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theme/themeOverride2.xml" ContentType="application/vnd.openxmlformats-officedocument.themeOverride+xml"/>
  <Override PartName="/ppt/charts/chart6.xml" ContentType="application/vnd.openxmlformats-officedocument.drawingml.chart+xml"/>
  <Override PartName="/ppt/charts/chart7.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5" r:id="rId1"/>
  </p:sldMasterIdLst>
  <p:notesMasterIdLst>
    <p:notesMasterId r:id="rId20"/>
  </p:notesMasterIdLst>
  <p:sldIdLst>
    <p:sldId id="267" r:id="rId2"/>
    <p:sldId id="285" r:id="rId3"/>
    <p:sldId id="269" r:id="rId4"/>
    <p:sldId id="258" r:id="rId5"/>
    <p:sldId id="272" r:id="rId6"/>
    <p:sldId id="274" r:id="rId7"/>
    <p:sldId id="277" r:id="rId8"/>
    <p:sldId id="283" r:id="rId9"/>
    <p:sldId id="284" r:id="rId10"/>
    <p:sldId id="276" r:id="rId11"/>
    <p:sldId id="280" r:id="rId12"/>
    <p:sldId id="281" r:id="rId13"/>
    <p:sldId id="275" r:id="rId14"/>
    <p:sldId id="278" r:id="rId15"/>
    <p:sldId id="270" r:id="rId16"/>
    <p:sldId id="271" r:id="rId17"/>
    <p:sldId id="273" r:id="rId18"/>
    <p:sldId id="279" r:id="rId1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C224ED05-5128-437A-BA7D-3A6F6BD01FDF}">
          <p14:sldIdLst>
            <p14:sldId id="267"/>
            <p14:sldId id="285"/>
            <p14:sldId id="269"/>
            <p14:sldId id="258"/>
            <p14:sldId id="272"/>
            <p14:sldId id="274"/>
            <p14:sldId id="277"/>
            <p14:sldId id="283"/>
            <p14:sldId id="284"/>
            <p14:sldId id="276"/>
            <p14:sldId id="280"/>
            <p14:sldId id="281"/>
            <p14:sldId id="275"/>
            <p14:sldId id="278"/>
            <p14:sldId id="270"/>
            <p14:sldId id="271"/>
            <p14:sldId id="273"/>
            <p14:sldId id="27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D8C5"/>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9" d="100"/>
          <a:sy n="89" d="100"/>
        </p:scale>
        <p:origin x="466" y="8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1050;&#1085;&#1080;&#1075;&#1072;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oleObject" Target="file:///D:\JULIA\Julia\FLNP_meetings\2014\&#1057;&#1055;&#1048;&#1057;&#1050;&#1048;\CMR%202014%20Registrants%20List%20Full.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1" Type="http://schemas.openxmlformats.org/officeDocument/2006/relationships/oleObject" Target="file:///D:\JULIA\Julia\FLNP_meetings\2014\&#1057;&#1055;&#1048;&#1057;&#1050;&#1048;\CMR%202014%20Registrants%20List%20Full.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D:\JULIA\Julia\FLNP_meetings\2014\&#1057;&#1055;&#1048;&#1057;&#1050;&#1048;\CMR%202014%20Registrants%20List%20Full.xlsx" TargetMode="External"/></Relationships>
</file>

<file path=ppt/charts/_rels/chart5.xml.rels><?xml version="1.0" encoding="UTF-8" standalone="yes"?>
<Relationships xmlns="http://schemas.openxmlformats.org/package/2006/relationships"><Relationship Id="rId2" Type="http://schemas.openxmlformats.org/officeDocument/2006/relationships/oleObject" Target="file:///D:\JULIA\Julia\FLNP_meetings\2014\&#1057;&#1055;&#1048;&#1057;&#1050;&#1048;\CMR%202014%20Registrants%20List%20Full.xlsx" TargetMode="External"/><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1" Type="http://schemas.openxmlformats.org/officeDocument/2006/relationships/oleObject" Target="file:///D:\JULIA\Julia\FLNP_meetings\2014\&#1057;&#1055;&#1048;&#1057;&#1050;&#1048;\CMR%202014%20Registrants%20List%20Full.xlsx" TargetMode="External"/></Relationships>
</file>

<file path=ppt/charts/_rels/chart7.xml.rels><?xml version="1.0" encoding="UTF-8" standalone="yes"?>
<Relationships xmlns="http://schemas.openxmlformats.org/package/2006/relationships"><Relationship Id="rId3" Type="http://schemas.openxmlformats.org/officeDocument/2006/relationships/oleObject" Target="&#1050;&#1085;&#1080;&#1075;&#1072;1" TargetMode="External"/><Relationship Id="rId2" Type="http://schemas.microsoft.com/office/2011/relationships/chartColorStyle" Target="colors2.xml"/><Relationship Id="rId1" Type="http://schemas.microsoft.com/office/2011/relationships/chartStyle" Target="style2.xml"/></Relationships>
</file>

<file path=ppt/charts/_rels/chart8.xml.rels><?xml version="1.0" encoding="UTF-8" standalone="yes"?>
<Relationships xmlns="http://schemas.openxmlformats.org/package/2006/relationships"><Relationship Id="rId3" Type="http://schemas.openxmlformats.org/officeDocument/2006/relationships/oleObject" Target="&#1050;&#1085;&#1080;&#1075;&#1072;1"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CMR@IBR-2: Participants</a:t>
            </a:r>
          </a:p>
        </c:rich>
      </c:tx>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ru-RU"/>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rgbClr r="0" g="0" b="0"/>
                </a:contourClr>
              </a:sp3d>
            </c:spPr>
          </c:dPt>
          <c:dPt>
            <c:idx val="1"/>
            <c:bubble3D val="0"/>
            <c:spPr>
              <a:solidFill>
                <a:schemeClr val="accent2"/>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rgbClr r="0" g="0" b="0"/>
                </a:contourClr>
              </a:sp3d>
            </c:spPr>
          </c:dPt>
          <c:dPt>
            <c:idx val="2"/>
            <c:bubble3D val="0"/>
            <c:spPr>
              <a:solidFill>
                <a:schemeClr val="accent3"/>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rgbClr r="0" g="0" b="0"/>
                </a:contourClr>
              </a:sp3d>
            </c:spPr>
          </c:dPt>
          <c:dPt>
            <c:idx val="3"/>
            <c:bubble3D val="0"/>
            <c:spPr>
              <a:solidFill>
                <a:schemeClr val="accent4"/>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rgbClr r="0" g="0" b="0"/>
                </a:contourClr>
              </a:sp3d>
            </c:spPr>
          </c:dPt>
          <c:dPt>
            <c:idx val="4"/>
            <c:bubble3D val="0"/>
            <c:spPr>
              <a:solidFill>
                <a:schemeClr val="accent5"/>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rgbClr r="0" g="0" b="0"/>
                </a:contourClr>
              </a:sp3d>
            </c:spPr>
          </c:dPt>
          <c:dPt>
            <c:idx val="5"/>
            <c:bubble3D val="0"/>
            <c:spPr>
              <a:solidFill>
                <a:schemeClr val="accent6"/>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rgbClr r="0" g="0" b="0"/>
                </a:contourClr>
              </a:sp3d>
            </c:spPr>
          </c:dPt>
          <c:dPt>
            <c:idx val="6"/>
            <c:bubble3D val="0"/>
            <c:spPr>
              <a:solidFill>
                <a:schemeClr val="accent1">
                  <a:lumMod val="6000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rgbClr r="0" g="0" b="0"/>
                </a:contourClr>
              </a:sp3d>
            </c:spPr>
          </c:dPt>
          <c:dPt>
            <c:idx val="7"/>
            <c:bubble3D val="0"/>
            <c:spPr>
              <a:solidFill>
                <a:schemeClr val="accent2">
                  <a:lumMod val="6000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rgbClr r="0" g="0" b="0"/>
                </a:contourClr>
              </a:sp3d>
            </c:spPr>
          </c:dPt>
          <c:dPt>
            <c:idx val="8"/>
            <c:bubble3D val="0"/>
            <c:spPr>
              <a:solidFill>
                <a:schemeClr val="accent3">
                  <a:lumMod val="6000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rgbClr r="0" g="0" b="0"/>
                </a:contourClr>
              </a:sp3d>
            </c:spPr>
          </c:dPt>
          <c:dLbls>
            <c:dLbl>
              <c:idx val="0"/>
              <c:layout>
                <c:manualLayout>
                  <c:x val="-1.4209114531616851E-2"/>
                  <c:y val="-6.5127414106981224E-2"/>
                </c:manualLayout>
              </c:layout>
              <c:dLblPos val="bestFit"/>
              <c:showLegendKey val="0"/>
              <c:showVal val="0"/>
              <c:showCatName val="1"/>
              <c:showSerName val="0"/>
              <c:showPercent val="0"/>
              <c:showBubbleSize val="0"/>
              <c:extLst>
                <c:ext xmlns:c15="http://schemas.microsoft.com/office/drawing/2012/chart" uri="{CE6537A1-D6FC-4f65-9D91-7224C49458BB}">
                  <c15:layout/>
                </c:ext>
              </c:extLst>
            </c:dLbl>
            <c:dLbl>
              <c:idx val="2"/>
              <c:layout>
                <c:manualLayout>
                  <c:x val="-2.7777777777777779E-3"/>
                  <c:y val="4.6296296296296294E-3"/>
                </c:manualLayout>
              </c:layout>
              <c:dLblPos val="bestFit"/>
              <c:showLegendKey val="0"/>
              <c:showVal val="0"/>
              <c:showCatName val="1"/>
              <c:showSerName val="0"/>
              <c:showPercent val="0"/>
              <c:showBubbleSize val="0"/>
              <c:extLst>
                <c:ext xmlns:c15="http://schemas.microsoft.com/office/drawing/2012/chart" uri="{CE6537A1-D6FC-4f65-9D91-7224C49458BB}">
                  <c15:layout/>
                </c:ext>
              </c:extLst>
            </c:dLbl>
            <c:dLbl>
              <c:idx val="3"/>
              <c:layout>
                <c:manualLayout>
                  <c:x val="-1.6666666666666666E-2"/>
                  <c:y val="4.6296296296296294E-3"/>
                </c:manualLayout>
              </c:layout>
              <c:dLblPos val="bestFit"/>
              <c:showLegendKey val="0"/>
              <c:showVal val="0"/>
              <c:showCatName val="1"/>
              <c:showSerName val="0"/>
              <c:showPercent val="0"/>
              <c:showBubbleSize val="0"/>
              <c:extLst>
                <c:ext xmlns:c15="http://schemas.microsoft.com/office/drawing/2012/chart" uri="{CE6537A1-D6FC-4f65-9D91-7224C49458BB}">
                  <c15:layout/>
                </c:ext>
              </c:extLst>
            </c:dLbl>
            <c:dLbl>
              <c:idx val="4"/>
              <c:layout>
                <c:manualLayout>
                  <c:x val="-1.9444444444444469E-2"/>
                  <c:y val="0"/>
                </c:manualLayout>
              </c:layout>
              <c:dLblPos val="bestFit"/>
              <c:showLegendKey val="0"/>
              <c:showVal val="0"/>
              <c:showCatName val="1"/>
              <c:showSerName val="0"/>
              <c:showPercent val="0"/>
              <c:showBubbleSize val="0"/>
              <c:extLst>
                <c:ext xmlns:c15="http://schemas.microsoft.com/office/drawing/2012/chart" uri="{CE6537A1-D6FC-4f65-9D91-7224C49458BB}">
                  <c15:layout/>
                </c:ext>
              </c:extLst>
            </c:dLbl>
            <c:dLbl>
              <c:idx val="5"/>
              <c:layout>
                <c:manualLayout>
                  <c:x val="-3.3333333333333333E-2"/>
                  <c:y val="-4.6296296296296294E-3"/>
                </c:manualLayout>
              </c:layout>
              <c:dLblPos val="bestFit"/>
              <c:showLegendKey val="0"/>
              <c:showVal val="0"/>
              <c:showCatName val="1"/>
              <c:showSerName val="0"/>
              <c:showPercent val="0"/>
              <c:showBubbleSize val="0"/>
              <c:extLst>
                <c:ext xmlns:c15="http://schemas.microsoft.com/office/drawing/2012/chart" uri="{CE6537A1-D6FC-4f65-9D91-7224C49458BB}">
                  <c15:layout/>
                </c:ext>
              </c:extLst>
            </c:dLbl>
            <c:dLbl>
              <c:idx val="6"/>
              <c:layout>
                <c:manualLayout>
                  <c:x val="1.1111111111111059E-2"/>
                  <c:y val="-2.3148148148148168E-2"/>
                </c:manualLayout>
              </c:layout>
              <c:dLblPos val="bestFit"/>
              <c:showLegendKey val="0"/>
              <c:showVal val="0"/>
              <c:showCatName val="1"/>
              <c:showSerName val="0"/>
              <c:showPercent val="0"/>
              <c:showBubbleSize val="0"/>
              <c:extLst>
                <c:ext xmlns:c15="http://schemas.microsoft.com/office/drawing/2012/chart" uri="{CE6537A1-D6FC-4f65-9D91-7224C49458BB}">
                  <c15:layout/>
                </c:ext>
              </c:extLst>
            </c:dLbl>
            <c:dLbl>
              <c:idx val="7"/>
              <c:layout>
                <c:manualLayout>
                  <c:x val="3.0555555555555607E-2"/>
                  <c:y val="-3.2407407407407406E-2"/>
                </c:manualLayout>
              </c:layout>
              <c:dLblPos val="bestFit"/>
              <c:showLegendKey val="0"/>
              <c:showVal val="0"/>
              <c:showCatName val="1"/>
              <c:showSerName val="0"/>
              <c:showPercent val="0"/>
              <c:showBubbleSize val="0"/>
              <c:extLst>
                <c:ext xmlns:c15="http://schemas.microsoft.com/office/drawing/2012/chart" uri="{CE6537A1-D6FC-4f65-9D91-7224C49458BB}">
                  <c15:layout/>
                </c:ext>
              </c:extLst>
            </c:dLbl>
            <c:dLbl>
              <c:idx val="8"/>
              <c:layout>
                <c:manualLayout>
                  <c:x val="0.10277777777777777"/>
                  <c:y val="-1.8518518518518517E-2"/>
                </c:manualLayout>
              </c:layout>
              <c:dLblPos val="bestFit"/>
              <c:showLegendKey val="0"/>
              <c:showVal val="0"/>
              <c:showCatName val="1"/>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ru-RU"/>
              </a:p>
            </c:txPr>
            <c:dLblPos val="outEnd"/>
            <c:showLegendKey val="0"/>
            <c:showVal val="0"/>
            <c:showCatName val="1"/>
            <c:showSerName val="0"/>
            <c:showPercent val="0"/>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15:layout/>
              </c:ext>
            </c:extLst>
          </c:dLbls>
          <c:cat>
            <c:strRef>
              <c:f>Лист1!$A$1:$A$9</c:f>
              <c:strCache>
                <c:ptCount val="9"/>
                <c:pt idx="0">
                  <c:v>JINR</c:v>
                </c:pt>
                <c:pt idx="1">
                  <c:v>Russia</c:v>
                </c:pt>
                <c:pt idx="2">
                  <c:v>Germany</c:v>
                </c:pt>
                <c:pt idx="3">
                  <c:v>Romania</c:v>
                </c:pt>
                <c:pt idx="4">
                  <c:v>Slovakia</c:v>
                </c:pt>
                <c:pt idx="5">
                  <c:v>Poland</c:v>
                </c:pt>
                <c:pt idx="6">
                  <c:v>Bulgaria</c:v>
                </c:pt>
                <c:pt idx="7">
                  <c:v>Estonia</c:v>
                </c:pt>
                <c:pt idx="8">
                  <c:v>Moldova</c:v>
                </c:pt>
              </c:strCache>
            </c:strRef>
          </c:cat>
          <c:val>
            <c:numRef>
              <c:f>Лист1!$B$1:$B$9</c:f>
              <c:numCache>
                <c:formatCode>General</c:formatCode>
                <c:ptCount val="9"/>
                <c:pt idx="0">
                  <c:v>65</c:v>
                </c:pt>
                <c:pt idx="1">
                  <c:v>41</c:v>
                </c:pt>
                <c:pt idx="2">
                  <c:v>10</c:v>
                </c:pt>
                <c:pt idx="3">
                  <c:v>7</c:v>
                </c:pt>
                <c:pt idx="4">
                  <c:v>6</c:v>
                </c:pt>
                <c:pt idx="5">
                  <c:v>5</c:v>
                </c:pt>
                <c:pt idx="6">
                  <c:v>5</c:v>
                </c:pt>
                <c:pt idx="7">
                  <c:v>1</c:v>
                </c:pt>
                <c:pt idx="8">
                  <c:v>1</c:v>
                </c:pt>
              </c:numCache>
            </c:numRef>
          </c:val>
        </c:ser>
        <c:dLbls>
          <c:dLblPos val="outEnd"/>
          <c:showLegendKey val="0"/>
          <c:showVal val="0"/>
          <c:showCatName val="1"/>
          <c:showSerName val="0"/>
          <c:showPercent val="0"/>
          <c:showBubbleSize val="0"/>
          <c:showLeaderLines val="1"/>
        </c:dLbls>
      </c:pie3D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ru-RU"/>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434479502277524"/>
          <c:y val="0.10497676184127723"/>
          <c:w val="0.46558626242829282"/>
          <c:h val="0.77314814814814881"/>
        </c:manualLayout>
      </c:layout>
      <c:pieChart>
        <c:varyColors val="1"/>
        <c:ser>
          <c:idx val="0"/>
          <c:order val="0"/>
          <c:explosion val="25"/>
          <c:dPt>
            <c:idx val="10"/>
            <c:bubble3D val="0"/>
            <c:explosion val="11"/>
          </c:dPt>
          <c:dLbls>
            <c:dLbl>
              <c:idx val="8"/>
              <c:layout>
                <c:manualLayout>
                  <c:x val="-3.8971253906411256E-2"/>
                  <c:y val="6.632946923301257E-2"/>
                </c:manualLayout>
              </c:layout>
              <c:spPr/>
              <c:txPr>
                <a:bodyPr/>
                <a:lstStyle/>
                <a:p>
                  <a:pPr>
                    <a:defRPr sz="1200"/>
                  </a:pPr>
                  <a:endParaRPr lang="ru-RU"/>
                </a:p>
              </c:txPr>
              <c:dLblPos val="bestFit"/>
              <c:showLegendKey val="0"/>
              <c:showVal val="1"/>
              <c:showCatName val="0"/>
              <c:showSerName val="0"/>
              <c:showPercent val="0"/>
              <c:showBubbleSize val="0"/>
              <c:separator>. </c:separator>
              <c:extLst>
                <c:ext xmlns:c15="http://schemas.microsoft.com/office/drawing/2012/chart" uri="{CE6537A1-D6FC-4f65-9D91-7224C49458BB}">
                  <c15:layout/>
                </c:ext>
              </c:extLst>
            </c:dLbl>
            <c:dLbl>
              <c:idx val="10"/>
              <c:layout>
                <c:manualLayout>
                  <c:x val="8.3307101680060267E-2"/>
                  <c:y val="-0.26371859062570002"/>
                </c:manualLayout>
              </c:layout>
              <c:tx>
                <c:rich>
                  <a:bodyPr/>
                  <a:lstStyle/>
                  <a:p>
                    <a:pPr>
                      <a:defRPr sz="2000"/>
                    </a:pPr>
                    <a:r>
                      <a:rPr lang="en-US" sz="3600" dirty="0"/>
                      <a:t>74</a:t>
                    </a:r>
                  </a:p>
                </c:rich>
              </c:tx>
              <c:spPr/>
              <c:dLblPos val="bestFit"/>
              <c:showLegendKey val="0"/>
              <c:showVal val="1"/>
              <c:showCatName val="0"/>
              <c:showSerName val="0"/>
              <c:showPercent val="0"/>
              <c:showBubbleSize val="0"/>
              <c:separator>. </c:separator>
              <c:extLst>
                <c:ext xmlns:c15="http://schemas.microsoft.com/office/drawing/2012/chart" uri="{CE6537A1-D6FC-4f65-9D91-7224C49458BB}">
                  <c15:layout/>
                </c:ext>
              </c:extLst>
            </c:dLbl>
            <c:spPr>
              <a:noFill/>
              <a:ln>
                <a:noFill/>
              </a:ln>
              <a:effectLst/>
            </c:spPr>
            <c:dLblPos val="inEnd"/>
            <c:showLegendKey val="0"/>
            <c:showVal val="1"/>
            <c:showCatName val="0"/>
            <c:showSerName val="0"/>
            <c:showPercent val="0"/>
            <c:showBubbleSize val="0"/>
            <c:separator>. </c:separator>
            <c:showLeaderLines val="0"/>
            <c:extLst>
              <c:ext xmlns:c15="http://schemas.microsoft.com/office/drawing/2012/chart" uri="{CE6537A1-D6FC-4f65-9D91-7224C49458BB}">
                <c15:layout/>
              </c:ext>
            </c:extLst>
          </c:dLbls>
          <c:cat>
            <c:strRef>
              <c:f>Лист1!$A$1:$A$14</c:f>
              <c:strCache>
                <c:ptCount val="14"/>
                <c:pt idx="0">
                  <c:v>AZERBAIJAN</c:v>
                </c:pt>
                <c:pt idx="1">
                  <c:v>BULGARIA</c:v>
                </c:pt>
                <c:pt idx="2">
                  <c:v>CZECH REPUBLIC</c:v>
                </c:pt>
                <c:pt idx="3">
                  <c:v>ITALY</c:v>
                </c:pt>
                <c:pt idx="4">
                  <c:v>KAZAKHSTAN</c:v>
                </c:pt>
                <c:pt idx="5">
                  <c:v>LATVIA</c:v>
                </c:pt>
                <c:pt idx="6">
                  <c:v>MOLDOVA</c:v>
                </c:pt>
                <c:pt idx="7">
                  <c:v>MONGOLIA</c:v>
                </c:pt>
                <c:pt idx="8">
                  <c:v>POLAND</c:v>
                </c:pt>
                <c:pt idx="9">
                  <c:v>ROMANIA</c:v>
                </c:pt>
                <c:pt idx="10">
                  <c:v>RUSSIA</c:v>
                </c:pt>
                <c:pt idx="11">
                  <c:v>SLOVAKIA</c:v>
                </c:pt>
                <c:pt idx="12">
                  <c:v>UKRAINE</c:v>
                </c:pt>
                <c:pt idx="13">
                  <c:v>VIETNAM</c:v>
                </c:pt>
              </c:strCache>
            </c:strRef>
          </c:cat>
          <c:val>
            <c:numRef>
              <c:f>Лист1!$B$1:$B$14</c:f>
              <c:numCache>
                <c:formatCode>General</c:formatCode>
                <c:ptCount val="14"/>
                <c:pt idx="0">
                  <c:v>2</c:v>
                </c:pt>
                <c:pt idx="1">
                  <c:v>2</c:v>
                </c:pt>
                <c:pt idx="2">
                  <c:v>1</c:v>
                </c:pt>
                <c:pt idx="3">
                  <c:v>1</c:v>
                </c:pt>
                <c:pt idx="4">
                  <c:v>3</c:v>
                </c:pt>
                <c:pt idx="5">
                  <c:v>2</c:v>
                </c:pt>
                <c:pt idx="6">
                  <c:v>1</c:v>
                </c:pt>
                <c:pt idx="7">
                  <c:v>1</c:v>
                </c:pt>
                <c:pt idx="8">
                  <c:v>3</c:v>
                </c:pt>
                <c:pt idx="9">
                  <c:v>5</c:v>
                </c:pt>
                <c:pt idx="10">
                  <c:v>74</c:v>
                </c:pt>
                <c:pt idx="11">
                  <c:v>2</c:v>
                </c:pt>
                <c:pt idx="12">
                  <c:v>4</c:v>
                </c:pt>
                <c:pt idx="13">
                  <c:v>1</c:v>
                </c:pt>
              </c:numCache>
            </c:numRef>
          </c:val>
        </c:ser>
        <c:dLbls>
          <c:showLegendKey val="0"/>
          <c:showVal val="0"/>
          <c:showCatName val="0"/>
          <c:showSerName val="0"/>
          <c:showPercent val="0"/>
          <c:showBubbleSize val="0"/>
          <c:showLeaderLines val="0"/>
        </c:dLbls>
        <c:firstSliceAng val="0"/>
      </c:pieChart>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0"/>
    <c:plotArea>
      <c:layout>
        <c:manualLayout>
          <c:layoutTarget val="inner"/>
          <c:xMode val="edge"/>
          <c:yMode val="edge"/>
          <c:x val="9.5261702188128947E-2"/>
          <c:y val="6.061548716809269E-3"/>
          <c:w val="0.41848580131923513"/>
          <c:h val="0.71979557826908502"/>
        </c:manualLayout>
      </c:layout>
      <c:pieChart>
        <c:varyColors val="1"/>
        <c:ser>
          <c:idx val="0"/>
          <c:order val="0"/>
          <c:explosion val="25"/>
          <c:dPt>
            <c:idx val="0"/>
            <c:bubble3D val="0"/>
            <c:explosion val="0"/>
          </c:dPt>
          <c:dPt>
            <c:idx val="1"/>
            <c:bubble3D val="0"/>
            <c:explosion val="12"/>
          </c:dPt>
          <c:dLbls>
            <c:dLbl>
              <c:idx val="0"/>
              <c:layout>
                <c:manualLayout>
                  <c:x val="-0.11094639175894036"/>
                  <c:y val="-6.5177398589699176E-2"/>
                </c:manualLayout>
              </c:layout>
              <c:spPr/>
              <c:txPr>
                <a:bodyPr/>
                <a:lstStyle/>
                <a:p>
                  <a:pPr>
                    <a:defRPr sz="1400"/>
                  </a:pPr>
                  <a:endParaRPr lang="ru-RU"/>
                </a:p>
              </c:txPr>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12766598464368137"/>
                  <c:y val="8.0641366645536228E-2"/>
                </c:manualLayout>
              </c:layout>
              <c:spPr/>
              <c:txPr>
                <a:bodyPr/>
                <a:lstStyle/>
                <a:p>
                  <a:pPr>
                    <a:defRPr sz="1400"/>
                  </a:pPr>
                  <a:endParaRPr lang="ru-RU"/>
                </a:p>
              </c:txP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Лист1!$A$19:$A$20</c:f>
              <c:strCache>
                <c:ptCount val="2"/>
                <c:pt idx="0">
                  <c:v>Dubna</c:v>
                </c:pt>
                <c:pt idx="1">
                  <c:v>Other</c:v>
                </c:pt>
              </c:strCache>
            </c:strRef>
          </c:cat>
          <c:val>
            <c:numRef>
              <c:f>Лист1!$B$19:$B$20</c:f>
              <c:numCache>
                <c:formatCode>General</c:formatCode>
                <c:ptCount val="2"/>
                <c:pt idx="0">
                  <c:v>43</c:v>
                </c:pt>
                <c:pt idx="1">
                  <c:v>31</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46573644595045038"/>
          <c:y val="0.17555157270107238"/>
          <c:w val="0.36996115418700248"/>
          <c:h val="0.4315459393400744"/>
        </c:manualLayout>
      </c:layout>
      <c:overlay val="0"/>
      <c:txPr>
        <a:bodyPr/>
        <a:lstStyle/>
        <a:p>
          <a:pPr>
            <a:defRPr sz="1400">
              <a:latin typeface="Apple Chancery" pitchFamily="66"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0"/>
    <c:plotArea>
      <c:layout>
        <c:manualLayout>
          <c:layoutTarget val="inner"/>
          <c:xMode val="edge"/>
          <c:yMode val="edge"/>
          <c:x val="9.5261702188128947E-2"/>
          <c:y val="6.061548716809269E-3"/>
          <c:w val="0.41848580131923513"/>
          <c:h val="0.71979557826908502"/>
        </c:manualLayout>
      </c:layout>
      <c:pieChart>
        <c:varyColors val="1"/>
        <c:ser>
          <c:idx val="0"/>
          <c:order val="0"/>
          <c:explosion val="25"/>
          <c:dPt>
            <c:idx val="0"/>
            <c:bubble3D val="0"/>
            <c:explosion val="0"/>
          </c:dPt>
          <c:dPt>
            <c:idx val="1"/>
            <c:bubble3D val="0"/>
            <c:explosion val="12"/>
          </c:dPt>
          <c:dLbls>
            <c:dLbl>
              <c:idx val="0"/>
              <c:layout>
                <c:manualLayout>
                  <c:x val="-0.13228618080436"/>
                  <c:y val="-4.4312848960091786E-2"/>
                </c:manualLayout>
              </c:layout>
              <c:tx>
                <c:rich>
                  <a:bodyPr/>
                  <a:lstStyle/>
                  <a:p>
                    <a:pPr>
                      <a:defRPr sz="1400"/>
                    </a:pPr>
                    <a:r>
                      <a:rPr lang="en-US" dirty="0" smtClean="0"/>
                      <a:t>66</a:t>
                    </a:r>
                    <a:endParaRPr lang="en-US" dirty="0"/>
                  </a:p>
                </c:rich>
              </c:tx>
              <c:spPr/>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11699602318958928"/>
                  <c:y val="8.0641252802154104E-2"/>
                </c:manualLayout>
              </c:layout>
              <c:tx>
                <c:rich>
                  <a:bodyPr/>
                  <a:lstStyle/>
                  <a:p>
                    <a:pPr>
                      <a:defRPr sz="1400"/>
                    </a:pPr>
                    <a:r>
                      <a:rPr lang="en-US" dirty="0" smtClean="0"/>
                      <a:t>42</a:t>
                    </a:r>
                    <a:endParaRPr lang="en-US" dirty="0"/>
                  </a:p>
                </c:rich>
              </c:tx>
              <c:spP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Лист1!$A$19:$A$20</c:f>
              <c:strCache>
                <c:ptCount val="2"/>
                <c:pt idx="0">
                  <c:v>Dubna</c:v>
                </c:pt>
                <c:pt idx="1">
                  <c:v>Other</c:v>
                </c:pt>
              </c:strCache>
            </c:strRef>
          </c:cat>
          <c:val>
            <c:numRef>
              <c:f>Лист1!$B$19:$B$20</c:f>
              <c:numCache>
                <c:formatCode>General</c:formatCode>
                <c:ptCount val="2"/>
                <c:pt idx="0">
                  <c:v>43</c:v>
                </c:pt>
                <c:pt idx="1">
                  <c:v>31</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46573644595045038"/>
          <c:y val="0.17555157270107238"/>
          <c:w val="0.36996115418700248"/>
          <c:h val="0.4315459393400744"/>
        </c:manualLayout>
      </c:layout>
      <c:overlay val="0"/>
      <c:txPr>
        <a:bodyPr/>
        <a:lstStyle/>
        <a:p>
          <a:pPr>
            <a:defRPr sz="1400">
              <a:latin typeface="Apple Chancery" pitchFamily="66"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434479502277524"/>
          <c:y val="0.10497676184127726"/>
          <c:w val="0.46558626242829282"/>
          <c:h val="0.77314814814814936"/>
        </c:manualLayout>
      </c:layout>
      <c:pieChart>
        <c:varyColors val="1"/>
        <c:ser>
          <c:idx val="0"/>
          <c:order val="0"/>
          <c:explosion val="25"/>
          <c:dPt>
            <c:idx val="10"/>
            <c:bubble3D val="0"/>
            <c:explosion val="11"/>
          </c:dPt>
          <c:dLbls>
            <c:dLbl>
              <c:idx val="8"/>
              <c:layout>
                <c:manualLayout>
                  <c:x val="-3.8971253906411256E-2"/>
                  <c:y val="6.632946923301257E-2"/>
                </c:manualLayout>
              </c:layout>
              <c:spPr/>
              <c:txPr>
                <a:bodyPr/>
                <a:lstStyle/>
                <a:p>
                  <a:pPr>
                    <a:defRPr sz="1200"/>
                  </a:pPr>
                  <a:endParaRPr lang="ru-RU"/>
                </a:p>
              </c:txPr>
              <c:dLblPos val="bestFit"/>
              <c:showLegendKey val="0"/>
              <c:showVal val="1"/>
              <c:showCatName val="0"/>
              <c:showSerName val="0"/>
              <c:showPercent val="0"/>
              <c:showBubbleSize val="0"/>
              <c:separator>. </c:separator>
              <c:extLst>
                <c:ext xmlns:c15="http://schemas.microsoft.com/office/drawing/2012/chart" uri="{CE6537A1-D6FC-4f65-9D91-7224C49458BB}">
                  <c15:layout/>
                </c:ext>
              </c:extLst>
            </c:dLbl>
            <c:dLbl>
              <c:idx val="10"/>
              <c:layout>
                <c:manualLayout>
                  <c:x val="8.0507589103856261E-2"/>
                  <c:y val="-0.26371866734899146"/>
                </c:manualLayout>
              </c:layout>
              <c:tx>
                <c:rich>
                  <a:bodyPr/>
                  <a:lstStyle/>
                  <a:p>
                    <a:pPr>
                      <a:defRPr sz="2000"/>
                    </a:pPr>
                    <a:r>
                      <a:rPr lang="en-US" sz="3600" dirty="0" smtClean="0"/>
                      <a:t>82</a:t>
                    </a:r>
                    <a:endParaRPr lang="en-US" sz="3600" dirty="0"/>
                  </a:p>
                </c:rich>
              </c:tx>
              <c:spPr/>
              <c:dLblPos val="bestFit"/>
              <c:showLegendKey val="0"/>
              <c:showVal val="1"/>
              <c:showCatName val="0"/>
              <c:showSerName val="0"/>
              <c:showPercent val="0"/>
              <c:showBubbleSize val="0"/>
              <c:separator>. </c:separator>
              <c:extLst>
                <c:ext xmlns:c15="http://schemas.microsoft.com/office/drawing/2012/chart" uri="{CE6537A1-D6FC-4f65-9D91-7224C49458BB}">
                  <c15:layout/>
                </c:ext>
              </c:extLst>
            </c:dLbl>
            <c:spPr>
              <a:noFill/>
              <a:ln>
                <a:noFill/>
              </a:ln>
              <a:effectLst/>
            </c:spPr>
            <c:dLblPos val="inEnd"/>
            <c:showLegendKey val="0"/>
            <c:showVal val="1"/>
            <c:showCatName val="0"/>
            <c:showSerName val="0"/>
            <c:showPercent val="0"/>
            <c:showBubbleSize val="0"/>
            <c:separator>. </c:separator>
            <c:showLeaderLines val="0"/>
            <c:extLst>
              <c:ext xmlns:c15="http://schemas.microsoft.com/office/drawing/2012/chart" uri="{CE6537A1-D6FC-4f65-9D91-7224C49458BB}">
                <c15:layout/>
              </c:ext>
            </c:extLst>
          </c:dLbls>
          <c:cat>
            <c:strRef>
              <c:f>Лист1!$A$1:$A$14</c:f>
              <c:strCache>
                <c:ptCount val="14"/>
                <c:pt idx="0">
                  <c:v>AZERBAIJAN</c:v>
                </c:pt>
                <c:pt idx="1">
                  <c:v>BULGARIA</c:v>
                </c:pt>
                <c:pt idx="2">
                  <c:v>CZECH REPUBLIC</c:v>
                </c:pt>
                <c:pt idx="3">
                  <c:v>ITALY</c:v>
                </c:pt>
                <c:pt idx="4">
                  <c:v>KAZAKHSTAN</c:v>
                </c:pt>
                <c:pt idx="5">
                  <c:v>LATVIA</c:v>
                </c:pt>
                <c:pt idx="6">
                  <c:v>MOLDOVA</c:v>
                </c:pt>
                <c:pt idx="7">
                  <c:v>MONGOLIA</c:v>
                </c:pt>
                <c:pt idx="8">
                  <c:v>POLAND</c:v>
                </c:pt>
                <c:pt idx="9">
                  <c:v>ROMANIA</c:v>
                </c:pt>
                <c:pt idx="10">
                  <c:v>RUSSIA</c:v>
                </c:pt>
                <c:pt idx="11">
                  <c:v>SLOVAKIA</c:v>
                </c:pt>
                <c:pt idx="12">
                  <c:v>UKRAINE</c:v>
                </c:pt>
                <c:pt idx="13">
                  <c:v>VIETNAM</c:v>
                </c:pt>
              </c:strCache>
            </c:strRef>
          </c:cat>
          <c:val>
            <c:numRef>
              <c:f>Лист1!$B$1:$B$14</c:f>
              <c:numCache>
                <c:formatCode>General</c:formatCode>
                <c:ptCount val="14"/>
                <c:pt idx="0">
                  <c:v>2</c:v>
                </c:pt>
                <c:pt idx="1">
                  <c:v>2</c:v>
                </c:pt>
                <c:pt idx="2">
                  <c:v>1</c:v>
                </c:pt>
                <c:pt idx="3">
                  <c:v>1</c:v>
                </c:pt>
                <c:pt idx="4">
                  <c:v>3</c:v>
                </c:pt>
                <c:pt idx="5">
                  <c:v>2</c:v>
                </c:pt>
                <c:pt idx="6">
                  <c:v>1</c:v>
                </c:pt>
                <c:pt idx="7">
                  <c:v>1</c:v>
                </c:pt>
                <c:pt idx="8">
                  <c:v>3</c:v>
                </c:pt>
                <c:pt idx="9">
                  <c:v>5</c:v>
                </c:pt>
                <c:pt idx="10">
                  <c:v>74</c:v>
                </c:pt>
                <c:pt idx="11">
                  <c:v>2</c:v>
                </c:pt>
                <c:pt idx="12">
                  <c:v>4</c:v>
                </c:pt>
                <c:pt idx="13">
                  <c:v>1</c:v>
                </c:pt>
              </c:numCache>
            </c:numRef>
          </c:val>
        </c:ser>
        <c:dLbls>
          <c:showLegendKey val="0"/>
          <c:showVal val="0"/>
          <c:showCatName val="0"/>
          <c:showSerName val="0"/>
          <c:showPercent val="0"/>
          <c:showBubbleSize val="0"/>
          <c:showLeaderLines val="0"/>
        </c:dLbls>
        <c:firstSliceAng val="0"/>
      </c:pieChart>
    </c:plotArea>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0"/>
    <c:plotArea>
      <c:layout>
        <c:manualLayout>
          <c:layoutTarget val="inner"/>
          <c:xMode val="edge"/>
          <c:yMode val="edge"/>
          <c:x val="0.15780422263585195"/>
          <c:y val="6.0614424409401605E-3"/>
          <c:w val="0.41848580131923541"/>
          <c:h val="0.71979557826908547"/>
        </c:manualLayout>
      </c:layout>
      <c:pieChart>
        <c:varyColors val="1"/>
        <c:ser>
          <c:idx val="0"/>
          <c:order val="0"/>
          <c:explosion val="25"/>
          <c:dPt>
            <c:idx val="0"/>
            <c:bubble3D val="0"/>
            <c:explosion val="0"/>
          </c:dPt>
          <c:dPt>
            <c:idx val="1"/>
            <c:bubble3D val="0"/>
            <c:explosion val="12"/>
          </c:dPt>
          <c:dLbls>
            <c:dLbl>
              <c:idx val="0"/>
              <c:layout>
                <c:manualLayout>
                  <c:x val="-0.11094639175894036"/>
                  <c:y val="-6.5177398589699176E-2"/>
                </c:manualLayout>
              </c:layout>
              <c:tx>
                <c:rich>
                  <a:bodyPr/>
                  <a:lstStyle/>
                  <a:p>
                    <a:pPr>
                      <a:defRPr sz="1400"/>
                    </a:pPr>
                    <a:r>
                      <a:rPr lang="en-US" dirty="0" smtClean="0"/>
                      <a:t>47</a:t>
                    </a:r>
                    <a:endParaRPr lang="en-US" dirty="0"/>
                  </a:p>
                </c:rich>
              </c:tx>
              <c:spPr/>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12766598464368137"/>
                  <c:y val="8.0641366645536228E-2"/>
                </c:manualLayout>
              </c:layout>
              <c:tx>
                <c:rich>
                  <a:bodyPr/>
                  <a:lstStyle/>
                  <a:p>
                    <a:pPr>
                      <a:defRPr sz="1400"/>
                    </a:pPr>
                    <a:r>
                      <a:rPr lang="en-US" dirty="0" smtClean="0"/>
                      <a:t>35</a:t>
                    </a:r>
                  </a:p>
                </c:rich>
              </c:tx>
              <c:spP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Лист1!$A$19:$A$20</c:f>
              <c:strCache>
                <c:ptCount val="2"/>
                <c:pt idx="0">
                  <c:v>Dubna</c:v>
                </c:pt>
                <c:pt idx="1">
                  <c:v>Other</c:v>
                </c:pt>
              </c:strCache>
            </c:strRef>
          </c:cat>
          <c:val>
            <c:numRef>
              <c:f>Лист1!$B$19:$B$20</c:f>
              <c:numCache>
                <c:formatCode>General</c:formatCode>
                <c:ptCount val="2"/>
                <c:pt idx="0">
                  <c:v>43</c:v>
                </c:pt>
                <c:pt idx="1">
                  <c:v>31</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46573644595045038"/>
          <c:y val="0.17555157270107238"/>
          <c:w val="0.36996115418700248"/>
          <c:h val="0.43154593934007451"/>
        </c:manualLayout>
      </c:layout>
      <c:overlay val="0"/>
      <c:txPr>
        <a:bodyPr/>
        <a:lstStyle/>
        <a:p>
          <a:pPr>
            <a:defRPr sz="1400">
              <a:latin typeface="Apple Chancery" pitchFamily="66"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6"/>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7"/>
            <c:bubble3D val="0"/>
            <c:spPr>
              <a:solidFill>
                <a:schemeClr val="accent2">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8"/>
            <c:bubble3D val="0"/>
            <c:spPr>
              <a:solidFill>
                <a:schemeClr val="accent3">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ru-RU"/>
                </a:p>
              </c:txPr>
              <c:dLblPos val="outEnd"/>
              <c:showLegendKey val="0"/>
              <c:showVal val="0"/>
              <c:showCatName val="1"/>
              <c:showSerName val="0"/>
              <c:showPercent val="0"/>
              <c:showBubbleSize val="0"/>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ru-RU"/>
                </a:p>
              </c:txPr>
              <c:dLblPos val="outEnd"/>
              <c:showLegendKey val="0"/>
              <c:showVal val="0"/>
              <c:showCatName val="1"/>
              <c:showSerName val="0"/>
              <c:showPercent val="0"/>
              <c:showBubbleSize val="0"/>
            </c:dLbl>
            <c:dLbl>
              <c:idx val="2"/>
              <c:layout>
                <c:manualLayout>
                  <c:x val="-2.7777777777777779E-3"/>
                  <c:y val="4.6296296296296294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ru-RU"/>
                </a:p>
              </c:txPr>
              <c:dLblPos val="bestFit"/>
              <c:showLegendKey val="0"/>
              <c:showVal val="0"/>
              <c:showCatName val="1"/>
              <c:showSerName val="0"/>
              <c:showPercent val="0"/>
              <c:showBubbleSize val="0"/>
              <c:extLst>
                <c:ext xmlns:c15="http://schemas.microsoft.com/office/drawing/2012/chart" uri="{CE6537A1-D6FC-4f65-9D91-7224C49458BB}">
                  <c15:layout/>
                </c:ext>
              </c:extLst>
            </c:dLbl>
            <c:dLbl>
              <c:idx val="3"/>
              <c:layout>
                <c:manualLayout>
                  <c:x val="-1.6666666666666666E-2"/>
                  <c:y val="4.6296296296296294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ru-RU"/>
                </a:p>
              </c:txPr>
              <c:dLblPos val="bestFit"/>
              <c:showLegendKey val="0"/>
              <c:showVal val="0"/>
              <c:showCatName val="1"/>
              <c:showSerName val="0"/>
              <c:showPercent val="0"/>
              <c:showBubbleSize val="0"/>
              <c:extLst>
                <c:ext xmlns:c15="http://schemas.microsoft.com/office/drawing/2012/chart" uri="{CE6537A1-D6FC-4f65-9D91-7224C49458BB}">
                  <c15:layout/>
                </c:ext>
              </c:extLst>
            </c:dLbl>
            <c:dLbl>
              <c:idx val="4"/>
              <c:layout>
                <c:manualLayout>
                  <c:x val="-3.2108616560824588E-2"/>
                  <c:y val="9.6918451136311611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ru-RU"/>
                </a:p>
              </c:txPr>
              <c:dLblPos val="bestFit"/>
              <c:showLegendKey val="0"/>
              <c:showVal val="0"/>
              <c:showCatName val="1"/>
              <c:showSerName val="0"/>
              <c:showPercent val="0"/>
              <c:showBubbleSize val="0"/>
              <c:extLst>
                <c:ext xmlns:c15="http://schemas.microsoft.com/office/drawing/2012/chart" uri="{CE6537A1-D6FC-4f65-9D91-7224C49458BB}">
                  <c15:layout/>
                </c:ext>
              </c:extLst>
            </c:dLbl>
            <c:dLbl>
              <c:idx val="5"/>
              <c:layout>
                <c:manualLayout>
                  <c:x val="-3.3333333333333333E-2"/>
                  <c:y val="-4.6296296296296294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ru-RU"/>
                </a:p>
              </c:txPr>
              <c:dLblPos val="bestFit"/>
              <c:showLegendKey val="0"/>
              <c:showVal val="0"/>
              <c:showCatName val="1"/>
              <c:showSerName val="0"/>
              <c:showPercent val="0"/>
              <c:showBubbleSize val="0"/>
              <c:extLst>
                <c:ext xmlns:c15="http://schemas.microsoft.com/office/drawing/2012/chart" uri="{CE6537A1-D6FC-4f65-9D91-7224C49458BB}">
                  <c15:layout/>
                </c:ext>
              </c:extLst>
            </c:dLbl>
            <c:dLbl>
              <c:idx val="6"/>
              <c:layout>
                <c:manualLayout>
                  <c:x val="4.778973116593482E-3"/>
                  <c:y val="-4.2531937300630353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60000"/>
                        </a:schemeClr>
                      </a:solidFill>
                      <a:latin typeface="+mn-lt"/>
                      <a:ea typeface="+mn-ea"/>
                      <a:cs typeface="+mn-cs"/>
                    </a:defRPr>
                  </a:pPr>
                  <a:endParaRPr lang="ru-RU"/>
                </a:p>
              </c:txPr>
              <c:dLblPos val="bestFit"/>
              <c:showLegendKey val="0"/>
              <c:showVal val="0"/>
              <c:showCatName val="1"/>
              <c:showSerName val="0"/>
              <c:showPercent val="0"/>
              <c:showBubbleSize val="0"/>
              <c:extLst>
                <c:ext xmlns:c15="http://schemas.microsoft.com/office/drawing/2012/chart" uri="{CE6537A1-D6FC-4f65-9D91-7224C49458BB}">
                  <c15:layout/>
                </c:ext>
              </c:extLst>
            </c:dLbl>
            <c:dLbl>
              <c:idx val="7"/>
              <c:layout>
                <c:manualLayout>
                  <c:x val="4.6385705261258008E-2"/>
                  <c:y val="-5.6637006059311039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lumMod val="60000"/>
                        </a:schemeClr>
                      </a:solidFill>
                      <a:latin typeface="+mn-lt"/>
                      <a:ea typeface="+mn-ea"/>
                      <a:cs typeface="+mn-cs"/>
                    </a:defRPr>
                  </a:pPr>
                  <a:endParaRPr lang="ru-RU"/>
                </a:p>
              </c:txPr>
              <c:dLblPos val="bestFit"/>
              <c:showLegendKey val="0"/>
              <c:showVal val="0"/>
              <c:showCatName val="1"/>
              <c:showSerName val="0"/>
              <c:showPercent val="0"/>
              <c:showBubbleSize val="0"/>
              <c:extLst>
                <c:ext xmlns:c15="http://schemas.microsoft.com/office/drawing/2012/chart" uri="{CE6537A1-D6FC-4f65-9D91-7224C49458BB}">
                  <c15:layout/>
                </c:ext>
              </c:extLst>
            </c:dLbl>
            <c:dLbl>
              <c:idx val="8"/>
              <c:layout>
                <c:manualLayout>
                  <c:x val="0.16926464641831285"/>
                  <c:y val="-2.8210519086066643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lumMod val="60000"/>
                        </a:schemeClr>
                      </a:solidFill>
                      <a:latin typeface="+mn-lt"/>
                      <a:ea typeface="+mn-ea"/>
                      <a:cs typeface="+mn-cs"/>
                    </a:defRPr>
                  </a:pPr>
                  <a:endParaRPr lang="ru-RU"/>
                </a:p>
              </c:txPr>
              <c:dLblPos val="bestFit"/>
              <c:showLegendKey val="0"/>
              <c:showVal val="0"/>
              <c:showCatName val="1"/>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Лист1!$A$1:$A$9</c:f>
              <c:strCache>
                <c:ptCount val="9"/>
                <c:pt idx="0">
                  <c:v>JINR</c:v>
                </c:pt>
                <c:pt idx="1">
                  <c:v>Russia</c:v>
                </c:pt>
                <c:pt idx="2">
                  <c:v>Germany</c:v>
                </c:pt>
                <c:pt idx="3">
                  <c:v>Romania</c:v>
                </c:pt>
                <c:pt idx="4">
                  <c:v>Slovakia</c:v>
                </c:pt>
                <c:pt idx="5">
                  <c:v>Poland</c:v>
                </c:pt>
                <c:pt idx="6">
                  <c:v>Bulgaria</c:v>
                </c:pt>
                <c:pt idx="7">
                  <c:v>Estonia</c:v>
                </c:pt>
                <c:pt idx="8">
                  <c:v>Moldova</c:v>
                </c:pt>
              </c:strCache>
            </c:strRef>
          </c:cat>
          <c:val>
            <c:numRef>
              <c:f>Лист1!$B$1:$B$9</c:f>
              <c:numCache>
                <c:formatCode>General</c:formatCode>
                <c:ptCount val="9"/>
                <c:pt idx="0">
                  <c:v>65</c:v>
                </c:pt>
                <c:pt idx="1">
                  <c:v>41</c:v>
                </c:pt>
                <c:pt idx="2">
                  <c:v>10</c:v>
                </c:pt>
                <c:pt idx="3">
                  <c:v>7</c:v>
                </c:pt>
                <c:pt idx="4">
                  <c:v>6</c:v>
                </c:pt>
                <c:pt idx="5">
                  <c:v>5</c:v>
                </c:pt>
                <c:pt idx="6">
                  <c:v>5</c:v>
                </c:pt>
                <c:pt idx="7">
                  <c:v>1</c:v>
                </c:pt>
                <c:pt idx="8">
                  <c:v>1</c:v>
                </c:pt>
              </c:numCache>
            </c:numRef>
          </c:val>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285884995741033E-2"/>
          <c:y val="5.5095916319283622E-2"/>
          <c:w val="0.86845011221423407"/>
          <c:h val="0.8763740021678853"/>
        </c:manualLayout>
      </c:layout>
      <c:barChart>
        <c:barDir val="bar"/>
        <c:grouping val="clustered"/>
        <c:varyColors val="0"/>
        <c:ser>
          <c:idx val="0"/>
          <c:order val="0"/>
          <c:spPr>
            <a:solidFill>
              <a:schemeClr val="accent1"/>
            </a:solidFill>
            <a:ln>
              <a:noFill/>
            </a:ln>
            <a:effectLst/>
          </c:spPr>
          <c:invertIfNegative val="0"/>
          <c:val>
            <c:numRef>
              <c:f>Лист1!$A$1:$A$7</c:f>
              <c:numCache>
                <c:formatCode>General</c:formatCode>
                <c:ptCount val="7"/>
                <c:pt idx="0">
                  <c:v>8</c:v>
                </c:pt>
                <c:pt idx="1">
                  <c:v>10</c:v>
                </c:pt>
                <c:pt idx="2">
                  <c:v>5</c:v>
                </c:pt>
                <c:pt idx="3">
                  <c:v>12</c:v>
                </c:pt>
                <c:pt idx="4">
                  <c:v>5</c:v>
                </c:pt>
                <c:pt idx="5">
                  <c:v>6</c:v>
                </c:pt>
                <c:pt idx="6">
                  <c:v>6</c:v>
                </c:pt>
              </c:numCache>
            </c:numRef>
          </c:val>
        </c:ser>
        <c:ser>
          <c:idx val="1"/>
          <c:order val="1"/>
          <c:spPr>
            <a:solidFill>
              <a:schemeClr val="accent2"/>
            </a:solidFill>
            <a:ln>
              <a:noFill/>
            </a:ln>
            <a:effectLst/>
          </c:spPr>
          <c:invertIfNegative val="0"/>
          <c:val>
            <c:numRef>
              <c:f>Лист1!$B$1:$B$7</c:f>
              <c:numCache>
                <c:formatCode>General</c:formatCode>
                <c:ptCount val="7"/>
                <c:pt idx="0">
                  <c:v>38</c:v>
                </c:pt>
                <c:pt idx="1">
                  <c:v>5</c:v>
                </c:pt>
                <c:pt idx="2">
                  <c:v>8</c:v>
                </c:pt>
                <c:pt idx="3">
                  <c:v>24</c:v>
                </c:pt>
                <c:pt idx="5">
                  <c:v>12</c:v>
                </c:pt>
              </c:numCache>
            </c:numRef>
          </c:val>
        </c:ser>
        <c:dLbls>
          <c:showLegendKey val="0"/>
          <c:showVal val="0"/>
          <c:showCatName val="0"/>
          <c:showSerName val="0"/>
          <c:showPercent val="0"/>
          <c:showBubbleSize val="0"/>
        </c:dLbls>
        <c:gapWidth val="182"/>
        <c:axId val="164502064"/>
        <c:axId val="164502456"/>
      </c:barChart>
      <c:catAx>
        <c:axId val="164502064"/>
        <c:scaling>
          <c:orientation val="minMax"/>
        </c:scaling>
        <c:delete val="0"/>
        <c:axPos val="l"/>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64502456"/>
        <c:crosses val="autoZero"/>
        <c:auto val="1"/>
        <c:lblAlgn val="ctr"/>
        <c:lblOffset val="100"/>
        <c:noMultiLvlLbl val="0"/>
      </c:catAx>
      <c:valAx>
        <c:axId val="164502456"/>
        <c:scaling>
          <c:orientation val="minMax"/>
          <c:max val="40"/>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64502064"/>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ru-RU"/>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0.3261</cdr:x>
      <cdr:y>0.86122</cdr:y>
    </cdr:from>
    <cdr:to>
      <cdr:x>0.94989</cdr:x>
      <cdr:y>0.93844</cdr:y>
    </cdr:to>
    <cdr:sp macro="" textlink="">
      <cdr:nvSpPr>
        <cdr:cNvPr id="2" name="TextBox 3"/>
        <cdr:cNvSpPr txBox="1"/>
      </cdr:nvSpPr>
      <cdr:spPr>
        <a:xfrm xmlns:a="http://schemas.openxmlformats.org/drawingml/2006/main">
          <a:off x="2385060" y="4462510"/>
          <a:ext cx="4562403" cy="40011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000" b="1" dirty="0" smtClean="0">
              <a:latin typeface="Calibri" panose="020F0502020204030204" pitchFamily="34" charset="0"/>
            </a:rPr>
            <a:t>Functional and Nanostructured Materials</a:t>
          </a:r>
          <a:endParaRPr lang="ru-RU" sz="2000" b="1" dirty="0">
            <a:latin typeface="Calibri" panose="020F0502020204030204" pitchFamily="34" charset="0"/>
          </a:endParaRPr>
        </a:p>
      </cdr:txBody>
    </cdr:sp>
  </cdr:relSizeAnchor>
  <cdr:relSizeAnchor xmlns:cdr="http://schemas.openxmlformats.org/drawingml/2006/chartDrawing">
    <cdr:from>
      <cdr:x>0.2785</cdr:x>
      <cdr:y>0.58493</cdr:y>
    </cdr:from>
    <cdr:to>
      <cdr:x>0.98043</cdr:x>
      <cdr:y>0.66215</cdr:y>
    </cdr:to>
    <cdr:sp macro="" textlink="">
      <cdr:nvSpPr>
        <cdr:cNvPr id="3" name="TextBox 3"/>
        <cdr:cNvSpPr txBox="1"/>
      </cdr:nvSpPr>
      <cdr:spPr>
        <a:xfrm xmlns:a="http://schemas.openxmlformats.org/drawingml/2006/main">
          <a:off x="2036920" y="3030862"/>
          <a:ext cx="5133970" cy="40011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000" b="1" dirty="0" smtClean="0">
              <a:latin typeface="Calibri" panose="020F0502020204030204" pitchFamily="34" charset="0"/>
            </a:rPr>
            <a:t>Dynamic of Materials and Magnetic Properties</a:t>
          </a:r>
          <a:endParaRPr lang="ru-RU" sz="2000" b="1" dirty="0">
            <a:latin typeface="Calibri" panose="020F0502020204030204" pitchFamily="34" charset="0"/>
          </a:endParaRPr>
        </a:p>
      </cdr:txBody>
    </cdr:sp>
  </cdr:relSizeAnchor>
  <cdr:relSizeAnchor xmlns:cdr="http://schemas.openxmlformats.org/drawingml/2006/chartDrawing">
    <cdr:from>
      <cdr:x>0.6317</cdr:x>
      <cdr:y>0.45126</cdr:y>
    </cdr:from>
    <cdr:to>
      <cdr:x>0.99622</cdr:x>
      <cdr:y>0.52848</cdr:y>
    </cdr:to>
    <cdr:sp macro="" textlink="">
      <cdr:nvSpPr>
        <cdr:cNvPr id="4" name="TextBox 3"/>
        <cdr:cNvSpPr txBox="1"/>
      </cdr:nvSpPr>
      <cdr:spPr>
        <a:xfrm xmlns:a="http://schemas.openxmlformats.org/drawingml/2006/main">
          <a:off x="4620252" y="2338271"/>
          <a:ext cx="2666114" cy="40011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smtClean="0">
              <a:latin typeface="Calibri" panose="020F0502020204030204" pitchFamily="34" charset="0"/>
            </a:rPr>
            <a:t>Soft Condensed Matter</a:t>
          </a:r>
          <a:endParaRPr lang="ru-RU" sz="2000" b="1" dirty="0">
            <a:latin typeface="Calibri" panose="020F0502020204030204" pitchFamily="34" charset="0"/>
          </a:endParaRPr>
        </a:p>
      </cdr:txBody>
    </cdr:sp>
  </cdr:relSizeAnchor>
  <cdr:relSizeAnchor xmlns:cdr="http://schemas.openxmlformats.org/drawingml/2006/chartDrawing">
    <cdr:from>
      <cdr:x>0.3261</cdr:x>
      <cdr:y>0.33935</cdr:y>
    </cdr:from>
    <cdr:to>
      <cdr:x>0.84469</cdr:x>
      <cdr:y>0.41656</cdr:y>
    </cdr:to>
    <cdr:sp macro="" textlink="">
      <cdr:nvSpPr>
        <cdr:cNvPr id="5" name="TextBox 3"/>
        <cdr:cNvSpPr txBox="1"/>
      </cdr:nvSpPr>
      <cdr:spPr>
        <a:xfrm xmlns:a="http://schemas.openxmlformats.org/drawingml/2006/main">
          <a:off x="2385059" y="1758351"/>
          <a:ext cx="3793026" cy="40011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smtClean="0">
              <a:latin typeface="Calibri" panose="020F0502020204030204" pitchFamily="34" charset="0"/>
            </a:rPr>
            <a:t>Layered Magnetic Nanostructures</a:t>
          </a:r>
          <a:endParaRPr lang="ru-RU" sz="2000" b="1" dirty="0">
            <a:latin typeface="Calibri" panose="020F0502020204030204" pitchFamily="34" charset="0"/>
          </a:endParaRPr>
        </a:p>
      </cdr:txBody>
    </cdr:sp>
  </cdr:relSizeAnchor>
  <cdr:relSizeAnchor xmlns:cdr="http://schemas.openxmlformats.org/drawingml/2006/chartDrawing">
    <cdr:from>
      <cdr:x>0.30848</cdr:x>
      <cdr:y>0.23734</cdr:y>
    </cdr:from>
    <cdr:to>
      <cdr:x>1</cdr:x>
      <cdr:y>0.31456</cdr:y>
    </cdr:to>
    <cdr:sp macro="" textlink="">
      <cdr:nvSpPr>
        <cdr:cNvPr id="6" name="TextBox 3"/>
        <cdr:cNvSpPr txBox="1"/>
      </cdr:nvSpPr>
      <cdr:spPr>
        <a:xfrm xmlns:a="http://schemas.openxmlformats.org/drawingml/2006/main">
          <a:off x="2358787" y="1229789"/>
          <a:ext cx="5057795" cy="40011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smtClean="0">
              <a:latin typeface="Calibri" panose="020F0502020204030204" pitchFamily="34" charset="0"/>
            </a:rPr>
            <a:t>Texture and Stress Investigations of Materials</a:t>
          </a:r>
          <a:endParaRPr lang="ru-RU" sz="2000" b="1" dirty="0">
            <a:latin typeface="Calibri" panose="020F050202020403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C630A7-3372-41F0-A51E-6B5C182AE592}" type="datetimeFigureOut">
              <a:rPr lang="ru-RU" smtClean="0"/>
              <a:t>22.01.2018</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8070A3-9727-4869-84DE-9B2B1F3430D5}" type="slidenum">
              <a:rPr lang="ru-RU" smtClean="0"/>
              <a:t>‹#›</a:t>
            </a:fld>
            <a:endParaRPr lang="ru-RU"/>
          </a:p>
        </p:txBody>
      </p:sp>
    </p:spTree>
    <p:extLst>
      <p:ext uri="{BB962C8B-B14F-4D97-AF65-F5344CB8AC3E}">
        <p14:creationId xmlns:p14="http://schemas.microsoft.com/office/powerpoint/2010/main" val="4278633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dirty="0"/>
          </a:p>
        </p:txBody>
      </p:sp>
      <p:sp>
        <p:nvSpPr>
          <p:cNvPr id="4" name="Slide Number Placeholder 3"/>
          <p:cNvSpPr>
            <a:spLocks noGrp="1"/>
          </p:cNvSpPr>
          <p:nvPr>
            <p:ph type="sldNum" sz="quarter" idx="10"/>
          </p:nvPr>
        </p:nvSpPr>
        <p:spPr/>
        <p:txBody>
          <a:bodyPr/>
          <a:lstStyle/>
          <a:p>
            <a:fld id="{A5D78FC6-CE17-4259-A63C-DDFC12E048FC}" type="slidenum">
              <a:rPr lang="ru-RU">
                <a:solidFill>
                  <a:prstClr val="black"/>
                </a:solidFill>
              </a:rPr>
              <a:pPr/>
              <a:t>1</a:t>
            </a:fld>
            <a:endParaRPr lang="ru-RU">
              <a:solidFill>
                <a:prstClr val="black"/>
              </a:solidFill>
            </a:endParaRPr>
          </a:p>
        </p:txBody>
      </p:sp>
    </p:spTree>
    <p:extLst>
      <p:ext uri="{BB962C8B-B14F-4D97-AF65-F5344CB8AC3E}">
        <p14:creationId xmlns:p14="http://schemas.microsoft.com/office/powerpoint/2010/main" val="793604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dirty="0"/>
          </a:p>
        </p:txBody>
      </p:sp>
      <p:sp>
        <p:nvSpPr>
          <p:cNvPr id="4" name="Slide Number Placeholder 3"/>
          <p:cNvSpPr>
            <a:spLocks noGrp="1"/>
          </p:cNvSpPr>
          <p:nvPr>
            <p:ph type="sldNum" sz="quarter" idx="10"/>
          </p:nvPr>
        </p:nvSpPr>
        <p:spPr/>
        <p:txBody>
          <a:bodyPr/>
          <a:lstStyle/>
          <a:p>
            <a:fld id="{A5D78FC6-CE17-4259-A63C-DDFC12E048FC}" type="slidenum">
              <a:rPr lang="ru-RU">
                <a:solidFill>
                  <a:prstClr val="black"/>
                </a:solidFill>
              </a:rPr>
              <a:pPr/>
              <a:t>11</a:t>
            </a:fld>
            <a:endParaRPr lang="ru-RU">
              <a:solidFill>
                <a:prstClr val="black"/>
              </a:solidFill>
            </a:endParaRPr>
          </a:p>
        </p:txBody>
      </p:sp>
    </p:spTree>
    <p:extLst>
      <p:ext uri="{BB962C8B-B14F-4D97-AF65-F5344CB8AC3E}">
        <p14:creationId xmlns:p14="http://schemas.microsoft.com/office/powerpoint/2010/main" val="4099862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dirty="0"/>
          </a:p>
        </p:txBody>
      </p:sp>
      <p:sp>
        <p:nvSpPr>
          <p:cNvPr id="4" name="Slide Number Placeholder 3"/>
          <p:cNvSpPr>
            <a:spLocks noGrp="1"/>
          </p:cNvSpPr>
          <p:nvPr>
            <p:ph type="sldNum" sz="quarter" idx="10"/>
          </p:nvPr>
        </p:nvSpPr>
        <p:spPr/>
        <p:txBody>
          <a:bodyPr/>
          <a:lstStyle/>
          <a:p>
            <a:fld id="{A5D78FC6-CE17-4259-A63C-DDFC12E048FC}" type="slidenum">
              <a:rPr lang="ru-RU">
                <a:solidFill>
                  <a:prstClr val="black"/>
                </a:solidFill>
              </a:rPr>
              <a:pPr/>
              <a:t>12</a:t>
            </a:fld>
            <a:endParaRPr lang="ru-RU">
              <a:solidFill>
                <a:prstClr val="black"/>
              </a:solidFill>
            </a:endParaRPr>
          </a:p>
        </p:txBody>
      </p:sp>
    </p:spTree>
    <p:extLst>
      <p:ext uri="{BB962C8B-B14F-4D97-AF65-F5344CB8AC3E}">
        <p14:creationId xmlns:p14="http://schemas.microsoft.com/office/powerpoint/2010/main" val="790123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dirty="0"/>
          </a:p>
        </p:txBody>
      </p:sp>
      <p:sp>
        <p:nvSpPr>
          <p:cNvPr id="4" name="Slide Number Placeholder 3"/>
          <p:cNvSpPr>
            <a:spLocks noGrp="1"/>
          </p:cNvSpPr>
          <p:nvPr>
            <p:ph type="sldNum" sz="quarter" idx="10"/>
          </p:nvPr>
        </p:nvSpPr>
        <p:spPr/>
        <p:txBody>
          <a:bodyPr/>
          <a:lstStyle/>
          <a:p>
            <a:fld id="{A5D78FC6-CE17-4259-A63C-DDFC12E048FC}" type="slidenum">
              <a:rPr lang="ru-RU">
                <a:solidFill>
                  <a:prstClr val="black"/>
                </a:solidFill>
              </a:rPr>
              <a:pPr/>
              <a:t>13</a:t>
            </a:fld>
            <a:endParaRPr lang="ru-RU">
              <a:solidFill>
                <a:prstClr val="black"/>
              </a:solidFill>
            </a:endParaRPr>
          </a:p>
        </p:txBody>
      </p:sp>
    </p:spTree>
    <p:extLst>
      <p:ext uri="{BB962C8B-B14F-4D97-AF65-F5344CB8AC3E}">
        <p14:creationId xmlns:p14="http://schemas.microsoft.com/office/powerpoint/2010/main" val="3505032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dirty="0"/>
          </a:p>
        </p:txBody>
      </p:sp>
      <p:sp>
        <p:nvSpPr>
          <p:cNvPr id="4" name="Slide Number Placeholder 3"/>
          <p:cNvSpPr>
            <a:spLocks noGrp="1"/>
          </p:cNvSpPr>
          <p:nvPr>
            <p:ph type="sldNum" sz="quarter" idx="10"/>
          </p:nvPr>
        </p:nvSpPr>
        <p:spPr/>
        <p:txBody>
          <a:bodyPr/>
          <a:lstStyle/>
          <a:p>
            <a:fld id="{A5D78FC6-CE17-4259-A63C-DDFC12E048FC}" type="slidenum">
              <a:rPr lang="ru-RU">
                <a:solidFill>
                  <a:prstClr val="black"/>
                </a:solidFill>
              </a:rPr>
              <a:pPr/>
              <a:t>14</a:t>
            </a:fld>
            <a:endParaRPr lang="ru-RU">
              <a:solidFill>
                <a:prstClr val="black"/>
              </a:solidFill>
            </a:endParaRPr>
          </a:p>
        </p:txBody>
      </p:sp>
    </p:spTree>
    <p:extLst>
      <p:ext uri="{BB962C8B-B14F-4D97-AF65-F5344CB8AC3E}">
        <p14:creationId xmlns:p14="http://schemas.microsoft.com/office/powerpoint/2010/main" val="1093122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dirty="0"/>
          </a:p>
        </p:txBody>
      </p:sp>
      <p:sp>
        <p:nvSpPr>
          <p:cNvPr id="4" name="Slide Number Placeholder 3"/>
          <p:cNvSpPr>
            <a:spLocks noGrp="1"/>
          </p:cNvSpPr>
          <p:nvPr>
            <p:ph type="sldNum" sz="quarter" idx="10"/>
          </p:nvPr>
        </p:nvSpPr>
        <p:spPr/>
        <p:txBody>
          <a:bodyPr/>
          <a:lstStyle/>
          <a:p>
            <a:fld id="{A5D78FC6-CE17-4259-A63C-DDFC12E048FC}" type="slidenum">
              <a:rPr lang="ru-RU">
                <a:solidFill>
                  <a:prstClr val="black"/>
                </a:solidFill>
              </a:rPr>
              <a:pPr/>
              <a:t>15</a:t>
            </a:fld>
            <a:endParaRPr lang="ru-RU">
              <a:solidFill>
                <a:prstClr val="black"/>
              </a:solidFill>
            </a:endParaRPr>
          </a:p>
        </p:txBody>
      </p:sp>
    </p:spTree>
    <p:extLst>
      <p:ext uri="{BB962C8B-B14F-4D97-AF65-F5344CB8AC3E}">
        <p14:creationId xmlns:p14="http://schemas.microsoft.com/office/powerpoint/2010/main" val="2668369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dirty="0"/>
          </a:p>
        </p:txBody>
      </p:sp>
      <p:sp>
        <p:nvSpPr>
          <p:cNvPr id="4" name="Slide Number Placeholder 3"/>
          <p:cNvSpPr>
            <a:spLocks noGrp="1"/>
          </p:cNvSpPr>
          <p:nvPr>
            <p:ph type="sldNum" sz="quarter" idx="10"/>
          </p:nvPr>
        </p:nvSpPr>
        <p:spPr/>
        <p:txBody>
          <a:bodyPr/>
          <a:lstStyle/>
          <a:p>
            <a:fld id="{A5D78FC6-CE17-4259-A63C-DDFC12E048FC}" type="slidenum">
              <a:rPr lang="ru-RU">
                <a:solidFill>
                  <a:prstClr val="black"/>
                </a:solidFill>
              </a:rPr>
              <a:pPr/>
              <a:t>16</a:t>
            </a:fld>
            <a:endParaRPr lang="ru-RU">
              <a:solidFill>
                <a:prstClr val="black"/>
              </a:solidFill>
            </a:endParaRPr>
          </a:p>
        </p:txBody>
      </p:sp>
    </p:spTree>
    <p:extLst>
      <p:ext uri="{BB962C8B-B14F-4D97-AF65-F5344CB8AC3E}">
        <p14:creationId xmlns:p14="http://schemas.microsoft.com/office/powerpoint/2010/main" val="2575610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dirty="0"/>
          </a:p>
        </p:txBody>
      </p:sp>
      <p:sp>
        <p:nvSpPr>
          <p:cNvPr id="4" name="Slide Number Placeholder 3"/>
          <p:cNvSpPr>
            <a:spLocks noGrp="1"/>
          </p:cNvSpPr>
          <p:nvPr>
            <p:ph type="sldNum" sz="quarter" idx="10"/>
          </p:nvPr>
        </p:nvSpPr>
        <p:spPr/>
        <p:txBody>
          <a:bodyPr/>
          <a:lstStyle/>
          <a:p>
            <a:fld id="{A5D78FC6-CE17-4259-A63C-DDFC12E048FC}" type="slidenum">
              <a:rPr lang="ru-RU">
                <a:solidFill>
                  <a:prstClr val="black"/>
                </a:solidFill>
              </a:rPr>
              <a:pPr/>
              <a:t>17</a:t>
            </a:fld>
            <a:endParaRPr lang="ru-RU">
              <a:solidFill>
                <a:prstClr val="black"/>
              </a:solidFill>
            </a:endParaRPr>
          </a:p>
        </p:txBody>
      </p:sp>
    </p:spTree>
    <p:extLst>
      <p:ext uri="{BB962C8B-B14F-4D97-AF65-F5344CB8AC3E}">
        <p14:creationId xmlns:p14="http://schemas.microsoft.com/office/powerpoint/2010/main" val="812287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dirty="0"/>
          </a:p>
        </p:txBody>
      </p:sp>
      <p:sp>
        <p:nvSpPr>
          <p:cNvPr id="4" name="Slide Number Placeholder 3"/>
          <p:cNvSpPr>
            <a:spLocks noGrp="1"/>
          </p:cNvSpPr>
          <p:nvPr>
            <p:ph type="sldNum" sz="quarter" idx="10"/>
          </p:nvPr>
        </p:nvSpPr>
        <p:spPr/>
        <p:txBody>
          <a:bodyPr/>
          <a:lstStyle/>
          <a:p>
            <a:fld id="{A5D78FC6-CE17-4259-A63C-DDFC12E048FC}" type="slidenum">
              <a:rPr lang="ru-RU">
                <a:solidFill>
                  <a:prstClr val="black"/>
                </a:solidFill>
              </a:rPr>
              <a:pPr/>
              <a:t>18</a:t>
            </a:fld>
            <a:endParaRPr lang="ru-RU">
              <a:solidFill>
                <a:prstClr val="black"/>
              </a:solidFill>
            </a:endParaRPr>
          </a:p>
        </p:txBody>
      </p:sp>
    </p:spTree>
    <p:extLst>
      <p:ext uri="{BB962C8B-B14F-4D97-AF65-F5344CB8AC3E}">
        <p14:creationId xmlns:p14="http://schemas.microsoft.com/office/powerpoint/2010/main" val="2418833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dirty="0"/>
          </a:p>
        </p:txBody>
      </p:sp>
      <p:sp>
        <p:nvSpPr>
          <p:cNvPr id="4" name="Slide Number Placeholder 3"/>
          <p:cNvSpPr>
            <a:spLocks noGrp="1"/>
          </p:cNvSpPr>
          <p:nvPr>
            <p:ph type="sldNum" sz="quarter" idx="10"/>
          </p:nvPr>
        </p:nvSpPr>
        <p:spPr/>
        <p:txBody>
          <a:bodyPr/>
          <a:lstStyle/>
          <a:p>
            <a:fld id="{A5D78FC6-CE17-4259-A63C-DDFC12E048FC}" type="slidenum">
              <a:rPr lang="ru-RU">
                <a:solidFill>
                  <a:prstClr val="black"/>
                </a:solidFill>
              </a:rPr>
              <a:pPr/>
              <a:t>2</a:t>
            </a:fld>
            <a:endParaRPr lang="ru-RU">
              <a:solidFill>
                <a:prstClr val="black"/>
              </a:solidFill>
            </a:endParaRPr>
          </a:p>
        </p:txBody>
      </p:sp>
    </p:spTree>
    <p:extLst>
      <p:ext uri="{BB962C8B-B14F-4D97-AF65-F5344CB8AC3E}">
        <p14:creationId xmlns:p14="http://schemas.microsoft.com/office/powerpoint/2010/main" val="3621335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dirty="0"/>
          </a:p>
        </p:txBody>
      </p:sp>
      <p:sp>
        <p:nvSpPr>
          <p:cNvPr id="4" name="Slide Number Placeholder 3"/>
          <p:cNvSpPr>
            <a:spLocks noGrp="1"/>
          </p:cNvSpPr>
          <p:nvPr>
            <p:ph type="sldNum" sz="quarter" idx="10"/>
          </p:nvPr>
        </p:nvSpPr>
        <p:spPr/>
        <p:txBody>
          <a:bodyPr/>
          <a:lstStyle/>
          <a:p>
            <a:fld id="{A5D78FC6-CE17-4259-A63C-DDFC12E048FC}" type="slidenum">
              <a:rPr lang="ru-RU">
                <a:solidFill>
                  <a:prstClr val="black"/>
                </a:solidFill>
              </a:rPr>
              <a:pPr/>
              <a:t>3</a:t>
            </a:fld>
            <a:endParaRPr lang="ru-RU">
              <a:solidFill>
                <a:prstClr val="black"/>
              </a:solidFill>
            </a:endParaRPr>
          </a:p>
        </p:txBody>
      </p:sp>
    </p:spTree>
    <p:extLst>
      <p:ext uri="{BB962C8B-B14F-4D97-AF65-F5344CB8AC3E}">
        <p14:creationId xmlns:p14="http://schemas.microsoft.com/office/powerpoint/2010/main" val="2903611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dirty="0"/>
          </a:p>
        </p:txBody>
      </p:sp>
      <p:sp>
        <p:nvSpPr>
          <p:cNvPr id="4" name="Slide Number Placeholder 3"/>
          <p:cNvSpPr>
            <a:spLocks noGrp="1"/>
          </p:cNvSpPr>
          <p:nvPr>
            <p:ph type="sldNum" sz="quarter" idx="10"/>
          </p:nvPr>
        </p:nvSpPr>
        <p:spPr/>
        <p:txBody>
          <a:bodyPr/>
          <a:lstStyle/>
          <a:p>
            <a:fld id="{A5D78FC6-CE17-4259-A63C-DDFC12E048FC}" type="slidenum">
              <a:rPr lang="ru-RU">
                <a:solidFill>
                  <a:prstClr val="black"/>
                </a:solidFill>
              </a:rPr>
              <a:pPr/>
              <a:t>5</a:t>
            </a:fld>
            <a:endParaRPr lang="ru-RU">
              <a:solidFill>
                <a:prstClr val="black"/>
              </a:solidFill>
            </a:endParaRPr>
          </a:p>
        </p:txBody>
      </p:sp>
    </p:spTree>
    <p:extLst>
      <p:ext uri="{BB962C8B-B14F-4D97-AF65-F5344CB8AC3E}">
        <p14:creationId xmlns:p14="http://schemas.microsoft.com/office/powerpoint/2010/main" val="4135841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dirty="0"/>
          </a:p>
        </p:txBody>
      </p:sp>
      <p:sp>
        <p:nvSpPr>
          <p:cNvPr id="4" name="Slide Number Placeholder 3"/>
          <p:cNvSpPr>
            <a:spLocks noGrp="1"/>
          </p:cNvSpPr>
          <p:nvPr>
            <p:ph type="sldNum" sz="quarter" idx="10"/>
          </p:nvPr>
        </p:nvSpPr>
        <p:spPr/>
        <p:txBody>
          <a:bodyPr/>
          <a:lstStyle/>
          <a:p>
            <a:fld id="{A5D78FC6-CE17-4259-A63C-DDFC12E048FC}" type="slidenum">
              <a:rPr lang="ru-RU">
                <a:solidFill>
                  <a:prstClr val="black"/>
                </a:solidFill>
              </a:rPr>
              <a:pPr/>
              <a:t>6</a:t>
            </a:fld>
            <a:endParaRPr lang="ru-RU">
              <a:solidFill>
                <a:prstClr val="black"/>
              </a:solidFill>
            </a:endParaRPr>
          </a:p>
        </p:txBody>
      </p:sp>
    </p:spTree>
    <p:extLst>
      <p:ext uri="{BB962C8B-B14F-4D97-AF65-F5344CB8AC3E}">
        <p14:creationId xmlns:p14="http://schemas.microsoft.com/office/powerpoint/2010/main" val="1821964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dirty="0"/>
          </a:p>
        </p:txBody>
      </p:sp>
      <p:sp>
        <p:nvSpPr>
          <p:cNvPr id="4" name="Slide Number Placeholder 3"/>
          <p:cNvSpPr>
            <a:spLocks noGrp="1"/>
          </p:cNvSpPr>
          <p:nvPr>
            <p:ph type="sldNum" sz="quarter" idx="10"/>
          </p:nvPr>
        </p:nvSpPr>
        <p:spPr/>
        <p:txBody>
          <a:bodyPr/>
          <a:lstStyle/>
          <a:p>
            <a:fld id="{A5D78FC6-CE17-4259-A63C-DDFC12E048FC}" type="slidenum">
              <a:rPr lang="ru-RU">
                <a:solidFill>
                  <a:prstClr val="black"/>
                </a:solidFill>
              </a:rPr>
              <a:pPr/>
              <a:t>7</a:t>
            </a:fld>
            <a:endParaRPr lang="ru-RU">
              <a:solidFill>
                <a:prstClr val="black"/>
              </a:solidFill>
            </a:endParaRPr>
          </a:p>
        </p:txBody>
      </p:sp>
    </p:spTree>
    <p:extLst>
      <p:ext uri="{BB962C8B-B14F-4D97-AF65-F5344CB8AC3E}">
        <p14:creationId xmlns:p14="http://schemas.microsoft.com/office/powerpoint/2010/main" val="44234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dirty="0"/>
          </a:p>
        </p:txBody>
      </p:sp>
      <p:sp>
        <p:nvSpPr>
          <p:cNvPr id="4" name="Slide Number Placeholder 3"/>
          <p:cNvSpPr>
            <a:spLocks noGrp="1"/>
          </p:cNvSpPr>
          <p:nvPr>
            <p:ph type="sldNum" sz="quarter" idx="10"/>
          </p:nvPr>
        </p:nvSpPr>
        <p:spPr/>
        <p:txBody>
          <a:bodyPr/>
          <a:lstStyle/>
          <a:p>
            <a:fld id="{A5D78FC6-CE17-4259-A63C-DDFC12E048FC}" type="slidenum">
              <a:rPr lang="ru-RU">
                <a:solidFill>
                  <a:prstClr val="black"/>
                </a:solidFill>
              </a:rPr>
              <a:pPr/>
              <a:t>8</a:t>
            </a:fld>
            <a:endParaRPr lang="ru-RU">
              <a:solidFill>
                <a:prstClr val="black"/>
              </a:solidFill>
            </a:endParaRPr>
          </a:p>
        </p:txBody>
      </p:sp>
    </p:spTree>
    <p:extLst>
      <p:ext uri="{BB962C8B-B14F-4D97-AF65-F5344CB8AC3E}">
        <p14:creationId xmlns:p14="http://schemas.microsoft.com/office/powerpoint/2010/main" val="3290505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dirty="0"/>
          </a:p>
        </p:txBody>
      </p:sp>
      <p:sp>
        <p:nvSpPr>
          <p:cNvPr id="4" name="Slide Number Placeholder 3"/>
          <p:cNvSpPr>
            <a:spLocks noGrp="1"/>
          </p:cNvSpPr>
          <p:nvPr>
            <p:ph type="sldNum" sz="quarter" idx="10"/>
          </p:nvPr>
        </p:nvSpPr>
        <p:spPr/>
        <p:txBody>
          <a:bodyPr/>
          <a:lstStyle/>
          <a:p>
            <a:fld id="{A5D78FC6-CE17-4259-A63C-DDFC12E048FC}" type="slidenum">
              <a:rPr lang="ru-RU">
                <a:solidFill>
                  <a:prstClr val="black"/>
                </a:solidFill>
              </a:rPr>
              <a:pPr/>
              <a:t>9</a:t>
            </a:fld>
            <a:endParaRPr lang="ru-RU">
              <a:solidFill>
                <a:prstClr val="black"/>
              </a:solidFill>
            </a:endParaRPr>
          </a:p>
        </p:txBody>
      </p:sp>
    </p:spTree>
    <p:extLst>
      <p:ext uri="{BB962C8B-B14F-4D97-AF65-F5344CB8AC3E}">
        <p14:creationId xmlns:p14="http://schemas.microsoft.com/office/powerpoint/2010/main" val="1201905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dirty="0"/>
          </a:p>
        </p:txBody>
      </p:sp>
      <p:sp>
        <p:nvSpPr>
          <p:cNvPr id="4" name="Slide Number Placeholder 3"/>
          <p:cNvSpPr>
            <a:spLocks noGrp="1"/>
          </p:cNvSpPr>
          <p:nvPr>
            <p:ph type="sldNum" sz="quarter" idx="10"/>
          </p:nvPr>
        </p:nvSpPr>
        <p:spPr/>
        <p:txBody>
          <a:bodyPr/>
          <a:lstStyle/>
          <a:p>
            <a:fld id="{A5D78FC6-CE17-4259-A63C-DDFC12E048FC}" type="slidenum">
              <a:rPr lang="ru-RU">
                <a:solidFill>
                  <a:prstClr val="black"/>
                </a:solidFill>
              </a:rPr>
              <a:pPr/>
              <a:t>10</a:t>
            </a:fld>
            <a:endParaRPr lang="ru-RU">
              <a:solidFill>
                <a:prstClr val="black"/>
              </a:solidFill>
            </a:endParaRPr>
          </a:p>
        </p:txBody>
      </p:sp>
    </p:spTree>
    <p:extLst>
      <p:ext uri="{BB962C8B-B14F-4D97-AF65-F5344CB8AC3E}">
        <p14:creationId xmlns:p14="http://schemas.microsoft.com/office/powerpoint/2010/main" val="9001968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blipFill dpi="0" rotWithShape="1">
          <a:blip r:embed="rId2" cstate="print">
            <a:lum bright="42000" contrast="-68000"/>
          </a:blip>
          <a:srcRect/>
          <a:stretch>
            <a:fillRect l="-30000" t="-20000" r="-2000" b="12000"/>
          </a:stretch>
        </a:blipFill>
        <a:effectLst/>
      </p:bgPr>
    </p:bg>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ru-RU" sz="1350">
              <a:solidFill>
                <a:prstClr val="white"/>
              </a:solidFill>
            </a:endParaRPr>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ru-RU" sz="1350">
              <a:solidFill>
                <a:prstClr val="white"/>
              </a:solidFill>
            </a:endParaRPr>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ru-RU" sz="1350">
              <a:solidFill>
                <a:prstClr val="white"/>
              </a:solidFill>
            </a:endParaRPr>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lang="ru-RU" smtClean="0"/>
              <a:t>Образец заголовка</a:t>
            </a:r>
            <a:endParaRPr lang="ru-RU" dirty="0"/>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1950">
                <a:solidFill>
                  <a:srgbClr val="FFFFFF"/>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ru-RU" smtClean="0"/>
              <a:t>Образец подзаголовка</a:t>
            </a:r>
            <a:endParaRPr lang="ru-RU" dirty="0"/>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1500">
                <a:solidFill>
                  <a:srgbClr val="FFFFFF"/>
                </a:solidFill>
              </a:defRPr>
            </a:lvl1pPr>
          </a:lstStyle>
          <a:p>
            <a:fld id="{743653DA-8BF4-4869-96FE-9BCF43372D46}" type="datetime8">
              <a:rPr lang="ru-RU" smtClean="0"/>
              <a:pPr/>
              <a:t>22.01.2018 20:40</a:t>
            </a:fld>
            <a:endParaRPr lang="ru-RU" dirty="0"/>
          </a:p>
        </p:txBody>
      </p:sp>
      <p:sp>
        <p:nvSpPr>
          <p:cNvPr id="17" name="Footer Placeholder 16"/>
          <p:cNvSpPr>
            <a:spLocks noGrp="1"/>
          </p:cNvSpPr>
          <p:nvPr>
            <p:ph type="ftr" sz="quarter" idx="11"/>
          </p:nvPr>
        </p:nvSpPr>
        <p:spPr>
          <a:xfrm>
            <a:off x="2780524" y="236541"/>
            <a:ext cx="7823200" cy="365125"/>
          </a:xfrm>
        </p:spPr>
        <p:txBody>
          <a:bodyPr/>
          <a:lstStyle>
            <a:lvl1pPr algn="r">
              <a:defRPr>
                <a:solidFill>
                  <a:schemeClr val="tx2"/>
                </a:solidFill>
              </a:defRPr>
            </a:lvl1pPr>
          </a:lstStyle>
          <a:p>
            <a:endParaRPr lang="ru-RU" dirty="0">
              <a:solidFill>
                <a:srgbClr val="4F271C"/>
              </a:solidFill>
            </a:endParaRPr>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72AC53DF-4216-466D-99A7-94400E6C2A25}" type="slidenum">
              <a:rPr lang="ru-RU" smtClean="0">
                <a:solidFill>
                  <a:srgbClr val="4F271C"/>
                </a:solidFill>
              </a:rPr>
              <a:pPr/>
              <a:t>‹#›</a:t>
            </a:fld>
            <a:endParaRPr lang="ru-RU" dirty="0">
              <a:solidFill>
                <a:srgbClr val="4F271C"/>
              </a:solidFill>
            </a:endParaRPr>
          </a:p>
        </p:txBody>
      </p:sp>
    </p:spTree>
    <p:extLst>
      <p:ext uri="{BB962C8B-B14F-4D97-AF65-F5344CB8AC3E}">
        <p14:creationId xmlns:p14="http://schemas.microsoft.com/office/powerpoint/2010/main" val="616779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ru-RU"/>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Date Placeholder 3"/>
          <p:cNvSpPr>
            <a:spLocks noGrp="1"/>
          </p:cNvSpPr>
          <p:nvPr>
            <p:ph type="dt" sz="half" idx="10"/>
          </p:nvPr>
        </p:nvSpPr>
        <p:spPr/>
        <p:txBody>
          <a:bodyPr/>
          <a:lstStyle/>
          <a:p>
            <a:fld id="{8D3816DF-213E-421B-92D3-C068DBB023D6}" type="datetime8">
              <a:rPr lang="ru-RU" smtClean="0">
                <a:solidFill>
                  <a:srgbClr val="4F271C"/>
                </a:solidFill>
              </a:rPr>
              <a:pPr/>
              <a:t>22.01.2018 20:40</a:t>
            </a:fld>
            <a:endParaRPr lang="ru-RU">
              <a:solidFill>
                <a:srgbClr val="4F271C"/>
              </a:solidFill>
            </a:endParaRPr>
          </a:p>
        </p:txBody>
      </p:sp>
      <p:sp>
        <p:nvSpPr>
          <p:cNvPr id="5" name="Footer Placeholder 4"/>
          <p:cNvSpPr>
            <a:spLocks noGrp="1"/>
          </p:cNvSpPr>
          <p:nvPr>
            <p:ph type="ftr" sz="quarter" idx="11"/>
          </p:nvPr>
        </p:nvSpPr>
        <p:spPr/>
        <p:txBody>
          <a:bodyPr/>
          <a:lstStyle/>
          <a:p>
            <a:endParaRPr lang="ru-RU">
              <a:solidFill>
                <a:srgbClr val="4F271C"/>
              </a:solidFill>
            </a:endParaRPr>
          </a:p>
        </p:txBody>
      </p:sp>
      <p:sp>
        <p:nvSpPr>
          <p:cNvPr id="6" name="Slide Number Placeholder 5"/>
          <p:cNvSpPr>
            <a:spLocks noGrp="1"/>
          </p:cNvSpPr>
          <p:nvPr>
            <p:ph type="sldNum" sz="quarter" idx="12"/>
          </p:nvPr>
        </p:nvSpPr>
        <p:spPr/>
        <p:txBody>
          <a:bodyPr/>
          <a:lstStyle/>
          <a:p>
            <a:fld id="{72AC53DF-4216-466D-99A7-94400E6C2A25}" type="slidenum">
              <a:rPr lang="ru-RU" sz="900" smtClean="0">
                <a:solidFill>
                  <a:srgbClr val="4F271C"/>
                </a:solidFill>
              </a:rPr>
              <a:pPr/>
              <a:t>‹#›</a:t>
            </a:fld>
            <a:endParaRPr lang="ru-RU"/>
          </a:p>
        </p:txBody>
      </p:sp>
    </p:spTree>
    <p:extLst>
      <p:ext uri="{BB962C8B-B14F-4D97-AF65-F5344CB8AC3E}">
        <p14:creationId xmlns:p14="http://schemas.microsoft.com/office/powerpoint/2010/main" val="2497533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3"/>
            <a:ext cx="2743200" cy="5516563"/>
          </a:xfrm>
        </p:spPr>
        <p:txBody>
          <a:bodyPr vert="eaVert"/>
          <a:lstStyle/>
          <a:p>
            <a:r>
              <a:rPr lang="ru-RU" smtClean="0"/>
              <a:t>Образец заголовка</a:t>
            </a:r>
            <a:endParaRPr lang="ru-RU" dirty="0"/>
          </a:p>
        </p:txBody>
      </p:sp>
      <p:sp>
        <p:nvSpPr>
          <p:cNvPr id="3" name="Vertical Text Placeholder 2"/>
          <p:cNvSpPr>
            <a:spLocks noGrp="1"/>
          </p:cNvSpPr>
          <p:nvPr>
            <p:ph type="body" orient="vert" idx="1"/>
          </p:nvPr>
        </p:nvSpPr>
        <p:spPr>
          <a:xfrm>
            <a:off x="609600" y="609600"/>
            <a:ext cx="7416800" cy="551656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Date Placeholder 3"/>
          <p:cNvSpPr>
            <a:spLocks noGrp="1"/>
          </p:cNvSpPr>
          <p:nvPr>
            <p:ph type="dt" sz="half" idx="10"/>
          </p:nvPr>
        </p:nvSpPr>
        <p:spPr>
          <a:xfrm>
            <a:off x="8737600" y="6248405"/>
            <a:ext cx="2946400" cy="365125"/>
          </a:xfrm>
        </p:spPr>
        <p:txBody>
          <a:bodyPr/>
          <a:lstStyle/>
          <a:p>
            <a:fld id="{8D3816DF-213E-421B-92D3-C068DBB023D6}" type="datetime8">
              <a:rPr lang="ru-RU" smtClean="0">
                <a:solidFill>
                  <a:srgbClr val="4F271C"/>
                </a:solidFill>
              </a:rPr>
              <a:pPr/>
              <a:t>22.01.2018 20:40</a:t>
            </a:fld>
            <a:endParaRPr lang="ru-RU" dirty="0">
              <a:solidFill>
                <a:srgbClr val="4F271C"/>
              </a:solidFill>
            </a:endParaRPr>
          </a:p>
        </p:txBody>
      </p:sp>
      <p:sp>
        <p:nvSpPr>
          <p:cNvPr id="5" name="Footer Placeholder 4"/>
          <p:cNvSpPr>
            <a:spLocks noGrp="1"/>
          </p:cNvSpPr>
          <p:nvPr>
            <p:ph type="ftr" sz="quarter" idx="11"/>
          </p:nvPr>
        </p:nvSpPr>
        <p:spPr>
          <a:xfrm>
            <a:off x="609603" y="6248210"/>
            <a:ext cx="7431311" cy="365125"/>
          </a:xfrm>
        </p:spPr>
        <p:txBody>
          <a:bodyPr/>
          <a:lstStyle/>
          <a:p>
            <a:endParaRPr lang="ru-RU" dirty="0">
              <a:solidFill>
                <a:srgbClr val="4F271C"/>
              </a:solidFill>
            </a:endParaRPr>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ru-RU" sz="1350">
              <a:solidFill>
                <a:prstClr val="white"/>
              </a:solidFill>
            </a:endParaRPr>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ru-RU" sz="1350">
              <a:solidFill>
                <a:prstClr val="white"/>
              </a:solidFill>
            </a:endParaRPr>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ru-RU" sz="1350">
              <a:solidFill>
                <a:prstClr val="white"/>
              </a:solidFill>
            </a:endParaRPr>
          </a:p>
        </p:txBody>
      </p:sp>
      <p:sp>
        <p:nvSpPr>
          <p:cNvPr id="6" name="Slide Number Placeholder 5"/>
          <p:cNvSpPr>
            <a:spLocks noGrp="1"/>
          </p:cNvSpPr>
          <p:nvPr>
            <p:ph type="sldNum" sz="quarter" idx="12"/>
          </p:nvPr>
        </p:nvSpPr>
        <p:spPr>
          <a:xfrm rot="5400000">
            <a:off x="8075084" y="103716"/>
            <a:ext cx="533400" cy="325968"/>
          </a:xfrm>
        </p:spPr>
        <p:txBody>
          <a:bodyPr/>
          <a:lstStyle/>
          <a:p>
            <a:fld id="{72AC53DF-4216-466D-99A7-94400E6C2A25}" type="slidenum">
              <a:rPr lang="ru-RU" sz="900" smtClean="0">
                <a:solidFill>
                  <a:srgbClr val="4F271C"/>
                </a:solidFill>
              </a:rPr>
              <a:pPr/>
              <a:t>‹#›</a:t>
            </a:fld>
            <a:endParaRPr lang="ru-RU" dirty="0"/>
          </a:p>
        </p:txBody>
      </p:sp>
    </p:spTree>
    <p:extLst>
      <p:ext uri="{BB962C8B-B14F-4D97-AF65-F5344CB8AC3E}">
        <p14:creationId xmlns:p14="http://schemas.microsoft.com/office/powerpoint/2010/main" val="445149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lang="ru-RU" smtClean="0"/>
              <a:t>Образец заголовка</a:t>
            </a:r>
            <a:endParaRPr lang="ru-RU" dirty="0"/>
          </a:p>
        </p:txBody>
      </p:sp>
      <p:sp>
        <p:nvSpPr>
          <p:cNvPr id="4" name="Date Placeholder 3"/>
          <p:cNvSpPr>
            <a:spLocks noGrp="1"/>
          </p:cNvSpPr>
          <p:nvPr>
            <p:ph type="dt" sz="half" idx="10"/>
          </p:nvPr>
        </p:nvSpPr>
        <p:spPr/>
        <p:txBody>
          <a:bodyPr/>
          <a:lstStyle/>
          <a:p>
            <a:fld id="{B7129108-AC8D-4212-9283-60D9E99BF07A}" type="datetime8">
              <a:rPr lang="ru-RU" smtClean="0">
                <a:solidFill>
                  <a:srgbClr val="4F271C"/>
                </a:solidFill>
              </a:rPr>
              <a:pPr/>
              <a:t>22.01.2018 20:40</a:t>
            </a:fld>
            <a:endParaRPr lang="ru-RU" dirty="0">
              <a:solidFill>
                <a:srgbClr val="4F271C"/>
              </a:solidFill>
            </a:endParaRPr>
          </a:p>
        </p:txBody>
      </p:sp>
      <p:sp>
        <p:nvSpPr>
          <p:cNvPr id="5" name="Footer Placeholder 4"/>
          <p:cNvSpPr>
            <a:spLocks noGrp="1"/>
          </p:cNvSpPr>
          <p:nvPr>
            <p:ph type="ftr" sz="quarter" idx="11"/>
          </p:nvPr>
        </p:nvSpPr>
        <p:spPr/>
        <p:txBody>
          <a:bodyPr/>
          <a:lstStyle/>
          <a:p>
            <a:endParaRPr lang="ru-RU">
              <a:solidFill>
                <a:srgbClr val="4F271C"/>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1AD93096-5B34-4342-9326-69289CEAE4C2}" type="slidenum">
              <a:rPr lang="ru-RU" smtClean="0"/>
              <a:pPr/>
              <a:t>‹#›</a:t>
            </a:fld>
            <a:endParaRPr lang="ru-RU" dirty="0"/>
          </a:p>
        </p:txBody>
      </p:sp>
      <p:sp>
        <p:nvSpPr>
          <p:cNvPr id="8" name="Content Placeholder 7"/>
          <p:cNvSpPr>
            <a:spLocks noGrp="1"/>
          </p:cNvSpPr>
          <p:nvPr>
            <p:ph sz="quarter" idx="1"/>
          </p:nvPr>
        </p:nvSpPr>
        <p:spPr>
          <a:xfrm>
            <a:off x="816864" y="1600200"/>
            <a:ext cx="10871200" cy="4495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Tree>
    <p:extLst>
      <p:ext uri="{BB962C8B-B14F-4D97-AF65-F5344CB8AC3E}">
        <p14:creationId xmlns:p14="http://schemas.microsoft.com/office/powerpoint/2010/main" val="4143030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2" y="2743200"/>
            <a:ext cx="9497484" cy="1673225"/>
          </a:xfrm>
        </p:spPr>
        <p:txBody>
          <a:bodyPr anchor="t"/>
          <a:lstStyle>
            <a:lvl1pPr>
              <a:buNone/>
              <a:defRPr sz="2100">
                <a:solidFill>
                  <a:schemeClr val="tx2"/>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a:r>
              <a:rPr lang="ru-RU" smtClean="0"/>
              <a:t>Образец текста</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ru-RU" sz="1350">
              <a:solidFill>
                <a:prstClr val="white"/>
              </a:solidFill>
            </a:endParaRPr>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ru-RU" sz="1350">
              <a:solidFill>
                <a:prstClr val="white"/>
              </a:solidFill>
            </a:endParaRPr>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ru-RU" sz="1350">
              <a:solidFill>
                <a:prstClr val="white"/>
              </a:solidFill>
            </a:endParaRPr>
          </a:p>
        </p:txBody>
      </p:sp>
      <p:sp>
        <p:nvSpPr>
          <p:cNvPr id="2" name="Title 1"/>
          <p:cNvSpPr>
            <a:spLocks noGrp="1"/>
          </p:cNvSpPr>
          <p:nvPr>
            <p:ph type="title"/>
          </p:nvPr>
        </p:nvSpPr>
        <p:spPr>
          <a:xfrm>
            <a:off x="1828800" y="1600200"/>
            <a:ext cx="10160000" cy="990600"/>
          </a:xfrm>
        </p:spPr>
        <p:txBody>
          <a:bodyPr/>
          <a:lstStyle>
            <a:lvl1pPr algn="l">
              <a:buNone/>
              <a:defRPr sz="3300" b="0" cap="none">
                <a:solidFill>
                  <a:srgbClr val="FFFFFF"/>
                </a:solidFill>
              </a:defRPr>
            </a:lvl1pPr>
          </a:lstStyle>
          <a:p>
            <a:r>
              <a:rPr lang="ru-RU" smtClean="0"/>
              <a:t>Образец заголовка</a:t>
            </a:r>
            <a:endParaRPr lang="ru-RU" dirty="0"/>
          </a:p>
        </p:txBody>
      </p:sp>
      <p:sp>
        <p:nvSpPr>
          <p:cNvPr id="12" name="Date Placeholder 11"/>
          <p:cNvSpPr>
            <a:spLocks noGrp="1"/>
          </p:cNvSpPr>
          <p:nvPr>
            <p:ph type="dt" sz="half" idx="10"/>
          </p:nvPr>
        </p:nvSpPr>
        <p:spPr/>
        <p:txBody>
          <a:bodyPr/>
          <a:lstStyle/>
          <a:p>
            <a:fld id="{B6DED3D3-6235-4F4C-B439-DF277FB555A7}" type="datetime8">
              <a:rPr lang="ru-RU" smtClean="0">
                <a:solidFill>
                  <a:srgbClr val="4F271C"/>
                </a:solidFill>
              </a:rPr>
              <a:pPr/>
              <a:t>22.01.2018 20:40</a:t>
            </a:fld>
            <a:endParaRPr lang="ru-RU">
              <a:solidFill>
                <a:srgbClr val="4F271C"/>
              </a:solidFill>
            </a:endParaRPr>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1800">
                <a:solidFill>
                  <a:srgbClr val="FFFFFF"/>
                </a:solidFill>
              </a:defRPr>
            </a:lvl1pPr>
          </a:lstStyle>
          <a:p>
            <a:fld id="{1AD93096-5B34-4342-9326-69289CEAE4C2}" type="slidenum">
              <a:rPr lang="ru-RU" smtClean="0"/>
              <a:pPr/>
              <a:t>‹#›</a:t>
            </a:fld>
            <a:endParaRPr lang="ru-RU" dirty="0"/>
          </a:p>
        </p:txBody>
      </p:sp>
      <p:sp>
        <p:nvSpPr>
          <p:cNvPr id="14" name="Footer Placeholder 13"/>
          <p:cNvSpPr>
            <a:spLocks noGrp="1"/>
          </p:cNvSpPr>
          <p:nvPr>
            <p:ph type="ftr" sz="quarter" idx="12"/>
          </p:nvPr>
        </p:nvSpPr>
        <p:spPr/>
        <p:txBody>
          <a:bodyPr/>
          <a:lstStyle/>
          <a:p>
            <a:endParaRPr lang="ru-RU">
              <a:solidFill>
                <a:srgbClr val="4F271C"/>
              </a:solidFill>
            </a:endParaRPr>
          </a:p>
        </p:txBody>
      </p:sp>
    </p:spTree>
    <p:extLst>
      <p:ext uri="{BB962C8B-B14F-4D97-AF65-F5344CB8AC3E}">
        <p14:creationId xmlns:p14="http://schemas.microsoft.com/office/powerpoint/2010/main" val="987106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ru-RU"/>
          </a:p>
        </p:txBody>
      </p:sp>
      <p:sp>
        <p:nvSpPr>
          <p:cNvPr id="9" name="Content Placeholder 8"/>
          <p:cNvSpPr>
            <a:spLocks noGrp="1"/>
          </p:cNvSpPr>
          <p:nvPr>
            <p:ph sz="quarter" idx="1"/>
          </p:nvPr>
        </p:nvSpPr>
        <p:spPr>
          <a:xfrm>
            <a:off x="812800" y="1589567"/>
            <a:ext cx="5181600" cy="4572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11" name="Content Placeholder 10"/>
          <p:cNvSpPr>
            <a:spLocks noGrp="1"/>
          </p:cNvSpPr>
          <p:nvPr>
            <p:ph sz="quarter" idx="2"/>
          </p:nvPr>
        </p:nvSpPr>
        <p:spPr>
          <a:xfrm>
            <a:off x="6459868" y="1589567"/>
            <a:ext cx="5181600" cy="4572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8" name="Date Placeholder 7"/>
          <p:cNvSpPr>
            <a:spLocks noGrp="1"/>
          </p:cNvSpPr>
          <p:nvPr>
            <p:ph type="dt" sz="half" idx="15"/>
          </p:nvPr>
        </p:nvSpPr>
        <p:spPr/>
        <p:txBody>
          <a:bodyPr rtlCol="0"/>
          <a:lstStyle/>
          <a:p>
            <a:fld id="{3B5F1E3E-4B2F-4895-B65E-28B2E64F39F6}" type="datetime8">
              <a:rPr lang="ru-RU" smtClean="0">
                <a:solidFill>
                  <a:srgbClr val="4F271C"/>
                </a:solidFill>
              </a:rPr>
              <a:pPr/>
              <a:t>22.01.2018 20:40</a:t>
            </a:fld>
            <a:endParaRPr lang="ru-RU">
              <a:solidFill>
                <a:srgbClr val="4F271C"/>
              </a:solidFill>
            </a:endParaRPr>
          </a:p>
        </p:txBody>
      </p:sp>
      <p:sp>
        <p:nvSpPr>
          <p:cNvPr id="10" name="Slide Number Placeholder 9"/>
          <p:cNvSpPr>
            <a:spLocks noGrp="1"/>
          </p:cNvSpPr>
          <p:nvPr>
            <p:ph type="sldNum" sz="quarter" idx="16"/>
          </p:nvPr>
        </p:nvSpPr>
        <p:spPr/>
        <p:txBody>
          <a:bodyPr rtlCol="0"/>
          <a:lstStyle/>
          <a:p>
            <a:fld id="{1AD93096-5B34-4342-9326-69289CEAE4C2}" type="slidenum">
              <a:rPr lang="ru-RU" smtClean="0"/>
              <a:pPr/>
              <a:t>‹#›</a:t>
            </a:fld>
            <a:endParaRPr lang="ru-RU"/>
          </a:p>
        </p:txBody>
      </p:sp>
      <p:sp>
        <p:nvSpPr>
          <p:cNvPr id="12" name="Footer Placeholder 11"/>
          <p:cNvSpPr>
            <a:spLocks noGrp="1"/>
          </p:cNvSpPr>
          <p:nvPr>
            <p:ph type="ftr" sz="quarter" idx="17"/>
          </p:nvPr>
        </p:nvSpPr>
        <p:spPr/>
        <p:txBody>
          <a:bodyPr rtlCol="0"/>
          <a:lstStyle/>
          <a:p>
            <a:endParaRPr lang="ru-RU">
              <a:solidFill>
                <a:srgbClr val="4F271C"/>
              </a:solidFill>
            </a:endParaRPr>
          </a:p>
        </p:txBody>
      </p:sp>
    </p:spTree>
    <p:extLst>
      <p:ext uri="{BB962C8B-B14F-4D97-AF65-F5344CB8AC3E}">
        <p14:creationId xmlns:p14="http://schemas.microsoft.com/office/powerpoint/2010/main" val="2012035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lang="ru-RU" smtClean="0"/>
              <a:t>Образец заголовка</a:t>
            </a:r>
            <a:endParaRPr lang="ru-RU" dirty="0"/>
          </a:p>
        </p:txBody>
      </p:sp>
      <p:sp>
        <p:nvSpPr>
          <p:cNvPr id="11" name="Content Placeholder 10"/>
          <p:cNvSpPr>
            <a:spLocks noGrp="1"/>
          </p:cNvSpPr>
          <p:nvPr>
            <p:ph sz="quarter" idx="2"/>
          </p:nvPr>
        </p:nvSpPr>
        <p:spPr>
          <a:xfrm>
            <a:off x="812800" y="2438400"/>
            <a:ext cx="5181600" cy="35814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13" name="Content Placeholder 12"/>
          <p:cNvSpPr>
            <a:spLocks noGrp="1"/>
          </p:cNvSpPr>
          <p:nvPr>
            <p:ph sz="quarter" idx="4"/>
          </p:nvPr>
        </p:nvSpPr>
        <p:spPr>
          <a:xfrm>
            <a:off x="6400800" y="2438400"/>
            <a:ext cx="5181600" cy="35814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10" name="Date Placeholder 9"/>
          <p:cNvSpPr>
            <a:spLocks noGrp="1"/>
          </p:cNvSpPr>
          <p:nvPr>
            <p:ph type="dt" sz="half" idx="15"/>
          </p:nvPr>
        </p:nvSpPr>
        <p:spPr/>
        <p:txBody>
          <a:bodyPr rtlCol="0"/>
          <a:lstStyle/>
          <a:p>
            <a:fld id="{63085435-8225-4333-BFFA-0096413F0D76}" type="datetime8">
              <a:rPr lang="ru-RU" smtClean="0">
                <a:solidFill>
                  <a:srgbClr val="4F271C"/>
                </a:solidFill>
              </a:rPr>
              <a:pPr/>
              <a:t>22.01.2018 20:40</a:t>
            </a:fld>
            <a:endParaRPr lang="ru-RU">
              <a:solidFill>
                <a:srgbClr val="4F271C"/>
              </a:solidFill>
            </a:endParaRPr>
          </a:p>
        </p:txBody>
      </p:sp>
      <p:sp>
        <p:nvSpPr>
          <p:cNvPr id="12" name="Slide Number Placeholder 11"/>
          <p:cNvSpPr>
            <a:spLocks noGrp="1"/>
          </p:cNvSpPr>
          <p:nvPr>
            <p:ph type="sldNum" sz="quarter" idx="16"/>
          </p:nvPr>
        </p:nvSpPr>
        <p:spPr/>
        <p:txBody>
          <a:bodyPr rtlCol="0"/>
          <a:lstStyle/>
          <a:p>
            <a:fld id="{1AD93096-5B34-4342-9326-69289CEAE4C2}" type="slidenum">
              <a:rPr lang="ru-RU" smtClean="0"/>
              <a:pPr/>
              <a:t>‹#›</a:t>
            </a:fld>
            <a:endParaRPr lang="ru-RU"/>
          </a:p>
        </p:txBody>
      </p:sp>
      <p:sp>
        <p:nvSpPr>
          <p:cNvPr id="14" name="Footer Placeholder 13"/>
          <p:cNvSpPr>
            <a:spLocks noGrp="1"/>
          </p:cNvSpPr>
          <p:nvPr>
            <p:ph type="ftr" sz="quarter" idx="17"/>
          </p:nvPr>
        </p:nvSpPr>
        <p:spPr/>
        <p:txBody>
          <a:bodyPr rtlCol="0"/>
          <a:lstStyle/>
          <a:p>
            <a:endParaRPr lang="ru-RU">
              <a:solidFill>
                <a:srgbClr val="4F271C"/>
              </a:solidFill>
            </a:endParaRPr>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1500" b="1">
                <a:solidFill>
                  <a:srgbClr val="FFFFFF"/>
                </a:solidFill>
              </a:defRPr>
            </a:lvl1pPr>
          </a:lstStyle>
          <a:p>
            <a:pPr lvl="0"/>
            <a:r>
              <a:rPr lang="ru-RU" smtClean="0"/>
              <a:t>Образец текста</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1500" b="1">
                <a:solidFill>
                  <a:srgbClr val="FFFFFF"/>
                </a:solidFill>
              </a:defRPr>
            </a:lvl1pPr>
          </a:lstStyle>
          <a:p>
            <a:pPr lvl="0"/>
            <a:r>
              <a:rPr lang="ru-RU" smtClean="0"/>
              <a:t>Образец текста</a:t>
            </a:r>
          </a:p>
        </p:txBody>
      </p:sp>
    </p:spTree>
    <p:extLst>
      <p:ext uri="{BB962C8B-B14F-4D97-AF65-F5344CB8AC3E}">
        <p14:creationId xmlns:p14="http://schemas.microsoft.com/office/powerpoint/2010/main" val="794594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ru-RU"/>
          </a:p>
        </p:txBody>
      </p:sp>
      <p:sp>
        <p:nvSpPr>
          <p:cNvPr id="3" name="Date Placeholder 2"/>
          <p:cNvSpPr>
            <a:spLocks noGrp="1"/>
          </p:cNvSpPr>
          <p:nvPr>
            <p:ph type="dt" sz="half" idx="10"/>
          </p:nvPr>
        </p:nvSpPr>
        <p:spPr/>
        <p:txBody>
          <a:bodyPr/>
          <a:lstStyle/>
          <a:p>
            <a:fld id="{0783C494-2A87-468C-A21B-CB14FB9ABB00}" type="datetime8">
              <a:rPr lang="ru-RU" smtClean="0">
                <a:solidFill>
                  <a:srgbClr val="4F271C"/>
                </a:solidFill>
              </a:rPr>
              <a:pPr/>
              <a:t>22.01.2018 20:40</a:t>
            </a:fld>
            <a:endParaRPr lang="ru-RU">
              <a:solidFill>
                <a:srgbClr val="4F271C"/>
              </a:solidFill>
            </a:endParaRPr>
          </a:p>
        </p:txBody>
      </p:sp>
      <p:sp>
        <p:nvSpPr>
          <p:cNvPr id="4" name="Footer Placeholder 3"/>
          <p:cNvSpPr>
            <a:spLocks noGrp="1"/>
          </p:cNvSpPr>
          <p:nvPr>
            <p:ph type="ftr" sz="quarter" idx="11"/>
          </p:nvPr>
        </p:nvSpPr>
        <p:spPr/>
        <p:txBody>
          <a:bodyPr/>
          <a:lstStyle/>
          <a:p>
            <a:endParaRPr lang="ru-RU">
              <a:solidFill>
                <a:srgbClr val="4F271C"/>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1AD93096-5B34-4342-9326-69289CEAE4C2}" type="slidenum">
              <a:rPr lang="ru-RU" smtClean="0"/>
              <a:pPr/>
              <a:t>‹#›</a:t>
            </a:fld>
            <a:endParaRPr lang="ru-RU" dirty="0"/>
          </a:p>
        </p:txBody>
      </p:sp>
    </p:spTree>
    <p:extLst>
      <p:ext uri="{BB962C8B-B14F-4D97-AF65-F5344CB8AC3E}">
        <p14:creationId xmlns:p14="http://schemas.microsoft.com/office/powerpoint/2010/main" val="1899607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180FA0-5B31-4864-A2BB-719EA5A679C6}" type="datetime8">
              <a:rPr lang="ru-RU" smtClean="0">
                <a:solidFill>
                  <a:srgbClr val="4F271C"/>
                </a:solidFill>
              </a:rPr>
              <a:pPr/>
              <a:t>22.01.2018 20:40</a:t>
            </a:fld>
            <a:endParaRPr lang="ru-RU">
              <a:solidFill>
                <a:srgbClr val="4F271C"/>
              </a:solidFill>
            </a:endParaRPr>
          </a:p>
        </p:txBody>
      </p:sp>
      <p:sp>
        <p:nvSpPr>
          <p:cNvPr id="3" name="Footer Placeholder 2"/>
          <p:cNvSpPr>
            <a:spLocks noGrp="1"/>
          </p:cNvSpPr>
          <p:nvPr>
            <p:ph type="ftr" sz="quarter" idx="11"/>
          </p:nvPr>
        </p:nvSpPr>
        <p:spPr/>
        <p:txBody>
          <a:bodyPr/>
          <a:lstStyle/>
          <a:p>
            <a:endParaRPr lang="ru-RU" dirty="0">
              <a:solidFill>
                <a:srgbClr val="4F271C"/>
              </a:solidFill>
            </a:endParaRPr>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1AD93096-5B34-4342-9326-69289CEAE4C2}" type="slidenum">
              <a:rPr lang="ru-RU" smtClean="0">
                <a:solidFill>
                  <a:srgbClr val="4F271C"/>
                </a:solidFill>
              </a:rPr>
              <a:pPr/>
              <a:t>‹#›</a:t>
            </a:fld>
            <a:endParaRPr lang="ru-RU" dirty="0">
              <a:solidFill>
                <a:srgbClr val="4F271C"/>
              </a:solidFill>
            </a:endParaRPr>
          </a:p>
        </p:txBody>
      </p:sp>
    </p:spTree>
    <p:extLst>
      <p:ext uri="{BB962C8B-B14F-4D97-AF65-F5344CB8AC3E}">
        <p14:creationId xmlns:p14="http://schemas.microsoft.com/office/powerpoint/2010/main" val="4051703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3300" b="0"/>
            </a:lvl1pPr>
          </a:lstStyle>
          <a:p>
            <a:r>
              <a:rPr lang="ru-RU" smtClean="0"/>
              <a:t>Образец заголовка</a:t>
            </a:r>
            <a:endParaRPr lang="ru-RU" dirty="0"/>
          </a:p>
        </p:txBody>
      </p:sp>
      <p:sp>
        <p:nvSpPr>
          <p:cNvPr id="5" name="Date Placeholder 4"/>
          <p:cNvSpPr>
            <a:spLocks noGrp="1"/>
          </p:cNvSpPr>
          <p:nvPr>
            <p:ph type="dt" sz="half" idx="10"/>
          </p:nvPr>
        </p:nvSpPr>
        <p:spPr/>
        <p:txBody>
          <a:bodyPr/>
          <a:lstStyle/>
          <a:p>
            <a:fld id="{4BECC0C8-36B8-442A-833D-B6AACE86BB77}" type="datetime8">
              <a:rPr lang="ru-RU" smtClean="0">
                <a:solidFill>
                  <a:srgbClr val="4F271C"/>
                </a:solidFill>
              </a:rPr>
              <a:pPr/>
              <a:t>22.01.2018 20:40</a:t>
            </a:fld>
            <a:endParaRPr lang="ru-RU">
              <a:solidFill>
                <a:srgbClr val="4F271C"/>
              </a:solidFill>
            </a:endParaRPr>
          </a:p>
        </p:txBody>
      </p:sp>
      <p:sp>
        <p:nvSpPr>
          <p:cNvPr id="6" name="Footer Placeholder 5"/>
          <p:cNvSpPr>
            <a:spLocks noGrp="1"/>
          </p:cNvSpPr>
          <p:nvPr>
            <p:ph type="ftr" sz="quarter" idx="11"/>
          </p:nvPr>
        </p:nvSpPr>
        <p:spPr/>
        <p:txBody>
          <a:bodyPr/>
          <a:lstStyle/>
          <a:p>
            <a:endParaRPr lang="ru-RU">
              <a:solidFill>
                <a:srgbClr val="4F271C"/>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1AD93096-5B34-4342-9326-69289CEAE4C2}" type="slidenum">
              <a:rPr lang="ru-RU" smtClean="0"/>
              <a:pPr/>
              <a:t>‹#›</a:t>
            </a:fld>
            <a:endParaRPr lang="ru-RU" dirty="0"/>
          </a:p>
        </p:txBody>
      </p:sp>
      <p:sp>
        <p:nvSpPr>
          <p:cNvPr id="9" name="Content Placeholder 8"/>
          <p:cNvSpPr>
            <a:spLocks noGrp="1"/>
          </p:cNvSpPr>
          <p:nvPr>
            <p:ph sz="quarter" idx="1"/>
          </p:nvPr>
        </p:nvSpPr>
        <p:spPr>
          <a:xfrm>
            <a:off x="3149600" y="1752600"/>
            <a:ext cx="8534400" cy="44196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pic>
        <p:nvPicPr>
          <p:cNvPr id="8" name="Picture 7" descr="sm_pencil.png"/>
          <p:cNvPicPr>
            <a:picLocks noChangeAspect="1"/>
          </p:cNvPicPr>
          <p:nvPr userDrawn="1"/>
        </p:nvPicPr>
        <p:blipFill>
          <a:blip r:embed="rId2" cstate="print"/>
          <a:stretch>
            <a:fillRect/>
          </a:stretch>
        </p:blipFill>
        <p:spPr>
          <a:xfrm>
            <a:off x="816866" y="1755651"/>
            <a:ext cx="2153743" cy="2145615"/>
          </a:xfrm>
          <a:prstGeom prst="rect">
            <a:avLst/>
          </a:prstGeom>
          <a:ln w="50800" cap="sq" cmpd="dbl">
            <a:solidFill>
              <a:schemeClr val="accent2"/>
            </a:solidFill>
            <a:miter lim="800000"/>
          </a:ln>
        </p:spPr>
      </p:pic>
    </p:spTree>
    <p:extLst>
      <p:ext uri="{BB962C8B-B14F-4D97-AF65-F5344CB8AC3E}">
        <p14:creationId xmlns:p14="http://schemas.microsoft.com/office/powerpoint/2010/main" val="3595034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275"/>
            </a:lvl1pPr>
            <a:lvl2pPr>
              <a:buFontTx/>
              <a:buNone/>
              <a:defRPr sz="900"/>
            </a:lvl2pPr>
            <a:lvl3pPr>
              <a:buFontTx/>
              <a:buNone/>
              <a:defRPr sz="750"/>
            </a:lvl3pPr>
            <a:lvl4pPr>
              <a:buFontTx/>
              <a:buNone/>
              <a:defRPr sz="675"/>
            </a:lvl4pPr>
            <a:lvl5pPr>
              <a:buFontTx/>
              <a:buNone/>
              <a:defRPr sz="675"/>
            </a:lvl5pPr>
          </a:lstStyle>
          <a:p>
            <a:pPr lvl="0"/>
            <a:r>
              <a:rPr lang="ru-RU" smtClean="0"/>
              <a:t>Образец текста</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ru-RU" sz="1350">
              <a:solidFill>
                <a:prstClr val="white"/>
              </a:solidFill>
            </a:endParaRPr>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ru-RU" sz="1350">
              <a:solidFill>
                <a:prstClr val="white"/>
              </a:solidFill>
            </a:endParaRPr>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ru-RU" sz="1350">
              <a:solidFill>
                <a:prstClr val="white"/>
              </a:solidFill>
            </a:endParaRPr>
          </a:p>
        </p:txBody>
      </p:sp>
      <p:sp>
        <p:nvSpPr>
          <p:cNvPr id="2" name="Title 1"/>
          <p:cNvSpPr>
            <a:spLocks noGrp="1"/>
          </p:cNvSpPr>
          <p:nvPr>
            <p:ph type="title"/>
          </p:nvPr>
        </p:nvSpPr>
        <p:spPr>
          <a:xfrm>
            <a:off x="2133600" y="4648200"/>
            <a:ext cx="9753600" cy="685800"/>
          </a:xfrm>
        </p:spPr>
        <p:txBody>
          <a:bodyPr anchor="ctr"/>
          <a:lstStyle>
            <a:lvl1pPr algn="l">
              <a:buNone/>
              <a:defRPr sz="2100" b="0">
                <a:solidFill>
                  <a:srgbClr val="FFFFFF"/>
                </a:solidFill>
              </a:defRPr>
            </a:lvl1pPr>
          </a:lstStyle>
          <a:p>
            <a:r>
              <a:rPr lang="ru-RU" smtClean="0"/>
              <a:t>Образец заголовка</a:t>
            </a:r>
            <a:endParaRPr lang="ru-RU" dirty="0"/>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ru-RU" sz="1350">
              <a:solidFill>
                <a:prstClr val="white"/>
              </a:solidFill>
            </a:endParaRPr>
          </a:p>
        </p:txBody>
      </p:sp>
      <p:sp>
        <p:nvSpPr>
          <p:cNvPr id="12" name="Date Placeholder 11"/>
          <p:cNvSpPr>
            <a:spLocks noGrp="1"/>
          </p:cNvSpPr>
          <p:nvPr>
            <p:ph type="dt" sz="half" idx="10"/>
          </p:nvPr>
        </p:nvSpPr>
        <p:spPr>
          <a:xfrm>
            <a:off x="8331200" y="6248403"/>
            <a:ext cx="3556000" cy="365125"/>
          </a:xfrm>
        </p:spPr>
        <p:txBody>
          <a:bodyPr rtlCol="0"/>
          <a:lstStyle/>
          <a:p>
            <a:fld id="{51E20EC5-AC53-4169-941E-EDF10CD23748}" type="datetime8">
              <a:rPr lang="ru-RU" smtClean="0">
                <a:solidFill>
                  <a:srgbClr val="4F271C"/>
                </a:solidFill>
              </a:rPr>
              <a:pPr/>
              <a:t>22.01.2018 20:40</a:t>
            </a:fld>
            <a:endParaRPr lang="ru-RU">
              <a:solidFill>
                <a:srgbClr val="4F271C"/>
              </a:solidFill>
            </a:endParaRPr>
          </a:p>
        </p:txBody>
      </p:sp>
      <p:sp>
        <p:nvSpPr>
          <p:cNvPr id="13" name="Slide Number Placeholder 12"/>
          <p:cNvSpPr>
            <a:spLocks noGrp="1"/>
          </p:cNvSpPr>
          <p:nvPr>
            <p:ph type="sldNum" sz="quarter" idx="11"/>
          </p:nvPr>
        </p:nvSpPr>
        <p:spPr>
          <a:xfrm>
            <a:off x="0" y="4667249"/>
            <a:ext cx="1930400" cy="663578"/>
          </a:xfrm>
        </p:spPr>
        <p:txBody>
          <a:bodyPr rtlCol="0"/>
          <a:lstStyle>
            <a:lvl1pPr>
              <a:defRPr sz="2100"/>
            </a:lvl1pPr>
          </a:lstStyle>
          <a:p>
            <a:fld id="{1AD93096-5B34-4342-9326-69289CEAE4C2}" type="slidenum">
              <a:rPr lang="ru-RU" smtClean="0"/>
              <a:pPr/>
              <a:t>‹#›</a:t>
            </a:fld>
            <a:endParaRPr lang="ru-RU" dirty="0"/>
          </a:p>
        </p:txBody>
      </p:sp>
      <p:sp>
        <p:nvSpPr>
          <p:cNvPr id="14" name="Footer Placeholder 13"/>
          <p:cNvSpPr>
            <a:spLocks noGrp="1"/>
          </p:cNvSpPr>
          <p:nvPr>
            <p:ph type="ftr" sz="quarter" idx="12"/>
          </p:nvPr>
        </p:nvSpPr>
        <p:spPr>
          <a:xfrm>
            <a:off x="2133600" y="6248209"/>
            <a:ext cx="6096000" cy="365125"/>
          </a:xfrm>
        </p:spPr>
        <p:txBody>
          <a:bodyPr rtlCol="0"/>
          <a:lstStyle/>
          <a:p>
            <a:endParaRPr lang="ru-RU" dirty="0">
              <a:solidFill>
                <a:srgbClr val="4F271C"/>
              </a:solidFill>
            </a:endParaRPr>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2400"/>
            </a:lvl1pPr>
          </a:lstStyle>
          <a:p>
            <a:r>
              <a:rPr lang="ru-RU" smtClean="0"/>
              <a:t>Вставка рисунка</a:t>
            </a:r>
            <a:endParaRPr lang="ru-RU" dirty="0"/>
          </a:p>
        </p:txBody>
      </p:sp>
    </p:spTree>
    <p:extLst>
      <p:ext uri="{BB962C8B-B14F-4D97-AF65-F5344CB8AC3E}">
        <p14:creationId xmlns:p14="http://schemas.microsoft.com/office/powerpoint/2010/main" val="1645167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lang="ru-RU" smtClean="0"/>
              <a:t>Образец заголовка</a:t>
            </a:r>
            <a:endParaRPr lang="ru-RU" dirty="0"/>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14" name="Date Placeholder 13"/>
          <p:cNvSpPr>
            <a:spLocks noGrp="1"/>
          </p:cNvSpPr>
          <p:nvPr>
            <p:ph type="dt" sz="half" idx="2"/>
          </p:nvPr>
        </p:nvSpPr>
        <p:spPr>
          <a:xfrm>
            <a:off x="8128000" y="6248403"/>
            <a:ext cx="3556000" cy="365125"/>
          </a:xfrm>
          <a:prstGeom prst="rect">
            <a:avLst/>
          </a:prstGeom>
        </p:spPr>
        <p:txBody>
          <a:bodyPr vert="horz" anchor="ctr" anchorCtr="0"/>
          <a:lstStyle>
            <a:lvl1pPr algn="l">
              <a:defRPr sz="1050">
                <a:solidFill>
                  <a:schemeClr val="tx2"/>
                </a:solidFill>
              </a:defRPr>
            </a:lvl1pPr>
          </a:lstStyle>
          <a:p>
            <a:fld id="{8D3816DF-213E-421B-92D3-C068DBB023D6}" type="datetime8">
              <a:rPr lang="ru-RU" smtClean="0">
                <a:solidFill>
                  <a:srgbClr val="4F271C"/>
                </a:solidFill>
              </a:rPr>
              <a:pPr/>
              <a:t>22.01.2018 20:40</a:t>
            </a:fld>
            <a:endParaRPr lang="ru-RU" dirty="0">
              <a:solidFill>
                <a:srgbClr val="4F271C"/>
              </a:solidFill>
            </a:endParaRPr>
          </a:p>
        </p:txBody>
      </p:sp>
      <p:sp>
        <p:nvSpPr>
          <p:cNvPr id="3" name="Footer Placeholder 2"/>
          <p:cNvSpPr>
            <a:spLocks noGrp="1"/>
          </p:cNvSpPr>
          <p:nvPr>
            <p:ph type="ftr" sz="quarter" idx="3"/>
          </p:nvPr>
        </p:nvSpPr>
        <p:spPr>
          <a:xfrm>
            <a:off x="812802" y="6248209"/>
            <a:ext cx="7228111" cy="365125"/>
          </a:xfrm>
          <a:prstGeom prst="rect">
            <a:avLst/>
          </a:prstGeom>
        </p:spPr>
        <p:txBody>
          <a:bodyPr vert="horz" anchor="ctr"/>
          <a:lstStyle>
            <a:lvl1pPr algn="r">
              <a:defRPr sz="1050">
                <a:solidFill>
                  <a:schemeClr val="tx2"/>
                </a:solidFill>
              </a:defRPr>
            </a:lvl1pPr>
          </a:lstStyle>
          <a:p>
            <a:endParaRPr lang="ru-RU" dirty="0">
              <a:solidFill>
                <a:srgbClr val="4F271C"/>
              </a:solidFill>
            </a:endParaRPr>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ru-RU" sz="1350">
              <a:solidFill>
                <a:prstClr val="white"/>
              </a:solidFill>
            </a:endParaRPr>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ru-RU" sz="1350">
              <a:solidFill>
                <a:prstClr val="white"/>
              </a:solidFill>
            </a:endParaRPr>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ru-RU" sz="1350">
              <a:solidFill>
                <a:prstClr val="white"/>
              </a:solidFill>
            </a:endParaRPr>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a:defRPr sz="1050" b="1">
                <a:solidFill>
                  <a:srgbClr val="FFFFFF"/>
                </a:solidFill>
              </a:defRPr>
            </a:lvl1pPr>
          </a:lstStyle>
          <a:p>
            <a:fld id="{72AC53DF-4216-466D-99A7-94400E6C2A25}" type="slidenum">
              <a:rPr lang="ru-RU" sz="900" smtClean="0">
                <a:solidFill>
                  <a:srgbClr val="4F271C"/>
                </a:solidFill>
              </a:rPr>
              <a:pPr/>
              <a:t>‹#›</a:t>
            </a:fld>
            <a:endParaRPr lang="ru-RU" dirty="0"/>
          </a:p>
        </p:txBody>
      </p:sp>
    </p:spTree>
    <p:extLst>
      <p:ext uri="{BB962C8B-B14F-4D97-AF65-F5344CB8AC3E}">
        <p14:creationId xmlns:p14="http://schemas.microsoft.com/office/powerpoint/2010/main" val="2960202022"/>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l" rtl="0" eaLnBrk="1" latinLnBrk="0" hangingPunct="1">
        <a:spcBef>
          <a:spcPct val="0"/>
        </a:spcBef>
        <a:buNone/>
        <a:defRPr sz="3300" kern="1200">
          <a:solidFill>
            <a:schemeClr val="tx2"/>
          </a:solidFill>
          <a:latin typeface="+mj-lt"/>
          <a:ea typeface="+mj-ea"/>
          <a:cs typeface="+mj-cs"/>
        </a:defRPr>
      </a:lvl1pPr>
    </p:titleStyle>
    <p:bodyStyle>
      <a:lvl1pPr marL="240030" indent="-240030" algn="l" rtl="0" eaLnBrk="1" latinLnBrk="0" hangingPunct="1">
        <a:spcBef>
          <a:spcPts val="525"/>
        </a:spcBef>
        <a:buClr>
          <a:schemeClr val="accent2"/>
        </a:buClr>
        <a:buSzPct val="60000"/>
        <a:buFont typeface="Wingdings"/>
        <a:buChar char=""/>
        <a:defRPr sz="2175" kern="1200">
          <a:solidFill>
            <a:schemeClr val="tx1"/>
          </a:solidFill>
          <a:latin typeface="+mn-lt"/>
          <a:ea typeface="+mn-ea"/>
          <a:cs typeface="+mn-cs"/>
        </a:defRPr>
      </a:lvl1pPr>
      <a:lvl2pPr marL="480060" indent="-205740" algn="l" rtl="0" eaLnBrk="1" latinLnBrk="0" hangingPunct="1">
        <a:spcBef>
          <a:spcPts val="413"/>
        </a:spcBef>
        <a:buClr>
          <a:schemeClr val="accent1"/>
        </a:buClr>
        <a:buSzPct val="70000"/>
        <a:buFont typeface="Wingdings 2"/>
        <a:buChar char=""/>
        <a:defRPr sz="1950" kern="1200">
          <a:solidFill>
            <a:schemeClr val="tx1"/>
          </a:solidFill>
          <a:latin typeface="+mn-lt"/>
          <a:ea typeface="+mn-ea"/>
          <a:cs typeface="+mn-cs"/>
        </a:defRPr>
      </a:lvl2pPr>
      <a:lvl3pPr marL="685800" indent="-171450" algn="l" rtl="0" eaLnBrk="1" latinLnBrk="0" hangingPunct="1">
        <a:spcBef>
          <a:spcPts val="375"/>
        </a:spcBef>
        <a:buClr>
          <a:schemeClr val="accent2"/>
        </a:buClr>
        <a:buSzPct val="75000"/>
        <a:buFont typeface="Wingdings"/>
        <a:buChar char=""/>
        <a:defRPr sz="1725" kern="1200">
          <a:solidFill>
            <a:schemeClr val="tx1"/>
          </a:solidFill>
          <a:latin typeface="+mn-lt"/>
          <a:ea typeface="+mn-ea"/>
          <a:cs typeface="+mn-cs"/>
        </a:defRPr>
      </a:lvl3pPr>
      <a:lvl4pPr marL="1028700" indent="-171450" algn="l" rtl="0" eaLnBrk="1" latinLnBrk="0" hangingPunct="1">
        <a:spcBef>
          <a:spcPts val="300"/>
        </a:spcBef>
        <a:buClr>
          <a:schemeClr val="accent3"/>
        </a:buClr>
        <a:buSzPct val="75000"/>
        <a:buFont typeface="Wingdings"/>
        <a:buChar char=""/>
        <a:defRPr sz="1500" kern="1200">
          <a:solidFill>
            <a:schemeClr val="tx1"/>
          </a:solidFill>
          <a:latin typeface="+mn-lt"/>
          <a:ea typeface="+mn-ea"/>
          <a:cs typeface="+mn-cs"/>
        </a:defRPr>
      </a:lvl4pPr>
      <a:lvl5pPr marL="1371600" indent="-171450" algn="l" rtl="0" eaLnBrk="1" latinLnBrk="0" hangingPunct="1">
        <a:spcBef>
          <a:spcPts val="300"/>
        </a:spcBef>
        <a:buClr>
          <a:schemeClr val="accent4"/>
        </a:buClr>
        <a:buSzPct val="65000"/>
        <a:buFont typeface="Wingdings"/>
        <a:buChar char=""/>
        <a:defRPr sz="1500" kern="1200">
          <a:solidFill>
            <a:schemeClr val="tx1"/>
          </a:solidFill>
          <a:latin typeface="+mn-lt"/>
          <a:ea typeface="+mn-ea"/>
          <a:cs typeface="+mn-cs"/>
        </a:defRPr>
      </a:lvl5pPr>
      <a:lvl6pPr marL="1577340" indent="-171450" algn="l" rtl="0" eaLnBrk="1" latinLnBrk="0" hangingPunct="1">
        <a:spcBef>
          <a:spcPct val="20000"/>
        </a:spcBef>
        <a:buClr>
          <a:schemeClr val="accent1"/>
        </a:buClr>
        <a:buFont typeface="Wingdings"/>
        <a:buChar char="§"/>
        <a:defRPr sz="1350" kern="1200" baseline="0">
          <a:solidFill>
            <a:schemeClr val="tx1"/>
          </a:solidFill>
          <a:latin typeface="+mn-lt"/>
          <a:ea typeface="+mn-ea"/>
          <a:cs typeface="+mn-cs"/>
        </a:defRPr>
      </a:lvl6pPr>
      <a:lvl7pPr marL="1783080" indent="-171450" algn="l" rtl="0" eaLnBrk="1" latinLnBrk="0" hangingPunct="1">
        <a:spcBef>
          <a:spcPct val="20000"/>
        </a:spcBef>
        <a:buClr>
          <a:schemeClr val="accent2"/>
        </a:buClr>
        <a:buFont typeface="Wingdings"/>
        <a:buChar char="§"/>
        <a:defRPr sz="1350" kern="1200" baseline="0">
          <a:solidFill>
            <a:schemeClr val="tx1"/>
          </a:solidFill>
          <a:latin typeface="+mn-lt"/>
          <a:ea typeface="+mn-ea"/>
          <a:cs typeface="+mn-cs"/>
        </a:defRPr>
      </a:lvl7pPr>
      <a:lvl8pPr marL="1988820" indent="-171450" algn="l" rtl="0" eaLnBrk="1" latinLnBrk="0" hangingPunct="1">
        <a:spcBef>
          <a:spcPct val="20000"/>
        </a:spcBef>
        <a:buClr>
          <a:schemeClr val="accent3"/>
        </a:buClr>
        <a:buFont typeface="Wingdings"/>
        <a:buChar char="§"/>
        <a:defRPr sz="1350" kern="1200" baseline="0">
          <a:solidFill>
            <a:schemeClr val="tx1"/>
          </a:solidFill>
          <a:latin typeface="+mn-lt"/>
          <a:ea typeface="+mn-ea"/>
          <a:cs typeface="+mn-cs"/>
        </a:defRPr>
      </a:lvl8pPr>
      <a:lvl9pPr marL="2194560" indent="-171450" algn="l" rtl="0" eaLnBrk="1" latinLnBrk="0" hangingPunct="1">
        <a:spcBef>
          <a:spcPct val="20000"/>
        </a:spcBef>
        <a:buClr>
          <a:schemeClr val="accent4"/>
        </a:buClr>
        <a:buFont typeface="Wingdings"/>
        <a:buChar char="§"/>
        <a:defRPr sz="1350" kern="1200"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342900" algn="l" rtl="0" eaLnBrk="1" hangingPunct="1">
        <a:defRPr kern="1200">
          <a:solidFill>
            <a:schemeClr val="tx1"/>
          </a:solidFill>
          <a:latin typeface="+mn-lt"/>
          <a:ea typeface="+mn-ea"/>
          <a:cs typeface="+mn-cs"/>
        </a:defRPr>
      </a:lvl2pPr>
      <a:lvl3pPr marL="685800" algn="l" rtl="0" eaLnBrk="1" hangingPunct="1">
        <a:defRPr kern="1200">
          <a:solidFill>
            <a:schemeClr val="tx1"/>
          </a:solidFill>
          <a:latin typeface="+mn-lt"/>
          <a:ea typeface="+mn-ea"/>
          <a:cs typeface="+mn-cs"/>
        </a:defRPr>
      </a:lvl3pPr>
      <a:lvl4pPr marL="1028700" algn="l" rtl="0" eaLnBrk="1" hangingPunct="1">
        <a:defRPr kern="1200">
          <a:solidFill>
            <a:schemeClr val="tx1"/>
          </a:solidFill>
          <a:latin typeface="+mn-lt"/>
          <a:ea typeface="+mn-ea"/>
          <a:cs typeface="+mn-cs"/>
        </a:defRPr>
      </a:lvl4pPr>
      <a:lvl5pPr marL="1371600" algn="l" rtl="0" eaLnBrk="1" hangingPunct="1">
        <a:defRPr kern="1200">
          <a:solidFill>
            <a:schemeClr val="tx1"/>
          </a:solidFill>
          <a:latin typeface="+mn-lt"/>
          <a:ea typeface="+mn-ea"/>
          <a:cs typeface="+mn-cs"/>
        </a:defRPr>
      </a:lvl5pPr>
      <a:lvl6pPr marL="1714500" algn="l" rtl="0" eaLnBrk="1" hangingPunct="1">
        <a:defRPr kern="1200">
          <a:solidFill>
            <a:schemeClr val="tx1"/>
          </a:solidFill>
          <a:latin typeface="+mn-lt"/>
          <a:ea typeface="+mn-ea"/>
          <a:cs typeface="+mn-cs"/>
        </a:defRPr>
      </a:lvl6pPr>
      <a:lvl7pPr marL="2057400" algn="l" rtl="0" eaLnBrk="1" hangingPunct="1">
        <a:defRPr kern="1200">
          <a:solidFill>
            <a:schemeClr val="tx1"/>
          </a:solidFill>
          <a:latin typeface="+mn-lt"/>
          <a:ea typeface="+mn-ea"/>
          <a:cs typeface="+mn-cs"/>
        </a:defRPr>
      </a:lvl7pPr>
      <a:lvl8pPr marL="2400300" algn="l" rtl="0" eaLnBrk="1" hangingPunct="1">
        <a:defRPr kern="1200">
          <a:solidFill>
            <a:schemeClr val="tx1"/>
          </a:solidFill>
          <a:latin typeface="+mn-lt"/>
          <a:ea typeface="+mn-ea"/>
          <a:cs typeface="+mn-cs"/>
        </a:defRPr>
      </a:lvl8pPr>
      <a:lvl9pPr marL="2743200" algn="l" rtl="0" eaLnBrk="1" hangingPunct="1">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5.emf"/></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31.emf"/><Relationship Id="rId7" Type="http://schemas.openxmlformats.org/officeDocument/2006/relationships/image" Target="../media/image35.em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emf"/><Relationship Id="rId4" Type="http://schemas.openxmlformats.org/officeDocument/2006/relationships/image" Target="../media/image32.emf"/></Relationships>
</file>

<file path=ppt/slides/_rels/slide1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6.png"/><Relationship Id="rId7" Type="http://schemas.openxmlformats.org/officeDocument/2006/relationships/hyperlink" Target="https://vk.com/away.php?to=http://www.jinr.ru/posts/cmr-ibr-2-2017/&amp;post=-106262643_1066&amp;el=snippet"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jinrmag.jinr.ru/2017/44/mk44.htm" TargetMode="External"/><Relationship Id="rId5" Type="http://schemas.openxmlformats.org/officeDocument/2006/relationships/hyperlink" Target="http://science-tv.jinr.ru/?cat=3" TargetMode="External"/><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1.emf"/><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chart" Target="../charts/chart2.xml"/><Relationship Id="rId7" Type="http://schemas.openxmlformats.org/officeDocument/2006/relationships/chart" Target="../charts/chart6.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tiff"/><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59267" y="4939428"/>
            <a:ext cx="12251267" cy="802572"/>
          </a:xfrm>
        </p:spPr>
        <p:txBody>
          <a:bodyPr>
            <a:noAutofit/>
          </a:bodyPr>
          <a:lstStyle/>
          <a:p>
            <a:pPr algn="ctr">
              <a:lnSpc>
                <a:spcPct val="107000"/>
              </a:lnSpc>
              <a:spcBef>
                <a:spcPts val="0"/>
              </a:spcBef>
              <a:spcAft>
                <a:spcPts val="600"/>
              </a:spcAft>
            </a:pPr>
            <a:r>
              <a:rPr lang="ru-RU" sz="2100" b="1" i="1" cap="none" dirty="0">
                <a:solidFill>
                  <a:srgbClr val="C32D2E">
                    <a:lumMod val="50000"/>
                  </a:srgbClr>
                </a:solidFill>
                <a:latin typeface="Times New Roman" panose="02020603050405020304" pitchFamily="18" charset="0"/>
                <a:ea typeface="Calibri" panose="020F0502020204030204" pitchFamily="34" charset="0"/>
                <a:cs typeface="Times New Roman" panose="02020603050405020304" pitchFamily="18" charset="0"/>
              </a:rPr>
              <a:t/>
            </a:r>
            <a:br>
              <a:rPr lang="ru-RU" sz="2100" b="1" i="1" cap="none" dirty="0">
                <a:solidFill>
                  <a:srgbClr val="C32D2E">
                    <a:lumMod val="50000"/>
                  </a:srgbClr>
                </a:solidFill>
                <a:latin typeface="Times New Roman" panose="02020603050405020304" pitchFamily="18" charset="0"/>
                <a:ea typeface="Calibri" panose="020F0502020204030204" pitchFamily="34" charset="0"/>
                <a:cs typeface="Times New Roman" panose="02020603050405020304" pitchFamily="18" charset="0"/>
              </a:rPr>
            </a:br>
            <a:r>
              <a:rPr lang="en-US" sz="2100" b="1" i="1" cap="none" dirty="0" smtClean="0">
                <a:solidFill>
                  <a:srgbClr val="C32D2E">
                    <a:lumMod val="50000"/>
                  </a:srgbClr>
                </a:solidFill>
                <a:latin typeface="Times New Roman" panose="02020603050405020304" pitchFamily="18" charset="0"/>
                <a:ea typeface="Calibri" panose="020F0502020204030204" pitchFamily="34" charset="0"/>
                <a:cs typeface="Times New Roman" panose="02020603050405020304" pitchFamily="18" charset="0"/>
              </a:rPr>
              <a:t/>
            </a:r>
            <a:br>
              <a:rPr lang="en-US" sz="2100" b="1" i="1" cap="none" dirty="0" smtClean="0">
                <a:solidFill>
                  <a:srgbClr val="C32D2E">
                    <a:lumMod val="50000"/>
                  </a:srgbClr>
                </a:solidFill>
                <a:latin typeface="Times New Roman" panose="02020603050405020304" pitchFamily="18" charset="0"/>
                <a:ea typeface="Calibri" panose="020F0502020204030204" pitchFamily="34" charset="0"/>
                <a:cs typeface="Times New Roman" panose="02020603050405020304" pitchFamily="18" charset="0"/>
              </a:rPr>
            </a:br>
            <a:r>
              <a:rPr lang="en-US" sz="2100" b="1" i="1" cap="none" dirty="0">
                <a:solidFill>
                  <a:srgbClr val="C32D2E">
                    <a:lumMod val="50000"/>
                  </a:srgbClr>
                </a:solidFill>
                <a:latin typeface="Times New Roman" panose="02020603050405020304" pitchFamily="18" charset="0"/>
                <a:ea typeface="Calibri" panose="020F0502020204030204" pitchFamily="34" charset="0"/>
                <a:cs typeface="Times New Roman" panose="02020603050405020304" pitchFamily="18" charset="0"/>
              </a:rPr>
              <a:t/>
            </a:r>
            <a:br>
              <a:rPr lang="en-US" sz="2100" b="1" i="1" cap="none" dirty="0">
                <a:solidFill>
                  <a:srgbClr val="C32D2E">
                    <a:lumMod val="50000"/>
                  </a:srgbClr>
                </a:solidFill>
                <a:latin typeface="Times New Roman" panose="02020603050405020304" pitchFamily="18" charset="0"/>
                <a:ea typeface="Calibri" panose="020F0502020204030204" pitchFamily="34" charset="0"/>
                <a:cs typeface="Times New Roman" panose="02020603050405020304" pitchFamily="18" charset="0"/>
              </a:rPr>
            </a:br>
            <a:r>
              <a:rPr lang="en-US" sz="2100" b="1" i="1" cap="none" dirty="0" smtClean="0">
                <a:solidFill>
                  <a:srgbClr val="C32D2E">
                    <a:lumMod val="50000"/>
                  </a:srgbClr>
                </a:solidFill>
                <a:latin typeface="Times New Roman" panose="02020603050405020304" pitchFamily="18" charset="0"/>
                <a:ea typeface="Calibri" panose="020F0502020204030204" pitchFamily="34" charset="0"/>
                <a:cs typeface="Times New Roman" panose="02020603050405020304" pitchFamily="18" charset="0"/>
              </a:rPr>
              <a:t/>
            </a:r>
            <a:br>
              <a:rPr lang="en-US" sz="2100" b="1" i="1" cap="none" dirty="0" smtClean="0">
                <a:solidFill>
                  <a:srgbClr val="C32D2E">
                    <a:lumMod val="50000"/>
                  </a:srgbClr>
                </a:solidFill>
                <a:latin typeface="Times New Roman" panose="02020603050405020304" pitchFamily="18" charset="0"/>
                <a:ea typeface="Calibri" panose="020F0502020204030204" pitchFamily="34" charset="0"/>
                <a:cs typeface="Times New Roman" panose="02020603050405020304" pitchFamily="18" charset="0"/>
              </a:rPr>
            </a:br>
            <a:r>
              <a:rPr lang="en-US" sz="2100" b="1" cap="none"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TATIANA IVANKINA</a:t>
            </a:r>
            <a:br>
              <a:rPr lang="en-US" sz="2100" b="1" cap="none"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br>
            <a:r>
              <a:rPr lang="en-US" sz="2100" b="1" cap="none"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Frank Laboratory of Neutron Physics</a:t>
            </a:r>
            <a:endParaRPr lang="ru-RU" sz="1800" b="1" cap="none"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a:spLocks noGrp="1"/>
          </p:cNvSpPr>
          <p:nvPr>
            <p:ph type="subTitle" idx="1"/>
          </p:nvPr>
        </p:nvSpPr>
        <p:spPr>
          <a:xfrm>
            <a:off x="4511823" y="6158785"/>
            <a:ext cx="6503309" cy="514350"/>
          </a:xfrm>
        </p:spPr>
        <p:txBody>
          <a:bodyPr>
            <a:normAutofit/>
          </a:bodyPr>
          <a:lstStyle/>
          <a:p>
            <a:r>
              <a:rPr lang="en-US" sz="1800" b="1" dirty="0" smtClean="0">
                <a:solidFill>
                  <a:schemeClr val="tx1"/>
                </a:solidFill>
                <a:latin typeface="Calibri" panose="020F0502020204030204" pitchFamily="34" charset="0"/>
                <a:cs typeface="Times New Roman" panose="02020603050405020304" pitchFamily="18" charset="0"/>
              </a:rPr>
              <a:t>47th Meeting of the PAC for the Condensed Matter Physics</a:t>
            </a:r>
            <a:endParaRPr lang="ru-RU" sz="1800" b="1" dirty="0" smtClean="0">
              <a:solidFill>
                <a:schemeClr val="tx1"/>
              </a:solidFill>
              <a:latin typeface="Calibri" panose="020F0502020204030204" pitchFamily="34" charset="0"/>
              <a:cs typeface="Times New Roman" panose="02020603050405020304" pitchFamily="18" charset="0"/>
            </a:endParaRPr>
          </a:p>
        </p:txBody>
      </p:sp>
      <p:sp>
        <p:nvSpPr>
          <p:cNvPr id="5" name="Прямоугольник 4"/>
          <p:cNvSpPr/>
          <p:nvPr/>
        </p:nvSpPr>
        <p:spPr>
          <a:xfrm>
            <a:off x="67733" y="1050963"/>
            <a:ext cx="12124267" cy="3447098"/>
          </a:xfrm>
          <a:prstGeom prst="rect">
            <a:avLst/>
          </a:prstGeom>
        </p:spPr>
        <p:txBody>
          <a:bodyPr wrap="square">
            <a:spAutoFit/>
          </a:bodyPr>
          <a:lstStyle/>
          <a:p>
            <a:pPr algn="ctr"/>
            <a:r>
              <a:rPr lang="en-US" sz="2700" b="1" dirty="0" smtClean="0">
                <a:solidFill>
                  <a:schemeClr val="accent3"/>
                </a:solidFill>
                <a:latin typeface="Calibri" panose="020F0502020204030204" pitchFamily="34" charset="0"/>
                <a:ea typeface="Calibri" panose="020F0502020204030204" pitchFamily="34" charset="0"/>
                <a:cs typeface="Times New Roman" panose="02020603050405020304" pitchFamily="18" charset="0"/>
              </a:rPr>
              <a:t>International Conference</a:t>
            </a:r>
          </a:p>
          <a:p>
            <a:pPr algn="ctr"/>
            <a:endParaRPr lang="en-US" sz="2700" b="1" dirty="0" smtClean="0">
              <a:solidFill>
                <a:schemeClr val="accent3"/>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sz="4000" b="1" dirty="0" smtClean="0">
                <a:solidFill>
                  <a:schemeClr val="accent3"/>
                </a:solidFill>
                <a:latin typeface="Calibri" panose="020F0502020204030204" pitchFamily="34" charset="0"/>
                <a:ea typeface="Calibri" panose="020F0502020204030204" pitchFamily="34" charset="0"/>
                <a:cs typeface="Times New Roman" panose="02020603050405020304" pitchFamily="18" charset="0"/>
              </a:rPr>
              <a:t>Condensed Matter Research</a:t>
            </a:r>
          </a:p>
          <a:p>
            <a:pPr algn="ctr"/>
            <a:r>
              <a:rPr lang="en-US" sz="4000" b="1" dirty="0">
                <a:solidFill>
                  <a:schemeClr val="accent3"/>
                </a:solidFill>
                <a:latin typeface="Calibri" panose="020F0502020204030204" pitchFamily="34" charset="0"/>
                <a:ea typeface="Calibri" panose="020F0502020204030204" pitchFamily="34" charset="0"/>
                <a:cs typeface="Times New Roman" panose="02020603050405020304" pitchFamily="18" charset="0"/>
              </a:rPr>
              <a:t>a</a:t>
            </a:r>
            <a:r>
              <a:rPr lang="en-US" sz="4000" b="1" dirty="0" smtClean="0">
                <a:solidFill>
                  <a:schemeClr val="accent3"/>
                </a:solidFill>
                <a:latin typeface="Calibri" panose="020F0502020204030204" pitchFamily="34" charset="0"/>
                <a:ea typeface="Calibri" panose="020F0502020204030204" pitchFamily="34" charset="0"/>
                <a:cs typeface="Times New Roman" panose="02020603050405020304" pitchFamily="18" charset="0"/>
              </a:rPr>
              <a:t>t the IBR-2</a:t>
            </a:r>
            <a:endParaRPr lang="en-US" sz="4000" b="1" dirty="0">
              <a:solidFill>
                <a:schemeClr val="accent3"/>
              </a:solidFill>
              <a:latin typeface="Calibri" panose="020F0502020204030204" pitchFamily="34" charset="0"/>
              <a:ea typeface="Calibri" panose="020F0502020204030204" pitchFamily="34" charset="0"/>
              <a:cs typeface="Times New Roman" panose="02020603050405020304" pitchFamily="18" charset="0"/>
            </a:endParaRPr>
          </a:p>
          <a:p>
            <a:pPr algn="ctr"/>
            <a:endParaRPr lang="en-US" b="1" cap="all" dirty="0" smtClean="0">
              <a:solidFill>
                <a:schemeClr val="accent3"/>
              </a:solidFill>
              <a:latin typeface="Calibri" panose="020F0502020204030204" pitchFamily="34" charset="0"/>
              <a:cs typeface="Times New Roman" panose="02020603050405020304" pitchFamily="18" charset="0"/>
            </a:endParaRPr>
          </a:p>
          <a:p>
            <a:pPr algn="ctr"/>
            <a:endParaRPr lang="en-US" b="1" cap="all" dirty="0" smtClean="0">
              <a:solidFill>
                <a:schemeClr val="accent3"/>
              </a:solidFill>
              <a:latin typeface="Calibri" panose="020F0502020204030204" pitchFamily="34" charset="0"/>
              <a:cs typeface="Times New Roman" panose="02020603050405020304" pitchFamily="18" charset="0"/>
            </a:endParaRPr>
          </a:p>
          <a:p>
            <a:pPr algn="ctr"/>
            <a:r>
              <a:rPr lang="en-US" sz="2400" b="1" cap="all" dirty="0" smtClean="0">
                <a:solidFill>
                  <a:schemeClr val="accent3"/>
                </a:solidFill>
                <a:latin typeface="Calibri" panose="020F0502020204030204" pitchFamily="34" charset="0"/>
                <a:cs typeface="Times New Roman" panose="02020603050405020304" pitchFamily="18" charset="0"/>
              </a:rPr>
              <a:t>9-12  </a:t>
            </a:r>
            <a:r>
              <a:rPr lang="en-US" sz="2400" b="1" dirty="0" smtClean="0">
                <a:solidFill>
                  <a:schemeClr val="accent3"/>
                </a:solidFill>
                <a:latin typeface="Calibri" panose="020F0502020204030204" pitchFamily="34" charset="0"/>
              </a:rPr>
              <a:t>October</a:t>
            </a:r>
            <a:r>
              <a:rPr lang="en-US" sz="2400" b="1" cap="all" dirty="0" smtClean="0">
                <a:solidFill>
                  <a:schemeClr val="accent3"/>
                </a:solidFill>
                <a:latin typeface="Calibri" panose="020F0502020204030204" pitchFamily="34" charset="0"/>
                <a:cs typeface="Times New Roman" panose="02020603050405020304" pitchFamily="18" charset="0"/>
              </a:rPr>
              <a:t> 2017 </a:t>
            </a:r>
            <a:r>
              <a:rPr lang="en-US" sz="2400" b="1" cap="all" dirty="0">
                <a:solidFill>
                  <a:schemeClr val="accent3"/>
                </a:solidFill>
                <a:latin typeface="Calibri" panose="020F0502020204030204" pitchFamily="34" charset="0"/>
                <a:cs typeface="Times New Roman" panose="02020603050405020304" pitchFamily="18" charset="0"/>
              </a:rPr>
              <a:t/>
            </a:r>
            <a:br>
              <a:rPr lang="en-US" sz="2400" b="1" cap="all" dirty="0">
                <a:solidFill>
                  <a:schemeClr val="accent3"/>
                </a:solidFill>
                <a:latin typeface="Calibri" panose="020F0502020204030204" pitchFamily="34" charset="0"/>
                <a:cs typeface="Times New Roman" panose="02020603050405020304" pitchFamily="18" charset="0"/>
              </a:rPr>
            </a:br>
            <a:r>
              <a:rPr lang="en-US" sz="2400" b="1" cap="all" dirty="0">
                <a:solidFill>
                  <a:schemeClr val="accent3"/>
                </a:solidFill>
                <a:latin typeface="Calibri" panose="020F0502020204030204" pitchFamily="34" charset="0"/>
                <a:cs typeface="Times New Roman" panose="02020603050405020304" pitchFamily="18" charset="0"/>
              </a:rPr>
              <a:t>JINR,  </a:t>
            </a:r>
            <a:r>
              <a:rPr lang="en-US" sz="2400" b="1" dirty="0" err="1" smtClean="0">
                <a:solidFill>
                  <a:schemeClr val="accent3"/>
                </a:solidFill>
                <a:latin typeface="Calibri" panose="020F0502020204030204" pitchFamily="34" charset="0"/>
                <a:cs typeface="Times New Roman" panose="02020603050405020304" pitchFamily="18" charset="0"/>
              </a:rPr>
              <a:t>Dubna</a:t>
            </a:r>
            <a:r>
              <a:rPr lang="en-US" sz="2400" b="1" dirty="0" smtClean="0">
                <a:solidFill>
                  <a:schemeClr val="accent3"/>
                </a:solidFill>
                <a:latin typeface="Calibri" panose="020F0502020204030204" pitchFamily="34" charset="0"/>
                <a:cs typeface="Times New Roman" panose="02020603050405020304" pitchFamily="18" charset="0"/>
              </a:rPr>
              <a:t>, Russia</a:t>
            </a:r>
            <a:endParaRPr lang="ru-RU" sz="2400" b="1" dirty="0">
              <a:solidFill>
                <a:schemeClr val="accent3"/>
              </a:solidFill>
              <a:latin typeface="Calibri" panose="020F0502020204030204" pitchFamily="34" charset="0"/>
            </a:endParaRPr>
          </a:p>
        </p:txBody>
      </p:sp>
      <p:sp>
        <p:nvSpPr>
          <p:cNvPr id="6" name="Прямоугольник 5"/>
          <p:cNvSpPr/>
          <p:nvPr/>
        </p:nvSpPr>
        <p:spPr>
          <a:xfrm>
            <a:off x="762387" y="6243451"/>
            <a:ext cx="1342034" cy="369332"/>
          </a:xfrm>
          <a:prstGeom prst="rect">
            <a:avLst/>
          </a:prstGeom>
        </p:spPr>
        <p:txBody>
          <a:bodyPr wrap="none">
            <a:spAutoFit/>
          </a:bodyPr>
          <a:lstStyle/>
          <a:p>
            <a:pPr algn="ctr"/>
            <a:r>
              <a:rPr lang="en-US" b="1" dirty="0" smtClean="0">
                <a:solidFill>
                  <a:prstClr val="black"/>
                </a:solidFill>
                <a:latin typeface="Calibri" panose="020F0502020204030204" pitchFamily="34" charset="0"/>
              </a:rPr>
              <a:t>23-Jan-2018</a:t>
            </a:r>
            <a:endParaRPr lang="en-US" b="1" dirty="0">
              <a:solidFill>
                <a:prstClr val="black"/>
              </a:solidFill>
              <a:latin typeface="Calibri" panose="020F0502020204030204" pitchFamily="34" charset="0"/>
            </a:endParaRPr>
          </a:p>
        </p:txBody>
      </p:sp>
      <p:sp>
        <p:nvSpPr>
          <p:cNvPr id="7" name="TextBox 6"/>
          <p:cNvSpPr txBox="1"/>
          <p:nvPr/>
        </p:nvSpPr>
        <p:spPr>
          <a:xfrm>
            <a:off x="5330693" y="147931"/>
            <a:ext cx="1745991" cy="461665"/>
          </a:xfrm>
          <a:prstGeom prst="rect">
            <a:avLst/>
          </a:prstGeom>
          <a:noFill/>
        </p:spPr>
        <p:txBody>
          <a:bodyPr wrap="none" rtlCol="0">
            <a:spAutoFit/>
          </a:bodyPr>
          <a:lstStyle/>
          <a:p>
            <a:r>
              <a:rPr lang="en-US" sz="2400" b="1" dirty="0" smtClean="0">
                <a:solidFill>
                  <a:schemeClr val="accent3"/>
                </a:solidFill>
                <a:latin typeface="Calibri" panose="020F0502020204030204" pitchFamily="34" charset="0"/>
              </a:rPr>
              <a:t>CMR@IBR-2</a:t>
            </a:r>
            <a:endParaRPr lang="ru-RU" sz="2400" b="1" dirty="0">
              <a:solidFill>
                <a:schemeClr val="accent3"/>
              </a:solidFill>
              <a:latin typeface="Calibri" panose="020F0502020204030204" pitchFamily="34" charset="0"/>
            </a:endParaRPr>
          </a:p>
        </p:txBody>
      </p:sp>
    </p:spTree>
    <p:extLst>
      <p:ext uri="{BB962C8B-B14F-4D97-AF65-F5344CB8AC3E}">
        <p14:creationId xmlns:p14="http://schemas.microsoft.com/office/powerpoint/2010/main" val="31039025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p:cNvSpPr>
          <p:nvPr>
            <p:ph type="subTitle" idx="1"/>
          </p:nvPr>
        </p:nvSpPr>
        <p:spPr>
          <a:xfrm>
            <a:off x="4511823" y="6158785"/>
            <a:ext cx="6503309" cy="514350"/>
          </a:xfrm>
        </p:spPr>
        <p:txBody>
          <a:bodyPr>
            <a:normAutofit/>
          </a:bodyPr>
          <a:lstStyle/>
          <a:p>
            <a:r>
              <a:rPr lang="en-US" sz="1800" b="1" dirty="0" smtClean="0">
                <a:solidFill>
                  <a:schemeClr val="tx1"/>
                </a:solidFill>
                <a:latin typeface="Calibri" panose="020F0502020204030204" pitchFamily="34" charset="0"/>
                <a:cs typeface="Times New Roman" panose="02020603050405020304" pitchFamily="18" charset="0"/>
              </a:rPr>
              <a:t>47th Meeting of the PAC for the Condensed Matter Physics</a:t>
            </a:r>
            <a:endParaRPr lang="ru-RU" sz="1800" b="1" dirty="0" smtClean="0">
              <a:solidFill>
                <a:schemeClr val="tx1"/>
              </a:solidFill>
              <a:latin typeface="Calibri" panose="020F0502020204030204" pitchFamily="34" charset="0"/>
              <a:cs typeface="Times New Roman" panose="02020603050405020304" pitchFamily="18" charset="0"/>
            </a:endParaRPr>
          </a:p>
        </p:txBody>
      </p:sp>
      <p:sp>
        <p:nvSpPr>
          <p:cNvPr id="6" name="Прямоугольник 5"/>
          <p:cNvSpPr/>
          <p:nvPr/>
        </p:nvSpPr>
        <p:spPr>
          <a:xfrm>
            <a:off x="762387" y="6243451"/>
            <a:ext cx="1342034" cy="369332"/>
          </a:xfrm>
          <a:prstGeom prst="rect">
            <a:avLst/>
          </a:prstGeom>
        </p:spPr>
        <p:txBody>
          <a:bodyPr wrap="none">
            <a:spAutoFit/>
          </a:bodyPr>
          <a:lstStyle/>
          <a:p>
            <a:pPr algn="ctr"/>
            <a:r>
              <a:rPr lang="en-US" b="1" dirty="0" smtClean="0">
                <a:solidFill>
                  <a:prstClr val="black"/>
                </a:solidFill>
                <a:latin typeface="Calibri" panose="020F0502020204030204" pitchFamily="34" charset="0"/>
              </a:rPr>
              <a:t>23-Jan-2018</a:t>
            </a:r>
            <a:endParaRPr lang="en-US" b="1" dirty="0">
              <a:solidFill>
                <a:prstClr val="black"/>
              </a:solidFill>
              <a:latin typeface="Calibri" panose="020F0502020204030204" pitchFamily="34" charset="0"/>
            </a:endParaRPr>
          </a:p>
        </p:txBody>
      </p:sp>
      <p:graphicFrame>
        <p:nvGraphicFramePr>
          <p:cNvPr id="7" name="Диаграмма 6"/>
          <p:cNvGraphicFramePr>
            <a:graphicFrameLocks/>
          </p:cNvGraphicFramePr>
          <p:nvPr>
            <p:extLst>
              <p:ext uri="{D42A27DB-BD31-4B8C-83A1-F6EECF244321}">
                <p14:modId xmlns:p14="http://schemas.microsoft.com/office/powerpoint/2010/main" val="3817265773"/>
              </p:ext>
            </p:extLst>
          </p:nvPr>
        </p:nvGraphicFramePr>
        <p:xfrm>
          <a:off x="4320540" y="386080"/>
          <a:ext cx="7313990" cy="51816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6705600" y="4045988"/>
            <a:ext cx="3236592" cy="400110"/>
          </a:xfrm>
          <a:prstGeom prst="rect">
            <a:avLst/>
          </a:prstGeom>
          <a:noFill/>
        </p:spPr>
        <p:txBody>
          <a:bodyPr wrap="none" rtlCol="0">
            <a:spAutoFit/>
          </a:bodyPr>
          <a:lstStyle/>
          <a:p>
            <a:r>
              <a:rPr lang="en-US" sz="2000" b="1" dirty="0" smtClean="0">
                <a:latin typeface="Calibri" panose="020F0502020204030204" pitchFamily="34" charset="0"/>
              </a:rPr>
              <a:t>Techniques and Instruments </a:t>
            </a:r>
            <a:endParaRPr lang="ru-RU" sz="2000" b="1" dirty="0">
              <a:latin typeface="Calibri" panose="020F0502020204030204" pitchFamily="34" charset="0"/>
            </a:endParaRPr>
          </a:p>
        </p:txBody>
      </p:sp>
      <p:sp>
        <p:nvSpPr>
          <p:cNvPr id="9" name="Прямоугольник 8"/>
          <p:cNvSpPr/>
          <p:nvPr/>
        </p:nvSpPr>
        <p:spPr>
          <a:xfrm>
            <a:off x="4511823" y="5679440"/>
            <a:ext cx="812017" cy="193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5457855" y="5535006"/>
            <a:ext cx="1471878" cy="461665"/>
          </a:xfrm>
          <a:prstGeom prst="rect">
            <a:avLst/>
          </a:prstGeom>
          <a:noFill/>
        </p:spPr>
        <p:txBody>
          <a:bodyPr wrap="none" rtlCol="0">
            <a:spAutoFit/>
          </a:bodyPr>
          <a:lstStyle/>
          <a:p>
            <a:r>
              <a:rPr lang="en-US" sz="2400" b="1" dirty="0" smtClean="0">
                <a:latin typeface="Calibri" panose="020F0502020204030204" pitchFamily="34" charset="0"/>
              </a:rPr>
              <a:t>- </a:t>
            </a:r>
            <a:r>
              <a:rPr lang="en-US" sz="2400" b="1" i="1" dirty="0" smtClean="0">
                <a:latin typeface="Calibri" panose="020F0502020204030204" pitchFamily="34" charset="0"/>
              </a:rPr>
              <a:t>Oral (53)</a:t>
            </a:r>
            <a:endParaRPr lang="ru-RU" sz="2400" b="1" i="1" dirty="0">
              <a:latin typeface="Calibri" panose="020F0502020204030204" pitchFamily="34" charset="0"/>
            </a:endParaRPr>
          </a:p>
        </p:txBody>
      </p:sp>
      <p:sp>
        <p:nvSpPr>
          <p:cNvPr id="11" name="Прямоугольник 10"/>
          <p:cNvSpPr/>
          <p:nvPr/>
        </p:nvSpPr>
        <p:spPr>
          <a:xfrm>
            <a:off x="6898640" y="5679440"/>
            <a:ext cx="944880" cy="1930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p:cNvSpPr txBox="1"/>
          <p:nvPr/>
        </p:nvSpPr>
        <p:spPr>
          <a:xfrm>
            <a:off x="7910596" y="5535005"/>
            <a:ext cx="1723549" cy="461665"/>
          </a:xfrm>
          <a:prstGeom prst="rect">
            <a:avLst/>
          </a:prstGeom>
          <a:noFill/>
        </p:spPr>
        <p:txBody>
          <a:bodyPr wrap="none" rtlCol="0">
            <a:spAutoFit/>
          </a:bodyPr>
          <a:lstStyle/>
          <a:p>
            <a:r>
              <a:rPr lang="en-US" sz="2400" b="1" i="1" dirty="0" smtClean="0">
                <a:latin typeface="Calibri" panose="020F0502020204030204" pitchFamily="34" charset="0"/>
              </a:rPr>
              <a:t>- Poster (69)</a:t>
            </a:r>
            <a:endParaRPr lang="ru-RU" sz="2400" b="1" i="1" dirty="0">
              <a:latin typeface="Calibri" panose="020F0502020204030204" pitchFamily="34" charset="0"/>
            </a:endParaRPr>
          </a:p>
        </p:txBody>
      </p:sp>
      <p:sp>
        <p:nvSpPr>
          <p:cNvPr id="13" name="TextBox 3"/>
          <p:cNvSpPr txBox="1"/>
          <p:nvPr/>
        </p:nvSpPr>
        <p:spPr>
          <a:xfrm>
            <a:off x="6452729" y="871825"/>
            <a:ext cx="4797980" cy="400110"/>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b="1" dirty="0" smtClean="0">
                <a:latin typeface="Calibri" panose="020F0502020204030204" pitchFamily="34" charset="0"/>
              </a:rPr>
              <a:t>Functional Materials and Applied Research</a:t>
            </a:r>
            <a:endParaRPr lang="ru-RU" sz="2000" b="1" dirty="0">
              <a:latin typeface="Calibri" panose="020F0502020204030204" pitchFamily="34" charset="0"/>
            </a:endParaRPr>
          </a:p>
        </p:txBody>
      </p:sp>
      <p:pic>
        <p:nvPicPr>
          <p:cNvPr id="5" name="Рисунок 4"/>
          <p:cNvPicPr>
            <a:picLocks noChangeAspect="1"/>
          </p:cNvPicPr>
          <p:nvPr/>
        </p:nvPicPr>
        <p:blipFill>
          <a:blip r:embed="rId4"/>
          <a:stretch>
            <a:fillRect/>
          </a:stretch>
        </p:blipFill>
        <p:spPr>
          <a:xfrm>
            <a:off x="507240" y="871825"/>
            <a:ext cx="3429479" cy="4572638"/>
          </a:xfrm>
          <a:prstGeom prst="rect">
            <a:avLst/>
          </a:prstGeom>
        </p:spPr>
      </p:pic>
    </p:spTree>
    <p:extLst>
      <p:ext uri="{BB962C8B-B14F-4D97-AF65-F5344CB8AC3E}">
        <p14:creationId xmlns:p14="http://schemas.microsoft.com/office/powerpoint/2010/main" val="983884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6111406" y="497840"/>
            <a:ext cx="4993474" cy="7823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Rectangle 2"/>
          <p:cNvSpPr>
            <a:spLocks noGrp="1"/>
          </p:cNvSpPr>
          <p:nvPr>
            <p:ph type="subTitle" idx="1"/>
          </p:nvPr>
        </p:nvSpPr>
        <p:spPr>
          <a:xfrm>
            <a:off x="4511823" y="6158785"/>
            <a:ext cx="6503309" cy="514350"/>
          </a:xfrm>
        </p:spPr>
        <p:txBody>
          <a:bodyPr>
            <a:normAutofit/>
          </a:bodyPr>
          <a:lstStyle/>
          <a:p>
            <a:r>
              <a:rPr lang="en-US" sz="1800" b="1" dirty="0" smtClean="0">
                <a:solidFill>
                  <a:schemeClr val="tx1"/>
                </a:solidFill>
                <a:latin typeface="Calibri" panose="020F0502020204030204" pitchFamily="34" charset="0"/>
                <a:cs typeface="Times New Roman" panose="02020603050405020304" pitchFamily="18" charset="0"/>
              </a:rPr>
              <a:t>47th Meeting of the PAC for the Condensed Matter Physics</a:t>
            </a:r>
            <a:endParaRPr lang="ru-RU" sz="1800" b="1" dirty="0" smtClean="0">
              <a:solidFill>
                <a:schemeClr val="tx1"/>
              </a:solidFill>
              <a:latin typeface="Calibri" panose="020F0502020204030204" pitchFamily="34" charset="0"/>
              <a:cs typeface="Times New Roman" panose="02020603050405020304" pitchFamily="18" charset="0"/>
            </a:endParaRPr>
          </a:p>
        </p:txBody>
      </p:sp>
      <p:sp>
        <p:nvSpPr>
          <p:cNvPr id="6" name="Прямоугольник 5"/>
          <p:cNvSpPr/>
          <p:nvPr/>
        </p:nvSpPr>
        <p:spPr>
          <a:xfrm>
            <a:off x="762387" y="6243451"/>
            <a:ext cx="1342034" cy="369332"/>
          </a:xfrm>
          <a:prstGeom prst="rect">
            <a:avLst/>
          </a:prstGeom>
        </p:spPr>
        <p:txBody>
          <a:bodyPr wrap="none">
            <a:spAutoFit/>
          </a:bodyPr>
          <a:lstStyle/>
          <a:p>
            <a:pPr algn="ctr"/>
            <a:r>
              <a:rPr lang="en-US" b="1" dirty="0" smtClean="0">
                <a:solidFill>
                  <a:prstClr val="black"/>
                </a:solidFill>
                <a:latin typeface="Calibri" panose="020F0502020204030204" pitchFamily="34" charset="0"/>
              </a:rPr>
              <a:t>23-Jan-2018</a:t>
            </a:r>
            <a:endParaRPr lang="en-US" b="1" dirty="0">
              <a:solidFill>
                <a:prstClr val="black"/>
              </a:solidFill>
              <a:latin typeface="Calibri" panose="020F0502020204030204" pitchFamily="34" charset="0"/>
            </a:endParaRPr>
          </a:p>
        </p:txBody>
      </p:sp>
      <p:sp>
        <p:nvSpPr>
          <p:cNvPr id="2" name="Прямоугольник 1"/>
          <p:cNvSpPr/>
          <p:nvPr/>
        </p:nvSpPr>
        <p:spPr>
          <a:xfrm>
            <a:off x="6465738" y="355952"/>
            <a:ext cx="5858342" cy="5386090"/>
          </a:xfrm>
          <a:prstGeom prst="rect">
            <a:avLst/>
          </a:prstGeom>
        </p:spPr>
        <p:txBody>
          <a:bodyPr wrap="square">
            <a:spAutoFit/>
          </a:bodyPr>
          <a:lstStyle/>
          <a:p>
            <a:r>
              <a:rPr lang="en-US" sz="2800" b="1" dirty="0">
                <a:solidFill>
                  <a:schemeClr val="bg1"/>
                </a:solidFill>
                <a:latin typeface="Calibri" panose="020F0502020204030204" pitchFamily="34" charset="0"/>
              </a:rPr>
              <a:t>The best poster presentation </a:t>
            </a:r>
            <a:endParaRPr lang="en-US" sz="2800" b="1" dirty="0" smtClean="0">
              <a:solidFill>
                <a:schemeClr val="bg1"/>
              </a:solidFill>
              <a:latin typeface="Calibri" panose="020F0502020204030204" pitchFamily="34" charset="0"/>
            </a:endParaRPr>
          </a:p>
          <a:p>
            <a:r>
              <a:rPr lang="en-US" sz="2800" b="1" dirty="0" smtClean="0">
                <a:solidFill>
                  <a:schemeClr val="bg1"/>
                </a:solidFill>
                <a:latin typeface="Calibri" panose="020F0502020204030204" pitchFamily="34" charset="0"/>
              </a:rPr>
              <a:t>among </a:t>
            </a:r>
            <a:r>
              <a:rPr lang="en-US" sz="2800" b="1" dirty="0">
                <a:solidFill>
                  <a:schemeClr val="bg1"/>
                </a:solidFill>
                <a:latin typeface="Calibri" panose="020F0502020204030204" pitchFamily="34" charset="0"/>
              </a:rPr>
              <a:t>young scientists:</a:t>
            </a:r>
          </a:p>
          <a:p>
            <a:pPr marL="342900" indent="-342900">
              <a:buFont typeface="+mj-lt"/>
              <a:buAutoNum type="arabicPeriod"/>
            </a:pPr>
            <a:endParaRPr lang="en-US" b="1" dirty="0">
              <a:solidFill>
                <a:srgbClr val="C00000"/>
              </a:solidFill>
            </a:endParaRPr>
          </a:p>
          <a:p>
            <a:pPr marL="342900" lvl="0" indent="-342900">
              <a:buAutoNum type="arabicPeriod"/>
            </a:pPr>
            <a:r>
              <a:rPr lang="en-US" b="1" dirty="0" err="1">
                <a:solidFill>
                  <a:srgbClr val="C00000"/>
                </a:solidFill>
              </a:rPr>
              <a:t>Siposova</a:t>
            </a:r>
            <a:r>
              <a:rPr lang="en-US" b="1" dirty="0">
                <a:solidFill>
                  <a:srgbClr val="C00000"/>
                </a:solidFill>
              </a:rPr>
              <a:t> Katerina </a:t>
            </a:r>
            <a:r>
              <a:rPr lang="en-US" dirty="0"/>
              <a:t>(Institute of Experimental Physics SAS, Kosice, Slovakia). </a:t>
            </a:r>
            <a:r>
              <a:rPr lang="en-US" i="1" dirty="0"/>
              <a:t>Structural study of protein amyloid fibrils upon interaction with fullerene aqueous solutions using small angle scattering</a:t>
            </a:r>
          </a:p>
          <a:p>
            <a:pPr marL="342900" lvl="0" indent="-342900">
              <a:buFont typeface="+mj-lt"/>
              <a:buAutoNum type="arabicPeriod"/>
            </a:pPr>
            <a:endParaRPr lang="en-US" i="1" dirty="0"/>
          </a:p>
          <a:p>
            <a:pPr marL="342900" indent="-342900">
              <a:buFont typeface="+mj-lt"/>
              <a:buAutoNum type="arabicPeriod"/>
            </a:pPr>
            <a:r>
              <a:rPr lang="en-US" b="1" dirty="0" err="1">
                <a:solidFill>
                  <a:srgbClr val="C00000"/>
                </a:solidFill>
              </a:rPr>
              <a:t>Ivanshina</a:t>
            </a:r>
            <a:r>
              <a:rPr lang="en-US" b="1" dirty="0">
                <a:solidFill>
                  <a:srgbClr val="C00000"/>
                </a:solidFill>
              </a:rPr>
              <a:t> Olga </a:t>
            </a:r>
            <a:r>
              <a:rPr lang="en-US" dirty="0"/>
              <a:t>( Frank Laboratory of Neutron Physics, Joint Institute for Nuclear Research, </a:t>
            </a:r>
            <a:r>
              <a:rPr lang="en-US" dirty="0" err="1"/>
              <a:t>Dubna</a:t>
            </a:r>
            <a:r>
              <a:rPr lang="en-US" dirty="0"/>
              <a:t>, Russia). </a:t>
            </a:r>
            <a:r>
              <a:rPr lang="en-US" i="1" dirty="0"/>
              <a:t>The </a:t>
            </a:r>
            <a:r>
              <a:rPr lang="en-US" i="1" dirty="0" err="1"/>
              <a:t>metholody</a:t>
            </a:r>
            <a:r>
              <a:rPr lang="en-US" i="1" dirty="0"/>
              <a:t> of electrode manufacturing for operand diffraction investigations in FLNP JINR.</a:t>
            </a:r>
          </a:p>
          <a:p>
            <a:pPr marL="342900" indent="-342900">
              <a:buFont typeface="+mj-lt"/>
              <a:buAutoNum type="arabicPeriod"/>
            </a:pPr>
            <a:endParaRPr lang="en-US" b="1" i="1" dirty="0">
              <a:solidFill>
                <a:srgbClr val="C00000"/>
              </a:solidFill>
            </a:endParaRPr>
          </a:p>
          <a:p>
            <a:pPr marL="342900" lvl="0" indent="-342900">
              <a:buFont typeface="+mj-lt"/>
              <a:buAutoNum type="arabicPeriod"/>
            </a:pPr>
            <a:r>
              <a:rPr lang="en-US" b="1" dirty="0" err="1">
                <a:solidFill>
                  <a:srgbClr val="C00000"/>
                </a:solidFill>
              </a:rPr>
              <a:t>Serebrennikov</a:t>
            </a:r>
            <a:r>
              <a:rPr lang="en-US" b="1" dirty="0">
                <a:solidFill>
                  <a:srgbClr val="C00000"/>
                </a:solidFill>
              </a:rPr>
              <a:t> Dmitry </a:t>
            </a:r>
            <a:r>
              <a:rPr lang="en-US" dirty="0"/>
              <a:t>(I. Kant Baltic Federal University, Kaliningrad, Russia). </a:t>
            </a:r>
            <a:r>
              <a:rPr lang="en-US" i="1" dirty="0"/>
              <a:t>Investigation of anomalous phonon softening in GdB6, TbB6 ANDDyB6 using the </a:t>
            </a:r>
            <a:r>
              <a:rPr lang="en-US" i="1" dirty="0" err="1"/>
              <a:t>superatom</a:t>
            </a:r>
            <a:r>
              <a:rPr lang="en-US" i="1" dirty="0"/>
              <a:t> model.</a:t>
            </a:r>
            <a:endParaRPr lang="ru-RU" i="1" dirty="0"/>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399" y="162560"/>
            <a:ext cx="3247242" cy="5772875"/>
          </a:xfrm>
          <a:prstGeom prst="rect">
            <a:avLst/>
          </a:prstGeom>
        </p:spPr>
      </p:pic>
      <p:pic>
        <p:nvPicPr>
          <p:cNvPr id="15" name="Рисунок 14"/>
          <p:cNvPicPr>
            <a:picLocks noChangeAspect="1"/>
          </p:cNvPicPr>
          <p:nvPr/>
        </p:nvPicPr>
        <p:blipFill>
          <a:blip r:embed="rId4"/>
          <a:stretch>
            <a:fillRect/>
          </a:stretch>
        </p:blipFill>
        <p:spPr>
          <a:xfrm>
            <a:off x="3019902" y="1518271"/>
            <a:ext cx="3091504" cy="4417163"/>
          </a:xfrm>
          <a:prstGeom prst="rect">
            <a:avLst/>
          </a:prstGeom>
        </p:spPr>
      </p:pic>
      <p:sp>
        <p:nvSpPr>
          <p:cNvPr id="5" name="Стрелка вправо 4"/>
          <p:cNvSpPr/>
          <p:nvPr/>
        </p:nvSpPr>
        <p:spPr>
          <a:xfrm>
            <a:off x="5618479" y="3219840"/>
            <a:ext cx="969179"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0499294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p:cNvSpPr>
          <p:nvPr>
            <p:ph type="subTitle" idx="1"/>
          </p:nvPr>
        </p:nvSpPr>
        <p:spPr>
          <a:xfrm>
            <a:off x="4511823" y="6158785"/>
            <a:ext cx="6503309" cy="514350"/>
          </a:xfrm>
        </p:spPr>
        <p:txBody>
          <a:bodyPr>
            <a:normAutofit/>
          </a:bodyPr>
          <a:lstStyle/>
          <a:p>
            <a:r>
              <a:rPr lang="en-US" sz="1800" b="1" dirty="0" smtClean="0">
                <a:solidFill>
                  <a:schemeClr val="tx1"/>
                </a:solidFill>
                <a:latin typeface="Calibri" panose="020F0502020204030204" pitchFamily="34" charset="0"/>
                <a:cs typeface="Times New Roman" panose="02020603050405020304" pitchFamily="18" charset="0"/>
              </a:rPr>
              <a:t>47th Meeting of the PAC for the Condensed Matter Physics</a:t>
            </a:r>
            <a:endParaRPr lang="ru-RU" sz="1800" b="1" dirty="0" smtClean="0">
              <a:solidFill>
                <a:schemeClr val="tx1"/>
              </a:solidFill>
              <a:latin typeface="Calibri" panose="020F0502020204030204" pitchFamily="34" charset="0"/>
              <a:cs typeface="Times New Roman" panose="02020603050405020304" pitchFamily="18" charset="0"/>
            </a:endParaRPr>
          </a:p>
        </p:txBody>
      </p:sp>
      <p:sp>
        <p:nvSpPr>
          <p:cNvPr id="6" name="Прямоугольник 5"/>
          <p:cNvSpPr/>
          <p:nvPr/>
        </p:nvSpPr>
        <p:spPr>
          <a:xfrm>
            <a:off x="762387" y="6243451"/>
            <a:ext cx="1342034" cy="369332"/>
          </a:xfrm>
          <a:prstGeom prst="rect">
            <a:avLst/>
          </a:prstGeom>
        </p:spPr>
        <p:txBody>
          <a:bodyPr wrap="none">
            <a:spAutoFit/>
          </a:bodyPr>
          <a:lstStyle/>
          <a:p>
            <a:pPr algn="ctr"/>
            <a:r>
              <a:rPr lang="en-US" b="1" dirty="0" smtClean="0">
                <a:solidFill>
                  <a:prstClr val="black"/>
                </a:solidFill>
                <a:latin typeface="Calibri" panose="020F0502020204030204" pitchFamily="34" charset="0"/>
              </a:rPr>
              <a:t>23-Jan-2018</a:t>
            </a:r>
            <a:endParaRPr lang="en-US" b="1" dirty="0">
              <a:solidFill>
                <a:prstClr val="black"/>
              </a:solidFill>
              <a:latin typeface="Calibri" panose="020F0502020204030204" pitchFamily="34" charset="0"/>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4606" y="-31583"/>
            <a:ext cx="6268653" cy="3882743"/>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5192" y="3251720"/>
            <a:ext cx="4686808" cy="2754145"/>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624" y="599440"/>
            <a:ext cx="5880982" cy="3251720"/>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1380" y="3238417"/>
            <a:ext cx="3884168" cy="2780749"/>
          </a:xfrm>
          <a:prstGeom prst="rect">
            <a:avLst/>
          </a:prstGeom>
        </p:spPr>
      </p:pic>
      <p:sp>
        <p:nvSpPr>
          <p:cNvPr id="11" name="Прямоугольник 10"/>
          <p:cNvSpPr/>
          <p:nvPr/>
        </p:nvSpPr>
        <p:spPr>
          <a:xfrm>
            <a:off x="0" y="-31583"/>
            <a:ext cx="5964606" cy="6310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244227" y="22319"/>
            <a:ext cx="5528821" cy="523220"/>
          </a:xfrm>
          <a:prstGeom prst="rect">
            <a:avLst/>
          </a:prstGeom>
          <a:noFill/>
        </p:spPr>
        <p:txBody>
          <a:bodyPr wrap="none" rtlCol="0">
            <a:spAutoFit/>
          </a:bodyPr>
          <a:lstStyle/>
          <a:p>
            <a:r>
              <a:rPr lang="en-US" sz="2800" b="1" dirty="0" smtClean="0">
                <a:solidFill>
                  <a:schemeClr val="bg1"/>
                </a:solidFill>
                <a:latin typeface="Calibri" panose="020F0502020204030204" pitchFamily="34" charset="0"/>
              </a:rPr>
              <a:t>CMR@IBR-2:  Recording Moments…</a:t>
            </a:r>
            <a:endParaRPr lang="ru-RU" sz="2800" b="1" dirty="0">
              <a:solidFill>
                <a:schemeClr val="bg1"/>
              </a:solidFill>
              <a:latin typeface="Calibri" panose="020F0502020204030204" pitchFamily="34" charset="0"/>
            </a:endParaRPr>
          </a:p>
        </p:txBody>
      </p:sp>
      <p:pic>
        <p:nvPicPr>
          <p:cNvPr id="12" name="Рисунок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506" y="3185288"/>
            <a:ext cx="3686886" cy="2820577"/>
          </a:xfrm>
          <a:prstGeom prst="rect">
            <a:avLst/>
          </a:prstGeom>
        </p:spPr>
      </p:pic>
    </p:spTree>
    <p:extLst>
      <p:ext uri="{BB962C8B-B14F-4D97-AF65-F5344CB8AC3E}">
        <p14:creationId xmlns:p14="http://schemas.microsoft.com/office/powerpoint/2010/main" val="40449055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stretch>
            <a:fillRect/>
          </a:stretch>
        </p:blipFill>
        <p:spPr>
          <a:xfrm>
            <a:off x="2525773" y="1231120"/>
            <a:ext cx="3060937" cy="4396089"/>
          </a:xfrm>
          <a:prstGeom prst="rect">
            <a:avLst/>
          </a:prstGeom>
        </p:spPr>
      </p:pic>
      <p:pic>
        <p:nvPicPr>
          <p:cNvPr id="7" name="Рисунок 6"/>
          <p:cNvPicPr>
            <a:picLocks noChangeAspect="1"/>
          </p:cNvPicPr>
          <p:nvPr/>
        </p:nvPicPr>
        <p:blipFill>
          <a:blip r:embed="rId4"/>
          <a:stretch>
            <a:fillRect/>
          </a:stretch>
        </p:blipFill>
        <p:spPr>
          <a:xfrm rot="995182">
            <a:off x="4521340" y="1498227"/>
            <a:ext cx="2714492" cy="4092473"/>
          </a:xfrm>
          <a:prstGeom prst="rect">
            <a:avLst/>
          </a:prstGeom>
        </p:spPr>
      </p:pic>
      <p:sp>
        <p:nvSpPr>
          <p:cNvPr id="11" name="Прямоугольник 10"/>
          <p:cNvSpPr/>
          <p:nvPr/>
        </p:nvSpPr>
        <p:spPr>
          <a:xfrm>
            <a:off x="6883879" y="1444391"/>
            <a:ext cx="5308121" cy="38090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Rectangle 2"/>
          <p:cNvSpPr>
            <a:spLocks noGrp="1"/>
          </p:cNvSpPr>
          <p:nvPr>
            <p:ph type="subTitle" idx="1"/>
          </p:nvPr>
        </p:nvSpPr>
        <p:spPr>
          <a:xfrm>
            <a:off x="4511823" y="6158785"/>
            <a:ext cx="6503309" cy="514350"/>
          </a:xfrm>
        </p:spPr>
        <p:txBody>
          <a:bodyPr>
            <a:normAutofit/>
          </a:bodyPr>
          <a:lstStyle/>
          <a:p>
            <a:r>
              <a:rPr lang="en-US" sz="1800" b="1" dirty="0" smtClean="0">
                <a:solidFill>
                  <a:schemeClr val="tx1"/>
                </a:solidFill>
                <a:latin typeface="Calibri" panose="020F0502020204030204" pitchFamily="34" charset="0"/>
                <a:cs typeface="Times New Roman" panose="02020603050405020304" pitchFamily="18" charset="0"/>
              </a:rPr>
              <a:t>47th Meeting of the PAC for the Condensed Matter Physics</a:t>
            </a:r>
            <a:endParaRPr lang="ru-RU" sz="1800" b="1" dirty="0" smtClean="0">
              <a:solidFill>
                <a:schemeClr val="tx1"/>
              </a:solidFill>
              <a:latin typeface="Calibri" panose="020F0502020204030204" pitchFamily="34" charset="0"/>
              <a:cs typeface="Times New Roman" panose="02020603050405020304" pitchFamily="18" charset="0"/>
            </a:endParaRPr>
          </a:p>
        </p:txBody>
      </p:sp>
      <p:sp>
        <p:nvSpPr>
          <p:cNvPr id="6" name="Прямоугольник 5"/>
          <p:cNvSpPr/>
          <p:nvPr/>
        </p:nvSpPr>
        <p:spPr>
          <a:xfrm>
            <a:off x="762387" y="6243451"/>
            <a:ext cx="1342034" cy="369332"/>
          </a:xfrm>
          <a:prstGeom prst="rect">
            <a:avLst/>
          </a:prstGeom>
        </p:spPr>
        <p:txBody>
          <a:bodyPr wrap="none">
            <a:spAutoFit/>
          </a:bodyPr>
          <a:lstStyle/>
          <a:p>
            <a:pPr algn="ctr"/>
            <a:r>
              <a:rPr lang="en-US" b="1" dirty="0" smtClean="0">
                <a:solidFill>
                  <a:prstClr val="black"/>
                </a:solidFill>
                <a:latin typeface="Calibri" panose="020F0502020204030204" pitchFamily="34" charset="0"/>
              </a:rPr>
              <a:t>23-Jan-2018</a:t>
            </a:r>
            <a:endParaRPr lang="en-US" b="1" dirty="0">
              <a:solidFill>
                <a:prstClr val="black"/>
              </a:solidFill>
              <a:latin typeface="Calibri" panose="020F0502020204030204" pitchFamily="34" charset="0"/>
            </a:endParaRPr>
          </a:p>
        </p:txBody>
      </p:sp>
      <p:pic>
        <p:nvPicPr>
          <p:cNvPr id="4" name="Рисунок 3"/>
          <p:cNvPicPr>
            <a:picLocks noChangeAspect="1"/>
          </p:cNvPicPr>
          <p:nvPr/>
        </p:nvPicPr>
        <p:blipFill>
          <a:blip r:embed="rId5"/>
          <a:stretch>
            <a:fillRect/>
          </a:stretch>
        </p:blipFill>
        <p:spPr>
          <a:xfrm rot="20896104">
            <a:off x="380223" y="1480464"/>
            <a:ext cx="2888091" cy="4238591"/>
          </a:xfrm>
          <a:prstGeom prst="rect">
            <a:avLst/>
          </a:prstGeom>
        </p:spPr>
      </p:pic>
      <p:sp>
        <p:nvSpPr>
          <p:cNvPr id="8" name="Прямоугольник 7"/>
          <p:cNvSpPr/>
          <p:nvPr/>
        </p:nvSpPr>
        <p:spPr>
          <a:xfrm>
            <a:off x="3367210" y="205261"/>
            <a:ext cx="5365928" cy="7171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3738880" y="297781"/>
            <a:ext cx="4909677" cy="523220"/>
          </a:xfrm>
          <a:prstGeom prst="rect">
            <a:avLst/>
          </a:prstGeom>
          <a:noFill/>
        </p:spPr>
        <p:txBody>
          <a:bodyPr wrap="none" rtlCol="0">
            <a:spAutoFit/>
          </a:bodyPr>
          <a:lstStyle/>
          <a:p>
            <a:r>
              <a:rPr lang="en-US" sz="2800" dirty="0" smtClean="0">
                <a:solidFill>
                  <a:schemeClr val="bg1"/>
                </a:solidFill>
                <a:latin typeface="Arial" panose="020B0604020202020204" pitchFamily="34" charset="0"/>
                <a:cs typeface="Arial" panose="020B0604020202020204" pitchFamily="34" charset="0"/>
              </a:rPr>
              <a:t>PRESS ABOUT CMR@IBR-2</a:t>
            </a:r>
            <a:endParaRPr lang="ru-RU" sz="2800" dirty="0">
              <a:solidFill>
                <a:schemeClr val="bg1"/>
              </a:solidFill>
              <a:latin typeface="Arial" panose="020B0604020202020204" pitchFamily="34" charset="0"/>
              <a:cs typeface="Arial" panose="020B0604020202020204" pitchFamily="34" charset="0"/>
            </a:endParaRPr>
          </a:p>
        </p:txBody>
      </p:sp>
      <p:pic>
        <p:nvPicPr>
          <p:cNvPr id="9" name="Рисунок 8"/>
          <p:cNvPicPr>
            <a:picLocks noChangeAspect="1"/>
          </p:cNvPicPr>
          <p:nvPr/>
        </p:nvPicPr>
        <p:blipFill>
          <a:blip r:embed="rId6"/>
          <a:stretch>
            <a:fillRect/>
          </a:stretch>
        </p:blipFill>
        <p:spPr>
          <a:xfrm>
            <a:off x="9104808" y="391102"/>
            <a:ext cx="2261812" cy="493819"/>
          </a:xfrm>
          <a:prstGeom prst="rect">
            <a:avLst/>
          </a:prstGeom>
        </p:spPr>
      </p:pic>
      <p:sp>
        <p:nvSpPr>
          <p:cNvPr id="10" name="TextBox 9"/>
          <p:cNvSpPr txBox="1"/>
          <p:nvPr/>
        </p:nvSpPr>
        <p:spPr>
          <a:xfrm>
            <a:off x="6883879" y="1476215"/>
            <a:ext cx="5426015" cy="3693319"/>
          </a:xfrm>
          <a:prstGeom prst="rect">
            <a:avLst/>
          </a:prstGeom>
          <a:noFill/>
        </p:spPr>
        <p:txBody>
          <a:bodyPr wrap="square" rtlCol="0">
            <a:spAutoFit/>
          </a:bodyPr>
          <a:lstStyle/>
          <a:p>
            <a:r>
              <a:rPr lang="en-US" i="1" dirty="0" smtClean="0">
                <a:solidFill>
                  <a:schemeClr val="bg1"/>
                </a:solidFill>
              </a:rPr>
              <a:t>…</a:t>
            </a:r>
            <a:r>
              <a:rPr lang="en-US" i="1" dirty="0" smtClean="0">
                <a:solidFill>
                  <a:schemeClr val="bg1"/>
                </a:solidFill>
              </a:rPr>
              <a:t>“</a:t>
            </a:r>
            <a:r>
              <a:rPr lang="en-US" i="1" dirty="0" smtClean="0">
                <a:solidFill>
                  <a:schemeClr val="bg1"/>
                </a:solidFill>
              </a:rPr>
              <a:t>The </a:t>
            </a:r>
            <a:r>
              <a:rPr lang="en-US" i="1" dirty="0">
                <a:solidFill>
                  <a:schemeClr val="bg1"/>
                </a:solidFill>
              </a:rPr>
              <a:t>conference with more than 150 participants </a:t>
            </a:r>
            <a:endParaRPr lang="en-US" i="1" dirty="0" smtClean="0">
              <a:solidFill>
                <a:schemeClr val="bg1"/>
              </a:solidFill>
            </a:endParaRPr>
          </a:p>
          <a:p>
            <a:r>
              <a:rPr lang="en-US" i="1" dirty="0" smtClean="0">
                <a:solidFill>
                  <a:schemeClr val="bg1"/>
                </a:solidFill>
              </a:rPr>
              <a:t>was </a:t>
            </a:r>
            <a:r>
              <a:rPr lang="en-US" i="1" dirty="0">
                <a:solidFill>
                  <a:schemeClr val="bg1"/>
                </a:solidFill>
              </a:rPr>
              <a:t>excellent event not only to introduce with </a:t>
            </a:r>
            <a:endParaRPr lang="en-US" i="1" dirty="0" smtClean="0">
              <a:solidFill>
                <a:schemeClr val="bg1"/>
              </a:solidFill>
            </a:endParaRPr>
          </a:p>
          <a:p>
            <a:r>
              <a:rPr lang="en-US" i="1" dirty="0" smtClean="0">
                <a:solidFill>
                  <a:schemeClr val="bg1"/>
                </a:solidFill>
              </a:rPr>
              <a:t>recent </a:t>
            </a:r>
            <a:r>
              <a:rPr lang="en-US" i="1" dirty="0">
                <a:solidFill>
                  <a:schemeClr val="bg1"/>
                </a:solidFill>
              </a:rPr>
              <a:t>research performed at individual </a:t>
            </a:r>
            <a:endParaRPr lang="en-US" i="1" dirty="0" smtClean="0">
              <a:solidFill>
                <a:schemeClr val="bg1"/>
              </a:solidFill>
            </a:endParaRPr>
          </a:p>
          <a:p>
            <a:r>
              <a:rPr lang="en-US" i="1" dirty="0" smtClean="0">
                <a:solidFill>
                  <a:schemeClr val="bg1"/>
                </a:solidFill>
              </a:rPr>
              <a:t>Spectrometers at </a:t>
            </a:r>
            <a:r>
              <a:rPr lang="en-US" i="1" dirty="0">
                <a:solidFill>
                  <a:schemeClr val="bg1"/>
                </a:solidFill>
              </a:rPr>
              <a:t>the IBR reactor but also </a:t>
            </a:r>
            <a:endParaRPr lang="en-US" i="1" dirty="0" smtClean="0">
              <a:solidFill>
                <a:schemeClr val="bg1"/>
              </a:solidFill>
            </a:endParaRPr>
          </a:p>
          <a:p>
            <a:r>
              <a:rPr lang="en-US" i="1" dirty="0" smtClean="0">
                <a:solidFill>
                  <a:schemeClr val="bg1"/>
                </a:solidFill>
              </a:rPr>
              <a:t>to </a:t>
            </a:r>
            <a:r>
              <a:rPr lang="en-US" i="1" dirty="0">
                <a:solidFill>
                  <a:schemeClr val="bg1"/>
                </a:solidFill>
              </a:rPr>
              <a:t>meet colleagues, </a:t>
            </a:r>
            <a:r>
              <a:rPr lang="en-US" i="1" dirty="0" smtClean="0">
                <a:solidFill>
                  <a:schemeClr val="bg1"/>
                </a:solidFill>
              </a:rPr>
              <a:t>to </a:t>
            </a:r>
            <a:r>
              <a:rPr lang="en-US" i="1" dirty="0">
                <a:solidFill>
                  <a:schemeClr val="bg1"/>
                </a:solidFill>
              </a:rPr>
              <a:t>exchange scientific idea </a:t>
            </a:r>
            <a:endParaRPr lang="en-US" i="1" dirty="0" smtClean="0">
              <a:solidFill>
                <a:schemeClr val="bg1"/>
              </a:solidFill>
            </a:endParaRPr>
          </a:p>
          <a:p>
            <a:r>
              <a:rPr lang="en-US" i="1" dirty="0" smtClean="0">
                <a:solidFill>
                  <a:schemeClr val="bg1"/>
                </a:solidFill>
              </a:rPr>
              <a:t>or </a:t>
            </a:r>
            <a:r>
              <a:rPr lang="en-US" i="1" dirty="0">
                <a:solidFill>
                  <a:schemeClr val="bg1"/>
                </a:solidFill>
              </a:rPr>
              <a:t>to find a new international </a:t>
            </a:r>
            <a:r>
              <a:rPr lang="en-US" i="1" dirty="0" smtClean="0">
                <a:solidFill>
                  <a:schemeClr val="bg1"/>
                </a:solidFill>
              </a:rPr>
              <a:t>collaboration</a:t>
            </a:r>
            <a:r>
              <a:rPr lang="en-US" i="1" dirty="0">
                <a:solidFill>
                  <a:schemeClr val="bg1"/>
                </a:solidFill>
              </a:rPr>
              <a:t>. </a:t>
            </a:r>
            <a:endParaRPr lang="en-US" i="1" dirty="0" smtClean="0">
              <a:solidFill>
                <a:schemeClr val="bg1"/>
              </a:solidFill>
            </a:endParaRPr>
          </a:p>
          <a:p>
            <a:r>
              <a:rPr lang="en-US" i="1" dirty="0" smtClean="0">
                <a:solidFill>
                  <a:schemeClr val="bg1"/>
                </a:solidFill>
              </a:rPr>
              <a:t> I, </a:t>
            </a:r>
            <a:r>
              <a:rPr lang="en-US" i="1" dirty="0">
                <a:solidFill>
                  <a:schemeClr val="bg1"/>
                </a:solidFill>
              </a:rPr>
              <a:t>personally, thank the Organizing </a:t>
            </a:r>
            <a:endParaRPr lang="en-US" i="1" dirty="0" smtClean="0">
              <a:solidFill>
                <a:schemeClr val="bg1"/>
              </a:solidFill>
            </a:endParaRPr>
          </a:p>
          <a:p>
            <a:r>
              <a:rPr lang="en-US" i="1" dirty="0" smtClean="0">
                <a:solidFill>
                  <a:schemeClr val="bg1"/>
                </a:solidFill>
              </a:rPr>
              <a:t>Committee </a:t>
            </a:r>
            <a:r>
              <a:rPr lang="en-US" i="1" dirty="0">
                <a:solidFill>
                  <a:schemeClr val="bg1"/>
                </a:solidFill>
              </a:rPr>
              <a:t>for these 4 fruitful days </a:t>
            </a:r>
            <a:r>
              <a:rPr lang="en-US" i="1" dirty="0" smtClean="0">
                <a:solidFill>
                  <a:schemeClr val="bg1"/>
                </a:solidFill>
              </a:rPr>
              <a:t>of </a:t>
            </a:r>
            <a:r>
              <a:rPr lang="en-US" i="1" dirty="0">
                <a:solidFill>
                  <a:schemeClr val="bg1"/>
                </a:solidFill>
              </a:rPr>
              <a:t>interesting </a:t>
            </a:r>
            <a:endParaRPr lang="en-US" i="1" dirty="0" smtClean="0">
              <a:solidFill>
                <a:schemeClr val="bg1"/>
              </a:solidFill>
            </a:endParaRPr>
          </a:p>
          <a:p>
            <a:r>
              <a:rPr lang="en-US" i="1" dirty="0" smtClean="0">
                <a:solidFill>
                  <a:schemeClr val="bg1"/>
                </a:solidFill>
              </a:rPr>
              <a:t>scientific </a:t>
            </a:r>
            <a:r>
              <a:rPr lang="en-US" i="1" dirty="0">
                <a:solidFill>
                  <a:schemeClr val="bg1"/>
                </a:solidFill>
              </a:rPr>
              <a:t>program and warm hospitality </a:t>
            </a:r>
            <a:endParaRPr lang="en-US" i="1" dirty="0" smtClean="0">
              <a:solidFill>
                <a:schemeClr val="bg1"/>
              </a:solidFill>
            </a:endParaRPr>
          </a:p>
          <a:p>
            <a:r>
              <a:rPr lang="en-US" i="1" dirty="0" smtClean="0">
                <a:solidFill>
                  <a:schemeClr val="bg1"/>
                </a:solidFill>
              </a:rPr>
              <a:t>in </a:t>
            </a:r>
            <a:r>
              <a:rPr lang="en-US" i="1" dirty="0">
                <a:solidFill>
                  <a:schemeClr val="bg1"/>
                </a:solidFill>
              </a:rPr>
              <a:t>friendly ambiance of Scientific club of </a:t>
            </a:r>
            <a:r>
              <a:rPr lang="en-US" i="1" dirty="0" smtClean="0">
                <a:solidFill>
                  <a:schemeClr val="bg1"/>
                </a:solidFill>
              </a:rPr>
              <a:t>JINR”</a:t>
            </a:r>
          </a:p>
          <a:p>
            <a:endParaRPr lang="en-US" i="1" dirty="0">
              <a:solidFill>
                <a:schemeClr val="bg1"/>
              </a:solidFill>
            </a:endParaRPr>
          </a:p>
          <a:p>
            <a:r>
              <a:rPr lang="en-US" i="1" dirty="0">
                <a:solidFill>
                  <a:schemeClr val="bg1"/>
                </a:solidFill>
              </a:rPr>
              <a:t> </a:t>
            </a:r>
            <a:r>
              <a:rPr lang="en-US" i="1" dirty="0" smtClean="0">
                <a:solidFill>
                  <a:schemeClr val="bg1"/>
                </a:solidFill>
              </a:rPr>
              <a:t>    Daniela </a:t>
            </a:r>
            <a:r>
              <a:rPr lang="en-US" i="1" dirty="0" err="1" smtClean="0">
                <a:solidFill>
                  <a:schemeClr val="bg1"/>
                </a:solidFill>
              </a:rPr>
              <a:t>Uhrikova</a:t>
            </a:r>
            <a:r>
              <a:rPr lang="en-US" i="1" dirty="0" smtClean="0">
                <a:solidFill>
                  <a:schemeClr val="bg1"/>
                </a:solidFill>
              </a:rPr>
              <a:t>, Professor of Comenius </a:t>
            </a:r>
          </a:p>
          <a:p>
            <a:r>
              <a:rPr lang="en-US" i="1" dirty="0">
                <a:solidFill>
                  <a:schemeClr val="bg1"/>
                </a:solidFill>
              </a:rPr>
              <a:t>	</a:t>
            </a:r>
            <a:r>
              <a:rPr lang="en-US" i="1" dirty="0" smtClean="0">
                <a:solidFill>
                  <a:schemeClr val="bg1"/>
                </a:solidFill>
              </a:rPr>
              <a:t>      University , Slovakia</a:t>
            </a:r>
            <a:endParaRPr lang="ru-RU" i="1" dirty="0">
              <a:solidFill>
                <a:schemeClr val="bg1"/>
              </a:solidFill>
            </a:endParaRPr>
          </a:p>
        </p:txBody>
      </p:sp>
      <p:pic>
        <p:nvPicPr>
          <p:cNvPr id="12" name="Рисунок 11"/>
          <p:cNvPicPr>
            <a:picLocks noChangeAspect="1"/>
          </p:cNvPicPr>
          <p:nvPr/>
        </p:nvPicPr>
        <p:blipFill>
          <a:blip r:embed="rId7"/>
          <a:stretch>
            <a:fillRect/>
          </a:stretch>
        </p:blipFill>
        <p:spPr>
          <a:xfrm rot="21045104">
            <a:off x="137889" y="559391"/>
            <a:ext cx="3043486" cy="821281"/>
          </a:xfrm>
          <a:prstGeom prst="rect">
            <a:avLst/>
          </a:prstGeom>
        </p:spPr>
      </p:pic>
    </p:spTree>
    <p:extLst>
      <p:ext uri="{BB962C8B-B14F-4D97-AF65-F5344CB8AC3E}">
        <p14:creationId xmlns:p14="http://schemas.microsoft.com/office/powerpoint/2010/main" val="5462637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p:cNvSpPr>
          <p:nvPr>
            <p:ph type="subTitle" idx="1"/>
          </p:nvPr>
        </p:nvSpPr>
        <p:spPr>
          <a:xfrm>
            <a:off x="4511823" y="6158785"/>
            <a:ext cx="6503309" cy="514350"/>
          </a:xfrm>
        </p:spPr>
        <p:txBody>
          <a:bodyPr>
            <a:normAutofit/>
          </a:bodyPr>
          <a:lstStyle/>
          <a:p>
            <a:r>
              <a:rPr lang="en-US" sz="1800" b="1" dirty="0" smtClean="0">
                <a:solidFill>
                  <a:schemeClr val="tx1"/>
                </a:solidFill>
                <a:latin typeface="Calibri" panose="020F0502020204030204" pitchFamily="34" charset="0"/>
                <a:cs typeface="Times New Roman" panose="02020603050405020304" pitchFamily="18" charset="0"/>
              </a:rPr>
              <a:t>47th Meeting of the PAC for the Condensed Matter Physics</a:t>
            </a:r>
            <a:endParaRPr lang="ru-RU" sz="1800" b="1" dirty="0" smtClean="0">
              <a:solidFill>
                <a:schemeClr val="tx1"/>
              </a:solidFill>
              <a:latin typeface="Calibri" panose="020F0502020204030204" pitchFamily="34" charset="0"/>
              <a:cs typeface="Times New Roman" panose="02020603050405020304" pitchFamily="18" charset="0"/>
            </a:endParaRPr>
          </a:p>
        </p:txBody>
      </p:sp>
      <p:sp>
        <p:nvSpPr>
          <p:cNvPr id="6" name="Прямоугольник 5"/>
          <p:cNvSpPr/>
          <p:nvPr/>
        </p:nvSpPr>
        <p:spPr>
          <a:xfrm>
            <a:off x="762387" y="6243451"/>
            <a:ext cx="1342034" cy="369332"/>
          </a:xfrm>
          <a:prstGeom prst="rect">
            <a:avLst/>
          </a:prstGeom>
        </p:spPr>
        <p:txBody>
          <a:bodyPr wrap="none">
            <a:spAutoFit/>
          </a:bodyPr>
          <a:lstStyle/>
          <a:p>
            <a:pPr algn="ctr"/>
            <a:r>
              <a:rPr lang="en-US" b="1" dirty="0" smtClean="0">
                <a:solidFill>
                  <a:prstClr val="black"/>
                </a:solidFill>
                <a:latin typeface="Calibri" panose="020F0502020204030204" pitchFamily="34" charset="0"/>
              </a:rPr>
              <a:t>23-Jan-2018</a:t>
            </a:r>
            <a:endParaRPr lang="en-US" b="1" dirty="0">
              <a:solidFill>
                <a:prstClr val="black"/>
              </a:solidFill>
              <a:latin typeface="Calibri" panose="020F0502020204030204" pitchFamily="34" charset="0"/>
            </a:endParaRPr>
          </a:p>
        </p:txBody>
      </p:sp>
      <p:sp>
        <p:nvSpPr>
          <p:cNvPr id="8" name="Прямоугольник 7"/>
          <p:cNvSpPr/>
          <p:nvPr/>
        </p:nvSpPr>
        <p:spPr>
          <a:xfrm>
            <a:off x="3367210" y="205261"/>
            <a:ext cx="5365928" cy="7171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3738880" y="297781"/>
            <a:ext cx="4909677" cy="523220"/>
          </a:xfrm>
          <a:prstGeom prst="rect">
            <a:avLst/>
          </a:prstGeom>
          <a:noFill/>
        </p:spPr>
        <p:txBody>
          <a:bodyPr wrap="none" rtlCol="0">
            <a:spAutoFit/>
          </a:bodyPr>
          <a:lstStyle/>
          <a:p>
            <a:r>
              <a:rPr lang="en-US" sz="2800" dirty="0" smtClean="0">
                <a:solidFill>
                  <a:schemeClr val="bg1"/>
                </a:solidFill>
                <a:latin typeface="Arial" panose="020B0604020202020204" pitchFamily="34" charset="0"/>
                <a:cs typeface="Arial" panose="020B0604020202020204" pitchFamily="34" charset="0"/>
              </a:rPr>
              <a:t>PRESS ABOUT CMR@IBR-2</a:t>
            </a:r>
            <a:endParaRPr lang="ru-RU" sz="2800" dirty="0">
              <a:solidFill>
                <a:schemeClr val="bg1"/>
              </a:solidFill>
              <a:latin typeface="Arial" panose="020B0604020202020204" pitchFamily="34" charset="0"/>
              <a:cs typeface="Arial" panose="020B0604020202020204" pitchFamily="34" charset="0"/>
            </a:endParaRPr>
          </a:p>
        </p:txBody>
      </p:sp>
      <p:pic>
        <p:nvPicPr>
          <p:cNvPr id="9" name="Рисунок 8"/>
          <p:cNvPicPr>
            <a:picLocks noChangeAspect="1"/>
          </p:cNvPicPr>
          <p:nvPr/>
        </p:nvPicPr>
        <p:blipFill>
          <a:blip r:embed="rId3"/>
          <a:stretch>
            <a:fillRect/>
          </a:stretch>
        </p:blipFill>
        <p:spPr>
          <a:xfrm rot="21302766">
            <a:off x="358105" y="1532993"/>
            <a:ext cx="5233870" cy="4015240"/>
          </a:xfrm>
          <a:prstGeom prst="rect">
            <a:avLst/>
          </a:prstGeom>
        </p:spPr>
      </p:pic>
      <p:pic>
        <p:nvPicPr>
          <p:cNvPr id="1026" name="Picture 2" descr="http://www1.jinr.ru/News/Obl_Site_2017-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43022">
            <a:off x="8773755" y="297192"/>
            <a:ext cx="2724949" cy="384520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p:cNvSpPr>
            <a:spLocks noChangeArrowheads="1"/>
          </p:cNvSpPr>
          <p:nvPr/>
        </p:nvSpPr>
        <p:spPr bwMode="auto">
          <a:xfrm>
            <a:off x="6121326" y="1309776"/>
            <a:ext cx="6318717" cy="233910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2000" b="0" i="0" u="none" strike="noStrike" cap="none" normalizeH="0" baseline="0" dirty="0" smtClean="0">
                <a:ln>
                  <a:noFill/>
                </a:ln>
                <a:effectLst/>
                <a:latin typeface="+mn-lt"/>
              </a:rPr>
              <a:t>9 октября 2017 г. начинает свою работу </a:t>
            </a:r>
            <a:endParaRPr kumimoji="0" lang="en-US" altLang="ru-RU" sz="2000" b="0" i="0" u="none" strike="noStrike" cap="none" normalizeH="0" baseline="0" dirty="0" smtClean="0">
              <a:ln>
                <a:noFill/>
              </a:ln>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2000" b="0" i="0" u="none" strike="noStrike" cap="none" normalizeH="0" baseline="0" dirty="0" smtClean="0">
                <a:ln>
                  <a:noFill/>
                </a:ln>
                <a:effectLst/>
                <a:latin typeface="+mn-lt"/>
              </a:rPr>
              <a:t>международная конференция «Исследования</a:t>
            </a:r>
            <a:endParaRPr kumimoji="0" lang="en-US" altLang="ru-RU" sz="2000" b="0" i="0" u="none" strike="noStrike" cap="none" normalizeH="0" baseline="0" dirty="0" smtClean="0">
              <a:ln>
                <a:noFill/>
              </a:ln>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2000" b="0" i="0" u="none" strike="noStrike" cap="none" normalizeH="0" baseline="0" dirty="0" smtClean="0">
                <a:ln>
                  <a:noFill/>
                </a:ln>
                <a:effectLst/>
                <a:latin typeface="+mn-lt"/>
              </a:rPr>
              <a:t> конденсированных сред на реакторе ИБР-2», </a:t>
            </a:r>
            <a:endParaRPr kumimoji="0" lang="en-US" altLang="ru-RU" sz="2000" b="0" i="0" u="none" strike="noStrike" cap="none" normalizeH="0" baseline="0" dirty="0" smtClean="0">
              <a:ln>
                <a:noFill/>
              </a:ln>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2000" b="0" i="0" u="none" strike="noStrike" cap="none" normalizeH="0" baseline="0" dirty="0" smtClean="0">
                <a:ln>
                  <a:noFill/>
                </a:ln>
                <a:effectLst/>
                <a:latin typeface="+mn-lt"/>
              </a:rPr>
              <a:t>посвященная 60-летию Лаборатории нейтронной </a:t>
            </a:r>
            <a:endParaRPr kumimoji="0" lang="en-US" altLang="ru-RU" sz="2000" b="0" i="0" u="none" strike="noStrike" cap="none" normalizeH="0" baseline="0" dirty="0" smtClean="0">
              <a:ln>
                <a:noFill/>
              </a:ln>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2000" b="0" i="0" u="none" strike="noStrike" cap="none" normalizeH="0" baseline="0" dirty="0" smtClean="0">
                <a:ln>
                  <a:noFill/>
                </a:ln>
                <a:effectLst/>
                <a:latin typeface="+mn-lt"/>
              </a:rPr>
              <a:t>физики им. И.М. Франка ОИЯИ.</a:t>
            </a:r>
          </a:p>
          <a:p>
            <a:r>
              <a:rPr lang="ru-RU" sz="1400" i="1" dirty="0" smtClean="0"/>
              <a:t>Исследования </a:t>
            </a:r>
            <a:r>
              <a:rPr lang="ru-RU" sz="1400" i="1" dirty="0"/>
              <a:t>на реакторе ИБР-2 в ОИЯИ, </a:t>
            </a:r>
            <a:r>
              <a:rPr lang="ru-RU" sz="1400" i="1" dirty="0">
                <a:hlinkClick r:id="rId5"/>
              </a:rPr>
              <a:t>http://science-tv.jinr.ru/</a:t>
            </a:r>
            <a:endParaRPr lang="ru-RU" sz="1400" i="1" dirty="0"/>
          </a:p>
          <a:p>
            <a:r>
              <a:rPr lang="ru-RU" sz="1400" dirty="0">
                <a:hlinkClick r:id="rId6"/>
              </a:rPr>
              <a:t>Читайте также статью Еженедельника ОИЯИ о прошедшей конференции</a:t>
            </a:r>
            <a:endParaRPr lang="ru-RU" sz="1400" dirty="0"/>
          </a:p>
          <a:p>
            <a:r>
              <a:rPr lang="ru-RU" sz="900" dirty="0"/>
              <a:t/>
            </a:r>
            <a:br>
              <a:rPr lang="ru-RU" sz="900" dirty="0"/>
            </a:br>
            <a:endParaRPr kumimoji="0" lang="en-US" altLang="ru-RU" sz="900" b="0" i="0" u="none" strike="noStrike" cap="none" normalizeH="0" baseline="0" dirty="0" smtClean="0">
              <a:ln>
                <a:noFill/>
              </a:ln>
              <a:effectLst/>
              <a:latin typeface="+mn-lt"/>
            </a:endParaRPr>
          </a:p>
        </p:txBody>
      </p:sp>
      <p:pic>
        <p:nvPicPr>
          <p:cNvPr id="1028" name="Picture 4" descr="https://pp.userapi.com/c840631/v840631504/ef4f/tk6eR4_SYIE.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4263" y="3595017"/>
            <a:ext cx="4857750" cy="217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1349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p:cNvSpPr>
          <p:nvPr>
            <p:ph type="subTitle" idx="1"/>
          </p:nvPr>
        </p:nvSpPr>
        <p:spPr>
          <a:xfrm>
            <a:off x="4511823" y="6158785"/>
            <a:ext cx="6503309" cy="514350"/>
          </a:xfrm>
        </p:spPr>
        <p:txBody>
          <a:bodyPr>
            <a:normAutofit/>
          </a:bodyPr>
          <a:lstStyle/>
          <a:p>
            <a:r>
              <a:rPr lang="en-US" sz="1800" b="1" dirty="0" smtClean="0">
                <a:solidFill>
                  <a:schemeClr val="tx1"/>
                </a:solidFill>
                <a:latin typeface="Calibri" panose="020F0502020204030204" pitchFamily="34" charset="0"/>
                <a:cs typeface="Times New Roman" panose="02020603050405020304" pitchFamily="18" charset="0"/>
              </a:rPr>
              <a:t>47th Meeting of the PAC for the Condensed Matter Physics</a:t>
            </a:r>
            <a:endParaRPr lang="ru-RU" sz="1800" b="1" dirty="0" smtClean="0">
              <a:solidFill>
                <a:schemeClr val="tx1"/>
              </a:solidFill>
              <a:latin typeface="Calibri" panose="020F0502020204030204" pitchFamily="34" charset="0"/>
              <a:cs typeface="Times New Roman" panose="02020603050405020304" pitchFamily="18" charset="0"/>
            </a:endParaRPr>
          </a:p>
        </p:txBody>
      </p:sp>
      <p:sp>
        <p:nvSpPr>
          <p:cNvPr id="6" name="Прямоугольник 5"/>
          <p:cNvSpPr/>
          <p:nvPr/>
        </p:nvSpPr>
        <p:spPr>
          <a:xfrm>
            <a:off x="762387" y="6243451"/>
            <a:ext cx="1342034" cy="369332"/>
          </a:xfrm>
          <a:prstGeom prst="rect">
            <a:avLst/>
          </a:prstGeom>
        </p:spPr>
        <p:txBody>
          <a:bodyPr wrap="none">
            <a:spAutoFit/>
          </a:bodyPr>
          <a:lstStyle/>
          <a:p>
            <a:pPr algn="ctr"/>
            <a:r>
              <a:rPr lang="en-US" b="1" dirty="0" smtClean="0">
                <a:solidFill>
                  <a:prstClr val="black"/>
                </a:solidFill>
                <a:latin typeface="Calibri" panose="020F0502020204030204" pitchFamily="34" charset="0"/>
              </a:rPr>
              <a:t>23-Jan-2018</a:t>
            </a:r>
            <a:endParaRPr lang="en-US" b="1" dirty="0">
              <a:solidFill>
                <a:prstClr val="black"/>
              </a:solidFill>
              <a:latin typeface="Calibri" panose="020F0502020204030204" pitchFamily="34" charset="0"/>
            </a:endParaRPr>
          </a:p>
        </p:txBody>
      </p:sp>
      <p:pic>
        <p:nvPicPr>
          <p:cNvPr id="2" name="Рисунок 1"/>
          <p:cNvPicPr>
            <a:picLocks noChangeAspect="1"/>
          </p:cNvPicPr>
          <p:nvPr/>
        </p:nvPicPr>
        <p:blipFill>
          <a:blip r:embed="rId3"/>
          <a:stretch>
            <a:fillRect/>
          </a:stretch>
        </p:blipFill>
        <p:spPr>
          <a:xfrm>
            <a:off x="0" y="0"/>
            <a:ext cx="8303633" cy="5963055"/>
          </a:xfrm>
          <a:prstGeom prst="rect">
            <a:avLst/>
          </a:prstGeom>
        </p:spPr>
      </p:pic>
      <p:pic>
        <p:nvPicPr>
          <p:cNvPr id="5" name="Рисунок 4"/>
          <p:cNvPicPr>
            <a:picLocks noChangeAspect="1"/>
          </p:cNvPicPr>
          <p:nvPr/>
        </p:nvPicPr>
        <p:blipFill>
          <a:blip r:embed="rId4"/>
          <a:stretch>
            <a:fillRect/>
          </a:stretch>
        </p:blipFill>
        <p:spPr>
          <a:xfrm>
            <a:off x="3557175" y="4197337"/>
            <a:ext cx="3706689" cy="920576"/>
          </a:xfrm>
          <a:prstGeom prst="rect">
            <a:avLst/>
          </a:prstGeom>
        </p:spPr>
      </p:pic>
      <p:pic>
        <p:nvPicPr>
          <p:cNvPr id="4" name="Рисунок 3"/>
          <p:cNvPicPr>
            <a:picLocks noChangeAspect="1"/>
          </p:cNvPicPr>
          <p:nvPr/>
        </p:nvPicPr>
        <p:blipFill>
          <a:blip r:embed="rId5"/>
          <a:stretch>
            <a:fillRect/>
          </a:stretch>
        </p:blipFill>
        <p:spPr>
          <a:xfrm>
            <a:off x="7938768" y="0"/>
            <a:ext cx="4253232" cy="5963055"/>
          </a:xfrm>
          <a:prstGeom prst="rect">
            <a:avLst/>
          </a:prstGeom>
        </p:spPr>
      </p:pic>
      <p:sp>
        <p:nvSpPr>
          <p:cNvPr id="7" name="Прямоугольник 6"/>
          <p:cNvSpPr/>
          <p:nvPr/>
        </p:nvSpPr>
        <p:spPr>
          <a:xfrm>
            <a:off x="7938768" y="0"/>
            <a:ext cx="4253232" cy="6064370"/>
          </a:xfrm>
          <a:prstGeom prst="rect">
            <a:avLst/>
          </a:prstGeom>
          <a:noFill/>
          <a:ln w="476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7145542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p:cNvSpPr>
          <p:nvPr>
            <p:ph type="subTitle" idx="1"/>
          </p:nvPr>
        </p:nvSpPr>
        <p:spPr>
          <a:xfrm>
            <a:off x="4511823" y="6158785"/>
            <a:ext cx="6503309" cy="514350"/>
          </a:xfrm>
        </p:spPr>
        <p:txBody>
          <a:bodyPr>
            <a:normAutofit/>
          </a:bodyPr>
          <a:lstStyle/>
          <a:p>
            <a:r>
              <a:rPr lang="en-US" sz="1800" b="1" dirty="0" smtClean="0">
                <a:solidFill>
                  <a:schemeClr val="tx1"/>
                </a:solidFill>
                <a:latin typeface="Calibri" panose="020F0502020204030204" pitchFamily="34" charset="0"/>
                <a:cs typeface="Times New Roman" panose="02020603050405020304" pitchFamily="18" charset="0"/>
              </a:rPr>
              <a:t>47th Meeting of the PAC for the Condensed Matter Physics</a:t>
            </a:r>
            <a:endParaRPr lang="ru-RU" sz="1800" b="1" dirty="0" smtClean="0">
              <a:solidFill>
                <a:schemeClr val="tx1"/>
              </a:solidFill>
              <a:latin typeface="Calibri" panose="020F0502020204030204" pitchFamily="34" charset="0"/>
              <a:cs typeface="Times New Roman" panose="02020603050405020304" pitchFamily="18" charset="0"/>
            </a:endParaRPr>
          </a:p>
        </p:txBody>
      </p:sp>
      <p:sp>
        <p:nvSpPr>
          <p:cNvPr id="6" name="Прямоугольник 5"/>
          <p:cNvSpPr/>
          <p:nvPr/>
        </p:nvSpPr>
        <p:spPr>
          <a:xfrm>
            <a:off x="762387" y="6243451"/>
            <a:ext cx="1342034" cy="369332"/>
          </a:xfrm>
          <a:prstGeom prst="rect">
            <a:avLst/>
          </a:prstGeom>
        </p:spPr>
        <p:txBody>
          <a:bodyPr wrap="none">
            <a:spAutoFit/>
          </a:bodyPr>
          <a:lstStyle/>
          <a:p>
            <a:pPr algn="ctr"/>
            <a:r>
              <a:rPr lang="en-US" b="1" dirty="0" smtClean="0">
                <a:solidFill>
                  <a:prstClr val="black"/>
                </a:solidFill>
                <a:latin typeface="Calibri" panose="020F0502020204030204" pitchFamily="34" charset="0"/>
              </a:rPr>
              <a:t>23-Jan-2018</a:t>
            </a:r>
            <a:endParaRPr lang="en-US" b="1" dirty="0">
              <a:solidFill>
                <a:prstClr val="black"/>
              </a:solidFill>
              <a:latin typeface="Calibri" panose="020F0502020204030204" pitchFamily="34" charset="0"/>
            </a:endParaRPr>
          </a:p>
        </p:txBody>
      </p:sp>
      <p:pic>
        <p:nvPicPr>
          <p:cNvPr id="8" name="Рисунок 7"/>
          <p:cNvPicPr/>
          <p:nvPr/>
        </p:nvPicPr>
        <p:blipFill>
          <a:blip r:embed="rId3" cstate="print"/>
          <a:stretch>
            <a:fillRect/>
          </a:stretch>
        </p:blipFill>
        <p:spPr>
          <a:xfrm>
            <a:off x="5090087" y="348103"/>
            <a:ext cx="6925945" cy="1266825"/>
          </a:xfrm>
          <a:prstGeom prst="rect">
            <a:avLst/>
          </a:prstGeom>
        </p:spPr>
      </p:pic>
      <p:graphicFrame>
        <p:nvGraphicFramePr>
          <p:cNvPr id="9" name="Таблица 8"/>
          <p:cNvGraphicFramePr>
            <a:graphicFrameLocks noGrp="1"/>
          </p:cNvGraphicFramePr>
          <p:nvPr>
            <p:extLst>
              <p:ext uri="{D42A27DB-BD31-4B8C-83A1-F6EECF244321}">
                <p14:modId xmlns:p14="http://schemas.microsoft.com/office/powerpoint/2010/main" val="1554946658"/>
              </p:ext>
            </p:extLst>
          </p:nvPr>
        </p:nvGraphicFramePr>
        <p:xfrm>
          <a:off x="307069" y="363800"/>
          <a:ext cx="4644310" cy="5180965"/>
        </p:xfrm>
        <a:graphic>
          <a:graphicData uri="http://schemas.openxmlformats.org/drawingml/2006/table">
            <a:tbl>
              <a:tblPr/>
              <a:tblGrid>
                <a:gridCol w="4644310"/>
              </a:tblGrid>
              <a:tr h="5180965">
                <a:tc>
                  <a:txBody>
                    <a:bodyPr/>
                    <a:lstStyle/>
                    <a:p>
                      <a:pPr algn="ctr"/>
                      <a:r>
                        <a:rPr lang="en-US" sz="2400" b="1" dirty="0">
                          <a:solidFill>
                            <a:srgbClr val="336699"/>
                          </a:solidFill>
                          <a:effectLst/>
                          <a:latin typeface="Calibri" panose="020F0502020204030204" pitchFamily="34" charset="0"/>
                        </a:rPr>
                        <a:t>International </a:t>
                      </a:r>
                      <a:r>
                        <a:rPr lang="en-US" sz="2400" b="1" dirty="0" err="1">
                          <a:solidFill>
                            <a:srgbClr val="336699"/>
                          </a:solidFill>
                          <a:effectLst/>
                          <a:latin typeface="Calibri" panose="020F0502020204030204" pitchFamily="34" charset="0"/>
                        </a:rPr>
                        <a:t>Programme</a:t>
                      </a:r>
                      <a:r>
                        <a:rPr lang="en-US" sz="2400" b="1" dirty="0">
                          <a:solidFill>
                            <a:srgbClr val="336699"/>
                          </a:solidFill>
                          <a:effectLst/>
                          <a:latin typeface="Calibri" panose="020F0502020204030204" pitchFamily="34" charset="0"/>
                        </a:rPr>
                        <a:t> Committee</a:t>
                      </a:r>
                      <a:r>
                        <a:rPr lang="en-US" sz="2400" dirty="0">
                          <a:latin typeface="Calibri" panose="020F0502020204030204" pitchFamily="34" charset="0"/>
                        </a:rPr>
                        <a:t/>
                      </a:r>
                      <a:br>
                        <a:rPr lang="en-US" sz="2400" dirty="0">
                          <a:latin typeface="Calibri" panose="020F0502020204030204" pitchFamily="34" charset="0"/>
                        </a:rPr>
                      </a:br>
                      <a:r>
                        <a:rPr lang="en-US" sz="1500" dirty="0"/>
                        <a:t/>
                      </a:r>
                      <a:br>
                        <a:rPr lang="en-US" sz="1500" dirty="0"/>
                      </a:br>
                      <a:r>
                        <a:rPr lang="en-US" sz="1500" dirty="0"/>
                        <a:t>Prof. V.L. </a:t>
                      </a:r>
                      <a:r>
                        <a:rPr lang="en-US" sz="1500" dirty="0" err="1"/>
                        <a:t>Aksenov</a:t>
                      </a:r>
                      <a:r>
                        <a:rPr lang="en-US" sz="1500" dirty="0"/>
                        <a:t> (Russia)</a:t>
                      </a:r>
                      <a:br>
                        <a:rPr lang="en-US" sz="1500" dirty="0"/>
                      </a:br>
                      <a:r>
                        <a:rPr lang="en-US" sz="1500" dirty="0"/>
                        <a:t>Prof. P.A. Alekseev (Russia)</a:t>
                      </a:r>
                      <a:br>
                        <a:rPr lang="en-US" sz="1500" dirty="0"/>
                      </a:br>
                      <a:r>
                        <a:rPr lang="en-US" sz="1500" dirty="0"/>
                        <a:t>Prof. A.M. </a:t>
                      </a:r>
                      <a:r>
                        <a:rPr lang="en-US" sz="1500" dirty="0" err="1"/>
                        <a:t>Balagurov</a:t>
                      </a:r>
                      <a:r>
                        <a:rPr lang="en-US" sz="1500" dirty="0"/>
                        <a:t> (Russia)</a:t>
                      </a:r>
                      <a:br>
                        <a:rPr lang="en-US" sz="1500" dirty="0"/>
                      </a:br>
                      <a:r>
                        <a:rPr lang="en-US" sz="1500" dirty="0"/>
                        <a:t>Prof. P. </a:t>
                      </a:r>
                      <a:r>
                        <a:rPr lang="en-US" sz="1500" dirty="0" err="1"/>
                        <a:t>Balgavý</a:t>
                      </a:r>
                      <a:r>
                        <a:rPr lang="en-US" sz="1500" dirty="0"/>
                        <a:t> (Slovak Republic)</a:t>
                      </a:r>
                      <a:br>
                        <a:rPr lang="en-US" sz="1500" dirty="0"/>
                      </a:br>
                      <a:r>
                        <a:rPr lang="en-US" sz="1500" dirty="0"/>
                        <a:t>Prof. A.V. </a:t>
                      </a:r>
                      <a:r>
                        <a:rPr lang="en-US" sz="1500" dirty="0" err="1"/>
                        <a:t>Belushkin</a:t>
                      </a:r>
                      <a:r>
                        <a:rPr lang="en-US" sz="1500" dirty="0"/>
                        <a:t> (Russia)</a:t>
                      </a:r>
                      <a:br>
                        <a:rPr lang="en-US" sz="1500" dirty="0"/>
                      </a:br>
                      <a:r>
                        <a:rPr lang="en-US" sz="1500" dirty="0"/>
                        <a:t>Prof. E. </a:t>
                      </a:r>
                      <a:r>
                        <a:rPr lang="en-US" sz="1500" dirty="0" err="1"/>
                        <a:t>Burzo</a:t>
                      </a:r>
                      <a:r>
                        <a:rPr lang="en-US" sz="1500" dirty="0"/>
                        <a:t> (Romania)</a:t>
                      </a:r>
                      <a:br>
                        <a:rPr lang="en-US" sz="1500" dirty="0"/>
                      </a:br>
                      <a:r>
                        <a:rPr lang="en-US" sz="1500" dirty="0"/>
                        <a:t>Prof. V.T. </a:t>
                      </a:r>
                      <a:r>
                        <a:rPr lang="en-US" sz="1500" dirty="0" err="1"/>
                        <a:t>Em</a:t>
                      </a:r>
                      <a:r>
                        <a:rPr lang="en-US" sz="1500" dirty="0"/>
                        <a:t> (Russia)</a:t>
                      </a:r>
                      <a:br>
                        <a:rPr lang="en-US" sz="1500" dirty="0"/>
                      </a:br>
                      <a:r>
                        <a:rPr lang="en-US" sz="1500" dirty="0"/>
                        <a:t>Prof. V.G. </a:t>
                      </a:r>
                      <a:r>
                        <a:rPr lang="en-US" sz="1500" dirty="0" err="1"/>
                        <a:t>Kantser</a:t>
                      </a:r>
                      <a:r>
                        <a:rPr lang="en-US" sz="1500" dirty="0"/>
                        <a:t> (Moldova)</a:t>
                      </a:r>
                      <a:br>
                        <a:rPr lang="en-US" sz="1500" dirty="0"/>
                      </a:br>
                      <a:r>
                        <a:rPr lang="en-US" sz="1500" dirty="0"/>
                        <a:t>Prof. P. </a:t>
                      </a:r>
                      <a:r>
                        <a:rPr lang="en-US" sz="1500" dirty="0" err="1"/>
                        <a:t>Kopcansky</a:t>
                      </a:r>
                      <a:r>
                        <a:rPr lang="en-US" sz="1500" dirty="0"/>
                        <a:t> (Slovak Republic)</a:t>
                      </a:r>
                      <a:br>
                        <a:rPr lang="en-US" sz="1500" dirty="0"/>
                      </a:br>
                      <a:r>
                        <a:rPr lang="en-US" sz="1500" dirty="0"/>
                        <a:t>Prof. D. Nagy (Hungary)</a:t>
                      </a:r>
                      <a:br>
                        <a:rPr lang="en-US" sz="1500" dirty="0"/>
                      </a:br>
                      <a:r>
                        <a:rPr lang="en-US" sz="1500" dirty="0"/>
                        <a:t>Prof. W. </a:t>
                      </a:r>
                      <a:r>
                        <a:rPr lang="en-US" sz="1500" dirty="0" err="1"/>
                        <a:t>Nawrocik</a:t>
                      </a:r>
                      <a:r>
                        <a:rPr lang="en-US" sz="1500" dirty="0"/>
                        <a:t> (Poland)</a:t>
                      </a:r>
                      <a:br>
                        <a:rPr lang="en-US" sz="1500" dirty="0"/>
                      </a:br>
                      <a:r>
                        <a:rPr lang="en-US" sz="1500" dirty="0"/>
                        <a:t>Prof. P. </a:t>
                      </a:r>
                      <a:r>
                        <a:rPr lang="en-US" sz="1500" dirty="0" err="1"/>
                        <a:t>Petrov</a:t>
                      </a:r>
                      <a:r>
                        <a:rPr lang="en-US" sz="1500" dirty="0"/>
                        <a:t> (Bulgaria)</a:t>
                      </a:r>
                      <a:br>
                        <a:rPr lang="en-US" sz="1500" dirty="0"/>
                      </a:br>
                      <a:r>
                        <a:rPr lang="en-US" sz="1500" dirty="0"/>
                        <a:t>Prof. D. </a:t>
                      </a:r>
                      <a:r>
                        <a:rPr lang="en-US" sz="1500" dirty="0" err="1"/>
                        <a:t>Sangaa</a:t>
                      </a:r>
                      <a:r>
                        <a:rPr lang="en-US" sz="1500" dirty="0"/>
                        <a:t> (Mongolia)</a:t>
                      </a:r>
                      <a:br>
                        <a:rPr lang="en-US" sz="1500" dirty="0"/>
                      </a:br>
                      <a:r>
                        <a:rPr lang="en-US" sz="1500" dirty="0"/>
                        <a:t>Dr. A. </a:t>
                      </a:r>
                      <a:r>
                        <a:rPr lang="en-US" sz="1500" dirty="0" err="1"/>
                        <a:t>Senyshyn</a:t>
                      </a:r>
                      <a:r>
                        <a:rPr lang="en-US" sz="1500" dirty="0"/>
                        <a:t> (Germany)</a:t>
                      </a:r>
                      <a:br>
                        <a:rPr lang="en-US" sz="1500" dirty="0"/>
                      </a:br>
                      <a:r>
                        <a:rPr lang="en-US" sz="1500" dirty="0"/>
                        <a:t>Prof. S. </a:t>
                      </a:r>
                      <a:r>
                        <a:rPr lang="en-US" sz="1500" dirty="0" err="1"/>
                        <a:t>Vratislav</a:t>
                      </a:r>
                      <a:r>
                        <a:rPr lang="en-US" sz="1500" dirty="0"/>
                        <a:t> (Czech Republic)</a:t>
                      </a:r>
                      <a:br>
                        <a:rPr lang="en-US" sz="1500" dirty="0"/>
                      </a:br>
                      <a:r>
                        <a:rPr lang="en-US" sz="1500" dirty="0"/>
                        <a:t>Prof. J. </a:t>
                      </a:r>
                      <a:r>
                        <a:rPr lang="en-US" sz="1500" dirty="0" err="1"/>
                        <a:t>Wasicki</a:t>
                      </a:r>
                      <a:r>
                        <a:rPr lang="en-US" sz="1500" dirty="0"/>
                        <a:t> (Poland</a:t>
                      </a:r>
                      <a:r>
                        <a:rPr lang="en-US" sz="1500" dirty="0" smtClean="0"/>
                        <a:t>)</a:t>
                      </a:r>
                      <a:endParaRPr lang="en-US" sz="1500" dirty="0"/>
                    </a:p>
                  </a:txBody>
                  <a:tcPr marL="121928" marR="78034" marT="39017" marB="39017" anchor="ctr">
                    <a:lnL>
                      <a:noFill/>
                    </a:lnL>
                    <a:lnR>
                      <a:noFill/>
                    </a:lnR>
                    <a:lnT>
                      <a:noFill/>
                    </a:lnT>
                    <a:lnB>
                      <a:noFill/>
                    </a:lnB>
                    <a:solidFill>
                      <a:srgbClr val="FBD8C5"/>
                    </a:solidFill>
                  </a:tcPr>
                </a:tc>
              </a:tr>
            </a:tbl>
          </a:graphicData>
        </a:graphic>
      </p:graphicFrame>
      <p:graphicFrame>
        <p:nvGraphicFramePr>
          <p:cNvPr id="10" name="Таблица 9"/>
          <p:cNvGraphicFramePr>
            <a:graphicFrameLocks noGrp="1"/>
          </p:cNvGraphicFramePr>
          <p:nvPr>
            <p:extLst>
              <p:ext uri="{D42A27DB-BD31-4B8C-83A1-F6EECF244321}">
                <p14:modId xmlns:p14="http://schemas.microsoft.com/office/powerpoint/2010/main" val="1764342494"/>
              </p:ext>
            </p:extLst>
          </p:nvPr>
        </p:nvGraphicFramePr>
        <p:xfrm>
          <a:off x="5666362" y="1732822"/>
          <a:ext cx="5428033" cy="3792487"/>
        </p:xfrm>
        <a:graphic>
          <a:graphicData uri="http://schemas.openxmlformats.org/drawingml/2006/table">
            <a:tbl>
              <a:tblPr/>
              <a:tblGrid>
                <a:gridCol w="5428033"/>
              </a:tblGrid>
              <a:tr h="3792487">
                <a:tc>
                  <a:txBody>
                    <a:bodyPr/>
                    <a:lstStyle/>
                    <a:p>
                      <a:pPr algn="ctr"/>
                      <a:r>
                        <a:rPr lang="en-US" sz="2400" b="1" dirty="0">
                          <a:solidFill>
                            <a:srgbClr val="336699"/>
                          </a:solidFill>
                          <a:effectLst/>
                          <a:latin typeface="Calibri" panose="020F0502020204030204" pitchFamily="34" charset="0"/>
                        </a:rPr>
                        <a:t>Local Organizing Committee</a:t>
                      </a:r>
                      <a:r>
                        <a:rPr lang="en-US" sz="2400" dirty="0"/>
                        <a:t/>
                      </a:r>
                      <a:br>
                        <a:rPr lang="en-US" sz="2400" dirty="0"/>
                      </a:br>
                      <a:r>
                        <a:rPr lang="en-US" dirty="0"/>
                        <a:t/>
                      </a:r>
                      <a:br>
                        <a:rPr lang="en-US" dirty="0"/>
                      </a:br>
                      <a:r>
                        <a:rPr lang="en-US" dirty="0"/>
                        <a:t>Prof. D.P. </a:t>
                      </a:r>
                      <a:r>
                        <a:rPr lang="en-US" dirty="0" err="1"/>
                        <a:t>Kozlenko</a:t>
                      </a:r>
                      <a:r>
                        <a:rPr lang="en-US" dirty="0"/>
                        <a:t> – Chairman</a:t>
                      </a:r>
                      <a:br>
                        <a:rPr lang="en-US" dirty="0"/>
                      </a:br>
                      <a:r>
                        <a:rPr lang="en-US" dirty="0"/>
                        <a:t>Dr. M. </a:t>
                      </a:r>
                      <a:r>
                        <a:rPr lang="en-US" dirty="0" err="1"/>
                        <a:t>Balasoiu</a:t>
                      </a:r>
                      <a:r>
                        <a:rPr lang="en-US" dirty="0"/>
                        <a:t/>
                      </a:r>
                      <a:br>
                        <a:rPr lang="en-US" dirty="0"/>
                      </a:br>
                      <a:r>
                        <a:rPr lang="en-US" dirty="0"/>
                        <a:t>Dr. M.V. </a:t>
                      </a:r>
                      <a:r>
                        <a:rPr lang="en-US" dirty="0" err="1"/>
                        <a:t>Avdeev</a:t>
                      </a:r>
                      <a:r>
                        <a:rPr lang="en-US" dirty="0"/>
                        <a:t/>
                      </a:r>
                      <a:br>
                        <a:rPr lang="en-US" dirty="0"/>
                      </a:br>
                      <a:r>
                        <a:rPr lang="en-US" dirty="0"/>
                        <a:t>Dr. G.D. </a:t>
                      </a:r>
                      <a:r>
                        <a:rPr lang="en-US" dirty="0" err="1"/>
                        <a:t>Bokuchava</a:t>
                      </a:r>
                      <a:r>
                        <a:rPr lang="en-US" dirty="0"/>
                        <a:t/>
                      </a:r>
                      <a:br>
                        <a:rPr lang="en-US" dirty="0"/>
                      </a:br>
                      <a:r>
                        <a:rPr lang="en-US" dirty="0"/>
                        <a:t>Dr. D.M. </a:t>
                      </a:r>
                      <a:r>
                        <a:rPr lang="en-US" dirty="0" err="1"/>
                        <a:t>Chudoba</a:t>
                      </a:r>
                      <a:r>
                        <a:rPr lang="en-US" dirty="0"/>
                        <a:t/>
                      </a:r>
                      <a:br>
                        <a:rPr lang="en-US" dirty="0"/>
                      </a:br>
                      <a:r>
                        <a:rPr lang="en-US" dirty="0"/>
                        <a:t>Mrs. T.S. </a:t>
                      </a:r>
                      <a:r>
                        <a:rPr lang="en-US" dirty="0" err="1"/>
                        <a:t>Donskova</a:t>
                      </a:r>
                      <a:r>
                        <a:rPr lang="en-US" dirty="0"/>
                        <a:t> – Secretary</a:t>
                      </a:r>
                      <a:br>
                        <a:rPr lang="en-US" dirty="0"/>
                      </a:br>
                      <a:r>
                        <a:rPr lang="en-US" dirty="0"/>
                        <a:t>Mrs. </a:t>
                      </a:r>
                      <a:r>
                        <a:rPr lang="en-US" dirty="0" err="1"/>
                        <a:t>Yu.E</a:t>
                      </a:r>
                      <a:r>
                        <a:rPr lang="en-US" dirty="0"/>
                        <a:t>. </a:t>
                      </a:r>
                      <a:r>
                        <a:rPr lang="en-US" dirty="0" err="1"/>
                        <a:t>Gorshkova</a:t>
                      </a:r>
                      <a:r>
                        <a:rPr lang="en-US" dirty="0"/>
                        <a:t/>
                      </a:r>
                      <a:br>
                        <a:rPr lang="en-US" dirty="0"/>
                      </a:br>
                      <a:r>
                        <a:rPr lang="en-US" dirty="0"/>
                        <a:t>Dr. T.I. </a:t>
                      </a:r>
                      <a:r>
                        <a:rPr lang="en-US" dirty="0" err="1"/>
                        <a:t>Ivankina</a:t>
                      </a:r>
                      <a:r>
                        <a:rPr lang="en-US" dirty="0"/>
                        <a:t> - Scientific Secretary</a:t>
                      </a:r>
                      <a:br>
                        <a:rPr lang="en-US" dirty="0"/>
                      </a:br>
                      <a:r>
                        <a:rPr lang="en-US" dirty="0"/>
                        <a:t>Mr. S.V. </a:t>
                      </a:r>
                      <a:r>
                        <a:rPr lang="en-US" dirty="0" err="1"/>
                        <a:t>Kozenkov</a:t>
                      </a:r>
                      <a:r>
                        <a:rPr lang="en-US" dirty="0"/>
                        <a:t/>
                      </a:r>
                      <a:br>
                        <a:rPr lang="en-US" dirty="0"/>
                      </a:br>
                      <a:r>
                        <a:rPr lang="en-US" dirty="0"/>
                        <a:t>Dr. B.N. </a:t>
                      </a:r>
                      <a:r>
                        <a:rPr lang="en-US" dirty="0" err="1"/>
                        <a:t>Savenko</a:t>
                      </a:r>
                      <a:r>
                        <a:rPr lang="en-US" dirty="0"/>
                        <a:t/>
                      </a:r>
                      <a:br>
                        <a:rPr lang="en-US" dirty="0"/>
                      </a:br>
                      <a:endParaRPr lang="en-US" dirty="0"/>
                    </a:p>
                  </a:txBody>
                  <a:tcPr marL="142875" anchor="ctr">
                    <a:lnL>
                      <a:noFill/>
                    </a:lnL>
                    <a:lnR>
                      <a:noFill/>
                    </a:lnR>
                    <a:lnT>
                      <a:noFill/>
                    </a:lnT>
                    <a:lnB>
                      <a:noFill/>
                    </a:lnB>
                    <a:solidFill>
                      <a:srgbClr val="FBD8C5"/>
                    </a:solidFill>
                  </a:tcPr>
                </a:tc>
              </a:tr>
            </a:tbl>
          </a:graphicData>
        </a:graphic>
      </p:graphicFrame>
      <p:sp>
        <p:nvSpPr>
          <p:cNvPr id="11" name="Прямоугольник 10"/>
          <p:cNvSpPr/>
          <p:nvPr/>
        </p:nvSpPr>
        <p:spPr>
          <a:xfrm>
            <a:off x="307069" y="363800"/>
            <a:ext cx="4644310" cy="5180965"/>
          </a:xfrm>
          <a:prstGeom prst="rect">
            <a:avLst/>
          </a:prstGeom>
          <a:noFill/>
          <a:ln w="508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5666362" y="1732822"/>
            <a:ext cx="5476672" cy="3822971"/>
          </a:xfrm>
          <a:prstGeom prst="rect">
            <a:avLst/>
          </a:prstGeom>
          <a:noFill/>
          <a:ln w="444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5090087" y="348103"/>
            <a:ext cx="6925945" cy="1266825"/>
          </a:xfrm>
          <a:prstGeom prst="rect">
            <a:avLst/>
          </a:prstGeom>
          <a:noFill/>
          <a:ln w="412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7454367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4216400" y="345441"/>
            <a:ext cx="3342640" cy="5306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Rectangle 2"/>
          <p:cNvSpPr>
            <a:spLocks noGrp="1"/>
          </p:cNvSpPr>
          <p:nvPr>
            <p:ph type="subTitle" idx="1"/>
          </p:nvPr>
        </p:nvSpPr>
        <p:spPr>
          <a:xfrm>
            <a:off x="4511823" y="6158785"/>
            <a:ext cx="6503309" cy="514350"/>
          </a:xfrm>
        </p:spPr>
        <p:txBody>
          <a:bodyPr>
            <a:normAutofit/>
          </a:bodyPr>
          <a:lstStyle/>
          <a:p>
            <a:r>
              <a:rPr lang="en-US" sz="1800" b="1" dirty="0" smtClean="0">
                <a:solidFill>
                  <a:schemeClr val="tx1"/>
                </a:solidFill>
                <a:latin typeface="Calibri" panose="020F0502020204030204" pitchFamily="34" charset="0"/>
                <a:cs typeface="Times New Roman" panose="02020603050405020304" pitchFamily="18" charset="0"/>
              </a:rPr>
              <a:t>47th Meeting of the PAC for the Condensed Matter Physics</a:t>
            </a:r>
            <a:endParaRPr lang="ru-RU" sz="1800" b="1" dirty="0" smtClean="0">
              <a:solidFill>
                <a:schemeClr val="tx1"/>
              </a:solidFill>
              <a:latin typeface="Calibri" panose="020F0502020204030204" pitchFamily="34" charset="0"/>
              <a:cs typeface="Times New Roman" panose="02020603050405020304" pitchFamily="18" charset="0"/>
            </a:endParaRPr>
          </a:p>
        </p:txBody>
      </p:sp>
      <p:sp>
        <p:nvSpPr>
          <p:cNvPr id="6" name="Прямоугольник 5"/>
          <p:cNvSpPr/>
          <p:nvPr/>
        </p:nvSpPr>
        <p:spPr>
          <a:xfrm>
            <a:off x="762387" y="6243451"/>
            <a:ext cx="1342034" cy="369332"/>
          </a:xfrm>
          <a:prstGeom prst="rect">
            <a:avLst/>
          </a:prstGeom>
        </p:spPr>
        <p:txBody>
          <a:bodyPr wrap="none">
            <a:spAutoFit/>
          </a:bodyPr>
          <a:lstStyle/>
          <a:p>
            <a:pPr algn="ctr"/>
            <a:r>
              <a:rPr lang="en-US" b="1" dirty="0" smtClean="0">
                <a:solidFill>
                  <a:prstClr val="black"/>
                </a:solidFill>
                <a:latin typeface="Calibri" panose="020F0502020204030204" pitchFamily="34" charset="0"/>
              </a:rPr>
              <a:t>23-Jan-2018</a:t>
            </a:r>
            <a:endParaRPr lang="en-US" b="1" dirty="0">
              <a:solidFill>
                <a:prstClr val="black"/>
              </a:solidFill>
              <a:latin typeface="Calibri" panose="020F0502020204030204" pitchFamily="34" charset="0"/>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98890">
            <a:off x="454276" y="1659640"/>
            <a:ext cx="5508798" cy="3098699"/>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801998">
            <a:off x="5830385" y="1651803"/>
            <a:ext cx="5739755" cy="3328649"/>
          </a:xfrm>
          <a:prstGeom prst="rect">
            <a:avLst/>
          </a:prstGeom>
        </p:spPr>
      </p:pic>
      <p:sp>
        <p:nvSpPr>
          <p:cNvPr id="10" name="TextBox 9"/>
          <p:cNvSpPr txBox="1"/>
          <p:nvPr/>
        </p:nvSpPr>
        <p:spPr>
          <a:xfrm rot="20748958">
            <a:off x="2446388" y="4787646"/>
            <a:ext cx="2910220" cy="461665"/>
          </a:xfrm>
          <a:prstGeom prst="rect">
            <a:avLst/>
          </a:prstGeom>
          <a:noFill/>
        </p:spPr>
        <p:txBody>
          <a:bodyPr wrap="none" rtlCol="0">
            <a:spAutoFit/>
          </a:bodyPr>
          <a:lstStyle/>
          <a:p>
            <a:r>
              <a:rPr lang="en-US" sz="2400" b="1" dirty="0" smtClean="0"/>
              <a:t>Valentina </a:t>
            </a:r>
            <a:r>
              <a:rPr lang="en-US" sz="2400" b="1" dirty="0" err="1" smtClean="0"/>
              <a:t>Alferjeva</a:t>
            </a:r>
            <a:endParaRPr lang="ru-RU" sz="2400" b="1" dirty="0"/>
          </a:p>
        </p:txBody>
      </p:sp>
      <p:sp>
        <p:nvSpPr>
          <p:cNvPr id="11" name="TextBox 10"/>
          <p:cNvSpPr txBox="1"/>
          <p:nvPr/>
        </p:nvSpPr>
        <p:spPr>
          <a:xfrm rot="740258">
            <a:off x="6809585" y="4991407"/>
            <a:ext cx="2887329" cy="461665"/>
          </a:xfrm>
          <a:prstGeom prst="rect">
            <a:avLst/>
          </a:prstGeom>
          <a:noFill/>
        </p:spPr>
        <p:txBody>
          <a:bodyPr wrap="none" rtlCol="0">
            <a:spAutoFit/>
          </a:bodyPr>
          <a:lstStyle/>
          <a:p>
            <a:r>
              <a:rPr lang="en-US" sz="2400" b="1" dirty="0" smtClean="0"/>
              <a:t>Anton </a:t>
            </a:r>
            <a:r>
              <a:rPr lang="en-US" sz="2400" b="1" dirty="0" err="1" smtClean="0"/>
              <a:t>Rutkauskas</a:t>
            </a:r>
            <a:endParaRPr lang="ru-RU" sz="2400" b="1" dirty="0"/>
          </a:p>
        </p:txBody>
      </p:sp>
      <p:sp>
        <p:nvSpPr>
          <p:cNvPr id="12" name="TextBox 11"/>
          <p:cNvSpPr txBox="1"/>
          <p:nvPr/>
        </p:nvSpPr>
        <p:spPr>
          <a:xfrm>
            <a:off x="4511823" y="426720"/>
            <a:ext cx="2852063" cy="369332"/>
          </a:xfrm>
          <a:prstGeom prst="rect">
            <a:avLst/>
          </a:prstGeom>
          <a:noFill/>
        </p:spPr>
        <p:txBody>
          <a:bodyPr wrap="none" rtlCol="0">
            <a:spAutoFit/>
          </a:bodyPr>
          <a:lstStyle/>
          <a:p>
            <a:r>
              <a:rPr lang="en-US" b="1" dirty="0" smtClean="0">
                <a:solidFill>
                  <a:schemeClr val="bg1"/>
                </a:solidFill>
              </a:rPr>
              <a:t>ACKNOWLEDGEMENTS</a:t>
            </a:r>
            <a:endParaRPr lang="ru-RU" b="1" dirty="0">
              <a:solidFill>
                <a:schemeClr val="bg1"/>
              </a:solidFill>
            </a:endParaRPr>
          </a:p>
        </p:txBody>
      </p:sp>
    </p:spTree>
    <p:extLst>
      <p:ext uri="{BB962C8B-B14F-4D97-AF65-F5344CB8AC3E}">
        <p14:creationId xmlns:p14="http://schemas.microsoft.com/office/powerpoint/2010/main" val="6950988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367280" y="2164080"/>
            <a:ext cx="7082663" cy="10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Rectangle 2"/>
          <p:cNvSpPr>
            <a:spLocks noGrp="1"/>
          </p:cNvSpPr>
          <p:nvPr>
            <p:ph type="subTitle" idx="1"/>
          </p:nvPr>
        </p:nvSpPr>
        <p:spPr>
          <a:xfrm>
            <a:off x="4511823" y="6158785"/>
            <a:ext cx="6503309" cy="514350"/>
          </a:xfrm>
        </p:spPr>
        <p:txBody>
          <a:bodyPr>
            <a:normAutofit/>
          </a:bodyPr>
          <a:lstStyle/>
          <a:p>
            <a:r>
              <a:rPr lang="en-US" sz="1800" b="1" dirty="0" smtClean="0">
                <a:solidFill>
                  <a:schemeClr val="tx1"/>
                </a:solidFill>
                <a:latin typeface="Calibri" panose="020F0502020204030204" pitchFamily="34" charset="0"/>
                <a:cs typeface="Times New Roman" panose="02020603050405020304" pitchFamily="18" charset="0"/>
              </a:rPr>
              <a:t>47th Meeting of the PAC for the Condensed Matter Physics</a:t>
            </a:r>
            <a:endParaRPr lang="ru-RU" sz="1800" b="1" dirty="0" smtClean="0">
              <a:solidFill>
                <a:schemeClr val="tx1"/>
              </a:solidFill>
              <a:latin typeface="Calibri" panose="020F0502020204030204" pitchFamily="34" charset="0"/>
              <a:cs typeface="Times New Roman" panose="02020603050405020304" pitchFamily="18" charset="0"/>
            </a:endParaRPr>
          </a:p>
        </p:txBody>
      </p:sp>
      <p:sp>
        <p:nvSpPr>
          <p:cNvPr id="6" name="Прямоугольник 5"/>
          <p:cNvSpPr/>
          <p:nvPr/>
        </p:nvSpPr>
        <p:spPr>
          <a:xfrm>
            <a:off x="762387" y="6243451"/>
            <a:ext cx="1342034" cy="369332"/>
          </a:xfrm>
          <a:prstGeom prst="rect">
            <a:avLst/>
          </a:prstGeom>
        </p:spPr>
        <p:txBody>
          <a:bodyPr wrap="none">
            <a:spAutoFit/>
          </a:bodyPr>
          <a:lstStyle/>
          <a:p>
            <a:pPr algn="ctr"/>
            <a:r>
              <a:rPr lang="en-US" b="1" dirty="0" smtClean="0">
                <a:solidFill>
                  <a:prstClr val="black"/>
                </a:solidFill>
                <a:latin typeface="Calibri" panose="020F0502020204030204" pitchFamily="34" charset="0"/>
              </a:rPr>
              <a:t>23-Jan-2018</a:t>
            </a:r>
            <a:endParaRPr lang="en-US" b="1" dirty="0">
              <a:solidFill>
                <a:prstClr val="black"/>
              </a:solidFill>
              <a:latin typeface="Calibri" panose="020F0502020204030204" pitchFamily="34" charset="0"/>
            </a:endParaRPr>
          </a:p>
        </p:txBody>
      </p:sp>
      <p:sp>
        <p:nvSpPr>
          <p:cNvPr id="2" name="TextBox 1"/>
          <p:cNvSpPr txBox="1"/>
          <p:nvPr/>
        </p:nvSpPr>
        <p:spPr>
          <a:xfrm>
            <a:off x="2733040" y="2286000"/>
            <a:ext cx="6716903" cy="707886"/>
          </a:xfrm>
          <a:prstGeom prst="rect">
            <a:avLst/>
          </a:prstGeom>
          <a:noFill/>
        </p:spPr>
        <p:txBody>
          <a:bodyPr wrap="none" rtlCol="0">
            <a:spAutoFit/>
          </a:bodyPr>
          <a:lstStyle/>
          <a:p>
            <a:r>
              <a:rPr lang="en-US" sz="4000" dirty="0" smtClean="0">
                <a:solidFill>
                  <a:schemeClr val="bg1"/>
                </a:solidFill>
                <a:latin typeface="Arial" panose="020B0604020202020204" pitchFamily="34" charset="0"/>
                <a:ea typeface="Cambria Math" panose="02040503050406030204" pitchFamily="18" charset="0"/>
                <a:cs typeface="Arial" panose="020B0604020202020204" pitchFamily="34" charset="0"/>
              </a:rPr>
              <a:t>Thank you for your attention!</a:t>
            </a:r>
            <a:endParaRPr lang="ru-RU" sz="4000" dirty="0">
              <a:solidFill>
                <a:schemeClr val="bg1"/>
              </a:solidFill>
              <a:latin typeface="Arial" panose="020B0604020202020204" pitchFamily="34" charset="0"/>
              <a:ea typeface="Cambria Math" panose="02040503050406030204" pitchFamily="18" charset="0"/>
              <a:cs typeface="Arial" panose="020B0604020202020204" pitchFamily="34" charset="0"/>
            </a:endParaRPr>
          </a:p>
        </p:txBody>
      </p:sp>
    </p:spTree>
    <p:extLst>
      <p:ext uri="{BB962C8B-B14F-4D97-AF65-F5344CB8AC3E}">
        <p14:creationId xmlns:p14="http://schemas.microsoft.com/office/powerpoint/2010/main" val="29659492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193040" y="1681460"/>
            <a:ext cx="3924044" cy="599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Rectangle 1"/>
          <p:cNvSpPr>
            <a:spLocks noGrp="1"/>
          </p:cNvSpPr>
          <p:nvPr>
            <p:ph type="ctrTitle"/>
          </p:nvPr>
        </p:nvSpPr>
        <p:spPr>
          <a:xfrm>
            <a:off x="336124" y="5613388"/>
            <a:ext cx="11215796" cy="340372"/>
          </a:xfrm>
        </p:spPr>
        <p:txBody>
          <a:bodyPr>
            <a:noAutofit/>
          </a:bodyPr>
          <a:lstStyle/>
          <a:p>
            <a:pPr algn="ctr">
              <a:lnSpc>
                <a:spcPct val="107000"/>
              </a:lnSpc>
              <a:spcBef>
                <a:spcPts val="0"/>
              </a:spcBef>
              <a:spcAft>
                <a:spcPts val="600"/>
              </a:spcAft>
            </a:pPr>
            <a:r>
              <a:rPr lang="en-US" sz="2100" b="1" cap="none"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en-US" sz="2100" b="1" cap="none"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br>
            <a:r>
              <a:rPr lang="en-US" sz="2100" b="1" cap="none" dirty="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en-US" sz="2100" b="1" cap="none" dirty="0">
                <a:solidFill>
                  <a:schemeClr val="tx1"/>
                </a:solidFill>
                <a:latin typeface="Calibri" panose="020F0502020204030204" pitchFamily="34" charset="0"/>
                <a:ea typeface="Calibri" panose="020F0502020204030204" pitchFamily="34" charset="0"/>
                <a:cs typeface="Times New Roman" panose="02020603050405020304" pitchFamily="18" charset="0"/>
              </a:rPr>
            </a:br>
            <a:r>
              <a:rPr lang="en-US" sz="2100" b="1" cap="none"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en-US" sz="2100" b="1" cap="none"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br>
            <a:r>
              <a:rPr lang="en-US" sz="2100" b="1" cap="none" dirty="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en-US" sz="2100" b="1" cap="none" dirty="0">
                <a:solidFill>
                  <a:schemeClr val="tx1"/>
                </a:solidFill>
                <a:latin typeface="Calibri" panose="020F0502020204030204" pitchFamily="34" charset="0"/>
                <a:ea typeface="Calibri" panose="020F0502020204030204" pitchFamily="34" charset="0"/>
                <a:cs typeface="Times New Roman" panose="02020603050405020304" pitchFamily="18" charset="0"/>
              </a:rPr>
            </a:br>
            <a:r>
              <a:rPr lang="en-US" sz="2100" b="1" cap="none" dirty="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en-US" sz="2100" b="1" cap="none" dirty="0">
                <a:solidFill>
                  <a:schemeClr val="tx1"/>
                </a:solidFill>
                <a:latin typeface="Calibri" panose="020F0502020204030204" pitchFamily="34" charset="0"/>
                <a:ea typeface="Calibri" panose="020F0502020204030204" pitchFamily="34" charset="0"/>
                <a:cs typeface="Times New Roman" panose="02020603050405020304" pitchFamily="18" charset="0"/>
              </a:rPr>
            </a:br>
            <a:r>
              <a:rPr lang="en-US" sz="2100" b="1" cap="none"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en-US" sz="2100" b="1" cap="none"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br>
            <a:r>
              <a:rPr lang="en-US" sz="2100" b="1" cap="none"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The </a:t>
            </a:r>
            <a:r>
              <a:rPr lang="en-US" sz="2100" b="1" u="sng" cap="none" dirty="0">
                <a:solidFill>
                  <a:schemeClr val="tx1"/>
                </a:solidFill>
                <a:latin typeface="Calibri" panose="020F0502020204030204" pitchFamily="34" charset="0"/>
                <a:ea typeface="Calibri" panose="020F0502020204030204" pitchFamily="34" charset="0"/>
                <a:cs typeface="Times New Roman" panose="02020603050405020304" pitchFamily="18" charset="0"/>
              </a:rPr>
              <a:t>aim</a:t>
            </a:r>
            <a:r>
              <a:rPr lang="en-US" sz="2100" b="1" cap="none" dirty="0">
                <a:solidFill>
                  <a:schemeClr val="tx1"/>
                </a:solidFill>
                <a:latin typeface="Calibri" panose="020F0502020204030204" pitchFamily="34" charset="0"/>
                <a:ea typeface="Calibri" panose="020F0502020204030204" pitchFamily="34" charset="0"/>
                <a:cs typeface="Times New Roman" panose="02020603050405020304" pitchFamily="18" charset="0"/>
              </a:rPr>
              <a:t> of the regular Conferences on Condensed Matter Research at the IBR-2 reactor, </a:t>
            </a:r>
            <a:r>
              <a:rPr lang="en-US" sz="2100" b="1" cap="none"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en-US" sz="2100" b="1" cap="none"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br>
            <a:r>
              <a:rPr lang="en-US" sz="2100" b="1" cap="none"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playing </a:t>
            </a:r>
            <a:r>
              <a:rPr lang="en-US" sz="2100" b="1" cap="none" dirty="0">
                <a:solidFill>
                  <a:schemeClr val="tx1"/>
                </a:solidFill>
                <a:latin typeface="Calibri" panose="020F0502020204030204" pitchFamily="34" charset="0"/>
                <a:ea typeface="Calibri" panose="020F0502020204030204" pitchFamily="34" charset="0"/>
                <a:cs typeface="Times New Roman" panose="02020603050405020304" pitchFamily="18" charset="0"/>
              </a:rPr>
              <a:t>the role of user meetings, is </a:t>
            </a:r>
            <a:r>
              <a:rPr lang="en-US" sz="2100" b="1" u="sng" cap="none" dirty="0">
                <a:solidFill>
                  <a:schemeClr val="tx1"/>
                </a:solidFill>
                <a:latin typeface="Calibri" panose="020F0502020204030204" pitchFamily="34" charset="0"/>
                <a:ea typeface="Calibri" panose="020F0502020204030204" pitchFamily="34" charset="0"/>
                <a:cs typeface="Times New Roman" panose="02020603050405020304" pitchFamily="18" charset="0"/>
              </a:rPr>
              <a:t>to bring together the users of IBR-2 </a:t>
            </a:r>
            <a:r>
              <a:rPr lang="en-US" sz="2100" b="1" cap="none" dirty="0">
                <a:solidFill>
                  <a:schemeClr val="tx1"/>
                </a:solidFill>
                <a:latin typeface="Calibri" panose="020F0502020204030204" pitchFamily="34" charset="0"/>
                <a:ea typeface="Calibri" panose="020F0502020204030204" pitchFamily="34" charset="0"/>
                <a:cs typeface="Times New Roman" panose="02020603050405020304" pitchFamily="18" charset="0"/>
              </a:rPr>
              <a:t>for discussion of recent experimental results, prospects of future research and development of IBR-2 </a:t>
            </a:r>
            <a:r>
              <a:rPr lang="en-US" sz="2100" b="1" cap="none"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instruments</a:t>
            </a:r>
            <a:r>
              <a:rPr lang="en-US" sz="2100" b="1" cap="none" dirty="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en-US" sz="2100" b="1" cap="none" dirty="0">
                <a:solidFill>
                  <a:schemeClr val="tx1"/>
                </a:solidFill>
                <a:latin typeface="Calibri" panose="020F0502020204030204" pitchFamily="34" charset="0"/>
                <a:ea typeface="Calibri" panose="020F0502020204030204" pitchFamily="34" charset="0"/>
                <a:cs typeface="Times New Roman" panose="02020603050405020304" pitchFamily="18" charset="0"/>
              </a:rPr>
            </a:br>
            <a:r>
              <a:rPr lang="en-US" sz="2100" b="1" cap="none" dirty="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en-US" sz="2100" b="1" cap="none" dirty="0">
                <a:solidFill>
                  <a:schemeClr val="tx1"/>
                </a:solidFill>
                <a:latin typeface="Calibri" panose="020F0502020204030204" pitchFamily="34" charset="0"/>
                <a:ea typeface="Calibri" panose="020F0502020204030204" pitchFamily="34" charset="0"/>
                <a:cs typeface="Times New Roman" panose="02020603050405020304" pitchFamily="18" charset="0"/>
              </a:rPr>
            </a:br>
            <a:r>
              <a:rPr lang="en-US" sz="2100" b="1" cap="none"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The Conference was dedicated </a:t>
            </a:r>
            <a:r>
              <a:rPr lang="en-US" sz="2100" b="1" cap="none" dirty="0">
                <a:solidFill>
                  <a:schemeClr val="tx1"/>
                </a:solidFill>
                <a:latin typeface="Calibri" panose="020F0502020204030204" pitchFamily="34" charset="0"/>
                <a:ea typeface="Calibri" panose="020F0502020204030204" pitchFamily="34" charset="0"/>
                <a:cs typeface="Times New Roman" panose="02020603050405020304" pitchFamily="18" charset="0"/>
              </a:rPr>
              <a:t>to the </a:t>
            </a:r>
            <a:r>
              <a:rPr lang="en-US" sz="2100" b="1" u="sng" cap="none" dirty="0">
                <a:solidFill>
                  <a:schemeClr val="tx1"/>
                </a:solidFill>
                <a:latin typeface="Calibri" panose="020F0502020204030204" pitchFamily="34" charset="0"/>
                <a:ea typeface="Calibri" panose="020F0502020204030204" pitchFamily="34" charset="0"/>
                <a:cs typeface="Times New Roman" panose="02020603050405020304" pitchFamily="18" charset="0"/>
              </a:rPr>
              <a:t>60th anniversary of the Frank Laboratory of Neutron </a:t>
            </a:r>
            <a:r>
              <a:rPr lang="en-US" sz="2100" b="1" u="sng" cap="none"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Physics</a:t>
            </a:r>
            <a:br>
              <a:rPr lang="en-US" sz="2100" b="1" u="sng" cap="none"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br>
            <a:r>
              <a:rPr lang="en-US" sz="2100" b="1" cap="none"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en-US" sz="2100" b="1" cap="none"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br>
            <a:r>
              <a:rPr lang="en-US" sz="2100" b="1" cap="none"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The </a:t>
            </a:r>
            <a:r>
              <a:rPr lang="en-US" sz="2100" b="1" cap="none" dirty="0">
                <a:solidFill>
                  <a:schemeClr val="tx1"/>
                </a:solidFill>
                <a:latin typeface="Calibri" panose="020F0502020204030204" pitchFamily="34" charset="0"/>
                <a:ea typeface="Calibri" panose="020F0502020204030204" pitchFamily="34" charset="0"/>
                <a:cs typeface="Times New Roman" panose="02020603050405020304" pitchFamily="18" charset="0"/>
              </a:rPr>
              <a:t>year 2017 marks the </a:t>
            </a:r>
            <a:r>
              <a:rPr lang="en-US" sz="2100" b="1" u="sng" cap="none" dirty="0">
                <a:solidFill>
                  <a:schemeClr val="tx1"/>
                </a:solidFill>
                <a:latin typeface="Calibri" panose="020F0502020204030204" pitchFamily="34" charset="0"/>
                <a:ea typeface="Calibri" panose="020F0502020204030204" pitchFamily="34" charset="0"/>
                <a:cs typeface="Times New Roman" panose="02020603050405020304" pitchFamily="18" charset="0"/>
              </a:rPr>
              <a:t>25th anniversary of the start of operation of the first-in-the-world Fourier diffractometer at the IBR-2 pulsed neutron reactor</a:t>
            </a:r>
            <a:r>
              <a:rPr lang="en-US" sz="2100" b="1" cap="none"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a:t>
            </a:r>
            <a:r>
              <a:rPr lang="en-US" sz="2100" b="1" cap="none"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en-US" sz="2100" b="1" cap="none"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A </a:t>
            </a:r>
            <a:r>
              <a:rPr lang="en-US" sz="2100" b="1" cap="none" dirty="0">
                <a:solidFill>
                  <a:schemeClr val="tx1"/>
                </a:solidFill>
                <a:latin typeface="Calibri" panose="020F0502020204030204" pitchFamily="34" charset="0"/>
                <a:ea typeface="Calibri" panose="020F0502020204030204" pitchFamily="34" charset="0"/>
                <a:cs typeface="Times New Roman" panose="02020603050405020304" pitchFamily="18" charset="0"/>
              </a:rPr>
              <a:t>special item of the Conference </a:t>
            </a:r>
            <a:r>
              <a:rPr lang="en-US" sz="2100" b="1" cap="none"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has been </a:t>
            </a:r>
            <a:r>
              <a:rPr lang="en-US" sz="2100" b="1" cap="none" dirty="0">
                <a:solidFill>
                  <a:schemeClr val="tx1"/>
                </a:solidFill>
                <a:latin typeface="Calibri" panose="020F0502020204030204" pitchFamily="34" charset="0"/>
                <a:ea typeface="Calibri" panose="020F0502020204030204" pitchFamily="34" charset="0"/>
                <a:cs typeface="Times New Roman" panose="02020603050405020304" pitchFamily="18" charset="0"/>
              </a:rPr>
              <a:t>dedicated to a powerful experimental method – correlation Fourier </a:t>
            </a:r>
            <a:r>
              <a:rPr lang="en-US" sz="2100" b="1" cap="none" dirty="0" err="1" smtClean="0">
                <a:solidFill>
                  <a:schemeClr val="tx1"/>
                </a:solidFill>
                <a:latin typeface="Calibri" panose="020F0502020204030204" pitchFamily="34" charset="0"/>
                <a:ea typeface="Calibri" panose="020F0502020204030204" pitchFamily="34" charset="0"/>
                <a:cs typeface="Times New Roman" panose="02020603050405020304" pitchFamily="18" charset="0"/>
              </a:rPr>
              <a:t>diffractometry</a:t>
            </a:r>
            <a:r>
              <a:rPr lang="en-US" sz="2100" b="1" cap="none"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en-US" sz="2100" b="1" cap="none" dirty="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en-US" sz="2100" b="1" cap="none" dirty="0">
                <a:solidFill>
                  <a:schemeClr val="tx1"/>
                </a:solidFill>
                <a:latin typeface="Calibri" panose="020F0502020204030204" pitchFamily="34" charset="0"/>
                <a:ea typeface="Calibri" panose="020F0502020204030204" pitchFamily="34" charset="0"/>
                <a:cs typeface="Times New Roman" panose="02020603050405020304" pitchFamily="18" charset="0"/>
              </a:rPr>
            </a:br>
            <a:r>
              <a:rPr lang="en-US" sz="2100" b="1" cap="none"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3" name="Rectangle 2"/>
          <p:cNvSpPr>
            <a:spLocks noGrp="1"/>
          </p:cNvSpPr>
          <p:nvPr>
            <p:ph type="subTitle" idx="1"/>
          </p:nvPr>
        </p:nvSpPr>
        <p:spPr>
          <a:xfrm>
            <a:off x="4511823" y="6158785"/>
            <a:ext cx="6503309" cy="514350"/>
          </a:xfrm>
        </p:spPr>
        <p:txBody>
          <a:bodyPr>
            <a:normAutofit/>
          </a:bodyPr>
          <a:lstStyle/>
          <a:p>
            <a:r>
              <a:rPr lang="en-US" sz="1800" b="1" dirty="0" smtClean="0">
                <a:solidFill>
                  <a:schemeClr val="tx1"/>
                </a:solidFill>
                <a:latin typeface="Calibri" panose="020F0502020204030204" pitchFamily="34" charset="0"/>
                <a:cs typeface="Times New Roman" panose="02020603050405020304" pitchFamily="18" charset="0"/>
              </a:rPr>
              <a:t>47th Meeting of the PAC for the Condensed Matter Physics</a:t>
            </a:r>
            <a:endParaRPr lang="ru-RU" sz="1800" b="1" dirty="0" smtClean="0">
              <a:solidFill>
                <a:schemeClr val="tx1"/>
              </a:solidFill>
              <a:latin typeface="Calibri" panose="020F0502020204030204" pitchFamily="34" charset="0"/>
              <a:cs typeface="Times New Roman" panose="02020603050405020304" pitchFamily="18" charset="0"/>
            </a:endParaRPr>
          </a:p>
        </p:txBody>
      </p:sp>
      <p:sp>
        <p:nvSpPr>
          <p:cNvPr id="6" name="Прямоугольник 5"/>
          <p:cNvSpPr/>
          <p:nvPr/>
        </p:nvSpPr>
        <p:spPr>
          <a:xfrm>
            <a:off x="762387" y="6243451"/>
            <a:ext cx="1342034" cy="369332"/>
          </a:xfrm>
          <a:prstGeom prst="rect">
            <a:avLst/>
          </a:prstGeom>
        </p:spPr>
        <p:txBody>
          <a:bodyPr wrap="none">
            <a:spAutoFit/>
          </a:bodyPr>
          <a:lstStyle/>
          <a:p>
            <a:pPr algn="ctr"/>
            <a:r>
              <a:rPr lang="en-US" b="1" dirty="0" smtClean="0">
                <a:solidFill>
                  <a:prstClr val="black"/>
                </a:solidFill>
                <a:latin typeface="Calibri" panose="020F0502020204030204" pitchFamily="34" charset="0"/>
              </a:rPr>
              <a:t>23-Jan-2018</a:t>
            </a:r>
            <a:endParaRPr lang="en-US" b="1" dirty="0">
              <a:solidFill>
                <a:prstClr val="black"/>
              </a:solidFill>
              <a:latin typeface="Calibri" panose="020F0502020204030204" pitchFamily="34" charset="0"/>
            </a:endParaRPr>
          </a:p>
        </p:txBody>
      </p:sp>
      <p:pic>
        <p:nvPicPr>
          <p:cNvPr id="9" name="Рисунок 8"/>
          <p:cNvPicPr/>
          <p:nvPr/>
        </p:nvPicPr>
        <p:blipFill>
          <a:blip r:embed="rId3" cstate="print"/>
          <a:stretch>
            <a:fillRect/>
          </a:stretch>
        </p:blipFill>
        <p:spPr>
          <a:xfrm>
            <a:off x="2603393" y="168173"/>
            <a:ext cx="6925945" cy="1266825"/>
          </a:xfrm>
          <a:prstGeom prst="rect">
            <a:avLst/>
          </a:prstGeom>
        </p:spPr>
      </p:pic>
      <p:sp>
        <p:nvSpPr>
          <p:cNvPr id="4" name="TextBox 3"/>
          <p:cNvSpPr txBox="1"/>
          <p:nvPr/>
        </p:nvSpPr>
        <p:spPr>
          <a:xfrm>
            <a:off x="336124" y="1757680"/>
            <a:ext cx="3852080" cy="523220"/>
          </a:xfrm>
          <a:prstGeom prst="rect">
            <a:avLst/>
          </a:prstGeom>
          <a:noFill/>
        </p:spPr>
        <p:txBody>
          <a:bodyPr wrap="none" rtlCol="0">
            <a:spAutoFit/>
          </a:bodyPr>
          <a:lstStyle/>
          <a:p>
            <a:r>
              <a:rPr lang="en-US" sz="2800" b="1" dirty="0" smtClean="0">
                <a:solidFill>
                  <a:schemeClr val="bg1"/>
                </a:solidFill>
                <a:latin typeface="Calibri" panose="020F0502020204030204" pitchFamily="34" charset="0"/>
              </a:rPr>
              <a:t>GENERAL INFORMATION</a:t>
            </a:r>
            <a:endParaRPr lang="ru-RU" sz="2800" b="1" dirty="0">
              <a:solidFill>
                <a:schemeClr val="bg1"/>
              </a:solidFill>
              <a:latin typeface="Calibri" panose="020F0502020204030204" pitchFamily="34" charset="0"/>
            </a:endParaRPr>
          </a:p>
        </p:txBody>
      </p:sp>
    </p:spTree>
    <p:extLst>
      <p:ext uri="{BB962C8B-B14F-4D97-AF65-F5344CB8AC3E}">
        <p14:creationId xmlns:p14="http://schemas.microsoft.com/office/powerpoint/2010/main" val="13548708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p:cNvSpPr>
          <p:nvPr>
            <p:ph type="subTitle" idx="1"/>
          </p:nvPr>
        </p:nvSpPr>
        <p:spPr>
          <a:xfrm>
            <a:off x="4511823" y="6158785"/>
            <a:ext cx="6503309" cy="514350"/>
          </a:xfrm>
        </p:spPr>
        <p:txBody>
          <a:bodyPr>
            <a:normAutofit/>
          </a:bodyPr>
          <a:lstStyle/>
          <a:p>
            <a:r>
              <a:rPr lang="en-US" sz="1800" b="1" dirty="0" smtClean="0">
                <a:solidFill>
                  <a:schemeClr val="tx1"/>
                </a:solidFill>
                <a:latin typeface="Calibri" panose="020F0502020204030204" pitchFamily="34" charset="0"/>
                <a:cs typeface="Times New Roman" panose="02020603050405020304" pitchFamily="18" charset="0"/>
              </a:rPr>
              <a:t>47th Meeting of the PAC for the Condensed Matter Physics</a:t>
            </a:r>
            <a:endParaRPr lang="ru-RU" sz="1800" b="1" dirty="0" smtClean="0">
              <a:solidFill>
                <a:schemeClr val="tx1"/>
              </a:solidFill>
              <a:latin typeface="Calibri" panose="020F0502020204030204" pitchFamily="34" charset="0"/>
              <a:cs typeface="Times New Roman" panose="02020603050405020304" pitchFamily="18" charset="0"/>
            </a:endParaRPr>
          </a:p>
        </p:txBody>
      </p:sp>
      <p:sp>
        <p:nvSpPr>
          <p:cNvPr id="6" name="Прямоугольник 5"/>
          <p:cNvSpPr/>
          <p:nvPr/>
        </p:nvSpPr>
        <p:spPr>
          <a:xfrm>
            <a:off x="762387" y="6243451"/>
            <a:ext cx="1342034" cy="369332"/>
          </a:xfrm>
          <a:prstGeom prst="rect">
            <a:avLst/>
          </a:prstGeom>
        </p:spPr>
        <p:txBody>
          <a:bodyPr wrap="none">
            <a:spAutoFit/>
          </a:bodyPr>
          <a:lstStyle/>
          <a:p>
            <a:pPr algn="ctr"/>
            <a:r>
              <a:rPr lang="en-US" b="1" dirty="0" smtClean="0">
                <a:solidFill>
                  <a:prstClr val="black"/>
                </a:solidFill>
                <a:latin typeface="Calibri" panose="020F0502020204030204" pitchFamily="34" charset="0"/>
              </a:rPr>
              <a:t>23-Jan-2018</a:t>
            </a:r>
            <a:endParaRPr lang="en-US" b="1" dirty="0">
              <a:solidFill>
                <a:prstClr val="black"/>
              </a:solidFill>
              <a:latin typeface="Calibri" panose="020F0502020204030204" pitchFamily="34" charset="0"/>
            </a:endParaRPr>
          </a:p>
        </p:txBody>
      </p:sp>
      <p:pic>
        <p:nvPicPr>
          <p:cNvPr id="10" name="Рисунок 9" descr="C06I8402.JPG"/>
          <p:cNvPicPr>
            <a:picLocks noChangeAspect="1"/>
          </p:cNvPicPr>
          <p:nvPr/>
        </p:nvPicPr>
        <p:blipFill>
          <a:blip r:embed="rId3" cstate="print"/>
          <a:stretch>
            <a:fillRect/>
          </a:stretch>
        </p:blipFill>
        <p:spPr>
          <a:xfrm>
            <a:off x="916601" y="0"/>
            <a:ext cx="10389402" cy="6046556"/>
          </a:xfrm>
          <a:prstGeom prst="rect">
            <a:avLst/>
          </a:prstGeom>
        </p:spPr>
      </p:pic>
    </p:spTree>
    <p:extLst>
      <p:ext uri="{BB962C8B-B14F-4D97-AF65-F5344CB8AC3E}">
        <p14:creationId xmlns:p14="http://schemas.microsoft.com/office/powerpoint/2010/main" val="5840267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p:nvPr/>
        </p:nvPicPr>
        <p:blipFill>
          <a:blip r:embed="rId2" cstate="print"/>
          <a:stretch>
            <a:fillRect/>
          </a:stretch>
        </p:blipFill>
        <p:spPr>
          <a:xfrm>
            <a:off x="2512259" y="86893"/>
            <a:ext cx="6925945" cy="1266825"/>
          </a:xfrm>
          <a:prstGeom prst="rect">
            <a:avLst/>
          </a:prstGeom>
        </p:spPr>
      </p:pic>
      <p:graphicFrame>
        <p:nvGraphicFramePr>
          <p:cNvPr id="6" name="Диаграмма 5"/>
          <p:cNvGraphicFramePr>
            <a:graphicFrameLocks/>
          </p:cNvGraphicFramePr>
          <p:nvPr>
            <p:extLst>
              <p:ext uri="{D42A27DB-BD31-4B8C-83A1-F6EECF244321}">
                <p14:modId xmlns:p14="http://schemas.microsoft.com/office/powerpoint/2010/main" val="2864120344"/>
              </p:ext>
            </p:extLst>
          </p:nvPr>
        </p:nvGraphicFramePr>
        <p:xfrm>
          <a:off x="3101515" y="1577754"/>
          <a:ext cx="5747431" cy="401096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Таблица 1"/>
          <p:cNvGraphicFramePr>
            <a:graphicFrameLocks noGrp="1"/>
          </p:cNvGraphicFramePr>
          <p:nvPr>
            <p:extLst>
              <p:ext uri="{D42A27DB-BD31-4B8C-83A1-F6EECF244321}">
                <p14:modId xmlns:p14="http://schemas.microsoft.com/office/powerpoint/2010/main" val="2722714238"/>
              </p:ext>
            </p:extLst>
          </p:nvPr>
        </p:nvGraphicFramePr>
        <p:xfrm>
          <a:off x="8950063" y="2528661"/>
          <a:ext cx="1622674" cy="2468595"/>
        </p:xfrm>
        <a:graphic>
          <a:graphicData uri="http://schemas.openxmlformats.org/drawingml/2006/table">
            <a:tbl>
              <a:tblPr>
                <a:tableStyleId>{5C22544A-7EE6-4342-B048-85BDC9FD1C3A}</a:tableStyleId>
              </a:tblPr>
              <a:tblGrid>
                <a:gridCol w="811337"/>
                <a:gridCol w="811337"/>
              </a:tblGrid>
              <a:tr h="249735">
                <a:tc>
                  <a:txBody>
                    <a:bodyPr/>
                    <a:lstStyle/>
                    <a:p>
                      <a:pPr algn="l" fontAlgn="b"/>
                      <a:r>
                        <a:rPr lang="en-US" sz="1400" b="1" u="none" strike="noStrike" dirty="0">
                          <a:effectLst/>
                        </a:rPr>
                        <a:t>JINR</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ru-RU" sz="1400" b="1" u="none" strike="noStrike" dirty="0">
                          <a:effectLst/>
                        </a:rPr>
                        <a:t>66</a:t>
                      </a:r>
                      <a:endParaRPr lang="ru-RU" sz="1400" b="1" i="0" u="none" strike="noStrike" dirty="0">
                        <a:solidFill>
                          <a:srgbClr val="000000"/>
                        </a:solidFill>
                        <a:effectLst/>
                        <a:latin typeface="Calibri" panose="020F0502020204030204" pitchFamily="34" charset="0"/>
                      </a:endParaRPr>
                    </a:p>
                  </a:txBody>
                  <a:tcPr marL="7620" marR="7620" marT="7620" marB="0" anchor="b"/>
                </a:tc>
              </a:tr>
              <a:tr h="249735">
                <a:tc>
                  <a:txBody>
                    <a:bodyPr/>
                    <a:lstStyle/>
                    <a:p>
                      <a:pPr algn="l" fontAlgn="b"/>
                      <a:r>
                        <a:rPr lang="en-US" sz="1400" b="1" u="none" strike="noStrike" dirty="0">
                          <a:effectLst/>
                        </a:rPr>
                        <a:t>Russia</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ru-RU" sz="1400" b="1" u="none" strike="noStrike" dirty="0">
                          <a:effectLst/>
                        </a:rPr>
                        <a:t>42</a:t>
                      </a:r>
                      <a:endParaRPr lang="ru-RU" sz="1400" b="1" i="0" u="none" strike="noStrike" dirty="0">
                        <a:solidFill>
                          <a:srgbClr val="000000"/>
                        </a:solidFill>
                        <a:effectLst/>
                        <a:latin typeface="Calibri" panose="020F0502020204030204" pitchFamily="34" charset="0"/>
                      </a:endParaRPr>
                    </a:p>
                  </a:txBody>
                  <a:tcPr marL="7620" marR="7620" marT="7620" marB="0" anchor="b"/>
                </a:tc>
              </a:tr>
              <a:tr h="249735">
                <a:tc>
                  <a:txBody>
                    <a:bodyPr/>
                    <a:lstStyle/>
                    <a:p>
                      <a:pPr algn="l" fontAlgn="b"/>
                      <a:r>
                        <a:rPr lang="en-US" sz="1400" b="1" u="none" strike="noStrike">
                          <a:effectLst/>
                        </a:rPr>
                        <a:t>Germany</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ru-RU" sz="1400" b="1" u="none" strike="noStrike" dirty="0">
                          <a:effectLst/>
                        </a:rPr>
                        <a:t>10</a:t>
                      </a:r>
                      <a:endParaRPr lang="ru-RU" sz="1400" b="1" i="0" u="none" strike="noStrike" dirty="0">
                        <a:solidFill>
                          <a:srgbClr val="000000"/>
                        </a:solidFill>
                        <a:effectLst/>
                        <a:latin typeface="Calibri" panose="020F0502020204030204" pitchFamily="34" charset="0"/>
                      </a:endParaRPr>
                    </a:p>
                  </a:txBody>
                  <a:tcPr marL="7620" marR="7620" marT="7620" marB="0" anchor="b"/>
                </a:tc>
              </a:tr>
              <a:tr h="249735">
                <a:tc>
                  <a:txBody>
                    <a:bodyPr/>
                    <a:lstStyle/>
                    <a:p>
                      <a:pPr algn="l" fontAlgn="b"/>
                      <a:r>
                        <a:rPr lang="en-US" sz="1400" b="1" u="none" strike="noStrike">
                          <a:effectLst/>
                        </a:rPr>
                        <a:t>Romania</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ru-RU" sz="1400" b="1" u="none" strike="noStrike" dirty="0">
                          <a:effectLst/>
                        </a:rPr>
                        <a:t>7</a:t>
                      </a:r>
                      <a:endParaRPr lang="ru-RU" sz="1400" b="1" i="0" u="none" strike="noStrike" dirty="0">
                        <a:solidFill>
                          <a:srgbClr val="000000"/>
                        </a:solidFill>
                        <a:effectLst/>
                        <a:latin typeface="Calibri" panose="020F0502020204030204" pitchFamily="34" charset="0"/>
                      </a:endParaRPr>
                    </a:p>
                  </a:txBody>
                  <a:tcPr marL="7620" marR="7620" marT="7620" marB="0" anchor="b"/>
                </a:tc>
              </a:tr>
              <a:tr h="249735">
                <a:tc>
                  <a:txBody>
                    <a:bodyPr/>
                    <a:lstStyle/>
                    <a:p>
                      <a:pPr algn="l" fontAlgn="b"/>
                      <a:r>
                        <a:rPr lang="en-US" sz="1400" b="1" u="none" strike="noStrike">
                          <a:effectLst/>
                        </a:rPr>
                        <a:t>Slovakia</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ru-RU" sz="1400" b="1" u="none" strike="noStrike" dirty="0">
                          <a:effectLst/>
                        </a:rPr>
                        <a:t>6</a:t>
                      </a:r>
                      <a:endParaRPr lang="ru-RU" sz="1400" b="1" i="0" u="none" strike="noStrike" dirty="0">
                        <a:solidFill>
                          <a:srgbClr val="000000"/>
                        </a:solidFill>
                        <a:effectLst/>
                        <a:latin typeface="Calibri" panose="020F0502020204030204" pitchFamily="34" charset="0"/>
                      </a:endParaRPr>
                    </a:p>
                  </a:txBody>
                  <a:tcPr marL="7620" marR="7620" marT="7620" marB="0" anchor="b"/>
                </a:tc>
              </a:tr>
              <a:tr h="249735">
                <a:tc>
                  <a:txBody>
                    <a:bodyPr/>
                    <a:lstStyle/>
                    <a:p>
                      <a:pPr algn="l" fontAlgn="b"/>
                      <a:r>
                        <a:rPr lang="en-US" sz="1400" b="1" u="none" strike="noStrike">
                          <a:effectLst/>
                        </a:rPr>
                        <a:t>Poland</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ru-RU" sz="1400" b="1" u="none" strike="noStrike" dirty="0">
                          <a:effectLst/>
                        </a:rPr>
                        <a:t>5</a:t>
                      </a:r>
                      <a:endParaRPr lang="ru-RU" sz="1400" b="1" i="0" u="none" strike="noStrike" dirty="0">
                        <a:solidFill>
                          <a:srgbClr val="000000"/>
                        </a:solidFill>
                        <a:effectLst/>
                        <a:latin typeface="Calibri" panose="020F0502020204030204" pitchFamily="34" charset="0"/>
                      </a:endParaRPr>
                    </a:p>
                  </a:txBody>
                  <a:tcPr marL="7620" marR="7620" marT="7620" marB="0" anchor="b"/>
                </a:tc>
              </a:tr>
              <a:tr h="249735">
                <a:tc>
                  <a:txBody>
                    <a:bodyPr/>
                    <a:lstStyle/>
                    <a:p>
                      <a:pPr algn="l" fontAlgn="b"/>
                      <a:r>
                        <a:rPr lang="en-US" sz="1400" b="1" u="none" strike="noStrike">
                          <a:effectLst/>
                        </a:rPr>
                        <a:t>Bulgaria</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ru-RU" sz="1400" b="1" u="none" strike="noStrike" dirty="0">
                          <a:effectLst/>
                        </a:rPr>
                        <a:t>5</a:t>
                      </a:r>
                      <a:endParaRPr lang="ru-RU" sz="1400" b="1" i="0" u="none" strike="noStrike" dirty="0">
                        <a:solidFill>
                          <a:srgbClr val="000000"/>
                        </a:solidFill>
                        <a:effectLst/>
                        <a:latin typeface="Calibri" panose="020F0502020204030204" pitchFamily="34" charset="0"/>
                      </a:endParaRPr>
                    </a:p>
                  </a:txBody>
                  <a:tcPr marL="7620" marR="7620" marT="7620" marB="0" anchor="b"/>
                </a:tc>
              </a:tr>
              <a:tr h="249735">
                <a:tc>
                  <a:txBody>
                    <a:bodyPr/>
                    <a:lstStyle/>
                    <a:p>
                      <a:pPr algn="l" fontAlgn="b"/>
                      <a:r>
                        <a:rPr lang="en-US" sz="1400" b="1" u="none" strike="noStrike">
                          <a:effectLst/>
                        </a:rPr>
                        <a:t>Estonia</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ru-RU" sz="1400" b="1" u="none" strike="noStrike" dirty="0">
                          <a:effectLst/>
                        </a:rPr>
                        <a:t>1</a:t>
                      </a:r>
                      <a:endParaRPr lang="ru-RU" sz="1400" b="1" i="0" u="none" strike="noStrike" dirty="0">
                        <a:solidFill>
                          <a:srgbClr val="000000"/>
                        </a:solidFill>
                        <a:effectLst/>
                        <a:latin typeface="Calibri" panose="020F0502020204030204" pitchFamily="34" charset="0"/>
                      </a:endParaRPr>
                    </a:p>
                  </a:txBody>
                  <a:tcPr marL="7620" marR="7620" marT="7620" marB="0" anchor="b"/>
                </a:tc>
              </a:tr>
              <a:tr h="249735">
                <a:tc>
                  <a:txBody>
                    <a:bodyPr/>
                    <a:lstStyle/>
                    <a:p>
                      <a:pPr algn="l" fontAlgn="b"/>
                      <a:r>
                        <a:rPr lang="en-US" sz="1400" b="1" u="none" strike="noStrike">
                          <a:effectLst/>
                        </a:rPr>
                        <a:t>Moldova</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ru-RU" sz="1400" b="1" u="none" strike="noStrike" dirty="0">
                          <a:effectLst/>
                        </a:rPr>
                        <a:t>1</a:t>
                      </a:r>
                      <a:endParaRPr lang="ru-RU" sz="1400" b="1" i="0" u="none" strike="noStrike" dirty="0">
                        <a:solidFill>
                          <a:srgbClr val="000000"/>
                        </a:solidFill>
                        <a:effectLst/>
                        <a:latin typeface="Calibri" panose="020F0502020204030204" pitchFamily="34" charset="0"/>
                      </a:endParaRPr>
                    </a:p>
                  </a:txBody>
                  <a:tcPr marL="7620" marR="7620" marT="7620" marB="0" anchor="b"/>
                </a:tc>
              </a:tr>
              <a:tr h="193824">
                <a:tc>
                  <a:txBody>
                    <a:bodyPr/>
                    <a:lstStyle/>
                    <a:p>
                      <a:pPr algn="l" fontAlgn="b"/>
                      <a:r>
                        <a:rPr lang="en-US" sz="1400" b="1" u="none" strike="noStrike">
                          <a:effectLst/>
                        </a:rPr>
                        <a:t>Total</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ru-RU" sz="1400" b="1" u="none" strike="noStrike" dirty="0">
                          <a:effectLst/>
                        </a:rPr>
                        <a:t>143</a:t>
                      </a:r>
                      <a:endParaRPr lang="ru-RU" sz="1400" b="1" i="0" u="none" strike="noStrike" dirty="0">
                        <a:solidFill>
                          <a:srgbClr val="000000"/>
                        </a:solidFill>
                        <a:effectLst/>
                        <a:latin typeface="Calibri" panose="020F0502020204030204" pitchFamily="34" charset="0"/>
                      </a:endParaRPr>
                    </a:p>
                  </a:txBody>
                  <a:tcPr marL="7620" marR="7620" marT="7620" marB="0" anchor="b"/>
                </a:tc>
              </a:tr>
            </a:tbl>
          </a:graphicData>
        </a:graphic>
      </p:graphicFrame>
      <p:sp>
        <p:nvSpPr>
          <p:cNvPr id="5" name="Подзаголовок 4"/>
          <p:cNvSpPr>
            <a:spLocks noGrp="1"/>
          </p:cNvSpPr>
          <p:nvPr>
            <p:ph type="subTitle" idx="1"/>
          </p:nvPr>
        </p:nvSpPr>
        <p:spPr>
          <a:xfrm>
            <a:off x="3784600" y="6172200"/>
            <a:ext cx="8407400" cy="787400"/>
          </a:xfrm>
        </p:spPr>
        <p:txBody>
          <a:bodyPr/>
          <a:lstStyle/>
          <a:p>
            <a:r>
              <a:rPr lang="en-US" sz="2000" b="1" dirty="0">
                <a:solidFill>
                  <a:schemeClr val="tx1"/>
                </a:solidFill>
                <a:latin typeface="Calibri" panose="020F0502020204030204" pitchFamily="34" charset="0"/>
                <a:cs typeface="Times New Roman" panose="02020603050405020304" pitchFamily="18" charset="0"/>
              </a:rPr>
              <a:t>47th Meeting of the PAC for the Condensed Matter Physics</a:t>
            </a:r>
            <a:endParaRPr lang="ru-RU" sz="2000" b="1" dirty="0">
              <a:solidFill>
                <a:schemeClr val="tx1"/>
              </a:solidFill>
              <a:cs typeface="Times New Roman" panose="02020603050405020304" pitchFamily="18" charset="0"/>
            </a:endParaRPr>
          </a:p>
          <a:p>
            <a:endParaRPr lang="ru-RU" dirty="0"/>
          </a:p>
        </p:txBody>
      </p:sp>
      <p:sp>
        <p:nvSpPr>
          <p:cNvPr id="7" name="Прямоугольник 6"/>
          <p:cNvSpPr/>
          <p:nvPr/>
        </p:nvSpPr>
        <p:spPr>
          <a:xfrm>
            <a:off x="836049" y="6196568"/>
            <a:ext cx="1342034" cy="369332"/>
          </a:xfrm>
          <a:prstGeom prst="rect">
            <a:avLst/>
          </a:prstGeom>
        </p:spPr>
        <p:txBody>
          <a:bodyPr wrap="none">
            <a:spAutoFit/>
          </a:bodyPr>
          <a:lstStyle/>
          <a:p>
            <a:pPr algn="ctr"/>
            <a:r>
              <a:rPr lang="en-US" b="1" dirty="0">
                <a:solidFill>
                  <a:prstClr val="black"/>
                </a:solidFill>
                <a:latin typeface="Calibri" panose="020F0502020204030204" pitchFamily="34" charset="0"/>
              </a:rPr>
              <a:t>23-Jan-2018</a:t>
            </a:r>
          </a:p>
        </p:txBody>
      </p:sp>
    </p:spTree>
    <p:extLst>
      <p:ext uri="{BB962C8B-B14F-4D97-AF65-F5344CB8AC3E}">
        <p14:creationId xmlns:p14="http://schemas.microsoft.com/office/powerpoint/2010/main" val="15462374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Овал 12"/>
          <p:cNvSpPr/>
          <p:nvPr/>
        </p:nvSpPr>
        <p:spPr>
          <a:xfrm>
            <a:off x="10584736" y="1342856"/>
            <a:ext cx="1152128" cy="1008112"/>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r>
              <a:rPr lang="en-US" sz="23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pple Chancery" pitchFamily="66" charset="0"/>
              </a:rPr>
              <a:t>143</a:t>
            </a:r>
            <a:endParaRPr lang="ru-RU" sz="23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12" name="Овал 11"/>
          <p:cNvSpPr/>
          <p:nvPr/>
        </p:nvSpPr>
        <p:spPr>
          <a:xfrm>
            <a:off x="281276" y="2891613"/>
            <a:ext cx="1152128" cy="1008112"/>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r>
              <a:rPr lang="en-US" sz="23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pple Chancery" pitchFamily="66" charset="0"/>
              </a:rPr>
              <a:t>120</a:t>
            </a:r>
            <a:endParaRPr lang="ru-RU" sz="23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11" name="Овал 10"/>
          <p:cNvSpPr/>
          <p:nvPr/>
        </p:nvSpPr>
        <p:spPr>
          <a:xfrm>
            <a:off x="468969" y="1443"/>
            <a:ext cx="1152128" cy="1008112"/>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r>
              <a:rPr lang="en-US" sz="23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pple Chancery" pitchFamily="66" charset="0"/>
              </a:rPr>
              <a:t>105</a:t>
            </a:r>
            <a:endParaRPr lang="ru-RU" sz="23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3" name="Rectangle 2"/>
          <p:cNvSpPr>
            <a:spLocks noGrp="1"/>
          </p:cNvSpPr>
          <p:nvPr>
            <p:ph type="subTitle" idx="1"/>
          </p:nvPr>
        </p:nvSpPr>
        <p:spPr>
          <a:xfrm>
            <a:off x="4511823" y="6158785"/>
            <a:ext cx="6503309" cy="514350"/>
          </a:xfrm>
        </p:spPr>
        <p:txBody>
          <a:bodyPr>
            <a:normAutofit/>
          </a:bodyPr>
          <a:lstStyle/>
          <a:p>
            <a:r>
              <a:rPr lang="en-US" sz="1800" b="1" dirty="0" smtClean="0">
                <a:solidFill>
                  <a:schemeClr val="tx1"/>
                </a:solidFill>
                <a:latin typeface="Calibri" panose="020F0502020204030204" pitchFamily="34" charset="0"/>
                <a:cs typeface="Times New Roman" panose="02020603050405020304" pitchFamily="18" charset="0"/>
              </a:rPr>
              <a:t>47th Meeting of the PAC for the Condensed Matter Physics</a:t>
            </a:r>
            <a:endParaRPr lang="ru-RU" sz="1800" b="1" dirty="0" smtClean="0">
              <a:solidFill>
                <a:schemeClr val="tx1"/>
              </a:solidFill>
              <a:latin typeface="Calibri" panose="020F0502020204030204" pitchFamily="34" charset="0"/>
              <a:cs typeface="Times New Roman" panose="02020603050405020304" pitchFamily="18" charset="0"/>
            </a:endParaRPr>
          </a:p>
        </p:txBody>
      </p:sp>
      <p:sp>
        <p:nvSpPr>
          <p:cNvPr id="6" name="Прямоугольник 5"/>
          <p:cNvSpPr/>
          <p:nvPr/>
        </p:nvSpPr>
        <p:spPr>
          <a:xfrm>
            <a:off x="762387" y="6243451"/>
            <a:ext cx="1342034" cy="369332"/>
          </a:xfrm>
          <a:prstGeom prst="rect">
            <a:avLst/>
          </a:prstGeom>
        </p:spPr>
        <p:txBody>
          <a:bodyPr wrap="none">
            <a:spAutoFit/>
          </a:bodyPr>
          <a:lstStyle/>
          <a:p>
            <a:pPr algn="ctr"/>
            <a:r>
              <a:rPr lang="en-US" b="1" dirty="0" smtClean="0">
                <a:solidFill>
                  <a:prstClr val="black"/>
                </a:solidFill>
                <a:latin typeface="Calibri" panose="020F0502020204030204" pitchFamily="34" charset="0"/>
              </a:rPr>
              <a:t>23-Jan-2018</a:t>
            </a:r>
            <a:endParaRPr lang="en-US" b="1" dirty="0">
              <a:solidFill>
                <a:prstClr val="black"/>
              </a:solidFill>
              <a:latin typeface="Calibri" panose="020F0502020204030204" pitchFamily="34"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1701337246"/>
              </p:ext>
            </p:extLst>
          </p:nvPr>
        </p:nvGraphicFramePr>
        <p:xfrm>
          <a:off x="3800646" y="1443"/>
          <a:ext cx="3962831" cy="6144779"/>
        </p:xfrm>
        <a:graphic>
          <a:graphicData uri="http://schemas.openxmlformats.org/drawingml/2006/table">
            <a:tbl>
              <a:tblPr firstRow="1" bandRow="1">
                <a:tableStyleId>{5C22544A-7EE6-4342-B048-85BDC9FD1C3A}</a:tableStyleId>
              </a:tblPr>
              <a:tblGrid>
                <a:gridCol w="1584425"/>
                <a:gridCol w="856034"/>
                <a:gridCol w="787940"/>
                <a:gridCol w="734432"/>
              </a:tblGrid>
              <a:tr h="333585">
                <a:tc>
                  <a:txBody>
                    <a:bodyPr/>
                    <a:lstStyle/>
                    <a:p>
                      <a:pPr>
                        <a:lnSpc>
                          <a:spcPct val="107000"/>
                        </a:lnSpc>
                      </a:pPr>
                      <a:endParaRPr lang="ru-RU" sz="1600" b="1" dirty="0">
                        <a:effectLst/>
                        <a:latin typeface="Calibri" panose="020F0502020204030204" pitchFamily="34" charset="0"/>
                      </a:endParaRPr>
                    </a:p>
                  </a:txBody>
                  <a:tcPr marL="77324" marR="77324" marT="38662" marB="38662"/>
                </a:tc>
                <a:tc>
                  <a:txBody>
                    <a:bodyPr/>
                    <a:lstStyle/>
                    <a:p>
                      <a:pPr>
                        <a:lnSpc>
                          <a:spcPct val="107000"/>
                        </a:lnSpc>
                        <a:spcAft>
                          <a:spcPts val="200"/>
                        </a:spcAft>
                      </a:pPr>
                      <a:r>
                        <a:rPr lang="en-US" sz="1600" b="1" dirty="0">
                          <a:effectLst/>
                        </a:rPr>
                        <a:t>2014</a:t>
                      </a:r>
                      <a:endParaRPr lang="ru-RU"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77324" marR="77324" marT="38662" marB="38662"/>
                </a:tc>
                <a:tc>
                  <a:txBody>
                    <a:bodyPr/>
                    <a:lstStyle/>
                    <a:p>
                      <a:pPr>
                        <a:lnSpc>
                          <a:spcPct val="107000"/>
                        </a:lnSpc>
                        <a:spcAft>
                          <a:spcPts val="200"/>
                        </a:spcAft>
                      </a:pPr>
                      <a:r>
                        <a:rPr lang="en-US" sz="1600" b="1" dirty="0">
                          <a:effectLst/>
                        </a:rPr>
                        <a:t>2015</a:t>
                      </a:r>
                      <a:endParaRPr lang="ru-RU"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77324" marR="77324" marT="38662" marB="38662"/>
                </a:tc>
                <a:tc>
                  <a:txBody>
                    <a:bodyPr/>
                    <a:lstStyle/>
                    <a:p>
                      <a:pPr algn="ctr">
                        <a:lnSpc>
                          <a:spcPct val="107000"/>
                        </a:lnSpc>
                        <a:spcAft>
                          <a:spcPts val="200"/>
                        </a:spcAft>
                      </a:pPr>
                      <a:r>
                        <a:rPr lang="en-US" sz="1600" b="1" dirty="0">
                          <a:effectLst/>
                        </a:rPr>
                        <a:t>2017</a:t>
                      </a:r>
                      <a:endParaRPr lang="ru-RU"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301396">
                <a:tc>
                  <a:txBody>
                    <a:bodyPr/>
                    <a:lstStyle/>
                    <a:p>
                      <a:pPr>
                        <a:lnSpc>
                          <a:spcPct val="107000"/>
                        </a:lnSpc>
                        <a:spcAft>
                          <a:spcPts val="800"/>
                        </a:spcAft>
                      </a:pPr>
                      <a:r>
                        <a:rPr lang="en-US" sz="1400" b="1" dirty="0">
                          <a:effectLst/>
                          <a:latin typeface="Arial" panose="020B0604020202020204" pitchFamily="34" charset="0"/>
                          <a:cs typeface="Arial" panose="020B0604020202020204" pitchFamily="34" charset="0"/>
                        </a:rPr>
                        <a:t>AZERBAIJAN</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77324" marR="77324" marT="38662" marB="38662"/>
                </a:tc>
                <a:tc>
                  <a:txBody>
                    <a:bodyPr/>
                    <a:lstStyle/>
                    <a:p>
                      <a:pPr>
                        <a:lnSpc>
                          <a:spcPct val="107000"/>
                        </a:lnSpc>
                        <a:spcAft>
                          <a:spcPts val="800"/>
                        </a:spcAft>
                      </a:pPr>
                      <a:r>
                        <a:rPr lang="en-US" sz="1400" b="1" dirty="0">
                          <a:effectLst/>
                          <a:latin typeface="Arial" panose="020B0604020202020204" pitchFamily="34" charset="0"/>
                          <a:cs typeface="Arial" panose="020B0604020202020204" pitchFamily="34" charset="0"/>
                        </a:rPr>
                        <a:t>2</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77324" marR="77324" marT="38662" marB="38662"/>
                </a:tc>
                <a:tc>
                  <a:txBody>
                    <a:bodyPr/>
                    <a:lstStyle/>
                    <a:p>
                      <a:pPr>
                        <a:lnSpc>
                          <a:spcPct val="107000"/>
                        </a:lnSpc>
                        <a:spcAft>
                          <a:spcPts val="800"/>
                        </a:spcAft>
                      </a:pPr>
                      <a:r>
                        <a:rPr lang="en-US" sz="1400" b="1">
                          <a:effectLst/>
                          <a:latin typeface="Arial" panose="020B0604020202020204" pitchFamily="34" charset="0"/>
                          <a:cs typeface="Arial" panose="020B0604020202020204" pitchFamily="34" charset="0"/>
                        </a:rPr>
                        <a:t>2</a:t>
                      </a:r>
                      <a:endParaRPr lang="ru-RU" sz="1400" b="1">
                        <a:effectLst/>
                        <a:latin typeface="Arial" panose="020B0604020202020204" pitchFamily="34" charset="0"/>
                        <a:ea typeface="Calibri" panose="020F0502020204030204" pitchFamily="34" charset="0"/>
                        <a:cs typeface="Arial" panose="020B0604020202020204" pitchFamily="34" charset="0"/>
                      </a:endParaRPr>
                    </a:p>
                  </a:txBody>
                  <a:tcPr marL="77324" marR="77324" marT="38662" marB="38662"/>
                </a:tc>
                <a:tc>
                  <a:txBody>
                    <a:bodyPr/>
                    <a:lstStyle/>
                    <a:p>
                      <a:pPr algn="ctr">
                        <a:lnSpc>
                          <a:spcPct val="107000"/>
                        </a:lnSpc>
                        <a:spcAft>
                          <a:spcPts val="800"/>
                        </a:spcAft>
                      </a:pPr>
                      <a:r>
                        <a:rPr lang="en-US" sz="1400" b="1" dirty="0">
                          <a:effectLst/>
                          <a:latin typeface="Arial" panose="020B0604020202020204" pitchFamily="34" charset="0"/>
                          <a:cs typeface="Arial" panose="020B0604020202020204" pitchFamily="34" charset="0"/>
                        </a:rPr>
                        <a:t>-</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r>
              <a:tr h="301396">
                <a:tc>
                  <a:txBody>
                    <a:bodyPr/>
                    <a:lstStyle/>
                    <a:p>
                      <a:pPr>
                        <a:lnSpc>
                          <a:spcPct val="107000"/>
                        </a:lnSpc>
                        <a:spcAft>
                          <a:spcPts val="800"/>
                        </a:spcAft>
                      </a:pPr>
                      <a:r>
                        <a:rPr lang="en-US" sz="1400" b="1" dirty="0">
                          <a:effectLst/>
                          <a:latin typeface="Arial" panose="020B0604020202020204" pitchFamily="34" charset="0"/>
                          <a:cs typeface="Arial" panose="020B0604020202020204" pitchFamily="34" charset="0"/>
                        </a:rPr>
                        <a:t>BELARUS</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77324" marR="77324" marT="38662" marB="38662"/>
                </a:tc>
                <a:tc>
                  <a:txBody>
                    <a:bodyPr/>
                    <a:lstStyle/>
                    <a:p>
                      <a:pPr>
                        <a:lnSpc>
                          <a:spcPct val="107000"/>
                        </a:lnSpc>
                      </a:pPr>
                      <a:r>
                        <a:rPr lang="en-US" sz="1400" b="1" dirty="0" smtClean="0">
                          <a:effectLst/>
                          <a:latin typeface="Arial" panose="020B0604020202020204" pitchFamily="34" charset="0"/>
                          <a:cs typeface="Arial" panose="020B0604020202020204" pitchFamily="34" charset="0"/>
                        </a:rPr>
                        <a:t>-</a:t>
                      </a:r>
                      <a:endParaRPr lang="ru-RU" sz="1400" b="1" dirty="0">
                        <a:effectLst/>
                        <a:latin typeface="Arial" panose="020B0604020202020204" pitchFamily="34" charset="0"/>
                        <a:cs typeface="Arial" panose="020B0604020202020204" pitchFamily="34" charset="0"/>
                      </a:endParaRPr>
                    </a:p>
                  </a:txBody>
                  <a:tcPr marL="77324" marR="77324" marT="38662" marB="38662"/>
                </a:tc>
                <a:tc>
                  <a:txBody>
                    <a:bodyPr/>
                    <a:lstStyle/>
                    <a:p>
                      <a:pPr>
                        <a:lnSpc>
                          <a:spcPct val="107000"/>
                        </a:lnSpc>
                        <a:spcAft>
                          <a:spcPts val="800"/>
                        </a:spcAft>
                      </a:pPr>
                      <a:r>
                        <a:rPr lang="en-US" sz="1400" b="1" dirty="0">
                          <a:effectLst/>
                          <a:latin typeface="Arial" panose="020B0604020202020204" pitchFamily="34" charset="0"/>
                          <a:cs typeface="Arial" panose="020B0604020202020204" pitchFamily="34" charset="0"/>
                        </a:rPr>
                        <a:t>5</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77324" marR="77324" marT="38662" marB="38662"/>
                </a:tc>
                <a:tc>
                  <a:txBody>
                    <a:bodyPr/>
                    <a:lstStyle/>
                    <a:p>
                      <a:pPr algn="ctr">
                        <a:lnSpc>
                          <a:spcPct val="107000"/>
                        </a:lnSpc>
                        <a:spcAft>
                          <a:spcPts val="800"/>
                        </a:spcAft>
                      </a:pPr>
                      <a:r>
                        <a:rPr lang="en-US" sz="1400" b="1">
                          <a:effectLst/>
                          <a:latin typeface="Arial" panose="020B0604020202020204" pitchFamily="34" charset="0"/>
                          <a:cs typeface="Arial" panose="020B0604020202020204" pitchFamily="34" charset="0"/>
                        </a:rPr>
                        <a:t>-</a:t>
                      </a:r>
                      <a:endParaRPr lang="ru-RU" sz="1400" b="1">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r>
              <a:tr h="301396">
                <a:tc>
                  <a:txBody>
                    <a:bodyPr/>
                    <a:lstStyle/>
                    <a:p>
                      <a:pPr>
                        <a:lnSpc>
                          <a:spcPct val="107000"/>
                        </a:lnSpc>
                        <a:spcAft>
                          <a:spcPts val="800"/>
                        </a:spcAft>
                      </a:pPr>
                      <a:r>
                        <a:rPr lang="en-US" sz="1400" b="1">
                          <a:effectLst/>
                          <a:latin typeface="Arial" panose="020B0604020202020204" pitchFamily="34" charset="0"/>
                          <a:cs typeface="Arial" panose="020B0604020202020204" pitchFamily="34" charset="0"/>
                        </a:rPr>
                        <a:t>BULGARIA</a:t>
                      </a:r>
                      <a:endParaRPr lang="ru-RU" sz="1400" b="1">
                        <a:effectLst/>
                        <a:latin typeface="Arial" panose="020B0604020202020204" pitchFamily="34" charset="0"/>
                        <a:ea typeface="Calibri" panose="020F0502020204030204" pitchFamily="34" charset="0"/>
                        <a:cs typeface="Arial" panose="020B0604020202020204" pitchFamily="34" charset="0"/>
                      </a:endParaRPr>
                    </a:p>
                  </a:txBody>
                  <a:tcPr marL="77324" marR="77324" marT="38662" marB="38662"/>
                </a:tc>
                <a:tc>
                  <a:txBody>
                    <a:bodyPr/>
                    <a:lstStyle/>
                    <a:p>
                      <a:pPr>
                        <a:lnSpc>
                          <a:spcPct val="107000"/>
                        </a:lnSpc>
                        <a:spcAft>
                          <a:spcPts val="800"/>
                        </a:spcAft>
                      </a:pPr>
                      <a:r>
                        <a:rPr lang="en-US" sz="1400" b="1" dirty="0">
                          <a:effectLst/>
                          <a:latin typeface="Arial" panose="020B0604020202020204" pitchFamily="34" charset="0"/>
                          <a:cs typeface="Arial" panose="020B0604020202020204" pitchFamily="34" charset="0"/>
                        </a:rPr>
                        <a:t>2</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77324" marR="77324" marT="38662" marB="38662"/>
                </a:tc>
                <a:tc>
                  <a:txBody>
                    <a:bodyPr/>
                    <a:lstStyle/>
                    <a:p>
                      <a:pPr>
                        <a:lnSpc>
                          <a:spcPct val="107000"/>
                        </a:lnSpc>
                        <a:spcAft>
                          <a:spcPts val="800"/>
                        </a:spcAft>
                      </a:pPr>
                      <a:r>
                        <a:rPr lang="en-US" sz="1400" b="1" dirty="0">
                          <a:effectLst/>
                          <a:latin typeface="Arial" panose="020B0604020202020204" pitchFamily="34" charset="0"/>
                          <a:cs typeface="Arial" panose="020B0604020202020204" pitchFamily="34" charset="0"/>
                        </a:rPr>
                        <a:t>1</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77324" marR="77324" marT="38662" marB="38662"/>
                </a:tc>
                <a:tc>
                  <a:txBody>
                    <a:bodyPr/>
                    <a:lstStyle/>
                    <a:p>
                      <a:pPr algn="ctr">
                        <a:lnSpc>
                          <a:spcPct val="107000"/>
                        </a:lnSpc>
                        <a:spcAft>
                          <a:spcPts val="800"/>
                        </a:spcAft>
                      </a:pPr>
                      <a:r>
                        <a:rPr lang="en-US" sz="1400" b="1">
                          <a:effectLst/>
                          <a:latin typeface="Arial" panose="020B0604020202020204" pitchFamily="34" charset="0"/>
                          <a:cs typeface="Arial" panose="020B0604020202020204" pitchFamily="34" charset="0"/>
                        </a:rPr>
                        <a:t>5</a:t>
                      </a:r>
                      <a:endParaRPr lang="ru-RU" sz="1400" b="1">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r>
              <a:tr h="301396">
                <a:tc>
                  <a:txBody>
                    <a:bodyPr/>
                    <a:lstStyle/>
                    <a:p>
                      <a:pPr>
                        <a:lnSpc>
                          <a:spcPct val="107000"/>
                        </a:lnSpc>
                        <a:spcAft>
                          <a:spcPts val="800"/>
                        </a:spcAft>
                      </a:pPr>
                      <a:r>
                        <a:rPr lang="en-US" sz="1400" b="1">
                          <a:effectLst/>
                          <a:latin typeface="Arial" panose="020B0604020202020204" pitchFamily="34" charset="0"/>
                          <a:cs typeface="Arial" panose="020B0604020202020204" pitchFamily="34" charset="0"/>
                        </a:rPr>
                        <a:t>CZECH REP.</a:t>
                      </a:r>
                      <a:endParaRPr lang="ru-RU" sz="1400" b="1">
                        <a:effectLst/>
                        <a:latin typeface="Arial" panose="020B0604020202020204" pitchFamily="34" charset="0"/>
                        <a:ea typeface="Calibri" panose="020F0502020204030204" pitchFamily="34" charset="0"/>
                        <a:cs typeface="Arial" panose="020B0604020202020204" pitchFamily="34" charset="0"/>
                      </a:endParaRPr>
                    </a:p>
                  </a:txBody>
                  <a:tcPr marL="77324" marR="77324" marT="38662" marB="38662"/>
                </a:tc>
                <a:tc>
                  <a:txBody>
                    <a:bodyPr/>
                    <a:lstStyle/>
                    <a:p>
                      <a:pPr>
                        <a:lnSpc>
                          <a:spcPct val="107000"/>
                        </a:lnSpc>
                        <a:spcAft>
                          <a:spcPts val="800"/>
                        </a:spcAft>
                      </a:pPr>
                      <a:r>
                        <a:rPr lang="en-US" sz="1400" b="1">
                          <a:effectLst/>
                          <a:latin typeface="Arial" panose="020B0604020202020204" pitchFamily="34" charset="0"/>
                          <a:cs typeface="Arial" panose="020B0604020202020204" pitchFamily="34" charset="0"/>
                        </a:rPr>
                        <a:t>1</a:t>
                      </a:r>
                      <a:endParaRPr lang="ru-RU" sz="1400" b="1">
                        <a:effectLst/>
                        <a:latin typeface="Arial" panose="020B0604020202020204" pitchFamily="34" charset="0"/>
                        <a:ea typeface="Calibri" panose="020F0502020204030204" pitchFamily="34" charset="0"/>
                        <a:cs typeface="Arial" panose="020B0604020202020204" pitchFamily="34" charset="0"/>
                      </a:endParaRPr>
                    </a:p>
                  </a:txBody>
                  <a:tcPr marL="77324" marR="77324" marT="38662" marB="38662"/>
                </a:tc>
                <a:tc>
                  <a:txBody>
                    <a:bodyPr/>
                    <a:lstStyle/>
                    <a:p>
                      <a:pPr>
                        <a:lnSpc>
                          <a:spcPct val="107000"/>
                        </a:lnSpc>
                      </a:pPr>
                      <a:r>
                        <a:rPr lang="en-US" sz="1400" b="1" dirty="0" smtClean="0">
                          <a:effectLst/>
                          <a:latin typeface="Arial" panose="020B0604020202020204" pitchFamily="34" charset="0"/>
                          <a:cs typeface="Arial" panose="020B0604020202020204" pitchFamily="34" charset="0"/>
                        </a:rPr>
                        <a:t>-</a:t>
                      </a:r>
                      <a:endParaRPr lang="ru-RU" sz="1400" b="1" dirty="0">
                        <a:effectLst/>
                        <a:latin typeface="Arial" panose="020B0604020202020204" pitchFamily="34" charset="0"/>
                        <a:cs typeface="Arial" panose="020B0604020202020204" pitchFamily="34" charset="0"/>
                      </a:endParaRPr>
                    </a:p>
                  </a:txBody>
                  <a:tcPr marL="77324" marR="77324" marT="38662" marB="38662"/>
                </a:tc>
                <a:tc>
                  <a:txBody>
                    <a:bodyPr/>
                    <a:lstStyle/>
                    <a:p>
                      <a:pPr algn="ctr">
                        <a:lnSpc>
                          <a:spcPct val="107000"/>
                        </a:lnSpc>
                        <a:spcAft>
                          <a:spcPts val="800"/>
                        </a:spcAft>
                      </a:pPr>
                      <a:r>
                        <a:rPr lang="en-US" sz="1400" b="1" dirty="0">
                          <a:effectLst/>
                          <a:latin typeface="Arial" panose="020B0604020202020204" pitchFamily="34" charset="0"/>
                          <a:cs typeface="Arial" panose="020B0604020202020204" pitchFamily="34" charset="0"/>
                        </a:rPr>
                        <a:t>-</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r>
              <a:tr h="301396">
                <a:tc>
                  <a:txBody>
                    <a:bodyPr/>
                    <a:lstStyle/>
                    <a:p>
                      <a:pPr>
                        <a:lnSpc>
                          <a:spcPct val="107000"/>
                        </a:lnSpc>
                        <a:spcAft>
                          <a:spcPts val="800"/>
                        </a:spcAft>
                      </a:pPr>
                      <a:r>
                        <a:rPr lang="en-US" sz="1400" b="1">
                          <a:effectLst/>
                          <a:latin typeface="Arial" panose="020B0604020202020204" pitchFamily="34" charset="0"/>
                          <a:cs typeface="Arial" panose="020B0604020202020204" pitchFamily="34" charset="0"/>
                        </a:rPr>
                        <a:t>ESTONIA</a:t>
                      </a:r>
                      <a:endParaRPr lang="ru-RU" sz="1400" b="1">
                        <a:effectLst/>
                        <a:latin typeface="Arial" panose="020B0604020202020204" pitchFamily="34" charset="0"/>
                        <a:ea typeface="Calibri" panose="020F0502020204030204" pitchFamily="34" charset="0"/>
                        <a:cs typeface="Arial" panose="020B0604020202020204" pitchFamily="34" charset="0"/>
                      </a:endParaRPr>
                    </a:p>
                  </a:txBody>
                  <a:tcPr marL="77324" marR="77324" marT="38662" marB="38662"/>
                </a:tc>
                <a:tc>
                  <a:txBody>
                    <a:bodyPr/>
                    <a:lstStyle/>
                    <a:p>
                      <a:pPr>
                        <a:lnSpc>
                          <a:spcPct val="107000"/>
                        </a:lnSpc>
                        <a:spcAft>
                          <a:spcPts val="800"/>
                        </a:spcAft>
                      </a:pPr>
                      <a:r>
                        <a:rPr lang="en-US" sz="1400" b="1">
                          <a:effectLst/>
                          <a:latin typeface="Arial" panose="020B0604020202020204" pitchFamily="34" charset="0"/>
                          <a:cs typeface="Arial" panose="020B0604020202020204" pitchFamily="34" charset="0"/>
                        </a:rPr>
                        <a:t>-</a:t>
                      </a:r>
                      <a:endParaRPr lang="ru-RU" sz="1400" b="1">
                        <a:effectLst/>
                        <a:latin typeface="Arial" panose="020B0604020202020204" pitchFamily="34" charset="0"/>
                        <a:ea typeface="Calibri" panose="020F0502020204030204" pitchFamily="34" charset="0"/>
                        <a:cs typeface="Arial" panose="020B0604020202020204" pitchFamily="34" charset="0"/>
                      </a:endParaRPr>
                    </a:p>
                  </a:txBody>
                  <a:tcPr marL="77324" marR="77324" marT="38662" marB="38662"/>
                </a:tc>
                <a:tc>
                  <a:txBody>
                    <a:bodyPr/>
                    <a:lstStyle/>
                    <a:p>
                      <a:pPr>
                        <a:lnSpc>
                          <a:spcPct val="107000"/>
                        </a:lnSpc>
                        <a:spcAft>
                          <a:spcPts val="800"/>
                        </a:spcAft>
                      </a:pPr>
                      <a:r>
                        <a:rPr lang="en-US" sz="1400" b="1" dirty="0">
                          <a:effectLst/>
                          <a:latin typeface="Arial" panose="020B0604020202020204" pitchFamily="34" charset="0"/>
                          <a:cs typeface="Arial" panose="020B0604020202020204" pitchFamily="34" charset="0"/>
                        </a:rPr>
                        <a:t>-</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77324" marR="77324" marT="38662" marB="38662"/>
                </a:tc>
                <a:tc>
                  <a:txBody>
                    <a:bodyPr/>
                    <a:lstStyle/>
                    <a:p>
                      <a:pPr algn="ctr">
                        <a:lnSpc>
                          <a:spcPct val="107000"/>
                        </a:lnSpc>
                        <a:spcAft>
                          <a:spcPts val="800"/>
                        </a:spcAft>
                      </a:pPr>
                      <a:r>
                        <a:rPr lang="en-US" sz="1400" b="1">
                          <a:effectLst/>
                          <a:latin typeface="Arial" panose="020B0604020202020204" pitchFamily="34" charset="0"/>
                          <a:cs typeface="Arial" panose="020B0604020202020204" pitchFamily="34" charset="0"/>
                        </a:rPr>
                        <a:t>1</a:t>
                      </a:r>
                      <a:endParaRPr lang="ru-RU" sz="1400" b="1">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r>
              <a:tr h="301396">
                <a:tc>
                  <a:txBody>
                    <a:bodyPr/>
                    <a:lstStyle/>
                    <a:p>
                      <a:pPr>
                        <a:lnSpc>
                          <a:spcPct val="107000"/>
                        </a:lnSpc>
                        <a:spcAft>
                          <a:spcPts val="800"/>
                        </a:spcAft>
                      </a:pPr>
                      <a:r>
                        <a:rPr lang="en-US" sz="1400" b="1">
                          <a:effectLst/>
                          <a:latin typeface="Arial" panose="020B0604020202020204" pitchFamily="34" charset="0"/>
                          <a:cs typeface="Arial" panose="020B0604020202020204" pitchFamily="34" charset="0"/>
                        </a:rPr>
                        <a:t>GERMANY</a:t>
                      </a:r>
                      <a:endParaRPr lang="ru-RU" sz="1400" b="1">
                        <a:effectLst/>
                        <a:latin typeface="Arial" panose="020B0604020202020204" pitchFamily="34" charset="0"/>
                        <a:ea typeface="Calibri" panose="020F0502020204030204" pitchFamily="34" charset="0"/>
                        <a:cs typeface="Arial" panose="020B0604020202020204" pitchFamily="34" charset="0"/>
                      </a:endParaRPr>
                    </a:p>
                  </a:txBody>
                  <a:tcPr marL="77324" marR="77324" marT="38662" marB="38662"/>
                </a:tc>
                <a:tc>
                  <a:txBody>
                    <a:bodyPr/>
                    <a:lstStyle/>
                    <a:p>
                      <a:pPr>
                        <a:lnSpc>
                          <a:spcPct val="107000"/>
                        </a:lnSpc>
                      </a:pPr>
                      <a:r>
                        <a:rPr lang="en-US" sz="1400" b="1" dirty="0" smtClean="0">
                          <a:effectLst/>
                          <a:latin typeface="Arial" panose="020B0604020202020204" pitchFamily="34" charset="0"/>
                          <a:cs typeface="Arial" panose="020B0604020202020204" pitchFamily="34" charset="0"/>
                        </a:rPr>
                        <a:t>-</a:t>
                      </a:r>
                      <a:endParaRPr lang="ru-RU" sz="1400" b="1" dirty="0">
                        <a:effectLst/>
                        <a:latin typeface="Arial" panose="020B0604020202020204" pitchFamily="34" charset="0"/>
                        <a:cs typeface="Arial" panose="020B0604020202020204" pitchFamily="34" charset="0"/>
                      </a:endParaRPr>
                    </a:p>
                  </a:txBody>
                  <a:tcPr marL="77324" marR="77324" marT="38662" marB="38662"/>
                </a:tc>
                <a:tc>
                  <a:txBody>
                    <a:bodyPr/>
                    <a:lstStyle/>
                    <a:p>
                      <a:pPr>
                        <a:lnSpc>
                          <a:spcPct val="107000"/>
                        </a:lnSpc>
                        <a:spcAft>
                          <a:spcPts val="800"/>
                        </a:spcAft>
                      </a:pPr>
                      <a:r>
                        <a:rPr lang="en-US" sz="1400" b="1" dirty="0">
                          <a:effectLst/>
                          <a:latin typeface="Arial" panose="020B0604020202020204" pitchFamily="34" charset="0"/>
                          <a:cs typeface="Arial" panose="020B0604020202020204" pitchFamily="34" charset="0"/>
                        </a:rPr>
                        <a:t>2</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77324" marR="77324" marT="38662" marB="38662"/>
                </a:tc>
                <a:tc>
                  <a:txBody>
                    <a:bodyPr/>
                    <a:lstStyle/>
                    <a:p>
                      <a:pPr algn="ctr">
                        <a:lnSpc>
                          <a:spcPct val="107000"/>
                        </a:lnSpc>
                        <a:spcAft>
                          <a:spcPts val="800"/>
                        </a:spcAft>
                      </a:pPr>
                      <a:r>
                        <a:rPr lang="en-US" sz="1400" b="1">
                          <a:effectLst/>
                          <a:latin typeface="Arial" panose="020B0604020202020204" pitchFamily="34" charset="0"/>
                          <a:cs typeface="Arial" panose="020B0604020202020204" pitchFamily="34" charset="0"/>
                        </a:rPr>
                        <a:t>10</a:t>
                      </a:r>
                      <a:endParaRPr lang="ru-RU" sz="1400" b="1">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r>
              <a:tr h="301396">
                <a:tc>
                  <a:txBody>
                    <a:bodyPr/>
                    <a:lstStyle/>
                    <a:p>
                      <a:pPr>
                        <a:lnSpc>
                          <a:spcPct val="107000"/>
                        </a:lnSpc>
                        <a:spcAft>
                          <a:spcPts val="800"/>
                        </a:spcAft>
                      </a:pPr>
                      <a:r>
                        <a:rPr lang="en-US" sz="1400" b="1">
                          <a:effectLst/>
                          <a:latin typeface="Arial" panose="020B0604020202020204" pitchFamily="34" charset="0"/>
                          <a:cs typeface="Arial" panose="020B0604020202020204" pitchFamily="34" charset="0"/>
                        </a:rPr>
                        <a:t>ITALY</a:t>
                      </a:r>
                      <a:endParaRPr lang="ru-RU" sz="1400" b="1">
                        <a:effectLst/>
                        <a:latin typeface="Arial" panose="020B0604020202020204" pitchFamily="34" charset="0"/>
                        <a:ea typeface="Calibri" panose="020F0502020204030204" pitchFamily="34" charset="0"/>
                        <a:cs typeface="Arial" panose="020B0604020202020204" pitchFamily="34" charset="0"/>
                      </a:endParaRPr>
                    </a:p>
                  </a:txBody>
                  <a:tcPr marL="77324" marR="77324" marT="38662" marB="38662"/>
                </a:tc>
                <a:tc>
                  <a:txBody>
                    <a:bodyPr/>
                    <a:lstStyle/>
                    <a:p>
                      <a:pPr>
                        <a:lnSpc>
                          <a:spcPct val="107000"/>
                        </a:lnSpc>
                        <a:spcAft>
                          <a:spcPts val="800"/>
                        </a:spcAft>
                      </a:pPr>
                      <a:r>
                        <a:rPr lang="en-US" sz="1400" b="1" dirty="0">
                          <a:effectLst/>
                          <a:latin typeface="Arial" panose="020B0604020202020204" pitchFamily="34" charset="0"/>
                          <a:cs typeface="Arial" panose="020B0604020202020204" pitchFamily="34" charset="0"/>
                        </a:rPr>
                        <a:t>1</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77324" marR="77324" marT="38662" marB="38662"/>
                </a:tc>
                <a:tc>
                  <a:txBody>
                    <a:bodyPr/>
                    <a:lstStyle/>
                    <a:p>
                      <a:pPr>
                        <a:lnSpc>
                          <a:spcPct val="107000"/>
                        </a:lnSpc>
                      </a:pPr>
                      <a:r>
                        <a:rPr lang="en-US" sz="1400" b="1" dirty="0" smtClean="0">
                          <a:effectLst/>
                          <a:latin typeface="Arial" panose="020B0604020202020204" pitchFamily="34" charset="0"/>
                          <a:cs typeface="Arial" panose="020B0604020202020204" pitchFamily="34" charset="0"/>
                        </a:rPr>
                        <a:t>-</a:t>
                      </a:r>
                      <a:endParaRPr lang="ru-RU" sz="1400" b="1" dirty="0">
                        <a:effectLst/>
                        <a:latin typeface="Arial" panose="020B0604020202020204" pitchFamily="34" charset="0"/>
                        <a:cs typeface="Arial" panose="020B0604020202020204" pitchFamily="34" charset="0"/>
                      </a:endParaRPr>
                    </a:p>
                  </a:txBody>
                  <a:tcPr marL="77324" marR="77324" marT="38662" marB="38662"/>
                </a:tc>
                <a:tc>
                  <a:txBody>
                    <a:bodyPr/>
                    <a:lstStyle/>
                    <a:p>
                      <a:pPr algn="ctr">
                        <a:lnSpc>
                          <a:spcPct val="107000"/>
                        </a:lnSpc>
                        <a:spcAft>
                          <a:spcPts val="800"/>
                        </a:spcAft>
                      </a:pPr>
                      <a:r>
                        <a:rPr lang="en-US" sz="1400" b="1">
                          <a:effectLst/>
                          <a:latin typeface="Arial" panose="020B0604020202020204" pitchFamily="34" charset="0"/>
                          <a:cs typeface="Arial" panose="020B0604020202020204" pitchFamily="34" charset="0"/>
                        </a:rPr>
                        <a:t>-</a:t>
                      </a:r>
                      <a:endParaRPr lang="ru-RU" sz="1400" b="1">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r>
              <a:tr h="301396">
                <a:tc>
                  <a:txBody>
                    <a:bodyPr/>
                    <a:lstStyle/>
                    <a:p>
                      <a:pPr>
                        <a:lnSpc>
                          <a:spcPct val="107000"/>
                        </a:lnSpc>
                        <a:spcAft>
                          <a:spcPts val="800"/>
                        </a:spcAft>
                      </a:pPr>
                      <a:r>
                        <a:rPr lang="en-US" sz="1400" b="1">
                          <a:effectLst/>
                          <a:latin typeface="Arial" panose="020B0604020202020204" pitchFamily="34" charset="0"/>
                          <a:cs typeface="Arial" panose="020B0604020202020204" pitchFamily="34" charset="0"/>
                        </a:rPr>
                        <a:t>KAZAKHSTAN</a:t>
                      </a:r>
                      <a:endParaRPr lang="ru-RU" sz="1400" b="1">
                        <a:effectLst/>
                        <a:latin typeface="Arial" panose="020B0604020202020204" pitchFamily="34" charset="0"/>
                        <a:ea typeface="Calibri" panose="020F0502020204030204" pitchFamily="34" charset="0"/>
                        <a:cs typeface="Arial" panose="020B0604020202020204" pitchFamily="34" charset="0"/>
                      </a:endParaRPr>
                    </a:p>
                  </a:txBody>
                  <a:tcPr marL="77324" marR="77324" marT="38662" marB="38662"/>
                </a:tc>
                <a:tc>
                  <a:txBody>
                    <a:bodyPr/>
                    <a:lstStyle/>
                    <a:p>
                      <a:pPr>
                        <a:lnSpc>
                          <a:spcPct val="107000"/>
                        </a:lnSpc>
                        <a:spcAft>
                          <a:spcPts val="800"/>
                        </a:spcAft>
                      </a:pPr>
                      <a:r>
                        <a:rPr lang="en-US" sz="1400" b="1">
                          <a:effectLst/>
                          <a:latin typeface="Arial" panose="020B0604020202020204" pitchFamily="34" charset="0"/>
                          <a:cs typeface="Arial" panose="020B0604020202020204" pitchFamily="34" charset="0"/>
                        </a:rPr>
                        <a:t>3</a:t>
                      </a:r>
                      <a:endParaRPr lang="ru-RU" sz="1400" b="1">
                        <a:effectLst/>
                        <a:latin typeface="Arial" panose="020B0604020202020204" pitchFamily="34" charset="0"/>
                        <a:ea typeface="Calibri" panose="020F0502020204030204" pitchFamily="34" charset="0"/>
                        <a:cs typeface="Arial" panose="020B0604020202020204" pitchFamily="34" charset="0"/>
                      </a:endParaRPr>
                    </a:p>
                  </a:txBody>
                  <a:tcPr marL="77324" marR="77324" marT="38662" marB="38662"/>
                </a:tc>
                <a:tc>
                  <a:txBody>
                    <a:bodyPr/>
                    <a:lstStyle/>
                    <a:p>
                      <a:pPr>
                        <a:lnSpc>
                          <a:spcPct val="107000"/>
                        </a:lnSpc>
                      </a:pPr>
                      <a:r>
                        <a:rPr lang="en-US" sz="1400" b="1" dirty="0" smtClean="0">
                          <a:effectLst/>
                          <a:latin typeface="Arial" panose="020B0604020202020204" pitchFamily="34" charset="0"/>
                          <a:cs typeface="Arial" panose="020B0604020202020204" pitchFamily="34" charset="0"/>
                        </a:rPr>
                        <a:t>-</a:t>
                      </a:r>
                      <a:endParaRPr lang="ru-RU" sz="1400" b="1" dirty="0">
                        <a:effectLst/>
                        <a:latin typeface="Arial" panose="020B0604020202020204" pitchFamily="34" charset="0"/>
                        <a:cs typeface="Arial" panose="020B0604020202020204" pitchFamily="34" charset="0"/>
                      </a:endParaRPr>
                    </a:p>
                  </a:txBody>
                  <a:tcPr marL="77324" marR="77324" marT="38662" marB="38662"/>
                </a:tc>
                <a:tc>
                  <a:txBody>
                    <a:bodyPr/>
                    <a:lstStyle/>
                    <a:p>
                      <a:pPr algn="ctr">
                        <a:lnSpc>
                          <a:spcPct val="107000"/>
                        </a:lnSpc>
                        <a:spcAft>
                          <a:spcPts val="800"/>
                        </a:spcAft>
                      </a:pPr>
                      <a:r>
                        <a:rPr lang="en-US" sz="1400" b="1" dirty="0">
                          <a:effectLst/>
                          <a:latin typeface="Arial" panose="020B0604020202020204" pitchFamily="34" charset="0"/>
                          <a:cs typeface="Arial" panose="020B0604020202020204" pitchFamily="34" charset="0"/>
                        </a:rPr>
                        <a:t>-</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r>
              <a:tr h="301396">
                <a:tc>
                  <a:txBody>
                    <a:bodyPr/>
                    <a:lstStyle/>
                    <a:p>
                      <a:pPr>
                        <a:lnSpc>
                          <a:spcPct val="107000"/>
                        </a:lnSpc>
                        <a:spcAft>
                          <a:spcPts val="800"/>
                        </a:spcAft>
                      </a:pPr>
                      <a:r>
                        <a:rPr lang="en-US" sz="1400" b="1">
                          <a:effectLst/>
                          <a:latin typeface="Arial" panose="020B0604020202020204" pitchFamily="34" charset="0"/>
                          <a:cs typeface="Arial" panose="020B0604020202020204" pitchFamily="34" charset="0"/>
                        </a:rPr>
                        <a:t>LATVIA	</a:t>
                      </a:r>
                      <a:endParaRPr lang="ru-RU" sz="1400" b="1">
                        <a:effectLst/>
                        <a:latin typeface="Arial" panose="020B0604020202020204" pitchFamily="34" charset="0"/>
                        <a:ea typeface="Calibri" panose="020F0502020204030204" pitchFamily="34" charset="0"/>
                        <a:cs typeface="Arial" panose="020B0604020202020204" pitchFamily="34" charset="0"/>
                      </a:endParaRPr>
                    </a:p>
                  </a:txBody>
                  <a:tcPr marL="77324" marR="77324" marT="38662" marB="38662"/>
                </a:tc>
                <a:tc>
                  <a:txBody>
                    <a:bodyPr/>
                    <a:lstStyle/>
                    <a:p>
                      <a:pPr>
                        <a:lnSpc>
                          <a:spcPct val="107000"/>
                        </a:lnSpc>
                        <a:spcAft>
                          <a:spcPts val="800"/>
                        </a:spcAft>
                      </a:pPr>
                      <a:r>
                        <a:rPr lang="en-US" sz="1400" b="1">
                          <a:effectLst/>
                          <a:latin typeface="Arial" panose="020B0604020202020204" pitchFamily="34" charset="0"/>
                          <a:cs typeface="Arial" panose="020B0604020202020204" pitchFamily="34" charset="0"/>
                        </a:rPr>
                        <a:t>2</a:t>
                      </a:r>
                      <a:endParaRPr lang="ru-RU" sz="1400" b="1">
                        <a:effectLst/>
                        <a:latin typeface="Arial" panose="020B0604020202020204" pitchFamily="34" charset="0"/>
                        <a:ea typeface="Calibri" panose="020F0502020204030204" pitchFamily="34" charset="0"/>
                        <a:cs typeface="Arial" panose="020B0604020202020204" pitchFamily="34" charset="0"/>
                      </a:endParaRPr>
                    </a:p>
                  </a:txBody>
                  <a:tcPr marL="77324" marR="77324" marT="38662" marB="38662"/>
                </a:tc>
                <a:tc>
                  <a:txBody>
                    <a:bodyPr/>
                    <a:lstStyle/>
                    <a:p>
                      <a:pPr>
                        <a:lnSpc>
                          <a:spcPct val="107000"/>
                        </a:lnSpc>
                        <a:spcAft>
                          <a:spcPts val="800"/>
                        </a:spcAft>
                      </a:pPr>
                      <a:r>
                        <a:rPr lang="en-US" sz="1400" b="1" dirty="0">
                          <a:effectLst/>
                          <a:latin typeface="Arial" panose="020B0604020202020204" pitchFamily="34" charset="0"/>
                          <a:cs typeface="Arial" panose="020B0604020202020204" pitchFamily="34" charset="0"/>
                        </a:rPr>
                        <a:t>2</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77324" marR="77324" marT="38662" marB="38662"/>
                </a:tc>
                <a:tc>
                  <a:txBody>
                    <a:bodyPr/>
                    <a:lstStyle/>
                    <a:p>
                      <a:pPr algn="ctr">
                        <a:lnSpc>
                          <a:spcPct val="107000"/>
                        </a:lnSpc>
                        <a:spcAft>
                          <a:spcPts val="800"/>
                        </a:spcAft>
                      </a:pPr>
                      <a:r>
                        <a:rPr lang="en-US" sz="1400" b="1">
                          <a:effectLst/>
                          <a:latin typeface="Arial" panose="020B0604020202020204" pitchFamily="34" charset="0"/>
                          <a:cs typeface="Arial" panose="020B0604020202020204" pitchFamily="34" charset="0"/>
                        </a:rPr>
                        <a:t>-</a:t>
                      </a:r>
                      <a:endParaRPr lang="ru-RU" sz="1400" b="1">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r>
              <a:tr h="301396">
                <a:tc>
                  <a:txBody>
                    <a:bodyPr/>
                    <a:lstStyle/>
                    <a:p>
                      <a:pPr>
                        <a:lnSpc>
                          <a:spcPct val="107000"/>
                        </a:lnSpc>
                        <a:spcAft>
                          <a:spcPts val="800"/>
                        </a:spcAft>
                      </a:pPr>
                      <a:r>
                        <a:rPr lang="en-US" sz="1400" b="1">
                          <a:effectLst/>
                          <a:latin typeface="Arial" panose="020B0604020202020204" pitchFamily="34" charset="0"/>
                          <a:cs typeface="Arial" panose="020B0604020202020204" pitchFamily="34" charset="0"/>
                        </a:rPr>
                        <a:t>MOLDOVA</a:t>
                      </a:r>
                      <a:endParaRPr lang="ru-RU" sz="1400" b="1">
                        <a:effectLst/>
                        <a:latin typeface="Arial" panose="020B0604020202020204" pitchFamily="34" charset="0"/>
                        <a:ea typeface="Calibri" panose="020F0502020204030204" pitchFamily="34" charset="0"/>
                        <a:cs typeface="Arial" panose="020B0604020202020204" pitchFamily="34" charset="0"/>
                      </a:endParaRPr>
                    </a:p>
                  </a:txBody>
                  <a:tcPr marL="77324" marR="77324" marT="38662" marB="38662"/>
                </a:tc>
                <a:tc>
                  <a:txBody>
                    <a:bodyPr/>
                    <a:lstStyle/>
                    <a:p>
                      <a:pPr>
                        <a:lnSpc>
                          <a:spcPct val="107000"/>
                        </a:lnSpc>
                        <a:spcAft>
                          <a:spcPts val="800"/>
                        </a:spcAft>
                      </a:pPr>
                      <a:r>
                        <a:rPr lang="en-US" sz="1400" b="1">
                          <a:effectLst/>
                          <a:latin typeface="Arial" panose="020B0604020202020204" pitchFamily="34" charset="0"/>
                          <a:cs typeface="Arial" panose="020B0604020202020204" pitchFamily="34" charset="0"/>
                        </a:rPr>
                        <a:t>1</a:t>
                      </a:r>
                      <a:endParaRPr lang="ru-RU" sz="1400" b="1">
                        <a:effectLst/>
                        <a:latin typeface="Arial" panose="020B0604020202020204" pitchFamily="34" charset="0"/>
                        <a:ea typeface="Calibri" panose="020F0502020204030204" pitchFamily="34" charset="0"/>
                        <a:cs typeface="Arial" panose="020B0604020202020204" pitchFamily="34" charset="0"/>
                      </a:endParaRPr>
                    </a:p>
                  </a:txBody>
                  <a:tcPr marL="77324" marR="77324" marT="38662" marB="38662"/>
                </a:tc>
                <a:tc>
                  <a:txBody>
                    <a:bodyPr/>
                    <a:lstStyle/>
                    <a:p>
                      <a:pPr>
                        <a:lnSpc>
                          <a:spcPct val="107000"/>
                        </a:lnSpc>
                        <a:spcAft>
                          <a:spcPts val="800"/>
                        </a:spcAft>
                      </a:pPr>
                      <a:r>
                        <a:rPr lang="en-US" sz="1400" b="1" dirty="0">
                          <a:effectLst/>
                          <a:latin typeface="Arial" panose="020B0604020202020204" pitchFamily="34" charset="0"/>
                          <a:cs typeface="Arial" panose="020B0604020202020204" pitchFamily="34" charset="0"/>
                        </a:rPr>
                        <a:t>1</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77324" marR="77324" marT="38662" marB="38662"/>
                </a:tc>
                <a:tc>
                  <a:txBody>
                    <a:bodyPr/>
                    <a:lstStyle/>
                    <a:p>
                      <a:pPr algn="ctr">
                        <a:lnSpc>
                          <a:spcPct val="107000"/>
                        </a:lnSpc>
                        <a:spcAft>
                          <a:spcPts val="800"/>
                        </a:spcAft>
                      </a:pPr>
                      <a:r>
                        <a:rPr lang="en-US" sz="1400" b="1" dirty="0">
                          <a:effectLst/>
                          <a:latin typeface="Arial" panose="020B0604020202020204" pitchFamily="34" charset="0"/>
                          <a:cs typeface="Arial" panose="020B0604020202020204" pitchFamily="34" charset="0"/>
                        </a:rPr>
                        <a:t>1</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r>
              <a:tr h="301396">
                <a:tc>
                  <a:txBody>
                    <a:bodyPr/>
                    <a:lstStyle/>
                    <a:p>
                      <a:pPr>
                        <a:lnSpc>
                          <a:spcPct val="107000"/>
                        </a:lnSpc>
                        <a:spcAft>
                          <a:spcPts val="800"/>
                        </a:spcAft>
                      </a:pPr>
                      <a:r>
                        <a:rPr lang="en-US" sz="1400" b="1">
                          <a:effectLst/>
                          <a:latin typeface="Arial" panose="020B0604020202020204" pitchFamily="34" charset="0"/>
                          <a:cs typeface="Arial" panose="020B0604020202020204" pitchFamily="34" charset="0"/>
                        </a:rPr>
                        <a:t>MONGOLIA</a:t>
                      </a:r>
                      <a:endParaRPr lang="ru-RU" sz="1400" b="1">
                        <a:effectLst/>
                        <a:latin typeface="Arial" panose="020B0604020202020204" pitchFamily="34" charset="0"/>
                        <a:ea typeface="Calibri" panose="020F0502020204030204" pitchFamily="34" charset="0"/>
                        <a:cs typeface="Arial" panose="020B0604020202020204" pitchFamily="34" charset="0"/>
                      </a:endParaRPr>
                    </a:p>
                  </a:txBody>
                  <a:tcPr marL="77324" marR="77324" marT="38662" marB="38662"/>
                </a:tc>
                <a:tc>
                  <a:txBody>
                    <a:bodyPr/>
                    <a:lstStyle/>
                    <a:p>
                      <a:pPr>
                        <a:lnSpc>
                          <a:spcPct val="107000"/>
                        </a:lnSpc>
                        <a:spcAft>
                          <a:spcPts val="800"/>
                        </a:spcAft>
                      </a:pPr>
                      <a:r>
                        <a:rPr lang="en-US" sz="1400" b="1">
                          <a:effectLst/>
                          <a:latin typeface="Arial" panose="020B0604020202020204" pitchFamily="34" charset="0"/>
                          <a:cs typeface="Arial" panose="020B0604020202020204" pitchFamily="34" charset="0"/>
                        </a:rPr>
                        <a:t>1</a:t>
                      </a:r>
                      <a:endParaRPr lang="ru-RU" sz="1400" b="1">
                        <a:effectLst/>
                        <a:latin typeface="Arial" panose="020B0604020202020204" pitchFamily="34" charset="0"/>
                        <a:ea typeface="Calibri" panose="020F0502020204030204" pitchFamily="34" charset="0"/>
                        <a:cs typeface="Arial" panose="020B0604020202020204" pitchFamily="34" charset="0"/>
                      </a:endParaRPr>
                    </a:p>
                  </a:txBody>
                  <a:tcPr marL="77324" marR="77324" marT="38662" marB="38662"/>
                </a:tc>
                <a:tc>
                  <a:txBody>
                    <a:bodyPr/>
                    <a:lstStyle/>
                    <a:p>
                      <a:pPr>
                        <a:lnSpc>
                          <a:spcPct val="107000"/>
                        </a:lnSpc>
                        <a:spcAft>
                          <a:spcPts val="800"/>
                        </a:spcAft>
                      </a:pPr>
                      <a:r>
                        <a:rPr lang="en-US" sz="1400" b="1" dirty="0">
                          <a:effectLst/>
                          <a:latin typeface="Arial" panose="020B0604020202020204" pitchFamily="34" charset="0"/>
                          <a:cs typeface="Arial" panose="020B0604020202020204" pitchFamily="34" charset="0"/>
                        </a:rPr>
                        <a:t>1</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77324" marR="77324" marT="38662" marB="38662"/>
                </a:tc>
                <a:tc>
                  <a:txBody>
                    <a:bodyPr/>
                    <a:lstStyle/>
                    <a:p>
                      <a:pPr algn="ctr">
                        <a:lnSpc>
                          <a:spcPct val="107000"/>
                        </a:lnSpc>
                        <a:spcAft>
                          <a:spcPts val="800"/>
                        </a:spcAft>
                      </a:pPr>
                      <a:r>
                        <a:rPr lang="en-US" sz="1400" b="1" dirty="0">
                          <a:effectLst/>
                          <a:latin typeface="Arial" panose="020B0604020202020204" pitchFamily="34" charset="0"/>
                          <a:cs typeface="Arial" panose="020B0604020202020204" pitchFamily="34" charset="0"/>
                        </a:rPr>
                        <a:t>-</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r>
              <a:tr h="301396">
                <a:tc>
                  <a:txBody>
                    <a:bodyPr/>
                    <a:lstStyle/>
                    <a:p>
                      <a:pPr>
                        <a:lnSpc>
                          <a:spcPct val="107000"/>
                        </a:lnSpc>
                        <a:spcAft>
                          <a:spcPts val="800"/>
                        </a:spcAft>
                      </a:pPr>
                      <a:r>
                        <a:rPr lang="en-US" sz="1400" b="1">
                          <a:effectLst/>
                          <a:latin typeface="Arial" panose="020B0604020202020204" pitchFamily="34" charset="0"/>
                          <a:cs typeface="Arial" panose="020B0604020202020204" pitchFamily="34" charset="0"/>
                        </a:rPr>
                        <a:t>POLAND</a:t>
                      </a:r>
                      <a:endParaRPr lang="ru-RU" sz="1400" b="1">
                        <a:effectLst/>
                        <a:latin typeface="Arial" panose="020B0604020202020204" pitchFamily="34" charset="0"/>
                        <a:ea typeface="Calibri" panose="020F0502020204030204" pitchFamily="34" charset="0"/>
                        <a:cs typeface="Arial" panose="020B0604020202020204" pitchFamily="34" charset="0"/>
                      </a:endParaRPr>
                    </a:p>
                  </a:txBody>
                  <a:tcPr marL="77324" marR="77324" marT="38662" marB="38662"/>
                </a:tc>
                <a:tc>
                  <a:txBody>
                    <a:bodyPr/>
                    <a:lstStyle/>
                    <a:p>
                      <a:pPr>
                        <a:lnSpc>
                          <a:spcPct val="107000"/>
                        </a:lnSpc>
                        <a:spcAft>
                          <a:spcPts val="800"/>
                        </a:spcAft>
                      </a:pPr>
                      <a:r>
                        <a:rPr lang="en-US" sz="1400" b="1">
                          <a:effectLst/>
                          <a:latin typeface="Arial" panose="020B0604020202020204" pitchFamily="34" charset="0"/>
                          <a:cs typeface="Arial" panose="020B0604020202020204" pitchFamily="34" charset="0"/>
                        </a:rPr>
                        <a:t>3</a:t>
                      </a:r>
                      <a:endParaRPr lang="ru-RU" sz="1400" b="1">
                        <a:effectLst/>
                        <a:latin typeface="Arial" panose="020B0604020202020204" pitchFamily="34" charset="0"/>
                        <a:ea typeface="Calibri" panose="020F0502020204030204" pitchFamily="34" charset="0"/>
                        <a:cs typeface="Arial" panose="020B0604020202020204" pitchFamily="34" charset="0"/>
                      </a:endParaRPr>
                    </a:p>
                  </a:txBody>
                  <a:tcPr marL="77324" marR="77324" marT="38662" marB="38662"/>
                </a:tc>
                <a:tc>
                  <a:txBody>
                    <a:bodyPr/>
                    <a:lstStyle/>
                    <a:p>
                      <a:pPr>
                        <a:lnSpc>
                          <a:spcPct val="107000"/>
                        </a:lnSpc>
                        <a:spcAft>
                          <a:spcPts val="800"/>
                        </a:spcAft>
                      </a:pPr>
                      <a:r>
                        <a:rPr lang="en-US" sz="1400" b="1" dirty="0">
                          <a:effectLst/>
                          <a:latin typeface="Arial" panose="020B0604020202020204" pitchFamily="34" charset="0"/>
                          <a:cs typeface="Arial" panose="020B0604020202020204" pitchFamily="34" charset="0"/>
                        </a:rPr>
                        <a:t>4</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77324" marR="77324" marT="38662" marB="38662"/>
                </a:tc>
                <a:tc>
                  <a:txBody>
                    <a:bodyPr/>
                    <a:lstStyle/>
                    <a:p>
                      <a:pPr algn="ctr">
                        <a:lnSpc>
                          <a:spcPct val="107000"/>
                        </a:lnSpc>
                        <a:spcAft>
                          <a:spcPts val="800"/>
                        </a:spcAft>
                      </a:pPr>
                      <a:r>
                        <a:rPr lang="en-US" sz="1400" b="1" dirty="0">
                          <a:effectLst/>
                          <a:latin typeface="Arial" panose="020B0604020202020204" pitchFamily="34" charset="0"/>
                          <a:cs typeface="Arial" panose="020B0604020202020204" pitchFamily="34" charset="0"/>
                        </a:rPr>
                        <a:t>5</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r>
              <a:tr h="301396">
                <a:tc>
                  <a:txBody>
                    <a:bodyPr/>
                    <a:lstStyle/>
                    <a:p>
                      <a:pPr>
                        <a:lnSpc>
                          <a:spcPct val="107000"/>
                        </a:lnSpc>
                        <a:spcAft>
                          <a:spcPts val="800"/>
                        </a:spcAft>
                      </a:pPr>
                      <a:r>
                        <a:rPr lang="en-US" sz="1400" b="1">
                          <a:effectLst/>
                          <a:latin typeface="Arial" panose="020B0604020202020204" pitchFamily="34" charset="0"/>
                          <a:cs typeface="Arial" panose="020B0604020202020204" pitchFamily="34" charset="0"/>
                        </a:rPr>
                        <a:t>ROMANIA</a:t>
                      </a:r>
                      <a:endParaRPr lang="ru-RU" sz="1400" b="1">
                        <a:effectLst/>
                        <a:latin typeface="Arial" panose="020B0604020202020204" pitchFamily="34" charset="0"/>
                        <a:ea typeface="Calibri" panose="020F0502020204030204" pitchFamily="34" charset="0"/>
                        <a:cs typeface="Arial" panose="020B0604020202020204" pitchFamily="34" charset="0"/>
                      </a:endParaRPr>
                    </a:p>
                  </a:txBody>
                  <a:tcPr marL="77324" marR="77324" marT="38662" marB="38662"/>
                </a:tc>
                <a:tc>
                  <a:txBody>
                    <a:bodyPr/>
                    <a:lstStyle/>
                    <a:p>
                      <a:pPr>
                        <a:lnSpc>
                          <a:spcPct val="107000"/>
                        </a:lnSpc>
                        <a:spcAft>
                          <a:spcPts val="800"/>
                        </a:spcAft>
                      </a:pPr>
                      <a:r>
                        <a:rPr lang="en-US" sz="1400" b="1">
                          <a:effectLst/>
                          <a:latin typeface="Arial" panose="020B0604020202020204" pitchFamily="34" charset="0"/>
                          <a:cs typeface="Arial" panose="020B0604020202020204" pitchFamily="34" charset="0"/>
                        </a:rPr>
                        <a:t>5</a:t>
                      </a:r>
                      <a:endParaRPr lang="ru-RU" sz="1400" b="1">
                        <a:effectLst/>
                        <a:latin typeface="Arial" panose="020B0604020202020204" pitchFamily="34" charset="0"/>
                        <a:ea typeface="Calibri" panose="020F0502020204030204" pitchFamily="34" charset="0"/>
                        <a:cs typeface="Arial" panose="020B0604020202020204" pitchFamily="34" charset="0"/>
                      </a:endParaRPr>
                    </a:p>
                  </a:txBody>
                  <a:tcPr marL="77324" marR="77324" marT="38662" marB="38662"/>
                </a:tc>
                <a:tc>
                  <a:txBody>
                    <a:bodyPr/>
                    <a:lstStyle/>
                    <a:p>
                      <a:pPr>
                        <a:lnSpc>
                          <a:spcPct val="107000"/>
                        </a:lnSpc>
                        <a:spcAft>
                          <a:spcPts val="800"/>
                        </a:spcAft>
                      </a:pPr>
                      <a:r>
                        <a:rPr lang="en-US" sz="1400" b="1" dirty="0">
                          <a:effectLst/>
                          <a:latin typeface="Arial" panose="020B0604020202020204" pitchFamily="34" charset="0"/>
                          <a:cs typeface="Arial" panose="020B0604020202020204" pitchFamily="34" charset="0"/>
                        </a:rPr>
                        <a:t>1</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77324" marR="77324" marT="38662" marB="38662"/>
                </a:tc>
                <a:tc>
                  <a:txBody>
                    <a:bodyPr/>
                    <a:lstStyle/>
                    <a:p>
                      <a:pPr algn="ctr">
                        <a:lnSpc>
                          <a:spcPct val="107000"/>
                        </a:lnSpc>
                        <a:spcAft>
                          <a:spcPts val="800"/>
                        </a:spcAft>
                      </a:pPr>
                      <a:r>
                        <a:rPr lang="en-US" sz="1400" b="1" dirty="0">
                          <a:effectLst/>
                          <a:latin typeface="Arial" panose="020B0604020202020204" pitchFamily="34" charset="0"/>
                          <a:cs typeface="Arial" panose="020B0604020202020204" pitchFamily="34" charset="0"/>
                        </a:rPr>
                        <a:t>7</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r>
              <a:tr h="301396">
                <a:tc>
                  <a:txBody>
                    <a:bodyPr/>
                    <a:lstStyle/>
                    <a:p>
                      <a:pPr>
                        <a:lnSpc>
                          <a:spcPct val="107000"/>
                        </a:lnSpc>
                        <a:spcAft>
                          <a:spcPts val="800"/>
                        </a:spcAft>
                      </a:pPr>
                      <a:r>
                        <a:rPr lang="en-US" sz="1400" b="1">
                          <a:effectLst/>
                          <a:latin typeface="Arial" panose="020B0604020202020204" pitchFamily="34" charset="0"/>
                          <a:cs typeface="Arial" panose="020B0604020202020204" pitchFamily="34" charset="0"/>
                        </a:rPr>
                        <a:t>RUSSIA</a:t>
                      </a:r>
                      <a:endParaRPr lang="ru-RU" sz="1400" b="1">
                        <a:effectLst/>
                        <a:latin typeface="Arial" panose="020B0604020202020204" pitchFamily="34" charset="0"/>
                        <a:ea typeface="Calibri" panose="020F0502020204030204" pitchFamily="34" charset="0"/>
                        <a:cs typeface="Arial" panose="020B0604020202020204" pitchFamily="34" charset="0"/>
                      </a:endParaRPr>
                    </a:p>
                  </a:txBody>
                  <a:tcPr marL="77324" marR="77324" marT="38662" marB="38662"/>
                </a:tc>
                <a:tc>
                  <a:txBody>
                    <a:bodyPr/>
                    <a:lstStyle/>
                    <a:p>
                      <a:pPr>
                        <a:lnSpc>
                          <a:spcPct val="107000"/>
                        </a:lnSpc>
                        <a:spcAft>
                          <a:spcPts val="800"/>
                        </a:spcAft>
                      </a:pPr>
                      <a:r>
                        <a:rPr lang="en-US" sz="1400" b="1">
                          <a:effectLst/>
                          <a:latin typeface="Arial" panose="020B0604020202020204" pitchFamily="34" charset="0"/>
                          <a:cs typeface="Arial" panose="020B0604020202020204" pitchFamily="34" charset="0"/>
                        </a:rPr>
                        <a:t>74</a:t>
                      </a:r>
                      <a:endParaRPr lang="ru-RU" sz="1400" b="1">
                        <a:effectLst/>
                        <a:latin typeface="Arial" panose="020B0604020202020204" pitchFamily="34" charset="0"/>
                        <a:ea typeface="Calibri" panose="020F0502020204030204" pitchFamily="34" charset="0"/>
                        <a:cs typeface="Arial" panose="020B0604020202020204" pitchFamily="34" charset="0"/>
                      </a:endParaRPr>
                    </a:p>
                  </a:txBody>
                  <a:tcPr marL="77324" marR="77324" marT="38662" marB="38662"/>
                </a:tc>
                <a:tc>
                  <a:txBody>
                    <a:bodyPr/>
                    <a:lstStyle/>
                    <a:p>
                      <a:pPr>
                        <a:lnSpc>
                          <a:spcPct val="107000"/>
                        </a:lnSpc>
                        <a:spcAft>
                          <a:spcPts val="800"/>
                        </a:spcAft>
                      </a:pPr>
                      <a:r>
                        <a:rPr lang="en-US" sz="1400" b="1" dirty="0">
                          <a:effectLst/>
                          <a:latin typeface="Arial" panose="020B0604020202020204" pitchFamily="34" charset="0"/>
                          <a:cs typeface="Arial" panose="020B0604020202020204" pitchFamily="34" charset="0"/>
                        </a:rPr>
                        <a:t>82</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77324" marR="77324" marT="38662" marB="38662"/>
                </a:tc>
                <a:tc>
                  <a:txBody>
                    <a:bodyPr/>
                    <a:lstStyle/>
                    <a:p>
                      <a:pPr algn="ctr">
                        <a:lnSpc>
                          <a:spcPct val="107000"/>
                        </a:lnSpc>
                        <a:spcAft>
                          <a:spcPts val="800"/>
                        </a:spcAft>
                      </a:pPr>
                      <a:r>
                        <a:rPr lang="en-US" sz="1400" b="1" dirty="0">
                          <a:effectLst/>
                          <a:latin typeface="Arial" panose="020B0604020202020204" pitchFamily="34" charset="0"/>
                          <a:cs typeface="Arial" panose="020B0604020202020204" pitchFamily="34" charset="0"/>
                        </a:rPr>
                        <a:t>108</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r>
              <a:tr h="301396">
                <a:tc>
                  <a:txBody>
                    <a:bodyPr/>
                    <a:lstStyle/>
                    <a:p>
                      <a:pPr>
                        <a:lnSpc>
                          <a:spcPct val="107000"/>
                        </a:lnSpc>
                        <a:spcAft>
                          <a:spcPts val="800"/>
                        </a:spcAft>
                      </a:pPr>
                      <a:r>
                        <a:rPr lang="en-US" sz="1400" b="1">
                          <a:effectLst/>
                          <a:latin typeface="Arial" panose="020B0604020202020204" pitchFamily="34" charset="0"/>
                          <a:cs typeface="Arial" panose="020B0604020202020204" pitchFamily="34" charset="0"/>
                        </a:rPr>
                        <a:t>SERBIA</a:t>
                      </a:r>
                      <a:endParaRPr lang="ru-RU" sz="1400" b="1">
                        <a:effectLst/>
                        <a:latin typeface="Arial" panose="020B0604020202020204" pitchFamily="34" charset="0"/>
                        <a:ea typeface="Calibri" panose="020F0502020204030204" pitchFamily="34" charset="0"/>
                        <a:cs typeface="Arial" panose="020B0604020202020204" pitchFamily="34" charset="0"/>
                      </a:endParaRPr>
                    </a:p>
                  </a:txBody>
                  <a:tcPr marL="77324" marR="77324" marT="38662" marB="38662"/>
                </a:tc>
                <a:tc>
                  <a:txBody>
                    <a:bodyPr/>
                    <a:lstStyle/>
                    <a:p>
                      <a:pPr>
                        <a:lnSpc>
                          <a:spcPct val="107000"/>
                        </a:lnSpc>
                      </a:pPr>
                      <a:r>
                        <a:rPr lang="en-US" sz="1400" b="1" dirty="0" smtClean="0">
                          <a:effectLst/>
                          <a:latin typeface="Arial" panose="020B0604020202020204" pitchFamily="34" charset="0"/>
                          <a:cs typeface="Arial" panose="020B0604020202020204" pitchFamily="34" charset="0"/>
                        </a:rPr>
                        <a:t>-</a:t>
                      </a:r>
                      <a:endParaRPr lang="ru-RU" sz="1400" b="1" dirty="0">
                        <a:effectLst/>
                        <a:latin typeface="Arial" panose="020B0604020202020204" pitchFamily="34" charset="0"/>
                        <a:cs typeface="Arial" panose="020B0604020202020204" pitchFamily="34" charset="0"/>
                      </a:endParaRPr>
                    </a:p>
                  </a:txBody>
                  <a:tcPr marL="77324" marR="77324" marT="38662" marB="38662"/>
                </a:tc>
                <a:tc>
                  <a:txBody>
                    <a:bodyPr/>
                    <a:lstStyle/>
                    <a:p>
                      <a:pPr>
                        <a:lnSpc>
                          <a:spcPct val="107000"/>
                        </a:lnSpc>
                        <a:spcAft>
                          <a:spcPts val="800"/>
                        </a:spcAft>
                      </a:pPr>
                      <a:r>
                        <a:rPr lang="en-US" sz="1400" b="1" dirty="0">
                          <a:effectLst/>
                          <a:latin typeface="Arial" panose="020B0604020202020204" pitchFamily="34" charset="0"/>
                          <a:cs typeface="Arial" panose="020B0604020202020204" pitchFamily="34" charset="0"/>
                        </a:rPr>
                        <a:t>2</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77324" marR="77324" marT="38662" marB="38662"/>
                </a:tc>
                <a:tc>
                  <a:txBody>
                    <a:bodyPr/>
                    <a:lstStyle/>
                    <a:p>
                      <a:pPr algn="ctr">
                        <a:lnSpc>
                          <a:spcPct val="107000"/>
                        </a:lnSpc>
                        <a:spcAft>
                          <a:spcPts val="800"/>
                        </a:spcAft>
                      </a:pPr>
                      <a:r>
                        <a:rPr lang="en-US" sz="1400" b="1" dirty="0">
                          <a:effectLst/>
                          <a:latin typeface="Arial" panose="020B0604020202020204" pitchFamily="34" charset="0"/>
                          <a:cs typeface="Arial" panose="020B0604020202020204" pitchFamily="34" charset="0"/>
                        </a:rPr>
                        <a:t>-</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r>
              <a:tr h="301396">
                <a:tc>
                  <a:txBody>
                    <a:bodyPr/>
                    <a:lstStyle/>
                    <a:p>
                      <a:pPr>
                        <a:lnSpc>
                          <a:spcPct val="107000"/>
                        </a:lnSpc>
                        <a:spcAft>
                          <a:spcPts val="800"/>
                        </a:spcAft>
                      </a:pPr>
                      <a:r>
                        <a:rPr lang="en-US" sz="1400" b="1" dirty="0">
                          <a:effectLst/>
                          <a:latin typeface="Arial" panose="020B0604020202020204" pitchFamily="34" charset="0"/>
                          <a:cs typeface="Arial" panose="020B0604020202020204" pitchFamily="34" charset="0"/>
                        </a:rPr>
                        <a:t>SLOVAKIA</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77324" marR="77324" marT="38662" marB="38662"/>
                </a:tc>
                <a:tc>
                  <a:txBody>
                    <a:bodyPr/>
                    <a:lstStyle/>
                    <a:p>
                      <a:pPr>
                        <a:lnSpc>
                          <a:spcPct val="107000"/>
                        </a:lnSpc>
                        <a:spcAft>
                          <a:spcPts val="800"/>
                        </a:spcAft>
                      </a:pPr>
                      <a:r>
                        <a:rPr lang="en-US" sz="1400" b="1">
                          <a:effectLst/>
                          <a:latin typeface="Arial" panose="020B0604020202020204" pitchFamily="34" charset="0"/>
                          <a:cs typeface="Arial" panose="020B0604020202020204" pitchFamily="34" charset="0"/>
                        </a:rPr>
                        <a:t>2</a:t>
                      </a:r>
                      <a:endParaRPr lang="ru-RU" sz="1400" b="1">
                        <a:effectLst/>
                        <a:latin typeface="Arial" panose="020B0604020202020204" pitchFamily="34" charset="0"/>
                        <a:ea typeface="Calibri" panose="020F0502020204030204" pitchFamily="34" charset="0"/>
                        <a:cs typeface="Arial" panose="020B0604020202020204" pitchFamily="34" charset="0"/>
                      </a:endParaRPr>
                    </a:p>
                  </a:txBody>
                  <a:tcPr marL="77324" marR="77324" marT="38662" marB="38662"/>
                </a:tc>
                <a:tc>
                  <a:txBody>
                    <a:bodyPr/>
                    <a:lstStyle/>
                    <a:p>
                      <a:pPr>
                        <a:lnSpc>
                          <a:spcPct val="107000"/>
                        </a:lnSpc>
                        <a:spcAft>
                          <a:spcPts val="800"/>
                        </a:spcAft>
                      </a:pPr>
                      <a:r>
                        <a:rPr lang="en-US" sz="1400" b="1">
                          <a:effectLst/>
                          <a:latin typeface="Arial" panose="020B0604020202020204" pitchFamily="34" charset="0"/>
                          <a:cs typeface="Arial" panose="020B0604020202020204" pitchFamily="34" charset="0"/>
                        </a:rPr>
                        <a:t>8</a:t>
                      </a:r>
                      <a:endParaRPr lang="ru-RU" sz="1400" b="1">
                        <a:effectLst/>
                        <a:latin typeface="Arial" panose="020B0604020202020204" pitchFamily="34" charset="0"/>
                        <a:ea typeface="Calibri" panose="020F0502020204030204" pitchFamily="34" charset="0"/>
                        <a:cs typeface="Arial" panose="020B0604020202020204" pitchFamily="34" charset="0"/>
                      </a:endParaRPr>
                    </a:p>
                  </a:txBody>
                  <a:tcPr marL="77324" marR="77324" marT="38662" marB="38662"/>
                </a:tc>
                <a:tc>
                  <a:txBody>
                    <a:bodyPr/>
                    <a:lstStyle/>
                    <a:p>
                      <a:pPr algn="ctr">
                        <a:lnSpc>
                          <a:spcPct val="107000"/>
                        </a:lnSpc>
                        <a:spcAft>
                          <a:spcPts val="800"/>
                        </a:spcAft>
                      </a:pPr>
                      <a:r>
                        <a:rPr lang="en-US" sz="1400" b="1" dirty="0">
                          <a:effectLst/>
                          <a:latin typeface="Arial" panose="020B0604020202020204" pitchFamily="34" charset="0"/>
                          <a:cs typeface="Arial" panose="020B0604020202020204" pitchFamily="34" charset="0"/>
                        </a:rPr>
                        <a:t>6</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r>
              <a:tr h="301396">
                <a:tc>
                  <a:txBody>
                    <a:bodyPr/>
                    <a:lstStyle/>
                    <a:p>
                      <a:pPr>
                        <a:lnSpc>
                          <a:spcPct val="107000"/>
                        </a:lnSpc>
                        <a:spcAft>
                          <a:spcPts val="800"/>
                        </a:spcAft>
                      </a:pPr>
                      <a:r>
                        <a:rPr lang="en-US" sz="1400" b="1">
                          <a:effectLst/>
                          <a:latin typeface="Arial" panose="020B0604020202020204" pitchFamily="34" charset="0"/>
                          <a:cs typeface="Arial" panose="020B0604020202020204" pitchFamily="34" charset="0"/>
                        </a:rPr>
                        <a:t>UKRAINE</a:t>
                      </a:r>
                      <a:endParaRPr lang="ru-RU" sz="1400" b="1">
                        <a:effectLst/>
                        <a:latin typeface="Arial" panose="020B0604020202020204" pitchFamily="34" charset="0"/>
                        <a:ea typeface="Calibri" panose="020F0502020204030204" pitchFamily="34" charset="0"/>
                        <a:cs typeface="Arial" panose="020B0604020202020204" pitchFamily="34" charset="0"/>
                      </a:endParaRPr>
                    </a:p>
                  </a:txBody>
                  <a:tcPr marL="77324" marR="77324" marT="38662" marB="38662"/>
                </a:tc>
                <a:tc>
                  <a:txBody>
                    <a:bodyPr/>
                    <a:lstStyle/>
                    <a:p>
                      <a:pPr>
                        <a:lnSpc>
                          <a:spcPct val="107000"/>
                        </a:lnSpc>
                        <a:spcAft>
                          <a:spcPts val="800"/>
                        </a:spcAft>
                      </a:pPr>
                      <a:r>
                        <a:rPr lang="en-US" sz="1400" b="1">
                          <a:effectLst/>
                          <a:latin typeface="Arial" panose="020B0604020202020204" pitchFamily="34" charset="0"/>
                          <a:cs typeface="Arial" panose="020B0604020202020204" pitchFamily="34" charset="0"/>
                        </a:rPr>
                        <a:t>4</a:t>
                      </a:r>
                      <a:endParaRPr lang="ru-RU" sz="1400" b="1">
                        <a:effectLst/>
                        <a:latin typeface="Arial" panose="020B0604020202020204" pitchFamily="34" charset="0"/>
                        <a:ea typeface="Calibri" panose="020F0502020204030204" pitchFamily="34" charset="0"/>
                        <a:cs typeface="Arial" panose="020B0604020202020204" pitchFamily="34" charset="0"/>
                      </a:endParaRPr>
                    </a:p>
                  </a:txBody>
                  <a:tcPr marL="77324" marR="77324" marT="38662" marB="38662"/>
                </a:tc>
                <a:tc>
                  <a:txBody>
                    <a:bodyPr/>
                    <a:lstStyle/>
                    <a:p>
                      <a:pPr>
                        <a:lnSpc>
                          <a:spcPct val="107000"/>
                        </a:lnSpc>
                        <a:spcAft>
                          <a:spcPts val="800"/>
                        </a:spcAft>
                      </a:pPr>
                      <a:r>
                        <a:rPr lang="en-US" sz="1400" b="1">
                          <a:effectLst/>
                          <a:latin typeface="Arial" panose="020B0604020202020204" pitchFamily="34" charset="0"/>
                          <a:cs typeface="Arial" panose="020B0604020202020204" pitchFamily="34" charset="0"/>
                        </a:rPr>
                        <a:t>7</a:t>
                      </a:r>
                      <a:endParaRPr lang="ru-RU" sz="1400" b="1">
                        <a:effectLst/>
                        <a:latin typeface="Arial" panose="020B0604020202020204" pitchFamily="34" charset="0"/>
                        <a:ea typeface="Calibri" panose="020F0502020204030204" pitchFamily="34" charset="0"/>
                        <a:cs typeface="Arial" panose="020B0604020202020204" pitchFamily="34" charset="0"/>
                      </a:endParaRPr>
                    </a:p>
                  </a:txBody>
                  <a:tcPr marL="77324" marR="77324" marT="38662" marB="38662"/>
                </a:tc>
                <a:tc>
                  <a:txBody>
                    <a:bodyPr/>
                    <a:lstStyle/>
                    <a:p>
                      <a:pPr algn="ctr">
                        <a:lnSpc>
                          <a:spcPct val="107000"/>
                        </a:lnSpc>
                        <a:spcAft>
                          <a:spcPts val="800"/>
                        </a:spcAft>
                      </a:pPr>
                      <a:r>
                        <a:rPr lang="en-US" sz="1400" b="1" dirty="0">
                          <a:effectLst/>
                          <a:latin typeface="Arial" panose="020B0604020202020204" pitchFamily="34" charset="0"/>
                          <a:cs typeface="Arial" panose="020B0604020202020204" pitchFamily="34" charset="0"/>
                        </a:rPr>
                        <a:t>-</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r>
              <a:tr h="301396">
                <a:tc>
                  <a:txBody>
                    <a:bodyPr/>
                    <a:lstStyle/>
                    <a:p>
                      <a:pPr>
                        <a:lnSpc>
                          <a:spcPct val="107000"/>
                        </a:lnSpc>
                        <a:spcAft>
                          <a:spcPts val="800"/>
                        </a:spcAft>
                      </a:pPr>
                      <a:r>
                        <a:rPr lang="en-US" sz="1400" b="1">
                          <a:effectLst/>
                          <a:latin typeface="Arial" panose="020B0604020202020204" pitchFamily="34" charset="0"/>
                          <a:cs typeface="Arial" panose="020B0604020202020204" pitchFamily="34" charset="0"/>
                        </a:rPr>
                        <a:t>VIETNAM</a:t>
                      </a:r>
                      <a:endParaRPr lang="ru-RU" sz="1400" b="1">
                        <a:effectLst/>
                        <a:latin typeface="Arial" panose="020B0604020202020204" pitchFamily="34" charset="0"/>
                        <a:ea typeface="Calibri" panose="020F0502020204030204" pitchFamily="34" charset="0"/>
                        <a:cs typeface="Arial" panose="020B0604020202020204" pitchFamily="34" charset="0"/>
                      </a:endParaRPr>
                    </a:p>
                  </a:txBody>
                  <a:tcPr marL="77324" marR="77324" marT="38662" marB="38662"/>
                </a:tc>
                <a:tc>
                  <a:txBody>
                    <a:bodyPr/>
                    <a:lstStyle/>
                    <a:p>
                      <a:pPr>
                        <a:lnSpc>
                          <a:spcPct val="107000"/>
                        </a:lnSpc>
                        <a:spcAft>
                          <a:spcPts val="800"/>
                        </a:spcAft>
                      </a:pPr>
                      <a:r>
                        <a:rPr lang="en-US" sz="1400" b="1">
                          <a:effectLst/>
                          <a:latin typeface="Arial" panose="020B0604020202020204" pitchFamily="34" charset="0"/>
                          <a:cs typeface="Arial" panose="020B0604020202020204" pitchFamily="34" charset="0"/>
                        </a:rPr>
                        <a:t>1</a:t>
                      </a:r>
                      <a:endParaRPr lang="ru-RU" sz="1400" b="1">
                        <a:effectLst/>
                        <a:latin typeface="Arial" panose="020B0604020202020204" pitchFamily="34" charset="0"/>
                        <a:ea typeface="Calibri" panose="020F0502020204030204" pitchFamily="34" charset="0"/>
                        <a:cs typeface="Arial" panose="020B0604020202020204" pitchFamily="34" charset="0"/>
                      </a:endParaRPr>
                    </a:p>
                  </a:txBody>
                  <a:tcPr marL="77324" marR="77324" marT="38662" marB="38662"/>
                </a:tc>
                <a:tc>
                  <a:txBody>
                    <a:bodyPr/>
                    <a:lstStyle/>
                    <a:p>
                      <a:pPr>
                        <a:lnSpc>
                          <a:spcPct val="107000"/>
                        </a:lnSpc>
                        <a:spcAft>
                          <a:spcPts val="800"/>
                        </a:spcAft>
                      </a:pPr>
                      <a:r>
                        <a:rPr lang="en-US" sz="1400" b="1">
                          <a:effectLst/>
                          <a:latin typeface="Arial" panose="020B0604020202020204" pitchFamily="34" charset="0"/>
                          <a:cs typeface="Arial" panose="020B0604020202020204" pitchFamily="34" charset="0"/>
                        </a:rPr>
                        <a:t>2</a:t>
                      </a:r>
                      <a:endParaRPr lang="ru-RU" sz="1400" b="1">
                        <a:effectLst/>
                        <a:latin typeface="Arial" panose="020B0604020202020204" pitchFamily="34" charset="0"/>
                        <a:ea typeface="Calibri" panose="020F0502020204030204" pitchFamily="34" charset="0"/>
                        <a:cs typeface="Arial" panose="020B0604020202020204" pitchFamily="34" charset="0"/>
                      </a:endParaRPr>
                    </a:p>
                  </a:txBody>
                  <a:tcPr marL="77324" marR="77324" marT="38662" marB="38662"/>
                </a:tc>
                <a:tc>
                  <a:txBody>
                    <a:bodyPr/>
                    <a:lstStyle/>
                    <a:p>
                      <a:pPr algn="ctr">
                        <a:lnSpc>
                          <a:spcPct val="107000"/>
                        </a:lnSpc>
                        <a:spcAft>
                          <a:spcPts val="800"/>
                        </a:spcAft>
                      </a:pPr>
                      <a:r>
                        <a:rPr lang="en-US" sz="1400" b="1" dirty="0">
                          <a:effectLst/>
                          <a:latin typeface="Arial" panose="020B0604020202020204" pitchFamily="34" charset="0"/>
                          <a:cs typeface="Arial" panose="020B0604020202020204" pitchFamily="34" charset="0"/>
                        </a:rPr>
                        <a:t>-</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r>
              <a:tr h="285050">
                <a:tc>
                  <a:txBody>
                    <a:bodyPr/>
                    <a:lstStyle/>
                    <a:p>
                      <a:pPr>
                        <a:lnSpc>
                          <a:spcPct val="107000"/>
                        </a:lnSpc>
                        <a:spcAft>
                          <a:spcPts val="800"/>
                        </a:spcAft>
                      </a:pPr>
                      <a:r>
                        <a:rPr lang="en-US" sz="1400" b="1" dirty="0" smtClean="0">
                          <a:effectLst/>
                          <a:latin typeface="Arial" panose="020B0604020202020204" pitchFamily="34" charset="0"/>
                          <a:ea typeface="Calibri" panose="020F0502020204030204" pitchFamily="34" charset="0"/>
                          <a:cs typeface="Arial" panose="020B0604020202020204" pitchFamily="34" charset="0"/>
                        </a:rPr>
                        <a:t>TOTAL</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77324" marR="77324" marT="38662" marB="38662"/>
                </a:tc>
                <a:tc>
                  <a:txBody>
                    <a:bodyPr/>
                    <a:lstStyle/>
                    <a:p>
                      <a:pPr>
                        <a:lnSpc>
                          <a:spcPct val="107000"/>
                        </a:lnSpc>
                        <a:spcAft>
                          <a:spcPts val="800"/>
                        </a:spcAft>
                      </a:pPr>
                      <a:r>
                        <a:rPr lang="en-US" sz="1400" b="1" dirty="0" smtClean="0">
                          <a:effectLst/>
                          <a:latin typeface="Arial" panose="020B0604020202020204" pitchFamily="34" charset="0"/>
                          <a:ea typeface="Calibri" panose="020F0502020204030204" pitchFamily="34" charset="0"/>
                          <a:cs typeface="Arial" panose="020B0604020202020204" pitchFamily="34" charset="0"/>
                        </a:rPr>
                        <a:t>105</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77324" marR="77324" marT="38662" marB="38662"/>
                </a:tc>
                <a:tc>
                  <a:txBody>
                    <a:bodyPr/>
                    <a:lstStyle/>
                    <a:p>
                      <a:pPr>
                        <a:lnSpc>
                          <a:spcPct val="107000"/>
                        </a:lnSpc>
                        <a:spcAft>
                          <a:spcPts val="800"/>
                        </a:spcAft>
                      </a:pPr>
                      <a:r>
                        <a:rPr lang="en-US" sz="1400" b="1" dirty="0" smtClean="0">
                          <a:effectLst/>
                          <a:latin typeface="Arial" panose="020B0604020202020204" pitchFamily="34" charset="0"/>
                          <a:ea typeface="Calibri" panose="020F0502020204030204" pitchFamily="34" charset="0"/>
                          <a:cs typeface="Arial" panose="020B0604020202020204" pitchFamily="34" charset="0"/>
                        </a:rPr>
                        <a:t>120</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77324" marR="77324" marT="38662" marB="38662"/>
                </a:tc>
                <a:tc>
                  <a:txBody>
                    <a:bodyPr/>
                    <a:lstStyle/>
                    <a:p>
                      <a:pPr algn="ctr">
                        <a:lnSpc>
                          <a:spcPct val="107000"/>
                        </a:lnSpc>
                        <a:spcAft>
                          <a:spcPts val="800"/>
                        </a:spcAft>
                      </a:pPr>
                      <a:r>
                        <a:rPr lang="en-US" sz="1400" b="1" dirty="0" smtClean="0">
                          <a:effectLst/>
                          <a:latin typeface="Arial" panose="020B0604020202020204" pitchFamily="34" charset="0"/>
                          <a:ea typeface="Calibri" panose="020F0502020204030204" pitchFamily="34" charset="0"/>
                          <a:cs typeface="Arial" panose="020B0604020202020204" pitchFamily="34" charset="0"/>
                        </a:rPr>
                        <a:t>143</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r>
            </a:tbl>
          </a:graphicData>
        </a:graphic>
      </p:graphicFrame>
      <p:sp>
        <p:nvSpPr>
          <p:cNvPr id="8" name="TextBox 7"/>
          <p:cNvSpPr txBox="1"/>
          <p:nvPr/>
        </p:nvSpPr>
        <p:spPr>
          <a:xfrm>
            <a:off x="1433404" y="234320"/>
            <a:ext cx="1590500" cy="461665"/>
          </a:xfrm>
          <a:prstGeom prst="rect">
            <a:avLst/>
          </a:prstGeom>
        </p:spPr>
        <p:style>
          <a:lnRef idx="3">
            <a:schemeClr val="lt1"/>
          </a:lnRef>
          <a:fillRef idx="1">
            <a:schemeClr val="accent6"/>
          </a:fillRef>
          <a:effectRef idx="1">
            <a:schemeClr val="accent6"/>
          </a:effectRef>
          <a:fontRef idx="minor">
            <a:schemeClr val="lt1"/>
          </a:fontRef>
        </p:style>
        <p:txBody>
          <a:bodyPr wrap="none" rtlCol="0">
            <a:spAutoFit/>
          </a:bodyPr>
          <a:lstStyle/>
          <a:p>
            <a:r>
              <a:rPr lang="en-US" sz="2400" b="1" i="1" dirty="0" smtClean="0"/>
              <a:t>2014 year</a:t>
            </a:r>
            <a:endParaRPr lang="ru-RU" sz="2400" b="1" i="1" dirty="0"/>
          </a:p>
        </p:txBody>
      </p:sp>
      <p:sp>
        <p:nvSpPr>
          <p:cNvPr id="9" name="TextBox 8"/>
          <p:cNvSpPr txBox="1"/>
          <p:nvPr/>
        </p:nvSpPr>
        <p:spPr>
          <a:xfrm>
            <a:off x="1178144" y="3164837"/>
            <a:ext cx="1590500" cy="461665"/>
          </a:xfrm>
          <a:prstGeom prst="rect">
            <a:avLst/>
          </a:prstGeom>
        </p:spPr>
        <p:style>
          <a:lnRef idx="3">
            <a:schemeClr val="lt1"/>
          </a:lnRef>
          <a:fillRef idx="1">
            <a:schemeClr val="accent6"/>
          </a:fillRef>
          <a:effectRef idx="1">
            <a:schemeClr val="accent6"/>
          </a:effectRef>
          <a:fontRef idx="minor">
            <a:schemeClr val="lt1"/>
          </a:fontRef>
        </p:style>
        <p:txBody>
          <a:bodyPr wrap="none" rtlCol="0">
            <a:spAutoFit/>
          </a:bodyPr>
          <a:lstStyle/>
          <a:p>
            <a:r>
              <a:rPr lang="en-US" sz="2400" b="1" i="1" dirty="0" smtClean="0"/>
              <a:t>2015 year</a:t>
            </a:r>
            <a:endParaRPr lang="ru-RU" sz="2400" b="1" i="1" dirty="0"/>
          </a:p>
        </p:txBody>
      </p:sp>
      <p:sp>
        <p:nvSpPr>
          <p:cNvPr id="10" name="TextBox 9"/>
          <p:cNvSpPr txBox="1"/>
          <p:nvPr/>
        </p:nvSpPr>
        <p:spPr>
          <a:xfrm>
            <a:off x="9104928" y="1616080"/>
            <a:ext cx="1590500" cy="461665"/>
          </a:xfrm>
          <a:prstGeom prst="rect">
            <a:avLst/>
          </a:prstGeom>
        </p:spPr>
        <p:style>
          <a:lnRef idx="3">
            <a:schemeClr val="lt1"/>
          </a:lnRef>
          <a:fillRef idx="1">
            <a:schemeClr val="accent6"/>
          </a:fillRef>
          <a:effectRef idx="1">
            <a:schemeClr val="accent6"/>
          </a:effectRef>
          <a:fontRef idx="minor">
            <a:schemeClr val="lt1"/>
          </a:fontRef>
        </p:style>
        <p:txBody>
          <a:bodyPr wrap="none" rtlCol="0">
            <a:spAutoFit/>
          </a:bodyPr>
          <a:lstStyle/>
          <a:p>
            <a:r>
              <a:rPr lang="en-US" sz="2400" b="1" i="1" dirty="0" smtClean="0"/>
              <a:t>2017 year</a:t>
            </a:r>
            <a:endParaRPr lang="ru-RU" sz="2400" b="1" i="1" dirty="0"/>
          </a:p>
        </p:txBody>
      </p:sp>
      <p:graphicFrame>
        <p:nvGraphicFramePr>
          <p:cNvPr id="14" name="Диаграмма 13"/>
          <p:cNvGraphicFramePr/>
          <p:nvPr>
            <p:extLst>
              <p:ext uri="{D42A27DB-BD31-4B8C-83A1-F6EECF244321}">
                <p14:modId xmlns:p14="http://schemas.microsoft.com/office/powerpoint/2010/main" val="2594782521"/>
              </p:ext>
            </p:extLst>
          </p:nvPr>
        </p:nvGraphicFramePr>
        <p:xfrm>
          <a:off x="575782" y="231949"/>
          <a:ext cx="4536504" cy="34372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Диаграмма 14"/>
          <p:cNvGraphicFramePr/>
          <p:nvPr>
            <p:extLst>
              <p:ext uri="{D42A27DB-BD31-4B8C-83A1-F6EECF244321}">
                <p14:modId xmlns:p14="http://schemas.microsoft.com/office/powerpoint/2010/main" val="3303825350"/>
              </p:ext>
            </p:extLst>
          </p:nvPr>
        </p:nvGraphicFramePr>
        <p:xfrm>
          <a:off x="-210889" y="1947470"/>
          <a:ext cx="2380551" cy="12173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Диаграмма 15"/>
          <p:cNvGraphicFramePr/>
          <p:nvPr>
            <p:extLst>
              <p:ext uri="{D42A27DB-BD31-4B8C-83A1-F6EECF244321}">
                <p14:modId xmlns:p14="http://schemas.microsoft.com/office/powerpoint/2010/main" val="3622402757"/>
              </p:ext>
            </p:extLst>
          </p:nvPr>
        </p:nvGraphicFramePr>
        <p:xfrm>
          <a:off x="10335502" y="4312021"/>
          <a:ext cx="2380551" cy="121736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Диаграмма 16"/>
          <p:cNvGraphicFramePr/>
          <p:nvPr>
            <p:extLst>
              <p:ext uri="{D42A27DB-BD31-4B8C-83A1-F6EECF244321}">
                <p14:modId xmlns:p14="http://schemas.microsoft.com/office/powerpoint/2010/main" val="1262157758"/>
              </p:ext>
            </p:extLst>
          </p:nvPr>
        </p:nvGraphicFramePr>
        <p:xfrm>
          <a:off x="490748" y="3290209"/>
          <a:ext cx="4536504" cy="343726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8" name="Диаграмма 17"/>
          <p:cNvGraphicFramePr/>
          <p:nvPr>
            <p:extLst>
              <p:ext uri="{D42A27DB-BD31-4B8C-83A1-F6EECF244321}">
                <p14:modId xmlns:p14="http://schemas.microsoft.com/office/powerpoint/2010/main" val="2723403621"/>
              </p:ext>
            </p:extLst>
          </p:nvPr>
        </p:nvGraphicFramePr>
        <p:xfrm>
          <a:off x="-367486" y="4920705"/>
          <a:ext cx="2537147" cy="13589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0" name="Диаграмма 19"/>
          <p:cNvGraphicFramePr>
            <a:graphicFrameLocks/>
          </p:cNvGraphicFramePr>
          <p:nvPr>
            <p:extLst>
              <p:ext uri="{D42A27DB-BD31-4B8C-83A1-F6EECF244321}">
                <p14:modId xmlns:p14="http://schemas.microsoft.com/office/powerpoint/2010/main" val="722771120"/>
              </p:ext>
            </p:extLst>
          </p:nvPr>
        </p:nvGraphicFramePr>
        <p:xfrm>
          <a:off x="7937365" y="2441477"/>
          <a:ext cx="4011322" cy="2620760"/>
        </p:xfrm>
        <a:graphic>
          <a:graphicData uri="http://schemas.openxmlformats.org/drawingml/2006/chart">
            <c:chart xmlns:c="http://schemas.openxmlformats.org/drawingml/2006/chart" xmlns:r="http://schemas.openxmlformats.org/officeDocument/2006/relationships" r:id="rId8"/>
          </a:graphicData>
        </a:graphic>
      </p:graphicFrame>
      <p:sp>
        <p:nvSpPr>
          <p:cNvPr id="21" name="TextBox 20"/>
          <p:cNvSpPr txBox="1"/>
          <p:nvPr/>
        </p:nvSpPr>
        <p:spPr>
          <a:xfrm>
            <a:off x="9827883" y="3535146"/>
            <a:ext cx="867545" cy="584775"/>
          </a:xfrm>
          <a:prstGeom prst="rect">
            <a:avLst/>
          </a:prstGeom>
          <a:noFill/>
        </p:spPr>
        <p:txBody>
          <a:bodyPr wrap="none" rtlCol="0">
            <a:spAutoFit/>
          </a:bodyPr>
          <a:lstStyle/>
          <a:p>
            <a:r>
              <a:rPr lang="en-US" sz="3200" dirty="0" smtClean="0">
                <a:latin typeface="Arial" panose="020B0604020202020204" pitchFamily="34" charset="0"/>
                <a:cs typeface="Arial" panose="020B0604020202020204" pitchFamily="34" charset="0"/>
              </a:rPr>
              <a:t>108</a:t>
            </a:r>
            <a:endParaRPr lang="ru-RU" sz="3200" dirty="0">
              <a:latin typeface="Arial" panose="020B0604020202020204" pitchFamily="34" charset="0"/>
              <a:cs typeface="Arial" panose="020B0604020202020204" pitchFamily="34" charset="0"/>
            </a:endParaRPr>
          </a:p>
        </p:txBody>
      </p:sp>
      <p:sp>
        <p:nvSpPr>
          <p:cNvPr id="4" name="Прямоугольник 3"/>
          <p:cNvSpPr/>
          <p:nvPr/>
        </p:nvSpPr>
        <p:spPr>
          <a:xfrm>
            <a:off x="8148320" y="358622"/>
            <a:ext cx="3800367" cy="7284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8795479" y="358622"/>
            <a:ext cx="2523448" cy="646331"/>
          </a:xfrm>
          <a:prstGeom prst="rect">
            <a:avLst/>
          </a:prstGeom>
          <a:noFill/>
        </p:spPr>
        <p:txBody>
          <a:bodyPr wrap="none" rtlCol="0">
            <a:spAutoFit/>
          </a:bodyPr>
          <a:lstStyle/>
          <a:p>
            <a:r>
              <a:rPr lang="en-US" sz="3600" b="1" dirty="0" smtClean="0">
                <a:solidFill>
                  <a:schemeClr val="bg1"/>
                </a:solidFill>
                <a:latin typeface="Calibri" panose="020F0502020204030204" pitchFamily="34" charset="0"/>
              </a:rPr>
              <a:t>CMR@IBR-2</a:t>
            </a:r>
            <a:endParaRPr lang="ru-RU" sz="3600" b="1" dirty="0">
              <a:solidFill>
                <a:schemeClr val="bg1"/>
              </a:solidFill>
              <a:latin typeface="Calibri" panose="020F0502020204030204" pitchFamily="34" charset="0"/>
            </a:endParaRPr>
          </a:p>
        </p:txBody>
      </p:sp>
    </p:spTree>
    <p:extLst>
      <p:ext uri="{BB962C8B-B14F-4D97-AF65-F5344CB8AC3E}">
        <p14:creationId xmlns:p14="http://schemas.microsoft.com/office/powerpoint/2010/main" val="30222049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69" y="3627407"/>
            <a:ext cx="4321762" cy="2473761"/>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5837" y="3249393"/>
            <a:ext cx="5010117" cy="2818191"/>
          </a:xfrm>
          <a:prstGeom prst="rect">
            <a:avLst/>
          </a:prstGeom>
        </p:spPr>
      </p:pic>
      <p:sp>
        <p:nvSpPr>
          <p:cNvPr id="23" name="Прямоугольник 22"/>
          <p:cNvSpPr/>
          <p:nvPr/>
        </p:nvSpPr>
        <p:spPr>
          <a:xfrm>
            <a:off x="4657229" y="3169296"/>
            <a:ext cx="3337135" cy="711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p:nvSpPr>
        <p:spPr>
          <a:xfrm>
            <a:off x="781033" y="3142394"/>
            <a:ext cx="3241040" cy="707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Rectangle 2"/>
          <p:cNvSpPr>
            <a:spLocks noGrp="1"/>
          </p:cNvSpPr>
          <p:nvPr>
            <p:ph type="subTitle" idx="1"/>
          </p:nvPr>
        </p:nvSpPr>
        <p:spPr>
          <a:xfrm>
            <a:off x="4511823" y="6158785"/>
            <a:ext cx="6503309" cy="514350"/>
          </a:xfrm>
        </p:spPr>
        <p:txBody>
          <a:bodyPr>
            <a:normAutofit/>
          </a:bodyPr>
          <a:lstStyle/>
          <a:p>
            <a:r>
              <a:rPr lang="en-US" sz="1800" b="1" dirty="0" smtClean="0">
                <a:solidFill>
                  <a:schemeClr val="tx1"/>
                </a:solidFill>
                <a:latin typeface="Calibri" panose="020F0502020204030204" pitchFamily="34" charset="0"/>
                <a:cs typeface="Times New Roman" panose="02020603050405020304" pitchFamily="18" charset="0"/>
              </a:rPr>
              <a:t>47th Meeting of the PAC for the Condensed Matter Physics</a:t>
            </a:r>
            <a:endParaRPr lang="ru-RU" sz="1800" b="1" dirty="0" smtClean="0">
              <a:solidFill>
                <a:schemeClr val="tx1"/>
              </a:solidFill>
              <a:latin typeface="Calibri" panose="020F0502020204030204" pitchFamily="34" charset="0"/>
              <a:cs typeface="Times New Roman" panose="02020603050405020304" pitchFamily="18" charset="0"/>
            </a:endParaRPr>
          </a:p>
        </p:txBody>
      </p:sp>
      <p:sp>
        <p:nvSpPr>
          <p:cNvPr id="6" name="Прямоугольник 5"/>
          <p:cNvSpPr/>
          <p:nvPr/>
        </p:nvSpPr>
        <p:spPr>
          <a:xfrm>
            <a:off x="762387" y="6243451"/>
            <a:ext cx="1342034" cy="369332"/>
          </a:xfrm>
          <a:prstGeom prst="rect">
            <a:avLst/>
          </a:prstGeom>
        </p:spPr>
        <p:txBody>
          <a:bodyPr wrap="none">
            <a:spAutoFit/>
          </a:bodyPr>
          <a:lstStyle/>
          <a:p>
            <a:pPr algn="ctr"/>
            <a:r>
              <a:rPr lang="en-US" b="1" dirty="0" smtClean="0">
                <a:solidFill>
                  <a:prstClr val="black"/>
                </a:solidFill>
                <a:latin typeface="Calibri" panose="020F0502020204030204" pitchFamily="34" charset="0"/>
              </a:rPr>
              <a:t>23-Jan-2018</a:t>
            </a:r>
            <a:endParaRPr lang="en-US" b="1" dirty="0">
              <a:solidFill>
                <a:prstClr val="black"/>
              </a:solidFill>
              <a:latin typeface="Calibri" panose="020F0502020204030204" pitchFamily="34" charset="0"/>
            </a:endParaRPr>
          </a:p>
        </p:txBody>
      </p:sp>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4066" y="14683"/>
            <a:ext cx="5663231" cy="3097753"/>
          </a:xfrm>
          <a:prstGeom prst="rect">
            <a:avLst/>
          </a:prstGeom>
        </p:spPr>
      </p:pic>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3425" y="1729"/>
            <a:ext cx="5642267" cy="3234390"/>
          </a:xfrm>
          <a:prstGeom prst="rect">
            <a:avLst/>
          </a:prstGeom>
        </p:spPr>
      </p:pic>
      <p:pic>
        <p:nvPicPr>
          <p:cNvPr id="14" name="Рисунок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7419" y="3425033"/>
            <a:ext cx="4613053" cy="2594842"/>
          </a:xfrm>
          <a:prstGeom prst="rect">
            <a:avLst/>
          </a:prstGeom>
        </p:spPr>
      </p:pic>
      <p:grpSp>
        <p:nvGrpSpPr>
          <p:cNvPr id="10" name="Группа 9"/>
          <p:cNvGrpSpPr/>
          <p:nvPr/>
        </p:nvGrpSpPr>
        <p:grpSpPr>
          <a:xfrm>
            <a:off x="2449796" y="2487577"/>
            <a:ext cx="7984523" cy="641543"/>
            <a:chOff x="5010116" y="6849602"/>
            <a:chExt cx="7984523" cy="641543"/>
          </a:xfrm>
        </p:grpSpPr>
        <p:sp>
          <p:nvSpPr>
            <p:cNvPr id="7" name="Прямоугольник 6"/>
            <p:cNvSpPr/>
            <p:nvPr/>
          </p:nvSpPr>
          <p:spPr>
            <a:xfrm>
              <a:off x="5010116" y="6849602"/>
              <a:ext cx="7984523" cy="6415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5619342" y="6882085"/>
              <a:ext cx="6779420" cy="523220"/>
            </a:xfrm>
            <a:prstGeom prst="rect">
              <a:avLst/>
            </a:prstGeom>
            <a:noFill/>
          </p:spPr>
          <p:txBody>
            <a:bodyPr wrap="none" rtlCol="0">
              <a:spAutoFit/>
            </a:bodyPr>
            <a:lstStyle/>
            <a:p>
              <a:r>
                <a:rPr lang="en-US" sz="2800" b="1" dirty="0" smtClean="0">
                  <a:solidFill>
                    <a:schemeClr val="bg1"/>
                  </a:solidFill>
                </a:rPr>
                <a:t>CMR@IBR2 SCIENTIFIC PROGRAMME</a:t>
              </a:r>
              <a:endParaRPr lang="ru-RU" sz="2800" b="1" dirty="0">
                <a:solidFill>
                  <a:schemeClr val="bg1"/>
                </a:solidFill>
              </a:endParaRPr>
            </a:p>
          </p:txBody>
        </p:sp>
      </p:grpSp>
      <p:sp>
        <p:nvSpPr>
          <p:cNvPr id="15" name="TextBox 14"/>
          <p:cNvSpPr txBox="1"/>
          <p:nvPr/>
        </p:nvSpPr>
        <p:spPr>
          <a:xfrm>
            <a:off x="1175204" y="3271403"/>
            <a:ext cx="2723887" cy="369332"/>
          </a:xfrm>
          <a:prstGeom prst="rect">
            <a:avLst/>
          </a:prstGeom>
          <a:noFill/>
        </p:spPr>
        <p:txBody>
          <a:bodyPr wrap="none" rtlCol="0">
            <a:spAutoFit/>
          </a:bodyPr>
          <a:lstStyle/>
          <a:p>
            <a:r>
              <a:rPr lang="en-US" b="1" dirty="0" smtClean="0">
                <a:solidFill>
                  <a:schemeClr val="bg1"/>
                </a:solidFill>
              </a:rPr>
              <a:t>INVITED SPEAKER - 11</a:t>
            </a:r>
            <a:endParaRPr lang="ru-RU" b="1" dirty="0">
              <a:solidFill>
                <a:schemeClr val="bg1"/>
              </a:solidFill>
            </a:endParaRPr>
          </a:p>
        </p:txBody>
      </p:sp>
      <p:sp>
        <p:nvSpPr>
          <p:cNvPr id="17" name="Прямоугольник 16"/>
          <p:cNvSpPr/>
          <p:nvPr/>
        </p:nvSpPr>
        <p:spPr>
          <a:xfrm>
            <a:off x="5230284" y="3258075"/>
            <a:ext cx="2514406" cy="369332"/>
          </a:xfrm>
          <a:prstGeom prst="rect">
            <a:avLst/>
          </a:prstGeom>
        </p:spPr>
        <p:txBody>
          <a:bodyPr wrap="none">
            <a:spAutoFit/>
          </a:bodyPr>
          <a:lstStyle/>
          <a:p>
            <a:r>
              <a:rPr lang="en-US" b="1" dirty="0" smtClean="0">
                <a:solidFill>
                  <a:schemeClr val="bg1"/>
                </a:solidFill>
              </a:rPr>
              <a:t>PLENARY TALK – 53 </a:t>
            </a:r>
            <a:endParaRPr lang="ru-RU" dirty="0"/>
          </a:p>
        </p:txBody>
      </p:sp>
      <p:sp>
        <p:nvSpPr>
          <p:cNvPr id="22" name="Прямоугольник 21"/>
          <p:cNvSpPr/>
          <p:nvPr/>
        </p:nvSpPr>
        <p:spPr>
          <a:xfrm>
            <a:off x="8985954" y="3232194"/>
            <a:ext cx="2652317" cy="6175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p:cNvSpPr/>
          <p:nvPr/>
        </p:nvSpPr>
        <p:spPr>
          <a:xfrm>
            <a:off x="9636664" y="3340230"/>
            <a:ext cx="1595309" cy="369332"/>
          </a:xfrm>
          <a:prstGeom prst="rect">
            <a:avLst/>
          </a:prstGeom>
        </p:spPr>
        <p:txBody>
          <a:bodyPr wrap="none">
            <a:spAutoFit/>
          </a:bodyPr>
          <a:lstStyle/>
          <a:p>
            <a:r>
              <a:rPr lang="en-US" b="1" dirty="0" smtClean="0">
                <a:solidFill>
                  <a:schemeClr val="bg1"/>
                </a:solidFill>
              </a:rPr>
              <a:t>POSTER - 69</a:t>
            </a:r>
            <a:endParaRPr lang="ru-RU" dirty="0"/>
          </a:p>
        </p:txBody>
      </p:sp>
    </p:spTree>
    <p:extLst>
      <p:ext uri="{BB962C8B-B14F-4D97-AF65-F5344CB8AC3E}">
        <p14:creationId xmlns:p14="http://schemas.microsoft.com/office/powerpoint/2010/main" val="31814985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9803" y="974947"/>
            <a:ext cx="6962197" cy="5125851"/>
          </a:xfrm>
          <a:prstGeom prst="rect">
            <a:avLst/>
          </a:prstGeom>
        </p:spPr>
      </p:pic>
      <p:sp>
        <p:nvSpPr>
          <p:cNvPr id="11" name="Прямоугольник 10"/>
          <p:cNvSpPr/>
          <p:nvPr/>
        </p:nvSpPr>
        <p:spPr>
          <a:xfrm>
            <a:off x="0" y="920750"/>
            <a:ext cx="8717280" cy="5202273"/>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Прямоугольник 6"/>
          <p:cNvSpPr/>
          <p:nvPr/>
        </p:nvSpPr>
        <p:spPr>
          <a:xfrm>
            <a:off x="0" y="193041"/>
            <a:ext cx="12192000" cy="680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Rectangle 2"/>
          <p:cNvSpPr>
            <a:spLocks noGrp="1"/>
          </p:cNvSpPr>
          <p:nvPr>
            <p:ph type="subTitle" idx="1"/>
          </p:nvPr>
        </p:nvSpPr>
        <p:spPr>
          <a:xfrm>
            <a:off x="4511823" y="6158785"/>
            <a:ext cx="6503309" cy="514350"/>
          </a:xfrm>
        </p:spPr>
        <p:txBody>
          <a:bodyPr>
            <a:normAutofit/>
          </a:bodyPr>
          <a:lstStyle/>
          <a:p>
            <a:r>
              <a:rPr lang="en-US" sz="1800" b="1" dirty="0" smtClean="0">
                <a:solidFill>
                  <a:schemeClr val="tx1"/>
                </a:solidFill>
                <a:latin typeface="Calibri" panose="020F0502020204030204" pitchFamily="34" charset="0"/>
                <a:cs typeface="Times New Roman" panose="02020603050405020304" pitchFamily="18" charset="0"/>
              </a:rPr>
              <a:t>47th Meeting of the PAC for the Condensed Matter Physics</a:t>
            </a:r>
            <a:endParaRPr lang="ru-RU" sz="1800" b="1" dirty="0" smtClean="0">
              <a:solidFill>
                <a:schemeClr val="tx1"/>
              </a:solidFill>
              <a:latin typeface="Calibri" panose="020F0502020204030204" pitchFamily="34" charset="0"/>
              <a:cs typeface="Times New Roman" panose="02020603050405020304" pitchFamily="18" charset="0"/>
            </a:endParaRPr>
          </a:p>
        </p:txBody>
      </p:sp>
      <p:sp>
        <p:nvSpPr>
          <p:cNvPr id="6" name="Прямоугольник 5"/>
          <p:cNvSpPr/>
          <p:nvPr/>
        </p:nvSpPr>
        <p:spPr>
          <a:xfrm>
            <a:off x="762387" y="6243451"/>
            <a:ext cx="1342034" cy="369332"/>
          </a:xfrm>
          <a:prstGeom prst="rect">
            <a:avLst/>
          </a:prstGeom>
        </p:spPr>
        <p:txBody>
          <a:bodyPr wrap="none">
            <a:spAutoFit/>
          </a:bodyPr>
          <a:lstStyle/>
          <a:p>
            <a:pPr algn="ctr"/>
            <a:r>
              <a:rPr lang="en-US" b="1" dirty="0" smtClean="0">
                <a:solidFill>
                  <a:prstClr val="black"/>
                </a:solidFill>
                <a:latin typeface="Calibri" panose="020F0502020204030204" pitchFamily="34" charset="0"/>
              </a:rPr>
              <a:t>23-Jan-2018</a:t>
            </a:r>
            <a:endParaRPr lang="en-US" b="1" dirty="0">
              <a:solidFill>
                <a:prstClr val="black"/>
              </a:solidFill>
              <a:latin typeface="Calibri" panose="020F0502020204030204" pitchFamily="34" charset="0"/>
            </a:endParaRPr>
          </a:p>
        </p:txBody>
      </p:sp>
      <p:sp>
        <p:nvSpPr>
          <p:cNvPr id="5" name="TextBox 4"/>
          <p:cNvSpPr txBox="1"/>
          <p:nvPr/>
        </p:nvSpPr>
        <p:spPr>
          <a:xfrm>
            <a:off x="926680" y="320629"/>
            <a:ext cx="10435998" cy="369332"/>
          </a:xfrm>
          <a:prstGeom prst="rect">
            <a:avLst/>
          </a:prstGeom>
          <a:noFill/>
        </p:spPr>
        <p:txBody>
          <a:bodyPr wrap="none" rtlCol="0">
            <a:spAutoFit/>
          </a:bodyPr>
          <a:lstStyle/>
          <a:p>
            <a:r>
              <a:rPr lang="en-US" b="1" dirty="0" smtClean="0">
                <a:solidFill>
                  <a:schemeClr val="bg1"/>
                </a:solidFill>
              </a:rPr>
              <a:t>INTRODUCTORY  SESSION: </a:t>
            </a:r>
            <a:r>
              <a:rPr lang="en-US" b="1" dirty="0" err="1" smtClean="0">
                <a:solidFill>
                  <a:schemeClr val="bg1"/>
                </a:solidFill>
              </a:rPr>
              <a:t>Shvetsov</a:t>
            </a:r>
            <a:r>
              <a:rPr lang="en-US" b="1" dirty="0" smtClean="0">
                <a:solidFill>
                  <a:schemeClr val="bg1"/>
                </a:solidFill>
              </a:rPr>
              <a:t> V. (FLNP JINR, </a:t>
            </a:r>
            <a:r>
              <a:rPr lang="en-US" b="1" dirty="0" err="1" smtClean="0">
                <a:solidFill>
                  <a:schemeClr val="bg1"/>
                </a:solidFill>
              </a:rPr>
              <a:t>Dubna</a:t>
            </a:r>
            <a:r>
              <a:rPr lang="en-US" b="1" dirty="0" smtClean="0">
                <a:solidFill>
                  <a:schemeClr val="bg1"/>
                </a:solidFill>
              </a:rPr>
              <a:t>). Neutron physics at FLNP JINR</a:t>
            </a:r>
            <a:endParaRPr lang="ru-RU" b="1" dirty="0">
              <a:solidFill>
                <a:schemeClr val="bg1"/>
              </a:solidFill>
            </a:endParaRPr>
          </a:p>
        </p:txBody>
      </p:sp>
      <p:sp>
        <p:nvSpPr>
          <p:cNvPr id="9" name="Скругленный прямоугольник 8"/>
          <p:cNvSpPr/>
          <p:nvPr/>
        </p:nvSpPr>
        <p:spPr>
          <a:xfrm>
            <a:off x="1703388" y="876300"/>
            <a:ext cx="8475662" cy="444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pic>
        <p:nvPicPr>
          <p:cNvPr id="10" name="Рисунок 9"/>
          <p:cNvPicPr>
            <a:picLocks noChangeAspect="1"/>
          </p:cNvPicPr>
          <p:nvPr/>
        </p:nvPicPr>
        <p:blipFill>
          <a:blip r:embed="rId4"/>
          <a:stretch>
            <a:fillRect/>
          </a:stretch>
        </p:blipFill>
        <p:spPr>
          <a:xfrm>
            <a:off x="338700" y="1222221"/>
            <a:ext cx="8039879" cy="4961016"/>
          </a:xfrm>
          <a:prstGeom prst="rect">
            <a:avLst/>
          </a:prstGeom>
        </p:spPr>
      </p:pic>
      <p:sp>
        <p:nvSpPr>
          <p:cNvPr id="12" name="TextBox 11"/>
          <p:cNvSpPr txBox="1"/>
          <p:nvPr/>
        </p:nvSpPr>
        <p:spPr>
          <a:xfrm>
            <a:off x="3789680" y="1047482"/>
            <a:ext cx="4128053" cy="400110"/>
          </a:xfrm>
          <a:prstGeom prst="rect">
            <a:avLst/>
          </a:prstGeom>
          <a:noFill/>
        </p:spPr>
        <p:txBody>
          <a:bodyPr wrap="none" rtlCol="0">
            <a:spAutoFit/>
          </a:bodyPr>
          <a:lstStyle/>
          <a:p>
            <a:r>
              <a:rPr lang="en-US" sz="2000" b="1" dirty="0" smtClean="0">
                <a:latin typeface="Arial" panose="020B0604020202020204" pitchFamily="34" charset="0"/>
                <a:cs typeface="Arial" panose="020B0604020202020204" pitchFamily="34" charset="0"/>
              </a:rPr>
              <a:t>Development of the IREN facility</a:t>
            </a:r>
            <a:endParaRPr lang="ru-RU"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85856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54" y="1404380"/>
            <a:ext cx="3344427" cy="2785134"/>
          </a:xfrm>
          <a:prstGeom prst="rect">
            <a:avLst/>
          </a:prstGeom>
        </p:spPr>
      </p:pic>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0101" y="1429576"/>
            <a:ext cx="3589743" cy="2759938"/>
          </a:xfrm>
          <a:prstGeom prst="rect">
            <a:avLst/>
          </a:prstGeom>
          <a:scene3d>
            <a:camera prst="orthographicFront"/>
            <a:lightRig rig="threePt" dir="t"/>
          </a:scene3d>
          <a:sp3d>
            <a:bevelB/>
          </a:sp3d>
        </p:spPr>
      </p:pic>
      <p:sp>
        <p:nvSpPr>
          <p:cNvPr id="7" name="Прямоугольник 6"/>
          <p:cNvSpPr/>
          <p:nvPr/>
        </p:nvSpPr>
        <p:spPr>
          <a:xfrm>
            <a:off x="91440" y="193040"/>
            <a:ext cx="12100560" cy="1137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Rectangle 2"/>
          <p:cNvSpPr>
            <a:spLocks noGrp="1"/>
          </p:cNvSpPr>
          <p:nvPr>
            <p:ph type="subTitle" idx="1"/>
          </p:nvPr>
        </p:nvSpPr>
        <p:spPr>
          <a:xfrm>
            <a:off x="4511823" y="6158785"/>
            <a:ext cx="6503309" cy="514350"/>
          </a:xfrm>
        </p:spPr>
        <p:txBody>
          <a:bodyPr>
            <a:normAutofit/>
          </a:bodyPr>
          <a:lstStyle/>
          <a:p>
            <a:r>
              <a:rPr lang="en-US" sz="1800" b="1" dirty="0" smtClean="0">
                <a:solidFill>
                  <a:schemeClr val="tx1"/>
                </a:solidFill>
                <a:latin typeface="Calibri" panose="020F0502020204030204" pitchFamily="34" charset="0"/>
                <a:cs typeface="Times New Roman" panose="02020603050405020304" pitchFamily="18" charset="0"/>
              </a:rPr>
              <a:t>47th Meeting of the PAC for the Condensed Matter Physics</a:t>
            </a:r>
            <a:endParaRPr lang="ru-RU" sz="1800" b="1" dirty="0" smtClean="0">
              <a:solidFill>
                <a:schemeClr val="tx1"/>
              </a:solidFill>
              <a:latin typeface="Calibri" panose="020F0502020204030204" pitchFamily="34" charset="0"/>
              <a:cs typeface="Times New Roman" panose="02020603050405020304" pitchFamily="18" charset="0"/>
            </a:endParaRPr>
          </a:p>
        </p:txBody>
      </p:sp>
      <p:sp>
        <p:nvSpPr>
          <p:cNvPr id="6" name="Прямоугольник 5"/>
          <p:cNvSpPr/>
          <p:nvPr/>
        </p:nvSpPr>
        <p:spPr>
          <a:xfrm>
            <a:off x="762387" y="6243451"/>
            <a:ext cx="1342034" cy="369332"/>
          </a:xfrm>
          <a:prstGeom prst="rect">
            <a:avLst/>
          </a:prstGeom>
        </p:spPr>
        <p:txBody>
          <a:bodyPr wrap="none">
            <a:spAutoFit/>
          </a:bodyPr>
          <a:lstStyle/>
          <a:p>
            <a:pPr algn="ctr"/>
            <a:r>
              <a:rPr lang="en-US" b="1" dirty="0" smtClean="0">
                <a:solidFill>
                  <a:prstClr val="black"/>
                </a:solidFill>
                <a:latin typeface="Calibri" panose="020F0502020204030204" pitchFamily="34" charset="0"/>
              </a:rPr>
              <a:t>23-Jan-2018</a:t>
            </a:r>
            <a:endParaRPr lang="en-US" b="1" dirty="0">
              <a:solidFill>
                <a:prstClr val="black"/>
              </a:solidFill>
              <a:latin typeface="Calibri" panose="020F0502020204030204" pitchFamily="34" charset="0"/>
            </a:endParaRPr>
          </a:p>
        </p:txBody>
      </p:sp>
      <p:sp>
        <p:nvSpPr>
          <p:cNvPr id="5" name="TextBox 4"/>
          <p:cNvSpPr txBox="1"/>
          <p:nvPr/>
        </p:nvSpPr>
        <p:spPr>
          <a:xfrm>
            <a:off x="91440" y="320629"/>
            <a:ext cx="11602720" cy="646331"/>
          </a:xfrm>
          <a:prstGeom prst="rect">
            <a:avLst/>
          </a:prstGeom>
          <a:noFill/>
        </p:spPr>
        <p:txBody>
          <a:bodyPr wrap="square" rtlCol="0">
            <a:spAutoFit/>
          </a:bodyPr>
          <a:lstStyle/>
          <a:p>
            <a:r>
              <a:rPr lang="en-US" b="1" dirty="0" smtClean="0">
                <a:solidFill>
                  <a:schemeClr val="bg1"/>
                </a:solidFill>
              </a:rPr>
              <a:t>INTRODUCTORY  SESSION:</a:t>
            </a:r>
          </a:p>
          <a:p>
            <a:r>
              <a:rPr lang="en-US" b="1" dirty="0" err="1" smtClean="0">
                <a:solidFill>
                  <a:schemeClr val="bg1"/>
                </a:solidFill>
              </a:rPr>
              <a:t>Aksenov</a:t>
            </a:r>
            <a:r>
              <a:rPr lang="en-US" b="1" dirty="0" smtClean="0">
                <a:solidFill>
                  <a:schemeClr val="bg1"/>
                </a:solidFill>
              </a:rPr>
              <a:t> V. (FLNP JINR, </a:t>
            </a:r>
            <a:r>
              <a:rPr lang="en-US" b="1" dirty="0" err="1" smtClean="0">
                <a:solidFill>
                  <a:schemeClr val="bg1"/>
                </a:solidFill>
              </a:rPr>
              <a:t>Dubna</a:t>
            </a:r>
            <a:r>
              <a:rPr lang="en-US" b="1" dirty="0" smtClean="0">
                <a:solidFill>
                  <a:schemeClr val="bg1"/>
                </a:solidFill>
              </a:rPr>
              <a:t>). A proposal for </a:t>
            </a:r>
            <a:r>
              <a:rPr lang="en-US" b="1" dirty="0" err="1" smtClean="0">
                <a:solidFill>
                  <a:schemeClr val="bg1"/>
                </a:solidFill>
              </a:rPr>
              <a:t>Dubna</a:t>
            </a:r>
            <a:r>
              <a:rPr lang="en-US" b="1" dirty="0" smtClean="0">
                <a:solidFill>
                  <a:schemeClr val="bg1"/>
                </a:solidFill>
              </a:rPr>
              <a:t> neutron sources of the 4</a:t>
            </a:r>
            <a:r>
              <a:rPr lang="en-US" b="1" baseline="30000" dirty="0" smtClean="0">
                <a:solidFill>
                  <a:schemeClr val="bg1"/>
                </a:solidFill>
              </a:rPr>
              <a:t>th</a:t>
            </a:r>
            <a:r>
              <a:rPr lang="en-US" b="1" dirty="0" smtClean="0">
                <a:solidFill>
                  <a:schemeClr val="bg1"/>
                </a:solidFill>
              </a:rPr>
              <a:t> generation.</a:t>
            </a:r>
            <a:endParaRPr lang="ru-RU" b="1" dirty="0">
              <a:solidFill>
                <a:schemeClr val="bg1"/>
              </a:solidFill>
            </a:endParaRPr>
          </a:p>
        </p:txBody>
      </p:sp>
      <p:grpSp>
        <p:nvGrpSpPr>
          <p:cNvPr id="19" name="Группа 18"/>
          <p:cNvGrpSpPr/>
          <p:nvPr/>
        </p:nvGrpSpPr>
        <p:grpSpPr>
          <a:xfrm>
            <a:off x="6585492" y="1378443"/>
            <a:ext cx="5606507" cy="4314991"/>
            <a:chOff x="2291413" y="1033572"/>
            <a:chExt cx="6350732" cy="4431196"/>
          </a:xfrm>
        </p:grpSpPr>
        <p:grpSp>
          <p:nvGrpSpPr>
            <p:cNvPr id="20" name="Группа 19"/>
            <p:cNvGrpSpPr/>
            <p:nvPr/>
          </p:nvGrpSpPr>
          <p:grpSpPr>
            <a:xfrm>
              <a:off x="2291413" y="1058130"/>
              <a:ext cx="6350732" cy="4406638"/>
              <a:chOff x="767413" y="1058130"/>
              <a:chExt cx="6350732" cy="4406638"/>
            </a:xfrm>
          </p:grpSpPr>
          <p:pic>
            <p:nvPicPr>
              <p:cNvPr id="31" name="Рисунок 30"/>
              <p:cNvPicPr>
                <a:picLocks noChangeAspect="1"/>
              </p:cNvPicPr>
              <p:nvPr/>
            </p:nvPicPr>
            <p:blipFill>
              <a:blip r:embed="rId5"/>
              <a:stretch>
                <a:fillRect/>
              </a:stretch>
            </p:blipFill>
            <p:spPr>
              <a:xfrm>
                <a:off x="767413" y="1058130"/>
                <a:ext cx="6350732" cy="4406638"/>
              </a:xfrm>
              <a:prstGeom prst="rect">
                <a:avLst/>
              </a:prstGeom>
            </p:spPr>
          </p:pic>
          <p:sp>
            <p:nvSpPr>
              <p:cNvPr id="32" name="Прямоугольник 31"/>
              <p:cNvSpPr/>
              <p:nvPr/>
            </p:nvSpPr>
            <p:spPr>
              <a:xfrm>
                <a:off x="4644008" y="2083141"/>
                <a:ext cx="2088232" cy="16338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sp>
          <p:nvSpPr>
            <p:cNvPr id="21" name="Прямоугольник 20"/>
            <p:cNvSpPr/>
            <p:nvPr/>
          </p:nvSpPr>
          <p:spPr>
            <a:xfrm>
              <a:off x="5735960" y="1052737"/>
              <a:ext cx="216024" cy="410445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TextBox 21"/>
            <p:cNvSpPr txBox="1"/>
            <p:nvPr/>
          </p:nvSpPr>
          <p:spPr>
            <a:xfrm>
              <a:off x="5966581" y="1033572"/>
              <a:ext cx="793808" cy="523220"/>
            </a:xfrm>
            <a:prstGeom prst="rect">
              <a:avLst/>
            </a:prstGeom>
            <a:noFill/>
          </p:spPr>
          <p:txBody>
            <a:bodyPr wrap="none" rtlCol="0">
              <a:spAutoFit/>
            </a:bodyPr>
            <a:lstStyle/>
            <a:p>
              <a:pPr algn="ctr"/>
              <a:r>
                <a:rPr lang="en-US" sz="1400" b="1" dirty="0">
                  <a:latin typeface="Arial" panose="020B0604020202020204" pitchFamily="34" charset="0"/>
                  <a:cs typeface="Arial" panose="020B0604020202020204" pitchFamily="34" charset="0"/>
                </a:rPr>
                <a:t>DNS-IV</a:t>
              </a:r>
            </a:p>
            <a:p>
              <a:pPr algn="ctr"/>
              <a:r>
                <a:rPr lang="en-US" sz="1400" b="1" dirty="0">
                  <a:latin typeface="Arial" panose="020B0604020202020204" pitchFamily="34" charset="0"/>
                  <a:cs typeface="Arial" panose="020B0604020202020204" pitchFamily="34" charset="0"/>
                </a:rPr>
                <a:t>15 MW</a:t>
              </a:r>
              <a:endParaRPr lang="ru-RU" sz="1400" b="1" dirty="0">
                <a:latin typeface="Arial" panose="020B0604020202020204" pitchFamily="34" charset="0"/>
                <a:cs typeface="Arial" panose="020B0604020202020204" pitchFamily="34" charset="0"/>
              </a:endParaRPr>
            </a:p>
          </p:txBody>
        </p:sp>
        <p:sp>
          <p:nvSpPr>
            <p:cNvPr id="23" name="TextBox 22"/>
            <p:cNvSpPr txBox="1"/>
            <p:nvPr/>
          </p:nvSpPr>
          <p:spPr>
            <a:xfrm>
              <a:off x="7402450" y="1268760"/>
              <a:ext cx="1168910" cy="523220"/>
            </a:xfrm>
            <a:prstGeom prst="rect">
              <a:avLst/>
            </a:prstGeom>
            <a:noFill/>
          </p:spPr>
          <p:txBody>
            <a:bodyPr wrap="none" rtlCol="0">
              <a:spAutoFit/>
            </a:bodyPr>
            <a:lstStyle/>
            <a:p>
              <a:r>
                <a:rPr lang="en-US" sz="1400" b="1" dirty="0">
                  <a:solidFill>
                    <a:srgbClr val="0000FF"/>
                  </a:solidFill>
                  <a:latin typeface="Arial" panose="020B0604020202020204" pitchFamily="34" charset="0"/>
                  <a:cs typeface="Arial" panose="020B0604020202020204" pitchFamily="34" charset="0"/>
                </a:rPr>
                <a:t>Brightness,</a:t>
              </a:r>
            </a:p>
            <a:p>
              <a:r>
                <a:rPr lang="en-US" sz="1400" b="1" dirty="0">
                  <a:solidFill>
                    <a:srgbClr val="0000FF"/>
                  </a:solidFill>
                  <a:latin typeface="Arial" panose="020B0604020202020204" pitchFamily="34" charset="0"/>
                  <a:cs typeface="Arial" panose="020B0604020202020204" pitchFamily="34" charset="0"/>
                </a:rPr>
                <a:t>peak</a:t>
              </a:r>
              <a:r>
                <a:rPr lang="en-US" sz="1400" b="1" dirty="0">
                  <a:solidFill>
                    <a:srgbClr val="0000FF"/>
                  </a:solidFill>
                  <a:latin typeface="Arial" panose="020B0604020202020204" pitchFamily="34" charset="0"/>
                  <a:cs typeface="Arial" panose="020B0604020202020204" pitchFamily="34" charset="0"/>
                  <a:sym typeface="Symbol"/>
                </a:rPr>
                <a:t>  10</a:t>
              </a:r>
              <a:r>
                <a:rPr lang="en-US" sz="1400" b="1" baseline="30000" dirty="0">
                  <a:solidFill>
                    <a:srgbClr val="0000FF"/>
                  </a:solidFill>
                  <a:latin typeface="Arial" panose="020B0604020202020204" pitchFamily="34" charset="0"/>
                  <a:cs typeface="Arial" panose="020B0604020202020204" pitchFamily="34" charset="0"/>
                  <a:sym typeface="Symbol"/>
                </a:rPr>
                <a:t>14</a:t>
              </a:r>
              <a:endParaRPr lang="ru-RU" sz="1400" b="1" dirty="0">
                <a:solidFill>
                  <a:srgbClr val="0000FF"/>
                </a:solidFill>
                <a:latin typeface="Arial" panose="020B0604020202020204" pitchFamily="34" charset="0"/>
                <a:cs typeface="Arial" panose="020B0604020202020204" pitchFamily="34" charset="0"/>
              </a:endParaRPr>
            </a:p>
          </p:txBody>
        </p:sp>
        <p:cxnSp>
          <p:nvCxnSpPr>
            <p:cNvPr id="24" name="Прямая соединительная линия 23"/>
            <p:cNvCxnSpPr/>
            <p:nvPr/>
          </p:nvCxnSpPr>
          <p:spPr>
            <a:xfrm flipV="1">
              <a:off x="5727268" y="1556793"/>
              <a:ext cx="0" cy="3600399"/>
            </a:xfrm>
            <a:prstGeom prst="line">
              <a:avLst/>
            </a:prstGeom>
            <a:ln w="1905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p:nvPr/>
          </p:nvCxnSpPr>
          <p:spPr>
            <a:xfrm flipV="1">
              <a:off x="5961509" y="1556793"/>
              <a:ext cx="0" cy="3600399"/>
            </a:xfrm>
            <a:prstGeom prst="line">
              <a:avLst/>
            </a:prstGeom>
            <a:ln w="1905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p:cNvCxnSpPr/>
            <p:nvPr/>
          </p:nvCxnSpPr>
          <p:spPr>
            <a:xfrm>
              <a:off x="5727268" y="1041847"/>
              <a:ext cx="0" cy="43204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p:cNvCxnSpPr/>
            <p:nvPr/>
          </p:nvCxnSpPr>
          <p:spPr>
            <a:xfrm>
              <a:off x="5961509" y="1041847"/>
              <a:ext cx="0" cy="43204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p:cNvCxnSpPr/>
            <p:nvPr/>
          </p:nvCxnSpPr>
          <p:spPr>
            <a:xfrm>
              <a:off x="5717665" y="1041847"/>
              <a:ext cx="24384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p:cNvCxnSpPr/>
            <p:nvPr/>
          </p:nvCxnSpPr>
          <p:spPr>
            <a:xfrm>
              <a:off x="5735961" y="5157191"/>
              <a:ext cx="24384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456041" y="4225664"/>
              <a:ext cx="1308371" cy="523220"/>
            </a:xfrm>
            <a:prstGeom prst="rect">
              <a:avLst/>
            </a:prstGeom>
            <a:noFill/>
          </p:spPr>
          <p:txBody>
            <a:bodyPr wrap="none" rtlCol="0">
              <a:spAutoFit/>
            </a:bodyPr>
            <a:lstStyle/>
            <a:p>
              <a:r>
                <a:rPr lang="en-US" sz="1400" b="1" dirty="0">
                  <a:solidFill>
                    <a:srgbClr val="FF0000"/>
                  </a:solidFill>
                  <a:latin typeface="Arial" panose="020B0604020202020204" pitchFamily="34" charset="0"/>
                  <a:cs typeface="Arial" panose="020B0604020202020204" pitchFamily="34" charset="0"/>
                </a:rPr>
                <a:t>100</a:t>
              </a:r>
              <a:r>
                <a:rPr lang="en-US" sz="1400" b="1" dirty="0">
                  <a:solidFill>
                    <a:srgbClr val="FF0000"/>
                  </a:solidFill>
                  <a:latin typeface="Arial" panose="020B0604020202020204" pitchFamily="34" charset="0"/>
                  <a:cs typeface="Arial" panose="020B0604020202020204" pitchFamily="34" charset="0"/>
                  <a:sym typeface="Symbol"/>
                </a:rPr>
                <a:t>600 </a:t>
              </a:r>
              <a:r>
                <a:rPr lang="en-US" sz="1400" b="1" dirty="0" err="1">
                  <a:solidFill>
                    <a:srgbClr val="FF0000"/>
                  </a:solidFill>
                  <a:latin typeface="Arial" panose="020B0604020202020204" pitchFamily="34" charset="0"/>
                  <a:cs typeface="Arial" panose="020B0604020202020204" pitchFamily="34" charset="0"/>
                  <a:sym typeface="Symbol"/>
                </a:rPr>
                <a:t>MEu</a:t>
              </a:r>
              <a:endParaRPr lang="en-US" sz="1400" b="1" dirty="0">
                <a:solidFill>
                  <a:srgbClr val="FF0000"/>
                </a:solidFill>
                <a:latin typeface="Arial" panose="020B0604020202020204" pitchFamily="34" charset="0"/>
                <a:cs typeface="Arial" panose="020B0604020202020204" pitchFamily="34" charset="0"/>
              </a:endParaRPr>
            </a:p>
            <a:p>
              <a:endParaRPr lang="ru-RU" sz="1400" dirty="0"/>
            </a:p>
          </p:txBody>
        </p:sp>
      </p:grpSp>
      <p:pic>
        <p:nvPicPr>
          <p:cNvPr id="33" name="Рисунок 32"/>
          <p:cNvPicPr>
            <a:picLocks noChangeAspect="1"/>
          </p:cNvPicPr>
          <p:nvPr/>
        </p:nvPicPr>
        <p:blipFill rotWithShape="1">
          <a:blip r:embed="rId6" cstate="print">
            <a:extLst>
              <a:ext uri="{28A0092B-C50C-407E-A947-70E740481C1C}">
                <a14:useLocalDpi xmlns:a14="http://schemas.microsoft.com/office/drawing/2010/main" val="0"/>
              </a:ext>
            </a:extLst>
          </a:blip>
          <a:srcRect t="8888" r="9216" b="6509"/>
          <a:stretch/>
        </p:blipFill>
        <p:spPr>
          <a:xfrm>
            <a:off x="4449980" y="3926928"/>
            <a:ext cx="2088836" cy="2088204"/>
          </a:xfrm>
          <a:prstGeom prst="rect">
            <a:avLst/>
          </a:prstGeom>
        </p:spPr>
      </p:pic>
      <p:sp>
        <p:nvSpPr>
          <p:cNvPr id="46" name="TextBox 45"/>
          <p:cNvSpPr txBox="1"/>
          <p:nvPr/>
        </p:nvSpPr>
        <p:spPr>
          <a:xfrm>
            <a:off x="5284885" y="9608365"/>
            <a:ext cx="3871573" cy="1292662"/>
          </a:xfrm>
          <a:prstGeom prst="rect">
            <a:avLst/>
          </a:prstGeom>
          <a:noFill/>
        </p:spPr>
        <p:txBody>
          <a:bodyPr wrap="none" rtlCol="0">
            <a:spAutoFit/>
          </a:bodyPr>
          <a:lstStyle/>
          <a:p>
            <a:pPr>
              <a:lnSpc>
                <a:spcPct val="130000"/>
              </a:lnSpc>
            </a:pPr>
            <a:r>
              <a:rPr lang="en-US" b="1" dirty="0">
                <a:solidFill>
                  <a:srgbClr val="008000"/>
                </a:solidFill>
                <a:latin typeface="Comic Sans MS" panose="030F0702030302020204" pitchFamily="66" charset="0"/>
                <a:sym typeface="Symbol"/>
              </a:rPr>
              <a:t>Linear 1 GeV p-Accelerator </a:t>
            </a:r>
            <a:endParaRPr lang="en-US" b="1" dirty="0" smtClean="0">
              <a:solidFill>
                <a:srgbClr val="008000"/>
              </a:solidFill>
              <a:latin typeface="Comic Sans MS" panose="030F0702030302020204" pitchFamily="66" charset="0"/>
              <a:sym typeface="Symbol"/>
            </a:endParaRPr>
          </a:p>
          <a:p>
            <a:pPr>
              <a:lnSpc>
                <a:spcPct val="130000"/>
              </a:lnSpc>
            </a:pPr>
            <a:r>
              <a:rPr lang="en-US" b="1" dirty="0" smtClean="0">
                <a:solidFill>
                  <a:srgbClr val="008000"/>
                </a:solidFill>
                <a:latin typeface="Comic Sans MS" panose="030F0702030302020204" pitchFamily="66" charset="0"/>
                <a:sym typeface="Symbol"/>
              </a:rPr>
              <a:t>with </a:t>
            </a:r>
            <a:r>
              <a:rPr lang="en-US" b="1" dirty="0">
                <a:solidFill>
                  <a:srgbClr val="008000"/>
                </a:solidFill>
                <a:latin typeface="Comic Sans MS" panose="030F0702030302020204" pitchFamily="66" charset="0"/>
                <a:sym typeface="Symbol"/>
              </a:rPr>
              <a:t>Variable  Pulse Duration </a:t>
            </a:r>
            <a:r>
              <a:rPr lang="en-US" sz="2400" b="1" dirty="0">
                <a:solidFill>
                  <a:srgbClr val="008000"/>
                </a:solidFill>
                <a:latin typeface="Comic Sans MS" panose="030F0702030302020204" pitchFamily="66" charset="0"/>
                <a:sym typeface="Symbol"/>
              </a:rPr>
              <a:t>+ </a:t>
            </a:r>
            <a:endParaRPr lang="en-US" b="1" dirty="0">
              <a:solidFill>
                <a:srgbClr val="008000"/>
              </a:solidFill>
              <a:latin typeface="Comic Sans MS" panose="030F0702030302020204" pitchFamily="66" charset="0"/>
              <a:sym typeface="Symbol"/>
            </a:endParaRPr>
          </a:p>
          <a:p>
            <a:pPr>
              <a:lnSpc>
                <a:spcPct val="130000"/>
              </a:lnSpc>
            </a:pPr>
            <a:r>
              <a:rPr lang="en-US" b="1" dirty="0">
                <a:solidFill>
                  <a:srgbClr val="008000"/>
                </a:solidFill>
                <a:latin typeface="Comic Sans MS" panose="030F0702030302020204" pitchFamily="66" charset="0"/>
                <a:sym typeface="Symbol"/>
              </a:rPr>
              <a:t>Multiplying Target Station </a:t>
            </a:r>
            <a:endParaRPr lang="en-US" b="1" dirty="0" smtClean="0">
              <a:solidFill>
                <a:srgbClr val="008000"/>
              </a:solidFill>
              <a:latin typeface="Comic Sans MS" panose="030F0702030302020204" pitchFamily="66" charset="0"/>
              <a:sym typeface="Symbol"/>
            </a:endParaRPr>
          </a:p>
        </p:txBody>
      </p:sp>
      <p:sp>
        <p:nvSpPr>
          <p:cNvPr id="47" name="Заголовок 1"/>
          <p:cNvSpPr txBox="1">
            <a:spLocks/>
          </p:cNvSpPr>
          <p:nvPr/>
        </p:nvSpPr>
        <p:spPr>
          <a:xfrm>
            <a:off x="5384695" y="4880417"/>
            <a:ext cx="7886700" cy="1325563"/>
          </a:xfrm>
          <a:prstGeom prst="rect">
            <a:avLst/>
          </a:prstGeom>
        </p:spPr>
        <p:txBody>
          <a:bodyPr vert="horz" anchor="b">
            <a:normAutofit/>
          </a:bodyPr>
          <a:lstStyle>
            <a:lvl1pPr algn="l" rtl="0" eaLnBrk="1" latinLnBrk="0" hangingPunct="1">
              <a:spcBef>
                <a:spcPct val="0"/>
              </a:spcBef>
              <a:buNone/>
              <a:defRPr sz="3300" kern="1200" cap="all" baseline="0">
                <a:solidFill>
                  <a:schemeClr val="tx2"/>
                </a:solidFill>
                <a:latin typeface="+mj-lt"/>
                <a:ea typeface="+mj-ea"/>
                <a:cs typeface="+mj-cs"/>
              </a:defRPr>
            </a:lvl1pPr>
          </a:lstStyle>
          <a:p>
            <a:pPr algn="ctr">
              <a:lnSpc>
                <a:spcPct val="150000"/>
              </a:lnSpc>
              <a:spcBef>
                <a:spcPts val="0"/>
              </a:spcBef>
            </a:pPr>
            <a:r>
              <a:rPr lang="en-US" sz="3200" b="1" smtClean="0">
                <a:solidFill>
                  <a:srgbClr val="990033"/>
                </a:solidFill>
                <a:latin typeface="Comic Sans MS" panose="030F0702030302020204" pitchFamily="66" charset="0"/>
              </a:rPr>
              <a:t>Why Neptunium–237 ?</a:t>
            </a:r>
            <a:endParaRPr lang="ru-RU" sz="3200" dirty="0">
              <a:solidFill>
                <a:srgbClr val="990033"/>
              </a:solidFill>
              <a:latin typeface="Comic Sans MS" panose="030F0702030302020204" pitchFamily="66" charset="0"/>
            </a:endParaRPr>
          </a:p>
        </p:txBody>
      </p:sp>
      <p:sp>
        <p:nvSpPr>
          <p:cNvPr id="48" name="TextBox 47"/>
          <p:cNvSpPr txBox="1"/>
          <p:nvPr/>
        </p:nvSpPr>
        <p:spPr>
          <a:xfrm>
            <a:off x="396108" y="4400772"/>
            <a:ext cx="3871573" cy="1292662"/>
          </a:xfrm>
          <a:prstGeom prst="rect">
            <a:avLst/>
          </a:prstGeom>
          <a:noFill/>
        </p:spPr>
        <p:txBody>
          <a:bodyPr wrap="none" rtlCol="0">
            <a:spAutoFit/>
          </a:bodyPr>
          <a:lstStyle/>
          <a:p>
            <a:pPr>
              <a:lnSpc>
                <a:spcPct val="130000"/>
              </a:lnSpc>
            </a:pPr>
            <a:r>
              <a:rPr lang="en-US" b="1" dirty="0">
                <a:solidFill>
                  <a:srgbClr val="008000"/>
                </a:solidFill>
                <a:latin typeface="Comic Sans MS" panose="030F0702030302020204" pitchFamily="66" charset="0"/>
                <a:sym typeface="Symbol"/>
              </a:rPr>
              <a:t>Linear 1 GeV p-Accelerator </a:t>
            </a:r>
            <a:endParaRPr lang="en-US" b="1" dirty="0" smtClean="0">
              <a:solidFill>
                <a:srgbClr val="008000"/>
              </a:solidFill>
              <a:latin typeface="Comic Sans MS" panose="030F0702030302020204" pitchFamily="66" charset="0"/>
              <a:sym typeface="Symbol"/>
            </a:endParaRPr>
          </a:p>
          <a:p>
            <a:pPr>
              <a:lnSpc>
                <a:spcPct val="130000"/>
              </a:lnSpc>
            </a:pPr>
            <a:r>
              <a:rPr lang="en-US" b="1" dirty="0" smtClean="0">
                <a:solidFill>
                  <a:srgbClr val="008000"/>
                </a:solidFill>
                <a:latin typeface="Comic Sans MS" panose="030F0702030302020204" pitchFamily="66" charset="0"/>
                <a:sym typeface="Symbol"/>
              </a:rPr>
              <a:t>with </a:t>
            </a:r>
            <a:r>
              <a:rPr lang="en-US" b="1" dirty="0">
                <a:solidFill>
                  <a:srgbClr val="008000"/>
                </a:solidFill>
                <a:latin typeface="Comic Sans MS" panose="030F0702030302020204" pitchFamily="66" charset="0"/>
                <a:sym typeface="Symbol"/>
              </a:rPr>
              <a:t>Variable  Pulse Duration </a:t>
            </a:r>
            <a:r>
              <a:rPr lang="en-US" sz="2400" b="1" dirty="0">
                <a:solidFill>
                  <a:srgbClr val="008000"/>
                </a:solidFill>
                <a:latin typeface="Comic Sans MS" panose="030F0702030302020204" pitchFamily="66" charset="0"/>
                <a:sym typeface="Symbol"/>
              </a:rPr>
              <a:t>+ </a:t>
            </a:r>
            <a:endParaRPr lang="en-US" b="1" dirty="0">
              <a:solidFill>
                <a:srgbClr val="008000"/>
              </a:solidFill>
              <a:latin typeface="Comic Sans MS" panose="030F0702030302020204" pitchFamily="66" charset="0"/>
              <a:sym typeface="Symbol"/>
            </a:endParaRPr>
          </a:p>
          <a:p>
            <a:pPr>
              <a:lnSpc>
                <a:spcPct val="130000"/>
              </a:lnSpc>
            </a:pPr>
            <a:r>
              <a:rPr lang="en-US" b="1" dirty="0">
                <a:solidFill>
                  <a:srgbClr val="008000"/>
                </a:solidFill>
                <a:latin typeface="Comic Sans MS" panose="030F0702030302020204" pitchFamily="66" charset="0"/>
                <a:sym typeface="Symbol"/>
              </a:rPr>
              <a:t>Multiplying Target Station </a:t>
            </a:r>
            <a:endParaRPr lang="en-US" b="1" dirty="0" smtClean="0">
              <a:solidFill>
                <a:srgbClr val="008000"/>
              </a:solidFill>
              <a:latin typeface="Comic Sans MS" panose="030F0702030302020204" pitchFamily="66" charset="0"/>
              <a:sym typeface="Symbol"/>
            </a:endParaRPr>
          </a:p>
        </p:txBody>
      </p:sp>
    </p:spTree>
    <p:extLst>
      <p:ext uri="{BB962C8B-B14F-4D97-AF65-F5344CB8AC3E}">
        <p14:creationId xmlns:p14="http://schemas.microsoft.com/office/powerpoint/2010/main" val="8709214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2334" y="1371548"/>
            <a:ext cx="7439666" cy="4623806"/>
          </a:xfrm>
          <a:prstGeom prst="rect">
            <a:avLst/>
          </a:prstGeom>
        </p:spPr>
      </p:pic>
      <p:sp>
        <p:nvSpPr>
          <p:cNvPr id="8" name="Прямоугольник 7"/>
          <p:cNvSpPr/>
          <p:nvPr/>
        </p:nvSpPr>
        <p:spPr>
          <a:xfrm>
            <a:off x="0" y="1330960"/>
            <a:ext cx="8729932" cy="466439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91440" y="193040"/>
            <a:ext cx="12100560" cy="1137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Rectangle 2"/>
          <p:cNvSpPr>
            <a:spLocks noGrp="1"/>
          </p:cNvSpPr>
          <p:nvPr>
            <p:ph type="subTitle" idx="1"/>
          </p:nvPr>
        </p:nvSpPr>
        <p:spPr>
          <a:xfrm>
            <a:off x="4511823" y="6158785"/>
            <a:ext cx="6503309" cy="514350"/>
          </a:xfrm>
        </p:spPr>
        <p:txBody>
          <a:bodyPr>
            <a:normAutofit/>
          </a:bodyPr>
          <a:lstStyle/>
          <a:p>
            <a:r>
              <a:rPr lang="en-US" sz="1800" b="1" dirty="0" smtClean="0">
                <a:solidFill>
                  <a:schemeClr val="tx1"/>
                </a:solidFill>
                <a:latin typeface="Calibri" panose="020F0502020204030204" pitchFamily="34" charset="0"/>
                <a:cs typeface="Times New Roman" panose="02020603050405020304" pitchFamily="18" charset="0"/>
              </a:rPr>
              <a:t>47th Meeting of the PAC for the Condensed Matter Physics</a:t>
            </a:r>
            <a:endParaRPr lang="ru-RU" sz="1800" b="1" dirty="0" smtClean="0">
              <a:solidFill>
                <a:schemeClr val="tx1"/>
              </a:solidFill>
              <a:latin typeface="Calibri" panose="020F0502020204030204" pitchFamily="34" charset="0"/>
              <a:cs typeface="Times New Roman" panose="02020603050405020304" pitchFamily="18" charset="0"/>
            </a:endParaRPr>
          </a:p>
        </p:txBody>
      </p:sp>
      <p:sp>
        <p:nvSpPr>
          <p:cNvPr id="6" name="Прямоугольник 5"/>
          <p:cNvSpPr/>
          <p:nvPr/>
        </p:nvSpPr>
        <p:spPr>
          <a:xfrm>
            <a:off x="762387" y="6243451"/>
            <a:ext cx="1342034" cy="369332"/>
          </a:xfrm>
          <a:prstGeom prst="rect">
            <a:avLst/>
          </a:prstGeom>
        </p:spPr>
        <p:txBody>
          <a:bodyPr wrap="none">
            <a:spAutoFit/>
          </a:bodyPr>
          <a:lstStyle/>
          <a:p>
            <a:pPr algn="ctr"/>
            <a:r>
              <a:rPr lang="en-US" b="1" dirty="0" smtClean="0">
                <a:solidFill>
                  <a:prstClr val="black"/>
                </a:solidFill>
                <a:latin typeface="Calibri" panose="020F0502020204030204" pitchFamily="34" charset="0"/>
              </a:rPr>
              <a:t>23-Jan-2018</a:t>
            </a:r>
            <a:endParaRPr lang="en-US" b="1" dirty="0">
              <a:solidFill>
                <a:prstClr val="black"/>
              </a:solidFill>
              <a:latin typeface="Calibri" panose="020F0502020204030204" pitchFamily="34" charset="0"/>
            </a:endParaRPr>
          </a:p>
        </p:txBody>
      </p:sp>
      <p:sp>
        <p:nvSpPr>
          <p:cNvPr id="5" name="TextBox 4"/>
          <p:cNvSpPr txBox="1"/>
          <p:nvPr/>
        </p:nvSpPr>
        <p:spPr>
          <a:xfrm>
            <a:off x="91440" y="320629"/>
            <a:ext cx="11602720" cy="923330"/>
          </a:xfrm>
          <a:prstGeom prst="rect">
            <a:avLst/>
          </a:prstGeom>
          <a:noFill/>
        </p:spPr>
        <p:txBody>
          <a:bodyPr wrap="square" rtlCol="0">
            <a:spAutoFit/>
          </a:bodyPr>
          <a:lstStyle/>
          <a:p>
            <a:r>
              <a:rPr lang="en-US" b="1" dirty="0" smtClean="0">
                <a:solidFill>
                  <a:schemeClr val="bg1"/>
                </a:solidFill>
              </a:rPr>
              <a:t>INTRODUCTORY  SESSION:</a:t>
            </a:r>
          </a:p>
          <a:p>
            <a:r>
              <a:rPr lang="en-US" b="1" dirty="0" err="1" smtClean="0">
                <a:solidFill>
                  <a:schemeClr val="bg1"/>
                </a:solidFill>
              </a:rPr>
              <a:t>Balagurov</a:t>
            </a:r>
            <a:r>
              <a:rPr lang="en-US" b="1" dirty="0" smtClean="0">
                <a:solidFill>
                  <a:schemeClr val="bg1"/>
                </a:solidFill>
              </a:rPr>
              <a:t> A. (FLNP JINR, </a:t>
            </a:r>
            <a:r>
              <a:rPr lang="en-US" b="1" dirty="0" err="1" smtClean="0">
                <a:solidFill>
                  <a:schemeClr val="bg1"/>
                </a:solidFill>
              </a:rPr>
              <a:t>Dubna</a:t>
            </a:r>
            <a:r>
              <a:rPr lang="en-US" b="1" dirty="0" smtClean="0">
                <a:solidFill>
                  <a:schemeClr val="bg1"/>
                </a:solidFill>
              </a:rPr>
              <a:t>). Correlation Fourier </a:t>
            </a:r>
            <a:r>
              <a:rPr lang="en-US" b="1" dirty="0" err="1" smtClean="0">
                <a:solidFill>
                  <a:schemeClr val="bg1"/>
                </a:solidFill>
              </a:rPr>
              <a:t>diffractometry</a:t>
            </a:r>
            <a:r>
              <a:rPr lang="en-US" b="1" dirty="0" smtClean="0">
                <a:solidFill>
                  <a:schemeClr val="bg1"/>
                </a:solidFill>
              </a:rPr>
              <a:t> at long-pulse neutron sources:</a:t>
            </a:r>
          </a:p>
          <a:p>
            <a:r>
              <a:rPr lang="en-US" b="1" dirty="0" smtClean="0">
                <a:solidFill>
                  <a:schemeClr val="bg1"/>
                </a:solidFill>
              </a:rPr>
              <a:t>				  the 25</a:t>
            </a:r>
            <a:r>
              <a:rPr lang="en-US" b="1" baseline="30000" dirty="0" smtClean="0">
                <a:solidFill>
                  <a:schemeClr val="bg1"/>
                </a:solidFill>
              </a:rPr>
              <a:t>th</a:t>
            </a:r>
            <a:r>
              <a:rPr lang="en-US" b="1" dirty="0" smtClean="0">
                <a:solidFill>
                  <a:schemeClr val="bg1"/>
                </a:solidFill>
              </a:rPr>
              <a:t> anniversary of the technique at the IBR-2 reactor</a:t>
            </a:r>
            <a:endParaRPr lang="ru-RU" b="1" dirty="0">
              <a:solidFill>
                <a:schemeClr val="bg1"/>
              </a:solidFill>
            </a:endParaRPr>
          </a:p>
        </p:txBody>
      </p:sp>
      <p:grpSp>
        <p:nvGrpSpPr>
          <p:cNvPr id="16" name="Группа 15"/>
          <p:cNvGrpSpPr/>
          <p:nvPr/>
        </p:nvGrpSpPr>
        <p:grpSpPr>
          <a:xfrm>
            <a:off x="293714" y="2026684"/>
            <a:ext cx="8001446" cy="3901895"/>
            <a:chOff x="171450" y="1295400"/>
            <a:chExt cx="9417562" cy="4714875"/>
          </a:xfrm>
        </p:grpSpPr>
        <p:pic>
          <p:nvPicPr>
            <p:cNvPr id="17" name="Рисунок 6" descr="HRFD_1st-pattern.JPG"/>
            <p:cNvPicPr>
              <a:picLocks noChangeAspect="1"/>
            </p:cNvPicPr>
            <p:nvPr/>
          </p:nvPicPr>
          <p:blipFill>
            <a:blip r:embed="rId4" cstate="print"/>
            <a:srcRect l="14777" t="19403" r="5011" b="14925"/>
            <a:stretch>
              <a:fillRect/>
            </a:stretch>
          </p:blipFill>
          <p:spPr bwMode="auto">
            <a:xfrm>
              <a:off x="171450" y="1295400"/>
              <a:ext cx="4071938" cy="4714875"/>
            </a:xfrm>
            <a:prstGeom prst="rect">
              <a:avLst/>
            </a:prstGeom>
            <a:noFill/>
            <a:ln w="9525">
              <a:solidFill>
                <a:srgbClr val="C00000"/>
              </a:solidFill>
              <a:miter lim="800000"/>
              <a:headEnd/>
              <a:tailEnd/>
            </a:ln>
          </p:spPr>
        </p:pic>
        <p:pic>
          <p:nvPicPr>
            <p:cNvPr id="18" name="Рисунок 17" descr="Bala-6.JPG"/>
            <p:cNvPicPr>
              <a:picLocks noChangeAspect="1"/>
            </p:cNvPicPr>
            <p:nvPr/>
          </p:nvPicPr>
          <p:blipFill>
            <a:blip r:embed="rId5" cstate="print"/>
            <a:srcRect l="8750" t="56481" r="12417" b="12408"/>
            <a:stretch>
              <a:fillRect/>
            </a:stretch>
          </p:blipFill>
          <p:spPr>
            <a:xfrm>
              <a:off x="4969917" y="1384568"/>
              <a:ext cx="4619095" cy="2578099"/>
            </a:xfrm>
            <a:prstGeom prst="rect">
              <a:avLst/>
            </a:prstGeom>
          </p:spPr>
        </p:pic>
        <p:sp>
          <p:nvSpPr>
            <p:cNvPr id="19" name="TextBox 18"/>
            <p:cNvSpPr txBox="1"/>
            <p:nvPr/>
          </p:nvSpPr>
          <p:spPr>
            <a:xfrm>
              <a:off x="4963242" y="4011712"/>
              <a:ext cx="4578350" cy="1301662"/>
            </a:xfrm>
            <a:prstGeom prst="rect">
              <a:avLst/>
            </a:prstGeom>
            <a:solidFill>
              <a:srgbClr val="FFFFFF">
                <a:alpha val="69804"/>
              </a:srgbClr>
            </a:solidFill>
            <a:ln>
              <a:solidFill>
                <a:srgbClr val="0000FF"/>
              </a:solidFill>
            </a:ln>
          </p:spPr>
          <p:txBody>
            <a:bodyPr wrap="square" rtlCol="0">
              <a:spAutoFit/>
            </a:bodyPr>
            <a:lstStyle/>
            <a:p>
              <a:pPr algn="just"/>
              <a:r>
                <a:rPr lang="en-US" sz="1600" dirty="0" smtClean="0">
                  <a:solidFill>
                    <a:schemeClr val="tx2"/>
                  </a:solidFill>
                </a:rPr>
                <a:t>Vladimir </a:t>
              </a:r>
              <a:r>
                <a:rPr lang="en-US" sz="1600" dirty="0" err="1" smtClean="0">
                  <a:solidFill>
                    <a:schemeClr val="tx2"/>
                  </a:solidFill>
                </a:rPr>
                <a:t>Kadyshevsky</a:t>
              </a:r>
              <a:r>
                <a:rPr lang="en-US" sz="1600" dirty="0" smtClean="0">
                  <a:solidFill>
                    <a:schemeClr val="tx2"/>
                  </a:solidFill>
                </a:rPr>
                <a:t> (JINR Director), Victor </a:t>
              </a:r>
              <a:r>
                <a:rPr lang="en-US" sz="1600" dirty="0" err="1" smtClean="0">
                  <a:solidFill>
                    <a:schemeClr val="tx2"/>
                  </a:solidFill>
                </a:rPr>
                <a:t>Aksenov</a:t>
              </a:r>
              <a:r>
                <a:rPr lang="en-US" sz="1600" dirty="0" smtClean="0">
                  <a:solidFill>
                    <a:schemeClr val="tx2"/>
                  </a:solidFill>
                </a:rPr>
                <a:t> (FLNP Director), </a:t>
              </a:r>
              <a:r>
                <a:rPr lang="en-US" sz="1600" dirty="0" err="1" smtClean="0">
                  <a:solidFill>
                    <a:schemeClr val="tx2"/>
                  </a:solidFill>
                </a:rPr>
                <a:t>Pekka</a:t>
              </a:r>
              <a:r>
                <a:rPr lang="en-US" sz="1600" dirty="0" smtClean="0">
                  <a:solidFill>
                    <a:schemeClr val="tx2"/>
                  </a:solidFill>
                </a:rPr>
                <a:t> </a:t>
              </a:r>
              <a:r>
                <a:rPr lang="en-US" sz="1600" dirty="0" err="1" smtClean="0">
                  <a:solidFill>
                    <a:schemeClr val="tx2"/>
                  </a:solidFill>
                </a:rPr>
                <a:t>Hiismäki</a:t>
              </a:r>
              <a:r>
                <a:rPr lang="en-US" sz="1600" dirty="0" smtClean="0">
                  <a:solidFill>
                    <a:schemeClr val="tx2"/>
                  </a:solidFill>
                </a:rPr>
                <a:t> (VTT), Anatoly  </a:t>
              </a:r>
              <a:r>
                <a:rPr lang="en-US" sz="1600" dirty="0" err="1" smtClean="0">
                  <a:solidFill>
                    <a:schemeClr val="tx2"/>
                  </a:solidFill>
                </a:rPr>
                <a:t>Balagurov</a:t>
              </a:r>
              <a:r>
                <a:rPr lang="en-US" sz="1600" dirty="0" smtClean="0">
                  <a:solidFill>
                    <a:schemeClr val="tx2"/>
                  </a:solidFill>
                </a:rPr>
                <a:t> (FLNP). </a:t>
              </a:r>
            </a:p>
          </p:txBody>
        </p:sp>
      </p:grpSp>
      <p:pic>
        <p:nvPicPr>
          <p:cNvPr id="21" name="Рисунок 20"/>
          <p:cNvPicPr>
            <a:picLocks noChangeAspect="1"/>
          </p:cNvPicPr>
          <p:nvPr/>
        </p:nvPicPr>
        <p:blipFill>
          <a:blip r:embed="rId6"/>
          <a:stretch>
            <a:fillRect/>
          </a:stretch>
        </p:blipFill>
        <p:spPr>
          <a:xfrm>
            <a:off x="472181" y="1215876"/>
            <a:ext cx="8029128" cy="1012024"/>
          </a:xfrm>
          <a:prstGeom prst="rect">
            <a:avLst/>
          </a:prstGeom>
        </p:spPr>
      </p:pic>
      <p:pic>
        <p:nvPicPr>
          <p:cNvPr id="24" name="Рисунок 23"/>
          <p:cNvPicPr>
            <a:picLocks noChangeAspect="1"/>
          </p:cNvPicPr>
          <p:nvPr/>
        </p:nvPicPr>
        <p:blipFill>
          <a:blip r:embed="rId7"/>
          <a:stretch>
            <a:fillRect/>
          </a:stretch>
        </p:blipFill>
        <p:spPr>
          <a:xfrm>
            <a:off x="4189382" y="5265581"/>
            <a:ext cx="4311927" cy="729773"/>
          </a:xfrm>
          <a:prstGeom prst="rect">
            <a:avLst/>
          </a:prstGeom>
        </p:spPr>
      </p:pic>
    </p:spTree>
    <p:extLst>
      <p:ext uri="{BB962C8B-B14F-4D97-AF65-F5344CB8AC3E}">
        <p14:creationId xmlns:p14="http://schemas.microsoft.com/office/powerpoint/2010/main" val="366330613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2_Student presentation">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Organic</Template>
  <TotalTime>1282</TotalTime>
  <Words>796</Words>
  <Application>Microsoft Office PowerPoint</Application>
  <PresentationFormat>Широкоэкранный</PresentationFormat>
  <Paragraphs>270</Paragraphs>
  <Slides>18</Slides>
  <Notes>17</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1</vt:i4>
      </vt:variant>
      <vt:variant>
        <vt:lpstr>Заголовки слайдов</vt:lpstr>
      </vt:variant>
      <vt:variant>
        <vt:i4>18</vt:i4>
      </vt:variant>
    </vt:vector>
  </HeadingPairs>
  <TitlesOfParts>
    <vt:vector size="29" baseType="lpstr">
      <vt:lpstr>Apple Chancery</vt:lpstr>
      <vt:lpstr>Arial</vt:lpstr>
      <vt:lpstr>Calibri</vt:lpstr>
      <vt:lpstr>Cambria Math</vt:lpstr>
      <vt:lpstr>Comic Sans MS</vt:lpstr>
      <vt:lpstr>Symbol</vt:lpstr>
      <vt:lpstr>Times New Roman</vt:lpstr>
      <vt:lpstr>Tw Cen MT</vt:lpstr>
      <vt:lpstr>Wingdings</vt:lpstr>
      <vt:lpstr>Wingdings 2</vt:lpstr>
      <vt:lpstr>2_Student presentation</vt:lpstr>
      <vt:lpstr>    TATIANA IVANKINA Frank Laboratory of Neutron Physics</vt:lpstr>
      <vt:lpstr>      The aim of the regular Conferences on Condensed Matter Research at the IBR-2 reactor,  playing the role of user meetings, is to bring together the users of IBR-2 for discussion of recent experimental results, prospects of future research and development of IBR-2 instruments  The Conference was dedicated to the 60th anniversary of the Frank Laboratory of Neutron Physics  The year 2017 marks the 25th anniversary of the start of operation of the first-in-the-world Fourier diffractometer at the IBR-2 pulsed neutron reactor.  A special item of the Conference has been dedicated to a powerful experimental method – correlation Fourier diffractometry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Dear  participants CMR@IBR2,  We invite you to make Conference Photo</dc:title>
  <dc:creator>RePack by Diakov</dc:creator>
  <cp:lastModifiedBy>RePack by Diakov</cp:lastModifiedBy>
  <cp:revision>85</cp:revision>
  <dcterms:created xsi:type="dcterms:W3CDTF">2017-10-07T15:04:58Z</dcterms:created>
  <dcterms:modified xsi:type="dcterms:W3CDTF">2018-01-22T18:30:15Z</dcterms:modified>
</cp:coreProperties>
</file>