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257" r:id="rId4"/>
    <p:sldId id="299" r:id="rId5"/>
    <p:sldId id="300" r:id="rId6"/>
    <p:sldId id="301" r:id="rId7"/>
    <p:sldId id="302" r:id="rId8"/>
    <p:sldId id="332" r:id="rId9"/>
    <p:sldId id="304" r:id="rId10"/>
    <p:sldId id="305" r:id="rId11"/>
    <p:sldId id="313" r:id="rId12"/>
    <p:sldId id="314" r:id="rId13"/>
    <p:sldId id="330" r:id="rId14"/>
    <p:sldId id="315" r:id="rId15"/>
    <p:sldId id="331"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270" r:id="rId3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61" autoAdjust="0"/>
    <p:restoredTop sz="84379" autoAdjust="0"/>
  </p:normalViewPr>
  <p:slideViewPr>
    <p:cSldViewPr>
      <p:cViewPr varScale="1">
        <p:scale>
          <a:sx n="59" d="100"/>
          <a:sy n="59" d="100"/>
        </p:scale>
        <p:origin x="1158" y="72"/>
      </p:cViewPr>
      <p:guideLst>
        <p:guide orient="horz" pos="2160"/>
        <p:guide pos="2880"/>
      </p:guideLst>
    </p:cSldViewPr>
  </p:slideViewPr>
  <p:outlineViewPr>
    <p:cViewPr>
      <p:scale>
        <a:sx n="33" d="100"/>
        <a:sy n="33" d="100"/>
      </p:scale>
      <p:origin x="0" y="-13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1CCCD2F-69A8-418A-9349-5F7FAF322B3F}" type="datetimeFigureOut">
              <a:rPr lang="ru-RU"/>
              <a:pPr>
                <a:defRPr/>
              </a:pPr>
              <a:t>23.01.2018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CA5428F-7F5F-4BFE-98FF-A843D42B749C}" type="slidenum">
              <a:rPr lang="ru-RU"/>
              <a:pPr>
                <a:defRPr/>
              </a:pPr>
              <a:t>‹#›</a:t>
            </a:fld>
            <a:endParaRPr lang="ru-RU"/>
          </a:p>
        </p:txBody>
      </p:sp>
    </p:spTree>
    <p:extLst>
      <p:ext uri="{BB962C8B-B14F-4D97-AF65-F5344CB8AC3E}">
        <p14:creationId xmlns:p14="http://schemas.microsoft.com/office/powerpoint/2010/main" val="3648654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Armenia Azerbaijan Belarus Bulgaria Cuba Czech. Rep. Georgia Kazakhstan D.P.R. Korea</a:t>
            </a:r>
          </a:p>
          <a:p>
            <a:pPr eaLnBrk="1" hangingPunct="1">
              <a:spcBef>
                <a:spcPct val="0"/>
              </a:spcBef>
            </a:pPr>
            <a:r>
              <a:rPr lang="en-US" dirty="0" err="1" smtClean="0"/>
              <a:t>Moldov</a:t>
            </a:r>
            <a:r>
              <a:rPr lang="en-US" dirty="0" smtClean="0"/>
              <a:t> Mongolia Poland Romania Russia Slovakia Ukraine Uzbekistan Vietnam</a:t>
            </a:r>
          </a:p>
          <a:p>
            <a:pPr eaLnBrk="1" hangingPunct="1">
              <a:spcBef>
                <a:spcPct val="0"/>
              </a:spcBef>
            </a:pPr>
            <a:endParaRPr lang="en-US" dirty="0" smtClean="0"/>
          </a:p>
          <a:p>
            <a:pPr eaLnBrk="1" hangingPunct="1">
              <a:spcBef>
                <a:spcPct val="0"/>
              </a:spcBef>
            </a:pPr>
            <a:r>
              <a:rPr lang="ru-RU" dirty="0" smtClean="0"/>
              <a:t>Добавить</a:t>
            </a:r>
            <a:endParaRPr lang="en-US" dirty="0" smtClean="0"/>
          </a:p>
          <a:p>
            <a:pPr eaLnBrk="1" hangingPunct="1">
              <a:spcBef>
                <a:spcPct val="0"/>
              </a:spcBef>
            </a:pPr>
            <a:r>
              <a:rPr lang="en-US" dirty="0" smtClean="0"/>
              <a:t>Egypt Germany Hungary Italy Serbia South Africa</a:t>
            </a:r>
            <a:endParaRPr lang="ru-RU" dirty="0" smtClean="0"/>
          </a:p>
        </p:txBody>
      </p:sp>
      <p:sp>
        <p:nvSpPr>
          <p:cNvPr id="10244" name="Номер слайда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18D4FDB4-6789-4467-B106-92FC90811588}" type="slidenum">
              <a:rPr lang="ru-RU" smtClean="0">
                <a:latin typeface="Calibri" pitchFamily="34" charset="0"/>
              </a:rPr>
              <a:pPr fontAlgn="base">
                <a:spcBef>
                  <a:spcPct val="0"/>
                </a:spcBef>
                <a:spcAft>
                  <a:spcPct val="0"/>
                </a:spcAft>
                <a:defRPr/>
              </a:pPr>
              <a:t>2</a:t>
            </a:fld>
            <a:endParaRPr lang="ru-RU" smtClean="0">
              <a:latin typeface="Calibri" pitchFamily="34" charset="0"/>
            </a:endParaRPr>
          </a:p>
        </p:txBody>
      </p:sp>
    </p:spTree>
    <p:extLst>
      <p:ext uri="{BB962C8B-B14F-4D97-AF65-F5344CB8AC3E}">
        <p14:creationId xmlns:p14="http://schemas.microsoft.com/office/powerpoint/2010/main" val="428031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13</a:t>
            </a:fld>
            <a:endParaRPr lang="ru-RU"/>
          </a:p>
        </p:txBody>
      </p:sp>
    </p:spTree>
    <p:extLst>
      <p:ext uri="{BB962C8B-B14F-4D97-AF65-F5344CB8AC3E}">
        <p14:creationId xmlns:p14="http://schemas.microsoft.com/office/powerpoint/2010/main" val="1162872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15</a:t>
            </a:fld>
            <a:endParaRPr lang="ru-RU"/>
          </a:p>
        </p:txBody>
      </p:sp>
    </p:spTree>
    <p:extLst>
      <p:ext uri="{BB962C8B-B14F-4D97-AF65-F5344CB8AC3E}">
        <p14:creationId xmlns:p14="http://schemas.microsoft.com/office/powerpoint/2010/main" val="192358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16</a:t>
            </a:fld>
            <a:endParaRPr lang="ru-RU"/>
          </a:p>
        </p:txBody>
      </p:sp>
    </p:spTree>
    <p:extLst>
      <p:ext uri="{BB962C8B-B14F-4D97-AF65-F5344CB8AC3E}">
        <p14:creationId xmlns:p14="http://schemas.microsoft.com/office/powerpoint/2010/main" val="3444136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17</a:t>
            </a:fld>
            <a:endParaRPr lang="ru-RU"/>
          </a:p>
        </p:txBody>
      </p:sp>
    </p:spTree>
    <p:extLst>
      <p:ext uri="{BB962C8B-B14F-4D97-AF65-F5344CB8AC3E}">
        <p14:creationId xmlns:p14="http://schemas.microsoft.com/office/powerpoint/2010/main" val="3091327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18</a:t>
            </a:fld>
            <a:endParaRPr lang="ru-RU"/>
          </a:p>
        </p:txBody>
      </p:sp>
    </p:spTree>
    <p:extLst>
      <p:ext uri="{BB962C8B-B14F-4D97-AF65-F5344CB8AC3E}">
        <p14:creationId xmlns:p14="http://schemas.microsoft.com/office/powerpoint/2010/main" val="262135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19</a:t>
            </a:fld>
            <a:endParaRPr lang="ru-RU"/>
          </a:p>
        </p:txBody>
      </p:sp>
    </p:spTree>
    <p:extLst>
      <p:ext uri="{BB962C8B-B14F-4D97-AF65-F5344CB8AC3E}">
        <p14:creationId xmlns:p14="http://schemas.microsoft.com/office/powerpoint/2010/main" val="1663016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20</a:t>
            </a:fld>
            <a:endParaRPr lang="ru-RU"/>
          </a:p>
        </p:txBody>
      </p:sp>
    </p:spTree>
    <p:extLst>
      <p:ext uri="{BB962C8B-B14F-4D97-AF65-F5344CB8AC3E}">
        <p14:creationId xmlns:p14="http://schemas.microsoft.com/office/powerpoint/2010/main" val="3749912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21</a:t>
            </a:fld>
            <a:endParaRPr lang="ru-RU"/>
          </a:p>
        </p:txBody>
      </p:sp>
    </p:spTree>
    <p:extLst>
      <p:ext uri="{BB962C8B-B14F-4D97-AF65-F5344CB8AC3E}">
        <p14:creationId xmlns:p14="http://schemas.microsoft.com/office/powerpoint/2010/main" val="3433824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22</a:t>
            </a:fld>
            <a:endParaRPr lang="ru-RU"/>
          </a:p>
        </p:txBody>
      </p:sp>
    </p:spTree>
    <p:extLst>
      <p:ext uri="{BB962C8B-B14F-4D97-AF65-F5344CB8AC3E}">
        <p14:creationId xmlns:p14="http://schemas.microsoft.com/office/powerpoint/2010/main" val="4283815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23</a:t>
            </a:fld>
            <a:endParaRPr lang="ru-RU"/>
          </a:p>
        </p:txBody>
      </p:sp>
    </p:spTree>
    <p:extLst>
      <p:ext uri="{BB962C8B-B14F-4D97-AF65-F5344CB8AC3E}">
        <p14:creationId xmlns:p14="http://schemas.microsoft.com/office/powerpoint/2010/main" val="3566757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Armenia Azerbaijan Belarus Bulgaria Cuba Czech. Rep. Georgia Kazakhstan D.P.R. Korea</a:t>
            </a:r>
          </a:p>
          <a:p>
            <a:pPr eaLnBrk="1" hangingPunct="1">
              <a:spcBef>
                <a:spcPct val="0"/>
              </a:spcBef>
            </a:pPr>
            <a:r>
              <a:rPr lang="en-US" dirty="0" err="1" smtClean="0"/>
              <a:t>Moldov</a:t>
            </a:r>
            <a:r>
              <a:rPr lang="en-US" dirty="0" smtClean="0"/>
              <a:t> Mongolia Poland Romania Russia Slovakia Ukraine Uzbekistan Vietnam</a:t>
            </a:r>
          </a:p>
          <a:p>
            <a:pPr eaLnBrk="1" hangingPunct="1">
              <a:spcBef>
                <a:spcPct val="0"/>
              </a:spcBef>
            </a:pPr>
            <a:endParaRPr lang="en-US" dirty="0" smtClean="0"/>
          </a:p>
          <a:p>
            <a:pPr eaLnBrk="1" hangingPunct="1">
              <a:spcBef>
                <a:spcPct val="0"/>
              </a:spcBef>
            </a:pPr>
            <a:r>
              <a:rPr lang="ru-RU" dirty="0" smtClean="0"/>
              <a:t>Добавить</a:t>
            </a:r>
            <a:endParaRPr lang="en-US" dirty="0" smtClean="0"/>
          </a:p>
          <a:p>
            <a:pPr eaLnBrk="1" hangingPunct="1">
              <a:spcBef>
                <a:spcPct val="0"/>
              </a:spcBef>
            </a:pPr>
            <a:r>
              <a:rPr lang="en-US" dirty="0" smtClean="0"/>
              <a:t>Egypt Germany Hungary Italy Serbia South Africa</a:t>
            </a:r>
            <a:endParaRPr lang="ru-RU" dirty="0" smtClean="0"/>
          </a:p>
        </p:txBody>
      </p:sp>
      <p:sp>
        <p:nvSpPr>
          <p:cNvPr id="10244" name="Номер слайда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defRPr/>
            </a:pPr>
            <a:fld id="{18D4FDB4-6789-4467-B106-92FC90811588}" type="slidenum">
              <a:rPr lang="ru-RU" smtClean="0">
                <a:latin typeface="Calibri" pitchFamily="34" charset="0"/>
              </a:rPr>
              <a:pPr fontAlgn="base">
                <a:spcBef>
                  <a:spcPct val="0"/>
                </a:spcBef>
                <a:spcAft>
                  <a:spcPct val="0"/>
                </a:spcAft>
                <a:defRPr/>
              </a:pPr>
              <a:t>3</a:t>
            </a:fld>
            <a:endParaRPr lang="ru-RU" smtClean="0">
              <a:latin typeface="Calibri" pitchFamily="34" charset="0"/>
            </a:endParaRPr>
          </a:p>
        </p:txBody>
      </p:sp>
    </p:spTree>
    <p:extLst>
      <p:ext uri="{BB962C8B-B14F-4D97-AF65-F5344CB8AC3E}">
        <p14:creationId xmlns:p14="http://schemas.microsoft.com/office/powerpoint/2010/main" val="539047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24</a:t>
            </a:fld>
            <a:endParaRPr lang="ru-RU"/>
          </a:p>
        </p:txBody>
      </p:sp>
    </p:spTree>
    <p:extLst>
      <p:ext uri="{BB962C8B-B14F-4D97-AF65-F5344CB8AC3E}">
        <p14:creationId xmlns:p14="http://schemas.microsoft.com/office/powerpoint/2010/main" val="4186256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25</a:t>
            </a:fld>
            <a:endParaRPr lang="ru-RU"/>
          </a:p>
        </p:txBody>
      </p:sp>
    </p:spTree>
    <p:extLst>
      <p:ext uri="{BB962C8B-B14F-4D97-AF65-F5344CB8AC3E}">
        <p14:creationId xmlns:p14="http://schemas.microsoft.com/office/powerpoint/2010/main" val="4288371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26</a:t>
            </a:fld>
            <a:endParaRPr lang="ru-RU"/>
          </a:p>
        </p:txBody>
      </p:sp>
    </p:spTree>
    <p:extLst>
      <p:ext uri="{BB962C8B-B14F-4D97-AF65-F5344CB8AC3E}">
        <p14:creationId xmlns:p14="http://schemas.microsoft.com/office/powerpoint/2010/main" val="153978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27</a:t>
            </a:fld>
            <a:endParaRPr lang="ru-RU"/>
          </a:p>
        </p:txBody>
      </p:sp>
    </p:spTree>
    <p:extLst>
      <p:ext uri="{BB962C8B-B14F-4D97-AF65-F5344CB8AC3E}">
        <p14:creationId xmlns:p14="http://schemas.microsoft.com/office/powerpoint/2010/main" val="175215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4</a:t>
            </a:fld>
            <a:endParaRPr lang="ru-RU"/>
          </a:p>
        </p:txBody>
      </p:sp>
    </p:spTree>
    <p:extLst>
      <p:ext uri="{BB962C8B-B14F-4D97-AF65-F5344CB8AC3E}">
        <p14:creationId xmlns:p14="http://schemas.microsoft.com/office/powerpoint/2010/main" val="63358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5</a:t>
            </a:fld>
            <a:endParaRPr lang="ru-RU"/>
          </a:p>
        </p:txBody>
      </p:sp>
    </p:spTree>
    <p:extLst>
      <p:ext uri="{BB962C8B-B14F-4D97-AF65-F5344CB8AC3E}">
        <p14:creationId xmlns:p14="http://schemas.microsoft.com/office/powerpoint/2010/main" val="46293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6</a:t>
            </a:fld>
            <a:endParaRPr lang="ru-RU"/>
          </a:p>
        </p:txBody>
      </p:sp>
    </p:spTree>
    <p:extLst>
      <p:ext uri="{BB962C8B-B14F-4D97-AF65-F5344CB8AC3E}">
        <p14:creationId xmlns:p14="http://schemas.microsoft.com/office/powerpoint/2010/main" val="59860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Apart from a great amount of applications in</a:t>
            </a:r>
            <a:r>
              <a:rPr lang="en-US" sz="1200" baseline="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microelectronics,</a:t>
            </a:r>
            <a:r>
              <a:rPr lang="en-US" sz="1200" baseline="0" dirty="0" smtClean="0">
                <a:latin typeface="Times New Roman" panose="02020603050405020304" pitchFamily="18" charset="0"/>
                <a:cs typeface="Times New Roman" panose="02020603050405020304" pitchFamily="18" charset="0"/>
              </a:rPr>
              <a:t> complex oxides of transition metals proved themselves as a p</a:t>
            </a:r>
            <a:r>
              <a:rPr lang="en-US" sz="1200" dirty="0" smtClean="0">
                <a:latin typeface="Times New Roman" panose="02020603050405020304" pitchFamily="18" charset="0"/>
                <a:cs typeface="Times New Roman" panose="02020603050405020304" pitchFamily="18" charset="0"/>
              </a:rPr>
              <a:t>romising</a:t>
            </a:r>
            <a:r>
              <a:rPr lang="en-US" sz="1200" baseline="0" dirty="0" smtClean="0">
                <a:latin typeface="Times New Roman" panose="02020603050405020304" pitchFamily="18" charset="0"/>
                <a:cs typeface="Times New Roman" panose="02020603050405020304" pitchFamily="18" charset="0"/>
              </a:rPr>
              <a:t> material for b</a:t>
            </a:r>
            <a:r>
              <a:rPr lang="en-US" sz="1200" dirty="0" smtClean="0">
                <a:latin typeface="Times New Roman" panose="02020603050405020304" pitchFamily="18" charset="0"/>
                <a:cs typeface="Times New Roman" panose="02020603050405020304" pitchFamily="18" charset="0"/>
              </a:rPr>
              <a:t>iomedical applications: as biomarker in</a:t>
            </a:r>
            <a:r>
              <a:rPr lang="en-US" sz="1200" baseline="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MRT and in magnetic hyperthermia procedure.</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latin typeface="Times New Roman" panose="02020603050405020304" pitchFamily="18" charset="0"/>
              <a:cs typeface="Times New Roman" panose="02020603050405020304" pitchFamily="18" charset="0"/>
            </a:endParaRPr>
          </a:p>
          <a:p>
            <a:pPr algn="just"/>
            <a:r>
              <a:rPr lang="en-US" sz="1200" dirty="0" smtClean="0">
                <a:latin typeface="Times New Roman" panose="02020603050405020304" pitchFamily="18" charset="0"/>
                <a:cs typeface="Times New Roman" panose="02020603050405020304" pitchFamily="18" charset="0"/>
              </a:rPr>
              <a:t>The experimental results of neutron diffraction studies shows that</a:t>
            </a:r>
            <a:r>
              <a:rPr lang="en-US" sz="1200" baseline="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ferrite spinel Zn</a:t>
            </a:r>
            <a:r>
              <a:rPr lang="en-US" sz="1200" baseline="-25000" dirty="0" smtClean="0">
                <a:latin typeface="Times New Roman" panose="02020603050405020304" pitchFamily="18" charset="0"/>
                <a:cs typeface="Times New Roman" panose="02020603050405020304" pitchFamily="18" charset="0"/>
              </a:rPr>
              <a:t>0.3</a:t>
            </a:r>
            <a:r>
              <a:rPr lang="en-US" sz="1200" dirty="0" smtClean="0">
                <a:latin typeface="Times New Roman" panose="02020603050405020304" pitchFamily="18" charset="0"/>
                <a:cs typeface="Times New Roman" panose="02020603050405020304" pitchFamily="18" charset="0"/>
              </a:rPr>
              <a:t>Cu</a:t>
            </a:r>
            <a:r>
              <a:rPr lang="en-US" sz="1200" baseline="-25000" dirty="0" smtClean="0">
                <a:latin typeface="Times New Roman" panose="02020603050405020304" pitchFamily="18" charset="0"/>
                <a:cs typeface="Times New Roman" panose="02020603050405020304" pitchFamily="18" charset="0"/>
              </a:rPr>
              <a:t>0.7</a:t>
            </a:r>
            <a:r>
              <a:rPr lang="en-US" sz="1200" dirty="0" smtClean="0">
                <a:latin typeface="Times New Roman" panose="02020603050405020304" pitchFamily="18" charset="0"/>
                <a:cs typeface="Times New Roman" panose="02020603050405020304" pitchFamily="18" charset="0"/>
              </a:rPr>
              <a:t>Fe</a:t>
            </a:r>
            <a:r>
              <a:rPr lang="en-US" sz="1200" baseline="-25000" dirty="0" smtClean="0">
                <a:latin typeface="Times New Roman" panose="02020603050405020304" pitchFamily="18" charset="0"/>
                <a:cs typeface="Times New Roman" panose="02020603050405020304" pitchFamily="18" charset="0"/>
              </a:rPr>
              <a:t>1.5</a:t>
            </a:r>
            <a:r>
              <a:rPr lang="en-US" sz="1200" dirty="0" smtClean="0">
                <a:latin typeface="Times New Roman" panose="02020603050405020304" pitchFamily="18" charset="0"/>
                <a:cs typeface="Times New Roman" panose="02020603050405020304" pitchFamily="18" charset="0"/>
              </a:rPr>
              <a:t>Ga</a:t>
            </a:r>
            <a:r>
              <a:rPr lang="en-US" sz="1200" baseline="-25000" dirty="0" smtClean="0">
                <a:latin typeface="Times New Roman" panose="02020603050405020304" pitchFamily="18" charset="0"/>
                <a:cs typeface="Times New Roman" panose="02020603050405020304" pitchFamily="18" charset="0"/>
              </a:rPr>
              <a:t>0.5</a:t>
            </a:r>
            <a:r>
              <a:rPr lang="en-US" sz="1200" dirty="0" smtClean="0">
                <a:latin typeface="Times New Roman" panose="02020603050405020304" pitchFamily="18" charset="0"/>
                <a:cs typeface="Times New Roman" panose="02020603050405020304" pitchFamily="18" charset="0"/>
              </a:rPr>
              <a:t>O</a:t>
            </a:r>
            <a:r>
              <a:rPr lang="en-US" sz="1200" baseline="-25000" dirty="0" smtClean="0">
                <a:latin typeface="Times New Roman" panose="02020603050405020304" pitchFamily="18" charset="0"/>
                <a:cs typeface="Times New Roman" panose="02020603050405020304" pitchFamily="18" charset="0"/>
              </a:rPr>
              <a:t>4</a:t>
            </a:r>
            <a:r>
              <a:rPr lang="en-US" sz="1200" dirty="0" smtClean="0">
                <a:latin typeface="Times New Roman" panose="02020603050405020304" pitchFamily="18" charset="0"/>
                <a:cs typeface="Times New Roman" panose="02020603050405020304" pitchFamily="18" charset="0"/>
              </a:rPr>
              <a:t> exhibit </a:t>
            </a:r>
            <a:r>
              <a:rPr lang="en-US" sz="1200" dirty="0" err="1" smtClean="0">
                <a:latin typeface="Times New Roman" panose="02020603050405020304" pitchFamily="18" charset="0"/>
                <a:cs typeface="Times New Roman" panose="02020603050405020304" pitchFamily="18" charset="0"/>
              </a:rPr>
              <a:t>ferrimagnetic</a:t>
            </a:r>
            <a:r>
              <a:rPr lang="en-US" sz="1200" dirty="0" smtClean="0">
                <a:latin typeface="Times New Roman" panose="02020603050405020304" pitchFamily="18" charset="0"/>
                <a:cs typeface="Times New Roman" panose="02020603050405020304" pitchFamily="18" charset="0"/>
              </a:rPr>
              <a:t> state. Upon temperature and pressure variation, a gradual suppression of the magnetic moments of iron ions in both A and B crystallographic sites was observed. This effect corresponds to magnetic phase transition from the </a:t>
            </a:r>
            <a:r>
              <a:rPr lang="en-US" sz="1200" dirty="0" err="1" smtClean="0">
                <a:latin typeface="Times New Roman" panose="02020603050405020304" pitchFamily="18" charset="0"/>
                <a:cs typeface="Times New Roman" panose="02020603050405020304" pitchFamily="18" charset="0"/>
              </a:rPr>
              <a:t>ferrimagnetic</a:t>
            </a:r>
            <a:r>
              <a:rPr lang="en-US" sz="1200" dirty="0" smtClean="0">
                <a:latin typeface="Times New Roman" panose="02020603050405020304" pitchFamily="18" charset="0"/>
                <a:cs typeface="Times New Roman" panose="02020603050405020304" pitchFamily="18" charset="0"/>
              </a:rPr>
              <a:t> state to paramagnetic one.  </a:t>
            </a:r>
            <a:r>
              <a:rPr lang="en-US" sz="1200" b="1" dirty="0" smtClean="0">
                <a:solidFill>
                  <a:schemeClr val="accent1">
                    <a:lumMod val="60000"/>
                    <a:lumOff val="40000"/>
                  </a:schemeClr>
                </a:solidFill>
                <a:latin typeface="Times New Roman" panose="02020603050405020304" pitchFamily="18" charset="0"/>
                <a:cs typeface="Times New Roman" panose="02020603050405020304" pitchFamily="18" charset="0"/>
              </a:rPr>
              <a:t>(</a:t>
            </a:r>
            <a:r>
              <a:rPr lang="ru-RU" sz="1200" b="1" dirty="0" smtClean="0">
                <a:solidFill>
                  <a:schemeClr val="accent1">
                    <a:lumMod val="60000"/>
                    <a:lumOff val="40000"/>
                  </a:schemeClr>
                </a:solidFill>
                <a:latin typeface="Times New Roman" panose="02020603050405020304" pitchFamily="18" charset="0"/>
                <a:cs typeface="Times New Roman" panose="02020603050405020304" pitchFamily="18" charset="0"/>
              </a:rPr>
              <a:t>Главная</a:t>
            </a:r>
            <a:r>
              <a:rPr lang="ru-RU" sz="1200" b="1" baseline="0" dirty="0" smtClean="0">
                <a:solidFill>
                  <a:schemeClr val="accent1">
                    <a:lumMod val="60000"/>
                    <a:lumOff val="40000"/>
                  </a:schemeClr>
                </a:solidFill>
                <a:latin typeface="Times New Roman" panose="02020603050405020304" pitchFamily="18" charset="0"/>
                <a:cs typeface="Times New Roman" panose="02020603050405020304" pitchFamily="18" charset="0"/>
              </a:rPr>
              <a:t> мысль: обнаружили уменьшение магнитных моментов в обоих кристаллографических позициях, что свидетельствует о переходе из ферримагнитного в парамагнитное состояние.</a:t>
            </a:r>
            <a:r>
              <a:rPr lang="en-US" sz="1200" b="1" dirty="0" smtClean="0">
                <a:solidFill>
                  <a:schemeClr val="accent1">
                    <a:lumMod val="60000"/>
                    <a:lumOff val="40000"/>
                  </a:schemeClr>
                </a:solidFill>
                <a:latin typeface="Times New Roman" panose="02020603050405020304" pitchFamily="18" charset="0"/>
                <a:cs typeface="Times New Roman" panose="02020603050405020304" pitchFamily="18" charset="0"/>
              </a:rPr>
              <a:t>)</a:t>
            </a:r>
          </a:p>
          <a:p>
            <a:pPr algn="just"/>
            <a:endParaRPr lang="en-US" sz="1200" b="1" dirty="0" smtClean="0">
              <a:latin typeface="Times New Roman" panose="02020603050405020304" pitchFamily="18" charset="0"/>
              <a:cs typeface="Times New Roman" panose="02020603050405020304" pitchFamily="18" charset="0"/>
            </a:endParaRPr>
          </a:p>
          <a:p>
            <a:pPr algn="just"/>
            <a:r>
              <a:rPr lang="en-US" sz="1200" dirty="0" smtClean="0">
                <a:latin typeface="Times New Roman" panose="02020603050405020304" pitchFamily="18" charset="0"/>
                <a:cs typeface="Times New Roman" panose="02020603050405020304" pitchFamily="18" charset="0"/>
              </a:rPr>
              <a:t>The neutron diffraction studies</a:t>
            </a:r>
            <a:r>
              <a:rPr lang="en-US" sz="1200" baseline="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shows that nanostructured manganite La</a:t>
            </a:r>
            <a:r>
              <a:rPr lang="ru-RU" sz="1200" baseline="-25000" dirty="0" smtClean="0">
                <a:latin typeface="Times New Roman" panose="02020603050405020304" pitchFamily="18" charset="0"/>
                <a:cs typeface="Times New Roman" panose="02020603050405020304" pitchFamily="18" charset="0"/>
              </a:rPr>
              <a:t>0.</a:t>
            </a:r>
            <a:r>
              <a:rPr lang="en-US" sz="1200" baseline="-25000" dirty="0" smtClean="0">
                <a:latin typeface="Times New Roman" panose="02020603050405020304" pitchFamily="18" charset="0"/>
                <a:cs typeface="Times New Roman" panose="02020603050405020304" pitchFamily="18" charset="0"/>
              </a:rPr>
              <a:t>5</a:t>
            </a:r>
            <a:r>
              <a:rPr lang="ru-RU" sz="1200" baseline="-25000" dirty="0" smtClean="0">
                <a:latin typeface="Times New Roman" panose="02020603050405020304" pitchFamily="18" charset="0"/>
                <a:cs typeface="Times New Roman" panose="02020603050405020304" pitchFamily="18" charset="0"/>
              </a:rPr>
              <a:t>3</a:t>
            </a:r>
            <a:r>
              <a:rPr lang="en-US" sz="1200" dirty="0" err="1" smtClean="0">
                <a:latin typeface="Times New Roman" panose="02020603050405020304" pitchFamily="18" charset="0"/>
                <a:cs typeface="Times New Roman" panose="02020603050405020304" pitchFamily="18" charset="0"/>
              </a:rPr>
              <a:t>Sr</a:t>
            </a:r>
            <a:r>
              <a:rPr lang="ru-RU" sz="1200" baseline="-25000" dirty="0" smtClean="0">
                <a:latin typeface="Times New Roman" panose="02020603050405020304" pitchFamily="18" charset="0"/>
                <a:cs typeface="Times New Roman" panose="02020603050405020304" pitchFamily="18" charset="0"/>
              </a:rPr>
              <a:t>0.</a:t>
            </a:r>
            <a:r>
              <a:rPr lang="en-US" sz="1200" baseline="-25000" dirty="0" smtClean="0">
                <a:latin typeface="Times New Roman" panose="02020603050405020304" pitchFamily="18" charset="0"/>
                <a:cs typeface="Times New Roman" panose="02020603050405020304" pitchFamily="18" charset="0"/>
              </a:rPr>
              <a:t>4</a:t>
            </a:r>
            <a:r>
              <a:rPr lang="ru-RU" sz="1200" baseline="-25000" dirty="0" smtClean="0">
                <a:latin typeface="Times New Roman" panose="02020603050405020304" pitchFamily="18" charset="0"/>
                <a:cs typeface="Times New Roman" panose="02020603050405020304" pitchFamily="18" charset="0"/>
              </a:rPr>
              <a:t>7</a:t>
            </a:r>
            <a:r>
              <a:rPr lang="en-US" sz="1200" dirty="0" smtClean="0">
                <a:latin typeface="Times New Roman" panose="02020603050405020304" pitchFamily="18" charset="0"/>
                <a:cs typeface="Times New Roman" panose="02020603050405020304" pitchFamily="18" charset="0"/>
              </a:rPr>
              <a:t>MnO</a:t>
            </a:r>
            <a:r>
              <a:rPr lang="en-US" sz="1200" baseline="-25000" dirty="0" smtClean="0">
                <a:latin typeface="Times New Roman" panose="02020603050405020304" pitchFamily="18" charset="0"/>
                <a:cs typeface="Times New Roman" panose="02020603050405020304" pitchFamily="18" charset="0"/>
              </a:rPr>
              <a:t>3 </a:t>
            </a:r>
            <a:r>
              <a:rPr lang="en-US" sz="1200" dirty="0" smtClean="0">
                <a:latin typeface="Times New Roman" panose="02020603050405020304" pitchFamily="18" charset="0"/>
                <a:cs typeface="Times New Roman" panose="02020603050405020304" pitchFamily="18" charset="0"/>
              </a:rPr>
              <a:t>exhibit ferromagnetic metallic state as corresponding bulk samples, in contrast to nanostructured </a:t>
            </a:r>
            <a:r>
              <a:rPr lang="en-US" sz="1200" dirty="0" err="1" smtClean="0">
                <a:latin typeface="Times New Roman" panose="02020603050405020304" pitchFamily="18" charset="0"/>
                <a:cs typeface="Times New Roman" panose="02020603050405020304" pitchFamily="18" charset="0"/>
              </a:rPr>
              <a:t>manganites</a:t>
            </a:r>
            <a:r>
              <a:rPr lang="en-US" sz="1200" dirty="0" smtClean="0">
                <a:latin typeface="Times New Roman" panose="02020603050405020304" pitchFamily="18" charset="0"/>
                <a:cs typeface="Times New Roman" panose="02020603050405020304" pitchFamily="18" charset="0"/>
              </a:rPr>
              <a:t> (investigated earlier) which shows coexisting of 2 phases in magnetic structure: FM and AFM at ambient conditions. Transition from ferromagnetic phase to paramagnetic at </a:t>
            </a:r>
            <a:r>
              <a:rPr lang="en-US" sz="1200" dirty="0" err="1" smtClean="0">
                <a:latin typeface="Times New Roman" panose="02020603050405020304" pitchFamily="18" charset="0"/>
                <a:cs typeface="Times New Roman" panose="02020603050405020304" pitchFamily="18" charset="0"/>
              </a:rPr>
              <a:t>T</a:t>
            </a:r>
            <a:r>
              <a:rPr lang="en-US" sz="1200" baseline="-25000" dirty="0" err="1" smtClean="0">
                <a:latin typeface="Times New Roman" panose="02020603050405020304" pitchFamily="18" charset="0"/>
                <a:cs typeface="Times New Roman" panose="02020603050405020304" pitchFamily="18" charset="0"/>
              </a:rPr>
              <a:t>c</a:t>
            </a:r>
            <a:r>
              <a:rPr lang="en-US" sz="1200" dirty="0" smtClean="0">
                <a:latin typeface="Times New Roman" panose="02020603050405020304" pitchFamily="18" charset="0"/>
                <a:cs typeface="Times New Roman" panose="02020603050405020304" pitchFamily="18" charset="0"/>
              </a:rPr>
              <a:t>=337K were found. The lattice parameters, interatomic bond lengths and angles, magnetic moments of manganese as functions of temperature were calculated</a:t>
            </a:r>
            <a:r>
              <a:rPr lang="en-US" sz="1200" baseline="0" dirty="0" smtClean="0">
                <a:latin typeface="Times New Roman" panose="02020603050405020304" pitchFamily="18" charset="0"/>
                <a:cs typeface="Times New Roman" panose="02020603050405020304" pitchFamily="18" charset="0"/>
              </a:rPr>
              <a:t> for both samples.</a:t>
            </a:r>
            <a:endParaRPr lang="ru-RU"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1">
                    <a:lumMod val="60000"/>
                    <a:lumOff val="40000"/>
                  </a:schemeClr>
                </a:solidFill>
                <a:latin typeface="Times New Roman" panose="02020603050405020304" pitchFamily="18" charset="0"/>
                <a:cs typeface="Times New Roman" panose="02020603050405020304" pitchFamily="18" charset="0"/>
              </a:rPr>
              <a:t>(</a:t>
            </a:r>
            <a:r>
              <a:rPr lang="ru-RU" sz="1200" b="1" dirty="0" smtClean="0">
                <a:solidFill>
                  <a:schemeClr val="accent1">
                    <a:lumMod val="60000"/>
                    <a:lumOff val="40000"/>
                  </a:schemeClr>
                </a:solidFill>
                <a:latin typeface="Times New Roman" panose="02020603050405020304" pitchFamily="18" charset="0"/>
                <a:cs typeface="Times New Roman" panose="02020603050405020304" pitchFamily="18" charset="0"/>
              </a:rPr>
              <a:t>Главная</a:t>
            </a:r>
            <a:r>
              <a:rPr lang="ru-RU" sz="1200" b="1" baseline="0" dirty="0" smtClean="0">
                <a:solidFill>
                  <a:schemeClr val="accent1">
                    <a:lumMod val="60000"/>
                    <a:lumOff val="40000"/>
                  </a:schemeClr>
                </a:solidFill>
                <a:latin typeface="Times New Roman" panose="02020603050405020304" pitchFamily="18" charset="0"/>
                <a:cs typeface="Times New Roman" panose="02020603050405020304" pitchFamily="18" charset="0"/>
              </a:rPr>
              <a:t> мысль: полученные результаты не совпадают с результатами для ранее исследованных образцов. Сейчас магнитная структура представлена только </a:t>
            </a:r>
            <a:r>
              <a:rPr lang="ru-RU" sz="1200" b="1" baseline="0" dirty="0" err="1" smtClean="0">
                <a:solidFill>
                  <a:schemeClr val="accent1">
                    <a:lumMod val="60000"/>
                    <a:lumOff val="40000"/>
                  </a:schemeClr>
                </a:solidFill>
                <a:latin typeface="Times New Roman" panose="02020603050405020304" pitchFamily="18" charset="0"/>
                <a:cs typeface="Times New Roman" panose="02020603050405020304" pitchFamily="18" charset="0"/>
              </a:rPr>
              <a:t>ферромагнитным</a:t>
            </a:r>
            <a:r>
              <a:rPr lang="ru-RU" sz="1200" b="1" baseline="0" dirty="0" smtClean="0">
                <a:solidFill>
                  <a:schemeClr val="accent1">
                    <a:lumMod val="60000"/>
                    <a:lumOff val="40000"/>
                  </a:schemeClr>
                </a:solidFill>
                <a:latin typeface="Times New Roman" panose="02020603050405020304" pitchFamily="18" charset="0"/>
                <a:cs typeface="Times New Roman" panose="02020603050405020304" pitchFamily="18" charset="0"/>
              </a:rPr>
              <a:t> состоянием, а тогда было сосуществование 2 фаз ФМ и АФМ. Тоже обнаружили уменьшение магнитных моментов, что свидетельствует о переходе из </a:t>
            </a:r>
            <a:r>
              <a:rPr lang="ru-RU" sz="1200" b="1" baseline="0" dirty="0" err="1" smtClean="0">
                <a:solidFill>
                  <a:schemeClr val="accent1">
                    <a:lumMod val="60000"/>
                    <a:lumOff val="40000"/>
                  </a:schemeClr>
                </a:solidFill>
                <a:latin typeface="Times New Roman" panose="02020603050405020304" pitchFamily="18" charset="0"/>
                <a:cs typeface="Times New Roman" panose="02020603050405020304" pitchFamily="18" charset="0"/>
              </a:rPr>
              <a:t>ферромагнитного</a:t>
            </a:r>
            <a:r>
              <a:rPr lang="ru-RU" sz="1200" b="1" baseline="0" dirty="0" smtClean="0">
                <a:solidFill>
                  <a:schemeClr val="accent1">
                    <a:lumMod val="60000"/>
                    <a:lumOff val="40000"/>
                  </a:schemeClr>
                </a:solidFill>
                <a:latin typeface="Times New Roman" panose="02020603050405020304" pitchFamily="18" charset="0"/>
                <a:cs typeface="Times New Roman" panose="02020603050405020304" pitchFamily="18" charset="0"/>
              </a:rPr>
              <a:t> в парамагнитное состояние.</a:t>
            </a:r>
            <a:r>
              <a:rPr lang="en-US" sz="1200" b="1" dirty="0" smtClean="0">
                <a:solidFill>
                  <a:schemeClr val="accent1">
                    <a:lumMod val="60000"/>
                    <a:lumOff val="40000"/>
                  </a:schemeClr>
                </a:solidFill>
                <a:latin typeface="Times New Roman" panose="02020603050405020304" pitchFamily="18" charset="0"/>
                <a:cs typeface="Times New Roman" panose="02020603050405020304" pitchFamily="18" charset="0"/>
              </a:rPr>
              <a:t>)</a:t>
            </a:r>
            <a:endParaRPr lang="en-US" sz="1200" dirty="0" smtClean="0">
              <a:latin typeface="Times New Roman" panose="02020603050405020304" pitchFamily="18" charset="0"/>
              <a:cs typeface="Times New Roman" panose="02020603050405020304" pitchFamily="18" charset="0"/>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7</a:t>
            </a:fld>
            <a:endParaRPr lang="ru-RU"/>
          </a:p>
        </p:txBody>
      </p:sp>
    </p:spTree>
    <p:extLst>
      <p:ext uri="{BB962C8B-B14F-4D97-AF65-F5344CB8AC3E}">
        <p14:creationId xmlns:p14="http://schemas.microsoft.com/office/powerpoint/2010/main" val="372843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8</a:t>
            </a:fld>
            <a:endParaRPr lang="ru-RU"/>
          </a:p>
        </p:txBody>
      </p:sp>
    </p:spTree>
    <p:extLst>
      <p:ext uri="{BB962C8B-B14F-4D97-AF65-F5344CB8AC3E}">
        <p14:creationId xmlns:p14="http://schemas.microsoft.com/office/powerpoint/2010/main" val="66172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9</a:t>
            </a:fld>
            <a:endParaRPr lang="ru-RU"/>
          </a:p>
        </p:txBody>
      </p:sp>
    </p:spTree>
    <p:extLst>
      <p:ext uri="{BB962C8B-B14F-4D97-AF65-F5344CB8AC3E}">
        <p14:creationId xmlns:p14="http://schemas.microsoft.com/office/powerpoint/2010/main" val="3224368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next poster devoted to the problem of cancer and neurodegenerative diseases. It was shown that fullerene water solutions effectively destroy of amyloid fibrils and increased antitumor action in vivo on mice as compared with the effect of drug alone.</a:t>
            </a:r>
            <a:endParaRPr lang="ru-RU" dirty="0"/>
          </a:p>
        </p:txBody>
      </p:sp>
      <p:sp>
        <p:nvSpPr>
          <p:cNvPr id="4" name="Номер слайда 3"/>
          <p:cNvSpPr>
            <a:spLocks noGrp="1"/>
          </p:cNvSpPr>
          <p:nvPr>
            <p:ph type="sldNum" sz="quarter" idx="10"/>
          </p:nvPr>
        </p:nvSpPr>
        <p:spPr/>
        <p:txBody>
          <a:bodyPr/>
          <a:lstStyle/>
          <a:p>
            <a:pPr>
              <a:defRPr/>
            </a:pPr>
            <a:fld id="{8CA5428F-7F5F-4BFE-98FF-A843D42B749C}" type="slidenum">
              <a:rPr lang="ru-RU" smtClean="0"/>
              <a:pPr>
                <a:defRPr/>
              </a:pPr>
              <a:t>12</a:t>
            </a:fld>
            <a:endParaRPr lang="ru-RU"/>
          </a:p>
        </p:txBody>
      </p:sp>
    </p:spTree>
    <p:extLst>
      <p:ext uri="{BB962C8B-B14F-4D97-AF65-F5344CB8AC3E}">
        <p14:creationId xmlns:p14="http://schemas.microsoft.com/office/powerpoint/2010/main" val="38993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805DDF7-AE2A-4952-A683-7FBB4B3907CD}" type="datetimeFigureOut">
              <a:rPr lang="ru-RU"/>
              <a:pPr>
                <a:defRPr/>
              </a:pPr>
              <a:t>23.01.2018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339B869-79FD-4BBA-8386-33D3E5C3A7B7}" type="slidenum">
              <a:rPr lang="ru-RU"/>
              <a:pPr>
                <a:defRPr/>
              </a:pPr>
              <a:t>‹#›</a:t>
            </a:fld>
            <a:endParaRPr lang="ru-RU"/>
          </a:p>
        </p:txBody>
      </p:sp>
    </p:spTree>
    <p:extLst>
      <p:ext uri="{BB962C8B-B14F-4D97-AF65-F5344CB8AC3E}">
        <p14:creationId xmlns:p14="http://schemas.microsoft.com/office/powerpoint/2010/main" val="3817393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F0B2833-C7DB-4D85-A2F8-8F81FF1F284E}" type="datetimeFigureOut">
              <a:rPr lang="ru-RU"/>
              <a:pPr>
                <a:defRPr/>
              </a:pPr>
              <a:t>23.01.2018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BA5CCC1-AB2C-43FC-ABDF-5FA53DA44F0D}" type="slidenum">
              <a:rPr lang="ru-RU"/>
              <a:pPr>
                <a:defRPr/>
              </a:pPr>
              <a:t>‹#›</a:t>
            </a:fld>
            <a:endParaRPr lang="ru-RU"/>
          </a:p>
        </p:txBody>
      </p:sp>
    </p:spTree>
    <p:extLst>
      <p:ext uri="{BB962C8B-B14F-4D97-AF65-F5344CB8AC3E}">
        <p14:creationId xmlns:p14="http://schemas.microsoft.com/office/powerpoint/2010/main" val="1961921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E19F135-5F97-4E8F-9BC2-2E743061CC18}" type="datetimeFigureOut">
              <a:rPr lang="ru-RU"/>
              <a:pPr>
                <a:defRPr/>
              </a:pPr>
              <a:t>23.01.2018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4FF3940-6988-4BFA-8255-BA79866D3671}" type="slidenum">
              <a:rPr lang="ru-RU"/>
              <a:pPr>
                <a:defRPr/>
              </a:pPr>
              <a:t>‹#›</a:t>
            </a:fld>
            <a:endParaRPr lang="ru-RU"/>
          </a:p>
        </p:txBody>
      </p:sp>
    </p:spTree>
    <p:extLst>
      <p:ext uri="{BB962C8B-B14F-4D97-AF65-F5344CB8AC3E}">
        <p14:creationId xmlns:p14="http://schemas.microsoft.com/office/powerpoint/2010/main" val="32531685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23.01.2018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276330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FAA8CE1-8809-42DC-85C9-A91D0EA0E35C}" type="datetimeFigureOut">
              <a:rPr lang="ru-RU"/>
              <a:pPr>
                <a:defRPr/>
              </a:pPr>
              <a:t>23.01.2018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3821CD1-418E-43AD-83D2-2E4EAAB732AF}" type="slidenum">
              <a:rPr lang="ru-RU"/>
              <a:pPr>
                <a:defRPr/>
              </a:pPr>
              <a:t>‹#›</a:t>
            </a:fld>
            <a:endParaRPr lang="ru-RU"/>
          </a:p>
        </p:txBody>
      </p:sp>
    </p:spTree>
    <p:extLst>
      <p:ext uri="{BB962C8B-B14F-4D97-AF65-F5344CB8AC3E}">
        <p14:creationId xmlns:p14="http://schemas.microsoft.com/office/powerpoint/2010/main" val="1911059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B6C4CBDC-27AD-40ED-8C04-0677F96E5349}" type="datetimeFigureOut">
              <a:rPr lang="ru-RU"/>
              <a:pPr>
                <a:defRPr/>
              </a:pPr>
              <a:t>23.01.2018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35E173F-B8EE-466E-9F76-4F028614A65B}" type="slidenum">
              <a:rPr lang="ru-RU"/>
              <a:pPr>
                <a:defRPr/>
              </a:pPr>
              <a:t>‹#›</a:t>
            </a:fld>
            <a:endParaRPr lang="ru-RU"/>
          </a:p>
        </p:txBody>
      </p:sp>
    </p:spTree>
    <p:extLst>
      <p:ext uri="{BB962C8B-B14F-4D97-AF65-F5344CB8AC3E}">
        <p14:creationId xmlns:p14="http://schemas.microsoft.com/office/powerpoint/2010/main" val="307492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BE59EA4-8052-4520-9302-4F44BE5EA1CF}" type="datetimeFigureOut">
              <a:rPr lang="ru-RU"/>
              <a:pPr>
                <a:defRPr/>
              </a:pPr>
              <a:t>23.01.2018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35ACB1B-4CBB-44A3-AAF6-0E967061F73E}" type="slidenum">
              <a:rPr lang="ru-RU"/>
              <a:pPr>
                <a:defRPr/>
              </a:pPr>
              <a:t>‹#›</a:t>
            </a:fld>
            <a:endParaRPr lang="ru-RU"/>
          </a:p>
        </p:txBody>
      </p:sp>
    </p:spTree>
    <p:extLst>
      <p:ext uri="{BB962C8B-B14F-4D97-AF65-F5344CB8AC3E}">
        <p14:creationId xmlns:p14="http://schemas.microsoft.com/office/powerpoint/2010/main" val="7492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37FB318-602C-4E87-A655-DA009A83F741}" type="datetimeFigureOut">
              <a:rPr lang="ru-RU"/>
              <a:pPr>
                <a:defRPr/>
              </a:pPr>
              <a:t>23.01.2018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076CAF7-95E9-4688-8DF2-C29DB5DFF96C}" type="slidenum">
              <a:rPr lang="ru-RU"/>
              <a:pPr>
                <a:defRPr/>
              </a:pPr>
              <a:t>‹#›</a:t>
            </a:fld>
            <a:endParaRPr lang="ru-RU"/>
          </a:p>
        </p:txBody>
      </p:sp>
    </p:spTree>
    <p:extLst>
      <p:ext uri="{BB962C8B-B14F-4D97-AF65-F5344CB8AC3E}">
        <p14:creationId xmlns:p14="http://schemas.microsoft.com/office/powerpoint/2010/main" val="2933235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F89D09E-B8CC-48A7-B5FD-E064E041CB67}" type="datetimeFigureOut">
              <a:rPr lang="ru-RU"/>
              <a:pPr>
                <a:defRPr/>
              </a:pPr>
              <a:t>23.01.2018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31312CF-4801-4B91-B59A-A335DB52357E}" type="slidenum">
              <a:rPr lang="ru-RU"/>
              <a:pPr>
                <a:defRPr/>
              </a:pPr>
              <a:t>‹#›</a:t>
            </a:fld>
            <a:endParaRPr lang="ru-RU"/>
          </a:p>
        </p:txBody>
      </p:sp>
    </p:spTree>
    <p:extLst>
      <p:ext uri="{BB962C8B-B14F-4D97-AF65-F5344CB8AC3E}">
        <p14:creationId xmlns:p14="http://schemas.microsoft.com/office/powerpoint/2010/main" val="360402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288367D-154C-4440-A117-658400EF7A95}" type="datetimeFigureOut">
              <a:rPr lang="ru-RU"/>
              <a:pPr>
                <a:defRPr/>
              </a:pPr>
              <a:t>23.01.2018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04C1A75-BB35-4976-9231-2B2CA46BB850}" type="slidenum">
              <a:rPr lang="ru-RU"/>
              <a:pPr>
                <a:defRPr/>
              </a:pPr>
              <a:t>‹#›</a:t>
            </a:fld>
            <a:endParaRPr lang="ru-RU"/>
          </a:p>
        </p:txBody>
      </p:sp>
    </p:spTree>
    <p:extLst>
      <p:ext uri="{BB962C8B-B14F-4D97-AF65-F5344CB8AC3E}">
        <p14:creationId xmlns:p14="http://schemas.microsoft.com/office/powerpoint/2010/main" val="2935641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E5313A5-DBB7-4F6B-B4FA-C89C8C8075B8}" type="datetimeFigureOut">
              <a:rPr lang="ru-RU"/>
              <a:pPr>
                <a:defRPr/>
              </a:pPr>
              <a:t>23.01.2018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89BF0AF-B862-4317-AD78-BA058CA157D2}" type="slidenum">
              <a:rPr lang="ru-RU"/>
              <a:pPr>
                <a:defRPr/>
              </a:pPr>
              <a:t>‹#›</a:t>
            </a:fld>
            <a:endParaRPr lang="ru-RU"/>
          </a:p>
        </p:txBody>
      </p:sp>
    </p:spTree>
    <p:extLst>
      <p:ext uri="{BB962C8B-B14F-4D97-AF65-F5344CB8AC3E}">
        <p14:creationId xmlns:p14="http://schemas.microsoft.com/office/powerpoint/2010/main" val="4083293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A5A0564-D17A-49A9-BFEA-95E82904BDF9}" type="datetimeFigureOut">
              <a:rPr lang="ru-RU"/>
              <a:pPr>
                <a:defRPr/>
              </a:pPr>
              <a:t>23.01.2018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6BD7155-137D-4ABD-A5F7-272539A7EA70}" type="slidenum">
              <a:rPr lang="ru-RU"/>
              <a:pPr>
                <a:defRPr/>
              </a:pPr>
              <a:t>‹#›</a:t>
            </a:fld>
            <a:endParaRPr lang="ru-RU"/>
          </a:p>
        </p:txBody>
      </p:sp>
    </p:spTree>
    <p:extLst>
      <p:ext uri="{BB962C8B-B14F-4D97-AF65-F5344CB8AC3E}">
        <p14:creationId xmlns:p14="http://schemas.microsoft.com/office/powerpoint/2010/main" val="2104736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C7398BC-6F4A-4AE9-BABA-0C34464FD8C8}" type="datetimeFigureOut">
              <a:rPr lang="ru-RU"/>
              <a:pPr>
                <a:defRPr/>
              </a:pPr>
              <a:t>23.01.2018</a:t>
            </a:fld>
            <a:endParaRPr lang="ru-RU"/>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172E708-B346-42D3-911E-801AC482F65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6"/>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B4C71EC6-210F-42DE-9C53-41977AD35B3D}" type="datetimeFigureOut">
              <a:rPr lang="ru-RU" smtClean="0">
                <a:solidFill>
                  <a:srgbClr val="073E87"/>
                </a:solidFill>
                <a:latin typeface="Candara"/>
                <a:cs typeface="+mn-cs"/>
              </a:rPr>
              <a:pPr fontAlgn="auto">
                <a:spcBef>
                  <a:spcPts val="0"/>
                </a:spcBef>
                <a:spcAft>
                  <a:spcPts val="0"/>
                </a:spcAft>
              </a:pPr>
              <a:t>23.01.2018</a:t>
            </a:fld>
            <a:endParaRPr lang="ru-RU">
              <a:solidFill>
                <a:srgbClr val="073E87"/>
              </a:solidFill>
              <a:latin typeface="Candara"/>
              <a:cs typeface="+mn-cs"/>
            </a:endParaRPr>
          </a:p>
        </p:txBody>
      </p:sp>
      <p:sp>
        <p:nvSpPr>
          <p:cNvPr id="5" name="Footer Placeholder 4"/>
          <p:cNvSpPr>
            <a:spLocks noGrp="1"/>
          </p:cNvSpPr>
          <p:nvPr>
            <p:ph type="ftr" sz="quarter" idx="3"/>
          </p:nvPr>
        </p:nvSpPr>
        <p:spPr>
          <a:xfrm>
            <a:off x="193639" y="6250166"/>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ru-RU">
              <a:solidFill>
                <a:srgbClr val="073E87"/>
              </a:solidFill>
              <a:latin typeface="Candara"/>
              <a:cs typeface="+mn-cs"/>
            </a:endParaRPr>
          </a:p>
        </p:txBody>
      </p:sp>
      <p:sp>
        <p:nvSpPr>
          <p:cNvPr id="6" name="Slide Number Placeholder 5"/>
          <p:cNvSpPr>
            <a:spLocks noGrp="1"/>
          </p:cNvSpPr>
          <p:nvPr>
            <p:ph type="sldNum" sz="quarter" idx="4"/>
          </p:nvPr>
        </p:nvSpPr>
        <p:spPr>
          <a:xfrm>
            <a:off x="3991089" y="6250165"/>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B19B0651-EE4F-4900-A07F-96A6BFA9D0F0}" type="slidenum">
              <a:rPr lang="ru-RU" smtClean="0">
                <a:solidFill>
                  <a:srgbClr val="073E87"/>
                </a:solidFill>
                <a:latin typeface="Candara"/>
                <a:cs typeface="+mn-cs"/>
              </a:rPr>
              <a:pPr fontAlgn="auto">
                <a:spcBef>
                  <a:spcPts val="0"/>
                </a:spcBef>
                <a:spcAft>
                  <a:spcPts val="0"/>
                </a:spcAft>
              </a:pPr>
              <a:t>‹#›</a:t>
            </a:fld>
            <a:endParaRPr lang="ru-RU">
              <a:solidFill>
                <a:srgbClr val="073E87"/>
              </a:solidFill>
              <a:latin typeface="Candara"/>
              <a:cs typeface="+mn-cs"/>
            </a:endParaRPr>
          </a:p>
        </p:txBody>
      </p:sp>
      <p:sp>
        <p:nvSpPr>
          <p:cNvPr id="3" name="Text Placeholder 2"/>
          <p:cNvSpPr>
            <a:spLocks noGrp="1"/>
          </p:cNvSpPr>
          <p:nvPr>
            <p:ph type="body" idx="1"/>
          </p:nvPr>
        </p:nvSpPr>
        <p:spPr>
          <a:xfrm>
            <a:off x="872068"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013102323"/>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image" Target="../media/image38.jpeg"/><Relationship Id="rId3" Type="http://schemas.openxmlformats.org/officeDocument/2006/relationships/notesSlide" Target="../notesSlides/notesSlide9.xml"/><Relationship Id="rId7" Type="http://schemas.openxmlformats.org/officeDocument/2006/relationships/oleObject" Target="../embeddings/oleObject9.bin"/><Relationship Id="rId12"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3.jpeg"/><Relationship Id="rId11" Type="http://schemas.openxmlformats.org/officeDocument/2006/relationships/image" Target="../media/image36.png"/><Relationship Id="rId5" Type="http://schemas.openxmlformats.org/officeDocument/2006/relationships/image" Target="../media/image32.jpeg"/><Relationship Id="rId10" Type="http://schemas.openxmlformats.org/officeDocument/2006/relationships/image" Target="../media/image35.wmf"/><Relationship Id="rId4" Type="http://schemas.openxmlformats.org/officeDocument/2006/relationships/image" Target="../media/image31.jp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49.wmf"/><Relationship Id="rId3" Type="http://schemas.openxmlformats.org/officeDocument/2006/relationships/notesSlide" Target="../notesSlides/notesSlide11.xml"/><Relationship Id="rId7" Type="http://schemas.openxmlformats.org/officeDocument/2006/relationships/image" Target="../media/image46.wmf"/><Relationship Id="rId12"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48.wmf"/><Relationship Id="rId5" Type="http://schemas.openxmlformats.org/officeDocument/2006/relationships/image" Target="../media/image51.png"/><Relationship Id="rId10" Type="http://schemas.openxmlformats.org/officeDocument/2006/relationships/oleObject" Target="../embeddings/oleObject12.bin"/><Relationship Id="rId4" Type="http://schemas.openxmlformats.org/officeDocument/2006/relationships/image" Target="../media/image50.png"/><Relationship Id="rId9" Type="http://schemas.openxmlformats.org/officeDocument/2006/relationships/image" Target="../media/image47.wm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w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4.jpeg"/><Relationship Id="rId5" Type="http://schemas.openxmlformats.org/officeDocument/2006/relationships/image" Target="../media/image83.emf"/><Relationship Id="rId4" Type="http://schemas.openxmlformats.org/officeDocument/2006/relationships/oleObject" Target="../embeddings/oleObject14.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18.wmf"/><Relationship Id="rId18" Type="http://schemas.openxmlformats.org/officeDocument/2006/relationships/image" Target="../media/image23.jpeg"/><Relationship Id="rId3" Type="http://schemas.openxmlformats.org/officeDocument/2006/relationships/notesSlide" Target="../notesSlides/notesSlide8.xml"/><Relationship Id="rId7" Type="http://schemas.openxmlformats.org/officeDocument/2006/relationships/image" Target="../media/image16.wmf"/><Relationship Id="rId12" Type="http://schemas.openxmlformats.org/officeDocument/2006/relationships/oleObject" Target="../embeddings/oleObject6.bin"/><Relationship Id="rId17" Type="http://schemas.openxmlformats.org/officeDocument/2006/relationships/image" Target="../media/image20.wmf"/><Relationship Id="rId2" Type="http://schemas.openxmlformats.org/officeDocument/2006/relationships/slideLayout" Target="../slideLayouts/slideLayout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7.wmf"/><Relationship Id="rId5" Type="http://schemas.openxmlformats.org/officeDocument/2006/relationships/image" Target="../media/image15.wmf"/><Relationship Id="rId15" Type="http://schemas.openxmlformats.org/officeDocument/2006/relationships/image" Target="../media/image19.wmf"/><Relationship Id="rId10" Type="http://schemas.openxmlformats.org/officeDocument/2006/relationships/oleObject" Target="../embeddings/oleObject5.bin"/><Relationship Id="rId4" Type="http://schemas.openxmlformats.org/officeDocument/2006/relationships/oleObject" Target="../embeddings/oleObject3.bin"/><Relationship Id="rId9" Type="http://schemas.openxmlformats.org/officeDocument/2006/relationships/image" Target="../media/image22.jpeg"/><Relationship Id="rId1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00215"/>
            <a:ext cx="9144000" cy="2401887"/>
          </a:xfrm>
          <a:prstGeom prst="rect">
            <a:avLst/>
          </a:prstGeom>
          <a:noFill/>
        </p:spPr>
        <p:txBody>
          <a:bodyPr>
            <a:spAutoFit/>
          </a:bodyPr>
          <a:lstStyle/>
          <a:p>
            <a:pPr algn="ctr" fontAlgn="auto">
              <a:spcBef>
                <a:spcPts val="0"/>
              </a:spcBef>
              <a:spcAft>
                <a:spcPts val="0"/>
              </a:spcAft>
              <a:defRPr/>
            </a:pPr>
            <a:r>
              <a:rPr lang="en-US" sz="4000" b="1" dirty="0">
                <a:solidFill>
                  <a:srgbClr val="0000FF"/>
                </a:solidFill>
                <a:effectLst>
                  <a:outerShdw blurRad="38100" dist="38100" dir="2700000" algn="tl">
                    <a:srgbClr val="000000">
                      <a:alpha val="43137"/>
                    </a:srgbClr>
                  </a:outerShdw>
                </a:effectLst>
                <a:latin typeface="+mn-lt"/>
                <a:cs typeface="+mn-cs"/>
              </a:rPr>
              <a:t>Overview of the </a:t>
            </a:r>
            <a:br>
              <a:rPr lang="en-US" sz="4000" b="1" dirty="0">
                <a:solidFill>
                  <a:srgbClr val="0000FF"/>
                </a:solidFill>
                <a:effectLst>
                  <a:outerShdw blurRad="38100" dist="38100" dir="2700000" algn="tl">
                    <a:srgbClr val="000000">
                      <a:alpha val="43137"/>
                    </a:srgbClr>
                  </a:outerShdw>
                </a:effectLst>
                <a:latin typeface="+mn-lt"/>
                <a:cs typeface="+mn-cs"/>
              </a:rPr>
            </a:br>
            <a:r>
              <a:rPr lang="en-US" sz="4000" b="1" dirty="0">
                <a:solidFill>
                  <a:srgbClr val="0000FF"/>
                </a:solidFill>
                <a:effectLst>
                  <a:outerShdw blurRad="38100" dist="38100" dir="2700000" algn="tl">
                    <a:srgbClr val="000000">
                      <a:alpha val="43137"/>
                    </a:srgbClr>
                  </a:outerShdw>
                </a:effectLst>
                <a:latin typeface="+mn-lt"/>
                <a:cs typeface="+mn-cs"/>
              </a:rPr>
              <a:t>poster presentations</a:t>
            </a:r>
          </a:p>
          <a:p>
            <a:pPr algn="ctr" fontAlgn="auto">
              <a:spcBef>
                <a:spcPts val="0"/>
              </a:spcBef>
              <a:spcAft>
                <a:spcPts val="0"/>
              </a:spcAft>
              <a:defRPr/>
            </a:pPr>
            <a:endParaRPr lang="en-US" sz="4000" b="1" dirty="0">
              <a:solidFill>
                <a:srgbClr val="0000FF"/>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r>
              <a:rPr lang="en-US" sz="3000" b="1" dirty="0">
                <a:effectLst>
                  <a:outerShdw blurRad="38100" dist="38100" dir="2700000" algn="tl">
                    <a:srgbClr val="000000">
                      <a:alpha val="43137"/>
                    </a:srgbClr>
                  </a:outerShdw>
                </a:effectLst>
                <a:latin typeface="+mn-lt"/>
                <a:cs typeface="+mn-cs"/>
              </a:rPr>
              <a:t>T.V. Tropin</a:t>
            </a:r>
            <a:endParaRPr lang="ru-RU" sz="3000" b="1" dirty="0">
              <a:effectLst>
                <a:outerShdw blurRad="38100" dist="38100" dir="2700000" algn="tl">
                  <a:srgbClr val="000000">
                    <a:alpha val="43137"/>
                  </a:srgbClr>
                </a:outerShdw>
              </a:effectLst>
              <a:latin typeface="+mn-lt"/>
              <a:cs typeface="+mn-cs"/>
            </a:endParaRPr>
          </a:p>
        </p:txBody>
      </p:sp>
      <p:sp>
        <p:nvSpPr>
          <p:cNvPr id="2051" name="TextBox 5"/>
          <p:cNvSpPr txBox="1">
            <a:spLocks noChangeArrowheads="1"/>
          </p:cNvSpPr>
          <p:nvPr/>
        </p:nvSpPr>
        <p:spPr bwMode="auto">
          <a:xfrm>
            <a:off x="0" y="6535738"/>
            <a:ext cx="914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dirty="0"/>
              <a:t>47</a:t>
            </a:r>
            <a:r>
              <a:rPr lang="en-US" sz="1200" baseline="30000" dirty="0"/>
              <a:t>th</a:t>
            </a:r>
            <a:r>
              <a:rPr lang="en-US" sz="1200" dirty="0"/>
              <a:t> Program Advisory Committee on Condensed Matter Physics, JINR, Dubna, 2018</a:t>
            </a:r>
            <a:endParaRPr lang="ru-RU"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Группа 27"/>
          <p:cNvGrpSpPr>
            <a:grpSpLocks/>
          </p:cNvGrpSpPr>
          <p:nvPr/>
        </p:nvGrpSpPr>
        <p:grpSpPr bwMode="auto">
          <a:xfrm>
            <a:off x="5292725" y="1628775"/>
            <a:ext cx="3024188" cy="2305050"/>
            <a:chOff x="5292080" y="1772816"/>
            <a:chExt cx="3024937" cy="2304256"/>
          </a:xfrm>
        </p:grpSpPr>
        <p:pic>
          <p:nvPicPr>
            <p:cNvPr id="2069" name="Рисунок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822561"/>
              <a:ext cx="3024937" cy="225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Прямоугольник 26"/>
            <p:cNvSpPr/>
            <p:nvPr/>
          </p:nvSpPr>
          <p:spPr>
            <a:xfrm>
              <a:off x="5508033" y="1772816"/>
              <a:ext cx="287409" cy="27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99276" y="822774"/>
            <a:ext cx="1465128" cy="2160240"/>
          </a:xfrm>
          <a:prstGeom prst="roundRect">
            <a:avLst/>
          </a:prstGeom>
        </p:spPr>
      </p:pic>
      <p:sp>
        <p:nvSpPr>
          <p:cNvPr id="2052" name="Прямоугольник 3"/>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600" b="1" dirty="0">
                <a:solidFill>
                  <a:schemeClr val="tx2"/>
                </a:solidFill>
                <a:cs typeface="Calibri" panose="020F0502020204030204" pitchFamily="34" charset="0"/>
              </a:rPr>
              <a:t>Methodology of electrode manufacturing for </a:t>
            </a:r>
          </a:p>
          <a:p>
            <a:pPr algn="ctr" eaLnBrk="1" hangingPunct="1">
              <a:spcBef>
                <a:spcPct val="0"/>
              </a:spcBef>
              <a:buFontTx/>
              <a:buNone/>
            </a:pPr>
            <a:r>
              <a:rPr lang="en-US" altLang="ru-RU" sz="1600" b="1" i="1" dirty="0">
                <a:solidFill>
                  <a:schemeClr val="tx2"/>
                </a:solidFill>
                <a:cs typeface="Calibri" panose="020F0502020204030204" pitchFamily="34" charset="0"/>
              </a:rPr>
              <a:t>operando</a:t>
            </a:r>
            <a:r>
              <a:rPr lang="en-US" altLang="ru-RU" sz="1600" b="1" dirty="0">
                <a:solidFill>
                  <a:schemeClr val="tx2"/>
                </a:solidFill>
                <a:cs typeface="Calibri" panose="020F0502020204030204" pitchFamily="34" charset="0"/>
              </a:rPr>
              <a:t> diffraction investigations in FLNP JINR</a:t>
            </a:r>
            <a:endParaRPr lang="ru-RU" altLang="ru-RU" sz="1600" b="1" dirty="0">
              <a:solidFill>
                <a:schemeClr val="tx2"/>
              </a:solidFill>
              <a:cs typeface="Calibri" panose="020F0502020204030204" pitchFamily="34" charset="0"/>
            </a:endParaRPr>
          </a:p>
        </p:txBody>
      </p:sp>
      <p:sp>
        <p:nvSpPr>
          <p:cNvPr id="2053" name="Прямоугольник 4"/>
          <p:cNvSpPr>
            <a:spLocks noChangeArrowheads="1"/>
          </p:cNvSpPr>
          <p:nvPr/>
        </p:nvSpPr>
        <p:spPr bwMode="auto">
          <a:xfrm>
            <a:off x="0" y="549277"/>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i="1" u="sng" dirty="0">
                <a:cs typeface="Calibri" panose="020F0502020204030204" pitchFamily="34" charset="0"/>
              </a:rPr>
              <a:t>O. Yu. </a:t>
            </a:r>
            <a:r>
              <a:rPr lang="en-US" altLang="ru-RU" sz="1400" b="1" i="1" u="sng" dirty="0" err="1">
                <a:cs typeface="Calibri" panose="020F0502020204030204" pitchFamily="34" charset="0"/>
              </a:rPr>
              <a:t>Ivanshina</a:t>
            </a:r>
            <a:r>
              <a:rPr lang="en-US" altLang="ru-RU" sz="1400" b="1" i="1" dirty="0">
                <a:cs typeface="Calibri" panose="020F0502020204030204" pitchFamily="34" charset="0"/>
              </a:rPr>
              <a:t>, S. V. </a:t>
            </a:r>
            <a:r>
              <a:rPr lang="en-US" altLang="ru-RU" sz="1400" b="1" i="1" dirty="0" err="1">
                <a:cs typeface="Calibri" panose="020F0502020204030204" pitchFamily="34" charset="0"/>
              </a:rPr>
              <a:t>Sumnikov</a:t>
            </a:r>
            <a:r>
              <a:rPr lang="en-US" altLang="ru-RU" sz="1400" b="1" i="1" dirty="0">
                <a:cs typeface="Calibri" panose="020F0502020204030204" pitchFamily="34" charset="0"/>
              </a:rPr>
              <a:t>, A.V. </a:t>
            </a:r>
            <a:r>
              <a:rPr lang="en-US" altLang="ru-RU" sz="1400" b="1" i="1" dirty="0" err="1">
                <a:cs typeface="Calibri" panose="020F0502020204030204" pitchFamily="34" charset="0"/>
              </a:rPr>
              <a:t>Ushakov</a:t>
            </a:r>
            <a:r>
              <a:rPr lang="en-US" altLang="ru-RU" sz="1400" b="1" i="1" dirty="0">
                <a:cs typeface="Calibri" panose="020F0502020204030204" pitchFamily="34" charset="0"/>
              </a:rPr>
              <a:t>, and</a:t>
            </a:r>
            <a:r>
              <a:rPr lang="ru-RU" altLang="ru-RU" sz="1400" b="1" i="1" dirty="0">
                <a:cs typeface="Calibri" panose="020F0502020204030204" pitchFamily="34" charset="0"/>
              </a:rPr>
              <a:t> </a:t>
            </a:r>
            <a:r>
              <a:rPr lang="en-US" altLang="ru-RU" sz="1400" b="1" i="1" dirty="0">
                <a:cs typeface="Calibri" panose="020F0502020204030204" pitchFamily="34" charset="0"/>
              </a:rPr>
              <a:t>I. A. </a:t>
            </a:r>
            <a:r>
              <a:rPr lang="en-US" altLang="ru-RU" sz="1400" b="1" i="1" dirty="0" err="1">
                <a:cs typeface="Calibri" panose="020F0502020204030204" pitchFamily="34" charset="0"/>
              </a:rPr>
              <a:t>Bobrikov</a:t>
            </a:r>
            <a:r>
              <a:rPr lang="en-US" altLang="ru-RU" sz="1400" b="1" i="1" dirty="0">
                <a:cs typeface="Calibri" panose="020F0502020204030204" pitchFamily="34" charset="0"/>
              </a:rPr>
              <a:t> </a:t>
            </a:r>
            <a:endParaRPr lang="ru-RU" altLang="ru-RU" sz="1400" b="1" i="1" dirty="0">
              <a:cs typeface="Calibri" panose="020F0502020204030204" pitchFamily="34" charset="0"/>
            </a:endParaRPr>
          </a:p>
        </p:txBody>
      </p:sp>
      <p:sp>
        <p:nvSpPr>
          <p:cNvPr id="2054" name="Прямоугольник 5"/>
          <p:cNvSpPr>
            <a:spLocks noChangeArrowheads="1"/>
          </p:cNvSpPr>
          <p:nvPr/>
        </p:nvSpPr>
        <p:spPr bwMode="auto">
          <a:xfrm>
            <a:off x="0" y="908052"/>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dirty="0">
                <a:solidFill>
                  <a:srgbClr val="002060"/>
                </a:solidFill>
                <a:cs typeface="Calibri" panose="020F0502020204030204" pitchFamily="34" charset="0"/>
              </a:rPr>
              <a:t>Special Li-ion electrochemical cells </a:t>
            </a:r>
          </a:p>
          <a:p>
            <a:pPr algn="ctr" eaLnBrk="1" hangingPunct="1">
              <a:spcBef>
                <a:spcPct val="0"/>
              </a:spcBef>
              <a:buFontTx/>
              <a:buNone/>
            </a:pPr>
            <a:r>
              <a:rPr lang="en-US" altLang="ru-RU" sz="1400" b="1" dirty="0">
                <a:solidFill>
                  <a:srgbClr val="002060"/>
                </a:solidFill>
                <a:cs typeface="Calibri" panose="020F0502020204030204" pitchFamily="34" charset="0"/>
              </a:rPr>
              <a:t>designed in FLNP JINR for </a:t>
            </a:r>
            <a:r>
              <a:rPr lang="en-US" altLang="ru-RU" sz="1400" b="1" i="1" dirty="0">
                <a:solidFill>
                  <a:srgbClr val="002060"/>
                </a:solidFill>
                <a:cs typeface="Calibri" panose="020F0502020204030204" pitchFamily="34" charset="0"/>
              </a:rPr>
              <a:t>operando</a:t>
            </a:r>
            <a:r>
              <a:rPr lang="en-US" altLang="ru-RU" sz="1400" b="1" dirty="0">
                <a:solidFill>
                  <a:srgbClr val="002060"/>
                </a:solidFill>
                <a:cs typeface="Calibri" panose="020F0502020204030204" pitchFamily="34" charset="0"/>
              </a:rPr>
              <a:t> structural analysis</a:t>
            </a:r>
          </a:p>
        </p:txBody>
      </p:sp>
      <p:sp>
        <p:nvSpPr>
          <p:cNvPr id="2055" name="Прямоугольник 8"/>
          <p:cNvSpPr>
            <a:spLocks noChangeArrowheads="1"/>
          </p:cNvSpPr>
          <p:nvPr/>
        </p:nvSpPr>
        <p:spPr bwMode="auto">
          <a:xfrm>
            <a:off x="377825" y="2474915"/>
            <a:ext cx="1530350" cy="30638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t>Cell for X-ray analysis</a:t>
            </a:r>
            <a:endParaRPr lang="ru-RU" altLang="ru-RU" sz="1200"/>
          </a:p>
        </p:txBody>
      </p:sp>
      <p:sp>
        <p:nvSpPr>
          <p:cNvPr id="2056" name="Прямоугольник 13"/>
          <p:cNvSpPr>
            <a:spLocks noChangeArrowheads="1"/>
          </p:cNvSpPr>
          <p:nvPr/>
        </p:nvSpPr>
        <p:spPr bwMode="auto">
          <a:xfrm>
            <a:off x="1979615" y="2474915"/>
            <a:ext cx="1851025" cy="30638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dirty="0"/>
              <a:t>Cell for neutron analysis</a:t>
            </a:r>
            <a:endParaRPr lang="ru-RU" altLang="ru-RU" sz="1200" dirty="0"/>
          </a:p>
        </p:txBody>
      </p:sp>
      <p:sp>
        <p:nvSpPr>
          <p:cNvPr id="2057" name="Прямоугольник 11"/>
          <p:cNvSpPr>
            <a:spLocks noChangeArrowheads="1"/>
          </p:cNvSpPr>
          <p:nvPr/>
        </p:nvSpPr>
        <p:spPr bwMode="auto">
          <a:xfrm>
            <a:off x="193675" y="508476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a:solidFill>
                  <a:srgbClr val="002060"/>
                </a:solidFill>
              </a:rPr>
              <a:t>Examples of investigations of cathode material NCA</a:t>
            </a:r>
          </a:p>
        </p:txBody>
      </p:sp>
      <p:pic>
        <p:nvPicPr>
          <p:cNvPr id="2058" name="Рисунок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 y="3894140"/>
            <a:ext cx="4711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Прямоугольник 13"/>
          <p:cNvSpPr>
            <a:spLocks noChangeArrowheads="1"/>
          </p:cNvSpPr>
          <p:nvPr/>
        </p:nvSpPr>
        <p:spPr bwMode="auto">
          <a:xfrm>
            <a:off x="179390" y="3338515"/>
            <a:ext cx="43132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dirty="0">
                <a:solidFill>
                  <a:srgbClr val="002060"/>
                </a:solidFill>
              </a:rPr>
              <a:t>Examples of </a:t>
            </a:r>
            <a:r>
              <a:rPr lang="en-US" altLang="ru-RU" sz="1400" b="1" i="1" dirty="0">
                <a:solidFill>
                  <a:srgbClr val="002060"/>
                </a:solidFill>
              </a:rPr>
              <a:t>operando</a:t>
            </a:r>
            <a:r>
              <a:rPr lang="en-US" altLang="ru-RU" sz="1400" b="1" dirty="0">
                <a:solidFill>
                  <a:srgbClr val="002060"/>
                </a:solidFill>
              </a:rPr>
              <a:t> neutron diffraction study </a:t>
            </a:r>
            <a:br>
              <a:rPr lang="en-US" altLang="ru-RU" sz="1400" b="1" dirty="0">
                <a:solidFill>
                  <a:srgbClr val="002060"/>
                </a:solidFill>
              </a:rPr>
            </a:br>
            <a:r>
              <a:rPr lang="en-US" altLang="ru-RU" sz="1400" b="1" dirty="0">
                <a:solidFill>
                  <a:srgbClr val="002060"/>
                </a:solidFill>
              </a:rPr>
              <a:t>of the commercial cathode material </a:t>
            </a:r>
            <a:r>
              <a:rPr lang="en-GB" altLang="ru-RU" sz="1400" b="1" dirty="0">
                <a:solidFill>
                  <a:srgbClr val="002060"/>
                </a:solidFill>
                <a:cs typeface="Times New Roman" panose="02020603050405020304" pitchFamily="18" charset="0"/>
              </a:rPr>
              <a:t>LiNi</a:t>
            </a:r>
            <a:r>
              <a:rPr lang="en-GB" altLang="ru-RU" sz="1400" b="1" baseline="-25000" dirty="0">
                <a:solidFill>
                  <a:srgbClr val="002060"/>
                </a:solidFill>
                <a:cs typeface="Times New Roman" panose="02020603050405020304" pitchFamily="18" charset="0"/>
              </a:rPr>
              <a:t>0.8</a:t>
            </a:r>
            <a:r>
              <a:rPr lang="en-GB" altLang="ru-RU" sz="1400" b="1" dirty="0">
                <a:solidFill>
                  <a:srgbClr val="002060"/>
                </a:solidFill>
                <a:cs typeface="Times New Roman" panose="02020603050405020304" pitchFamily="18" charset="0"/>
              </a:rPr>
              <a:t>Co</a:t>
            </a:r>
            <a:r>
              <a:rPr lang="en-GB" altLang="ru-RU" sz="1400" b="1" baseline="-25000" dirty="0">
                <a:solidFill>
                  <a:srgbClr val="002060"/>
                </a:solidFill>
                <a:cs typeface="Times New Roman" panose="02020603050405020304" pitchFamily="18" charset="0"/>
              </a:rPr>
              <a:t>0.15</a:t>
            </a:r>
            <a:r>
              <a:rPr lang="en-GB" altLang="ru-RU" sz="1400" b="1" dirty="0">
                <a:solidFill>
                  <a:srgbClr val="002060"/>
                </a:solidFill>
                <a:cs typeface="Times New Roman" panose="02020603050405020304" pitchFamily="18" charset="0"/>
              </a:rPr>
              <a:t>Al</a:t>
            </a:r>
            <a:r>
              <a:rPr lang="en-GB" altLang="ru-RU" sz="1400" b="1" baseline="-25000" dirty="0">
                <a:solidFill>
                  <a:srgbClr val="002060"/>
                </a:solidFill>
                <a:cs typeface="Times New Roman" panose="02020603050405020304" pitchFamily="18" charset="0"/>
              </a:rPr>
              <a:t>0.05</a:t>
            </a:r>
            <a:r>
              <a:rPr lang="en-GB" altLang="ru-RU" sz="1400" b="1" dirty="0">
                <a:solidFill>
                  <a:srgbClr val="002060"/>
                </a:solidFill>
                <a:cs typeface="Times New Roman" panose="02020603050405020304" pitchFamily="18" charset="0"/>
              </a:rPr>
              <a:t>O</a:t>
            </a:r>
            <a:r>
              <a:rPr lang="en-GB" altLang="ru-RU" sz="1400" b="1" baseline="-25000" dirty="0">
                <a:solidFill>
                  <a:srgbClr val="002060"/>
                </a:solidFill>
                <a:cs typeface="Times New Roman" panose="02020603050405020304" pitchFamily="18" charset="0"/>
              </a:rPr>
              <a:t>2</a:t>
            </a:r>
            <a:r>
              <a:rPr lang="en-US" altLang="ru-RU" sz="1400" b="1" dirty="0">
                <a:solidFill>
                  <a:srgbClr val="002060"/>
                </a:solidFill>
              </a:rPr>
              <a:t> </a:t>
            </a:r>
          </a:p>
        </p:txBody>
      </p:sp>
      <p:sp>
        <p:nvSpPr>
          <p:cNvPr id="2060" name="Прямоугольник 14"/>
          <p:cNvSpPr>
            <a:spLocks noChangeArrowheads="1"/>
          </p:cNvSpPr>
          <p:nvPr/>
        </p:nvSpPr>
        <p:spPr bwMode="auto">
          <a:xfrm>
            <a:off x="150813" y="620236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dirty="0"/>
              <a:t>Electrolyte: LiPF</a:t>
            </a:r>
            <a:r>
              <a:rPr lang="en-US" altLang="ru-RU" sz="1200" baseline="-25000" dirty="0"/>
              <a:t>6</a:t>
            </a:r>
            <a:r>
              <a:rPr lang="en-US" altLang="ru-RU" sz="1200" dirty="0"/>
              <a:t> dissolved in ethyl carbonate (EC) and dimethyl carbonate (DMC).</a:t>
            </a:r>
            <a:endParaRPr lang="ru-RU" altLang="ru-RU" sz="1200" dirty="0"/>
          </a:p>
          <a:p>
            <a:pPr eaLnBrk="1" hangingPunct="1">
              <a:spcBef>
                <a:spcPct val="0"/>
              </a:spcBef>
              <a:buFontTx/>
              <a:buNone/>
            </a:pPr>
            <a:r>
              <a:rPr lang="en-US" altLang="ru-RU" sz="1200" dirty="0"/>
              <a:t>Current rate 0.1C.     Anode: </a:t>
            </a:r>
            <a:r>
              <a:rPr lang="en-US" altLang="ru-RU" sz="1200" baseline="30000" dirty="0"/>
              <a:t>7</a:t>
            </a:r>
            <a:r>
              <a:rPr lang="en-US" altLang="ru-RU" sz="1200" dirty="0"/>
              <a:t>Li.      </a:t>
            </a:r>
            <a:r>
              <a:rPr lang="el-GR" altLang="ru-RU" sz="1200" dirty="0"/>
              <a:t>Δ</a:t>
            </a:r>
            <a:r>
              <a:rPr lang="en-US" altLang="ru-RU" sz="1200" dirty="0"/>
              <a:t>t = 5 minutes.</a:t>
            </a:r>
          </a:p>
        </p:txBody>
      </p:sp>
      <p:sp>
        <p:nvSpPr>
          <p:cNvPr id="16" name="Скругленный прямоугольник 15"/>
          <p:cNvSpPr/>
          <p:nvPr/>
        </p:nvSpPr>
        <p:spPr>
          <a:xfrm>
            <a:off x="107950" y="2762250"/>
            <a:ext cx="4464050" cy="5222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chemeClr val="tx1"/>
                </a:solidFill>
                <a:latin typeface="Calibri" panose="020F0502020204030204" pitchFamily="34" charset="0"/>
                <a:cs typeface="Calibri" panose="020F0502020204030204" pitchFamily="34" charset="0"/>
              </a:rPr>
              <a:t>The methodology of cathode manufacturing for special designed Li-ion electrochemical cells was developed</a:t>
            </a:r>
            <a:r>
              <a:rPr lang="ru-RU" sz="1400" b="1" dirty="0">
                <a:solidFill>
                  <a:schemeClr val="tx1"/>
                </a:solidFill>
                <a:latin typeface="Calibri" panose="020F0502020204030204" pitchFamily="34" charset="0"/>
                <a:cs typeface="Calibri" panose="020F0502020204030204" pitchFamily="34" charset="0"/>
              </a:rPr>
              <a:t>.</a:t>
            </a:r>
            <a:endParaRPr lang="ru-RU" b="1" dirty="0">
              <a:solidFill>
                <a:schemeClr val="tx1"/>
              </a:solidFill>
              <a:latin typeface="Calibri" panose="020F0502020204030204" pitchFamily="34" charset="0"/>
              <a:cs typeface="Calibri" panose="020F0502020204030204" pitchFamily="34" charset="0"/>
            </a:endParaRPr>
          </a:p>
        </p:txBody>
      </p:sp>
      <p:pic>
        <p:nvPicPr>
          <p:cNvPr id="20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252" y="4652963"/>
            <a:ext cx="3590925" cy="177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63" name="Прямоугольник 21"/>
          <p:cNvSpPr>
            <a:spLocks noChangeArrowheads="1"/>
          </p:cNvSpPr>
          <p:nvPr/>
        </p:nvSpPr>
        <p:spPr bwMode="auto">
          <a:xfrm>
            <a:off x="5435600" y="6381752"/>
            <a:ext cx="3676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t>Small reﬂection at ∼24° 2θ arises because of the </a:t>
            </a:r>
            <a:br>
              <a:rPr lang="en-US" altLang="ru-RU" sz="1200"/>
            </a:br>
            <a:r>
              <a:rPr lang="en-US" altLang="ru-RU" sz="1200"/>
              <a:t>excess Li cation ordering in the metal layer. </a:t>
            </a:r>
            <a:endParaRPr lang="ru-RU" altLang="ru-RU" sz="1200"/>
          </a:p>
        </p:txBody>
      </p:sp>
      <p:sp>
        <p:nvSpPr>
          <p:cNvPr id="2064" name="Прямоугольник 22"/>
          <p:cNvSpPr>
            <a:spLocks noChangeArrowheads="1"/>
          </p:cNvSpPr>
          <p:nvPr/>
        </p:nvSpPr>
        <p:spPr bwMode="auto">
          <a:xfrm>
            <a:off x="5181600" y="3789363"/>
            <a:ext cx="3854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dirty="0"/>
              <a:t>Second </a:t>
            </a:r>
            <a:r>
              <a:rPr lang="ru-RU" altLang="ru-RU" sz="1200" dirty="0" err="1"/>
              <a:t>charge</a:t>
            </a:r>
            <a:r>
              <a:rPr lang="ru-RU" altLang="ru-RU" sz="1200" dirty="0"/>
              <a:t>/</a:t>
            </a:r>
            <a:r>
              <a:rPr lang="ru-RU" altLang="ru-RU" sz="1200" dirty="0" err="1"/>
              <a:t>discharge</a:t>
            </a:r>
            <a:r>
              <a:rPr lang="ru-RU" altLang="ru-RU" sz="1200" dirty="0"/>
              <a:t> </a:t>
            </a:r>
            <a:r>
              <a:rPr lang="en-US" altLang="ru-RU" sz="1200" dirty="0"/>
              <a:t>profiles, 0.1C: d</a:t>
            </a:r>
            <a:r>
              <a:rPr lang="ru-RU" altLang="ru-RU" sz="1200" dirty="0" err="1"/>
              <a:t>ischarge</a:t>
            </a:r>
            <a:r>
              <a:rPr lang="ru-RU" altLang="ru-RU" sz="1200" dirty="0"/>
              <a:t> </a:t>
            </a:r>
            <a:r>
              <a:rPr lang="ru-RU" altLang="ru-RU" sz="1200" dirty="0" err="1"/>
              <a:t>capacity</a:t>
            </a:r>
            <a:r>
              <a:rPr lang="en-US" altLang="ru-RU" sz="1200" dirty="0"/>
              <a:t> </a:t>
            </a:r>
            <a:br>
              <a:rPr lang="en-US" altLang="ru-RU" sz="1200" dirty="0"/>
            </a:br>
            <a:r>
              <a:rPr lang="en-US" altLang="ru-RU" sz="1200" dirty="0"/>
              <a:t>L</a:t>
            </a:r>
            <a:r>
              <a:rPr lang="ru-RU" altLang="ru-RU" sz="1200" dirty="0"/>
              <a:t>i</a:t>
            </a:r>
            <a:r>
              <a:rPr lang="ru-RU" altLang="ru-RU" sz="1200" baseline="-25000" dirty="0"/>
              <a:t>1.2</a:t>
            </a:r>
            <a:r>
              <a:rPr lang="ru-RU" altLang="ru-RU" sz="1200" dirty="0"/>
              <a:t>Ni</a:t>
            </a:r>
            <a:r>
              <a:rPr lang="ru-RU" altLang="ru-RU" sz="1200" baseline="-25000" dirty="0"/>
              <a:t>0.13</a:t>
            </a:r>
            <a:r>
              <a:rPr lang="ru-RU" altLang="ru-RU" sz="1200" dirty="0"/>
              <a:t>Mn</a:t>
            </a:r>
            <a:r>
              <a:rPr lang="ru-RU" altLang="ru-RU" sz="1200" baseline="-25000" dirty="0"/>
              <a:t>0.54</a:t>
            </a:r>
            <a:r>
              <a:rPr lang="ru-RU" altLang="ru-RU" sz="1200" dirty="0"/>
              <a:t>Co</a:t>
            </a:r>
            <a:r>
              <a:rPr lang="ru-RU" altLang="ru-RU" sz="1200" baseline="-25000" dirty="0"/>
              <a:t>0.13</a:t>
            </a:r>
            <a:r>
              <a:rPr lang="ru-RU" altLang="ru-RU" sz="1200" dirty="0"/>
              <a:t>O</a:t>
            </a:r>
            <a:r>
              <a:rPr lang="ru-RU" altLang="ru-RU" sz="1200" baseline="-25000" dirty="0"/>
              <a:t>2 </a:t>
            </a:r>
            <a:r>
              <a:rPr lang="en-US" altLang="ru-RU" sz="1200" baseline="-25000" dirty="0"/>
              <a:t> </a:t>
            </a:r>
            <a:r>
              <a:rPr lang="en-US" altLang="ru-RU" sz="1200" dirty="0"/>
              <a:t>(LNMC) 213 </a:t>
            </a:r>
            <a:r>
              <a:rPr lang="en-US" altLang="ru-RU" sz="1200" dirty="0" err="1"/>
              <a:t>mAh</a:t>
            </a:r>
            <a:r>
              <a:rPr lang="en-US" altLang="ru-RU" sz="1200" dirty="0"/>
              <a:t>/g;</a:t>
            </a:r>
            <a:br>
              <a:rPr lang="en-US" altLang="ru-RU" sz="1200" dirty="0"/>
            </a:br>
            <a:r>
              <a:rPr lang="en-GB" altLang="ru-RU" sz="1200" dirty="0">
                <a:cs typeface="Times New Roman" panose="02020603050405020304" pitchFamily="18" charset="0"/>
              </a:rPr>
              <a:t>LiNi</a:t>
            </a:r>
            <a:r>
              <a:rPr lang="en-GB" altLang="ru-RU" sz="1200" baseline="-25000" dirty="0">
                <a:cs typeface="Times New Roman" panose="02020603050405020304" pitchFamily="18" charset="0"/>
              </a:rPr>
              <a:t>0.33</a:t>
            </a:r>
            <a:r>
              <a:rPr lang="en-GB" altLang="ru-RU" sz="1200" dirty="0">
                <a:cs typeface="Times New Roman" panose="02020603050405020304" pitchFamily="18" charset="0"/>
              </a:rPr>
              <a:t>Mn</a:t>
            </a:r>
            <a:r>
              <a:rPr lang="en-GB" altLang="ru-RU" sz="1200" baseline="-25000" dirty="0">
                <a:cs typeface="Times New Roman" panose="02020603050405020304" pitchFamily="18" charset="0"/>
              </a:rPr>
              <a:t>0.33</a:t>
            </a:r>
            <a:r>
              <a:rPr lang="en-GB" altLang="ru-RU" sz="1200" dirty="0">
                <a:cs typeface="Times New Roman" panose="02020603050405020304" pitchFamily="18" charset="0"/>
              </a:rPr>
              <a:t>Co</a:t>
            </a:r>
            <a:r>
              <a:rPr lang="en-GB" altLang="ru-RU" sz="1200" baseline="-25000" dirty="0">
                <a:cs typeface="Times New Roman" panose="02020603050405020304" pitchFamily="18" charset="0"/>
              </a:rPr>
              <a:t>0.33</a:t>
            </a:r>
            <a:r>
              <a:rPr lang="en-GB" altLang="ru-RU" sz="1200" dirty="0">
                <a:cs typeface="Times New Roman" panose="02020603050405020304" pitchFamily="18" charset="0"/>
              </a:rPr>
              <a:t>O</a:t>
            </a:r>
            <a:r>
              <a:rPr lang="en-GB" altLang="ru-RU" sz="1200" baseline="-25000" dirty="0">
                <a:cs typeface="Times New Roman" panose="02020603050405020304" pitchFamily="18" charset="0"/>
              </a:rPr>
              <a:t>2</a:t>
            </a:r>
            <a:r>
              <a:rPr lang="en-US" altLang="ru-RU" sz="1200" dirty="0"/>
              <a:t> (NMC) 165 </a:t>
            </a:r>
            <a:r>
              <a:rPr lang="en-US" altLang="ru-RU" sz="1200" dirty="0" err="1"/>
              <a:t>mAh</a:t>
            </a:r>
            <a:r>
              <a:rPr lang="en-US" altLang="ru-RU" sz="1200" dirty="0"/>
              <a:t>/g.        </a:t>
            </a:r>
          </a:p>
        </p:txBody>
      </p:sp>
      <p:sp>
        <p:nvSpPr>
          <p:cNvPr id="25" name="Скругленный прямоугольник 24"/>
          <p:cNvSpPr/>
          <p:nvPr/>
        </p:nvSpPr>
        <p:spPr>
          <a:xfrm>
            <a:off x="4492627" y="908052"/>
            <a:ext cx="4543425" cy="7921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chemeClr val="tx1"/>
                </a:solidFill>
                <a:latin typeface="Calibri" panose="020F0502020204030204" pitchFamily="34" charset="0"/>
                <a:cs typeface="Calibri" panose="020F0502020204030204" pitchFamily="34" charset="0"/>
              </a:rPr>
              <a:t>Successful synthesis of the perspective l</a:t>
            </a:r>
            <a:r>
              <a:rPr lang="ru-RU" sz="1400" b="1" dirty="0" err="1">
                <a:solidFill>
                  <a:schemeClr val="tx1"/>
                </a:solidFill>
                <a:latin typeface="Calibri" panose="020F0502020204030204" pitchFamily="34" charset="0"/>
                <a:cs typeface="Calibri" panose="020F0502020204030204" pitchFamily="34" charset="0"/>
              </a:rPr>
              <a:t>ithium</a:t>
            </a:r>
            <a:r>
              <a:rPr lang="ru-RU" sz="1400" b="1" dirty="0">
                <a:solidFill>
                  <a:schemeClr val="tx1"/>
                </a:solidFill>
                <a:latin typeface="Calibri" panose="020F0502020204030204" pitchFamily="34" charset="0"/>
                <a:cs typeface="Calibri" panose="020F0502020204030204" pitchFamily="34" charset="0"/>
              </a:rPr>
              <a:t>-</a:t>
            </a:r>
            <a:r>
              <a:rPr lang="en-US" sz="1400" b="1" dirty="0">
                <a:solidFill>
                  <a:schemeClr val="tx1"/>
                </a:solidFill>
                <a:latin typeface="Calibri" panose="020F0502020204030204" pitchFamily="34" charset="0"/>
                <a:cs typeface="Calibri" panose="020F0502020204030204" pitchFamily="34" charset="0"/>
              </a:rPr>
              <a:t>r</a:t>
            </a:r>
            <a:r>
              <a:rPr lang="ru-RU" sz="1400" b="1" dirty="0" err="1">
                <a:solidFill>
                  <a:schemeClr val="tx1"/>
                </a:solidFill>
                <a:latin typeface="Calibri" panose="020F0502020204030204" pitchFamily="34" charset="0"/>
                <a:cs typeface="Calibri" panose="020F0502020204030204" pitchFamily="34" charset="0"/>
              </a:rPr>
              <a:t>ich</a:t>
            </a:r>
            <a:r>
              <a:rPr lang="ru-RU" sz="1400"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cs typeface="Calibri" panose="020F0502020204030204" pitchFamily="34" charset="0"/>
              </a:rPr>
              <a:t>o</a:t>
            </a:r>
            <a:r>
              <a:rPr lang="ru-RU" sz="1400" b="1" dirty="0" err="1">
                <a:solidFill>
                  <a:schemeClr val="tx1"/>
                </a:solidFill>
                <a:latin typeface="Calibri" panose="020F0502020204030204" pitchFamily="34" charset="0"/>
                <a:cs typeface="Calibri" panose="020F0502020204030204" pitchFamily="34" charset="0"/>
              </a:rPr>
              <a:t>xide</a:t>
            </a:r>
            <a:r>
              <a:rPr lang="ru-RU" sz="1400" b="1"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cs typeface="Calibri" panose="020F0502020204030204" pitchFamily="34" charset="0"/>
              </a:rPr>
              <a:t>c</a:t>
            </a:r>
            <a:r>
              <a:rPr lang="ru-RU" sz="1400" b="1" dirty="0" err="1">
                <a:solidFill>
                  <a:schemeClr val="tx1"/>
                </a:solidFill>
                <a:latin typeface="Calibri" panose="020F0502020204030204" pitchFamily="34" charset="0"/>
                <a:cs typeface="Calibri" panose="020F0502020204030204" pitchFamily="34" charset="0"/>
              </a:rPr>
              <a:t>athode</a:t>
            </a:r>
            <a:r>
              <a:rPr lang="en-US" sz="1400" b="1" dirty="0">
                <a:solidFill>
                  <a:schemeClr val="tx1"/>
                </a:solidFill>
                <a:latin typeface="Calibri" panose="020F0502020204030204" pitchFamily="34" charset="0"/>
                <a:cs typeface="Calibri" panose="020F0502020204030204" pitchFamily="34" charset="0"/>
              </a:rPr>
              <a:t> material L</a:t>
            </a:r>
            <a:r>
              <a:rPr lang="ru-RU" sz="1400" b="1" dirty="0">
                <a:solidFill>
                  <a:schemeClr val="tx1"/>
                </a:solidFill>
                <a:latin typeface="Calibri" panose="020F0502020204030204" pitchFamily="34" charset="0"/>
                <a:cs typeface="Calibri" panose="020F0502020204030204" pitchFamily="34" charset="0"/>
              </a:rPr>
              <a:t>i</a:t>
            </a:r>
            <a:r>
              <a:rPr lang="ru-RU" sz="1400" b="1" baseline="-25000" dirty="0">
                <a:solidFill>
                  <a:schemeClr val="tx1"/>
                </a:solidFill>
                <a:latin typeface="Calibri" panose="020F0502020204030204" pitchFamily="34" charset="0"/>
                <a:cs typeface="Calibri" panose="020F0502020204030204" pitchFamily="34" charset="0"/>
              </a:rPr>
              <a:t>1.2</a:t>
            </a:r>
            <a:r>
              <a:rPr lang="ru-RU" sz="1400" b="1" dirty="0">
                <a:solidFill>
                  <a:schemeClr val="tx1"/>
                </a:solidFill>
                <a:latin typeface="Calibri" panose="020F0502020204030204" pitchFamily="34" charset="0"/>
                <a:cs typeface="Calibri" panose="020F0502020204030204" pitchFamily="34" charset="0"/>
              </a:rPr>
              <a:t>Ni</a:t>
            </a:r>
            <a:r>
              <a:rPr lang="ru-RU" sz="1400" b="1" baseline="-25000" dirty="0">
                <a:solidFill>
                  <a:schemeClr val="tx1"/>
                </a:solidFill>
                <a:latin typeface="Calibri" panose="020F0502020204030204" pitchFamily="34" charset="0"/>
                <a:cs typeface="Calibri" panose="020F0502020204030204" pitchFamily="34" charset="0"/>
              </a:rPr>
              <a:t>0.13</a:t>
            </a:r>
            <a:r>
              <a:rPr lang="ru-RU" sz="1400" b="1" dirty="0">
                <a:solidFill>
                  <a:schemeClr val="tx1"/>
                </a:solidFill>
                <a:latin typeface="Calibri" panose="020F0502020204030204" pitchFamily="34" charset="0"/>
                <a:cs typeface="Calibri" panose="020F0502020204030204" pitchFamily="34" charset="0"/>
              </a:rPr>
              <a:t>Mn</a:t>
            </a:r>
            <a:r>
              <a:rPr lang="ru-RU" sz="1400" b="1" baseline="-25000" dirty="0">
                <a:solidFill>
                  <a:schemeClr val="tx1"/>
                </a:solidFill>
                <a:latin typeface="Calibri" panose="020F0502020204030204" pitchFamily="34" charset="0"/>
                <a:cs typeface="Calibri" panose="020F0502020204030204" pitchFamily="34" charset="0"/>
              </a:rPr>
              <a:t>0.54</a:t>
            </a:r>
            <a:r>
              <a:rPr lang="ru-RU" sz="1400" b="1" dirty="0">
                <a:solidFill>
                  <a:schemeClr val="tx1"/>
                </a:solidFill>
                <a:latin typeface="Calibri" panose="020F0502020204030204" pitchFamily="34" charset="0"/>
                <a:cs typeface="Calibri" panose="020F0502020204030204" pitchFamily="34" charset="0"/>
              </a:rPr>
              <a:t>Co</a:t>
            </a:r>
            <a:r>
              <a:rPr lang="ru-RU" sz="1400" b="1" baseline="-25000" dirty="0">
                <a:solidFill>
                  <a:schemeClr val="tx1"/>
                </a:solidFill>
                <a:latin typeface="Calibri" panose="020F0502020204030204" pitchFamily="34" charset="0"/>
                <a:cs typeface="Calibri" panose="020F0502020204030204" pitchFamily="34" charset="0"/>
              </a:rPr>
              <a:t>0.13</a:t>
            </a:r>
            <a:r>
              <a:rPr lang="ru-RU" sz="1400" b="1" dirty="0">
                <a:solidFill>
                  <a:schemeClr val="tx1"/>
                </a:solidFill>
                <a:latin typeface="Calibri" panose="020F0502020204030204" pitchFamily="34" charset="0"/>
                <a:cs typeface="Calibri" panose="020F0502020204030204" pitchFamily="34" charset="0"/>
              </a:rPr>
              <a:t>O</a:t>
            </a:r>
            <a:r>
              <a:rPr lang="ru-RU" sz="1400" b="1" baseline="-25000" dirty="0">
                <a:solidFill>
                  <a:schemeClr val="tx1"/>
                </a:solidFill>
                <a:latin typeface="Calibri" panose="020F0502020204030204" pitchFamily="34" charset="0"/>
                <a:cs typeface="Calibri" panose="020F0502020204030204" pitchFamily="34" charset="0"/>
              </a:rPr>
              <a:t>2 </a:t>
            </a:r>
            <a:r>
              <a:rPr lang="en-US" sz="1400" b="1" baseline="-25000" dirty="0">
                <a:solidFill>
                  <a:schemeClr val="tx1"/>
                </a:solidFill>
                <a:latin typeface="Calibri" panose="020F0502020204030204" pitchFamily="34" charset="0"/>
                <a:cs typeface="Calibri" panose="020F0502020204030204" pitchFamily="34" charset="0"/>
              </a:rPr>
              <a:t> </a:t>
            </a:r>
            <a:r>
              <a:rPr lang="en-US" sz="1400" b="1" dirty="0">
                <a:solidFill>
                  <a:schemeClr val="tx1"/>
                </a:solidFill>
                <a:latin typeface="Calibri" panose="020F0502020204030204" pitchFamily="34" charset="0"/>
                <a:cs typeface="Calibri" panose="020F0502020204030204" pitchFamily="34" charset="0"/>
              </a:rPr>
              <a:t>was carried out in </a:t>
            </a:r>
            <a:r>
              <a:rPr lang="en-US" altLang="ru-RU" sz="1400" b="1" dirty="0">
                <a:solidFill>
                  <a:srgbClr val="002060"/>
                </a:solidFill>
                <a:latin typeface="Calibri" panose="020F0502020204030204" pitchFamily="34" charset="0"/>
                <a:cs typeface="Calibri" panose="020F0502020204030204" pitchFamily="34" charset="0"/>
              </a:rPr>
              <a:t>FLNP JINR </a:t>
            </a:r>
            <a:r>
              <a:rPr lang="en-US" sz="1400" b="1" dirty="0">
                <a:solidFill>
                  <a:schemeClr val="tx1"/>
                </a:solidFill>
                <a:latin typeface="Calibri" panose="020F0502020204030204" pitchFamily="34" charset="0"/>
                <a:cs typeface="Calibri" panose="020F0502020204030204" pitchFamily="34" charset="0"/>
              </a:rPr>
              <a:t>for the purpose of further structural studies</a:t>
            </a:r>
            <a:r>
              <a:rPr lang="ru-RU" sz="1400" b="1" dirty="0">
                <a:solidFill>
                  <a:schemeClr val="tx1"/>
                </a:solidFill>
                <a:latin typeface="Calibri" panose="020F0502020204030204" pitchFamily="34" charset="0"/>
                <a:cs typeface="Calibri" panose="020F0502020204030204" pitchFamily="34" charset="0"/>
              </a:rPr>
              <a:t>.</a:t>
            </a:r>
            <a:endParaRPr lang="ru-RU" b="1" dirty="0">
              <a:solidFill>
                <a:schemeClr val="tx1"/>
              </a:solidFill>
              <a:latin typeface="Calibri" panose="020F0502020204030204" pitchFamily="34" charset="0"/>
              <a:cs typeface="Calibri" panose="020F0502020204030204" pitchFamily="34" charset="0"/>
            </a:endParaRPr>
          </a:p>
        </p:txBody>
      </p:sp>
      <p:sp>
        <p:nvSpPr>
          <p:cNvPr id="2066" name="Прямоугольник 25"/>
          <p:cNvSpPr>
            <a:spLocks noChangeArrowheads="1"/>
          </p:cNvSpPr>
          <p:nvPr/>
        </p:nvSpPr>
        <p:spPr bwMode="auto">
          <a:xfrm>
            <a:off x="5897565" y="1681165"/>
            <a:ext cx="1812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dirty="0">
                <a:solidFill>
                  <a:srgbClr val="002060"/>
                </a:solidFill>
              </a:rPr>
              <a:t>Electrochemical study</a:t>
            </a:r>
            <a:endParaRPr lang="ru-RU" altLang="ru-RU" sz="1400" dirty="0"/>
          </a:p>
        </p:txBody>
      </p:sp>
      <p:sp>
        <p:nvSpPr>
          <p:cNvPr id="2067" name="Прямоугольник 28"/>
          <p:cNvSpPr>
            <a:spLocks noChangeArrowheads="1"/>
          </p:cNvSpPr>
          <p:nvPr/>
        </p:nvSpPr>
        <p:spPr bwMode="auto">
          <a:xfrm>
            <a:off x="6076950" y="4437065"/>
            <a:ext cx="1822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dirty="0">
                <a:solidFill>
                  <a:srgbClr val="002060"/>
                </a:solidFill>
              </a:rPr>
              <a:t>X-ray diffraction study</a:t>
            </a:r>
            <a:endParaRPr lang="ru-RU" altLang="ru-RU" sz="1400" b="1" dirty="0">
              <a:solidFill>
                <a:srgbClr val="002060"/>
              </a:solidFill>
            </a:endParaRPr>
          </a:p>
        </p:txBody>
      </p:sp>
      <p:pic>
        <p:nvPicPr>
          <p:cNvPr id="2068"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90" y="1509715"/>
            <a:ext cx="1119187"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Прямоугольник 22"/>
          <p:cNvSpPr/>
          <p:nvPr/>
        </p:nvSpPr>
        <p:spPr>
          <a:xfrm>
            <a:off x="8574612" y="-72690"/>
            <a:ext cx="56938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7</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Прямоугольник 23"/>
          <p:cNvSpPr/>
          <p:nvPr/>
        </p:nvSpPr>
        <p:spPr>
          <a:xfrm>
            <a:off x="8574612" y="-72690"/>
            <a:ext cx="8219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06473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2"/>
          <p:cNvSpPr txBox="1">
            <a:spLocks noChangeArrowheads="1"/>
          </p:cNvSpPr>
          <p:nvPr/>
        </p:nvSpPr>
        <p:spPr bwMode="auto">
          <a:xfrm>
            <a:off x="-298303" y="-226579"/>
            <a:ext cx="9144000" cy="1512168"/>
          </a:xfrm>
          <a:prstGeom prst="rect">
            <a:avLst/>
          </a:prstGeom>
          <a:noFill/>
          <a:ln w="9525">
            <a:noFill/>
            <a:miter lim="800000"/>
            <a:headEnd/>
            <a:tailEnd/>
          </a:ln>
        </p:spPr>
        <p:txBody>
          <a:bodyPr wrap="square" lIns="92245" tIns="230612" rIns="92245" bIns="230612" anchor="ctr">
            <a:spAutoFit/>
          </a:bodyPr>
          <a:lstStyle/>
          <a:p>
            <a:pPr algn="ctr" defTabSz="2327672"/>
            <a:r>
              <a:rPr lang="en-US" sz="2400" b="1" dirty="0">
                <a:solidFill>
                  <a:srgbClr val="0000FF"/>
                </a:solidFill>
                <a:latin typeface="Times New Roman" panose="02020603050405020304" pitchFamily="18" charset="0"/>
                <a:cs typeface="Times New Roman" panose="02020603050405020304" pitchFamily="18" charset="0"/>
              </a:rPr>
              <a:t>Optimization of neutron reflectometry experiments for planar interfaces</a:t>
            </a:r>
          </a:p>
          <a:p>
            <a:pPr algn="ctr" defTabSz="2327672"/>
            <a:r>
              <a:rPr lang="en-US" sz="2000" b="1" u="sng" dirty="0" err="1"/>
              <a:t>Ye.N</a:t>
            </a:r>
            <a:r>
              <a:rPr lang="en-US" sz="2000" b="1" u="sng" dirty="0"/>
              <a:t>. </a:t>
            </a:r>
            <a:r>
              <a:rPr lang="en-US" sz="2000" b="1" u="sng" dirty="0" err="1"/>
              <a:t>Kosiachkin</a:t>
            </a:r>
            <a:r>
              <a:rPr lang="en-US" sz="2000" b="1" dirty="0"/>
              <a:t>, V.I. </a:t>
            </a:r>
            <a:r>
              <a:rPr lang="en-US" sz="2000" b="1" dirty="0" err="1"/>
              <a:t>Petrenko</a:t>
            </a:r>
            <a:r>
              <a:rPr lang="en-US" sz="2000" b="1" dirty="0"/>
              <a:t>, L.A. </a:t>
            </a:r>
            <a:r>
              <a:rPr lang="en-US" sz="2000" b="1" dirty="0" err="1"/>
              <a:t>Bulavin</a:t>
            </a:r>
            <a:r>
              <a:rPr lang="en-US" sz="2000" b="1" dirty="0"/>
              <a:t>, M.V. </a:t>
            </a:r>
            <a:r>
              <a:rPr lang="en-US" sz="2000" b="1" dirty="0" err="1"/>
              <a:t>Avdeev</a:t>
            </a:r>
            <a:endParaRPr lang="en-US" sz="2000" b="1" dirty="0">
              <a:solidFill>
                <a:srgbClr val="0000FF"/>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8574612" y="-72690"/>
            <a:ext cx="569388"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8</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Прямоугольник 12"/>
          <p:cNvSpPr/>
          <p:nvPr/>
        </p:nvSpPr>
        <p:spPr>
          <a:xfrm>
            <a:off x="8574612" y="-72690"/>
            <a:ext cx="8219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stretch>
            <a:fillRect/>
          </a:stretch>
        </p:blipFill>
        <p:spPr>
          <a:xfrm>
            <a:off x="9456" y="1439478"/>
            <a:ext cx="9217951" cy="4567824"/>
          </a:xfrm>
          <a:prstGeom prst="rect">
            <a:avLst/>
          </a:prstGeom>
        </p:spPr>
      </p:pic>
    </p:spTree>
    <p:extLst>
      <p:ext uri="{BB962C8B-B14F-4D97-AF65-F5344CB8AC3E}">
        <p14:creationId xmlns:p14="http://schemas.microsoft.com/office/powerpoint/2010/main" val="506663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Группа 95"/>
          <p:cNvGrpSpPr/>
          <p:nvPr/>
        </p:nvGrpSpPr>
        <p:grpSpPr>
          <a:xfrm>
            <a:off x="-36512" y="2"/>
            <a:ext cx="9289032" cy="6893527"/>
            <a:chOff x="-36512" y="0"/>
            <a:chExt cx="9289032" cy="6893527"/>
          </a:xfrm>
        </p:grpSpPr>
        <p:grpSp>
          <p:nvGrpSpPr>
            <p:cNvPr id="46" name="Группа 45"/>
            <p:cNvGrpSpPr/>
            <p:nvPr/>
          </p:nvGrpSpPr>
          <p:grpSpPr>
            <a:xfrm>
              <a:off x="0" y="0"/>
              <a:ext cx="2378714" cy="6885192"/>
              <a:chOff x="0" y="0"/>
              <a:chExt cx="2195736" cy="6885192"/>
            </a:xfrm>
          </p:grpSpPr>
          <p:pic>
            <p:nvPicPr>
              <p:cNvPr id="47" name="Рисунок 46"/>
              <p:cNvPicPr>
                <a:picLocks noChangeAspect="1"/>
              </p:cNvPicPr>
              <p:nvPr/>
            </p:nvPicPr>
            <p:blipFill rotWithShape="1">
              <a:blip r:embed="rId4">
                <a:extLst>
                  <a:ext uri="{28A0092B-C50C-407E-A947-70E740481C1C}">
                    <a14:useLocalDpi xmlns:a14="http://schemas.microsoft.com/office/drawing/2010/main" val="0"/>
                  </a:ext>
                </a:extLst>
              </a:blip>
              <a:srcRect t="2" b="18645"/>
              <a:stretch/>
            </p:blipFill>
            <p:spPr>
              <a:xfrm>
                <a:off x="0" y="5157192"/>
                <a:ext cx="2152650" cy="1728000"/>
              </a:xfrm>
              <a:prstGeom prst="rect">
                <a:avLst/>
              </a:prstGeom>
            </p:spPr>
          </p:pic>
          <p:pic>
            <p:nvPicPr>
              <p:cNvPr id="48" name="Рисунок 47"/>
              <p:cNvPicPr>
                <a:picLocks noChangeAspect="1"/>
              </p:cNvPicPr>
              <p:nvPr/>
            </p:nvPicPr>
            <p:blipFill rotWithShape="1">
              <a:blip r:embed="rId4">
                <a:extLst>
                  <a:ext uri="{28A0092B-C50C-407E-A947-70E740481C1C}">
                    <a14:useLocalDpi xmlns:a14="http://schemas.microsoft.com/office/drawing/2010/main" val="0"/>
                  </a:ext>
                </a:extLst>
              </a:blip>
              <a:srcRect l="18913" r="1332"/>
              <a:stretch/>
            </p:blipFill>
            <p:spPr>
              <a:xfrm>
                <a:off x="0" y="3509230"/>
                <a:ext cx="1332000" cy="1647962"/>
              </a:xfrm>
              <a:prstGeom prst="rect">
                <a:avLst/>
              </a:prstGeom>
            </p:spPr>
          </p:pic>
          <p:pic>
            <p:nvPicPr>
              <p:cNvPr id="49" name="Рисунок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46" y="2196642"/>
                <a:ext cx="1394890" cy="1376374"/>
              </a:xfrm>
              <a:prstGeom prst="rect">
                <a:avLst/>
              </a:prstGeom>
            </p:spPr>
          </p:pic>
          <p:pic>
            <p:nvPicPr>
              <p:cNvPr id="50" name="Рисунок 49"/>
              <p:cNvPicPr>
                <a:picLocks noChangeAspect="1"/>
              </p:cNvPicPr>
              <p:nvPr/>
            </p:nvPicPr>
            <p:blipFill rotWithShape="1">
              <a:blip r:embed="rId4">
                <a:extLst>
                  <a:ext uri="{28A0092B-C50C-407E-A947-70E740481C1C}">
                    <a14:useLocalDpi xmlns:a14="http://schemas.microsoft.com/office/drawing/2010/main" val="0"/>
                  </a:ext>
                </a:extLst>
              </a:blip>
              <a:srcRect t="9451" b="1550"/>
              <a:stretch/>
            </p:blipFill>
            <p:spPr>
              <a:xfrm>
                <a:off x="527458" y="0"/>
                <a:ext cx="1065845" cy="936000"/>
              </a:xfrm>
              <a:prstGeom prst="rect">
                <a:avLst/>
              </a:prstGeom>
            </p:spPr>
          </p:pic>
          <p:pic>
            <p:nvPicPr>
              <p:cNvPr id="51" name="Рисунок 50"/>
              <p:cNvPicPr>
                <a:picLocks noChangeAspect="1"/>
              </p:cNvPicPr>
              <p:nvPr/>
            </p:nvPicPr>
            <p:blipFill rotWithShape="1">
              <a:blip r:embed="rId4">
                <a:extLst>
                  <a:ext uri="{28A0092B-C50C-407E-A947-70E740481C1C}">
                    <a14:useLocalDpi xmlns:a14="http://schemas.microsoft.com/office/drawing/2010/main" val="0"/>
                  </a:ext>
                </a:extLst>
              </a:blip>
              <a:srcRect l="12946" r="1342"/>
              <a:stretch/>
            </p:blipFill>
            <p:spPr>
              <a:xfrm>
                <a:off x="0" y="1196752"/>
                <a:ext cx="1044000" cy="1201880"/>
              </a:xfrm>
              <a:prstGeom prst="rect">
                <a:avLst/>
              </a:prstGeom>
            </p:spPr>
          </p:pic>
        </p:grpSp>
        <p:sp>
          <p:nvSpPr>
            <p:cNvPr id="44" name="Прямоугольник 43"/>
            <p:cNvSpPr/>
            <p:nvPr/>
          </p:nvSpPr>
          <p:spPr bwMode="auto">
            <a:xfrm>
              <a:off x="-36512" y="0"/>
              <a:ext cx="9143999" cy="6893527"/>
            </a:xfrm>
            <a:prstGeom prst="rect">
              <a:avLst/>
            </a:prstGeom>
            <a:gradFill flip="none" rotWithShape="1">
              <a:gsLst>
                <a:gs pos="9000">
                  <a:schemeClr val="bg1"/>
                </a:gs>
                <a:gs pos="91000">
                  <a:schemeClr val="bg1"/>
                </a:gs>
                <a:gs pos="100000">
                  <a:schemeClr val="bg1">
                    <a:lumMod val="0"/>
                    <a:lumOff val="100000"/>
                    <a:alpha val="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5" descr="IF_021617110021_10x10"/>
            <p:cNvPicPr>
              <a:picLocks noChangeAspect="1" noChangeArrowheads="1"/>
            </p:cNvPicPr>
            <p:nvPr/>
          </p:nvPicPr>
          <p:blipFill>
            <a:blip r:embed="rId5"/>
            <a:srcRect/>
            <a:stretch>
              <a:fillRect/>
            </a:stretch>
          </p:blipFill>
          <p:spPr bwMode="auto">
            <a:xfrm>
              <a:off x="4763054" y="2433847"/>
              <a:ext cx="1095555" cy="1238595"/>
            </a:xfrm>
            <a:prstGeom prst="rect">
              <a:avLst/>
            </a:prstGeom>
            <a:noFill/>
            <a:ln w="9525">
              <a:noFill/>
              <a:miter lim="800000"/>
              <a:headEnd/>
              <a:tailEnd/>
            </a:ln>
          </p:spPr>
        </p:pic>
        <p:sp>
          <p:nvSpPr>
            <p:cNvPr id="17" name="Rectangle 6"/>
            <p:cNvSpPr>
              <a:spLocks noChangeArrowheads="1"/>
            </p:cNvSpPr>
            <p:nvPr/>
          </p:nvSpPr>
          <p:spPr bwMode="auto">
            <a:xfrm>
              <a:off x="4730159" y="2428930"/>
              <a:ext cx="547777" cy="377425"/>
            </a:xfrm>
            <a:prstGeom prst="rect">
              <a:avLst/>
            </a:prstGeom>
            <a:noFill/>
            <a:ln w="9525">
              <a:noFill/>
              <a:miter lim="800000"/>
              <a:headEnd/>
              <a:tailEnd/>
            </a:ln>
          </p:spPr>
          <p:txBody>
            <a:bodyPr wrap="square">
              <a:noAutofit/>
            </a:bodyPr>
            <a:lstStyle/>
            <a:p>
              <a:pPr>
                <a:spcAft>
                  <a:spcPts val="0"/>
                </a:spcAft>
              </a:pPr>
              <a:r>
                <a:rPr lang="sk-SK" sz="1000" b="1" dirty="0">
                  <a:solidFill>
                    <a:srgbClr val="FFFE00"/>
                  </a:solidFill>
                  <a:latin typeface="Calibri"/>
                  <a:ea typeface="Times New Roman"/>
                  <a:cs typeface="Times New Roman"/>
                </a:rPr>
                <a:t>Insulin fibrils</a:t>
              </a:r>
              <a:endParaRPr lang="ru-RU" sz="1000" dirty="0">
                <a:latin typeface="Times New Roman"/>
                <a:ea typeface="Times New Roman"/>
              </a:endParaRPr>
            </a:p>
          </p:txBody>
        </p:sp>
        <p:pic>
          <p:nvPicPr>
            <p:cNvPr id="20" name="Picture 4" descr="IF_C60_2-1_021617153755_10x10"/>
            <p:cNvPicPr>
              <a:picLocks noChangeAspect="1" noChangeArrowheads="1"/>
            </p:cNvPicPr>
            <p:nvPr/>
          </p:nvPicPr>
          <p:blipFill>
            <a:blip r:embed="rId6"/>
            <a:srcRect/>
            <a:stretch>
              <a:fillRect/>
            </a:stretch>
          </p:blipFill>
          <p:spPr bwMode="auto">
            <a:xfrm>
              <a:off x="7796083" y="2471440"/>
              <a:ext cx="1101744" cy="1245592"/>
            </a:xfrm>
            <a:prstGeom prst="rect">
              <a:avLst/>
            </a:prstGeom>
            <a:noFill/>
            <a:ln w="9525">
              <a:noFill/>
              <a:miter lim="800000"/>
              <a:headEnd/>
              <a:tailEnd/>
            </a:ln>
          </p:spPr>
        </p:pic>
        <p:sp>
          <p:nvSpPr>
            <p:cNvPr id="21" name="Rectangle 10"/>
            <p:cNvSpPr>
              <a:spLocks noChangeArrowheads="1"/>
            </p:cNvSpPr>
            <p:nvPr/>
          </p:nvSpPr>
          <p:spPr bwMode="auto">
            <a:xfrm>
              <a:off x="7802940" y="2499947"/>
              <a:ext cx="490410" cy="252831"/>
            </a:xfrm>
            <a:prstGeom prst="rect">
              <a:avLst/>
            </a:prstGeom>
            <a:solidFill>
              <a:schemeClr val="bg1">
                <a:alpha val="34901"/>
              </a:schemeClr>
            </a:solidFill>
            <a:ln w="9525">
              <a:noFill/>
              <a:miter lim="800000"/>
              <a:headEnd/>
              <a:tailEnd/>
            </a:ln>
          </p:spPr>
          <p:txBody>
            <a:bodyPr wrap="square">
              <a:noAutofit/>
            </a:bodyPr>
            <a:lstStyle/>
            <a:p>
              <a:pPr>
                <a:spcAft>
                  <a:spcPts val="0"/>
                </a:spcAft>
              </a:pPr>
              <a:r>
                <a:rPr lang="sk-SK" sz="1000" b="1" dirty="0">
                  <a:solidFill>
                    <a:srgbClr val="FFFE00"/>
                  </a:solidFill>
                  <a:latin typeface="Calibri"/>
                  <a:ea typeface="Times New Roman"/>
                  <a:cs typeface="Times New Roman"/>
                </a:rPr>
                <a:t>2</a:t>
              </a:r>
              <a:r>
                <a:rPr lang="en-US" sz="1000" b="1" dirty="0">
                  <a:solidFill>
                    <a:srgbClr val="FFFE00"/>
                  </a:solidFill>
                  <a:latin typeface="Calibri"/>
                  <a:ea typeface="Times New Roman"/>
                  <a:cs typeface="Times New Roman"/>
                </a:rPr>
                <a:t>:1</a:t>
              </a:r>
              <a:endParaRPr lang="ru-RU" sz="1000" dirty="0">
                <a:latin typeface="Times New Roman"/>
                <a:ea typeface="Times New Roman"/>
              </a:endParaRPr>
            </a:p>
          </p:txBody>
        </p:sp>
        <p:graphicFrame>
          <p:nvGraphicFramePr>
            <p:cNvPr id="24" name="Объект 23"/>
            <p:cNvGraphicFramePr>
              <a:graphicFrameLocks noChangeAspect="1"/>
            </p:cNvGraphicFramePr>
            <p:nvPr>
              <p:extLst/>
            </p:nvPr>
          </p:nvGraphicFramePr>
          <p:xfrm>
            <a:off x="5537234" y="4144794"/>
            <a:ext cx="3211087" cy="2452558"/>
          </p:xfrm>
          <a:graphic>
            <a:graphicData uri="http://schemas.openxmlformats.org/presentationml/2006/ole">
              <mc:AlternateContent xmlns:mc="http://schemas.openxmlformats.org/markup-compatibility/2006">
                <mc:Choice xmlns:v="urn:schemas-microsoft-com:vml" Requires="v">
                  <p:oleObj spid="_x0000_s7191" name="Graph" r:id="rId7" imgW="4194720" imgH="3201120" progId="Origin50.Graph">
                    <p:embed/>
                  </p:oleObj>
                </mc:Choice>
                <mc:Fallback>
                  <p:oleObj name="Graph" r:id="rId7" imgW="4194720" imgH="320112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7234" y="4144794"/>
                          <a:ext cx="3211087" cy="2452558"/>
                        </a:xfrm>
                        <a:prstGeom prst="rect">
                          <a:avLst/>
                        </a:prstGeom>
                        <a:noFill/>
                        <a:ln>
                          <a:noFill/>
                        </a:ln>
                      </p:spPr>
                    </p:pic>
                  </p:oleObj>
                </mc:Fallback>
              </mc:AlternateContent>
            </a:graphicData>
          </a:graphic>
        </p:graphicFrame>
        <p:pic>
          <p:nvPicPr>
            <p:cNvPr id="26" name="Рисунок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577" y="1916832"/>
              <a:ext cx="2392647" cy="1568765"/>
            </a:xfrm>
            <a:prstGeom prst="rect">
              <a:avLst/>
            </a:prstGeom>
          </p:spPr>
        </p:pic>
        <p:grpSp>
          <p:nvGrpSpPr>
            <p:cNvPr id="40" name="Группа 39"/>
            <p:cNvGrpSpPr/>
            <p:nvPr/>
          </p:nvGrpSpPr>
          <p:grpSpPr>
            <a:xfrm>
              <a:off x="1242429" y="4460904"/>
              <a:ext cx="2572221" cy="2151137"/>
              <a:chOff x="781466" y="3656180"/>
              <a:chExt cx="3005447" cy="2520280"/>
            </a:xfrm>
          </p:grpSpPr>
          <p:pic>
            <p:nvPicPr>
              <p:cNvPr id="36" name="Рисунок 35"/>
              <p:cNvPicPr/>
              <p:nvPr/>
            </p:nvPicPr>
            <p:blipFill>
              <a:blip r:embed="rId10"/>
              <a:stretch>
                <a:fillRect/>
              </a:stretch>
            </p:blipFill>
            <p:spPr>
              <a:xfrm>
                <a:off x="781466" y="3656180"/>
                <a:ext cx="3005447" cy="2520280"/>
              </a:xfrm>
              <a:prstGeom prst="rect">
                <a:avLst/>
              </a:prstGeom>
            </p:spPr>
          </p:pic>
          <p:pic>
            <p:nvPicPr>
              <p:cNvPr id="34" name="Picture 8"/>
              <p:cNvPicPr>
                <a:picLocks noChangeAspect="1" noChangeArrowheads="1"/>
              </p:cNvPicPr>
              <p:nvPr/>
            </p:nvPicPr>
            <p:blipFill rotWithShape="1">
              <a:blip r:embed="rId11">
                <a:lum bright="-22000" contrast="34000"/>
                <a:extLst/>
              </a:blip>
              <a:srcRect l="68054" t="14729" r="4942" b="12518"/>
              <a:stretch/>
            </p:blipFill>
            <p:spPr bwMode="auto">
              <a:xfrm>
                <a:off x="2555776" y="3776504"/>
                <a:ext cx="1062342" cy="1149929"/>
              </a:xfrm>
              <a:prstGeom prst="rect">
                <a:avLst/>
              </a:prstGeom>
              <a:solidFill>
                <a:schemeClr val="bg1"/>
              </a:solidFill>
              <a:ln>
                <a:noFill/>
              </a:ln>
              <a:effectLst/>
              <a:extLst/>
            </p:spPr>
          </p:pic>
        </p:grpSp>
        <p:sp>
          <p:nvSpPr>
            <p:cNvPr id="37" name="Rectangle 5"/>
            <p:cNvSpPr>
              <a:spLocks noChangeArrowheads="1"/>
            </p:cNvSpPr>
            <p:nvPr/>
          </p:nvSpPr>
          <p:spPr bwMode="auto">
            <a:xfrm>
              <a:off x="-21826" y="76264"/>
              <a:ext cx="8359981" cy="830997"/>
            </a:xfrm>
            <a:prstGeom prst="rect">
              <a:avLst/>
            </a:prstGeom>
            <a:noFill/>
            <a:ln>
              <a:noFill/>
            </a:ln>
            <a:effectLst/>
            <a:extLst/>
          </p:spPr>
          <p:txBody>
            <a:bodyPr wrap="none" anchor="ctr">
              <a:spAutoFit/>
            </a:bodyPr>
            <a:lstStyle/>
            <a:p>
              <a:pPr algn="ctr" fontAlgn="auto">
                <a:spcBef>
                  <a:spcPts val="0"/>
                </a:spcBef>
                <a:spcAft>
                  <a:spcPts val="0"/>
                </a:spcAft>
                <a:defRPr/>
              </a:pPr>
              <a:r>
                <a:rPr lang="en-US" altLang="ru-RU" sz="2400" b="1" dirty="0">
                  <a:solidFill>
                    <a:srgbClr val="FF9900"/>
                  </a:solidFill>
                  <a:effectLst>
                    <a:outerShdw blurRad="38100" dist="38100" dir="2700000" algn="tl">
                      <a:srgbClr val="000000"/>
                    </a:outerShdw>
                  </a:effectLst>
                </a:rPr>
                <a:t>Fullerene-based complexes in solutions</a:t>
              </a:r>
            </a:p>
            <a:p>
              <a:pPr algn="ctr" fontAlgn="auto">
                <a:spcBef>
                  <a:spcPts val="0"/>
                </a:spcBef>
                <a:spcAft>
                  <a:spcPts val="0"/>
                </a:spcAft>
                <a:defRPr/>
              </a:pPr>
              <a:r>
                <a:rPr lang="en-US" altLang="ru-RU" sz="2400" b="1" dirty="0">
                  <a:solidFill>
                    <a:srgbClr val="FF9900"/>
                  </a:solidFill>
                  <a:effectLst>
                    <a:outerShdw blurRad="38100" dist="38100" dir="2700000" algn="tl">
                      <a:srgbClr val="000000"/>
                    </a:outerShdw>
                  </a:effectLst>
                </a:rPr>
                <a:t> for anticancer therapy and neurodegenerative diseases</a:t>
              </a:r>
            </a:p>
          </p:txBody>
        </p:sp>
        <p:sp>
          <p:nvSpPr>
            <p:cNvPr id="38" name="Rectangle 16"/>
            <p:cNvSpPr>
              <a:spLocks noChangeArrowheads="1"/>
            </p:cNvSpPr>
            <p:nvPr/>
          </p:nvSpPr>
          <p:spPr bwMode="auto">
            <a:xfrm>
              <a:off x="655650" y="880457"/>
              <a:ext cx="8019603" cy="964367"/>
            </a:xfrm>
            <a:prstGeom prst="rect">
              <a:avLst/>
            </a:prstGeom>
            <a:noFill/>
            <a:ln>
              <a:noFill/>
            </a:ln>
            <a:effectLs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defRPr/>
              </a:pPr>
              <a:r>
                <a:rPr lang="en-US" altLang="ru-RU" b="1" u="sng" dirty="0" err="1" smtClean="0">
                  <a:solidFill>
                    <a:srgbClr val="990033"/>
                  </a:solidFill>
                  <a:latin typeface="Tahoma" pitchFamily="34" charset="0"/>
                  <a:ea typeface="Tahoma" pitchFamily="34" charset="0"/>
                  <a:cs typeface="Tahoma" pitchFamily="34" charset="0"/>
                </a:rPr>
                <a:t>Olena</a:t>
              </a:r>
              <a:r>
                <a:rPr lang="en-US" altLang="ru-RU" b="1" u="sng" dirty="0" smtClean="0">
                  <a:solidFill>
                    <a:srgbClr val="990033"/>
                  </a:solidFill>
                  <a:latin typeface="Tahoma" pitchFamily="34" charset="0"/>
                  <a:ea typeface="Tahoma" pitchFamily="34" charset="0"/>
                  <a:cs typeface="Tahoma" pitchFamily="34" charset="0"/>
                </a:rPr>
                <a:t> Kyzyma</a:t>
              </a:r>
              <a:r>
                <a:rPr lang="en-US" altLang="ru-RU" b="1" baseline="30000" dirty="0" smtClean="0">
                  <a:solidFill>
                    <a:srgbClr val="990033"/>
                  </a:solidFill>
                  <a:latin typeface="Tahoma" pitchFamily="34" charset="0"/>
                  <a:ea typeface="Tahoma" pitchFamily="34" charset="0"/>
                  <a:cs typeface="Tahoma" pitchFamily="34" charset="0"/>
                </a:rPr>
                <a:t>1,2</a:t>
              </a:r>
              <a:endParaRPr lang="ru-RU" altLang="ru-RU" dirty="0" smtClean="0">
                <a:solidFill>
                  <a:srgbClr val="FF9900"/>
                </a:solidFill>
                <a:latin typeface="Tahoma" pitchFamily="34" charset="0"/>
              </a:endParaRPr>
            </a:p>
            <a:p>
              <a:pPr algn="ctr" eaLnBrk="1" fontAlgn="auto" hangingPunct="1">
                <a:spcBef>
                  <a:spcPts val="0"/>
                </a:spcBef>
                <a:spcAft>
                  <a:spcPts val="0"/>
                </a:spcAft>
                <a:defRPr/>
              </a:pPr>
              <a:endParaRPr lang="en-US" altLang="ru-RU" sz="1000" b="1" baseline="30000" dirty="0">
                <a:solidFill>
                  <a:srgbClr val="009999"/>
                </a:solidFill>
                <a:latin typeface="Bodoni MT" pitchFamily="18" charset="0"/>
              </a:endParaRPr>
            </a:p>
            <a:p>
              <a:pPr algn="ctr" eaLnBrk="1" fontAlgn="auto" hangingPunct="1">
                <a:spcBef>
                  <a:spcPts val="0"/>
                </a:spcBef>
                <a:spcAft>
                  <a:spcPts val="0"/>
                </a:spcAft>
                <a:defRPr/>
              </a:pPr>
              <a:r>
                <a:rPr lang="en-US" altLang="ru-RU" sz="1600" b="1" baseline="30000" dirty="0">
                  <a:solidFill>
                    <a:srgbClr val="009999"/>
                  </a:solidFill>
                  <a:latin typeface="Bodoni MT" pitchFamily="18" charset="0"/>
                </a:rPr>
                <a:t>1</a:t>
              </a:r>
              <a:r>
                <a:rPr lang="en-US" altLang="ru-RU" sz="1600" b="1" dirty="0">
                  <a:solidFill>
                    <a:srgbClr val="009999"/>
                  </a:solidFill>
                  <a:latin typeface="Bodoni MT" pitchFamily="18" charset="0"/>
                </a:rPr>
                <a:t>Joint Institute for Nuclear Research, </a:t>
              </a:r>
              <a:r>
                <a:rPr lang="en-US" altLang="ru-RU" sz="1600" b="1" dirty="0" err="1">
                  <a:solidFill>
                    <a:srgbClr val="009999"/>
                  </a:solidFill>
                  <a:latin typeface="Bodoni MT" pitchFamily="18" charset="0"/>
                </a:rPr>
                <a:t>Dubna</a:t>
              </a:r>
              <a:r>
                <a:rPr lang="en-US" altLang="ru-RU" sz="1600" b="1" dirty="0">
                  <a:solidFill>
                    <a:srgbClr val="009999"/>
                  </a:solidFill>
                  <a:latin typeface="Bodoni MT" pitchFamily="18" charset="0"/>
                </a:rPr>
                <a:t>, Russia</a:t>
              </a:r>
            </a:p>
            <a:p>
              <a:pPr algn="ctr" eaLnBrk="1" fontAlgn="auto" hangingPunct="1">
                <a:spcBef>
                  <a:spcPts val="0"/>
                </a:spcBef>
                <a:spcAft>
                  <a:spcPts val="0"/>
                </a:spcAft>
                <a:defRPr/>
              </a:pPr>
              <a:r>
                <a:rPr lang="en-US" altLang="ru-RU" sz="1600" b="1" baseline="30000" dirty="0">
                  <a:solidFill>
                    <a:srgbClr val="009999"/>
                  </a:solidFill>
                  <a:latin typeface="Bodoni MT" pitchFamily="18" charset="0"/>
                </a:rPr>
                <a:t>2</a:t>
              </a:r>
              <a:r>
                <a:rPr lang="en-US" altLang="ru-RU" sz="1600" b="1" dirty="0">
                  <a:solidFill>
                    <a:srgbClr val="009999"/>
                  </a:solidFill>
                  <a:latin typeface="Bodoni MT" pitchFamily="18" charset="0"/>
                </a:rPr>
                <a:t>Taras Shevchenko Kyiv National University, Kyiv, Ukraine </a:t>
              </a:r>
            </a:p>
          </p:txBody>
        </p:sp>
        <p:sp>
          <p:nvSpPr>
            <p:cNvPr id="41" name="Прямоугольник 40"/>
            <p:cNvSpPr/>
            <p:nvPr/>
          </p:nvSpPr>
          <p:spPr>
            <a:xfrm>
              <a:off x="689322" y="3545234"/>
              <a:ext cx="3954686" cy="738664"/>
            </a:xfrm>
            <a:prstGeom prst="rect">
              <a:avLst/>
            </a:prstGeom>
          </p:spPr>
          <p:txBody>
            <a:bodyPr wrap="square">
              <a:spAutoFit/>
            </a:bodyPr>
            <a:lstStyle/>
            <a:p>
              <a:pPr algn="ctr">
                <a:spcBef>
                  <a:spcPct val="0"/>
                </a:spcBef>
                <a:defRPr/>
              </a:pPr>
              <a:r>
                <a:rPr lang="en-US" altLang="ru-RU" sz="1400" b="1" i="1" dirty="0">
                  <a:solidFill>
                    <a:srgbClr val="00B0F0"/>
                  </a:solidFill>
                  <a:latin typeface="Century Schoolbook" pitchFamily="18" charset="0"/>
                </a:rPr>
                <a:t>C</a:t>
              </a:r>
              <a:r>
                <a:rPr lang="en-US" altLang="ru-RU" sz="1400" b="1" i="1" baseline="-25000" dirty="0">
                  <a:solidFill>
                    <a:srgbClr val="00B0F0"/>
                  </a:solidFill>
                  <a:latin typeface="Century Schoolbook" pitchFamily="18" charset="0"/>
                </a:rPr>
                <a:t>60</a:t>
              </a:r>
              <a:r>
                <a:rPr lang="en-US" altLang="ru-RU" sz="1400" b="1" i="1" dirty="0">
                  <a:solidFill>
                    <a:srgbClr val="00B0F0"/>
                  </a:solidFill>
                  <a:latin typeface="Century Schoolbook" pitchFamily="18" charset="0"/>
                </a:rPr>
                <a:t> + </a:t>
              </a:r>
              <a:r>
                <a:rPr lang="en-US" altLang="ru-RU" sz="1400" b="1" i="1" dirty="0" err="1">
                  <a:solidFill>
                    <a:srgbClr val="00B0F0"/>
                  </a:solidFill>
                  <a:latin typeface="Century Schoolbook" pitchFamily="18" charset="0"/>
                </a:rPr>
                <a:t>Dox</a:t>
              </a:r>
              <a:r>
                <a:rPr lang="en-US" altLang="ru-RU" sz="1400" b="1" i="1" dirty="0">
                  <a:solidFill>
                    <a:srgbClr val="00B0F0"/>
                  </a:solidFill>
                  <a:latin typeface="Century Schoolbook" pitchFamily="18" charset="0"/>
                </a:rPr>
                <a:t> complex leads to significantly higher anticancer action compared with the effect of </a:t>
              </a:r>
              <a:r>
                <a:rPr lang="en-US" altLang="ru-RU" sz="1400" b="1" i="1" dirty="0" err="1">
                  <a:solidFill>
                    <a:srgbClr val="00B0F0"/>
                  </a:solidFill>
                  <a:latin typeface="Century Schoolbook" pitchFamily="18" charset="0"/>
                </a:rPr>
                <a:t>Dox</a:t>
              </a:r>
              <a:r>
                <a:rPr lang="en-US" altLang="ru-RU" sz="1400" b="1" i="1" dirty="0">
                  <a:solidFill>
                    <a:srgbClr val="00B0F0"/>
                  </a:solidFill>
                  <a:latin typeface="Century Schoolbook" pitchFamily="18" charset="0"/>
                </a:rPr>
                <a:t> alone!</a:t>
              </a:r>
              <a:endParaRPr lang="ru-RU" altLang="ru-RU" sz="1400" b="1" i="1" dirty="0">
                <a:solidFill>
                  <a:srgbClr val="00B0F0"/>
                </a:solidFill>
                <a:latin typeface="Century Schoolbook" pitchFamily="18" charset="0"/>
              </a:endParaRPr>
            </a:p>
          </p:txBody>
        </p:sp>
        <p:sp>
          <p:nvSpPr>
            <p:cNvPr id="42" name="Прямоугольник 41"/>
            <p:cNvSpPr/>
            <p:nvPr/>
          </p:nvSpPr>
          <p:spPr>
            <a:xfrm>
              <a:off x="649036" y="6444044"/>
              <a:ext cx="8603484" cy="369332"/>
            </a:xfrm>
            <a:prstGeom prst="rect">
              <a:avLst/>
            </a:prstGeom>
          </p:spPr>
          <p:txBody>
            <a:bodyPr wrap="square">
              <a:spAutoFit/>
            </a:bodyPr>
            <a:lstStyle/>
            <a:p>
              <a:r>
                <a:rPr lang="en-US" altLang="ru-RU" dirty="0" smtClean="0">
                  <a:solidFill>
                    <a:srgbClr val="660066"/>
                  </a:solidFill>
                  <a:effectLst>
                    <a:outerShdw blurRad="38100" dist="38100" dir="2700000" algn="tl">
                      <a:srgbClr val="000000">
                        <a:alpha val="43137"/>
                      </a:srgbClr>
                    </a:outerShdw>
                  </a:effectLst>
                  <a:latin typeface="Arial" charset="0"/>
                </a:rPr>
                <a:t>Fullerenes are promising candidates for anti-</a:t>
              </a:r>
              <a:r>
                <a:rPr lang="en-US" altLang="ru-RU" dirty="0" err="1" smtClean="0">
                  <a:solidFill>
                    <a:srgbClr val="660066"/>
                  </a:solidFill>
                  <a:effectLst>
                    <a:outerShdw blurRad="38100" dist="38100" dir="2700000" algn="tl">
                      <a:srgbClr val="000000">
                        <a:alpha val="43137"/>
                      </a:srgbClr>
                    </a:outerShdw>
                  </a:effectLst>
                  <a:latin typeface="Arial" charset="0"/>
                </a:rPr>
                <a:t>amyloidogenic</a:t>
              </a:r>
              <a:r>
                <a:rPr lang="en-US" altLang="ru-RU" dirty="0" smtClean="0">
                  <a:solidFill>
                    <a:srgbClr val="660066"/>
                  </a:solidFill>
                  <a:effectLst>
                    <a:outerShdw blurRad="38100" dist="38100" dir="2700000" algn="tl">
                      <a:srgbClr val="000000">
                        <a:alpha val="43137"/>
                      </a:srgbClr>
                    </a:outerShdw>
                  </a:effectLst>
                  <a:latin typeface="Arial" charset="0"/>
                </a:rPr>
                <a:t> and antitumor agents!!!</a:t>
              </a:r>
              <a:endParaRPr lang="ru-RU" dirty="0"/>
            </a:p>
          </p:txBody>
        </p:sp>
        <p:sp>
          <p:nvSpPr>
            <p:cNvPr id="43" name="Прямоугольник 42"/>
            <p:cNvSpPr/>
            <p:nvPr/>
          </p:nvSpPr>
          <p:spPr>
            <a:xfrm>
              <a:off x="5051568" y="3954542"/>
              <a:ext cx="3432350" cy="338554"/>
            </a:xfrm>
            <a:prstGeom prst="rect">
              <a:avLst/>
            </a:prstGeom>
          </p:spPr>
          <p:txBody>
            <a:bodyPr wrap="none">
              <a:spAutoFit/>
            </a:bodyPr>
            <a:lstStyle/>
            <a:p>
              <a:r>
                <a:rPr lang="en-US" altLang="ru-RU" sz="1600" b="1" i="1" dirty="0">
                  <a:solidFill>
                    <a:srgbClr val="7030A0"/>
                  </a:solidFill>
                  <a:latin typeface="Century Schoolbook" pitchFamily="18" charset="0"/>
                </a:rPr>
                <a:t>Fullerenes destroy the amyloid fibrils!</a:t>
              </a:r>
              <a:endParaRPr lang="ru-RU" sz="1600" b="1" i="1" dirty="0">
                <a:solidFill>
                  <a:srgbClr val="7030A0"/>
                </a:solidFill>
                <a:latin typeface="Century Schoolbook" pitchFamily="18" charset="0"/>
              </a:endParaRPr>
            </a:p>
          </p:txBody>
        </p:sp>
        <p:sp>
          <p:nvSpPr>
            <p:cNvPr id="78" name="Прямоугольник 1"/>
            <p:cNvSpPr>
              <a:spLocks noChangeArrowheads="1"/>
            </p:cNvSpPr>
            <p:nvPr/>
          </p:nvSpPr>
          <p:spPr bwMode="auto">
            <a:xfrm>
              <a:off x="203228" y="3135324"/>
              <a:ext cx="654917" cy="461665"/>
            </a:xfrm>
            <a:prstGeom prst="rect">
              <a:avLst/>
            </a:prstGeom>
            <a:solidFill>
              <a:schemeClr val="bg1"/>
            </a:solidFill>
            <a:ln w="9525">
              <a:noFill/>
              <a:miter lim="800000"/>
              <a:headEnd/>
              <a:tailEnd/>
            </a:ln>
          </p:spPr>
          <p:txBody>
            <a:bodyPr wrap="square">
              <a:spAutoFit/>
            </a:bodyPr>
            <a:lstStyle/>
            <a:p>
              <a:r>
                <a:rPr lang="en-US" altLang="ru-RU" sz="1200" b="1" dirty="0"/>
                <a:t>Control</a:t>
              </a:r>
              <a:endParaRPr lang="ru-RU" altLang="ru-RU" sz="1200" b="1" dirty="0"/>
            </a:p>
          </p:txBody>
        </p:sp>
        <p:sp>
          <p:nvSpPr>
            <p:cNvPr id="80" name="Овал 79"/>
            <p:cNvSpPr/>
            <p:nvPr/>
          </p:nvSpPr>
          <p:spPr bwMode="auto">
            <a:xfrm>
              <a:off x="1210159" y="2895495"/>
              <a:ext cx="168804" cy="122594"/>
            </a:xfrm>
            <a:prstGeom prst="ellipse">
              <a:avLst/>
            </a:pr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1" name="Прямоугольник 23"/>
            <p:cNvSpPr>
              <a:spLocks noChangeArrowheads="1"/>
            </p:cNvSpPr>
            <p:nvPr/>
          </p:nvSpPr>
          <p:spPr bwMode="auto">
            <a:xfrm>
              <a:off x="1166019" y="3157784"/>
              <a:ext cx="799022" cy="276999"/>
            </a:xfrm>
            <a:prstGeom prst="rect">
              <a:avLst/>
            </a:prstGeom>
            <a:solidFill>
              <a:schemeClr val="bg1"/>
            </a:solidFill>
            <a:ln w="9525">
              <a:noFill/>
              <a:miter lim="800000"/>
              <a:headEnd/>
              <a:tailEnd/>
            </a:ln>
          </p:spPr>
          <p:txBody>
            <a:bodyPr wrap="square">
              <a:spAutoFit/>
            </a:bodyPr>
            <a:lstStyle/>
            <a:p>
              <a:r>
                <a:rPr lang="en-US" altLang="ru-RU" sz="1200" b="1" i="1" dirty="0"/>
                <a:t>C</a:t>
              </a:r>
              <a:r>
                <a:rPr lang="en-US" altLang="ru-RU" sz="1200" b="1" i="1" baseline="-25000" dirty="0"/>
                <a:t>60</a:t>
              </a:r>
              <a:r>
                <a:rPr lang="en-US" altLang="ru-RU" sz="1200" b="1" dirty="0"/>
                <a:t>+Dox</a:t>
              </a:r>
              <a:endParaRPr lang="ru-RU" altLang="ru-RU" sz="1200" dirty="0"/>
            </a:p>
          </p:txBody>
        </p:sp>
        <p:grpSp>
          <p:nvGrpSpPr>
            <p:cNvPr id="90" name="Группа 89"/>
            <p:cNvGrpSpPr/>
            <p:nvPr/>
          </p:nvGrpSpPr>
          <p:grpSpPr>
            <a:xfrm>
              <a:off x="72505" y="2172964"/>
              <a:ext cx="916365" cy="947340"/>
              <a:chOff x="1003378" y="1396221"/>
              <a:chExt cx="1060381" cy="1019347"/>
            </a:xfrm>
          </p:grpSpPr>
          <p:pic>
            <p:nvPicPr>
              <p:cNvPr id="77" name="Picture 2"/>
              <p:cNvPicPr>
                <a:picLocks noChangeAspect="1" noChangeArrowheads="1"/>
              </p:cNvPicPr>
              <p:nvPr/>
            </p:nvPicPr>
            <p:blipFill rotWithShape="1">
              <a:blip r:embed="rId12"/>
              <a:srcRect l="14613" t="1315" r="59394" b="59769"/>
              <a:stretch/>
            </p:blipFill>
            <p:spPr bwMode="auto">
              <a:xfrm>
                <a:off x="1003378" y="1396221"/>
                <a:ext cx="1060381" cy="1019347"/>
              </a:xfrm>
              <a:prstGeom prst="rect">
                <a:avLst/>
              </a:prstGeom>
              <a:noFill/>
              <a:ln w="9525">
                <a:noFill/>
                <a:miter lim="800000"/>
                <a:headEnd/>
                <a:tailEnd/>
              </a:ln>
            </p:spPr>
          </p:pic>
          <p:sp>
            <p:nvSpPr>
              <p:cNvPr id="79" name="Овал 78"/>
              <p:cNvSpPr/>
              <p:nvPr/>
            </p:nvSpPr>
            <p:spPr bwMode="auto">
              <a:xfrm>
                <a:off x="1294561" y="1921196"/>
                <a:ext cx="331897" cy="422365"/>
              </a:xfrm>
              <a:prstGeom prst="ellipse">
                <a:avLst/>
              </a:pr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2000" dirty="0"/>
              </a:p>
            </p:txBody>
          </p:sp>
        </p:grpSp>
        <p:pic>
          <p:nvPicPr>
            <p:cNvPr id="85" name="Рисунок 8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07325" y="2024342"/>
              <a:ext cx="1809538" cy="1206359"/>
            </a:xfrm>
            <a:prstGeom prst="rect">
              <a:avLst/>
            </a:prstGeom>
            <a:scene3d>
              <a:camera prst="orthographicFront">
                <a:rot lat="0" lon="10799977" rev="0"/>
              </a:camera>
              <a:lightRig rig="threePt" dir="t"/>
            </a:scene3d>
          </p:spPr>
        </p:pic>
        <p:cxnSp>
          <p:nvCxnSpPr>
            <p:cNvPr id="87" name="Прямая со стрелкой 86"/>
            <p:cNvCxnSpPr/>
            <p:nvPr/>
          </p:nvCxnSpPr>
          <p:spPr>
            <a:xfrm>
              <a:off x="6231300" y="3640953"/>
              <a:ext cx="1161588" cy="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6168015" y="3587743"/>
              <a:ext cx="1473480" cy="369332"/>
            </a:xfrm>
            <a:prstGeom prst="rect">
              <a:avLst/>
            </a:prstGeom>
            <a:noFill/>
          </p:spPr>
          <p:txBody>
            <a:bodyPr wrap="none" rtlCol="0">
              <a:spAutoFit/>
            </a:bodyPr>
            <a:lstStyle/>
            <a:p>
              <a:r>
                <a:rPr lang="en-US" b="1" dirty="0" smtClean="0">
                  <a:solidFill>
                    <a:srgbClr val="7030A0"/>
                  </a:solidFill>
                </a:rPr>
                <a:t>+ fullerenes</a:t>
              </a:r>
              <a:endParaRPr lang="ru-RU" b="1" baseline="-25000" dirty="0">
                <a:solidFill>
                  <a:srgbClr val="7030A0"/>
                </a:solidFill>
              </a:endParaRPr>
            </a:p>
          </p:txBody>
        </p:sp>
        <p:grpSp>
          <p:nvGrpSpPr>
            <p:cNvPr id="91" name="Группа 90"/>
            <p:cNvGrpSpPr/>
            <p:nvPr/>
          </p:nvGrpSpPr>
          <p:grpSpPr>
            <a:xfrm>
              <a:off x="996856" y="2172964"/>
              <a:ext cx="1198880" cy="947340"/>
              <a:chOff x="996856" y="2196642"/>
              <a:chExt cx="1053978" cy="864096"/>
            </a:xfrm>
          </p:grpSpPr>
          <p:pic>
            <p:nvPicPr>
              <p:cNvPr id="82" name="Picture 2"/>
              <p:cNvPicPr>
                <a:picLocks noChangeAspect="1" noChangeArrowheads="1"/>
              </p:cNvPicPr>
              <p:nvPr/>
            </p:nvPicPr>
            <p:blipFill rotWithShape="1">
              <a:blip r:embed="rId12"/>
              <a:srcRect l="61337" t="58410" r="12139" b="12533"/>
              <a:stretch/>
            </p:blipFill>
            <p:spPr bwMode="auto">
              <a:xfrm>
                <a:off x="996856" y="2196642"/>
                <a:ext cx="1053978" cy="864096"/>
              </a:xfrm>
              <a:prstGeom prst="rect">
                <a:avLst/>
              </a:prstGeom>
              <a:noFill/>
              <a:ln w="9525">
                <a:noFill/>
                <a:miter lim="800000"/>
                <a:headEnd/>
                <a:tailEnd/>
              </a:ln>
            </p:spPr>
          </p:pic>
          <p:sp>
            <p:nvSpPr>
              <p:cNvPr id="83" name="Овал 82"/>
              <p:cNvSpPr/>
              <p:nvPr/>
            </p:nvSpPr>
            <p:spPr bwMode="auto">
              <a:xfrm>
                <a:off x="1300345" y="2678475"/>
                <a:ext cx="165948" cy="249810"/>
              </a:xfrm>
              <a:prstGeom prst="ellipse">
                <a:avLst/>
              </a:prstGeom>
              <a:no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2000" dirty="0"/>
              </a:p>
            </p:txBody>
          </p:sp>
        </p:grpSp>
        <p:cxnSp>
          <p:nvCxnSpPr>
            <p:cNvPr id="93" name="Прямая соединительная линия 92"/>
            <p:cNvCxnSpPr/>
            <p:nvPr/>
          </p:nvCxnSpPr>
          <p:spPr>
            <a:xfrm>
              <a:off x="4644008" y="2009515"/>
              <a:ext cx="0" cy="43718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7380312" y="1927764"/>
              <a:ext cx="1239442" cy="307777"/>
            </a:xfrm>
            <a:prstGeom prst="rect">
              <a:avLst/>
            </a:prstGeom>
            <a:solidFill>
              <a:schemeClr val="bg1"/>
            </a:solidFill>
          </p:spPr>
          <p:txBody>
            <a:bodyPr wrap="none" rtlCol="0">
              <a:spAutoFit/>
            </a:bodyPr>
            <a:lstStyle/>
            <a:p>
              <a:r>
                <a:rPr lang="en-US" sz="1400" dirty="0">
                  <a:solidFill>
                    <a:srgbClr val="7030A0"/>
                  </a:solidFill>
                </a:rPr>
                <a:t>Healthy brain</a:t>
              </a:r>
              <a:endParaRPr lang="ru-RU" sz="1400" dirty="0">
                <a:solidFill>
                  <a:srgbClr val="7030A0"/>
                </a:solidFill>
              </a:endParaRPr>
            </a:p>
          </p:txBody>
        </p:sp>
        <p:sp>
          <p:nvSpPr>
            <p:cNvPr id="95" name="TextBox 94"/>
            <p:cNvSpPr txBox="1"/>
            <p:nvPr/>
          </p:nvSpPr>
          <p:spPr>
            <a:xfrm>
              <a:off x="4580748" y="1927764"/>
              <a:ext cx="1941301" cy="307777"/>
            </a:xfrm>
            <a:prstGeom prst="rect">
              <a:avLst/>
            </a:prstGeom>
            <a:solidFill>
              <a:schemeClr val="bg1"/>
            </a:solidFill>
          </p:spPr>
          <p:txBody>
            <a:bodyPr wrap="none" rtlCol="0">
              <a:spAutoFit/>
            </a:bodyPr>
            <a:lstStyle/>
            <a:p>
              <a:r>
                <a:rPr lang="en-US" sz="1400" dirty="0">
                  <a:solidFill>
                    <a:srgbClr val="7030A0"/>
                  </a:solidFill>
                </a:rPr>
                <a:t>Advanced Alzheimer's</a:t>
              </a:r>
              <a:endParaRPr lang="ru-RU" sz="1400" dirty="0">
                <a:solidFill>
                  <a:srgbClr val="7030A0"/>
                </a:solidFill>
              </a:endParaRPr>
            </a:p>
          </p:txBody>
        </p:sp>
      </p:grpSp>
      <p:sp>
        <p:nvSpPr>
          <p:cNvPr id="45" name="Прямоугольник 44"/>
          <p:cNvSpPr/>
          <p:nvPr/>
        </p:nvSpPr>
        <p:spPr>
          <a:xfrm>
            <a:off x="8574612" y="-72690"/>
            <a:ext cx="569388"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9</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4" name="Прямоугольник 53"/>
          <p:cNvSpPr/>
          <p:nvPr/>
        </p:nvSpPr>
        <p:spPr>
          <a:xfrm>
            <a:off x="8574612" y="-72690"/>
            <a:ext cx="8219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53927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634"/>
            <a:ext cx="9144000" cy="984885"/>
          </a:xfrm>
          <a:prstGeom prst="rect">
            <a:avLst/>
          </a:prstGeom>
          <a:noFill/>
        </p:spPr>
        <p:txBody>
          <a:bodyPr wrap="square" rtlCol="0">
            <a:spAutoFit/>
          </a:bodyPr>
          <a:lstStyle/>
          <a:p>
            <a:r>
              <a:rPr lang="en-US" sz="2000" b="1" dirty="0">
                <a:solidFill>
                  <a:srgbClr val="0000FF"/>
                </a:solidFill>
                <a:effectLst>
                  <a:outerShdw blurRad="38100" dist="38100" dir="2700000" algn="tl">
                    <a:srgbClr val="000000">
                      <a:alpha val="43137"/>
                    </a:srgbClr>
                  </a:outerShdw>
                </a:effectLst>
              </a:rPr>
              <a:t>“</a:t>
            </a:r>
            <a:r>
              <a:rPr lang="ru-RU" sz="2000" b="1" dirty="0" err="1">
                <a:solidFill>
                  <a:srgbClr val="0000FF"/>
                </a:solidFill>
                <a:effectLst>
                  <a:outerShdw blurRad="38100" dist="38100" dir="2700000" algn="tl">
                    <a:srgbClr val="000000">
                      <a:alpha val="43137"/>
                    </a:srgbClr>
                  </a:outerShdw>
                </a:effectLst>
              </a:rPr>
              <a:t>Raman</a:t>
            </a:r>
            <a:r>
              <a:rPr lang="ru-RU" sz="2000" b="1" dirty="0">
                <a:solidFill>
                  <a:srgbClr val="0000FF"/>
                </a:solidFill>
                <a:effectLst>
                  <a:outerShdw blurRad="38100" dist="38100" dir="2700000" algn="tl">
                    <a:srgbClr val="000000">
                      <a:alpha val="43137"/>
                    </a:srgbClr>
                  </a:outerShdw>
                </a:effectLst>
              </a:rPr>
              <a:t>, CARS </a:t>
            </a:r>
            <a:r>
              <a:rPr lang="ru-RU" sz="2000" b="1" dirty="0" err="1">
                <a:solidFill>
                  <a:srgbClr val="0000FF"/>
                </a:solidFill>
                <a:effectLst>
                  <a:outerShdw blurRad="38100" dist="38100" dir="2700000" algn="tl">
                    <a:srgbClr val="000000">
                      <a:alpha val="43137"/>
                    </a:srgbClr>
                  </a:outerShdw>
                </a:effectLst>
              </a:rPr>
              <a:t>and</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up-conversion</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luminescence</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imaging</a:t>
            </a:r>
            <a:r>
              <a:rPr lang="ru-RU" sz="2000" b="1" dirty="0">
                <a:solidFill>
                  <a:srgbClr val="0000FF"/>
                </a:solidFill>
                <a:effectLst>
                  <a:outerShdw blurRad="38100" dist="38100" dir="2700000" algn="tl">
                    <a:srgbClr val="000000">
                      <a:alpha val="43137"/>
                    </a:srgbClr>
                  </a:outerShdw>
                </a:effectLst>
              </a:rPr>
              <a:t> </a:t>
            </a:r>
            <a:endParaRPr lang="en-US" sz="2000" b="1" dirty="0">
              <a:solidFill>
                <a:srgbClr val="0000FF"/>
              </a:solidFill>
              <a:effectLst>
                <a:outerShdw blurRad="38100" dist="38100" dir="2700000" algn="tl">
                  <a:srgbClr val="000000">
                    <a:alpha val="43137"/>
                  </a:srgbClr>
                </a:outerShdw>
              </a:effectLst>
            </a:endParaRPr>
          </a:p>
          <a:p>
            <a:r>
              <a:rPr lang="ru-RU" sz="2000" b="1" dirty="0" err="1">
                <a:solidFill>
                  <a:srgbClr val="0000FF"/>
                </a:solidFill>
                <a:effectLst>
                  <a:outerShdw blurRad="38100" dist="38100" dir="2700000" algn="tl">
                    <a:srgbClr val="000000">
                      <a:alpha val="43137"/>
                    </a:srgbClr>
                  </a:outerShdw>
                </a:effectLst>
              </a:rPr>
              <a:t>of</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bio</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and</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nonorganic</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samples</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on</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the</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multimodal</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optical</a:t>
            </a:r>
            <a:r>
              <a:rPr lang="ru-RU" sz="2000" b="1" dirty="0">
                <a:solidFill>
                  <a:srgbClr val="0000FF"/>
                </a:solidFill>
                <a:effectLst>
                  <a:outerShdw blurRad="38100" dist="38100" dir="2700000" algn="tl">
                    <a:srgbClr val="000000">
                      <a:alpha val="43137"/>
                    </a:srgbClr>
                  </a:outerShdw>
                </a:effectLst>
              </a:rPr>
              <a:t> </a:t>
            </a:r>
            <a:r>
              <a:rPr lang="ru-RU" sz="2000" b="1" dirty="0" err="1">
                <a:solidFill>
                  <a:srgbClr val="0000FF"/>
                </a:solidFill>
                <a:effectLst>
                  <a:outerShdw blurRad="38100" dist="38100" dir="2700000" algn="tl">
                    <a:srgbClr val="000000">
                      <a:alpha val="43137"/>
                    </a:srgbClr>
                  </a:outerShdw>
                </a:effectLst>
              </a:rPr>
              <a:t>platform</a:t>
            </a:r>
            <a:r>
              <a:rPr lang="en-US" sz="2000" b="1" dirty="0">
                <a:solidFill>
                  <a:srgbClr val="0000FF"/>
                </a:solidFill>
                <a:effectLst>
                  <a:outerShdw blurRad="38100" dist="38100" dir="2700000" algn="tl">
                    <a:srgbClr val="000000">
                      <a:alpha val="43137"/>
                    </a:srgbClr>
                  </a:outerShdw>
                </a:effectLst>
              </a:rPr>
              <a:t>”</a:t>
            </a:r>
          </a:p>
          <a:p>
            <a:pPr algn="ctr"/>
            <a:r>
              <a:rPr lang="en-US" b="1" u="sng" dirty="0" smtClean="0"/>
              <a:t>K</a:t>
            </a:r>
            <a:r>
              <a:rPr lang="en-US" b="1" u="sng" dirty="0"/>
              <a:t>. </a:t>
            </a:r>
            <a:r>
              <a:rPr lang="en-US" b="1" u="sng" dirty="0" err="1"/>
              <a:t>Mamatkulov</a:t>
            </a:r>
            <a:r>
              <a:rPr lang="en-US" b="1" dirty="0"/>
              <a:t>, N. </a:t>
            </a:r>
            <a:r>
              <a:rPr lang="en-US" b="1" dirty="0" err="1"/>
              <a:t>Doroshkevich</a:t>
            </a:r>
            <a:r>
              <a:rPr lang="en-US" b="1" dirty="0"/>
              <a:t>, G.M. </a:t>
            </a:r>
            <a:r>
              <a:rPr lang="en-US" b="1" dirty="0" err="1"/>
              <a:t>Arzumanyan</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31015" y="1124744"/>
            <a:ext cx="9144000" cy="646331"/>
          </a:xfrm>
          <a:prstGeom prst="rect">
            <a:avLst/>
          </a:prstGeom>
        </p:spPr>
        <p:txBody>
          <a:bodyPr wrap="square">
            <a:spAutoFit/>
          </a:bodyPr>
          <a:lstStyle/>
          <a:p>
            <a:pPr algn="ctr"/>
            <a:r>
              <a:rPr lang="en-US" b="1" dirty="0" smtClean="0">
                <a:solidFill>
                  <a:srgbClr val="7030A0"/>
                </a:solidFill>
                <a:effectLst>
                  <a:outerShdw blurRad="38100" dist="38100" dir="2700000" algn="tl">
                    <a:srgbClr val="000000">
                      <a:alpha val="43137"/>
                    </a:srgbClr>
                  </a:outerShdw>
                </a:effectLst>
              </a:rPr>
              <a:t>A </a:t>
            </a:r>
            <a:r>
              <a:rPr lang="en-US" b="1" dirty="0">
                <a:solidFill>
                  <a:srgbClr val="7030A0"/>
                </a:solidFill>
                <a:effectLst>
                  <a:outerShdw blurRad="38100" dist="38100" dir="2700000" algn="tl">
                    <a:srgbClr val="000000">
                      <a:alpha val="43137"/>
                    </a:srgbClr>
                  </a:outerShdw>
                </a:effectLst>
              </a:rPr>
              <a:t>new extremely sensitive method of the imaging of protein crystals which is based on polarized coherent anti-Stokes Raman scattering (P-CARS</a:t>
            </a:r>
            <a:r>
              <a:rPr lang="en-US" b="1" dirty="0" smtClean="0">
                <a:solidFill>
                  <a:srgbClr val="7030A0"/>
                </a:solidFill>
                <a:effectLst>
                  <a:outerShdw blurRad="38100" dist="38100" dir="2700000" algn="tl">
                    <a:srgbClr val="000000">
                      <a:alpha val="43137"/>
                    </a:srgbClr>
                  </a:outerShdw>
                </a:effectLst>
              </a:rPr>
              <a:t>) is described.</a:t>
            </a:r>
            <a:endParaRPr lang="ru-RU" b="1" dirty="0">
              <a:solidFill>
                <a:srgbClr val="7030A0"/>
              </a:solidFill>
              <a:effectLst>
                <a:outerShdw blurRad="38100" dist="38100" dir="2700000" algn="tl">
                  <a:srgbClr val="000000">
                    <a:alpha val="43137"/>
                  </a:srgbClr>
                </a:outerShdw>
              </a:effectLst>
            </a:endParaRPr>
          </a:p>
        </p:txBody>
      </p:sp>
      <p:sp>
        <p:nvSpPr>
          <p:cNvPr id="13" name="Прямоугольник 12"/>
          <p:cNvSpPr/>
          <p:nvPr/>
        </p:nvSpPr>
        <p:spPr>
          <a:xfrm>
            <a:off x="2784063" y="5811890"/>
            <a:ext cx="6328921" cy="923330"/>
          </a:xfrm>
          <a:prstGeom prst="rect">
            <a:avLst/>
          </a:prstGeom>
        </p:spPr>
        <p:txBody>
          <a:bodyPr wrap="square">
            <a:spAutoFit/>
          </a:bodyPr>
          <a:lstStyle/>
          <a:p>
            <a:pPr algn="just"/>
            <a:r>
              <a:rPr lang="en-US" b="1" dirty="0" smtClean="0">
                <a:solidFill>
                  <a:srgbClr val="00B0F0"/>
                </a:solidFill>
              </a:rPr>
              <a:t>The successful results of measuring the </a:t>
            </a:r>
            <a:r>
              <a:rPr lang="en-US" b="1" dirty="0" err="1" smtClean="0">
                <a:solidFill>
                  <a:srgbClr val="00B0F0"/>
                </a:solidFill>
              </a:rPr>
              <a:t>bacteriorhodopsion</a:t>
            </a:r>
            <a:r>
              <a:rPr lang="en-US" b="1" dirty="0" smtClean="0">
                <a:solidFill>
                  <a:srgbClr val="00B0F0"/>
                </a:solidFill>
              </a:rPr>
              <a:t> crystals and of gold and silver NPs reported.</a:t>
            </a:r>
            <a:endParaRPr lang="en-US" b="1" dirty="0">
              <a:solidFill>
                <a:srgbClr val="00B0F0"/>
              </a:solidFill>
            </a:endParaRP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10</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4679213" y="25016797"/>
            <a:ext cx="4956717" cy="1569660"/>
          </a:xfrm>
          <a:prstGeom prst="rect">
            <a:avLst/>
          </a:prstGeom>
          <a:solidFill>
            <a:schemeClr val="tx2">
              <a:lumMod val="75000"/>
            </a:schemeClr>
          </a:solid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Fig.3  Panoramic </a:t>
            </a:r>
            <a:r>
              <a:rPr lang="en-US" sz="2400" dirty="0" smtClean="0">
                <a:solidFill>
                  <a:schemeClr val="bg1"/>
                </a:solidFill>
                <a:latin typeface="Arial" panose="020B0604020202020204" pitchFamily="34" charset="0"/>
                <a:cs typeface="Arial" panose="020B0604020202020204" pitchFamily="34" charset="0"/>
              </a:rPr>
              <a:t>and </a:t>
            </a:r>
            <a:r>
              <a:rPr lang="en-US" sz="2400" dirty="0">
                <a:solidFill>
                  <a:schemeClr val="bg1"/>
                </a:solidFill>
                <a:latin typeface="Arial" panose="020B0604020202020204" pitchFamily="34" charset="0"/>
                <a:cs typeface="Arial" panose="020B0604020202020204" pitchFamily="34" charset="0"/>
              </a:rPr>
              <a:t>submicron sized images of </a:t>
            </a:r>
            <a:r>
              <a:rPr lang="en-US" sz="2400" dirty="0" err="1">
                <a:solidFill>
                  <a:schemeClr val="bg1"/>
                </a:solidFill>
                <a:latin typeface="Arial" panose="020B0604020202020204" pitchFamily="34" charset="0"/>
                <a:cs typeface="Arial" panose="020B0604020202020204" pitchFamily="34" charset="0"/>
              </a:rPr>
              <a:t>bR</a:t>
            </a:r>
            <a:r>
              <a:rPr lang="en-US" sz="2400" dirty="0">
                <a:solidFill>
                  <a:schemeClr val="bg1"/>
                </a:solidFill>
                <a:latin typeface="Arial" panose="020B0604020202020204" pitchFamily="34" charset="0"/>
                <a:cs typeface="Arial" panose="020B0604020202020204" pitchFamily="34" charset="0"/>
              </a:rPr>
              <a:t> crystals </a:t>
            </a:r>
            <a:r>
              <a:rPr lang="en-US" sz="2400" dirty="0" smtClean="0">
                <a:solidFill>
                  <a:schemeClr val="bg1"/>
                </a:solidFill>
                <a:latin typeface="Arial" panose="020B0604020202020204" pitchFamily="34" charset="0"/>
                <a:cs typeface="Arial" panose="020B0604020202020204" pitchFamily="34" charset="0"/>
              </a:rPr>
              <a:t>(scan area: top - </a:t>
            </a:r>
            <a:r>
              <a:rPr lang="en-US" sz="2400" dirty="0">
                <a:solidFill>
                  <a:schemeClr val="bg1"/>
                </a:solidFill>
                <a:latin typeface="Arial" panose="020B0604020202020204" pitchFamily="34" charset="0"/>
                <a:cs typeface="Arial" panose="020B0604020202020204" pitchFamily="34" charset="0"/>
              </a:rPr>
              <a:t>225x225 </a:t>
            </a:r>
            <a:r>
              <a:rPr lang="en-US" sz="2400" dirty="0" smtClean="0">
                <a:solidFill>
                  <a:schemeClr val="bg1"/>
                </a:solidFill>
                <a:latin typeface="Arial" panose="020B0604020202020204" pitchFamily="34" charset="0"/>
                <a:cs typeface="Arial" panose="020B0604020202020204" pitchFamily="34" charset="0"/>
              </a:rPr>
              <a:t>µm, </a:t>
            </a:r>
          </a:p>
          <a:p>
            <a:pPr algn="ctr"/>
            <a:r>
              <a:rPr lang="en-US" sz="2400" dirty="0" smtClean="0">
                <a:solidFill>
                  <a:schemeClr val="bg1"/>
                </a:solidFill>
                <a:latin typeface="Arial" panose="020B0604020202020204" pitchFamily="34" charset="0"/>
                <a:cs typeface="Arial" panose="020B0604020202020204" pitchFamily="34" charset="0"/>
              </a:rPr>
              <a:t>bottom -  8x8 µm)</a:t>
            </a:r>
            <a:endParaRPr lang="ru-RU" sz="2400" dirty="0">
              <a:solidFill>
                <a:schemeClr val="bg1"/>
              </a:solidFill>
              <a:latin typeface="Arial" panose="020B0604020202020204" pitchFamily="34" charset="0"/>
              <a:cs typeface="Arial" panose="020B0604020202020204" pitchFamily="34" charset="0"/>
            </a:endParaRPr>
          </a:p>
        </p:txBody>
      </p:sp>
      <p:grpSp>
        <p:nvGrpSpPr>
          <p:cNvPr id="10" name="Группа 9"/>
          <p:cNvGrpSpPr/>
          <p:nvPr/>
        </p:nvGrpSpPr>
        <p:grpSpPr>
          <a:xfrm>
            <a:off x="24679213" y="21129946"/>
            <a:ext cx="4966855" cy="3872335"/>
            <a:chOff x="17678470" y="22546808"/>
            <a:chExt cx="3873518" cy="3873518"/>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78470" y="22546808"/>
              <a:ext cx="3873518" cy="387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8093809" y="25763190"/>
              <a:ext cx="2814488" cy="438756"/>
            </a:xfrm>
            <a:prstGeom prst="rect">
              <a:avLst/>
            </a:prstGeom>
            <a:noFill/>
          </p:spPr>
          <p:txBody>
            <a:bodyPr wrap="none" rtlCol="0">
              <a:spAutoFit/>
            </a:bodyPr>
            <a:lstStyle/>
            <a:p>
              <a:r>
                <a:rPr lang="en-US" sz="3000" b="1" dirty="0">
                  <a:solidFill>
                    <a:prstClr val="white"/>
                  </a:solidFill>
                  <a:latin typeface="Arial" panose="020B0604020202020204" pitchFamily="34" charset="0"/>
                  <a:cs typeface="Arial" panose="020B0604020202020204" pitchFamily="34" charset="0"/>
                </a:rPr>
                <a:t>P-CARS at 1529cm</a:t>
              </a:r>
              <a:r>
                <a:rPr lang="en-US" sz="3000" b="1" baseline="30000" dirty="0">
                  <a:solidFill>
                    <a:prstClr val="white"/>
                  </a:solidFill>
                  <a:latin typeface="Arial" panose="020B0604020202020204" pitchFamily="34" charset="0"/>
                  <a:cs typeface="Arial" panose="020B0604020202020204" pitchFamily="34" charset="0"/>
                </a:rPr>
                <a:t>-1</a:t>
              </a:r>
              <a:endParaRPr lang="ru-RU" sz="3000" b="1" baseline="30000" dirty="0">
                <a:solidFill>
                  <a:prstClr val="white"/>
                </a:solidFill>
                <a:latin typeface="Arial" panose="020B0604020202020204" pitchFamily="34" charset="0"/>
                <a:cs typeface="Arial" panose="020B0604020202020204" pitchFamily="34" charset="0"/>
              </a:endParaRPr>
            </a:p>
          </p:txBody>
        </p:sp>
      </p:grpSp>
      <p:grpSp>
        <p:nvGrpSpPr>
          <p:cNvPr id="14" name="Группа 13"/>
          <p:cNvGrpSpPr/>
          <p:nvPr/>
        </p:nvGrpSpPr>
        <p:grpSpPr>
          <a:xfrm>
            <a:off x="24679214" y="16839431"/>
            <a:ext cx="4956716" cy="4191825"/>
            <a:chOff x="13592564" y="22546806"/>
            <a:chExt cx="3851857" cy="3879048"/>
          </a:xfrm>
        </p:grpSpPr>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592564" y="22546806"/>
              <a:ext cx="3851857" cy="387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3822100" y="22590468"/>
              <a:ext cx="2893019" cy="438756"/>
            </a:xfrm>
            <a:prstGeom prst="rect">
              <a:avLst/>
            </a:prstGeom>
            <a:noFill/>
          </p:spPr>
          <p:txBody>
            <a:bodyPr wrap="none" rtlCol="0">
              <a:spAutoFit/>
            </a:bodyPr>
            <a:lstStyle/>
            <a:p>
              <a:r>
                <a:rPr lang="en-US" sz="3000" b="1" dirty="0">
                  <a:solidFill>
                    <a:prstClr val="white"/>
                  </a:solidFill>
                  <a:latin typeface="Arial" panose="020B0604020202020204" pitchFamily="34" charset="0"/>
                  <a:cs typeface="Arial" panose="020B0604020202020204" pitchFamily="34" charset="0"/>
                </a:rPr>
                <a:t>P-CARS at 1529 cm</a:t>
              </a:r>
              <a:r>
                <a:rPr lang="en-US" sz="3000" b="1" baseline="30000" dirty="0">
                  <a:solidFill>
                    <a:prstClr val="white"/>
                  </a:solidFill>
                  <a:latin typeface="Arial" panose="020B0604020202020204" pitchFamily="34" charset="0"/>
                  <a:cs typeface="Arial" panose="020B0604020202020204" pitchFamily="34" charset="0"/>
                </a:rPr>
                <a:t>-1</a:t>
              </a:r>
              <a:endParaRPr lang="ru-RU" sz="3000" b="1" baseline="30000" dirty="0">
                <a:solidFill>
                  <a:prstClr val="white"/>
                </a:solidFill>
                <a:latin typeface="Arial" panose="020B0604020202020204" pitchFamily="34" charset="0"/>
                <a:cs typeface="Arial" panose="020B0604020202020204" pitchFamily="34" charset="0"/>
              </a:endParaRPr>
            </a:p>
          </p:txBody>
        </p:sp>
      </p:grpSp>
      <p:pic>
        <p:nvPicPr>
          <p:cNvPr id="2" name="Рисунок 1"/>
          <p:cNvPicPr>
            <a:picLocks noChangeAspect="1"/>
          </p:cNvPicPr>
          <p:nvPr/>
        </p:nvPicPr>
        <p:blipFill>
          <a:blip r:embed="rId5"/>
          <a:stretch>
            <a:fillRect/>
          </a:stretch>
        </p:blipFill>
        <p:spPr>
          <a:xfrm>
            <a:off x="179512" y="1867242"/>
            <a:ext cx="2508722" cy="4956478"/>
          </a:xfrm>
          <a:prstGeom prst="rect">
            <a:avLst/>
          </a:prstGeom>
        </p:spPr>
      </p:pic>
      <p:pic>
        <p:nvPicPr>
          <p:cNvPr id="5" name="Рисунок 4"/>
          <p:cNvPicPr>
            <a:picLocks noChangeAspect="1"/>
          </p:cNvPicPr>
          <p:nvPr/>
        </p:nvPicPr>
        <p:blipFill>
          <a:blip r:embed="rId6"/>
          <a:stretch>
            <a:fillRect/>
          </a:stretch>
        </p:blipFill>
        <p:spPr>
          <a:xfrm>
            <a:off x="2784064" y="1911489"/>
            <a:ext cx="6233091" cy="3804234"/>
          </a:xfrm>
          <a:prstGeom prst="rect">
            <a:avLst/>
          </a:prstGeom>
        </p:spPr>
      </p:pic>
    </p:spTree>
    <p:extLst>
      <p:ext uri="{BB962C8B-B14F-4D97-AF65-F5344CB8AC3E}">
        <p14:creationId xmlns:p14="http://schemas.microsoft.com/office/powerpoint/2010/main" val="172415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9251" y="6171241"/>
            <a:ext cx="837491" cy="696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auto">
          <a:xfrm>
            <a:off x="533400" y="116632"/>
            <a:ext cx="8610600" cy="76200"/>
          </a:xfrm>
          <a:prstGeom prst="rect">
            <a:avLst/>
          </a:prstGeom>
          <a:gradFill rotWithShape="0">
            <a:gsLst>
              <a:gs pos="0">
                <a:srgbClr val="00FF00"/>
              </a:gs>
              <a:gs pos="100000">
                <a:srgbClr val="0066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solidFill>
                <a:srgbClr val="FFFFFF"/>
              </a:solidFill>
            </a:endParaRPr>
          </a:p>
        </p:txBody>
      </p:sp>
      <p:sp>
        <p:nvSpPr>
          <p:cNvPr id="12" name="Rectangle 7"/>
          <p:cNvSpPr>
            <a:spLocks noChangeArrowheads="1"/>
          </p:cNvSpPr>
          <p:nvPr/>
        </p:nvSpPr>
        <p:spPr bwMode="auto">
          <a:xfrm>
            <a:off x="67169" y="6665168"/>
            <a:ext cx="8212080" cy="76200"/>
          </a:xfrm>
          <a:prstGeom prst="rect">
            <a:avLst/>
          </a:prstGeom>
          <a:gradFill rotWithShape="0">
            <a:gsLst>
              <a:gs pos="0">
                <a:srgbClr val="0000FF"/>
              </a:gs>
              <a:gs pos="100000">
                <a:srgbClr val="00FF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bg-BG">
              <a:solidFill>
                <a:srgbClr val="FFFFFF"/>
              </a:solidFill>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5" y="0"/>
            <a:ext cx="766442" cy="63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p:txBody>
          <a:bodyPr/>
          <a:lstStyle/>
          <a:p>
            <a:endParaRPr lang="ru-RU"/>
          </a:p>
        </p:txBody>
      </p:sp>
      <p:sp>
        <p:nvSpPr>
          <p:cNvPr id="2" name="Rectangle 1"/>
          <p:cNvSpPr/>
          <p:nvPr/>
        </p:nvSpPr>
        <p:spPr>
          <a:xfrm>
            <a:off x="251520" y="1000498"/>
            <a:ext cx="8865220" cy="1224951"/>
          </a:xfrm>
          <a:prstGeom prst="rect">
            <a:avLst/>
          </a:prstGeom>
          <a:ln>
            <a:solidFill>
              <a:schemeClr val="tx1"/>
            </a:solidFill>
          </a:ln>
        </p:spPr>
        <p:txBody>
          <a:bodyPr wrap="square">
            <a:spAutoFit/>
          </a:bodyPr>
          <a:lstStyle/>
          <a:p>
            <a:pPr indent="449580" algn="just">
              <a:lnSpc>
                <a:spcPct val="115000"/>
              </a:lnSpc>
              <a:spcAft>
                <a:spcPts val="0"/>
              </a:spcAft>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The development of the detector is based on the design and experience of working with a one-dimensional coordinate-sensitive ring thermal neutron detector, </a:t>
            </a:r>
          </a:p>
          <a:p>
            <a:pPr indent="449580" algn="just">
              <a:lnSpc>
                <a:spcPct val="115000"/>
              </a:lnSpc>
              <a:spcAft>
                <a:spcPts val="0"/>
              </a:spcAft>
            </a:pPr>
            <a:r>
              <a:rPr lang="en-US" sz="1600" b="1" dirty="0">
                <a:latin typeface="Times New Roman" panose="02020603050405020304" pitchFamily="18" charset="0"/>
                <a:ea typeface="Times New Roman" panose="02020603050405020304" pitchFamily="18" charset="0"/>
              </a:rPr>
              <a:t>The new detector is designed to measure small-angle scattering of thermal neutrons at the IBR-2 reactor, Real-Time Neutron </a:t>
            </a:r>
            <a:r>
              <a:rPr lang="en-US" sz="1600" b="1" dirty="0" err="1">
                <a:latin typeface="Times New Roman" panose="02020603050405020304" pitchFamily="18" charset="0"/>
                <a:ea typeface="Times New Roman" panose="02020603050405020304" pitchFamily="18" charset="0"/>
              </a:rPr>
              <a:t>Diffractometer</a:t>
            </a:r>
            <a:r>
              <a:rPr lang="en-US" sz="1600" b="1" dirty="0">
                <a:latin typeface="Times New Roman" panose="02020603050405020304" pitchFamily="18" charset="0"/>
                <a:ea typeface="Times New Roman" panose="02020603050405020304" pitchFamily="18" charset="0"/>
              </a:rPr>
              <a:t> (RTD) (channel No. 6a). </a:t>
            </a:r>
            <a:endParaRPr lang="ru-RU" sz="1600" b="1" dirty="0"/>
          </a:p>
        </p:txBody>
      </p:sp>
      <p:pic>
        <p:nvPicPr>
          <p:cNvPr id="5" name="Picture 4"/>
          <p:cNvPicPr>
            <a:picLocks noChangeAspect="1"/>
          </p:cNvPicPr>
          <p:nvPr/>
        </p:nvPicPr>
        <p:blipFill>
          <a:blip r:embed="rId4"/>
          <a:stretch>
            <a:fillRect/>
          </a:stretch>
        </p:blipFill>
        <p:spPr>
          <a:xfrm>
            <a:off x="899594" y="2281849"/>
            <a:ext cx="7232683" cy="4326921"/>
          </a:xfrm>
          <a:prstGeom prst="rect">
            <a:avLst/>
          </a:prstGeom>
        </p:spPr>
      </p:pic>
      <p:sp>
        <p:nvSpPr>
          <p:cNvPr id="9" name="Прямоугольник 8"/>
          <p:cNvSpPr/>
          <p:nvPr/>
        </p:nvSpPr>
        <p:spPr>
          <a:xfrm>
            <a:off x="8263518" y="2340335"/>
            <a:ext cx="915892"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11</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5" name="Прямоугольник 14"/>
          <p:cNvSpPr/>
          <p:nvPr/>
        </p:nvSpPr>
        <p:spPr>
          <a:xfrm>
            <a:off x="8316416" y="2340335"/>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Заголовок 2"/>
          <p:cNvSpPr>
            <a:spLocks noGrp="1"/>
          </p:cNvSpPr>
          <p:nvPr>
            <p:ph type="title"/>
          </p:nvPr>
        </p:nvSpPr>
        <p:spPr>
          <a:xfrm>
            <a:off x="760969" y="232412"/>
            <a:ext cx="8131513" cy="676308"/>
          </a:xfrm>
          <a:ln>
            <a:solidFill>
              <a:srgbClr val="C00000"/>
            </a:solidFill>
          </a:ln>
        </p:spPr>
        <p:txBody>
          <a:bodyPr>
            <a:noAutofit/>
          </a:bodyPr>
          <a:lstStyle/>
          <a:p>
            <a:r>
              <a:rPr lang="en-US" sz="2000" b="1" dirty="0">
                <a:solidFill>
                  <a:schemeClr val="tx1"/>
                </a:solidFill>
                <a:latin typeface="Times New Roman" pitchFamily="18" charset="0"/>
                <a:cs typeface="Times New Roman" pitchFamily="18" charset="0"/>
              </a:rPr>
              <a:t>“New ring detector for small-angle scattering of thermal neutrons for Real-Time </a:t>
            </a:r>
            <a:r>
              <a:rPr lang="en-US" sz="2000" b="1" dirty="0" err="1">
                <a:solidFill>
                  <a:schemeClr val="tx1"/>
                </a:solidFill>
                <a:latin typeface="Times New Roman" pitchFamily="18" charset="0"/>
                <a:cs typeface="Times New Roman" pitchFamily="18" charset="0"/>
              </a:rPr>
              <a:t>Diffractometer</a:t>
            </a:r>
            <a:r>
              <a:rPr lang="en-US" sz="2000" b="1" dirty="0">
                <a:solidFill>
                  <a:schemeClr val="tx1"/>
                </a:solidFill>
                <a:latin typeface="Times New Roman" pitchFamily="18" charset="0"/>
                <a:cs typeface="Times New Roman" pitchFamily="18" charset="0"/>
              </a:rPr>
              <a:t> (RTD)”</a:t>
            </a:r>
            <a:r>
              <a:rPr lang="ru-RU" sz="2000" b="1" dirty="0">
                <a:solidFill>
                  <a:schemeClr val="tx1"/>
                </a:solidFill>
                <a:latin typeface="Times New Roman" pitchFamily="18" charset="0"/>
                <a:cs typeface="Times New Roman" pitchFamily="18" charset="0"/>
              </a:rPr>
              <a:t> (</a:t>
            </a:r>
            <a:r>
              <a:rPr lang="en-US" sz="2000" b="1" dirty="0">
                <a:solidFill>
                  <a:schemeClr val="tx1"/>
                </a:solidFill>
                <a:latin typeface="Times New Roman" pitchFamily="18" charset="0"/>
                <a:cs typeface="Times New Roman" pitchFamily="18" charset="0"/>
              </a:rPr>
              <a:t>by </a:t>
            </a:r>
            <a:r>
              <a:rPr lang="en-US" sz="2000" b="1" u="sng" dirty="0">
                <a:solidFill>
                  <a:schemeClr val="tx1"/>
                </a:solidFill>
                <a:latin typeface="Times New Roman" pitchFamily="18" charset="0"/>
                <a:cs typeface="Times New Roman" pitchFamily="18" charset="0"/>
              </a:rPr>
              <a:t>V.M. </a:t>
            </a:r>
            <a:r>
              <a:rPr lang="en-US" sz="2000" b="1" u="sng" dirty="0" err="1">
                <a:solidFill>
                  <a:schemeClr val="tx1"/>
                </a:solidFill>
                <a:latin typeface="Times New Roman" pitchFamily="18" charset="0"/>
                <a:cs typeface="Times New Roman" pitchFamily="18" charset="0"/>
              </a:rPr>
              <a:t>Milkov</a:t>
            </a:r>
            <a:r>
              <a:rPr lang="en-US" sz="2000" b="1" dirty="0">
                <a:solidFill>
                  <a:schemeClr val="tx1"/>
                </a:solidFill>
                <a:latin typeface="Times New Roman" pitchFamily="18" charset="0"/>
                <a:cs typeface="Times New Roman" pitchFamily="18" charset="0"/>
              </a:rPr>
              <a:t>)</a:t>
            </a:r>
            <a:endParaRPr lang="ru-RU"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9754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par>
                                <p:cTn id="20" presetID="3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8244408" y="273422"/>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12</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260648"/>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Picture 2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728663"/>
            <a:ext cx="23622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5" y="3176588"/>
            <a:ext cx="2236788"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Заголовок 1"/>
          <p:cNvSpPr txBox="1">
            <a:spLocks/>
          </p:cNvSpPr>
          <p:nvPr/>
        </p:nvSpPr>
        <p:spPr bwMode="auto">
          <a:xfrm>
            <a:off x="0" y="45690"/>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altLang="ru-RU" sz="1800" b="1" dirty="0" err="1" smtClean="0">
                <a:latin typeface="Times New Roman" panose="02020603050405020304" pitchFamily="18" charset="0"/>
                <a:cs typeface="Times New Roman" panose="02020603050405020304" pitchFamily="18" charset="0"/>
              </a:rPr>
              <a:t>Сlusterization</a:t>
            </a:r>
            <a:r>
              <a:rPr lang="en-US" altLang="ru-RU" sz="1800" b="1" dirty="0" smtClean="0">
                <a:latin typeface="Times New Roman" panose="02020603050405020304" pitchFamily="18" charset="0"/>
                <a:cs typeface="Times New Roman" panose="02020603050405020304" pitchFamily="18" charset="0"/>
              </a:rPr>
              <a:t> aspects of fullerene C</a:t>
            </a:r>
            <a:r>
              <a:rPr lang="en-US" altLang="ru-RU" sz="1800" b="1" baseline="-25000" dirty="0" smtClean="0">
                <a:latin typeface="Times New Roman" panose="02020603050405020304" pitchFamily="18" charset="0"/>
                <a:cs typeface="Times New Roman" panose="02020603050405020304" pitchFamily="18" charset="0"/>
              </a:rPr>
              <a:t>60</a:t>
            </a:r>
            <a:r>
              <a:rPr lang="en-US" altLang="ru-RU" sz="1800" b="1" dirty="0" smtClean="0">
                <a:latin typeface="Times New Roman" panose="02020603050405020304" pitchFamily="18" charset="0"/>
                <a:cs typeface="Times New Roman" panose="02020603050405020304" pitchFamily="18" charset="0"/>
              </a:rPr>
              <a:t> and C</a:t>
            </a:r>
            <a:r>
              <a:rPr lang="en-US" altLang="ru-RU" sz="1800" b="1" baseline="-25000" dirty="0" smtClean="0">
                <a:latin typeface="Times New Roman" panose="02020603050405020304" pitchFamily="18" charset="0"/>
                <a:cs typeface="Times New Roman" panose="02020603050405020304" pitchFamily="18" charset="0"/>
              </a:rPr>
              <a:t>70</a:t>
            </a:r>
            <a:r>
              <a:rPr lang="en-US" altLang="ru-RU" sz="1800" b="1" dirty="0" smtClean="0">
                <a:latin typeface="Times New Roman" panose="02020603050405020304" pitchFamily="18" charset="0"/>
                <a:cs typeface="Times New Roman" panose="02020603050405020304" pitchFamily="18" charset="0"/>
              </a:rPr>
              <a:t> in toluene / N-methyl-2-pyrrolidone mixture according to SANS, SAXS and DLS data.</a:t>
            </a:r>
          </a:p>
          <a:p>
            <a:r>
              <a:rPr lang="en-US" sz="1400" b="1" u="sng" dirty="0"/>
              <a:t>T.V. </a:t>
            </a:r>
            <a:r>
              <a:rPr lang="en-US" sz="1400" b="1" u="sng" dirty="0" err="1"/>
              <a:t>Nagorna</a:t>
            </a:r>
            <a:r>
              <a:rPr lang="en-US" sz="1400" b="1" dirty="0"/>
              <a:t>, O.A. </a:t>
            </a:r>
            <a:r>
              <a:rPr lang="en-US" sz="1400" b="1" dirty="0" err="1"/>
              <a:t>Kyzyma</a:t>
            </a:r>
            <a:r>
              <a:rPr lang="en-US" sz="1400" b="1" dirty="0"/>
              <a:t>, D. </a:t>
            </a:r>
            <a:r>
              <a:rPr lang="en-US" sz="1400" b="1" dirty="0" err="1"/>
              <a:t>Chudoba</a:t>
            </a:r>
            <a:r>
              <a:rPr lang="en-US" sz="1400" b="1" dirty="0"/>
              <a:t>, L.А. </a:t>
            </a:r>
            <a:r>
              <a:rPr lang="en-US" sz="1400" b="1" dirty="0" err="1"/>
              <a:t>Bulavin</a:t>
            </a:r>
            <a:endParaRPr lang="ru-RU" sz="1400" b="1" dirty="0">
              <a:effectLst>
                <a:outerShdw blurRad="38100" dist="38100" dir="2700000" algn="tl">
                  <a:srgbClr val="000000">
                    <a:alpha val="43137"/>
                  </a:srgbClr>
                </a:outerShdw>
              </a:effectLst>
            </a:endParaRPr>
          </a:p>
          <a:p>
            <a:endParaRPr lang="ru-RU" altLang="ru-RU" sz="2000" dirty="0" smtClean="0">
              <a:latin typeface="Times New Roman" panose="02020603050405020304" pitchFamily="18" charset="0"/>
              <a:cs typeface="Times New Roman" panose="02020603050405020304" pitchFamily="18" charset="0"/>
            </a:endParaRPr>
          </a:p>
        </p:txBody>
      </p:sp>
      <p:graphicFrame>
        <p:nvGraphicFramePr>
          <p:cNvPr id="24" name="Объект 5"/>
          <p:cNvGraphicFramePr>
            <a:graphicFrameLocks noChangeAspect="1"/>
          </p:cNvGraphicFramePr>
          <p:nvPr/>
        </p:nvGraphicFramePr>
        <p:xfrm>
          <a:off x="2771775" y="836613"/>
          <a:ext cx="3306763" cy="2338387"/>
        </p:xfrm>
        <a:graphic>
          <a:graphicData uri="http://schemas.openxmlformats.org/presentationml/2006/ole">
            <mc:AlternateContent xmlns:mc="http://schemas.openxmlformats.org/markup-compatibility/2006">
              <mc:Choice xmlns:v="urn:schemas-microsoft-com:vml" Requires="v">
                <p:oleObj spid="_x0000_s9262" name="Graph" r:id="rId6" imgW="4276800" imgH="3024000" progId="Origin50.Graph">
                  <p:embed/>
                </p:oleObj>
              </mc:Choice>
              <mc:Fallback>
                <p:oleObj name="Graph" r:id="rId6" imgW="4276800" imgH="30240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836613"/>
                        <a:ext cx="3306763"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Прямоугольник 24"/>
          <p:cNvSpPr/>
          <p:nvPr/>
        </p:nvSpPr>
        <p:spPr>
          <a:xfrm>
            <a:off x="2410990" y="790575"/>
            <a:ext cx="5113338" cy="261938"/>
          </a:xfrm>
          <a:prstGeom prst="rect">
            <a:avLst/>
          </a:prstGeom>
        </p:spPr>
        <p:txBody>
          <a:bodyPr>
            <a:spAutoFit/>
          </a:bodyPr>
          <a:lstStyle/>
          <a:p>
            <a:pPr algn="ctr">
              <a:defRPr/>
            </a:pPr>
            <a:r>
              <a:rPr lang="en-US" sz="1100" dirty="0">
                <a:solidFill>
                  <a:prstClr val="black"/>
                </a:solidFill>
                <a:effectLst>
                  <a:outerShdw blurRad="38100" dist="38100" dir="2700000" algn="tl">
                    <a:srgbClr val="000000">
                      <a:alpha val="43137"/>
                    </a:srgbClr>
                  </a:outerShdw>
                </a:effectLst>
                <a:latin typeface="Georgia" pitchFamily="18" charset="0"/>
                <a:cs typeface="Arial" panose="020B0604020202020204" pitchFamily="34" charset="0"/>
              </a:rPr>
              <a:t>Spectra of the system ‘</a:t>
            </a:r>
            <a:r>
              <a:rPr lang="en-US" sz="1100" i="1" dirty="0">
                <a:solidFill>
                  <a:prstClr val="black"/>
                </a:solidFill>
                <a:effectLst>
                  <a:outerShdw blurRad="38100" dist="38100" dir="2700000" algn="tl">
                    <a:srgbClr val="000000">
                      <a:alpha val="43137"/>
                    </a:srgbClr>
                  </a:outerShdw>
                </a:effectLst>
                <a:latin typeface="Georgia" pitchFamily="18" charset="0"/>
                <a:cs typeface="Arial" panose="020B0604020202020204" pitchFamily="34" charset="0"/>
              </a:rPr>
              <a:t>C70/toluene plus NMP</a:t>
            </a:r>
            <a:r>
              <a:rPr lang="en-US" sz="1100" dirty="0">
                <a:solidFill>
                  <a:prstClr val="black"/>
                </a:solidFill>
                <a:effectLst>
                  <a:outerShdw blurRad="38100" dist="38100" dir="2700000" algn="tl">
                    <a:srgbClr val="000000">
                      <a:alpha val="43137"/>
                    </a:srgbClr>
                  </a:outerShdw>
                </a:effectLst>
                <a:latin typeface="Georgia" pitchFamily="18" charset="0"/>
                <a:cs typeface="Arial" panose="020B0604020202020204" pitchFamily="34" charset="0"/>
              </a:rPr>
              <a:t>’ for different contents of NMP. </a:t>
            </a:r>
            <a:endParaRPr lang="ru-RU" sz="1100" dirty="0">
              <a:solidFill>
                <a:prstClr val="black"/>
              </a:solidFill>
              <a:effectLst>
                <a:outerShdw blurRad="38100" dist="38100" dir="2700000" algn="tl">
                  <a:srgbClr val="000000">
                    <a:alpha val="43137"/>
                  </a:srgbClr>
                </a:outerShdw>
              </a:effectLst>
              <a:latin typeface="Georgia" pitchFamily="18" charset="0"/>
              <a:cs typeface="Arial" panose="020B0604020202020204" pitchFamily="34" charset="0"/>
            </a:endParaRPr>
          </a:p>
        </p:txBody>
      </p:sp>
      <p:graphicFrame>
        <p:nvGraphicFramePr>
          <p:cNvPr id="26" name="Объект 6"/>
          <p:cNvGraphicFramePr>
            <a:graphicFrameLocks noChangeAspect="1"/>
          </p:cNvGraphicFramePr>
          <p:nvPr/>
        </p:nvGraphicFramePr>
        <p:xfrm>
          <a:off x="2771775" y="3321050"/>
          <a:ext cx="3308350" cy="2339975"/>
        </p:xfrm>
        <a:graphic>
          <a:graphicData uri="http://schemas.openxmlformats.org/presentationml/2006/ole">
            <mc:AlternateContent xmlns:mc="http://schemas.openxmlformats.org/markup-compatibility/2006">
              <mc:Choice xmlns:v="urn:schemas-microsoft-com:vml" Requires="v">
                <p:oleObj spid="_x0000_s9263" name="Graph" r:id="rId8" imgW="4276800" imgH="3024000" progId="Origin50.Graph">
                  <p:embed/>
                </p:oleObj>
              </mc:Choice>
              <mc:Fallback>
                <p:oleObj name="Graph" r:id="rId8" imgW="4276800" imgH="302400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1775" y="3321050"/>
                        <a:ext cx="33083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Объект 22"/>
          <p:cNvGraphicFramePr>
            <a:graphicFrameLocks noChangeAspect="1"/>
          </p:cNvGraphicFramePr>
          <p:nvPr/>
        </p:nvGraphicFramePr>
        <p:xfrm>
          <a:off x="5651500" y="3141663"/>
          <a:ext cx="3608388" cy="2519362"/>
        </p:xfrm>
        <a:graphic>
          <a:graphicData uri="http://schemas.openxmlformats.org/presentationml/2006/ole">
            <mc:AlternateContent xmlns:mc="http://schemas.openxmlformats.org/markup-compatibility/2006">
              <mc:Choice xmlns:v="urn:schemas-microsoft-com:vml" Requires="v">
                <p:oleObj spid="_x0000_s9264" name="Graph" r:id="rId10" imgW="4151880" imgH="2898000" progId="Origin50.Graph">
                  <p:embed/>
                </p:oleObj>
              </mc:Choice>
              <mc:Fallback>
                <p:oleObj name="Graph" r:id="rId10" imgW="4151880" imgH="2898000"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1500" y="3141663"/>
                        <a:ext cx="360838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Прямоугольник 2"/>
          <p:cNvSpPr>
            <a:spLocks noChangeArrowheads="1"/>
          </p:cNvSpPr>
          <p:nvPr/>
        </p:nvSpPr>
        <p:spPr bwMode="auto">
          <a:xfrm>
            <a:off x="34925" y="5500688"/>
            <a:ext cx="90376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ru-RU" sz="1400" b="1" i="1" dirty="0" smtClean="0">
                <a:solidFill>
                  <a:prstClr val="black"/>
                </a:solidFill>
                <a:latin typeface="Century Schoolbook" pitchFamily="18" charset="0"/>
                <a:cs typeface="Arial" panose="020B0604020202020204" pitchFamily="34" charset="0"/>
              </a:rPr>
              <a:t>The </a:t>
            </a:r>
            <a:r>
              <a:rPr lang="en-US" altLang="ru-RU" sz="1400" b="1" i="1" dirty="0" err="1" smtClean="0">
                <a:solidFill>
                  <a:prstClr val="black"/>
                </a:solidFill>
                <a:latin typeface="Century Schoolbook" pitchFamily="18" charset="0"/>
                <a:cs typeface="Arial" panose="020B0604020202020204" pitchFamily="34" charset="0"/>
              </a:rPr>
              <a:t>solvatochromic</a:t>
            </a:r>
            <a:r>
              <a:rPr lang="en-US" altLang="ru-RU" sz="1400" b="1" i="1" dirty="0" smtClean="0">
                <a:solidFill>
                  <a:prstClr val="black"/>
                </a:solidFill>
                <a:latin typeface="Century Schoolbook" pitchFamily="18" charset="0"/>
                <a:cs typeface="Arial" panose="020B0604020202020204" pitchFamily="34" charset="0"/>
              </a:rPr>
              <a:t> changes in the solutions as a response to the variation of the solvent composition depend strongly on the order of mixing.</a:t>
            </a:r>
          </a:p>
          <a:p>
            <a:pPr algn="just">
              <a:spcBef>
                <a:spcPct val="0"/>
              </a:spcBef>
              <a:buFontTx/>
              <a:buNone/>
            </a:pPr>
            <a:r>
              <a:rPr lang="en-US" altLang="ru-RU" sz="1400" b="1" i="1" dirty="0" smtClean="0">
                <a:solidFill>
                  <a:prstClr val="black"/>
                </a:solidFill>
                <a:latin typeface="Century Schoolbook" pitchFamily="18" charset="0"/>
                <a:cs typeface="Arial" panose="020B0604020202020204" pitchFamily="34" charset="0"/>
              </a:rPr>
              <a:t>Fullerenes transition into a state with  a new electronic structure, presumably due to a fullerene complex formation with NMP. </a:t>
            </a:r>
          </a:p>
          <a:p>
            <a:pPr algn="just">
              <a:spcBef>
                <a:spcPct val="0"/>
              </a:spcBef>
              <a:buFontTx/>
              <a:buNone/>
            </a:pPr>
            <a:r>
              <a:rPr lang="en-US" altLang="ru-RU" sz="1400" b="1" i="1" dirty="0" smtClean="0">
                <a:solidFill>
                  <a:prstClr val="black"/>
                </a:solidFill>
                <a:latin typeface="Century Schoolbook" pitchFamily="18" charset="0"/>
                <a:cs typeface="Arial" panose="020B0604020202020204" pitchFamily="34" charset="0"/>
              </a:rPr>
              <a:t>Our results confirm presence of some aggregates in the solutions. It was noted that with a component of toluene more than 60%, the clusters are reorganized.</a:t>
            </a:r>
          </a:p>
        </p:txBody>
      </p:sp>
      <p:sp>
        <p:nvSpPr>
          <p:cNvPr id="29" name="Прямоугольник 28"/>
          <p:cNvSpPr/>
          <p:nvPr/>
        </p:nvSpPr>
        <p:spPr>
          <a:xfrm>
            <a:off x="2051050" y="2996952"/>
            <a:ext cx="5113338" cy="261938"/>
          </a:xfrm>
          <a:prstGeom prst="rect">
            <a:avLst/>
          </a:prstGeom>
        </p:spPr>
        <p:txBody>
          <a:bodyPr>
            <a:spAutoFit/>
          </a:bodyPr>
          <a:lstStyle/>
          <a:p>
            <a:pPr algn="ctr">
              <a:defRPr/>
            </a:pPr>
            <a:r>
              <a:rPr lang="en-US" sz="1100" dirty="0">
                <a:solidFill>
                  <a:prstClr val="black"/>
                </a:solidFill>
                <a:effectLst>
                  <a:outerShdw blurRad="38100" dist="38100" dir="2700000" algn="tl">
                    <a:srgbClr val="000000">
                      <a:alpha val="43137"/>
                    </a:srgbClr>
                  </a:outerShdw>
                </a:effectLst>
                <a:latin typeface="Georgia" pitchFamily="18" charset="0"/>
                <a:cs typeface="Arial" panose="020B0604020202020204" pitchFamily="34" charset="0"/>
              </a:rPr>
              <a:t>Spectra of the system ‘</a:t>
            </a:r>
            <a:r>
              <a:rPr lang="en-US" sz="1100" i="1" dirty="0">
                <a:solidFill>
                  <a:prstClr val="black"/>
                </a:solidFill>
                <a:effectLst>
                  <a:outerShdw blurRad="38100" dist="38100" dir="2700000" algn="tl">
                    <a:srgbClr val="000000">
                      <a:alpha val="43137"/>
                    </a:srgbClr>
                  </a:outerShdw>
                </a:effectLst>
                <a:latin typeface="Georgia" pitchFamily="18" charset="0"/>
                <a:cs typeface="Arial" panose="020B0604020202020204" pitchFamily="34" charset="0"/>
              </a:rPr>
              <a:t>C70/NMP plus toluene</a:t>
            </a:r>
            <a:r>
              <a:rPr lang="en-US" sz="1100" dirty="0">
                <a:solidFill>
                  <a:prstClr val="black"/>
                </a:solidFill>
                <a:effectLst>
                  <a:outerShdw blurRad="38100" dist="38100" dir="2700000" algn="tl">
                    <a:srgbClr val="000000">
                      <a:alpha val="43137"/>
                    </a:srgbClr>
                  </a:outerShdw>
                </a:effectLst>
                <a:latin typeface="Georgia" pitchFamily="18" charset="0"/>
                <a:cs typeface="Arial" panose="020B0604020202020204" pitchFamily="34" charset="0"/>
              </a:rPr>
              <a:t>’ for different contents of toluene. </a:t>
            </a:r>
            <a:endParaRPr lang="ru-RU" sz="1100" dirty="0">
              <a:solidFill>
                <a:prstClr val="black"/>
              </a:solidFill>
              <a:effectLst>
                <a:outerShdw blurRad="38100" dist="38100" dir="2700000" algn="tl">
                  <a:srgbClr val="000000">
                    <a:alpha val="43137"/>
                  </a:srgbClr>
                </a:outerShdw>
              </a:effectLst>
              <a:latin typeface="Georgia" pitchFamily="18" charset="0"/>
              <a:cs typeface="Arial" panose="020B0604020202020204" pitchFamily="34" charset="0"/>
            </a:endParaRPr>
          </a:p>
        </p:txBody>
      </p:sp>
      <p:graphicFrame>
        <p:nvGraphicFramePr>
          <p:cNvPr id="30" name="Объект 14"/>
          <p:cNvGraphicFramePr>
            <a:graphicFrameLocks noChangeAspect="1"/>
          </p:cNvGraphicFramePr>
          <p:nvPr/>
        </p:nvGraphicFramePr>
        <p:xfrm>
          <a:off x="5670550" y="836613"/>
          <a:ext cx="3294063" cy="2520950"/>
        </p:xfrm>
        <a:graphic>
          <a:graphicData uri="http://schemas.openxmlformats.org/presentationml/2006/ole">
            <mc:AlternateContent xmlns:mc="http://schemas.openxmlformats.org/markup-compatibility/2006">
              <mc:Choice xmlns:v="urn:schemas-microsoft-com:vml" Requires="v">
                <p:oleObj spid="_x0000_s9265" name="Graph" r:id="rId12" imgW="3920760" imgH="3000960" progId="Origin50.Graph">
                  <p:embed/>
                </p:oleObj>
              </mc:Choice>
              <mc:Fallback>
                <p:oleObj name="Graph" r:id="rId12" imgW="3920760" imgH="3000960" progId="Origin50.Graph">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0550" y="836613"/>
                        <a:ext cx="32940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57531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792" y="701407"/>
            <a:ext cx="9144000" cy="338554"/>
          </a:xfrm>
          <a:prstGeom prst="rect">
            <a:avLst/>
          </a:prstGeom>
          <a:noFill/>
        </p:spPr>
        <p:txBody>
          <a:bodyPr wrap="square" rtlCol="0">
            <a:spAutoFit/>
          </a:bodyPr>
          <a:lstStyle/>
          <a:p>
            <a:pPr algn="ctr"/>
            <a:r>
              <a:rPr lang="en-US" sz="1600" b="1" u="sng" dirty="0" smtClean="0"/>
              <a:t>A.V</a:t>
            </a:r>
            <a:r>
              <a:rPr lang="en-US" sz="1600" b="1" u="sng" dirty="0"/>
              <a:t>. </a:t>
            </a:r>
            <a:r>
              <a:rPr lang="en-US" sz="1600" b="1" u="sng" dirty="0" err="1" smtClean="0"/>
              <a:t>Nagornyi</a:t>
            </a:r>
            <a:r>
              <a:rPr lang="en-US" sz="1600" b="1" dirty="0" smtClean="0"/>
              <a:t>, </a:t>
            </a:r>
            <a:r>
              <a:rPr lang="en-US" sz="1600" b="1" dirty="0"/>
              <a:t>M.V. </a:t>
            </a:r>
            <a:r>
              <a:rPr lang="en-US" sz="1600" b="1" dirty="0" err="1" smtClean="0"/>
              <a:t>Avdeev</a:t>
            </a:r>
            <a:r>
              <a:rPr lang="en-US" sz="1600" b="1" dirty="0" smtClean="0"/>
              <a:t>, </a:t>
            </a:r>
            <a:r>
              <a:rPr lang="en-US" sz="1600" b="1" dirty="0"/>
              <a:t>L.A. </a:t>
            </a:r>
            <a:r>
              <a:rPr lang="en-US" sz="1600" b="1" dirty="0" err="1"/>
              <a:t>Bulavin</a:t>
            </a:r>
            <a:endParaRPr lang="ru-RU" sz="1600" b="1" dirty="0">
              <a:effectLst>
                <a:outerShdw blurRad="38100" dist="38100" dir="2700000" algn="tl">
                  <a:srgbClr val="000000">
                    <a:alpha val="43137"/>
                  </a:srgbClr>
                </a:outerShdw>
              </a:effectLst>
            </a:endParaRPr>
          </a:p>
        </p:txBody>
      </p:sp>
      <p:sp>
        <p:nvSpPr>
          <p:cNvPr id="3" name="Прямоугольник 2"/>
          <p:cNvSpPr/>
          <p:nvPr/>
        </p:nvSpPr>
        <p:spPr>
          <a:xfrm>
            <a:off x="0" y="1124744"/>
            <a:ext cx="9144000" cy="584775"/>
          </a:xfrm>
          <a:prstGeom prst="rect">
            <a:avLst/>
          </a:prstGeom>
        </p:spPr>
        <p:txBody>
          <a:bodyPr wrap="square">
            <a:spAutoFit/>
          </a:bodyPr>
          <a:lstStyle/>
          <a:p>
            <a:pPr algn="ctr"/>
            <a:r>
              <a:rPr lang="en-US" sz="1600" b="1" dirty="0" smtClean="0">
                <a:solidFill>
                  <a:srgbClr val="7030A0"/>
                </a:solidFill>
                <a:effectLst>
                  <a:outerShdw blurRad="38100" dist="38100" dir="2700000" algn="tl">
                    <a:srgbClr val="000000">
                      <a:alpha val="43137"/>
                    </a:srgbClr>
                  </a:outerShdw>
                </a:effectLst>
              </a:rPr>
              <a:t>A combined investigation of nanostructured powders of magnetite, cobalt-ferrite and their composite was investigated and compared with the studies of </a:t>
            </a:r>
            <a:r>
              <a:rPr lang="en-US" sz="1600" b="1" dirty="0" err="1" smtClean="0">
                <a:solidFill>
                  <a:srgbClr val="7030A0"/>
                </a:solidFill>
                <a:effectLst>
                  <a:outerShdw blurRad="38100" dist="38100" dir="2700000" algn="tl">
                    <a:srgbClr val="000000">
                      <a:alpha val="43137"/>
                    </a:srgbClr>
                  </a:outerShdw>
                </a:effectLst>
              </a:rPr>
              <a:t>ferrofluids</a:t>
            </a:r>
            <a:r>
              <a:rPr lang="en-US" sz="1600" b="1" dirty="0" smtClean="0">
                <a:solidFill>
                  <a:srgbClr val="7030A0"/>
                </a:solidFill>
                <a:effectLst>
                  <a:outerShdw blurRad="38100" dist="38100" dir="2700000" algn="tl">
                    <a:srgbClr val="000000">
                      <a:alpha val="43137"/>
                    </a:srgbClr>
                  </a:outerShdw>
                </a:effectLst>
              </a:rPr>
              <a:t> structure.</a:t>
            </a:r>
            <a:endParaRPr lang="ru-RU" sz="1600" b="1" dirty="0">
              <a:solidFill>
                <a:srgbClr val="7030A0"/>
              </a:solidFill>
              <a:effectLst>
                <a:outerShdw blurRad="38100" dist="38100" dir="2700000" algn="tl">
                  <a:srgbClr val="000000">
                    <a:alpha val="43137"/>
                  </a:srgbClr>
                </a:outerShdw>
              </a:effectLst>
            </a:endParaRPr>
          </a:p>
        </p:txBody>
      </p:sp>
      <p:sp>
        <p:nvSpPr>
          <p:cNvPr id="13" name="Прямоугольник 12"/>
          <p:cNvSpPr/>
          <p:nvPr/>
        </p:nvSpPr>
        <p:spPr>
          <a:xfrm>
            <a:off x="1" y="5949280"/>
            <a:ext cx="9144000" cy="923330"/>
          </a:xfrm>
          <a:prstGeom prst="rect">
            <a:avLst/>
          </a:prstGeom>
        </p:spPr>
        <p:txBody>
          <a:bodyPr wrap="square">
            <a:spAutoFit/>
          </a:bodyPr>
          <a:lstStyle/>
          <a:p>
            <a:pPr algn="ctr"/>
            <a:r>
              <a:rPr lang="en-US" b="1" dirty="0" smtClean="0">
                <a:solidFill>
                  <a:srgbClr val="00B0F0"/>
                </a:solidFill>
                <a:latin typeface="+mn-lt"/>
              </a:rPr>
              <a:t>‘Core/shell’ structure revealed and investigated. </a:t>
            </a:r>
            <a:r>
              <a:rPr lang="en-US" b="1" spc="-40" dirty="0">
                <a:solidFill>
                  <a:srgbClr val="00B0F0"/>
                </a:solidFill>
                <a:latin typeface="+mn-lt"/>
                <a:cs typeface="Times New Roman" pitchFamily="18" charset="0"/>
              </a:rPr>
              <a:t>The using of Polysorbate-80 to stabilize magnetic nanoparticles is very promising for preparing sustainable water-based </a:t>
            </a:r>
            <a:r>
              <a:rPr lang="en-US" b="1" spc="-40" dirty="0" err="1">
                <a:solidFill>
                  <a:srgbClr val="00B0F0"/>
                </a:solidFill>
                <a:latin typeface="+mn-lt"/>
                <a:cs typeface="Times New Roman" pitchFamily="18" charset="0"/>
              </a:rPr>
              <a:t>ferrofluids</a:t>
            </a:r>
            <a:r>
              <a:rPr lang="en-US" b="1" spc="-40" dirty="0">
                <a:solidFill>
                  <a:srgbClr val="00B0F0"/>
                </a:solidFill>
                <a:latin typeface="+mn-lt"/>
                <a:cs typeface="Times New Roman" pitchFamily="18" charset="0"/>
              </a:rPr>
              <a:t> and for providing SANS contrast variation</a:t>
            </a:r>
            <a:r>
              <a:rPr lang="en-US" b="1" spc="-40" dirty="0" smtClean="0">
                <a:solidFill>
                  <a:srgbClr val="00B0F0"/>
                </a:solidFill>
                <a:latin typeface="+mn-lt"/>
                <a:cs typeface="Times New Roman" pitchFamily="18" charset="0"/>
              </a:rPr>
              <a:t>.</a:t>
            </a:r>
            <a:endParaRPr lang="en-US" b="1" spc="-40" dirty="0">
              <a:solidFill>
                <a:srgbClr val="00B0F0"/>
              </a:solidFill>
              <a:latin typeface="+mn-lt"/>
              <a:cs typeface="Times New Roman" pitchFamily="18" charset="0"/>
            </a:endParaRP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13</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203"/>
          <p:cNvSpPr txBox="1">
            <a:spLocks noChangeArrowheads="1"/>
          </p:cNvSpPr>
          <p:nvPr/>
        </p:nvSpPr>
        <p:spPr bwMode="auto">
          <a:xfrm>
            <a:off x="0" y="44624"/>
            <a:ext cx="8316416" cy="707886"/>
          </a:xfrm>
          <a:prstGeom prst="rect">
            <a:avLst/>
          </a:prstGeom>
          <a:noFill/>
          <a:ln w="9525">
            <a:noFill/>
            <a:miter lim="800000"/>
            <a:headEnd/>
            <a:tailEnd/>
          </a:ln>
        </p:spPr>
        <p:txBody>
          <a:bodyPr wrap="square">
            <a:spAutoFit/>
          </a:bodyPr>
          <a:lstStyle/>
          <a:p>
            <a:pPr algn="ctr"/>
            <a:r>
              <a:rPr lang="en-US" sz="2000" b="1" dirty="0">
                <a:solidFill>
                  <a:srgbClr val="0000FF"/>
                </a:solidFill>
              </a:rPr>
              <a:t>On determination of the core-shell structure in magnetic nanoparticles by neutron and X-ray scattering</a:t>
            </a:r>
            <a:endParaRPr lang="en-US"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Рисунок 1"/>
          <p:cNvPicPr>
            <a:picLocks noChangeAspect="1"/>
          </p:cNvPicPr>
          <p:nvPr/>
        </p:nvPicPr>
        <p:blipFill>
          <a:blip r:embed="rId3"/>
          <a:stretch>
            <a:fillRect/>
          </a:stretch>
        </p:blipFill>
        <p:spPr>
          <a:xfrm>
            <a:off x="462939" y="1628800"/>
            <a:ext cx="8218121" cy="4234039"/>
          </a:xfrm>
          <a:prstGeom prst="rect">
            <a:avLst/>
          </a:prstGeom>
        </p:spPr>
      </p:pic>
    </p:spTree>
    <p:extLst>
      <p:ext uri="{BB962C8B-B14F-4D97-AF65-F5344CB8AC3E}">
        <p14:creationId xmlns:p14="http://schemas.microsoft.com/office/powerpoint/2010/main" val="29254106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28" y="116634"/>
            <a:ext cx="9144000" cy="984885"/>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a:t>
            </a:r>
            <a:r>
              <a:rPr lang="en-US" sz="2000" b="1" dirty="0">
                <a:solidFill>
                  <a:srgbClr val="0000FF"/>
                </a:solidFill>
              </a:rPr>
              <a:t>Simulation of </a:t>
            </a:r>
            <a:r>
              <a:rPr lang="en-US" sz="2000" b="1" dirty="0" err="1">
                <a:solidFill>
                  <a:srgbClr val="0000FF"/>
                </a:solidFill>
              </a:rPr>
              <a:t>interprocessor</a:t>
            </a:r>
            <a:r>
              <a:rPr lang="en-US" sz="2000" b="1" dirty="0">
                <a:solidFill>
                  <a:srgbClr val="0000FF"/>
                </a:solidFill>
              </a:rPr>
              <a:t> interactions for MPI-applications </a:t>
            </a:r>
          </a:p>
          <a:p>
            <a:pPr algn="ctr"/>
            <a:r>
              <a:rPr lang="en-US" sz="2000" b="1" dirty="0">
                <a:solidFill>
                  <a:srgbClr val="0000FF"/>
                </a:solidFill>
              </a:rPr>
              <a:t>in the cloud infrastructure</a:t>
            </a:r>
            <a:r>
              <a:rPr lang="en-US" sz="2000" b="1" dirty="0">
                <a:solidFill>
                  <a:srgbClr val="0000FF"/>
                </a:solidFill>
                <a:effectLst>
                  <a:outerShdw blurRad="38100" dist="38100" dir="2700000" algn="tl">
                    <a:srgbClr val="000000">
                      <a:alpha val="43137"/>
                    </a:srgbClr>
                  </a:outerShdw>
                </a:effectLst>
              </a:rPr>
              <a:t>”</a:t>
            </a:r>
            <a:br>
              <a:rPr lang="en-US" sz="2000" b="1" dirty="0">
                <a:solidFill>
                  <a:srgbClr val="0000FF"/>
                </a:solidFill>
                <a:effectLst>
                  <a:outerShdw blurRad="38100" dist="38100" dir="2700000" algn="tl">
                    <a:srgbClr val="000000">
                      <a:alpha val="43137"/>
                    </a:srgbClr>
                  </a:outerShdw>
                </a:effectLst>
              </a:rPr>
            </a:br>
            <a:r>
              <a:rPr lang="en-US" b="1" dirty="0"/>
              <a:t>A.V. </a:t>
            </a:r>
            <a:r>
              <a:rPr lang="en-US" b="1" dirty="0" err="1"/>
              <a:t>Nechaevskiy</a:t>
            </a:r>
            <a:r>
              <a:rPr lang="en-US" b="1" dirty="0"/>
              <a:t>, </a:t>
            </a:r>
            <a:r>
              <a:rPr lang="en-US" b="1" u="sng" dirty="0"/>
              <a:t>D.I. </a:t>
            </a:r>
            <a:r>
              <a:rPr lang="en-US" b="1" u="sng" dirty="0" err="1"/>
              <a:t>Pryahina</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108520" y="1196752"/>
            <a:ext cx="9307035" cy="1200329"/>
          </a:xfrm>
          <a:prstGeom prst="rect">
            <a:avLst/>
          </a:prstGeom>
        </p:spPr>
        <p:txBody>
          <a:bodyPr wrap="square">
            <a:spAutoFit/>
          </a:bodyPr>
          <a:lstStyle/>
          <a:p>
            <a:pPr algn="ctr"/>
            <a:r>
              <a:rPr lang="en-US" b="1" dirty="0" smtClean="0">
                <a:solidFill>
                  <a:srgbClr val="7030A0"/>
                </a:solidFill>
                <a:effectLst>
                  <a:outerShdw blurRad="38100" dist="38100" dir="2700000" algn="tl">
                    <a:srgbClr val="000000">
                      <a:alpha val="43137"/>
                    </a:srgbClr>
                  </a:outerShdw>
                </a:effectLst>
              </a:rPr>
              <a:t>As part of preparations for the </a:t>
            </a:r>
            <a:r>
              <a:rPr lang="en-US" b="1" dirty="0">
                <a:solidFill>
                  <a:srgbClr val="7030A0"/>
                </a:solidFill>
                <a:effectLst>
                  <a:outerShdw blurRad="38100" dist="38100" dir="2700000" algn="tl">
                    <a:srgbClr val="000000">
                      <a:alpha val="43137"/>
                    </a:srgbClr>
                  </a:outerShdw>
                </a:effectLst>
              </a:rPr>
              <a:t>new cloud center of parallel computing </a:t>
            </a:r>
            <a:r>
              <a:rPr lang="en-US" b="1" dirty="0" smtClean="0">
                <a:solidFill>
                  <a:srgbClr val="7030A0"/>
                </a:solidFill>
                <a:effectLst>
                  <a:outerShdw blurRad="38100" dist="38100" dir="2700000" algn="tl">
                    <a:srgbClr val="000000">
                      <a:alpha val="43137"/>
                    </a:srgbClr>
                  </a:outerShdw>
                </a:effectLst>
              </a:rPr>
              <a:t>at </a:t>
            </a:r>
            <a:r>
              <a:rPr lang="en-US" b="1" dirty="0">
                <a:solidFill>
                  <a:srgbClr val="7030A0"/>
                </a:solidFill>
                <a:effectLst>
                  <a:outerShdw blurRad="38100" dist="38100" dir="2700000" algn="tl">
                    <a:srgbClr val="000000">
                      <a:alpha val="43137"/>
                    </a:srgbClr>
                  </a:outerShdw>
                </a:effectLst>
              </a:rPr>
              <a:t>the Laboratory of Information Technologies (LIT) of the </a:t>
            </a:r>
            <a:r>
              <a:rPr lang="en-US" b="1" dirty="0" smtClean="0">
                <a:solidFill>
                  <a:srgbClr val="7030A0"/>
                </a:solidFill>
                <a:effectLst>
                  <a:outerShdw blurRad="38100" dist="38100" dir="2700000" algn="tl">
                    <a:srgbClr val="000000">
                      <a:alpha val="43137"/>
                    </a:srgbClr>
                  </a:outerShdw>
                </a:effectLst>
              </a:rPr>
              <a:t>JINR, a test problem - a </a:t>
            </a:r>
            <a:r>
              <a:rPr lang="en-US" b="1" dirty="0">
                <a:solidFill>
                  <a:srgbClr val="7030A0"/>
                </a:solidFill>
                <a:effectLst>
                  <a:outerShdw blurRad="38100" dist="38100" dir="2700000" algn="tl">
                    <a:srgbClr val="000000">
                      <a:alpha val="43137"/>
                    </a:srgbClr>
                  </a:outerShdw>
                </a:effectLst>
              </a:rPr>
              <a:t>parallel MPI algorithm for calculations of the long Josephson </a:t>
            </a:r>
            <a:r>
              <a:rPr lang="en-US" b="1" dirty="0" smtClean="0">
                <a:solidFill>
                  <a:srgbClr val="7030A0"/>
                </a:solidFill>
                <a:effectLst>
                  <a:outerShdw blurRad="38100" dist="38100" dir="2700000" algn="tl">
                    <a:srgbClr val="000000">
                      <a:alpha val="43137"/>
                    </a:srgbClr>
                  </a:outerShdw>
                </a:effectLst>
              </a:rPr>
              <a:t>junctions for estimation of center’s performance at different hardware properties was considered.</a:t>
            </a:r>
            <a:endParaRPr lang="ru-RU" b="1" dirty="0">
              <a:solidFill>
                <a:srgbClr val="7030A0"/>
              </a:solidFill>
              <a:effectLst>
                <a:outerShdw blurRad="38100" dist="38100" dir="2700000" algn="tl">
                  <a:srgbClr val="000000">
                    <a:alpha val="43137"/>
                  </a:srgbClr>
                </a:outerShdw>
              </a:effectLst>
            </a:endParaRP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0" y="5949280"/>
            <a:ext cx="9144000" cy="923330"/>
          </a:xfrm>
          <a:prstGeom prst="rect">
            <a:avLst/>
          </a:prstGeom>
        </p:spPr>
        <p:txBody>
          <a:bodyPr wrap="square">
            <a:spAutoFit/>
          </a:bodyPr>
          <a:lstStyle/>
          <a:p>
            <a:pPr algn="ctr"/>
            <a:r>
              <a:rPr lang="en-US" b="1" spc="-1" dirty="0">
                <a:solidFill>
                  <a:srgbClr val="00B0F0"/>
                </a:solidFill>
                <a:uFill>
                  <a:solidFill>
                    <a:srgbClr val="FFFFFF"/>
                  </a:solidFill>
                </a:uFill>
                <a:latin typeface="Arial"/>
              </a:rPr>
              <a:t>The simulation program </a:t>
            </a:r>
            <a:r>
              <a:rPr lang="en-US" b="1" spc="-1" dirty="0" err="1">
                <a:solidFill>
                  <a:srgbClr val="00B0F0"/>
                </a:solidFill>
                <a:uFill>
                  <a:solidFill>
                    <a:srgbClr val="FFFFFF"/>
                  </a:solidFill>
                </a:uFill>
                <a:latin typeface="Arial"/>
              </a:rPr>
              <a:t>SyMSim</a:t>
            </a:r>
            <a:r>
              <a:rPr lang="en-US" b="1" spc="-1" dirty="0">
                <a:solidFill>
                  <a:srgbClr val="00B0F0"/>
                </a:solidFill>
                <a:uFill>
                  <a:solidFill>
                    <a:srgbClr val="FFFFFF"/>
                  </a:solidFill>
                </a:uFill>
                <a:latin typeface="Arial"/>
              </a:rPr>
              <a:t> can be successfully used to estimate the execution time of MPI algorithms in the cloud environment, taking into account </a:t>
            </a:r>
            <a:r>
              <a:rPr lang="en-US" b="1" spc="-1" dirty="0" err="1">
                <a:solidFill>
                  <a:srgbClr val="00B0F0"/>
                </a:solidFill>
                <a:uFill>
                  <a:solidFill>
                    <a:srgbClr val="FFFFFF"/>
                  </a:solidFill>
                </a:uFill>
                <a:latin typeface="Arial"/>
              </a:rPr>
              <a:t>interprocessor</a:t>
            </a:r>
            <a:r>
              <a:rPr lang="en-US" b="1" spc="-1" dirty="0">
                <a:solidFill>
                  <a:srgbClr val="00B0F0"/>
                </a:solidFill>
                <a:uFill>
                  <a:solidFill>
                    <a:srgbClr val="FFFFFF"/>
                  </a:solidFill>
                </a:uFill>
                <a:latin typeface="Arial"/>
              </a:rPr>
              <a:t> connections.</a:t>
            </a:r>
            <a:endParaRPr lang="ru-RU" b="1" dirty="0">
              <a:solidFill>
                <a:srgbClr val="00B0F0"/>
              </a:solidFill>
            </a:endParaRPr>
          </a:p>
        </p:txBody>
      </p:sp>
      <p:pic>
        <p:nvPicPr>
          <p:cNvPr id="9" name="Рисунок 1"/>
          <p:cNvPicPr>
            <a:picLocks noChangeAspect="1"/>
          </p:cNvPicPr>
          <p:nvPr/>
        </p:nvPicPr>
        <p:blipFill>
          <a:blip r:embed="rId3"/>
          <a:stretch/>
        </p:blipFill>
        <p:spPr>
          <a:xfrm>
            <a:off x="323528" y="2397344"/>
            <a:ext cx="5506466" cy="3551936"/>
          </a:xfrm>
          <a:prstGeom prst="rect">
            <a:avLst/>
          </a:prstGeom>
          <a:ln>
            <a:noFill/>
          </a:ln>
        </p:spPr>
      </p:pic>
      <p:pic>
        <p:nvPicPr>
          <p:cNvPr id="10" name="Рисунок 9"/>
          <p:cNvPicPr>
            <a:picLocks noChangeAspect="1"/>
          </p:cNvPicPr>
          <p:nvPr/>
        </p:nvPicPr>
        <p:blipFill>
          <a:blip r:embed="rId4"/>
          <a:stretch/>
        </p:blipFill>
        <p:spPr>
          <a:xfrm>
            <a:off x="6303737" y="2564904"/>
            <a:ext cx="2438400" cy="774551"/>
          </a:xfrm>
          <a:prstGeom prst="rect">
            <a:avLst/>
          </a:prstGeom>
          <a:ln>
            <a:noFill/>
          </a:ln>
        </p:spPr>
      </p:pic>
      <p:sp>
        <p:nvSpPr>
          <p:cNvPr id="5" name="Прямоугольник 4"/>
          <p:cNvSpPr/>
          <p:nvPr/>
        </p:nvSpPr>
        <p:spPr>
          <a:xfrm>
            <a:off x="5829993" y="3573016"/>
            <a:ext cx="3283575" cy="1920526"/>
          </a:xfrm>
          <a:prstGeom prst="rect">
            <a:avLst/>
          </a:prstGeom>
        </p:spPr>
        <p:txBody>
          <a:bodyPr wrap="square">
            <a:spAutoFit/>
          </a:bodyPr>
          <a:lstStyle/>
          <a:p>
            <a:pPr algn="just">
              <a:lnSpc>
                <a:spcPct val="110000"/>
              </a:lnSpc>
            </a:pPr>
            <a:r>
              <a:rPr lang="en-US" i="1" spc="-1" dirty="0" smtClean="0">
                <a:solidFill>
                  <a:srgbClr val="000000"/>
                </a:solidFill>
                <a:uFill>
                  <a:solidFill>
                    <a:srgbClr val="FFFFFF"/>
                  </a:solidFill>
                </a:uFill>
                <a:latin typeface="Arial"/>
              </a:rPr>
              <a:t>n&gt;1</a:t>
            </a:r>
            <a:r>
              <a:rPr lang="en-US" spc="-1" dirty="0">
                <a:solidFill>
                  <a:srgbClr val="000000"/>
                </a:solidFill>
                <a:uFill>
                  <a:solidFill>
                    <a:srgbClr val="FFFFFF"/>
                  </a:solidFill>
                </a:uFill>
                <a:latin typeface="Arial"/>
              </a:rPr>
              <a:t>, </a:t>
            </a:r>
            <a:r>
              <a:rPr lang="en-US" i="1" spc="-1" dirty="0">
                <a:solidFill>
                  <a:srgbClr val="000000"/>
                </a:solidFill>
                <a:uFill>
                  <a:solidFill>
                    <a:srgbClr val="FFFFFF"/>
                  </a:solidFill>
                </a:uFill>
                <a:latin typeface="Arial"/>
              </a:rPr>
              <a:t>n </a:t>
            </a:r>
            <a:r>
              <a:rPr lang="en-US" spc="-1" dirty="0">
                <a:solidFill>
                  <a:srgbClr val="000000"/>
                </a:solidFill>
                <a:uFill>
                  <a:solidFill>
                    <a:srgbClr val="FFFFFF"/>
                  </a:solidFill>
                </a:uFill>
                <a:latin typeface="Arial"/>
              </a:rPr>
              <a:t>– number of processors, </a:t>
            </a:r>
            <a:r>
              <a:rPr lang="en-US" i="1" spc="-1" dirty="0" err="1">
                <a:solidFill>
                  <a:srgbClr val="000000"/>
                </a:solidFill>
                <a:uFill>
                  <a:solidFill>
                    <a:srgbClr val="FFFFFF"/>
                  </a:solidFill>
                </a:uFill>
                <a:latin typeface="Arial"/>
              </a:rPr>
              <a:t>T</a:t>
            </a:r>
            <a:r>
              <a:rPr lang="en-US" i="1" spc="-1" baseline="-25000" dirty="0" err="1">
                <a:solidFill>
                  <a:srgbClr val="000000"/>
                </a:solidFill>
                <a:uFill>
                  <a:solidFill>
                    <a:srgbClr val="FFFFFF"/>
                  </a:solidFill>
                </a:uFill>
                <a:latin typeface="Arial"/>
              </a:rPr>
              <a:t>v</a:t>
            </a:r>
            <a:r>
              <a:rPr lang="en-US" spc="-1" dirty="0">
                <a:solidFill>
                  <a:srgbClr val="000000"/>
                </a:solidFill>
                <a:uFill>
                  <a:solidFill>
                    <a:srgbClr val="FFFFFF"/>
                  </a:solidFill>
                </a:uFill>
              </a:rPr>
              <a:t> – </a:t>
            </a:r>
            <a:r>
              <a:rPr lang="en-US" spc="-1" dirty="0">
                <a:solidFill>
                  <a:srgbClr val="000000"/>
                </a:solidFill>
                <a:uFill>
                  <a:solidFill>
                    <a:srgbClr val="FFFFFF"/>
                  </a:solidFill>
                </a:uFill>
                <a:latin typeface="Arial"/>
              </a:rPr>
              <a:t>the CPU time per one iteration without exchange time, </a:t>
            </a:r>
            <a:r>
              <a:rPr lang="en-US" i="1" spc="-1" dirty="0">
                <a:solidFill>
                  <a:srgbClr val="000000"/>
                </a:solidFill>
                <a:uFill>
                  <a:solidFill>
                    <a:srgbClr val="FFFFFF"/>
                  </a:solidFill>
                </a:uFill>
                <a:latin typeface="Arial"/>
              </a:rPr>
              <a:t>t </a:t>
            </a:r>
            <a:r>
              <a:rPr lang="en-US" spc="-1" dirty="0">
                <a:solidFill>
                  <a:srgbClr val="000000"/>
                </a:solidFill>
                <a:uFill>
                  <a:solidFill>
                    <a:srgbClr val="FFFFFF"/>
                  </a:solidFill>
                </a:uFill>
              </a:rPr>
              <a:t>– </a:t>
            </a:r>
            <a:r>
              <a:rPr lang="en-US" spc="-1" dirty="0">
                <a:solidFill>
                  <a:srgbClr val="000000"/>
                </a:solidFill>
                <a:uFill>
                  <a:solidFill>
                    <a:srgbClr val="FFFFFF"/>
                  </a:solidFill>
                </a:uFill>
                <a:latin typeface="Arial"/>
              </a:rPr>
              <a:t>buffer transfer time between CPU, </a:t>
            </a:r>
            <a:r>
              <a:rPr lang="en-US" i="1" spc="-1" dirty="0">
                <a:solidFill>
                  <a:srgbClr val="000000"/>
                </a:solidFill>
                <a:uFill>
                  <a:solidFill>
                    <a:srgbClr val="FFFFFF"/>
                  </a:solidFill>
                </a:uFill>
                <a:latin typeface="Times New Roman"/>
              </a:rPr>
              <a:t>I </a:t>
            </a:r>
            <a:r>
              <a:rPr lang="en-US" spc="-1" dirty="0">
                <a:solidFill>
                  <a:srgbClr val="000000"/>
                </a:solidFill>
                <a:uFill>
                  <a:solidFill>
                    <a:srgbClr val="FFFFFF"/>
                  </a:solidFill>
                </a:uFill>
                <a:latin typeface="Arial"/>
              </a:rPr>
              <a:t>- iterations</a:t>
            </a:r>
            <a:r>
              <a:rPr lang="en-US" i="1" spc="-1" dirty="0">
                <a:solidFill>
                  <a:srgbClr val="000000"/>
                </a:solidFill>
                <a:uFill>
                  <a:solidFill>
                    <a:srgbClr val="FFFFFF"/>
                  </a:solidFill>
                </a:uFill>
                <a:latin typeface="Arial"/>
              </a:rPr>
              <a:t> </a:t>
            </a:r>
            <a:r>
              <a:rPr lang="en-US" spc="-1" dirty="0">
                <a:solidFill>
                  <a:srgbClr val="000000"/>
                </a:solidFill>
                <a:uFill>
                  <a:solidFill>
                    <a:srgbClr val="FFFFFF"/>
                  </a:solidFill>
                </a:uFill>
                <a:latin typeface="Arial"/>
              </a:rPr>
              <a:t>number.</a:t>
            </a:r>
          </a:p>
        </p:txBody>
      </p:sp>
    </p:spTree>
    <p:extLst>
      <p:ext uri="{BB962C8B-B14F-4D97-AF65-F5344CB8AC3E}">
        <p14:creationId xmlns:p14="http://schemas.microsoft.com/office/powerpoint/2010/main" val="1735946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632"/>
            <a:ext cx="9144000" cy="1261884"/>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a:t>
            </a:r>
            <a:r>
              <a:rPr lang="en-US" sz="2000" b="1" dirty="0">
                <a:solidFill>
                  <a:srgbClr val="0000FF"/>
                </a:solidFill>
              </a:rPr>
              <a:t>Influence of high pressure on the crystal and magnetic </a:t>
            </a:r>
            <a:endParaRPr lang="ru-RU" sz="2000" b="1" dirty="0">
              <a:solidFill>
                <a:srgbClr val="0000FF"/>
              </a:solidFill>
            </a:endParaRPr>
          </a:p>
          <a:p>
            <a:pPr algn="ctr"/>
            <a:r>
              <a:rPr lang="en-US" sz="2000" b="1" dirty="0">
                <a:solidFill>
                  <a:srgbClr val="0000FF"/>
                </a:solidFill>
              </a:rPr>
              <a:t>structure of La</a:t>
            </a:r>
            <a:r>
              <a:rPr lang="en-US" sz="2000" b="1" baseline="-25000" dirty="0">
                <a:solidFill>
                  <a:srgbClr val="0000FF"/>
                </a:solidFill>
              </a:rPr>
              <a:t>0.5</a:t>
            </a:r>
            <a:r>
              <a:rPr lang="en-US" sz="2000" b="1" dirty="0">
                <a:solidFill>
                  <a:srgbClr val="0000FF"/>
                </a:solidFill>
              </a:rPr>
              <a:t>Ba</a:t>
            </a:r>
            <a:r>
              <a:rPr lang="en-US" sz="2000" b="1" baseline="-25000" dirty="0">
                <a:solidFill>
                  <a:srgbClr val="0000FF"/>
                </a:solidFill>
              </a:rPr>
              <a:t>0.5</a:t>
            </a:r>
            <a:r>
              <a:rPr lang="en-US" sz="2000" b="1" dirty="0">
                <a:solidFill>
                  <a:srgbClr val="0000FF"/>
                </a:solidFill>
              </a:rPr>
              <a:t>CoO</a:t>
            </a:r>
            <a:r>
              <a:rPr lang="en-US" sz="2000" b="1" baseline="-25000" dirty="0">
                <a:solidFill>
                  <a:srgbClr val="0000FF"/>
                </a:solidFill>
              </a:rPr>
              <a:t>3</a:t>
            </a:r>
            <a:r>
              <a:rPr lang="en-US" sz="2000" b="1" dirty="0">
                <a:solidFill>
                  <a:srgbClr val="0000FF"/>
                </a:solidFill>
                <a:effectLst>
                  <a:outerShdw blurRad="38100" dist="38100" dir="2700000" algn="tl">
                    <a:srgbClr val="000000">
                      <a:alpha val="43137"/>
                    </a:srgbClr>
                  </a:outerShdw>
                </a:effectLst>
              </a:rPr>
              <a:t>”</a:t>
            </a:r>
            <a:br>
              <a:rPr lang="en-US" sz="2000" b="1" dirty="0">
                <a:solidFill>
                  <a:srgbClr val="0000FF"/>
                </a:solidFill>
                <a:effectLst>
                  <a:outerShdw blurRad="38100" dist="38100" dir="2700000" algn="tl">
                    <a:srgbClr val="000000">
                      <a:alpha val="43137"/>
                    </a:srgbClr>
                  </a:outerShdw>
                </a:effectLst>
              </a:rPr>
            </a:br>
            <a:r>
              <a:rPr lang="en-US" b="1" u="sng" dirty="0"/>
              <a:t>A.V. </a:t>
            </a:r>
            <a:r>
              <a:rPr lang="en-US" b="1" u="sng" dirty="0" err="1" smtClean="0"/>
              <a:t>Rutkauskas</a:t>
            </a:r>
            <a:r>
              <a:rPr lang="en-US" b="1" dirty="0" smtClean="0"/>
              <a:t>, </a:t>
            </a:r>
            <a:r>
              <a:rPr lang="en-US" b="1" dirty="0"/>
              <a:t>D.P. </a:t>
            </a:r>
            <a:r>
              <a:rPr lang="en-US" b="1" dirty="0" err="1" smtClean="0"/>
              <a:t>Kozlenko</a:t>
            </a:r>
            <a:r>
              <a:rPr lang="en-US" b="1" dirty="0" smtClean="0"/>
              <a:t>, </a:t>
            </a:r>
            <a:r>
              <a:rPr lang="en-US" b="1" dirty="0"/>
              <a:t>I.O. </a:t>
            </a:r>
            <a:r>
              <a:rPr lang="en-US" b="1" dirty="0" err="1" smtClean="0"/>
              <a:t>Troyanchuk</a:t>
            </a:r>
            <a:r>
              <a:rPr lang="en-US" b="1" dirty="0" smtClean="0"/>
              <a:t>, </a:t>
            </a:r>
            <a:r>
              <a:rPr lang="en-US" b="1" dirty="0"/>
              <a:t>S.E. </a:t>
            </a:r>
            <a:r>
              <a:rPr lang="en-US" b="1" dirty="0" err="1" smtClean="0"/>
              <a:t>Kichanov</a:t>
            </a:r>
            <a:r>
              <a:rPr lang="en-US" b="1" dirty="0" smtClean="0"/>
              <a:t>,</a:t>
            </a:r>
            <a:r>
              <a:rPr lang="en-US" b="1" dirty="0"/>
              <a:t/>
            </a:r>
            <a:br>
              <a:rPr lang="en-US" b="1" dirty="0"/>
            </a:br>
            <a:r>
              <a:rPr lang="en-US" b="1" dirty="0"/>
              <a:t>E.V. </a:t>
            </a:r>
            <a:r>
              <a:rPr lang="en-US" b="1" dirty="0" err="1" smtClean="0"/>
              <a:t>Lukin</a:t>
            </a:r>
            <a:r>
              <a:rPr lang="en-US" b="1" dirty="0" smtClean="0"/>
              <a:t>, </a:t>
            </a:r>
            <a:r>
              <a:rPr lang="en-US" b="1" dirty="0"/>
              <a:t>B.N. </a:t>
            </a:r>
            <a:r>
              <a:rPr lang="en-US" b="1" dirty="0" err="1" smtClean="0"/>
              <a:t>Savenko</a:t>
            </a:r>
            <a:endParaRPr lang="ru-RU" b="1" dirty="0">
              <a:effectLst>
                <a:outerShdw blurRad="38100" dist="38100" dir="2700000" algn="tl">
                  <a:srgbClr val="000000">
                    <a:alpha val="43137"/>
                  </a:srgbClr>
                </a:outerShdw>
              </a:effectLst>
            </a:endParaRP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15</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mc:Choice xmlns:a14="http://schemas.microsoft.com/office/drawing/2010/main" Requires="a14">
          <p:sp>
            <p:nvSpPr>
              <p:cNvPr id="9" name="Прямоугольник 8"/>
              <p:cNvSpPr/>
              <p:nvPr/>
            </p:nvSpPr>
            <p:spPr>
              <a:xfrm>
                <a:off x="-17124" y="4941168"/>
                <a:ext cx="9178248" cy="1844929"/>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smtClean="0">
                    <a:latin typeface="Times New Roman" pitchFamily="18" charset="0"/>
                    <a:ea typeface="Times New Roman"/>
                    <a:cs typeface="Times New Roman" pitchFamily="18" charset="0"/>
                  </a:rPr>
                  <a:t>The </a:t>
                </a:r>
                <a:r>
                  <a:rPr lang="en-US" sz="1600" dirty="0">
                    <a:latin typeface="Times New Roman" pitchFamily="18" charset="0"/>
                    <a:ea typeface="Times New Roman"/>
                    <a:cs typeface="Times New Roman" pitchFamily="18" charset="0"/>
                  </a:rPr>
                  <a:t>crystal and magnetic structures of cobaltite La</a:t>
                </a:r>
                <a:r>
                  <a:rPr lang="en-US" sz="1600" baseline="-25000" dirty="0">
                    <a:latin typeface="Times New Roman" pitchFamily="18" charset="0"/>
                    <a:ea typeface="Times New Roman"/>
                    <a:cs typeface="Times New Roman" pitchFamily="18" charset="0"/>
                  </a:rPr>
                  <a:t>0.5</a:t>
                </a:r>
                <a:r>
                  <a:rPr lang="en-US" sz="1600" dirty="0">
                    <a:latin typeface="Times New Roman" pitchFamily="18" charset="0"/>
                    <a:ea typeface="Times New Roman"/>
                    <a:cs typeface="Times New Roman" pitchFamily="18" charset="0"/>
                  </a:rPr>
                  <a:t>Ba</a:t>
                </a:r>
                <a:r>
                  <a:rPr lang="en-US" sz="1600" baseline="-25000" dirty="0">
                    <a:latin typeface="Times New Roman" pitchFamily="18" charset="0"/>
                    <a:ea typeface="Times New Roman"/>
                    <a:cs typeface="Times New Roman" pitchFamily="18" charset="0"/>
                  </a:rPr>
                  <a:t>0.5</a:t>
                </a:r>
                <a:r>
                  <a:rPr lang="en-US" sz="1600" dirty="0">
                    <a:latin typeface="Times New Roman" pitchFamily="18" charset="0"/>
                    <a:ea typeface="Times New Roman"/>
                    <a:cs typeface="Times New Roman" pitchFamily="18" charset="0"/>
                  </a:rPr>
                  <a:t>CoO</a:t>
                </a:r>
                <a:r>
                  <a:rPr lang="en-US" sz="1600" baseline="-25000" dirty="0">
                    <a:latin typeface="Times New Roman" pitchFamily="18" charset="0"/>
                    <a:ea typeface="Times New Roman"/>
                    <a:cs typeface="Times New Roman" pitchFamily="18" charset="0"/>
                  </a:rPr>
                  <a:t>3</a:t>
                </a:r>
                <a:r>
                  <a:rPr lang="en-US" sz="1600" dirty="0">
                    <a:latin typeface="Times New Roman" pitchFamily="18" charset="0"/>
                    <a:ea typeface="Times New Roman"/>
                    <a:cs typeface="Times New Roman" pitchFamily="18" charset="0"/>
                  </a:rPr>
                  <a:t> have been investigated by the neutron diffraction method at high pressure up to 4.6 </a:t>
                </a:r>
                <a:r>
                  <a:rPr lang="en-US" sz="1600" dirty="0" err="1">
                    <a:latin typeface="Times New Roman" pitchFamily="18" charset="0"/>
                    <a:ea typeface="Times New Roman"/>
                    <a:cs typeface="Times New Roman" pitchFamily="18" charset="0"/>
                  </a:rPr>
                  <a:t>GPa</a:t>
                </a:r>
                <a:r>
                  <a:rPr lang="en-US" sz="1600" dirty="0">
                    <a:latin typeface="Times New Roman" pitchFamily="18" charset="0"/>
                    <a:ea typeface="Times New Roman"/>
                    <a:cs typeface="Times New Roman" pitchFamily="18" charset="0"/>
                  </a:rPr>
                  <a:t> in the temperature range from 10 to 290 K. Under normal pressure, the crystal structure of this compound has a cubic symmetry with the spatial group </a:t>
                </a:r>
                <a14:m>
                  <m:oMath xmlns:m="http://schemas.openxmlformats.org/officeDocument/2006/math">
                    <m:r>
                      <a:rPr lang="en-US" sz="1600" i="1">
                        <a:latin typeface="Cambria Math"/>
                        <a:ea typeface="Times New Roman"/>
                      </a:rPr>
                      <m:t>𝑃𝑚</m:t>
                    </m:r>
                    <m:bar>
                      <m:barPr>
                        <m:pos m:val="top"/>
                        <m:ctrlPr>
                          <a:rPr lang="ru-RU" sz="1600" i="1">
                            <a:latin typeface="Cambria Math" panose="02040503050406030204" pitchFamily="18" charset="0"/>
                            <a:ea typeface="Times New Roman"/>
                          </a:rPr>
                        </m:ctrlPr>
                      </m:barPr>
                      <m:e>
                        <m:r>
                          <a:rPr lang="en-US" sz="1600" i="1">
                            <a:latin typeface="Cambria Math"/>
                            <a:ea typeface="Times New Roman"/>
                          </a:rPr>
                          <m:t>3</m:t>
                        </m:r>
                      </m:e>
                    </m:bar>
                    <m:r>
                      <a:rPr lang="ru-RU" sz="1600" i="1">
                        <a:latin typeface="Cambria Math"/>
                        <a:ea typeface="Times New Roman"/>
                      </a:rPr>
                      <m:t>𝑚</m:t>
                    </m:r>
                  </m:oMath>
                </a14:m>
                <a:r>
                  <a:rPr lang="en-US" sz="1600" dirty="0">
                    <a:latin typeface="Times New Roman" pitchFamily="18" charset="0"/>
                    <a:ea typeface="Times New Roman"/>
                    <a:cs typeface="Times New Roman" pitchFamily="18" charset="0"/>
                  </a:rPr>
                  <a:t>, which is kept throughout the investigated pressure range. Ferromagnetic ordering is observed when the temperature is reduced to T = </a:t>
                </a:r>
                <a:r>
                  <a:rPr lang="en-US" sz="1600" dirty="0" err="1">
                    <a:latin typeface="Times New Roman" pitchFamily="18" charset="0"/>
                    <a:ea typeface="Times New Roman"/>
                    <a:cs typeface="Times New Roman" pitchFamily="18" charset="0"/>
                  </a:rPr>
                  <a:t>Tc</a:t>
                </a:r>
                <a:r>
                  <a:rPr lang="en-US" sz="1600" dirty="0">
                    <a:latin typeface="Times New Roman" pitchFamily="18" charset="0"/>
                    <a:ea typeface="Times New Roman"/>
                    <a:cs typeface="Times New Roman" pitchFamily="18" charset="0"/>
                  </a:rPr>
                  <a:t> = 178 K. This magnetic ordering and Curie temperature do not change at high pressure up to 4.6 </a:t>
                </a:r>
                <a:r>
                  <a:rPr lang="en-US" sz="1600" dirty="0" err="1">
                    <a:latin typeface="Times New Roman" pitchFamily="18" charset="0"/>
                    <a:ea typeface="Times New Roman"/>
                    <a:cs typeface="Times New Roman" pitchFamily="18" charset="0"/>
                  </a:rPr>
                  <a:t>GPa</a:t>
                </a:r>
                <a:r>
                  <a:rPr lang="en-US" sz="1600" dirty="0">
                    <a:latin typeface="Times New Roman" pitchFamily="18" charset="0"/>
                    <a:ea typeface="Times New Roman"/>
                    <a:cs typeface="Times New Roman" pitchFamily="18" charset="0"/>
                  </a:rPr>
                  <a:t>. </a:t>
                </a:r>
                <a:r>
                  <a:rPr lang="en-US" sz="1600" dirty="0">
                    <a:latin typeface="Times New Roman"/>
                    <a:ea typeface="Times New Roman"/>
                  </a:rPr>
                  <a:t>The results of our study show that the ferromagnetic ground state and the </a:t>
                </a:r>
                <a:r>
                  <a:rPr lang="en-US" sz="1600" dirty="0">
                    <a:latin typeface="Times New Roman" pitchFamily="18" charset="0"/>
                    <a:cs typeface="Times New Roman" pitchFamily="18" charset="0"/>
                  </a:rPr>
                  <a:t>intermediate</a:t>
                </a:r>
                <a:r>
                  <a:rPr lang="en-US" sz="1600" dirty="0">
                    <a:latin typeface="Times New Roman"/>
                    <a:ea typeface="Times New Roman"/>
                  </a:rPr>
                  <a:t> spin state of Co</a:t>
                </a:r>
                <a:r>
                  <a:rPr lang="en-US" sz="1600" baseline="30000" dirty="0">
                    <a:latin typeface="Times New Roman"/>
                    <a:ea typeface="Times New Roman"/>
                  </a:rPr>
                  <a:t>3+</a:t>
                </a:r>
                <a:r>
                  <a:rPr lang="en-US" sz="1600" dirty="0">
                    <a:latin typeface="Times New Roman"/>
                    <a:ea typeface="Times New Roman"/>
                  </a:rPr>
                  <a:t> ions remain stable in La</a:t>
                </a:r>
                <a:r>
                  <a:rPr lang="en-US" sz="1600" baseline="-25000" dirty="0">
                    <a:latin typeface="Times New Roman"/>
                    <a:ea typeface="Times New Roman"/>
                  </a:rPr>
                  <a:t>0.5</a:t>
                </a:r>
                <a:r>
                  <a:rPr lang="en-US" sz="1600" dirty="0">
                    <a:latin typeface="Times New Roman"/>
                    <a:ea typeface="Times New Roman"/>
                  </a:rPr>
                  <a:t>Ba</a:t>
                </a:r>
                <a:r>
                  <a:rPr lang="en-US" sz="1600" baseline="-25000" dirty="0">
                    <a:latin typeface="Times New Roman"/>
                    <a:ea typeface="Times New Roman"/>
                  </a:rPr>
                  <a:t>0.5</a:t>
                </a:r>
                <a:r>
                  <a:rPr lang="en-US" sz="1600" dirty="0">
                    <a:latin typeface="Times New Roman"/>
                    <a:ea typeface="Times New Roman"/>
                  </a:rPr>
                  <a:t>CoO</a:t>
                </a:r>
                <a:r>
                  <a:rPr lang="en-US" sz="1600" baseline="-25000" dirty="0">
                    <a:latin typeface="Times New Roman"/>
                    <a:ea typeface="Times New Roman"/>
                  </a:rPr>
                  <a:t>3</a:t>
                </a:r>
                <a:r>
                  <a:rPr lang="en-US" sz="1600" dirty="0">
                    <a:latin typeface="Times New Roman"/>
                    <a:ea typeface="Times New Roman"/>
                  </a:rPr>
                  <a:t> under pressure up to 4.6 </a:t>
                </a:r>
                <a:r>
                  <a:rPr lang="en-US" sz="1600" dirty="0" err="1">
                    <a:latin typeface="Times New Roman"/>
                    <a:ea typeface="Times New Roman"/>
                  </a:rPr>
                  <a:t>GPa</a:t>
                </a:r>
                <a:r>
                  <a:rPr lang="en-US" sz="1600" dirty="0">
                    <a:latin typeface="Times New Roman"/>
                    <a:ea typeface="Times New Roman"/>
                  </a:rPr>
                  <a:t>. </a:t>
                </a:r>
                <a:endParaRPr lang="ru-RU" sz="1600" dirty="0">
                  <a:latin typeface="Times New Roman" pitchFamily="18" charset="0"/>
                  <a:ea typeface="Times New Roman"/>
                  <a:cs typeface="Times New Roman" pitchFamily="18" charset="0"/>
                </a:endParaRPr>
              </a:p>
            </p:txBody>
          </p:sp>
        </mc:Choice>
        <mc:Fallback>
          <p:sp>
            <p:nvSpPr>
              <p:cNvPr id="9" name="Прямоугольник 8"/>
              <p:cNvSpPr>
                <a:spLocks noRot="1" noChangeAspect="1" noMove="1" noResize="1" noEditPoints="1" noAdjustHandles="1" noChangeArrowheads="1" noChangeShapeType="1" noTextEdit="1"/>
              </p:cNvSpPr>
              <p:nvPr/>
            </p:nvSpPr>
            <p:spPr>
              <a:xfrm>
                <a:off x="-17124" y="4941168"/>
                <a:ext cx="9178248" cy="1844929"/>
              </a:xfrm>
              <a:prstGeom prst="rect">
                <a:avLst/>
              </a:prstGeom>
              <a:blipFill rotWithShape="0">
                <a:blip r:embed="rId3"/>
                <a:stretch>
                  <a:fillRect l="-332" t="-993" r="-398" b="-3642"/>
                </a:stretch>
              </a:blipFill>
            </p:spPr>
            <p:txBody>
              <a:bodyPr/>
              <a:lstStyle/>
              <a:p>
                <a:r>
                  <a:rPr lang="ru-RU">
                    <a:noFill/>
                  </a:rPr>
                  <a:t> </a:t>
                </a:r>
              </a:p>
            </p:txBody>
          </p:sp>
        </mc:Fallback>
      </mc:AlternateContent>
      <p:pic>
        <p:nvPicPr>
          <p:cNvPr id="10" name="Picture 3" descr="D:\постеры_тезисы_статьи\Posteres and presentation\pictures_la05ba05CoO3\Graph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378516"/>
            <a:ext cx="4803509" cy="33986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постеры_тезисы_статьи\Posteres and presentation\pictures_la05ba05CoO3\Graph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2293" y="1614412"/>
            <a:ext cx="4706251" cy="332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99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634"/>
            <a:ext cx="9144000" cy="954107"/>
          </a:xfrm>
          <a:prstGeom prst="rect">
            <a:avLst/>
          </a:prstGeom>
          <a:noFill/>
        </p:spPr>
        <p:txBody>
          <a:bodyPr wrap="square" rtlCol="0">
            <a:spAutoFit/>
          </a:bodyPr>
          <a:lstStyle/>
          <a:p>
            <a:pPr algn="ctr"/>
            <a:r>
              <a:rPr lang="en-US" sz="2000" b="1" smtClean="0">
                <a:solidFill>
                  <a:srgbClr val="0000FF"/>
                </a:solidFill>
                <a:effectLst>
                  <a:outerShdw blurRad="38100" dist="38100" dir="2700000" algn="tl">
                    <a:srgbClr val="000000">
                      <a:alpha val="43137"/>
                    </a:srgbClr>
                  </a:outerShdw>
                </a:effectLst>
              </a:rPr>
              <a:t>“</a:t>
            </a:r>
            <a:r>
              <a:rPr lang="en-US" sz="2000" b="1" smtClean="0">
                <a:solidFill>
                  <a:srgbClr val="0000FF"/>
                </a:solidFill>
              </a:rPr>
              <a:t>Monte Carlo simulations of SESANS-TGF experiments</a:t>
            </a:r>
            <a:r>
              <a:rPr lang="en-US" sz="2000" b="1" smtClean="0">
                <a:solidFill>
                  <a:srgbClr val="0000FF"/>
                </a:solidFill>
                <a:effectLst>
                  <a:outerShdw blurRad="38100" dist="38100" dir="2700000" algn="tl">
                    <a:srgbClr val="000000">
                      <a:alpha val="43137"/>
                    </a:srgbClr>
                  </a:outerShdw>
                </a:effectLst>
              </a:rPr>
              <a:t>”</a:t>
            </a:r>
            <a:br>
              <a:rPr lang="en-US" sz="2000" b="1" smtClean="0">
                <a:solidFill>
                  <a:srgbClr val="0000FF"/>
                </a:solidFill>
                <a:effectLst>
                  <a:outerShdw blurRad="38100" dist="38100" dir="2700000" algn="tl">
                    <a:srgbClr val="000000">
                      <a:alpha val="43137"/>
                    </a:srgbClr>
                  </a:outerShdw>
                </a:effectLst>
              </a:rPr>
            </a:br>
            <a:r>
              <a:rPr lang="en-US" b="1" u="sng" smtClean="0"/>
              <a:t>V.V. Sadilov</a:t>
            </a:r>
            <a:r>
              <a:rPr lang="en-US" b="1" smtClean="0"/>
              <a:t>, V.I. Bodnarchuk, S.A. Manoshin, R. V. Erhan, </a:t>
            </a:r>
            <a:br>
              <a:rPr lang="en-US" b="1" smtClean="0"/>
            </a:br>
            <a:r>
              <a:rPr lang="en-US" b="1" smtClean="0"/>
              <a:t>A.S. Doroshkevich, A. Ioffe</a:t>
            </a:r>
            <a:endParaRPr lang="ru-RU" b="1" dirty="0">
              <a:effectLst>
                <a:outerShdw blurRad="38100" dist="38100" dir="2700000" algn="tl">
                  <a:srgbClr val="000000">
                    <a:alpha val="43137"/>
                  </a:srgbClr>
                </a:outerShdw>
              </a:effectLst>
            </a:endParaRP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16</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99" y="2078213"/>
            <a:ext cx="4093453" cy="3058018"/>
          </a:xfrm>
          <a:prstGeom prst="rect">
            <a:avLst/>
          </a:prstGeom>
          <a:noFill/>
          <a:ln>
            <a:solidFill>
              <a:schemeClr val="tx1"/>
            </a:solidFill>
          </a:ln>
        </p:spPr>
      </p:pic>
      <p:sp>
        <p:nvSpPr>
          <p:cNvPr id="10" name="Прямоугольник 9"/>
          <p:cNvSpPr/>
          <p:nvPr/>
        </p:nvSpPr>
        <p:spPr>
          <a:xfrm>
            <a:off x="22424" y="5452191"/>
            <a:ext cx="3956829" cy="923330"/>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Results of virtual experiments with TGF-SESANS setup. Solid lines are the results of calculations. </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7016" y="1895871"/>
            <a:ext cx="5175504" cy="3888029"/>
          </a:xfrm>
          <a:prstGeom prst="rect">
            <a:avLst/>
          </a:prstGeom>
        </p:spPr>
      </p:pic>
      <p:sp>
        <p:nvSpPr>
          <p:cNvPr id="12" name="TextBox 11"/>
          <p:cNvSpPr txBox="1"/>
          <p:nvPr/>
        </p:nvSpPr>
        <p:spPr>
          <a:xfrm>
            <a:off x="4468969" y="5818038"/>
            <a:ext cx="4675031" cy="923330"/>
          </a:xfrm>
          <a:prstGeom prst="rect">
            <a:avLst/>
          </a:prstGeom>
          <a:noFill/>
        </p:spPr>
        <p:txBody>
          <a:bodyPr wrap="square" rtlCol="0">
            <a:spAutoFit/>
          </a:bodyPr>
          <a:lstStyle/>
          <a:p>
            <a:pPr algn="just"/>
            <a:r>
              <a:rPr lang="en-US" dirty="0" smtClean="0">
                <a:latin typeface="Times New Roman" panose="02020603050405020304" pitchFamily="18" charset="0"/>
                <a:cs typeface="Times New Roman" panose="02020603050405020304" pitchFamily="18" charset="0"/>
              </a:rPr>
              <a:t>First experimental results: spin-echo focusing, measured at 9</a:t>
            </a:r>
            <a:r>
              <a:rPr lang="en-US" baseline="30000" dirty="0" smtClean="0">
                <a:latin typeface="Times New Roman" panose="02020603050405020304" pitchFamily="18" charset="0"/>
                <a:cs typeface="Times New Roman" panose="02020603050405020304" pitchFamily="18" charset="0"/>
              </a:rPr>
              <a:t>th</a:t>
            </a:r>
            <a:r>
              <a:rPr lang="en-US" dirty="0" smtClean="0">
                <a:latin typeface="Times New Roman" panose="02020603050405020304" pitchFamily="18" charset="0"/>
                <a:cs typeface="Times New Roman" panose="02020603050405020304" pitchFamily="18" charset="0"/>
              </a:rPr>
              <a:t> channel IBR-2. </a:t>
            </a:r>
            <a:r>
              <a:rPr lang="en-US" i="1" dirty="0" smtClean="0">
                <a:latin typeface="Times New Roman" panose="02020603050405020304" pitchFamily="18" charset="0"/>
                <a:cs typeface="Times New Roman" panose="02020603050405020304" pitchFamily="18" charset="0"/>
              </a:rPr>
              <a:t>B</a:t>
            </a:r>
            <a:r>
              <a:rPr lang="en-US" dirty="0" smtClean="0">
                <a:latin typeface="Times New Roman" panose="02020603050405020304" pitchFamily="18" charset="0"/>
                <a:cs typeface="Times New Roman" panose="02020603050405020304" pitchFamily="18" charset="0"/>
              </a:rPr>
              <a:t>=130 Gauss and pulses frequency </a:t>
            </a:r>
            <a:r>
              <a:rPr lang="en-US" i="1" dirty="0" smtClean="0">
                <a:latin typeface="Times New Roman" panose="02020603050405020304" pitchFamily="18" charset="0"/>
                <a:cs typeface="Times New Roman" panose="02020603050405020304" pitchFamily="18" charset="0"/>
              </a:rPr>
              <a:t>f</a:t>
            </a:r>
            <a:r>
              <a:rPr lang="en-US" dirty="0" smtClean="0">
                <a:latin typeface="Times New Roman" panose="02020603050405020304" pitchFamily="18" charset="0"/>
                <a:cs typeface="Times New Roman" panose="02020603050405020304" pitchFamily="18" charset="0"/>
              </a:rPr>
              <a:t> = 200 Hz</a:t>
            </a:r>
            <a:endParaRPr lang="ru-RU" dirty="0">
              <a:latin typeface="Times New Roman" panose="02020603050405020304" pitchFamily="18" charset="0"/>
              <a:cs typeface="Times New Roman" panose="02020603050405020304" pitchFamily="18" charset="0"/>
            </a:endParaRPr>
          </a:p>
        </p:txBody>
      </p:sp>
      <p:pic>
        <p:nvPicPr>
          <p:cNvPr id="14" name="Рисунок 13"/>
          <p:cNvPicPr>
            <a:picLocks noChangeAspect="1"/>
          </p:cNvPicPr>
          <p:nvPr/>
        </p:nvPicPr>
        <p:blipFill>
          <a:blip r:embed="rId5"/>
          <a:stretch>
            <a:fillRect/>
          </a:stretch>
        </p:blipFill>
        <p:spPr>
          <a:xfrm>
            <a:off x="5854330" y="4643999"/>
            <a:ext cx="1193166" cy="848434"/>
          </a:xfrm>
          <a:prstGeom prst="rect">
            <a:avLst/>
          </a:prstGeom>
        </p:spPr>
      </p:pic>
      <p:sp>
        <p:nvSpPr>
          <p:cNvPr id="2" name="Прямоугольник 1"/>
          <p:cNvSpPr/>
          <p:nvPr/>
        </p:nvSpPr>
        <p:spPr>
          <a:xfrm>
            <a:off x="0" y="1078812"/>
            <a:ext cx="9144000" cy="646331"/>
          </a:xfrm>
          <a:prstGeom prst="rect">
            <a:avLst/>
          </a:prstGeom>
        </p:spPr>
        <p:txBody>
          <a:bodyPr wrap="square">
            <a:spAutoFit/>
          </a:bodyPr>
          <a:lstStyle/>
          <a:p>
            <a:pPr algn="ctr"/>
            <a:r>
              <a:rPr lang="en-US" b="1" dirty="0" smtClean="0">
                <a:solidFill>
                  <a:srgbClr val="7030A0"/>
                </a:solidFill>
                <a:latin typeface="Times New Roman" panose="02020603050405020304" pitchFamily="18" charset="0"/>
                <a:ea typeface="MS Mincho"/>
              </a:rPr>
              <a:t>New </a:t>
            </a:r>
            <a:r>
              <a:rPr lang="en-US" b="1" dirty="0">
                <a:solidFill>
                  <a:srgbClr val="7030A0"/>
                </a:solidFill>
                <a:latin typeface="Times New Roman" panose="02020603050405020304" pitchFamily="18" charset="0"/>
                <a:ea typeface="MS Mincho"/>
              </a:rPr>
              <a:t>opportunities, </a:t>
            </a:r>
            <a:r>
              <a:rPr lang="en-US" b="1" dirty="0" smtClean="0">
                <a:solidFill>
                  <a:srgbClr val="7030A0"/>
                </a:solidFill>
                <a:latin typeface="Times New Roman" panose="02020603050405020304" pitchFamily="18" charset="0"/>
                <a:ea typeface="MS Mincho"/>
              </a:rPr>
              <a:t>opened </a:t>
            </a:r>
            <a:r>
              <a:rPr lang="en-US" b="1" dirty="0">
                <a:solidFill>
                  <a:srgbClr val="7030A0"/>
                </a:solidFill>
                <a:latin typeface="Times New Roman" panose="02020603050405020304" pitchFamily="18" charset="0"/>
                <a:ea typeface="MS Mincho"/>
              </a:rPr>
              <a:t>by the development and implementation of a new Spin-Echo SANS method based on the use of time-gradient magnetic fields (TGF NSE</a:t>
            </a:r>
            <a:r>
              <a:rPr lang="en-US" b="1" dirty="0" smtClean="0">
                <a:solidFill>
                  <a:srgbClr val="7030A0"/>
                </a:solidFill>
                <a:latin typeface="Times New Roman" panose="02020603050405020304" pitchFamily="18" charset="0"/>
                <a:ea typeface="MS Mincho"/>
              </a:rPr>
              <a:t>), considered.</a:t>
            </a:r>
            <a:endParaRPr lang="ru-RU" b="1" dirty="0">
              <a:solidFill>
                <a:srgbClr val="7030A0"/>
              </a:solidFill>
            </a:endParaRPr>
          </a:p>
        </p:txBody>
      </p:sp>
    </p:spTree>
    <p:extLst>
      <p:ext uri="{BB962C8B-B14F-4D97-AF65-F5344CB8AC3E}">
        <p14:creationId xmlns:p14="http://schemas.microsoft.com/office/powerpoint/2010/main" val="1299056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888"/>
            <a:ext cx="9144000" cy="493712"/>
          </a:xfrm>
          <a:prstGeom prst="rect">
            <a:avLst/>
          </a:prstGeom>
          <a:noFill/>
        </p:spPr>
        <p:txBody>
          <a:bodyPr>
            <a:spAutoFit/>
          </a:bodyPr>
          <a:lstStyle/>
          <a:p>
            <a:pPr algn="ctr" fontAlgn="auto">
              <a:spcBef>
                <a:spcPts val="0"/>
              </a:spcBef>
              <a:spcAft>
                <a:spcPts val="0"/>
              </a:spcAft>
              <a:defRPr/>
            </a:pPr>
            <a:r>
              <a:rPr lang="en-US" sz="2600" b="1" dirty="0">
                <a:solidFill>
                  <a:srgbClr val="0000FF"/>
                </a:solidFill>
                <a:effectLst>
                  <a:outerShdw blurRad="38100" dist="38100" dir="2700000" algn="tl">
                    <a:srgbClr val="000000">
                      <a:alpha val="43137"/>
                    </a:srgbClr>
                  </a:outerShdw>
                </a:effectLst>
                <a:latin typeface="+mn-lt"/>
                <a:cs typeface="+mn-cs"/>
              </a:rPr>
              <a:t>47</a:t>
            </a:r>
            <a:r>
              <a:rPr lang="en-US" sz="2600" b="1" baseline="30000" dirty="0">
                <a:solidFill>
                  <a:srgbClr val="0000FF"/>
                </a:solidFill>
                <a:effectLst>
                  <a:outerShdw blurRad="38100" dist="38100" dir="2700000" algn="tl">
                    <a:srgbClr val="000000">
                      <a:alpha val="43137"/>
                    </a:srgbClr>
                  </a:outerShdw>
                </a:effectLst>
                <a:latin typeface="+mn-lt"/>
                <a:cs typeface="+mn-cs"/>
              </a:rPr>
              <a:t>th</a:t>
            </a:r>
            <a:r>
              <a:rPr lang="en-US" sz="2600" b="1" dirty="0">
                <a:solidFill>
                  <a:srgbClr val="0000FF"/>
                </a:solidFill>
                <a:effectLst>
                  <a:outerShdw blurRad="38100" dist="38100" dir="2700000" algn="tl">
                    <a:srgbClr val="000000">
                      <a:alpha val="43137"/>
                    </a:srgbClr>
                  </a:outerShdw>
                </a:effectLst>
                <a:latin typeface="+mn-lt"/>
                <a:cs typeface="+mn-cs"/>
              </a:rPr>
              <a:t> PAC CMP poster session</a:t>
            </a:r>
            <a:endParaRPr lang="ru-RU" sz="2600" b="1" dirty="0">
              <a:solidFill>
                <a:srgbClr val="0000FF"/>
              </a:solidFill>
              <a:effectLst>
                <a:outerShdw blurRad="38100" dist="38100" dir="2700000" algn="tl">
                  <a:srgbClr val="000000">
                    <a:alpha val="43137"/>
                  </a:srgbClr>
                </a:outerShdw>
              </a:effectLst>
              <a:latin typeface="+mn-lt"/>
              <a:cs typeface="+mn-cs"/>
            </a:endParaRPr>
          </a:p>
        </p:txBody>
      </p:sp>
      <p:sp>
        <p:nvSpPr>
          <p:cNvPr id="3" name="TextBox 2"/>
          <p:cNvSpPr txBox="1"/>
          <p:nvPr/>
        </p:nvSpPr>
        <p:spPr>
          <a:xfrm>
            <a:off x="0" y="2420938"/>
            <a:ext cx="9144000" cy="1262062"/>
          </a:xfrm>
          <a:prstGeom prst="rect">
            <a:avLst/>
          </a:prstGeom>
          <a:noFill/>
        </p:spPr>
        <p:txBody>
          <a:bodyPr>
            <a:spAutoFit/>
          </a:bodyPr>
          <a:lstStyle/>
          <a:p>
            <a:pPr algn="ctr" fontAlgn="auto">
              <a:spcBef>
                <a:spcPts val="0"/>
              </a:spcBef>
              <a:spcAft>
                <a:spcPts val="0"/>
              </a:spcAft>
              <a:defRPr/>
            </a:pPr>
            <a:r>
              <a:rPr lang="en-US" sz="2400" b="1" dirty="0">
                <a:solidFill>
                  <a:srgbClr val="7030A0"/>
                </a:solidFill>
                <a:effectLst>
                  <a:outerShdw blurRad="38100" dist="38100" dir="2700000" algn="tl">
                    <a:srgbClr val="000000">
                      <a:alpha val="43137"/>
                    </a:srgbClr>
                  </a:outerShdw>
                </a:effectLst>
                <a:latin typeface="+mn-lt"/>
                <a:cs typeface="+mn-cs"/>
              </a:rPr>
              <a:t>The poster session of the present PAC consisted of a total of </a:t>
            </a:r>
            <a:r>
              <a:rPr lang="en-US" sz="2800" b="1" dirty="0">
                <a:solidFill>
                  <a:srgbClr val="FF0000"/>
                </a:solidFill>
                <a:effectLst>
                  <a:outerShdw blurRad="38100" dist="38100" dir="2700000" algn="tl">
                    <a:srgbClr val="000000">
                      <a:alpha val="43137"/>
                    </a:srgbClr>
                  </a:outerShdw>
                </a:effectLst>
                <a:latin typeface="+mn-lt"/>
                <a:cs typeface="+mn-cs"/>
              </a:rPr>
              <a:t>2</a:t>
            </a:r>
            <a:r>
              <a:rPr lang="ru-RU" sz="2800" b="1" dirty="0">
                <a:solidFill>
                  <a:srgbClr val="FF0000"/>
                </a:solidFill>
                <a:effectLst>
                  <a:outerShdw blurRad="38100" dist="38100" dir="2700000" algn="tl">
                    <a:srgbClr val="000000">
                      <a:alpha val="43137"/>
                    </a:srgbClr>
                  </a:outerShdw>
                </a:effectLst>
                <a:latin typeface="+mn-lt"/>
                <a:cs typeface="+mn-cs"/>
              </a:rPr>
              <a:t>4</a:t>
            </a:r>
            <a:r>
              <a:rPr lang="en-US" sz="2800" b="1" dirty="0">
                <a:solidFill>
                  <a:srgbClr val="FF0000"/>
                </a:solidFill>
                <a:effectLst>
                  <a:outerShdw blurRad="38100" dist="38100" dir="2700000" algn="tl">
                    <a:srgbClr val="000000">
                      <a:alpha val="43137"/>
                    </a:srgbClr>
                  </a:outerShdw>
                </a:effectLst>
                <a:latin typeface="+mn-lt"/>
                <a:cs typeface="+mn-cs"/>
              </a:rPr>
              <a:t> posters</a:t>
            </a:r>
            <a:endParaRPr lang="en-US" sz="2400" b="1" dirty="0">
              <a:solidFill>
                <a:srgbClr val="7030A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r>
              <a:rPr lang="en-US" sz="2400" b="1" dirty="0">
                <a:solidFill>
                  <a:srgbClr val="7030A0"/>
                </a:solidFill>
                <a:effectLst>
                  <a:outerShdw blurRad="38100" dist="38100" dir="2700000" algn="tl">
                    <a:srgbClr val="000000">
                      <a:alpha val="43137"/>
                    </a:srgbClr>
                  </a:outerShdw>
                </a:effectLst>
                <a:latin typeface="+mn-lt"/>
                <a:cs typeface="+mn-cs"/>
              </a:rPr>
              <a:t>presented by young scientists from several JINR laboratories</a:t>
            </a:r>
            <a:endParaRPr lang="ru-RU" sz="2400" dirty="0">
              <a:solidFill>
                <a:srgbClr val="7030A0"/>
              </a:solidFill>
              <a:latin typeface="+mn-lt"/>
              <a:cs typeface="+mn-cs"/>
            </a:endParaRPr>
          </a:p>
        </p:txBody>
      </p:sp>
      <p:pic>
        <p:nvPicPr>
          <p:cNvPr id="3076" name="Picture 3" descr="E:\flags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5" y="5226050"/>
            <a:ext cx="87153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4121150" y="5730877"/>
            <a:ext cx="901700" cy="50482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Прямоугольник 9"/>
          <p:cNvSpPr/>
          <p:nvPr/>
        </p:nvSpPr>
        <p:spPr>
          <a:xfrm>
            <a:off x="6084888" y="5730877"/>
            <a:ext cx="900112" cy="50482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Прямоугольник 11"/>
          <p:cNvSpPr/>
          <p:nvPr/>
        </p:nvSpPr>
        <p:spPr>
          <a:xfrm>
            <a:off x="215900" y="5730877"/>
            <a:ext cx="901700" cy="50482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Прямоугольник 12"/>
          <p:cNvSpPr/>
          <p:nvPr/>
        </p:nvSpPr>
        <p:spPr>
          <a:xfrm>
            <a:off x="1187450" y="5214940"/>
            <a:ext cx="901700" cy="50482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Прямоугольник 13"/>
          <p:cNvSpPr/>
          <p:nvPr/>
        </p:nvSpPr>
        <p:spPr>
          <a:xfrm>
            <a:off x="3132138" y="5730877"/>
            <a:ext cx="901700" cy="50482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Прямоугольник 14"/>
          <p:cNvSpPr/>
          <p:nvPr/>
        </p:nvSpPr>
        <p:spPr>
          <a:xfrm>
            <a:off x="1187450" y="5730877"/>
            <a:ext cx="901700" cy="504825"/>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Рисунок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461" y="1722067"/>
            <a:ext cx="4068174" cy="438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Рисунок 4"/>
          <p:cNvPicPr>
            <a:picLocks noChangeAspect="1" noChangeArrowheads="1"/>
          </p:cNvPicPr>
          <p:nvPr/>
        </p:nvPicPr>
        <p:blipFill>
          <a:blip r:embed="rId4" cstate="print">
            <a:extLst>
              <a:ext uri="{28A0092B-C50C-407E-A947-70E740481C1C}">
                <a14:useLocalDpi xmlns:a14="http://schemas.microsoft.com/office/drawing/2010/main" val="0"/>
              </a:ext>
            </a:extLst>
          </a:blip>
          <a:srcRect t="-2" r="13553" b="11673"/>
          <a:stretch>
            <a:fillRect/>
          </a:stretch>
        </p:blipFill>
        <p:spPr bwMode="auto">
          <a:xfrm>
            <a:off x="107505" y="1827989"/>
            <a:ext cx="4015998" cy="429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16634"/>
            <a:ext cx="9144000" cy="954107"/>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a:t>
            </a:r>
            <a:r>
              <a:rPr lang="en-US" sz="2000" b="1" dirty="0">
                <a:solidFill>
                  <a:srgbClr val="0000FF"/>
                </a:solidFill>
              </a:rPr>
              <a:t>Verification of the “</a:t>
            </a:r>
            <a:r>
              <a:rPr lang="en-US" sz="2000" b="1" dirty="0" err="1">
                <a:solidFill>
                  <a:srgbClr val="0000FF"/>
                </a:solidFill>
              </a:rPr>
              <a:t>XiO</a:t>
            </a:r>
            <a:r>
              <a:rPr lang="en-US" sz="2000" b="1" dirty="0">
                <a:solidFill>
                  <a:srgbClr val="0000FF"/>
                </a:solidFill>
              </a:rPr>
              <a:t>” TPS using </a:t>
            </a:r>
            <a:r>
              <a:rPr lang="en-US" sz="2000" b="1" dirty="0" err="1">
                <a:solidFill>
                  <a:srgbClr val="0000FF"/>
                </a:solidFill>
              </a:rPr>
              <a:t>Radiochromic</a:t>
            </a:r>
            <a:r>
              <a:rPr lang="en-US" sz="2000" b="1" dirty="0">
                <a:solidFill>
                  <a:srgbClr val="0000FF"/>
                </a:solidFill>
              </a:rPr>
              <a:t> Films</a:t>
            </a:r>
            <a:r>
              <a:rPr lang="en-US" sz="2000" b="1" dirty="0">
                <a:solidFill>
                  <a:srgbClr val="0000FF"/>
                </a:solidFill>
                <a:effectLst>
                  <a:outerShdw blurRad="38100" dist="38100" dir="2700000" algn="tl">
                    <a:srgbClr val="000000">
                      <a:alpha val="43137"/>
                    </a:srgbClr>
                  </a:outerShdw>
                </a:effectLst>
              </a:rPr>
              <a:t>”</a:t>
            </a:r>
            <a:br>
              <a:rPr lang="en-US" sz="2000" b="1" dirty="0">
                <a:solidFill>
                  <a:srgbClr val="0000FF"/>
                </a:solidFill>
                <a:effectLst>
                  <a:outerShdw blurRad="38100" dist="38100" dir="2700000" algn="tl">
                    <a:srgbClr val="000000">
                      <a:alpha val="43137"/>
                    </a:srgbClr>
                  </a:outerShdw>
                </a:effectLst>
              </a:rPr>
            </a:br>
            <a:r>
              <a:rPr lang="en-US" b="1" u="sng" dirty="0"/>
              <a:t>K. </a:t>
            </a:r>
            <a:r>
              <a:rPr lang="en-US" b="1" u="sng" dirty="0" err="1" smtClean="0"/>
              <a:t>Shipulin</a:t>
            </a:r>
            <a:r>
              <a:rPr lang="en-US" b="1" dirty="0" smtClean="0"/>
              <a:t>, </a:t>
            </a:r>
            <a:r>
              <a:rPr lang="en-US" b="1" dirty="0"/>
              <a:t>C. </a:t>
            </a:r>
            <a:r>
              <a:rPr lang="en-US" b="1" dirty="0" err="1" smtClean="0"/>
              <a:t>Oancea</a:t>
            </a:r>
            <a:r>
              <a:rPr lang="en-US" b="1" dirty="0" smtClean="0"/>
              <a:t>, </a:t>
            </a:r>
            <a:r>
              <a:rPr lang="en-US" b="1" dirty="0"/>
              <a:t>D.M. </a:t>
            </a:r>
            <a:r>
              <a:rPr lang="en-US" b="1" dirty="0" err="1" smtClean="0"/>
              <a:t>Borowicz</a:t>
            </a:r>
            <a:r>
              <a:rPr lang="en-US" b="1" dirty="0" smtClean="0"/>
              <a:t>, </a:t>
            </a:r>
            <a:r>
              <a:rPr lang="en-US" b="1" dirty="0"/>
              <a:t>G. </a:t>
            </a:r>
            <a:r>
              <a:rPr lang="en-US" b="1" dirty="0" err="1" smtClean="0"/>
              <a:t>Mytsin</a:t>
            </a:r>
            <a:r>
              <a:rPr lang="en-US" b="1" dirty="0" smtClean="0"/>
              <a:t>, </a:t>
            </a:r>
            <a:endParaRPr lang="ru-RU" b="1" dirty="0" smtClean="0"/>
          </a:p>
          <a:p>
            <a:pPr algn="ctr"/>
            <a:r>
              <a:rPr lang="en-US" b="1" dirty="0" smtClean="0"/>
              <a:t>J</a:t>
            </a:r>
            <a:r>
              <a:rPr lang="en-US" b="1" dirty="0"/>
              <a:t>. </a:t>
            </a:r>
            <a:r>
              <a:rPr lang="en-US" b="1" dirty="0" err="1" smtClean="0"/>
              <a:t>Vilimovsky</a:t>
            </a:r>
            <a:r>
              <a:rPr lang="en-US" b="1" dirty="0" smtClean="0"/>
              <a:t>, </a:t>
            </a:r>
            <a:r>
              <a:rPr lang="en-US" b="1" dirty="0"/>
              <a:t>V. </a:t>
            </a:r>
            <a:r>
              <a:rPr lang="en-US" b="1" dirty="0" err="1" smtClean="0"/>
              <a:t>Vondracek</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62884" y="1157639"/>
            <a:ext cx="9144000" cy="646331"/>
          </a:xfrm>
          <a:prstGeom prst="rect">
            <a:avLst/>
          </a:prstGeom>
        </p:spPr>
        <p:txBody>
          <a:bodyPr wrap="square">
            <a:spAutoFit/>
          </a:bodyPr>
          <a:lstStyle/>
          <a:p>
            <a:pPr algn="ctr"/>
            <a:r>
              <a:rPr lang="en-US" b="1" dirty="0">
                <a:solidFill>
                  <a:srgbClr val="7030A0"/>
                </a:solidFill>
                <a:effectLst>
                  <a:outerShdw blurRad="38100" dist="38100" dir="2700000" algn="tl">
                    <a:srgbClr val="000000">
                      <a:alpha val="43137"/>
                    </a:srgbClr>
                  </a:outerShdw>
                </a:effectLst>
              </a:rPr>
              <a:t>The objective </a:t>
            </a:r>
            <a:r>
              <a:rPr lang="en-US" b="1" dirty="0" smtClean="0">
                <a:solidFill>
                  <a:srgbClr val="7030A0"/>
                </a:solidFill>
                <a:effectLst>
                  <a:outerShdw blurRad="38100" dist="38100" dir="2700000" algn="tl">
                    <a:srgbClr val="000000">
                      <a:alpha val="43137"/>
                    </a:srgbClr>
                  </a:outerShdw>
                </a:effectLst>
              </a:rPr>
              <a:t>was </a:t>
            </a:r>
            <a:r>
              <a:rPr lang="en-US" b="1" dirty="0">
                <a:solidFill>
                  <a:srgbClr val="7030A0"/>
                </a:solidFill>
                <a:effectLst>
                  <a:outerShdw blurRad="38100" dist="38100" dir="2700000" algn="tl">
                    <a:srgbClr val="000000">
                      <a:alpha val="43137"/>
                    </a:srgbClr>
                  </a:outerShdw>
                </a:effectLst>
              </a:rPr>
              <a:t>to verify all the stages of proton pencil beam scanning technique applied at the Proton Therapy Center (PTC), Prague, Czech Republic.</a:t>
            </a:r>
            <a:endParaRPr lang="ru-RU" b="1" dirty="0">
              <a:solidFill>
                <a:srgbClr val="7030A0"/>
              </a:solidFill>
              <a:effectLst>
                <a:outerShdw blurRad="38100" dist="38100" dir="2700000" algn="tl">
                  <a:srgbClr val="000000">
                    <a:alpha val="43137"/>
                  </a:srgbClr>
                </a:outerShdw>
              </a:effectLst>
            </a:endParaRP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17</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0" y="6104871"/>
            <a:ext cx="9144000" cy="646331"/>
          </a:xfrm>
          <a:prstGeom prst="rect">
            <a:avLst/>
          </a:prstGeom>
        </p:spPr>
        <p:txBody>
          <a:bodyPr wrap="square">
            <a:spAutoFit/>
          </a:bodyPr>
          <a:lstStyle/>
          <a:p>
            <a:pPr algn="ctr"/>
            <a:r>
              <a:rPr lang="en-US" b="1" dirty="0" smtClean="0">
                <a:solidFill>
                  <a:srgbClr val="00B0F0"/>
                </a:solidFill>
                <a:latin typeface="Times New Roman" panose="02020603050405020304" pitchFamily="18" charset="0"/>
                <a:ea typeface="Times New Roman" panose="02020603050405020304" pitchFamily="18" charset="0"/>
              </a:rPr>
              <a:t>The </a:t>
            </a:r>
            <a:r>
              <a:rPr lang="en-US" b="1" dirty="0">
                <a:solidFill>
                  <a:srgbClr val="00B0F0"/>
                </a:solidFill>
                <a:latin typeface="Times New Roman" panose="02020603050405020304" pitchFamily="18" charset="0"/>
                <a:ea typeface="Times New Roman" panose="02020603050405020304" pitchFamily="18" charset="0"/>
              </a:rPr>
              <a:t>2D dose distributions of the imaginary target in the phantom calculated (TPS) and measured </a:t>
            </a:r>
            <a:r>
              <a:rPr lang="en-US"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(EBT2) </a:t>
            </a:r>
            <a:r>
              <a:rPr lang="en-US" b="1" dirty="0" smtClean="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were obtained. </a:t>
            </a:r>
            <a:r>
              <a:rPr lang="ru-RU" b="1" dirty="0" err="1">
                <a:solidFill>
                  <a:srgbClr val="00B0F0"/>
                </a:solidFill>
                <a:latin typeface="Times New Roman" panose="02020603050405020304" pitchFamily="18" charset="0"/>
                <a:cs typeface="Times New Roman" panose="02020603050405020304" pitchFamily="18" charset="0"/>
              </a:rPr>
              <a:t>The</a:t>
            </a:r>
            <a:r>
              <a:rPr lang="ru-RU" b="1" dirty="0">
                <a:solidFill>
                  <a:srgbClr val="00B0F0"/>
                </a:solidFill>
                <a:latin typeface="Times New Roman" panose="02020603050405020304" pitchFamily="18" charset="0"/>
                <a:cs typeface="Times New Roman" panose="02020603050405020304" pitchFamily="18" charset="0"/>
              </a:rPr>
              <a:t> </a:t>
            </a:r>
            <a:r>
              <a:rPr lang="ru-RU" b="1" dirty="0" err="1">
                <a:solidFill>
                  <a:srgbClr val="00B0F0"/>
                </a:solidFill>
                <a:latin typeface="Times New Roman" panose="02020603050405020304" pitchFamily="18" charset="0"/>
                <a:cs typeface="Times New Roman" panose="02020603050405020304" pitchFamily="18" charset="0"/>
              </a:rPr>
              <a:t>result</a:t>
            </a:r>
            <a:r>
              <a:rPr lang="ru-RU" b="1" dirty="0">
                <a:solidFill>
                  <a:srgbClr val="00B0F0"/>
                </a:solidFill>
                <a:latin typeface="Times New Roman" panose="02020603050405020304" pitchFamily="18" charset="0"/>
                <a:cs typeface="Times New Roman" panose="02020603050405020304" pitchFamily="18" charset="0"/>
              </a:rPr>
              <a:t> </a:t>
            </a:r>
            <a:r>
              <a:rPr lang="ru-RU" b="1" dirty="0" err="1">
                <a:solidFill>
                  <a:srgbClr val="00B0F0"/>
                </a:solidFill>
                <a:latin typeface="Times New Roman" panose="02020603050405020304" pitchFamily="18" charset="0"/>
                <a:cs typeface="Times New Roman" panose="02020603050405020304" pitchFamily="18" charset="0"/>
              </a:rPr>
              <a:t>is</a:t>
            </a:r>
            <a:r>
              <a:rPr lang="ru-RU" b="1" dirty="0">
                <a:solidFill>
                  <a:srgbClr val="00B0F0"/>
                </a:solidFill>
                <a:latin typeface="Times New Roman" panose="02020603050405020304" pitchFamily="18" charset="0"/>
                <a:cs typeface="Times New Roman" panose="02020603050405020304" pitchFamily="18" charset="0"/>
              </a:rPr>
              <a:t> </a:t>
            </a:r>
            <a:r>
              <a:rPr lang="ru-RU" b="1" dirty="0" err="1">
                <a:solidFill>
                  <a:srgbClr val="00B0F0"/>
                </a:solidFill>
                <a:latin typeface="Times New Roman" panose="02020603050405020304" pitchFamily="18" charset="0"/>
                <a:cs typeface="Times New Roman" panose="02020603050405020304" pitchFamily="18" charset="0"/>
              </a:rPr>
              <a:t>within</a:t>
            </a:r>
            <a:r>
              <a:rPr lang="ru-RU" b="1" dirty="0">
                <a:solidFill>
                  <a:srgbClr val="00B0F0"/>
                </a:solidFill>
                <a:latin typeface="Times New Roman" panose="02020603050405020304" pitchFamily="18" charset="0"/>
                <a:cs typeface="Times New Roman" panose="02020603050405020304" pitchFamily="18" charset="0"/>
              </a:rPr>
              <a:t> </a:t>
            </a:r>
            <a:r>
              <a:rPr lang="ru-RU" b="1" dirty="0" err="1">
                <a:solidFill>
                  <a:srgbClr val="00B0F0"/>
                </a:solidFill>
                <a:latin typeface="Times New Roman" panose="02020603050405020304" pitchFamily="18" charset="0"/>
                <a:cs typeface="Times New Roman" panose="02020603050405020304" pitchFamily="18" charset="0"/>
              </a:rPr>
              <a:t>the</a:t>
            </a:r>
            <a:r>
              <a:rPr lang="ru-RU" b="1" dirty="0">
                <a:solidFill>
                  <a:srgbClr val="00B0F0"/>
                </a:solidFill>
                <a:latin typeface="Times New Roman" panose="02020603050405020304" pitchFamily="18" charset="0"/>
                <a:cs typeface="Times New Roman" panose="02020603050405020304" pitchFamily="18" charset="0"/>
              </a:rPr>
              <a:t> </a:t>
            </a:r>
            <a:r>
              <a:rPr lang="ru-RU" b="1" dirty="0" err="1">
                <a:solidFill>
                  <a:srgbClr val="00B0F0"/>
                </a:solidFill>
                <a:latin typeface="Times New Roman" panose="02020603050405020304" pitchFamily="18" charset="0"/>
                <a:cs typeface="Times New Roman" panose="02020603050405020304" pitchFamily="18" charset="0"/>
              </a:rPr>
              <a:t>accuracy</a:t>
            </a:r>
            <a:r>
              <a:rPr lang="ru-RU" b="1" dirty="0">
                <a:solidFill>
                  <a:srgbClr val="00B0F0"/>
                </a:solidFill>
                <a:latin typeface="Times New Roman" panose="02020603050405020304" pitchFamily="18" charset="0"/>
                <a:cs typeface="Times New Roman" panose="02020603050405020304" pitchFamily="18" charset="0"/>
              </a:rPr>
              <a:t> </a:t>
            </a:r>
            <a:r>
              <a:rPr lang="ru-RU" b="1" dirty="0" err="1">
                <a:solidFill>
                  <a:srgbClr val="00B0F0"/>
                </a:solidFill>
                <a:latin typeface="Times New Roman" panose="02020603050405020304" pitchFamily="18" charset="0"/>
                <a:cs typeface="Times New Roman" panose="02020603050405020304" pitchFamily="18" charset="0"/>
              </a:rPr>
              <a:t>of</a:t>
            </a:r>
            <a:r>
              <a:rPr lang="ru-RU" b="1" dirty="0">
                <a:solidFill>
                  <a:srgbClr val="00B0F0"/>
                </a:solidFill>
                <a:latin typeface="Times New Roman" panose="02020603050405020304" pitchFamily="18" charset="0"/>
                <a:cs typeface="Times New Roman" panose="02020603050405020304" pitchFamily="18" charset="0"/>
              </a:rPr>
              <a:t> </a:t>
            </a:r>
            <a:r>
              <a:rPr lang="ru-RU" b="1" dirty="0" err="1">
                <a:solidFill>
                  <a:srgbClr val="00B0F0"/>
                </a:solidFill>
                <a:latin typeface="Times New Roman" panose="02020603050405020304" pitchFamily="18" charset="0"/>
                <a:cs typeface="Times New Roman" panose="02020603050405020304" pitchFamily="18" charset="0"/>
              </a:rPr>
              <a:t>the</a:t>
            </a:r>
            <a:r>
              <a:rPr lang="ru-RU" b="1" dirty="0">
                <a:solidFill>
                  <a:srgbClr val="00B0F0"/>
                </a:solidFill>
                <a:latin typeface="Times New Roman" panose="02020603050405020304" pitchFamily="18" charset="0"/>
                <a:cs typeface="Times New Roman" panose="02020603050405020304" pitchFamily="18" charset="0"/>
              </a:rPr>
              <a:t> </a:t>
            </a:r>
            <a:r>
              <a:rPr lang="ru-RU" b="1" dirty="0" err="1">
                <a:solidFill>
                  <a:srgbClr val="00B0F0"/>
                </a:solidFill>
                <a:latin typeface="Times New Roman" panose="02020603050405020304" pitchFamily="18" charset="0"/>
                <a:cs typeface="Times New Roman" panose="02020603050405020304" pitchFamily="18" charset="0"/>
              </a:rPr>
              <a:t>experiment</a:t>
            </a:r>
            <a:r>
              <a:rPr lang="ru-RU" b="1"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14338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632"/>
            <a:ext cx="9144000" cy="984885"/>
          </a:xfrm>
          <a:prstGeom prst="rect">
            <a:avLst/>
          </a:prstGeom>
          <a:noFill/>
        </p:spPr>
        <p:txBody>
          <a:bodyPr wrap="square" rtlCol="0">
            <a:spAutoFit/>
          </a:bodyPr>
          <a:lstStyle/>
          <a:p>
            <a:pPr algn="ctr"/>
            <a:r>
              <a:rPr lang="en-US" sz="2000" b="1" dirty="0" smtClean="0">
                <a:solidFill>
                  <a:srgbClr val="0000FF"/>
                </a:solidFill>
                <a:effectLst>
                  <a:outerShdw blurRad="38100" dist="38100" dir="2700000" algn="tl">
                    <a:srgbClr val="000000">
                      <a:alpha val="43137"/>
                    </a:srgbClr>
                  </a:outerShdw>
                </a:effectLst>
              </a:rPr>
              <a:t>“</a:t>
            </a:r>
            <a:r>
              <a:rPr lang="en-US" sz="2000" b="1" dirty="0">
                <a:solidFill>
                  <a:srgbClr val="0000FF"/>
                </a:solidFill>
              </a:rPr>
              <a:t>Increasing Bandwidth of Data Acquisition Systems on </a:t>
            </a:r>
            <a:endParaRPr lang="en-US" sz="2000" b="1" dirty="0" smtClean="0">
              <a:solidFill>
                <a:srgbClr val="0000FF"/>
              </a:solidFill>
            </a:endParaRPr>
          </a:p>
          <a:p>
            <a:pPr algn="ctr"/>
            <a:r>
              <a:rPr lang="en-US" sz="2000" b="1" dirty="0" smtClean="0">
                <a:solidFill>
                  <a:srgbClr val="0000FF"/>
                </a:solidFill>
              </a:rPr>
              <a:t>IBR-2 </a:t>
            </a:r>
            <a:r>
              <a:rPr lang="en-US" sz="2000" b="1" dirty="0">
                <a:solidFill>
                  <a:srgbClr val="0000FF"/>
                </a:solidFill>
              </a:rPr>
              <a:t>Reactor Spectrometers in FLNP</a:t>
            </a:r>
            <a:r>
              <a:rPr lang="en-US" sz="2000" b="1" dirty="0" smtClean="0">
                <a:solidFill>
                  <a:srgbClr val="0000FF"/>
                </a:solidFill>
                <a:effectLst>
                  <a:outerShdw blurRad="38100" dist="38100" dir="2700000" algn="tl">
                    <a:srgbClr val="000000">
                      <a:alpha val="43137"/>
                    </a:srgbClr>
                  </a:outerShdw>
                </a:effectLst>
              </a:rPr>
              <a:t>”</a:t>
            </a:r>
            <a:r>
              <a:rPr lang="en-US" sz="2000" b="1" dirty="0">
                <a:solidFill>
                  <a:srgbClr val="0000FF"/>
                </a:solidFill>
                <a:effectLst>
                  <a:outerShdw blurRad="38100" dist="38100" dir="2700000" algn="tl">
                    <a:srgbClr val="000000">
                      <a:alpha val="43137"/>
                    </a:srgbClr>
                  </a:outerShdw>
                </a:effectLst>
              </a:rPr>
              <a:t/>
            </a:r>
            <a:br>
              <a:rPr lang="en-US" sz="2000" b="1" dirty="0">
                <a:solidFill>
                  <a:srgbClr val="0000FF"/>
                </a:solidFill>
                <a:effectLst>
                  <a:outerShdw blurRad="38100" dist="38100" dir="2700000" algn="tl">
                    <a:srgbClr val="000000">
                      <a:alpha val="43137"/>
                    </a:srgbClr>
                  </a:outerShdw>
                </a:effectLst>
              </a:rPr>
            </a:br>
            <a:r>
              <a:rPr lang="ru-RU" b="1" dirty="0"/>
              <a:t>V.A. </a:t>
            </a:r>
            <a:r>
              <a:rPr lang="ru-RU" b="1" dirty="0" err="1"/>
              <a:t>Drozdov</a:t>
            </a:r>
            <a:r>
              <a:rPr lang="ru-RU" b="1" dirty="0"/>
              <a:t>, </a:t>
            </a:r>
            <a:r>
              <a:rPr lang="ru-RU" b="1" u="sng" dirty="0"/>
              <a:t>V.V. </a:t>
            </a:r>
            <a:r>
              <a:rPr lang="ru-RU" b="1" u="sng" dirty="0" err="1"/>
              <a:t>Shvetsov</a:t>
            </a:r>
            <a:r>
              <a:rPr lang="ru-RU" b="1" dirty="0"/>
              <a:t>, S.M. </a:t>
            </a:r>
            <a:r>
              <a:rPr lang="ru-RU" b="1" dirty="0" err="1"/>
              <a:t>Murashkevich</a:t>
            </a:r>
            <a:endParaRPr lang="ru-RU" b="1" dirty="0">
              <a:effectLst>
                <a:outerShdw blurRad="38100" dist="38100" dir="2700000" algn="tl">
                  <a:srgbClr val="000000">
                    <a:alpha val="43137"/>
                  </a:srgbClr>
                </a:outerShdw>
              </a:effectLst>
            </a:endParaRP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18</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61" y="2268388"/>
            <a:ext cx="4002771" cy="10886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032" y="5049175"/>
            <a:ext cx="4174853" cy="11596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Рисунок 10"/>
          <p:cNvPicPr>
            <a:picLocks noChangeAspect="1"/>
          </p:cNvPicPr>
          <p:nvPr/>
        </p:nvPicPr>
        <p:blipFill rotWithShape="1">
          <a:blip r:embed="rId5"/>
          <a:srcRect l="55000" t="15575" r="17625" b="8148"/>
          <a:stretch/>
        </p:blipFill>
        <p:spPr>
          <a:xfrm>
            <a:off x="5045767" y="2747454"/>
            <a:ext cx="3921633" cy="3687909"/>
          </a:xfrm>
          <a:prstGeom prst="rect">
            <a:avLst/>
          </a:prstGeom>
        </p:spPr>
      </p:pic>
      <p:sp>
        <p:nvSpPr>
          <p:cNvPr id="12" name="TextBox 11"/>
          <p:cNvSpPr txBox="1"/>
          <p:nvPr/>
        </p:nvSpPr>
        <p:spPr>
          <a:xfrm>
            <a:off x="1" y="1231592"/>
            <a:ext cx="4572000" cy="1354217"/>
          </a:xfrm>
          <a:prstGeom prst="rect">
            <a:avLst/>
          </a:prstGeom>
          <a:noFill/>
        </p:spPr>
        <p:txBody>
          <a:bodyPr wrap="square" rtlCol="0">
            <a:spAutoFit/>
          </a:bodyPr>
          <a:lstStyle/>
          <a:p>
            <a:pPr algn="just"/>
            <a:r>
              <a:rPr lang="en-US" sz="1600" dirty="0" smtClean="0"/>
              <a:t>Due to new project design and modify for the </a:t>
            </a:r>
            <a:r>
              <a:rPr lang="en-US" sz="1600" dirty="0"/>
              <a:t>new FLINK module with an USB 3.0 interface allows increasing the data acquisition bandwidth to 100 MB/s</a:t>
            </a:r>
            <a:r>
              <a:rPr lang="en-US" sz="1600" dirty="0" smtClean="0"/>
              <a:t>. (Fig. </a:t>
            </a:r>
            <a:r>
              <a:rPr lang="en-US" sz="1600" dirty="0"/>
              <a:t>1</a:t>
            </a:r>
            <a:r>
              <a:rPr lang="en-US" sz="1600" dirty="0" smtClean="0"/>
              <a:t>).</a:t>
            </a:r>
            <a:endParaRPr lang="en-US" sz="1600" dirty="0"/>
          </a:p>
          <a:p>
            <a:pPr algn="just"/>
            <a:endParaRPr lang="ru-RU" dirty="0"/>
          </a:p>
        </p:txBody>
      </p:sp>
      <p:sp>
        <p:nvSpPr>
          <p:cNvPr id="14" name="TextBox 13"/>
          <p:cNvSpPr txBox="1"/>
          <p:nvPr/>
        </p:nvSpPr>
        <p:spPr>
          <a:xfrm>
            <a:off x="124007" y="3416056"/>
            <a:ext cx="4202625" cy="276999"/>
          </a:xfrm>
          <a:prstGeom prst="rect">
            <a:avLst/>
          </a:prstGeom>
          <a:noFill/>
        </p:spPr>
        <p:txBody>
          <a:bodyPr wrap="none" rtlCol="0">
            <a:spAutoFit/>
          </a:bodyPr>
          <a:lstStyle/>
          <a:p>
            <a:r>
              <a:rPr lang="en-US" sz="1200" dirty="0" smtClean="0"/>
              <a:t>Fig. 1 </a:t>
            </a:r>
            <a:r>
              <a:rPr lang="en-US" sz="1200" dirty="0"/>
              <a:t>Architecture of data acquisition system with FLINK USB </a:t>
            </a:r>
            <a:r>
              <a:rPr lang="en-US" sz="1200" dirty="0" smtClean="0"/>
              <a:t>3.0</a:t>
            </a:r>
            <a:endParaRPr lang="en-US" sz="1200" dirty="0"/>
          </a:p>
        </p:txBody>
      </p:sp>
      <p:sp>
        <p:nvSpPr>
          <p:cNvPr id="16" name="TextBox 15"/>
          <p:cNvSpPr txBox="1"/>
          <p:nvPr/>
        </p:nvSpPr>
        <p:spPr>
          <a:xfrm>
            <a:off x="51185" y="6381328"/>
            <a:ext cx="4733988" cy="261610"/>
          </a:xfrm>
          <a:prstGeom prst="rect">
            <a:avLst/>
          </a:prstGeom>
          <a:noFill/>
        </p:spPr>
        <p:txBody>
          <a:bodyPr wrap="none" rtlCol="0">
            <a:spAutoFit/>
          </a:bodyPr>
          <a:lstStyle/>
          <a:p>
            <a:r>
              <a:rPr lang="en-US" sz="1100" dirty="0" smtClean="0"/>
              <a:t>Fig. 2 </a:t>
            </a:r>
            <a:r>
              <a:rPr lang="en-US" sz="1100" dirty="0"/>
              <a:t>N</a:t>
            </a:r>
            <a:r>
              <a:rPr lang="en-US" sz="1100" dirty="0" smtClean="0"/>
              <a:t>ew architecture </a:t>
            </a:r>
            <a:r>
              <a:rPr lang="en-US" sz="1100" dirty="0"/>
              <a:t>of data acquisition system </a:t>
            </a:r>
            <a:r>
              <a:rPr lang="en-US" sz="1100" dirty="0" smtClean="0"/>
              <a:t>with </a:t>
            </a:r>
            <a:r>
              <a:rPr lang="en-US" sz="1100" dirty="0"/>
              <a:t>USB </a:t>
            </a:r>
            <a:r>
              <a:rPr lang="en-US" sz="1100" dirty="0" smtClean="0"/>
              <a:t>3.0 extender</a:t>
            </a:r>
            <a:endParaRPr lang="en-US" sz="1100" dirty="0"/>
          </a:p>
        </p:txBody>
      </p:sp>
      <p:sp>
        <p:nvSpPr>
          <p:cNvPr id="17" name="Прямоугольник 16"/>
          <p:cNvSpPr/>
          <p:nvPr/>
        </p:nvSpPr>
        <p:spPr>
          <a:xfrm>
            <a:off x="0" y="3748727"/>
            <a:ext cx="4572001" cy="1557478"/>
          </a:xfrm>
          <a:prstGeom prst="rect">
            <a:avLst/>
          </a:prstGeom>
        </p:spPr>
        <p:txBody>
          <a:bodyPr wrap="square">
            <a:spAutoFit/>
          </a:bodyPr>
          <a:lstStyle/>
          <a:p>
            <a:pPr algn="just">
              <a:lnSpc>
                <a:spcPct val="119000"/>
              </a:lnSpc>
              <a:spcAft>
                <a:spcPts val="600"/>
              </a:spcAft>
            </a:pPr>
            <a:r>
              <a:rPr lang="en-US" sz="1600" kern="1400" dirty="0">
                <a:solidFill>
                  <a:srgbClr val="000000"/>
                </a:solidFill>
                <a:latin typeface="Calibri" panose="020F0502020204030204" pitchFamily="34" charset="0"/>
              </a:rPr>
              <a:t>The development of new modules with DAQ functions similar to MPD and De-Li-DAQ-2D and with the USB3.0 interface on the board with USB extender will allow increasing the bandwidth of data up to 375  </a:t>
            </a:r>
            <a:r>
              <a:rPr lang="en-US" sz="1600" kern="1400" dirty="0" smtClean="0">
                <a:solidFill>
                  <a:srgbClr val="000000"/>
                </a:solidFill>
                <a:latin typeface="Calibri" panose="020F0502020204030204" pitchFamily="34" charset="0"/>
              </a:rPr>
              <a:t>MB/s (Fig. 2). </a:t>
            </a:r>
            <a:endParaRPr lang="en-US" sz="1600" kern="1400" dirty="0">
              <a:solidFill>
                <a:srgbClr val="000000"/>
              </a:solidFill>
              <a:latin typeface="Calibri" panose="020F0502020204030204" pitchFamily="34" charset="0"/>
            </a:endParaRPr>
          </a:p>
        </p:txBody>
      </p:sp>
      <p:sp>
        <p:nvSpPr>
          <p:cNvPr id="18" name="TextBox 17"/>
          <p:cNvSpPr txBox="1"/>
          <p:nvPr/>
        </p:nvSpPr>
        <p:spPr>
          <a:xfrm>
            <a:off x="5004048" y="6396335"/>
            <a:ext cx="4005072" cy="646331"/>
          </a:xfrm>
          <a:prstGeom prst="rect">
            <a:avLst/>
          </a:prstGeom>
          <a:noFill/>
        </p:spPr>
        <p:txBody>
          <a:bodyPr wrap="square" rtlCol="0">
            <a:spAutoFit/>
          </a:bodyPr>
          <a:lstStyle/>
          <a:p>
            <a:pPr algn="ctr"/>
            <a:r>
              <a:rPr lang="en-US" sz="1200" dirty="0" smtClean="0"/>
              <a:t>Fig. 3 </a:t>
            </a:r>
            <a:r>
              <a:rPr lang="en-US" sz="1200" dirty="0"/>
              <a:t>The architecture of the data acquisition system based on MPD32 USB </a:t>
            </a:r>
            <a:r>
              <a:rPr lang="en-US" sz="1200" dirty="0" smtClean="0"/>
              <a:t>3.0.</a:t>
            </a:r>
            <a:r>
              <a:rPr lang="en-US" sz="1200" dirty="0"/>
              <a:t> </a:t>
            </a:r>
          </a:p>
          <a:p>
            <a:pPr algn="ctr"/>
            <a:r>
              <a:rPr lang="en-US" sz="1200" dirty="0"/>
              <a:t> </a:t>
            </a:r>
          </a:p>
        </p:txBody>
      </p:sp>
      <p:sp>
        <p:nvSpPr>
          <p:cNvPr id="19" name="TextBox 18"/>
          <p:cNvSpPr txBox="1"/>
          <p:nvPr/>
        </p:nvSpPr>
        <p:spPr>
          <a:xfrm>
            <a:off x="4572001" y="1216822"/>
            <a:ext cx="4571999" cy="1569660"/>
          </a:xfrm>
          <a:prstGeom prst="rect">
            <a:avLst/>
          </a:prstGeom>
          <a:noFill/>
        </p:spPr>
        <p:txBody>
          <a:bodyPr wrap="square" rtlCol="0">
            <a:spAutoFit/>
          </a:bodyPr>
          <a:lstStyle/>
          <a:p>
            <a:pPr algn="just"/>
            <a:r>
              <a:rPr lang="en-US" sz="1600" dirty="0"/>
              <a:t>Today, the development of the architecture of the module MPD32 with USB 3.0 for the new wide-aperture backscattering detector on the High Resolution Fourier Diffractometer is completed and FLNP JINR is developing software for the discussed </a:t>
            </a:r>
            <a:r>
              <a:rPr lang="en-US" sz="1600" dirty="0" smtClean="0"/>
              <a:t>DAQ (Fig. 3). </a:t>
            </a:r>
            <a:endParaRPr lang="en-US" sz="1600" dirty="0"/>
          </a:p>
        </p:txBody>
      </p:sp>
    </p:spTree>
    <p:extLst>
      <p:ext uri="{BB962C8B-B14F-4D97-AF65-F5344CB8AC3E}">
        <p14:creationId xmlns:p14="http://schemas.microsoft.com/office/powerpoint/2010/main" val="3074907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108520" y="1988840"/>
            <a:ext cx="6340390" cy="3999322"/>
          </a:xfrm>
          <a:prstGeom prst="rect">
            <a:avLst/>
          </a:prstGeom>
        </p:spPr>
      </p:pic>
      <p:sp>
        <p:nvSpPr>
          <p:cNvPr id="4" name="TextBox 3"/>
          <p:cNvSpPr txBox="1"/>
          <p:nvPr/>
        </p:nvSpPr>
        <p:spPr>
          <a:xfrm>
            <a:off x="0" y="116634"/>
            <a:ext cx="9144000" cy="984885"/>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a:t>
            </a:r>
            <a:r>
              <a:rPr lang="en-US" sz="2000" b="1" dirty="0">
                <a:solidFill>
                  <a:srgbClr val="0000FF"/>
                </a:solidFill>
              </a:rPr>
              <a:t>Investigation of the magnetic and structural properties </a:t>
            </a:r>
            <a:r>
              <a:rPr lang="ru-RU" sz="2000" b="1" dirty="0">
                <a:solidFill>
                  <a:srgbClr val="0000FF"/>
                </a:solidFill>
              </a:rPr>
              <a:t/>
            </a:r>
            <a:br>
              <a:rPr lang="ru-RU" sz="2000" b="1" dirty="0">
                <a:solidFill>
                  <a:srgbClr val="0000FF"/>
                </a:solidFill>
              </a:rPr>
            </a:br>
            <a:r>
              <a:rPr lang="en-US" sz="2000" b="1" dirty="0">
                <a:solidFill>
                  <a:srgbClr val="0000FF"/>
                </a:solidFill>
              </a:rPr>
              <a:t>of </a:t>
            </a:r>
            <a:r>
              <a:rPr lang="en-US" sz="2000" b="1" dirty="0" err="1">
                <a:solidFill>
                  <a:srgbClr val="0000FF"/>
                </a:solidFill>
              </a:rPr>
              <a:t>nanosized</a:t>
            </a:r>
            <a:r>
              <a:rPr lang="en-US" sz="2000" b="1" dirty="0">
                <a:solidFill>
                  <a:srgbClr val="0000FF"/>
                </a:solidFill>
              </a:rPr>
              <a:t> simple oxides</a:t>
            </a:r>
            <a:r>
              <a:rPr lang="en-US" sz="2000" b="1" dirty="0">
                <a:solidFill>
                  <a:srgbClr val="0000FF"/>
                </a:solidFill>
                <a:effectLst>
                  <a:outerShdw blurRad="38100" dist="38100" dir="2700000" algn="tl">
                    <a:srgbClr val="000000">
                      <a:alpha val="43137"/>
                    </a:srgbClr>
                  </a:outerShdw>
                </a:effectLst>
              </a:rPr>
              <a:t>”</a:t>
            </a:r>
            <a:br>
              <a:rPr lang="en-US" sz="2000" b="1" dirty="0">
                <a:solidFill>
                  <a:srgbClr val="0000FF"/>
                </a:solidFill>
                <a:effectLst>
                  <a:outerShdw blurRad="38100" dist="38100" dir="2700000" algn="tl">
                    <a:srgbClr val="000000">
                      <a:alpha val="43137"/>
                    </a:srgbClr>
                  </a:outerShdw>
                </a:effectLst>
              </a:rPr>
            </a:br>
            <a:r>
              <a:rPr lang="en-US" b="1" u="sng" dirty="0"/>
              <a:t>S.V. </a:t>
            </a:r>
            <a:r>
              <a:rPr lang="en-US" b="1" u="sng" dirty="0" err="1" smtClean="0"/>
              <a:t>Sumnikov</a:t>
            </a:r>
            <a:r>
              <a:rPr lang="en-US" b="1" dirty="0" smtClean="0"/>
              <a:t>, </a:t>
            </a:r>
            <a:r>
              <a:rPr lang="en-US" b="1" dirty="0"/>
              <a:t>I.A. </a:t>
            </a:r>
            <a:r>
              <a:rPr lang="en-US" b="1" dirty="0" err="1" smtClean="0"/>
              <a:t>Bobrikov</a:t>
            </a:r>
            <a:r>
              <a:rPr lang="en-US" b="1" dirty="0" smtClean="0"/>
              <a:t>, </a:t>
            </a:r>
            <a:r>
              <a:rPr lang="en-US" b="1" dirty="0"/>
              <a:t>A.M. </a:t>
            </a:r>
            <a:r>
              <a:rPr lang="en-US" b="1" dirty="0" err="1" smtClean="0"/>
              <a:t>Balagurov</a:t>
            </a:r>
            <a:r>
              <a:rPr lang="en-US" b="1" dirty="0" smtClean="0"/>
              <a:t>, </a:t>
            </a:r>
            <a:r>
              <a:rPr lang="en-US" b="1" dirty="0"/>
              <a:t>N. </a:t>
            </a:r>
            <a:r>
              <a:rPr lang="en-US" b="1" dirty="0" err="1" smtClean="0"/>
              <a:t>Mironova-Ulmane</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1" y="1290839"/>
            <a:ext cx="9144000" cy="923330"/>
          </a:xfrm>
          <a:prstGeom prst="rect">
            <a:avLst/>
          </a:prstGeom>
        </p:spPr>
        <p:txBody>
          <a:bodyPr wrap="square">
            <a:spAutoFit/>
          </a:bodyPr>
          <a:lstStyle/>
          <a:p>
            <a:pPr algn="ctr"/>
            <a:r>
              <a:rPr lang="en-US" b="1" dirty="0">
                <a:solidFill>
                  <a:srgbClr val="7030A0"/>
                </a:solidFill>
                <a:effectLst>
                  <a:outerShdw blurRad="38100" dist="38100" dir="2700000" algn="tl">
                    <a:srgbClr val="000000">
                      <a:alpha val="43137"/>
                    </a:srgbClr>
                  </a:outerShdw>
                </a:effectLst>
              </a:rPr>
              <a:t>To establish the correlation between structure and magnetic properties of simple oxides the magnetic structural phase transitions in </a:t>
            </a:r>
            <a:r>
              <a:rPr lang="en-US" b="1" dirty="0" err="1">
                <a:solidFill>
                  <a:srgbClr val="7030A0"/>
                </a:solidFill>
                <a:effectLst>
                  <a:outerShdw blurRad="38100" dist="38100" dir="2700000" algn="tl">
                    <a:srgbClr val="000000">
                      <a:alpha val="43137"/>
                    </a:srgbClr>
                  </a:outerShdw>
                </a:effectLst>
              </a:rPr>
              <a:t>NiO</a:t>
            </a:r>
            <a:r>
              <a:rPr lang="en-US" b="1" dirty="0">
                <a:solidFill>
                  <a:srgbClr val="7030A0"/>
                </a:solidFill>
                <a:effectLst>
                  <a:outerShdw blurRad="38100" dist="38100" dir="2700000" algn="tl">
                    <a:srgbClr val="000000">
                      <a:alpha val="43137"/>
                    </a:srgbClr>
                  </a:outerShdw>
                </a:effectLst>
              </a:rPr>
              <a:t> and </a:t>
            </a:r>
            <a:r>
              <a:rPr lang="en-US" b="1" dirty="0" err="1">
                <a:solidFill>
                  <a:srgbClr val="7030A0"/>
                </a:solidFill>
                <a:effectLst>
                  <a:outerShdw blurRad="38100" dist="38100" dir="2700000" algn="tl">
                    <a:srgbClr val="000000">
                      <a:alpha val="43137"/>
                    </a:srgbClr>
                  </a:outerShdw>
                </a:effectLst>
              </a:rPr>
              <a:t>MnO</a:t>
            </a:r>
            <a:r>
              <a:rPr lang="en-US" b="1" dirty="0">
                <a:solidFill>
                  <a:srgbClr val="7030A0"/>
                </a:solidFill>
                <a:effectLst>
                  <a:outerShdw blurRad="38100" dist="38100" dir="2700000" algn="tl">
                    <a:srgbClr val="000000">
                      <a:alpha val="43137"/>
                    </a:srgbClr>
                  </a:outerShdw>
                </a:effectLst>
              </a:rPr>
              <a:t> have been studied by neutron diffraction.</a:t>
            </a:r>
            <a:endParaRPr lang="ru-RU" b="1" dirty="0">
              <a:solidFill>
                <a:srgbClr val="7030A0"/>
              </a:solidFill>
              <a:effectLst>
                <a:outerShdw blurRad="38100" dist="38100" dir="2700000" algn="tl">
                  <a:srgbClr val="000000">
                    <a:alpha val="43137"/>
                  </a:srgbClr>
                </a:outerShdw>
              </a:effectLst>
            </a:endParaRPr>
          </a:p>
        </p:txBody>
      </p:sp>
      <p:sp>
        <p:nvSpPr>
          <p:cNvPr id="13" name="Прямоугольник 12"/>
          <p:cNvSpPr/>
          <p:nvPr/>
        </p:nvSpPr>
        <p:spPr>
          <a:xfrm>
            <a:off x="19394" y="5890046"/>
            <a:ext cx="9144001" cy="923330"/>
          </a:xfrm>
          <a:prstGeom prst="rect">
            <a:avLst/>
          </a:prstGeom>
        </p:spPr>
        <p:txBody>
          <a:bodyPr wrap="square">
            <a:spAutoFit/>
          </a:bodyPr>
          <a:lstStyle/>
          <a:p>
            <a:pPr algn="ctr"/>
            <a:r>
              <a:rPr lang="en-US" b="1" dirty="0" smtClean="0">
                <a:solidFill>
                  <a:srgbClr val="00B0F0"/>
                </a:solidFill>
              </a:rPr>
              <a:t>In </a:t>
            </a:r>
            <a:r>
              <a:rPr lang="en-US" b="1" dirty="0" err="1">
                <a:solidFill>
                  <a:srgbClr val="00B0F0"/>
                </a:solidFill>
              </a:rPr>
              <a:t>MnO</a:t>
            </a:r>
            <a:r>
              <a:rPr lang="en-US" b="1" dirty="0">
                <a:solidFill>
                  <a:srgbClr val="00B0F0"/>
                </a:solidFill>
              </a:rPr>
              <a:t> structural and magnetic transitions occur at the same </a:t>
            </a:r>
            <a:r>
              <a:rPr lang="en-US" b="1" dirty="0" smtClean="0">
                <a:solidFill>
                  <a:srgbClr val="00B0F0"/>
                </a:solidFill>
              </a:rPr>
              <a:t>temperature. In </a:t>
            </a:r>
            <a:r>
              <a:rPr lang="en-US" b="1" dirty="0" err="1">
                <a:solidFill>
                  <a:srgbClr val="00B0F0"/>
                </a:solidFill>
              </a:rPr>
              <a:t>NiO</a:t>
            </a:r>
            <a:r>
              <a:rPr lang="en-US" b="1" dirty="0">
                <a:solidFill>
                  <a:srgbClr val="00B0F0"/>
                </a:solidFill>
              </a:rPr>
              <a:t> </a:t>
            </a:r>
            <a:r>
              <a:rPr lang="en-US" b="1" dirty="0" smtClean="0">
                <a:solidFill>
                  <a:srgbClr val="00B0F0"/>
                </a:solidFill>
              </a:rPr>
              <a:t> a noticeable </a:t>
            </a:r>
            <a:r>
              <a:rPr lang="en-US" b="1" dirty="0">
                <a:solidFill>
                  <a:srgbClr val="00B0F0"/>
                </a:solidFill>
              </a:rPr>
              <a:t>difference between structural and magnetic phase transition is observed (ΔT=56 ± 9 K, T</a:t>
            </a:r>
            <a:r>
              <a:rPr lang="en-US" b="1" baseline="-25000" dirty="0">
                <a:solidFill>
                  <a:srgbClr val="00B0F0"/>
                </a:solidFill>
              </a:rPr>
              <a:t>N</a:t>
            </a:r>
            <a:r>
              <a:rPr lang="en-US" b="1" dirty="0">
                <a:solidFill>
                  <a:srgbClr val="00B0F0"/>
                </a:solidFill>
              </a:rPr>
              <a:t> = 539 ± 7 K, T = 483 ± 5 K).</a:t>
            </a: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19</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Picture 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3865" y="2965059"/>
            <a:ext cx="3030135" cy="2270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455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634"/>
            <a:ext cx="9144000" cy="984885"/>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a:t>
            </a:r>
            <a:r>
              <a:rPr lang="en-US" sz="2000" b="1" dirty="0">
                <a:solidFill>
                  <a:srgbClr val="0000FF"/>
                </a:solidFill>
              </a:rPr>
              <a:t>Growth of the silicate clusters in </a:t>
            </a:r>
            <a:r>
              <a:rPr lang="en-US" sz="2000" b="1" dirty="0" smtClean="0">
                <a:solidFill>
                  <a:srgbClr val="0000FF"/>
                </a:solidFill>
              </a:rPr>
              <a:t>basic </a:t>
            </a:r>
          </a:p>
          <a:p>
            <a:pPr algn="ctr"/>
            <a:r>
              <a:rPr lang="en-US" sz="2000" b="1" dirty="0" smtClean="0">
                <a:solidFill>
                  <a:srgbClr val="0000FF"/>
                </a:solidFill>
              </a:rPr>
              <a:t>TEOS/ethanol/water </a:t>
            </a:r>
            <a:r>
              <a:rPr lang="en-US" sz="2000" b="1" dirty="0">
                <a:solidFill>
                  <a:srgbClr val="0000FF"/>
                </a:solidFill>
              </a:rPr>
              <a:t>solutions</a:t>
            </a:r>
            <a:r>
              <a:rPr lang="en-US" sz="2000" b="1" dirty="0">
                <a:solidFill>
                  <a:srgbClr val="0000FF"/>
                </a:solidFill>
                <a:effectLst>
                  <a:outerShdw blurRad="38100" dist="38100" dir="2700000" algn="tl">
                    <a:srgbClr val="000000">
                      <a:alpha val="43137"/>
                    </a:srgbClr>
                  </a:outerShdw>
                </a:effectLst>
              </a:rPr>
              <a:t>”</a:t>
            </a:r>
            <a:br>
              <a:rPr lang="en-US" sz="2000" b="1" dirty="0">
                <a:solidFill>
                  <a:srgbClr val="0000FF"/>
                </a:solidFill>
                <a:effectLst>
                  <a:outerShdw blurRad="38100" dist="38100" dir="2700000" algn="tl">
                    <a:srgbClr val="000000">
                      <a:alpha val="43137"/>
                    </a:srgbClr>
                  </a:outerShdw>
                </a:effectLst>
              </a:rPr>
            </a:br>
            <a:r>
              <a:rPr lang="en-US" b="1" u="sng" dirty="0"/>
              <a:t>O.V. </a:t>
            </a:r>
            <a:r>
              <a:rPr lang="en-US" b="1" u="sng" dirty="0" err="1" smtClean="0"/>
              <a:t>Tomchuk</a:t>
            </a:r>
            <a:r>
              <a:rPr lang="en-US" b="1" dirty="0" smtClean="0"/>
              <a:t>, </a:t>
            </a:r>
            <a:r>
              <a:rPr lang="en-US" b="1" dirty="0"/>
              <a:t>M.V. </a:t>
            </a:r>
            <a:r>
              <a:rPr lang="en-US" b="1" dirty="0" err="1" smtClean="0"/>
              <a:t>Avdeev</a:t>
            </a:r>
            <a:r>
              <a:rPr lang="en-US" b="1" dirty="0" smtClean="0"/>
              <a:t>, </a:t>
            </a:r>
            <a:r>
              <a:rPr lang="en-US" b="1" dirty="0"/>
              <a:t>V.L. </a:t>
            </a:r>
            <a:r>
              <a:rPr lang="en-US" b="1" dirty="0" err="1" smtClean="0"/>
              <a:t>Aksenov</a:t>
            </a:r>
            <a:r>
              <a:rPr lang="en-US" b="1" dirty="0" smtClean="0"/>
              <a:t>, </a:t>
            </a:r>
            <a:r>
              <a:rPr lang="en-US" b="1" dirty="0"/>
              <a:t>L.A. </a:t>
            </a:r>
            <a:r>
              <a:rPr lang="en-US" b="1" dirty="0" err="1" smtClean="0"/>
              <a:t>Bulavin</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27258" y="1301279"/>
            <a:ext cx="9144000" cy="615553"/>
          </a:xfrm>
          <a:prstGeom prst="rect">
            <a:avLst/>
          </a:prstGeom>
        </p:spPr>
        <p:txBody>
          <a:bodyPr wrap="square">
            <a:spAutoFit/>
          </a:bodyPr>
          <a:lstStyle/>
          <a:p>
            <a:pPr algn="ctr"/>
            <a:r>
              <a:rPr lang="en-US" sz="1700" b="1" dirty="0" smtClean="0">
                <a:solidFill>
                  <a:srgbClr val="7030A0"/>
                </a:solidFill>
                <a:effectLst>
                  <a:outerShdw blurRad="38100" dist="38100" dir="2700000" algn="tl">
                    <a:srgbClr val="000000">
                      <a:alpha val="43137"/>
                    </a:srgbClr>
                  </a:outerShdw>
                </a:effectLst>
              </a:rPr>
              <a:t>The small-angle </a:t>
            </a:r>
            <a:r>
              <a:rPr lang="en-US" sz="1700" b="1" dirty="0">
                <a:solidFill>
                  <a:srgbClr val="7030A0"/>
                </a:solidFill>
                <a:effectLst>
                  <a:outerShdw blurRad="38100" dist="38100" dir="2700000" algn="tl">
                    <a:srgbClr val="000000">
                      <a:alpha val="43137"/>
                    </a:srgbClr>
                  </a:outerShdw>
                </a:effectLst>
              </a:rPr>
              <a:t>neutron scattering with the inner and outer contrast variation (H/D substitution) was applied to clusters in hydrolyzed solutions of TEOS in </a:t>
            </a:r>
            <a:r>
              <a:rPr lang="en-US" sz="1700" b="1" dirty="0" smtClean="0">
                <a:solidFill>
                  <a:srgbClr val="7030A0"/>
                </a:solidFill>
                <a:effectLst>
                  <a:outerShdw blurRad="38100" dist="38100" dir="2700000" algn="tl">
                    <a:srgbClr val="000000">
                      <a:alpha val="43137"/>
                    </a:srgbClr>
                  </a:outerShdw>
                </a:effectLst>
              </a:rPr>
              <a:t>ethanol.</a:t>
            </a:r>
            <a:endParaRPr lang="ru-RU" sz="1700" b="1" dirty="0">
              <a:solidFill>
                <a:srgbClr val="7030A0"/>
              </a:solidFill>
              <a:effectLst>
                <a:outerShdw blurRad="38100" dist="38100" dir="2700000" algn="tl">
                  <a:srgbClr val="000000">
                    <a:alpha val="43137"/>
                  </a:srgbClr>
                </a:outerShdw>
              </a:effectLst>
            </a:endParaRPr>
          </a:p>
        </p:txBody>
      </p:sp>
      <p:sp>
        <p:nvSpPr>
          <p:cNvPr id="13" name="Прямоугольник 12"/>
          <p:cNvSpPr/>
          <p:nvPr/>
        </p:nvSpPr>
        <p:spPr>
          <a:xfrm>
            <a:off x="-1907" y="5674022"/>
            <a:ext cx="9144001" cy="923330"/>
          </a:xfrm>
          <a:prstGeom prst="rect">
            <a:avLst/>
          </a:prstGeom>
        </p:spPr>
        <p:txBody>
          <a:bodyPr wrap="square">
            <a:spAutoFit/>
          </a:bodyPr>
          <a:lstStyle/>
          <a:p>
            <a:pPr algn="ctr"/>
            <a:r>
              <a:rPr lang="en-US" b="1" dirty="0" smtClean="0">
                <a:solidFill>
                  <a:srgbClr val="00B0F0"/>
                </a:solidFill>
              </a:rPr>
              <a:t>The obtained </a:t>
            </a:r>
            <a:r>
              <a:rPr lang="en-US" b="1" dirty="0">
                <a:solidFill>
                  <a:srgbClr val="00B0F0"/>
                </a:solidFill>
              </a:rPr>
              <a:t>data indicate that the structure of clusters does not contain closed hydroxyl groups. Thus, the overwhelming majority of the hydrolyzed bonds participate in the condensation reaction to form Si-O-Si structure units.</a:t>
            </a: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20</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338" name="Picture 2" descr="zvit nicm 17"/>
          <p:cNvPicPr>
            <a:picLocks noChangeAspect="1" noChangeArrowheads="1"/>
          </p:cNvPicPr>
          <p:nvPr/>
        </p:nvPicPr>
        <p:blipFill>
          <a:blip r:embed="rId3" cstate="print">
            <a:extLst>
              <a:ext uri="{28A0092B-C50C-407E-A947-70E740481C1C}">
                <a14:useLocalDpi xmlns:a14="http://schemas.microsoft.com/office/drawing/2010/main" val="0"/>
              </a:ext>
            </a:extLst>
          </a:blip>
          <a:srcRect l="1506" t="8206" r="11606" b="6479"/>
          <a:stretch>
            <a:fillRect/>
          </a:stretch>
        </p:blipFill>
        <p:spPr bwMode="auto">
          <a:xfrm>
            <a:off x="35496" y="1988840"/>
            <a:ext cx="4684395" cy="351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2780" y="2106696"/>
            <a:ext cx="4049314" cy="326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573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H:\MONGOLIA\FON_u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256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21</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 y="62608"/>
            <a:ext cx="8316416" cy="892552"/>
          </a:xfrm>
          <a:prstGeom prst="rect">
            <a:avLst/>
          </a:prstGeom>
          <a:no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defTabSz="2952323" eaLnBrk="1" fontAlgn="auto" hangingPunct="1">
              <a:spcBef>
                <a:spcPts val="0"/>
              </a:spcBef>
              <a:spcAft>
                <a:spcPts val="0"/>
              </a:spcAft>
              <a:defRPr/>
            </a:pPr>
            <a:r>
              <a:rPr lang="en-US" sz="2600" b="1" dirty="0">
                <a:ln w="10160">
                  <a:solidFill>
                    <a:srgbClr val="210A36"/>
                  </a:solidFill>
                  <a:prstDash val="solid"/>
                </a:ln>
                <a:pattFill prst="pct5">
                  <a:fgClr>
                    <a:srgbClr val="FFFFFF"/>
                  </a:fgClr>
                  <a:bgClr>
                    <a:schemeClr val="bg1"/>
                  </a:bgClr>
                </a:pattFill>
                <a:effectLst>
                  <a:innerShdw blurRad="63500" dist="50800" dir="13500000">
                    <a:prstClr val="black">
                      <a:alpha val="50000"/>
                    </a:prstClr>
                  </a:innerShdw>
                </a:effectLst>
                <a:latin typeface="Arial" pitchFamily="34" charset="0"/>
                <a:cs typeface="Arial" pitchFamily="34" charset="0"/>
              </a:rPr>
              <a:t>HLIT-VDI - a new service of the </a:t>
            </a:r>
            <a:r>
              <a:rPr lang="en-US" sz="2600" b="1" dirty="0" err="1">
                <a:ln w="10160">
                  <a:solidFill>
                    <a:srgbClr val="210A36"/>
                  </a:solidFill>
                  <a:prstDash val="solid"/>
                </a:ln>
                <a:pattFill prst="pct5">
                  <a:fgClr>
                    <a:srgbClr val="FFFFFF"/>
                  </a:fgClr>
                  <a:bgClr>
                    <a:schemeClr val="bg1"/>
                  </a:bgClr>
                </a:pattFill>
                <a:effectLst>
                  <a:innerShdw blurRad="63500" dist="50800" dir="13500000">
                    <a:prstClr val="black">
                      <a:alpha val="50000"/>
                    </a:prstClr>
                  </a:innerShdw>
                </a:effectLst>
                <a:latin typeface="Arial" pitchFamily="34" charset="0"/>
                <a:cs typeface="Arial" pitchFamily="34" charset="0"/>
              </a:rPr>
              <a:t>HybriLIT</a:t>
            </a:r>
            <a:r>
              <a:rPr lang="en-US" sz="2600" b="1" dirty="0">
                <a:ln w="10160">
                  <a:solidFill>
                    <a:srgbClr val="210A36"/>
                  </a:solidFill>
                  <a:prstDash val="solid"/>
                </a:ln>
                <a:pattFill prst="pct5">
                  <a:fgClr>
                    <a:srgbClr val="FFFFFF"/>
                  </a:fgClr>
                  <a:bgClr>
                    <a:schemeClr val="bg1"/>
                  </a:bgClr>
                </a:pattFill>
                <a:effectLst>
                  <a:innerShdw blurRad="63500" dist="50800" dir="13500000">
                    <a:prstClr val="black">
                      <a:alpha val="50000"/>
                    </a:prstClr>
                  </a:innerShdw>
                </a:effectLst>
                <a:latin typeface="Arial" pitchFamily="34" charset="0"/>
                <a:cs typeface="Arial" pitchFamily="34" charset="0"/>
              </a:rPr>
              <a:t> ecosystem for work with applied</a:t>
            </a:r>
            <a:r>
              <a:rPr lang="ru-RU" sz="2600" b="1" dirty="0">
                <a:ln w="10160">
                  <a:solidFill>
                    <a:srgbClr val="210A36"/>
                  </a:solidFill>
                  <a:prstDash val="solid"/>
                </a:ln>
                <a:pattFill prst="pct5">
                  <a:fgClr>
                    <a:srgbClr val="FFFFFF"/>
                  </a:fgClr>
                  <a:bgClr>
                    <a:schemeClr val="bg1"/>
                  </a:bgClr>
                </a:pattFill>
                <a:effectLst>
                  <a:innerShdw blurRad="63500" dist="50800" dir="13500000">
                    <a:prstClr val="black">
                      <a:alpha val="50000"/>
                    </a:prstClr>
                  </a:innerShdw>
                </a:effectLst>
                <a:latin typeface="Arial" pitchFamily="34" charset="0"/>
                <a:cs typeface="Arial" pitchFamily="34" charset="0"/>
              </a:rPr>
              <a:t> </a:t>
            </a:r>
            <a:r>
              <a:rPr lang="en-US" sz="2600" b="1" dirty="0">
                <a:ln w="10160">
                  <a:solidFill>
                    <a:srgbClr val="210A36"/>
                  </a:solidFill>
                  <a:prstDash val="solid"/>
                </a:ln>
                <a:pattFill prst="pct5">
                  <a:fgClr>
                    <a:srgbClr val="FFFFFF"/>
                  </a:fgClr>
                  <a:bgClr>
                    <a:schemeClr val="bg1"/>
                  </a:bgClr>
                </a:pattFill>
                <a:effectLst>
                  <a:innerShdw blurRad="63500" dist="50800" dir="13500000">
                    <a:prstClr val="black">
                      <a:alpha val="50000"/>
                    </a:prstClr>
                  </a:innerShdw>
                </a:effectLst>
                <a:latin typeface="Arial" pitchFamily="34" charset="0"/>
                <a:cs typeface="Arial" pitchFamily="34" charset="0"/>
              </a:rPr>
              <a:t>software packages</a:t>
            </a:r>
          </a:p>
        </p:txBody>
      </p:sp>
      <p:sp>
        <p:nvSpPr>
          <p:cNvPr id="11" name="Прямоугольник 2070"/>
          <p:cNvSpPr/>
          <p:nvPr/>
        </p:nvSpPr>
        <p:spPr>
          <a:xfrm>
            <a:off x="-324544" y="1054853"/>
            <a:ext cx="9144000" cy="789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1500" i="1" dirty="0">
                <a:solidFill>
                  <a:srgbClr val="265D6C"/>
                </a:solidFill>
                <a:latin typeface="Arial" charset="0"/>
                <a:cs typeface="Arial" charset="0"/>
              </a:rPr>
              <a:t> </a:t>
            </a:r>
            <a:r>
              <a:rPr lang="ru-RU" altLang="en-US" sz="1500" i="1" baseline="30000" dirty="0">
                <a:solidFill>
                  <a:srgbClr val="3C2957"/>
                </a:solidFill>
                <a:latin typeface="Arial" charset="0"/>
                <a:cs typeface="Arial" charset="0"/>
              </a:rPr>
              <a:t>1</a:t>
            </a:r>
            <a:r>
              <a:rPr lang="en-US" altLang="en-US" sz="1500" b="1" i="1" dirty="0" err="1">
                <a:solidFill>
                  <a:srgbClr val="3C2957"/>
                </a:solidFill>
                <a:latin typeface="Arial" charset="0"/>
                <a:cs typeface="Arial" charset="0"/>
              </a:rPr>
              <a:t>Matveev</a:t>
            </a:r>
            <a:r>
              <a:rPr lang="en-US" altLang="en-US" sz="1500" b="1" i="1" dirty="0">
                <a:solidFill>
                  <a:srgbClr val="3C2957"/>
                </a:solidFill>
                <a:latin typeface="Arial" charset="0"/>
                <a:cs typeface="Arial" charset="0"/>
              </a:rPr>
              <a:t> M</a:t>
            </a:r>
            <a:r>
              <a:rPr lang="ru-RU" altLang="en-US" sz="1500" b="1" i="1" dirty="0">
                <a:solidFill>
                  <a:srgbClr val="3C2957"/>
                </a:solidFill>
                <a:latin typeface="Arial" charset="0"/>
                <a:cs typeface="Arial" charset="0"/>
              </a:rPr>
              <a:t>.,</a:t>
            </a:r>
            <a:r>
              <a:rPr lang="en-US" altLang="en-US" sz="1500" b="1" i="1" dirty="0">
                <a:solidFill>
                  <a:srgbClr val="3C2957"/>
                </a:solidFill>
                <a:latin typeface="Arial" charset="0"/>
                <a:cs typeface="Arial" charset="0"/>
              </a:rPr>
              <a:t> </a:t>
            </a:r>
            <a:r>
              <a:rPr lang="en-US" altLang="en-US" sz="1500" b="1" i="1" baseline="30000" dirty="0">
                <a:solidFill>
                  <a:srgbClr val="3C2957"/>
                </a:solidFill>
                <a:latin typeface="Arial" charset="0"/>
                <a:cs typeface="Arial" charset="0"/>
              </a:rPr>
              <a:t>1</a:t>
            </a:r>
            <a:r>
              <a:rPr lang="en-US" altLang="en-US" sz="1500" b="1" i="1" dirty="0">
                <a:solidFill>
                  <a:srgbClr val="3C2957"/>
                </a:solidFill>
                <a:latin typeface="Arial" charset="0"/>
                <a:cs typeface="Arial" charset="0"/>
              </a:rPr>
              <a:t>Podgainy D., </a:t>
            </a:r>
            <a:r>
              <a:rPr lang="en-US" altLang="en-US" sz="1500" b="1" i="1" baseline="30000" dirty="0">
                <a:solidFill>
                  <a:srgbClr val="3C2957"/>
                </a:solidFill>
                <a:latin typeface="Arial" charset="0"/>
                <a:cs typeface="Arial" charset="0"/>
              </a:rPr>
              <a:t>1</a:t>
            </a:r>
            <a:r>
              <a:rPr lang="en-US" altLang="en-US" sz="1500" b="1" i="1" dirty="0">
                <a:solidFill>
                  <a:srgbClr val="3C2957"/>
                </a:solidFill>
                <a:latin typeface="Arial" charset="0"/>
                <a:cs typeface="Arial" charset="0"/>
              </a:rPr>
              <a:t>Streltsova O., </a:t>
            </a:r>
            <a:r>
              <a:rPr lang="ru-RU" altLang="en-US" sz="1500" b="1" i="1" u="sng" baseline="30000" dirty="0">
                <a:solidFill>
                  <a:srgbClr val="3C2957"/>
                </a:solidFill>
                <a:latin typeface="Arial" charset="0"/>
                <a:cs typeface="Arial" charset="0"/>
              </a:rPr>
              <a:t>1</a:t>
            </a:r>
            <a:r>
              <a:rPr lang="en-US" altLang="en-US" sz="1500" b="1" i="1" u="sng" dirty="0" err="1">
                <a:solidFill>
                  <a:srgbClr val="3C2957"/>
                </a:solidFill>
                <a:latin typeface="Arial" charset="0"/>
                <a:cs typeface="Arial" charset="0"/>
              </a:rPr>
              <a:t>Torosyan</a:t>
            </a:r>
            <a:r>
              <a:rPr lang="en-US" altLang="en-US" sz="1500" b="1" i="1" u="sng" dirty="0">
                <a:solidFill>
                  <a:srgbClr val="3C2957"/>
                </a:solidFill>
                <a:latin typeface="Arial" charset="0"/>
                <a:cs typeface="Arial" charset="0"/>
              </a:rPr>
              <a:t> Sh</a:t>
            </a:r>
            <a:r>
              <a:rPr lang="en-US" altLang="en-US" sz="1500" b="1" i="1" dirty="0">
                <a:solidFill>
                  <a:srgbClr val="3C2957"/>
                </a:solidFill>
                <a:latin typeface="Arial" charset="0"/>
                <a:cs typeface="Arial" charset="0"/>
              </a:rPr>
              <a:t>., </a:t>
            </a:r>
            <a:r>
              <a:rPr lang="en-US" altLang="en-US" sz="1500" b="1" i="1" baseline="30000" dirty="0">
                <a:solidFill>
                  <a:srgbClr val="3C2957"/>
                </a:solidFill>
                <a:latin typeface="Arial" charset="0"/>
                <a:cs typeface="Arial" charset="0"/>
              </a:rPr>
              <a:t>1</a:t>
            </a:r>
            <a:r>
              <a:rPr lang="en-US" altLang="en-US" sz="1500" b="1" i="1" dirty="0">
                <a:solidFill>
                  <a:srgbClr val="3C2957"/>
                </a:solidFill>
                <a:latin typeface="Arial" charset="0"/>
                <a:cs typeface="Arial" charset="0"/>
              </a:rPr>
              <a:t>Zrelov P.,</a:t>
            </a:r>
            <a:r>
              <a:rPr lang="en-US" altLang="en-US" sz="1500" b="1" i="1" baseline="30000" dirty="0">
                <a:solidFill>
                  <a:srgbClr val="3C2957"/>
                </a:solidFill>
                <a:latin typeface="Arial" charset="0"/>
                <a:cs typeface="Arial" charset="0"/>
              </a:rPr>
              <a:t> 1</a:t>
            </a:r>
            <a:r>
              <a:rPr lang="en-US" altLang="en-US" sz="1500" b="1" i="1" dirty="0">
                <a:solidFill>
                  <a:srgbClr val="3C2957"/>
                </a:solidFill>
                <a:latin typeface="Arial" charset="0"/>
                <a:cs typeface="Arial" charset="0"/>
              </a:rPr>
              <a:t>Zuev M., </a:t>
            </a:r>
            <a:endParaRPr lang="ru-RU" altLang="en-US" sz="1500" b="1" i="1" dirty="0">
              <a:solidFill>
                <a:srgbClr val="3C2957"/>
              </a:solidFill>
              <a:latin typeface="Arial" charset="0"/>
              <a:cs typeface="Arial" charset="0"/>
            </a:endParaRPr>
          </a:p>
          <a:p>
            <a:pPr algn="ctr" eaLnBrk="1" hangingPunct="1">
              <a:spcBef>
                <a:spcPts val="1200"/>
              </a:spcBef>
              <a:defRPr/>
            </a:pPr>
            <a:r>
              <a:rPr lang="ru-RU" altLang="en-US" sz="1500" b="1" i="1" baseline="30000" dirty="0">
                <a:solidFill>
                  <a:srgbClr val="3C2957"/>
                </a:solidFill>
                <a:latin typeface="Arial" charset="0"/>
                <a:cs typeface="Arial" charset="0"/>
              </a:rPr>
              <a:t>1</a:t>
            </a:r>
            <a:r>
              <a:rPr lang="en-US" altLang="en-US" sz="1500" b="1" i="1" dirty="0">
                <a:solidFill>
                  <a:srgbClr val="3C2957"/>
                </a:solidFill>
                <a:latin typeface="Arial" charset="0"/>
                <a:cs typeface="Arial" charset="0"/>
              </a:rPr>
              <a:t>LIT JINR, </a:t>
            </a:r>
            <a:r>
              <a:rPr lang="en-US" altLang="en-US" sz="1500" b="1" i="1" dirty="0" err="1">
                <a:solidFill>
                  <a:srgbClr val="3C2957"/>
                </a:solidFill>
                <a:latin typeface="Arial" charset="0"/>
                <a:cs typeface="Arial" charset="0"/>
              </a:rPr>
              <a:t>Dubna</a:t>
            </a:r>
            <a:r>
              <a:rPr lang="en-US" altLang="en-US" sz="1500" b="1" i="1" dirty="0">
                <a:solidFill>
                  <a:srgbClr val="3C2957"/>
                </a:solidFill>
                <a:latin typeface="Arial" charset="0"/>
                <a:cs typeface="Arial" charset="0"/>
              </a:rPr>
              <a:t>, Russia</a:t>
            </a:r>
            <a:endParaRPr lang="ru-RU" altLang="en-US" sz="1500" b="1" i="1" dirty="0">
              <a:solidFill>
                <a:srgbClr val="3C2957"/>
              </a:solidFill>
              <a:latin typeface="Arial" charset="0"/>
              <a:cs typeface="Arial" charset="0"/>
            </a:endParaRPr>
          </a:p>
          <a:p>
            <a:pPr algn="ctr" eaLnBrk="1" hangingPunct="1">
              <a:defRPr/>
            </a:pPr>
            <a:endParaRPr lang="ru-RU" altLang="en-US" dirty="0">
              <a:solidFill>
                <a:srgbClr val="FFFFFF"/>
              </a:solidFill>
              <a:cs typeface="Arial" charset="0"/>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767798"/>
            <a:ext cx="6683095" cy="200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Группа 31"/>
          <p:cNvGrpSpPr>
            <a:grpSpLocks/>
          </p:cNvGrpSpPr>
          <p:nvPr/>
        </p:nvGrpSpPr>
        <p:grpSpPr bwMode="auto">
          <a:xfrm>
            <a:off x="3523839" y="5157192"/>
            <a:ext cx="5512657" cy="1591899"/>
            <a:chOff x="783541" y="1035763"/>
            <a:chExt cx="8171480" cy="2681269"/>
          </a:xfrm>
        </p:grpSpPr>
        <p:pic>
          <p:nvPicPr>
            <p:cNvPr id="16" name="Picture 19" descr="http://hybrilit.jinr.ru/wp-content/uploads/2017/01/%D0%A1%D1%85%D0%B5%D0%BC%D0%B01-1024x3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541" y="1035763"/>
              <a:ext cx="8171480" cy="268126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7" name="Прямоугольник 33"/>
            <p:cNvSpPr/>
            <p:nvPr/>
          </p:nvSpPr>
          <p:spPr>
            <a:xfrm>
              <a:off x="4301250" y="2789711"/>
              <a:ext cx="1469397" cy="70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8" name="Рисунок 3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3856" y="2729611"/>
              <a:ext cx="1391641" cy="53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Рисунок 1"/>
          <p:cNvPicPr>
            <a:picLocks noChangeAspect="1"/>
          </p:cNvPicPr>
          <p:nvPr/>
        </p:nvPicPr>
        <p:blipFill>
          <a:blip r:embed="rId7"/>
          <a:stretch>
            <a:fillRect/>
          </a:stretch>
        </p:blipFill>
        <p:spPr>
          <a:xfrm>
            <a:off x="437326" y="4164027"/>
            <a:ext cx="8632684" cy="1009585"/>
          </a:xfrm>
          <a:prstGeom prst="rect">
            <a:avLst/>
          </a:prstGeom>
        </p:spPr>
      </p:pic>
    </p:spTree>
    <p:extLst>
      <p:ext uri="{BB962C8B-B14F-4D97-AF65-F5344CB8AC3E}">
        <p14:creationId xmlns:p14="http://schemas.microsoft.com/office/powerpoint/2010/main" val="1845521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116634"/>
            <a:ext cx="9144000" cy="984885"/>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a:t>
            </a:r>
            <a:r>
              <a:rPr lang="en-US" sz="2000" b="1" dirty="0">
                <a:solidFill>
                  <a:srgbClr val="0000FF"/>
                </a:solidFill>
              </a:rPr>
              <a:t>Neutron </a:t>
            </a:r>
            <a:r>
              <a:rPr lang="en-US" sz="2000" b="1" dirty="0" err="1">
                <a:solidFill>
                  <a:srgbClr val="0000FF"/>
                </a:solidFill>
              </a:rPr>
              <a:t>reflectometry</a:t>
            </a:r>
            <a:r>
              <a:rPr lang="en-US" sz="2000" b="1" dirty="0">
                <a:solidFill>
                  <a:srgbClr val="0000FF"/>
                </a:solidFill>
              </a:rPr>
              <a:t> study of structure and glass transition </a:t>
            </a:r>
            <a:r>
              <a:rPr lang="ru-RU" sz="2000" b="1" dirty="0">
                <a:solidFill>
                  <a:srgbClr val="0000FF"/>
                </a:solidFill>
              </a:rPr>
              <a:t/>
            </a:r>
            <a:br>
              <a:rPr lang="ru-RU" sz="2000" b="1" dirty="0">
                <a:solidFill>
                  <a:srgbClr val="0000FF"/>
                </a:solidFill>
              </a:rPr>
            </a:br>
            <a:r>
              <a:rPr lang="en-US" sz="2000" b="1" dirty="0">
                <a:solidFill>
                  <a:srgbClr val="0000FF"/>
                </a:solidFill>
              </a:rPr>
              <a:t>in thin films of polystyrene-fullerene </a:t>
            </a:r>
            <a:r>
              <a:rPr lang="en-US" sz="2000" b="1" dirty="0" err="1">
                <a:solidFill>
                  <a:srgbClr val="0000FF"/>
                </a:solidFill>
              </a:rPr>
              <a:t>nanocomposites</a:t>
            </a:r>
            <a:r>
              <a:rPr lang="en-US" sz="2000" b="1" dirty="0">
                <a:solidFill>
                  <a:srgbClr val="0000FF"/>
                </a:solidFill>
                <a:effectLst>
                  <a:outerShdw blurRad="38100" dist="38100" dir="2700000" algn="tl">
                    <a:srgbClr val="000000">
                      <a:alpha val="43137"/>
                    </a:srgbClr>
                  </a:outerShdw>
                </a:effectLst>
              </a:rPr>
              <a:t>”</a:t>
            </a:r>
            <a:br>
              <a:rPr lang="en-US" sz="2000" b="1" dirty="0">
                <a:solidFill>
                  <a:srgbClr val="0000FF"/>
                </a:solidFill>
                <a:effectLst>
                  <a:outerShdw blurRad="38100" dist="38100" dir="2700000" algn="tl">
                    <a:srgbClr val="000000">
                      <a:alpha val="43137"/>
                    </a:srgbClr>
                  </a:outerShdw>
                </a:effectLst>
              </a:rPr>
            </a:br>
            <a:r>
              <a:rPr lang="en-US" b="1" u="sng" dirty="0"/>
              <a:t>T.V. </a:t>
            </a:r>
            <a:r>
              <a:rPr lang="en-US" b="1" u="sng" dirty="0" smtClean="0"/>
              <a:t>Tropin</a:t>
            </a:r>
            <a:r>
              <a:rPr lang="en-US" b="1" dirty="0" smtClean="0"/>
              <a:t>, </a:t>
            </a:r>
            <a:r>
              <a:rPr lang="en-US" b="1" dirty="0"/>
              <a:t>C. </a:t>
            </a:r>
            <a:r>
              <a:rPr lang="en-US" b="1" dirty="0" smtClean="0"/>
              <a:t>Schick, </a:t>
            </a:r>
            <a:r>
              <a:rPr lang="en-US" b="1" dirty="0"/>
              <a:t>I.V. </a:t>
            </a:r>
            <a:r>
              <a:rPr lang="en-US" b="1" dirty="0" err="1" smtClean="0"/>
              <a:t>Gapon</a:t>
            </a:r>
            <a:r>
              <a:rPr lang="en-US" b="1" dirty="0" smtClean="0"/>
              <a:t>, </a:t>
            </a:r>
            <a:r>
              <a:rPr lang="en-US" b="1" dirty="0"/>
              <a:t>M.V. </a:t>
            </a:r>
            <a:r>
              <a:rPr lang="en-US" b="1" dirty="0" err="1" smtClean="0"/>
              <a:t>Avdeev</a:t>
            </a:r>
            <a:r>
              <a:rPr lang="en-US" b="1" dirty="0" smtClean="0"/>
              <a:t>, </a:t>
            </a:r>
            <a:r>
              <a:rPr lang="en-US" b="1" dirty="0"/>
              <a:t>V.L. </a:t>
            </a:r>
            <a:r>
              <a:rPr lang="en-US" b="1" dirty="0" err="1"/>
              <a:t>Aksenov</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31015" y="1290839"/>
            <a:ext cx="9144000" cy="646331"/>
          </a:xfrm>
          <a:prstGeom prst="rect">
            <a:avLst/>
          </a:prstGeom>
        </p:spPr>
        <p:txBody>
          <a:bodyPr wrap="square">
            <a:spAutoFit/>
          </a:bodyPr>
          <a:lstStyle/>
          <a:p>
            <a:pPr algn="ctr"/>
            <a:r>
              <a:rPr lang="en-US" b="1" dirty="0" smtClean="0">
                <a:solidFill>
                  <a:srgbClr val="7030A0"/>
                </a:solidFill>
                <a:effectLst>
                  <a:outerShdw blurRad="38100" dist="38100" dir="2700000" algn="tl">
                    <a:srgbClr val="000000">
                      <a:alpha val="43137"/>
                    </a:srgbClr>
                  </a:outerShdw>
                </a:effectLst>
              </a:rPr>
              <a:t>At the GRAINS </a:t>
            </a:r>
            <a:r>
              <a:rPr lang="en-US" b="1" dirty="0" err="1" smtClean="0">
                <a:solidFill>
                  <a:srgbClr val="7030A0"/>
                </a:solidFill>
                <a:effectLst>
                  <a:outerShdw blurRad="38100" dist="38100" dir="2700000" algn="tl">
                    <a:srgbClr val="000000">
                      <a:alpha val="43137"/>
                    </a:srgbClr>
                  </a:outerShdw>
                </a:effectLst>
              </a:rPr>
              <a:t>reflectometer</a:t>
            </a:r>
            <a:r>
              <a:rPr lang="en-US" b="1" dirty="0" smtClean="0">
                <a:solidFill>
                  <a:srgbClr val="7030A0"/>
                </a:solidFill>
                <a:effectLst>
                  <a:outerShdw blurRad="38100" dist="38100" dir="2700000" algn="tl">
                    <a:srgbClr val="000000">
                      <a:alpha val="43137"/>
                    </a:srgbClr>
                  </a:outerShdw>
                </a:effectLst>
              </a:rPr>
              <a:t> at IBR-2 the measurements of the glass transition of thin films of polymer-fullerene </a:t>
            </a:r>
            <a:r>
              <a:rPr lang="en-US" b="1" dirty="0" err="1" smtClean="0">
                <a:solidFill>
                  <a:srgbClr val="7030A0"/>
                </a:solidFill>
                <a:effectLst>
                  <a:outerShdw blurRad="38100" dist="38100" dir="2700000" algn="tl">
                    <a:srgbClr val="000000">
                      <a:alpha val="43137"/>
                    </a:srgbClr>
                  </a:outerShdw>
                </a:effectLst>
              </a:rPr>
              <a:t>nanocomposites</a:t>
            </a:r>
            <a:r>
              <a:rPr lang="en-US" b="1" dirty="0" smtClean="0">
                <a:solidFill>
                  <a:srgbClr val="7030A0"/>
                </a:solidFill>
                <a:effectLst>
                  <a:outerShdw blurRad="38100" dist="38100" dir="2700000" algn="tl">
                    <a:srgbClr val="000000">
                      <a:alpha val="43137"/>
                    </a:srgbClr>
                  </a:outerShdw>
                </a:effectLst>
              </a:rPr>
              <a:t> were performed.</a:t>
            </a:r>
            <a:endParaRPr lang="ru-RU" b="1" dirty="0">
              <a:solidFill>
                <a:srgbClr val="7030A0"/>
              </a:solidFill>
              <a:effectLst>
                <a:outerShdw blurRad="38100" dist="38100" dir="2700000" algn="tl">
                  <a:srgbClr val="000000">
                    <a:alpha val="43137"/>
                  </a:srgbClr>
                </a:outerShdw>
              </a:effectLst>
            </a:endParaRPr>
          </a:p>
        </p:txBody>
      </p:sp>
      <p:sp>
        <p:nvSpPr>
          <p:cNvPr id="13" name="Прямоугольник 12"/>
          <p:cNvSpPr/>
          <p:nvPr/>
        </p:nvSpPr>
        <p:spPr>
          <a:xfrm>
            <a:off x="-31015" y="6493986"/>
            <a:ext cx="9144001" cy="369332"/>
          </a:xfrm>
          <a:prstGeom prst="rect">
            <a:avLst/>
          </a:prstGeom>
        </p:spPr>
        <p:txBody>
          <a:bodyPr wrap="square">
            <a:spAutoFit/>
          </a:bodyPr>
          <a:lstStyle/>
          <a:p>
            <a:pPr algn="ctr"/>
            <a:r>
              <a:rPr lang="en-US" b="1" dirty="0" err="1" smtClean="0">
                <a:solidFill>
                  <a:srgbClr val="00B0F0"/>
                </a:solidFill>
              </a:rPr>
              <a:t>T</a:t>
            </a:r>
            <a:r>
              <a:rPr lang="en-US" b="1" baseline="-25000" dirty="0" err="1" smtClean="0">
                <a:solidFill>
                  <a:srgbClr val="00B0F0"/>
                </a:solidFill>
              </a:rPr>
              <a:t>g</a:t>
            </a:r>
            <a:r>
              <a:rPr lang="en-US" b="1" dirty="0" smtClean="0">
                <a:solidFill>
                  <a:srgbClr val="00B0F0"/>
                </a:solidFill>
              </a:rPr>
              <a:t> dependence on composition investigated, perspectives of research discussed.</a:t>
            </a:r>
            <a:endParaRPr lang="en-US" b="1" dirty="0">
              <a:solidFill>
                <a:srgbClr val="00B0F0"/>
              </a:solidFill>
            </a:endParaRP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22</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2" descr="http://rrgroup.seas.upenn.edu/images/slideshow/pnc.png"/>
          <p:cNvPicPr>
            <a:picLocks noChangeAspect="1" noChangeArrowheads="1"/>
          </p:cNvPicPr>
          <p:nvPr/>
        </p:nvPicPr>
        <p:blipFill rotWithShape="1">
          <a:blip r:embed="rId3">
            <a:extLst>
              <a:ext uri="{28A0092B-C50C-407E-A947-70E740481C1C}">
                <a14:useLocalDpi xmlns:a14="http://schemas.microsoft.com/office/drawing/2010/main" val="0"/>
              </a:ext>
            </a:extLst>
          </a:blip>
          <a:srcRect l="4" t="16798" r="57180" b="-16798"/>
          <a:stretch/>
        </p:blipFill>
        <p:spPr bwMode="auto">
          <a:xfrm>
            <a:off x="722402" y="1878346"/>
            <a:ext cx="3294411" cy="35658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735" y="3674113"/>
            <a:ext cx="2509838" cy="247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Группа 1"/>
          <p:cNvGrpSpPr>
            <a:grpSpLocks noChangeAspect="1"/>
          </p:cNvGrpSpPr>
          <p:nvPr/>
        </p:nvGrpSpPr>
        <p:grpSpPr>
          <a:xfrm>
            <a:off x="3724146" y="1767705"/>
            <a:ext cx="3978097" cy="2792882"/>
            <a:chOff x="5864260" y="25402438"/>
            <a:chExt cx="5682996" cy="3989832"/>
          </a:xfrm>
        </p:grpSpPr>
        <p:pic>
          <p:nvPicPr>
            <p:cNvPr id="11" name="Picture 1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4260" y="25402438"/>
              <a:ext cx="5682996" cy="3989832"/>
            </a:xfrm>
            <a:prstGeom prst="rect">
              <a:avLst/>
            </a:prstGeom>
          </p:spPr>
        </p:pic>
        <p:pic>
          <p:nvPicPr>
            <p:cNvPr id="12"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6005" y="27654942"/>
              <a:ext cx="2585027" cy="1059864"/>
            </a:xfrm>
            <a:prstGeom prst="rect">
              <a:avLst/>
            </a:prstGeom>
          </p:spPr>
        </p:pic>
      </p:grpSp>
      <p:grpSp>
        <p:nvGrpSpPr>
          <p:cNvPr id="5" name="Группа 4"/>
          <p:cNvGrpSpPr>
            <a:grpSpLocks noChangeAspect="1"/>
          </p:cNvGrpSpPr>
          <p:nvPr/>
        </p:nvGrpSpPr>
        <p:grpSpPr>
          <a:xfrm>
            <a:off x="5953077" y="4032652"/>
            <a:ext cx="3426257" cy="2646000"/>
            <a:chOff x="5688833" y="35168220"/>
            <a:chExt cx="4894653" cy="3780000"/>
          </a:xfrm>
        </p:grpSpPr>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8833" y="35168220"/>
              <a:ext cx="4894653" cy="3780000"/>
            </a:xfrm>
            <a:prstGeom prst="rect">
              <a:avLst/>
            </a:prstGeom>
          </p:spPr>
        </p:pic>
        <p:sp>
          <p:nvSpPr>
            <p:cNvPr id="17" name="TextBox 16"/>
            <p:cNvSpPr txBox="1"/>
            <p:nvPr/>
          </p:nvSpPr>
          <p:spPr>
            <a:xfrm>
              <a:off x="6782943" y="37575261"/>
              <a:ext cx="1222829" cy="395713"/>
            </a:xfrm>
            <a:prstGeom prst="rect">
              <a:avLst/>
            </a:prstGeom>
            <a:noFill/>
          </p:spPr>
          <p:txBody>
            <a:bodyPr wrap="square" rtlCol="0">
              <a:spAutoFit/>
            </a:bodyPr>
            <a:lstStyle/>
            <a:p>
              <a:pPr algn="ctr"/>
              <a:r>
                <a:rPr lang="en-US" sz="1200" dirty="0" smtClean="0"/>
                <a:t>T</a:t>
              </a:r>
              <a:r>
                <a:rPr lang="en-US" sz="1200" baseline="-25000" dirty="0" smtClean="0"/>
                <a:t>g</a:t>
              </a:r>
              <a:r>
                <a:rPr lang="en-US" sz="1200" dirty="0" smtClean="0"/>
                <a:t>~91°C</a:t>
              </a:r>
              <a:endParaRPr lang="ru-RU" sz="1200" dirty="0"/>
            </a:p>
          </p:txBody>
        </p:sp>
      </p:grpSp>
    </p:spTree>
    <p:extLst>
      <p:ext uri="{BB962C8B-B14F-4D97-AF65-F5344CB8AC3E}">
        <p14:creationId xmlns:p14="http://schemas.microsoft.com/office/powerpoint/2010/main" val="864717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23</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0" y="79520"/>
            <a:ext cx="8316416" cy="400110"/>
          </a:xfrm>
          <a:prstGeom prst="rect">
            <a:avLst/>
          </a:prstGeom>
        </p:spPr>
        <p:txBody>
          <a:bodyPr wrap="square">
            <a:spAutoFit/>
          </a:bodyPr>
          <a:lstStyle/>
          <a:p>
            <a:pPr algn="ctr" fontAlgn="auto">
              <a:spcBef>
                <a:spcPts val="0"/>
              </a:spcBef>
              <a:spcAft>
                <a:spcPts val="0"/>
              </a:spcAft>
            </a:pPr>
            <a:r>
              <a:rPr lang="en-US" sz="2000" b="1" dirty="0">
                <a:solidFill>
                  <a:prstClr val="black"/>
                </a:solidFill>
                <a:latin typeface="Calibri" panose="020F0502020204030204" pitchFamily="34" charset="0"/>
                <a:cs typeface="+mn-cs"/>
              </a:rPr>
              <a:t>DATA MANAGEMENT SYSTEM OF THE UNECE ICP Vegetation Program</a:t>
            </a:r>
            <a:endParaRPr lang="ru-RU" sz="2000" b="1" dirty="0">
              <a:solidFill>
                <a:prstClr val="black"/>
              </a:solidFill>
              <a:latin typeface="Calibri" panose="020F0502020204030204" pitchFamily="34" charset="0"/>
              <a:cs typeface="+mn-cs"/>
            </a:endParaRPr>
          </a:p>
        </p:txBody>
      </p:sp>
      <p:sp>
        <p:nvSpPr>
          <p:cNvPr id="19" name="Прямоугольник 18"/>
          <p:cNvSpPr/>
          <p:nvPr/>
        </p:nvSpPr>
        <p:spPr>
          <a:xfrm>
            <a:off x="298165" y="404664"/>
            <a:ext cx="8090261" cy="307777"/>
          </a:xfrm>
          <a:prstGeom prst="rect">
            <a:avLst/>
          </a:prstGeom>
        </p:spPr>
        <p:txBody>
          <a:bodyPr wrap="square">
            <a:spAutoFit/>
          </a:bodyPr>
          <a:lstStyle/>
          <a:p>
            <a:pPr fontAlgn="auto">
              <a:spcBef>
                <a:spcPts val="0"/>
              </a:spcBef>
              <a:spcAft>
                <a:spcPts val="0"/>
              </a:spcAft>
            </a:pPr>
            <a:r>
              <a:rPr lang="en-US" sz="1400" dirty="0">
                <a:solidFill>
                  <a:prstClr val="black"/>
                </a:solidFill>
                <a:latin typeface="Calibri" panose="020F0502020204030204"/>
                <a:cs typeface="+mn-cs"/>
              </a:rPr>
              <a:t>Authors: Gennady </a:t>
            </a:r>
            <a:r>
              <a:rPr lang="en-US" sz="1400" dirty="0" err="1">
                <a:solidFill>
                  <a:prstClr val="black"/>
                </a:solidFill>
                <a:latin typeface="Calibri" panose="020F0502020204030204"/>
                <a:cs typeface="+mn-cs"/>
              </a:rPr>
              <a:t>Ososkov</a:t>
            </a:r>
            <a:r>
              <a:rPr lang="en-US" sz="1400" dirty="0">
                <a:solidFill>
                  <a:prstClr val="black"/>
                </a:solidFill>
                <a:latin typeface="Calibri" panose="020F0502020204030204"/>
                <a:cs typeface="+mn-cs"/>
              </a:rPr>
              <a:t>, Marina </a:t>
            </a:r>
            <a:r>
              <a:rPr lang="en-US" sz="1400" dirty="0" err="1">
                <a:solidFill>
                  <a:prstClr val="black"/>
                </a:solidFill>
                <a:latin typeface="Calibri" panose="020F0502020204030204"/>
                <a:cs typeface="+mn-cs"/>
              </a:rPr>
              <a:t>Frontasyeva</a:t>
            </a:r>
            <a:r>
              <a:rPr lang="en-US" sz="1400" dirty="0">
                <a:solidFill>
                  <a:prstClr val="black"/>
                </a:solidFill>
                <a:latin typeface="Calibri" panose="020F0502020204030204"/>
                <a:cs typeface="+mn-cs"/>
              </a:rPr>
              <a:t>, </a:t>
            </a:r>
            <a:r>
              <a:rPr lang="en-US" sz="1400" u="sng" dirty="0">
                <a:solidFill>
                  <a:prstClr val="black"/>
                </a:solidFill>
                <a:latin typeface="Calibri" panose="020F0502020204030204"/>
                <a:cs typeface="+mn-cs"/>
              </a:rPr>
              <a:t>Alexander </a:t>
            </a:r>
            <a:r>
              <a:rPr lang="en-US" sz="1400" u="sng" dirty="0" err="1">
                <a:solidFill>
                  <a:prstClr val="black"/>
                </a:solidFill>
                <a:latin typeface="Calibri" panose="020F0502020204030204"/>
                <a:cs typeface="+mn-cs"/>
              </a:rPr>
              <a:t>Uzhinskiy</a:t>
            </a:r>
            <a:r>
              <a:rPr lang="en-US" sz="1400" dirty="0">
                <a:solidFill>
                  <a:prstClr val="black"/>
                </a:solidFill>
                <a:latin typeface="Calibri" panose="020F0502020204030204"/>
                <a:cs typeface="+mn-cs"/>
              </a:rPr>
              <a:t>, Nikolay </a:t>
            </a:r>
            <a:r>
              <a:rPr lang="en-US" sz="1400" dirty="0" err="1">
                <a:solidFill>
                  <a:prstClr val="black"/>
                </a:solidFill>
                <a:latin typeface="Calibri" panose="020F0502020204030204"/>
                <a:cs typeface="+mn-cs"/>
              </a:rPr>
              <a:t>Kutovskiy</a:t>
            </a:r>
            <a:r>
              <a:rPr lang="en-US" sz="1400" dirty="0">
                <a:solidFill>
                  <a:prstClr val="black"/>
                </a:solidFill>
                <a:latin typeface="Calibri" panose="020F0502020204030204"/>
                <a:cs typeface="+mn-cs"/>
              </a:rPr>
              <a:t>,</a:t>
            </a:r>
            <a:r>
              <a:rPr lang="ru-RU" sz="1400" dirty="0">
                <a:solidFill>
                  <a:prstClr val="black"/>
                </a:solidFill>
                <a:latin typeface="Calibri" panose="020F0502020204030204"/>
                <a:cs typeface="+mn-cs"/>
              </a:rPr>
              <a:t> </a:t>
            </a:r>
            <a:r>
              <a:rPr lang="en-US" sz="1400" dirty="0">
                <a:solidFill>
                  <a:prstClr val="black"/>
                </a:solidFill>
                <a:latin typeface="Calibri" panose="020F0502020204030204"/>
                <a:cs typeface="+mn-cs"/>
              </a:rPr>
              <a:t>Andrey </a:t>
            </a:r>
            <a:r>
              <a:rPr lang="en-US" sz="1400" dirty="0" err="1">
                <a:solidFill>
                  <a:prstClr val="black"/>
                </a:solidFill>
                <a:latin typeface="Calibri" panose="020F0502020204030204"/>
                <a:cs typeface="+mn-cs"/>
              </a:rPr>
              <a:t>Nechaevsky</a:t>
            </a:r>
            <a:endParaRPr lang="en-US" sz="1400" dirty="0">
              <a:solidFill>
                <a:prstClr val="black"/>
              </a:solidFill>
              <a:latin typeface="Calibri" panose="020F0502020204030204"/>
              <a:cs typeface="+mn-cs"/>
            </a:endParaRPr>
          </a:p>
        </p:txBody>
      </p:sp>
      <p:sp>
        <p:nvSpPr>
          <p:cNvPr id="20" name="Прямоугольник 19"/>
          <p:cNvSpPr/>
          <p:nvPr/>
        </p:nvSpPr>
        <p:spPr>
          <a:xfrm>
            <a:off x="217589" y="661871"/>
            <a:ext cx="8739052" cy="2554545"/>
          </a:xfrm>
          <a:prstGeom prst="rect">
            <a:avLst/>
          </a:prstGeom>
        </p:spPr>
        <p:txBody>
          <a:bodyPr wrap="square">
            <a:spAutoFit/>
          </a:bodyPr>
          <a:lstStyle/>
          <a:p>
            <a:pPr algn="just" fontAlgn="auto">
              <a:spcBef>
                <a:spcPts val="0"/>
              </a:spcBef>
              <a:spcAft>
                <a:spcPts val="0"/>
              </a:spcAft>
            </a:pPr>
            <a:r>
              <a:rPr lang="ru-RU" sz="1600" dirty="0" err="1">
                <a:solidFill>
                  <a:prstClr val="black"/>
                </a:solidFill>
                <a:latin typeface="Calibri" panose="020F0502020204030204" pitchFamily="34" charset="0"/>
                <a:cs typeface="+mn-cs"/>
              </a:rPr>
              <a:t>The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aim</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of</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the</a:t>
            </a:r>
            <a:r>
              <a:rPr lang="ru-RU" sz="1600" dirty="0">
                <a:solidFill>
                  <a:prstClr val="black"/>
                </a:solidFill>
                <a:latin typeface="Calibri" panose="020F0502020204030204" pitchFamily="34" charset="0"/>
                <a:cs typeface="+mn-cs"/>
              </a:rPr>
              <a:t> UNECE </a:t>
            </a:r>
            <a:r>
              <a:rPr lang="ru-RU" sz="1600" dirty="0" err="1">
                <a:solidFill>
                  <a:prstClr val="black"/>
                </a:solidFill>
                <a:latin typeface="Calibri" panose="020F0502020204030204" pitchFamily="34" charset="0"/>
                <a:cs typeface="+mn-cs"/>
              </a:rPr>
              <a:t>International</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Cooperative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Program</a:t>
            </a:r>
            <a:r>
              <a:rPr lang="ru-RU" sz="1600" dirty="0">
                <a:solidFill>
                  <a:prstClr val="black"/>
                </a:solidFill>
                <a:latin typeface="Calibri" panose="020F0502020204030204" pitchFamily="34" charset="0"/>
                <a:cs typeface="+mn-cs"/>
              </a:rPr>
              <a:t> (ICP) </a:t>
            </a:r>
            <a:r>
              <a:rPr lang="ru-RU" sz="1600" dirty="0" err="1">
                <a:solidFill>
                  <a:prstClr val="black"/>
                </a:solidFill>
                <a:latin typeface="Calibri" panose="020F0502020204030204" pitchFamily="34" charset="0"/>
                <a:cs typeface="+mn-cs"/>
              </a:rPr>
              <a:t>Vegetation</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in</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the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framework</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of</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the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United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Nations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Convention</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on</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Long-Range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Transboundary</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Air</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Pollution</a:t>
            </a:r>
            <a:r>
              <a:rPr lang="ru-RU" sz="1600" dirty="0">
                <a:solidFill>
                  <a:prstClr val="black"/>
                </a:solidFill>
                <a:latin typeface="Calibri" panose="020F0502020204030204" pitchFamily="34" charset="0"/>
                <a:cs typeface="+mn-cs"/>
              </a:rPr>
              <a:t> (CLRTAP) </a:t>
            </a:r>
            <a:r>
              <a:rPr lang="ru-RU" sz="1600" dirty="0" err="1">
                <a:solidFill>
                  <a:prstClr val="black"/>
                </a:solidFill>
                <a:latin typeface="Calibri" panose="020F0502020204030204" pitchFamily="34" charset="0"/>
                <a:cs typeface="+mn-cs"/>
              </a:rPr>
              <a:t>is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to</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identify</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the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main</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polluted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areas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of</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Europe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produce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regional</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maps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and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further</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develop</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the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understanding</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of</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the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long-range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transboundary</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pollution</a:t>
            </a:r>
            <a:r>
              <a:rPr lang="ru-RU" sz="1600" dirty="0">
                <a:solidFill>
                  <a:prstClr val="black"/>
                </a:solidFill>
                <a:latin typeface="Calibri" panose="020F0502020204030204" pitchFamily="34" charset="0"/>
                <a:cs typeface="+mn-cs"/>
              </a:rPr>
              <a:t>.</a:t>
            </a:r>
            <a:r>
              <a:rPr lang="en-US" sz="1600" dirty="0">
                <a:solidFill>
                  <a:prstClr val="black"/>
                </a:solidFill>
                <a:latin typeface="Calibri" panose="020F0502020204030204" pitchFamily="34" charset="0"/>
                <a:cs typeface="+mn-cs"/>
              </a:rPr>
              <a:t> The program</a:t>
            </a:r>
            <a:r>
              <a:rPr lang="ru-RU" sz="1600" dirty="0">
                <a:solidFill>
                  <a:prstClr val="black"/>
                </a:solidFill>
                <a:latin typeface="Calibri" panose="020F0502020204030204" pitchFamily="34" charset="0"/>
                <a:cs typeface="+mn-cs"/>
              </a:rPr>
              <a:t> </a:t>
            </a:r>
            <a:r>
              <a:rPr lang="en-US" sz="1600" dirty="0">
                <a:solidFill>
                  <a:prstClr val="black"/>
                </a:solidFill>
                <a:latin typeface="Calibri" panose="020F0502020204030204" pitchFamily="34" charset="0"/>
                <a:cs typeface="+mn-cs"/>
              </a:rPr>
              <a:t>is realized in 39 countries of Europe and Asia. </a:t>
            </a:r>
            <a:r>
              <a:rPr lang="en-US" altLang="ru-RU" sz="1600" dirty="0">
                <a:solidFill>
                  <a:prstClr val="black"/>
                </a:solidFill>
                <a:latin typeface="Calibri" panose="020F0502020204030204"/>
                <a:cs typeface="+mn-cs"/>
              </a:rPr>
              <a:t>Since 2014 Frank Laboratory of Neutron Physics (FLNP) has been in charge of that part of the project which is related to the moss biomonitoring. </a:t>
            </a:r>
            <a:r>
              <a:rPr lang="ru-RU" sz="1600" dirty="0" err="1">
                <a:solidFill>
                  <a:prstClr val="black"/>
                </a:solidFill>
                <a:latin typeface="Calibri" panose="020F0502020204030204" pitchFamily="34" charset="0"/>
                <a:cs typeface="+mn-cs"/>
              </a:rPr>
              <a:t>The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Data</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Management</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System</a:t>
            </a:r>
            <a:r>
              <a:rPr lang="ru-RU" sz="1600" dirty="0">
                <a:solidFill>
                  <a:prstClr val="black"/>
                </a:solidFill>
                <a:latin typeface="Calibri" panose="020F0502020204030204" pitchFamily="34" charset="0"/>
                <a:cs typeface="+mn-cs"/>
              </a:rPr>
              <a:t> (DMS, </a:t>
            </a:r>
            <a:r>
              <a:rPr lang="en-US" sz="1600" dirty="0">
                <a:solidFill>
                  <a:prstClr val="black"/>
                </a:solidFill>
                <a:latin typeface="Calibri" panose="020F0502020204030204" pitchFamily="34" charset="0"/>
                <a:cs typeface="+mn-cs"/>
              </a:rPr>
              <a:t>moss.jinr.ru</a:t>
            </a:r>
            <a:r>
              <a:rPr lang="ru-RU" sz="1600" dirty="0">
                <a:solidFill>
                  <a:prstClr val="black"/>
                </a:solidFill>
                <a:latin typeface="Calibri" panose="020F0502020204030204" pitchFamily="34" charset="0"/>
                <a:cs typeface="+mn-cs"/>
              </a:rPr>
              <a:t>)</a:t>
            </a:r>
            <a:r>
              <a:rPr lang="en-US" sz="1600" dirty="0">
                <a:solidFill>
                  <a:prstClr val="black"/>
                </a:solidFill>
                <a:latin typeface="Calibri" panose="020F0502020204030204" pitchFamily="34" charset="0"/>
                <a:cs typeface="+mn-cs"/>
              </a:rPr>
              <a:t> of the UNECE ICP Vegetation</a:t>
            </a:r>
            <a:r>
              <a:rPr lang="ru-RU" sz="1600" dirty="0">
                <a:solidFill>
                  <a:prstClr val="black"/>
                </a:solidFill>
                <a:latin typeface="Calibri" panose="020F0502020204030204" pitchFamily="34" charset="0"/>
                <a:cs typeface="+mn-cs"/>
              </a:rPr>
              <a:t> </a:t>
            </a:r>
            <a:r>
              <a:rPr lang="en-US" sz="1600" dirty="0">
                <a:solidFill>
                  <a:prstClr val="black"/>
                </a:solidFill>
                <a:latin typeface="Calibri" panose="020F0502020204030204" pitchFamily="34" charset="0"/>
                <a:cs typeface="+mn-cs"/>
              </a:rPr>
              <a:t>was developed at the Laboratory of Information Technologies (LIT). It c</a:t>
            </a:r>
            <a:r>
              <a:rPr lang="ru-RU" sz="1600" dirty="0" err="1">
                <a:solidFill>
                  <a:prstClr val="black"/>
                </a:solidFill>
                <a:latin typeface="Calibri" panose="020F0502020204030204" pitchFamily="34" charset="0"/>
                <a:cs typeface="+mn-cs"/>
              </a:rPr>
              <a:t>onsists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of</a:t>
            </a:r>
            <a:r>
              <a:rPr lang="ru-RU" sz="1600" dirty="0">
                <a:solidFill>
                  <a:prstClr val="black"/>
                </a:solidFill>
                <a:latin typeface="Calibri" panose="020F0502020204030204" pitchFamily="34" charset="0"/>
                <a:cs typeface="+mn-cs"/>
              </a:rPr>
              <a:t> a </a:t>
            </a:r>
            <a:r>
              <a:rPr lang="ru-RU" sz="1600" dirty="0" err="1">
                <a:solidFill>
                  <a:prstClr val="black"/>
                </a:solidFill>
                <a:latin typeface="Calibri" panose="020F0502020204030204" pitchFamily="34" charset="0"/>
                <a:cs typeface="+mn-cs"/>
              </a:rPr>
              <a:t>set</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of</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interconnected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services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and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tools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deployed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and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hosted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at</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the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Joint</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Institute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of</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Nuclear</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Research</a:t>
            </a:r>
            <a:r>
              <a:rPr lang="ru-RU" sz="1600" dirty="0">
                <a:solidFill>
                  <a:prstClr val="black"/>
                </a:solidFill>
                <a:latin typeface="Calibri" panose="020F0502020204030204" pitchFamily="34" charset="0"/>
                <a:cs typeface="+mn-cs"/>
              </a:rPr>
              <a:t> (JINR) </a:t>
            </a:r>
            <a:r>
              <a:rPr lang="ru-RU" sz="1600" dirty="0" err="1">
                <a:solidFill>
                  <a:prstClr val="black"/>
                </a:solidFill>
                <a:latin typeface="Calibri" panose="020F0502020204030204" pitchFamily="34" charset="0"/>
                <a:cs typeface="+mn-cs"/>
              </a:rPr>
              <a:t>cloud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infrastructure</a:t>
            </a:r>
            <a:r>
              <a:rPr lang="ru-RU" sz="1600" dirty="0">
                <a:solidFill>
                  <a:prstClr val="black"/>
                </a:solidFill>
                <a:latin typeface="Calibri" panose="020F0502020204030204" pitchFamily="34" charset="0"/>
                <a:cs typeface="+mn-cs"/>
              </a:rPr>
              <a:t>. DMS </a:t>
            </a:r>
            <a:r>
              <a:rPr lang="ru-RU" sz="1600" dirty="0" err="1">
                <a:solidFill>
                  <a:prstClr val="black"/>
                </a:solidFill>
                <a:latin typeface="Calibri" panose="020F0502020204030204" pitchFamily="34" charset="0"/>
                <a:cs typeface="+mn-cs"/>
              </a:rPr>
              <a:t>is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intended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to</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provide</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its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participants</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with</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modern</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unified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system</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of</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collecting</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analyzing</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and</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processing</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of</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biological</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monitoring</a:t>
            </a:r>
            <a:r>
              <a:rPr lang="ru-RU" sz="1600" dirty="0">
                <a:solidFill>
                  <a:prstClr val="black"/>
                </a:solidFill>
                <a:latin typeface="Calibri" panose="020F0502020204030204" pitchFamily="34" charset="0"/>
                <a:cs typeface="+mn-cs"/>
              </a:rPr>
              <a:t> </a:t>
            </a:r>
            <a:r>
              <a:rPr lang="ru-RU" sz="1600" dirty="0" err="1">
                <a:solidFill>
                  <a:prstClr val="black"/>
                </a:solidFill>
                <a:latin typeface="Calibri" panose="020F0502020204030204" pitchFamily="34" charset="0"/>
                <a:cs typeface="+mn-cs"/>
              </a:rPr>
              <a:t>data</a:t>
            </a:r>
            <a:r>
              <a:rPr lang="ru-RU" sz="1600" dirty="0">
                <a:solidFill>
                  <a:prstClr val="black"/>
                </a:solidFill>
                <a:latin typeface="Calibri" panose="020F0502020204030204" pitchFamily="34" charset="0"/>
                <a:cs typeface="+mn-cs"/>
              </a:rPr>
              <a:t>. </a:t>
            </a:r>
            <a:endParaRPr lang="en-US" sz="1600" dirty="0">
              <a:solidFill>
                <a:prstClr val="black"/>
              </a:solidFill>
              <a:latin typeface="Calibri" panose="020F0502020204030204" pitchFamily="34" charset="0"/>
              <a:cs typeface="+mn-cs"/>
            </a:endParaRPr>
          </a:p>
        </p:txBody>
      </p:sp>
      <p:pic>
        <p:nvPicPr>
          <p:cNvPr id="21" name="Рисунок 20"/>
          <p:cNvPicPr>
            <a:picLocks noChangeAspect="1"/>
          </p:cNvPicPr>
          <p:nvPr/>
        </p:nvPicPr>
        <p:blipFill>
          <a:blip r:embed="rId3"/>
          <a:stretch>
            <a:fillRect/>
          </a:stretch>
        </p:blipFill>
        <p:spPr>
          <a:xfrm>
            <a:off x="217591" y="3283803"/>
            <a:ext cx="3222297" cy="1947388"/>
          </a:xfrm>
          <a:prstGeom prst="rect">
            <a:avLst/>
          </a:prstGeom>
        </p:spPr>
      </p:pic>
      <p:sp>
        <p:nvSpPr>
          <p:cNvPr id="22" name="Прямоугольник 21"/>
          <p:cNvSpPr/>
          <p:nvPr/>
        </p:nvSpPr>
        <p:spPr>
          <a:xfrm>
            <a:off x="3488872" y="3183555"/>
            <a:ext cx="5536474" cy="830997"/>
          </a:xfrm>
          <a:prstGeom prst="rect">
            <a:avLst/>
          </a:prstGeom>
        </p:spPr>
        <p:txBody>
          <a:bodyPr wrap="square">
            <a:spAutoFit/>
          </a:bodyPr>
          <a:lstStyle/>
          <a:p>
            <a:pPr fontAlgn="auto">
              <a:spcBef>
                <a:spcPts val="0"/>
              </a:spcBef>
              <a:spcAft>
                <a:spcPts val="0"/>
              </a:spcAft>
            </a:pPr>
            <a:r>
              <a:rPr lang="en-US" sz="1600" dirty="0">
                <a:solidFill>
                  <a:prstClr val="black"/>
                </a:solidFill>
                <a:latin typeface="Calibri" panose="020F0502020204030204" pitchFamily="34" charset="0"/>
                <a:cs typeface="+mn-cs"/>
              </a:rPr>
              <a:t>DMS allows organizing data collection quite flexible in respect to heterogeneity of raw data. </a:t>
            </a:r>
            <a:r>
              <a:rPr lang="en-US" sz="1600" dirty="0">
                <a:solidFill>
                  <a:prstClr val="black"/>
                </a:solidFill>
                <a:latin typeface="Corbel" panose="020B0503020204020204" pitchFamily="34" charset="0"/>
                <a:cs typeface="+mn-cs"/>
              </a:rPr>
              <a:t>Verification of imported data is done automatically and allows to find most of human made mistakes</a:t>
            </a:r>
            <a:endParaRPr lang="ru-RU" sz="1600" dirty="0">
              <a:solidFill>
                <a:prstClr val="black"/>
              </a:solidFill>
              <a:latin typeface="Calibri" panose="020F0502020204030204" pitchFamily="34" charset="0"/>
              <a:cs typeface="+mn-cs"/>
            </a:endParaRPr>
          </a:p>
        </p:txBody>
      </p:sp>
      <p:sp>
        <p:nvSpPr>
          <p:cNvPr id="23" name="Прямоугольник 22"/>
          <p:cNvSpPr/>
          <p:nvPr/>
        </p:nvSpPr>
        <p:spPr>
          <a:xfrm>
            <a:off x="3929597" y="3991690"/>
            <a:ext cx="5095750" cy="1077218"/>
          </a:xfrm>
          <a:prstGeom prst="rect">
            <a:avLst/>
          </a:prstGeom>
        </p:spPr>
        <p:txBody>
          <a:bodyPr wrap="square">
            <a:spAutoFit/>
          </a:bodyPr>
          <a:lstStyle/>
          <a:p>
            <a:pPr algn="just" fontAlgn="auto">
              <a:spcBef>
                <a:spcPts val="0"/>
              </a:spcBef>
              <a:spcAft>
                <a:spcPts val="0"/>
              </a:spcAft>
            </a:pPr>
            <a:r>
              <a:rPr lang="en-US" sz="1600" dirty="0">
                <a:solidFill>
                  <a:prstClr val="black"/>
                </a:solidFill>
                <a:latin typeface="Calibri" panose="020F0502020204030204" pitchFamily="34" charset="0"/>
                <a:cs typeface="+mn-cs"/>
              </a:rPr>
              <a:t>Participants are able to generate maps, get historical reports and statistic parameters of their data, correlation between element concentration, contaminations factors, geo-indexes and so on. </a:t>
            </a:r>
            <a:endParaRPr lang="ru-RU" sz="1600" dirty="0">
              <a:solidFill>
                <a:prstClr val="black"/>
              </a:solidFill>
              <a:latin typeface="Calibri" panose="020F0502020204030204" pitchFamily="34" charset="0"/>
              <a:cs typeface="+mn-cs"/>
            </a:endParaRPr>
          </a:p>
        </p:txBody>
      </p:sp>
      <p:sp>
        <p:nvSpPr>
          <p:cNvPr id="24" name="Прямоугольник 23"/>
          <p:cNvSpPr/>
          <p:nvPr/>
        </p:nvSpPr>
        <p:spPr>
          <a:xfrm>
            <a:off x="5625750" y="5093378"/>
            <a:ext cx="3330893" cy="830997"/>
          </a:xfrm>
          <a:prstGeom prst="rect">
            <a:avLst/>
          </a:prstGeom>
        </p:spPr>
        <p:txBody>
          <a:bodyPr wrap="square">
            <a:spAutoFit/>
          </a:bodyPr>
          <a:lstStyle/>
          <a:p>
            <a:pPr fontAlgn="auto">
              <a:spcBef>
                <a:spcPts val="0"/>
              </a:spcBef>
              <a:spcAft>
                <a:spcPts val="0"/>
              </a:spcAft>
            </a:pPr>
            <a:r>
              <a:rPr lang="en-US" sz="1600" dirty="0">
                <a:solidFill>
                  <a:prstClr val="black"/>
                </a:solidFill>
                <a:latin typeface="Calibri" panose="020F0502020204030204" pitchFamily="34" charset="0"/>
                <a:cs typeface="+mn-cs"/>
              </a:rPr>
              <a:t>More than 6000 sampling sites from 47 regions of different countries are presented at the DMS </a:t>
            </a:r>
            <a:endParaRPr lang="ru-RU" sz="1600" dirty="0">
              <a:solidFill>
                <a:prstClr val="black"/>
              </a:solidFill>
              <a:latin typeface="Calibri" panose="020F0502020204030204" pitchFamily="34" charset="0"/>
              <a:cs typeface="+mn-cs"/>
            </a:endParaRPr>
          </a:p>
        </p:txBody>
      </p:sp>
      <p:pic>
        <p:nvPicPr>
          <p:cNvPr id="25" name="Рисунок 24"/>
          <p:cNvPicPr>
            <a:picLocks noChangeAspect="1"/>
          </p:cNvPicPr>
          <p:nvPr/>
        </p:nvPicPr>
        <p:blipFill>
          <a:blip r:embed="rId4"/>
          <a:stretch>
            <a:fillRect/>
          </a:stretch>
        </p:blipFill>
        <p:spPr>
          <a:xfrm>
            <a:off x="874123" y="4302110"/>
            <a:ext cx="3006489" cy="1858162"/>
          </a:xfrm>
          <a:prstGeom prst="rect">
            <a:avLst/>
          </a:prstGeom>
        </p:spPr>
      </p:pic>
      <p:pic>
        <p:nvPicPr>
          <p:cNvPr id="26" name="Рисунок 25"/>
          <p:cNvPicPr>
            <a:picLocks noChangeAspect="1"/>
          </p:cNvPicPr>
          <p:nvPr/>
        </p:nvPicPr>
        <p:blipFill>
          <a:blip r:embed="rId5"/>
          <a:stretch>
            <a:fillRect/>
          </a:stretch>
        </p:blipFill>
        <p:spPr>
          <a:xfrm>
            <a:off x="2676808" y="5070959"/>
            <a:ext cx="2926080" cy="1671663"/>
          </a:xfrm>
          <a:prstGeom prst="rect">
            <a:avLst/>
          </a:prstGeom>
        </p:spPr>
      </p:pic>
    </p:spTree>
    <p:extLst>
      <p:ext uri="{BB962C8B-B14F-4D97-AF65-F5344CB8AC3E}">
        <p14:creationId xmlns:p14="http://schemas.microsoft.com/office/powerpoint/2010/main" val="3511333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552" y="116632"/>
            <a:ext cx="9144000" cy="923330"/>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a:t>
            </a:r>
            <a:r>
              <a:rPr lang="en-US" b="1" dirty="0">
                <a:solidFill>
                  <a:srgbClr val="0000FF"/>
                </a:solidFill>
                <a:cs typeface="Times New Roman" panose="02020603050405020304" pitchFamily="18" charset="0"/>
              </a:rPr>
              <a:t>Temperature resumption and correlation of inhomogeneous magnetic </a:t>
            </a:r>
            <a:endParaRPr lang="en-US" b="1" dirty="0" smtClean="0">
              <a:solidFill>
                <a:srgbClr val="0000FF"/>
              </a:solidFill>
              <a:cs typeface="Times New Roman" panose="02020603050405020304" pitchFamily="18" charset="0"/>
            </a:endParaRPr>
          </a:p>
          <a:p>
            <a:pPr algn="ctr"/>
            <a:r>
              <a:rPr lang="en-US" b="1" dirty="0" smtClean="0">
                <a:solidFill>
                  <a:srgbClr val="0000FF"/>
                </a:solidFill>
                <a:cs typeface="Times New Roman" panose="02020603050405020304" pitchFamily="18" charset="0"/>
              </a:rPr>
              <a:t>states </a:t>
            </a:r>
            <a:r>
              <a:rPr lang="en-US" b="1" dirty="0">
                <a:solidFill>
                  <a:srgbClr val="0000FF"/>
                </a:solidFill>
                <a:cs typeface="Times New Roman" panose="02020603050405020304" pitchFamily="18" charset="0"/>
              </a:rPr>
              <a:t>in the structure </a:t>
            </a:r>
            <a:r>
              <a:rPr lang="en-US" b="1" dirty="0" err="1">
                <a:solidFill>
                  <a:srgbClr val="0000FF"/>
                </a:solidFill>
                <a:cs typeface="Times New Roman" panose="02020603050405020304" pitchFamily="18" charset="0"/>
              </a:rPr>
              <a:t>Nb</a:t>
            </a:r>
            <a:r>
              <a:rPr lang="en-US" b="1" dirty="0">
                <a:solidFill>
                  <a:srgbClr val="0000FF"/>
                </a:solidFill>
                <a:cs typeface="Times New Roman" panose="02020603050405020304" pitchFamily="18" charset="0"/>
              </a:rPr>
              <a:t>(70nm)/Ni[65%]Cu[35%](7nm)//</a:t>
            </a:r>
            <a:r>
              <a:rPr lang="en-US" b="1" dirty="0" smtClean="0">
                <a:solidFill>
                  <a:srgbClr val="0000FF"/>
                </a:solidFill>
                <a:cs typeface="Times New Roman" panose="02020603050405020304" pitchFamily="18" charset="0"/>
              </a:rPr>
              <a:t>Si</a:t>
            </a:r>
            <a:r>
              <a:rPr lang="en-US" b="1" dirty="0" smtClean="0">
                <a:solidFill>
                  <a:srgbClr val="0000FF"/>
                </a:solidFill>
                <a:effectLst>
                  <a:outerShdw blurRad="38100" dist="38100" dir="2700000" algn="tl">
                    <a:srgbClr val="000000">
                      <a:alpha val="43137"/>
                    </a:srgbClr>
                  </a:outerShdw>
                </a:effectLst>
              </a:rPr>
              <a:t>”</a:t>
            </a:r>
            <a:r>
              <a:rPr lang="en-US" b="1" dirty="0">
                <a:solidFill>
                  <a:srgbClr val="0000FF"/>
                </a:solidFill>
                <a:effectLst>
                  <a:outerShdw blurRad="38100" dist="38100" dir="2700000" algn="tl">
                    <a:srgbClr val="000000">
                      <a:alpha val="43137"/>
                    </a:srgbClr>
                  </a:outerShdw>
                </a:effectLst>
              </a:rPr>
              <a:t/>
            </a:r>
            <a:br>
              <a:rPr lang="en-US" b="1" dirty="0">
                <a:solidFill>
                  <a:srgbClr val="0000FF"/>
                </a:solidFill>
                <a:effectLst>
                  <a:outerShdw blurRad="38100" dist="38100" dir="2700000" algn="tl">
                    <a:srgbClr val="000000">
                      <a:alpha val="43137"/>
                    </a:srgbClr>
                  </a:outerShdw>
                </a:effectLst>
              </a:rPr>
            </a:br>
            <a:r>
              <a:rPr lang="en-US" sz="1600" b="1" u="sng" dirty="0"/>
              <a:t>V.D. </a:t>
            </a:r>
            <a:r>
              <a:rPr lang="en-US" sz="1600" b="1" u="sng" dirty="0" err="1" smtClean="0"/>
              <a:t>Zhaketov</a:t>
            </a:r>
            <a:r>
              <a:rPr lang="en-US" sz="1600" b="1" dirty="0" smtClean="0"/>
              <a:t>, </a:t>
            </a:r>
            <a:r>
              <a:rPr lang="en-US" sz="1600" b="1" dirty="0" err="1"/>
              <a:t>Yu.V</a:t>
            </a:r>
            <a:r>
              <a:rPr lang="en-US" sz="1600" b="1" dirty="0"/>
              <a:t>. </a:t>
            </a:r>
            <a:r>
              <a:rPr lang="en-US" sz="1600" b="1" dirty="0" err="1"/>
              <a:t>Nikitenko</a:t>
            </a:r>
            <a:endParaRPr lang="ru-RU" sz="1600" b="1" dirty="0">
              <a:effectLst>
                <a:outerShdw blurRad="38100" dist="38100" dir="2700000" algn="tl">
                  <a:srgbClr val="000000">
                    <a:alpha val="43137"/>
                  </a:srgbClr>
                </a:outerShdw>
              </a:effectLst>
            </a:endParaRPr>
          </a:p>
        </p:txBody>
      </p:sp>
      <p:sp>
        <p:nvSpPr>
          <p:cNvPr id="7" name="Прямоугольник 6"/>
          <p:cNvSpPr/>
          <p:nvPr/>
        </p:nvSpPr>
        <p:spPr>
          <a:xfrm>
            <a:off x="8244408" y="-72690"/>
            <a:ext cx="954107" cy="923330"/>
          </a:xfrm>
          <a:prstGeom prst="rect">
            <a:avLst/>
          </a:prstGeom>
          <a:noFill/>
        </p:spPr>
        <p:txBody>
          <a:bodyPr wrap="none" lIns="91440" tIns="45720" rIns="91440" bIns="45720">
            <a:spAutoFit/>
          </a:bodyPr>
          <a:lstStyle/>
          <a:p>
            <a:pPr algn="ctr"/>
            <a:r>
              <a:rPr lang="en-US" sz="54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24</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316416" y="-72690"/>
            <a:ext cx="1152128"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9" name="Объект 8"/>
          <p:cNvGraphicFramePr>
            <a:graphicFrameLocks noChangeAspect="1"/>
          </p:cNvGraphicFramePr>
          <p:nvPr>
            <p:extLst>
              <p:ext uri="{D42A27DB-BD31-4B8C-83A1-F6EECF244321}">
                <p14:modId xmlns:p14="http://schemas.microsoft.com/office/powerpoint/2010/main" val="1817654093"/>
              </p:ext>
            </p:extLst>
          </p:nvPr>
        </p:nvGraphicFramePr>
        <p:xfrm>
          <a:off x="85956" y="3361181"/>
          <a:ext cx="2181788" cy="2125086"/>
        </p:xfrm>
        <a:graphic>
          <a:graphicData uri="http://schemas.openxmlformats.org/presentationml/2006/ole">
            <mc:AlternateContent xmlns:mc="http://schemas.openxmlformats.org/markup-compatibility/2006">
              <mc:Choice xmlns:v="urn:schemas-microsoft-com:vml" Requires="v">
                <p:oleObj spid="_x0000_s10252" name="CorelDRAW" r:id="rId4" imgW="2036018" imgH="2000368" progId="CorelDraw.Graphic.17">
                  <p:embed/>
                </p:oleObj>
              </mc:Choice>
              <mc:Fallback>
                <p:oleObj name="CorelDRAW" r:id="rId4" imgW="2036018" imgH="2000368" progId="CorelDraw.Graphic.1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56" y="3361181"/>
                        <a:ext cx="2181788" cy="2125086"/>
                      </a:xfrm>
                      <a:prstGeom prst="rect">
                        <a:avLst/>
                      </a:prstGeom>
                      <a:noFill/>
                      <a:ln>
                        <a:noFill/>
                      </a:ln>
                    </p:spPr>
                  </p:pic>
                </p:oleObj>
              </mc:Fallback>
            </mc:AlternateContent>
          </a:graphicData>
        </a:graphic>
      </p:graphicFrame>
      <p:sp>
        <p:nvSpPr>
          <p:cNvPr id="10" name="Прямоугольник 9"/>
          <p:cNvSpPr/>
          <p:nvPr/>
        </p:nvSpPr>
        <p:spPr>
          <a:xfrm>
            <a:off x="369144" y="3738309"/>
            <a:ext cx="1494796" cy="338554"/>
          </a:xfrm>
          <a:prstGeom prst="rect">
            <a:avLst/>
          </a:prstGeom>
        </p:spPr>
        <p:txBody>
          <a:bodyPr wrap="square">
            <a:spAutoFit/>
          </a:bodyPr>
          <a:lstStyle/>
          <a:p>
            <a:r>
              <a:rPr lang="en-US" sz="1600" dirty="0"/>
              <a:t>Nb(70nm</a:t>
            </a:r>
            <a:r>
              <a:rPr lang="en-US" sz="1600" dirty="0" smtClean="0"/>
              <a:t>)</a:t>
            </a:r>
            <a:endParaRPr lang="ru-RU" sz="1600" dirty="0"/>
          </a:p>
        </p:txBody>
      </p:sp>
      <p:sp>
        <p:nvSpPr>
          <p:cNvPr id="11" name="Прямоугольник 10"/>
          <p:cNvSpPr/>
          <p:nvPr/>
        </p:nvSpPr>
        <p:spPr>
          <a:xfrm>
            <a:off x="165484" y="4136381"/>
            <a:ext cx="1964676" cy="276999"/>
          </a:xfrm>
          <a:prstGeom prst="rect">
            <a:avLst/>
          </a:prstGeom>
        </p:spPr>
        <p:txBody>
          <a:bodyPr wrap="square">
            <a:spAutoFit/>
          </a:bodyPr>
          <a:lstStyle/>
          <a:p>
            <a:r>
              <a:rPr lang="en-US" sz="1200" dirty="0" smtClean="0"/>
              <a:t>Ni65%Cu35%(6.5nm</a:t>
            </a:r>
            <a:r>
              <a:rPr lang="en-US" sz="1200" dirty="0"/>
              <a:t>)</a:t>
            </a:r>
            <a:endParaRPr lang="ru-RU" sz="1200" dirty="0"/>
          </a:p>
        </p:txBody>
      </p:sp>
      <p:sp>
        <p:nvSpPr>
          <p:cNvPr id="12" name="TextBox 11"/>
          <p:cNvSpPr txBox="1"/>
          <p:nvPr/>
        </p:nvSpPr>
        <p:spPr>
          <a:xfrm>
            <a:off x="293285" y="4606606"/>
            <a:ext cx="1645626" cy="646331"/>
          </a:xfrm>
          <a:prstGeom prst="rect">
            <a:avLst/>
          </a:prstGeom>
          <a:noFill/>
        </p:spPr>
        <p:txBody>
          <a:bodyPr wrap="square" rtlCol="0">
            <a:spAutoFit/>
          </a:bodyPr>
          <a:lstStyle/>
          <a:p>
            <a:r>
              <a:rPr lang="en-US" dirty="0" smtClean="0"/>
              <a:t>Substrate</a:t>
            </a:r>
            <a:endParaRPr lang="ru-RU" dirty="0" smtClean="0"/>
          </a:p>
          <a:p>
            <a:r>
              <a:rPr lang="ru-RU" dirty="0" smtClean="0"/>
              <a:t>(</a:t>
            </a:r>
            <a:r>
              <a:rPr lang="en-US" dirty="0" smtClean="0"/>
              <a:t>Si–1mm</a:t>
            </a:r>
            <a:r>
              <a:rPr lang="ru-RU" dirty="0" smtClean="0"/>
              <a:t>)</a:t>
            </a:r>
            <a:endParaRPr lang="ru-RU" dirty="0"/>
          </a:p>
        </p:txBody>
      </p:sp>
      <p:sp>
        <p:nvSpPr>
          <p:cNvPr id="14" name="TextBox 13"/>
          <p:cNvSpPr txBox="1"/>
          <p:nvPr/>
        </p:nvSpPr>
        <p:spPr>
          <a:xfrm>
            <a:off x="0" y="6325869"/>
            <a:ext cx="2249847" cy="307777"/>
          </a:xfrm>
          <a:prstGeom prst="rect">
            <a:avLst/>
          </a:prstGeom>
          <a:noFill/>
        </p:spPr>
        <p:txBody>
          <a:bodyPr wrap="none" rtlCol="0">
            <a:spAutoFit/>
          </a:bodyPr>
          <a:lstStyle/>
          <a:p>
            <a:r>
              <a:rPr lang="en-US" sz="1400" b="1" dirty="0" smtClean="0"/>
              <a:t>Fig.1. Investigated structure</a:t>
            </a:r>
            <a:endParaRPr lang="ru-RU" sz="1400" b="1" dirty="0"/>
          </a:p>
        </p:txBody>
      </p:sp>
      <p:pic>
        <p:nvPicPr>
          <p:cNvPr id="16" name="Рисунок 15"/>
          <p:cNvPicPr/>
          <p:nvPr/>
        </p:nvPicPr>
        <p:blipFill>
          <a:blip r:embed="rId6">
            <a:extLst>
              <a:ext uri="{28A0092B-C50C-407E-A947-70E740481C1C}">
                <a14:useLocalDpi xmlns:a14="http://schemas.microsoft.com/office/drawing/2010/main" val="0"/>
              </a:ext>
            </a:extLst>
          </a:blip>
          <a:srcRect/>
          <a:stretch>
            <a:fillRect/>
          </a:stretch>
        </p:blipFill>
        <p:spPr bwMode="auto">
          <a:xfrm>
            <a:off x="2411760" y="2769163"/>
            <a:ext cx="4059645" cy="3335479"/>
          </a:xfrm>
          <a:prstGeom prst="rect">
            <a:avLst/>
          </a:prstGeom>
          <a:noFill/>
          <a:ln>
            <a:noFill/>
          </a:ln>
        </p:spPr>
      </p:pic>
      <p:sp>
        <p:nvSpPr>
          <p:cNvPr id="17" name="TextBox 16"/>
          <p:cNvSpPr txBox="1"/>
          <p:nvPr/>
        </p:nvSpPr>
        <p:spPr>
          <a:xfrm>
            <a:off x="3232215" y="3114653"/>
            <a:ext cx="1994457" cy="577081"/>
          </a:xfrm>
          <a:prstGeom prst="rect">
            <a:avLst/>
          </a:prstGeom>
          <a:noFill/>
        </p:spPr>
        <p:txBody>
          <a:bodyPr wrap="none" rtlCol="0">
            <a:spAutoFit/>
          </a:bodyPr>
          <a:lstStyle/>
          <a:p>
            <a:r>
              <a:rPr lang="en-US" sz="1050" dirty="0" smtClean="0"/>
              <a:t>1 – 25</a:t>
            </a:r>
            <a:r>
              <a:rPr lang="ru-RU" sz="1050" dirty="0" smtClean="0"/>
              <a:t> </a:t>
            </a:r>
            <a:r>
              <a:rPr lang="en-US" sz="1050" dirty="0" err="1" smtClean="0"/>
              <a:t>Oe</a:t>
            </a:r>
            <a:endParaRPr lang="en-US" sz="1050" dirty="0" smtClean="0"/>
          </a:p>
          <a:p>
            <a:r>
              <a:rPr lang="en-US" sz="1050" dirty="0" smtClean="0"/>
              <a:t>2 – 25</a:t>
            </a:r>
            <a:r>
              <a:rPr lang="ru-RU" sz="1050" dirty="0" smtClean="0"/>
              <a:t> </a:t>
            </a:r>
            <a:r>
              <a:rPr lang="en-US" sz="1050" dirty="0" err="1" smtClean="0"/>
              <a:t>Oe</a:t>
            </a:r>
            <a:r>
              <a:rPr lang="en-US" sz="1050" dirty="0" smtClean="0"/>
              <a:t> (sample is magnetized)</a:t>
            </a:r>
          </a:p>
          <a:p>
            <a:r>
              <a:rPr lang="en-US" sz="1050" dirty="0" smtClean="0"/>
              <a:t>3 – 200</a:t>
            </a:r>
            <a:r>
              <a:rPr lang="ru-RU" sz="1050" dirty="0" smtClean="0"/>
              <a:t> </a:t>
            </a:r>
            <a:r>
              <a:rPr lang="en-US" sz="1050" dirty="0" err="1" smtClean="0"/>
              <a:t>Oe</a:t>
            </a:r>
            <a:endParaRPr lang="ru-RU" sz="1050" dirty="0" smtClean="0"/>
          </a:p>
        </p:txBody>
      </p:sp>
      <p:sp>
        <p:nvSpPr>
          <p:cNvPr id="18" name="Прямоугольник 17"/>
          <p:cNvSpPr/>
          <p:nvPr/>
        </p:nvSpPr>
        <p:spPr>
          <a:xfrm>
            <a:off x="4370293" y="4954978"/>
            <a:ext cx="651140" cy="338554"/>
          </a:xfrm>
          <a:prstGeom prst="rect">
            <a:avLst/>
          </a:prstGeom>
        </p:spPr>
        <p:txBody>
          <a:bodyPr wrap="none">
            <a:spAutoFit/>
          </a:bodyPr>
          <a:lstStyle/>
          <a:p>
            <a:r>
              <a:rPr lang="el-GR" sz="1600" dirty="0" smtClean="0"/>
              <a:t>λ</a:t>
            </a:r>
            <a:r>
              <a:rPr lang="ru-RU" sz="1600" dirty="0" smtClean="0"/>
              <a:t>=1 </a:t>
            </a:r>
            <a:r>
              <a:rPr lang="en-US" sz="1600" dirty="0"/>
              <a:t>Å</a:t>
            </a:r>
            <a:endParaRPr lang="ru-RU" sz="1600" dirty="0"/>
          </a:p>
        </p:txBody>
      </p:sp>
      <p:sp>
        <p:nvSpPr>
          <p:cNvPr id="19" name="TextBox 18"/>
          <p:cNvSpPr txBox="1"/>
          <p:nvPr/>
        </p:nvSpPr>
        <p:spPr>
          <a:xfrm>
            <a:off x="3160474" y="6218148"/>
            <a:ext cx="2419637" cy="523220"/>
          </a:xfrm>
          <a:prstGeom prst="rect">
            <a:avLst/>
          </a:prstGeom>
          <a:noFill/>
        </p:spPr>
        <p:txBody>
          <a:bodyPr wrap="none" rtlCol="0">
            <a:spAutoFit/>
          </a:bodyPr>
          <a:lstStyle/>
          <a:p>
            <a:pPr algn="ctr"/>
            <a:r>
              <a:rPr lang="en-US" sz="1400" b="1" dirty="0" smtClean="0"/>
              <a:t>Fig.2. Neutron Intensity </a:t>
            </a:r>
            <a:r>
              <a:rPr lang="en-US" sz="1400" b="1" dirty="0"/>
              <a:t>of </a:t>
            </a:r>
            <a:r>
              <a:rPr lang="en-US" sz="1400" b="1" dirty="0" smtClean="0"/>
              <a:t>the</a:t>
            </a:r>
          </a:p>
          <a:p>
            <a:pPr algn="ctr"/>
            <a:r>
              <a:rPr lang="en-US" sz="1400" b="1" dirty="0" smtClean="0"/>
              <a:t>reflection </a:t>
            </a:r>
            <a:r>
              <a:rPr lang="en-US" sz="1400" b="1" dirty="0"/>
              <a:t>+ </a:t>
            </a:r>
            <a:r>
              <a:rPr lang="en-US" sz="1400" b="1" dirty="0" smtClean="0"/>
              <a:t>refraction</a:t>
            </a:r>
          </a:p>
        </p:txBody>
      </p:sp>
      <p:pic>
        <p:nvPicPr>
          <p:cNvPr id="20" name="Рисунок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91072" y="3114653"/>
            <a:ext cx="2852928" cy="2596896"/>
          </a:xfrm>
          <a:prstGeom prst="rect">
            <a:avLst/>
          </a:prstGeom>
          <a:noFill/>
          <a:ln>
            <a:noFill/>
          </a:ln>
        </p:spPr>
      </p:pic>
      <p:sp>
        <p:nvSpPr>
          <p:cNvPr id="21" name="TextBox 20"/>
          <p:cNvSpPr txBox="1"/>
          <p:nvPr/>
        </p:nvSpPr>
        <p:spPr>
          <a:xfrm>
            <a:off x="6528458" y="6218148"/>
            <a:ext cx="2209259" cy="523220"/>
          </a:xfrm>
          <a:prstGeom prst="rect">
            <a:avLst/>
          </a:prstGeom>
          <a:noFill/>
        </p:spPr>
        <p:txBody>
          <a:bodyPr wrap="none" rtlCol="0">
            <a:spAutoFit/>
          </a:bodyPr>
          <a:lstStyle/>
          <a:p>
            <a:pPr algn="ctr"/>
            <a:r>
              <a:rPr lang="en-US" sz="1400" b="1" dirty="0" smtClean="0"/>
              <a:t>Fig.3. Magnetic state of </a:t>
            </a:r>
          </a:p>
          <a:p>
            <a:pPr algn="ctr"/>
            <a:r>
              <a:rPr lang="en-US" sz="1400" b="1" dirty="0" smtClean="0"/>
              <a:t>the ferromagnetic layer</a:t>
            </a:r>
          </a:p>
        </p:txBody>
      </p:sp>
      <p:sp>
        <p:nvSpPr>
          <p:cNvPr id="2" name="Прямоугольник 1"/>
          <p:cNvSpPr/>
          <p:nvPr/>
        </p:nvSpPr>
        <p:spPr>
          <a:xfrm>
            <a:off x="0" y="1052736"/>
            <a:ext cx="9144000" cy="2031325"/>
          </a:xfrm>
          <a:prstGeom prst="rect">
            <a:avLst/>
          </a:prstGeom>
        </p:spPr>
        <p:txBody>
          <a:bodyPr wrap="square">
            <a:spAutoFit/>
          </a:bodyPr>
          <a:lstStyle/>
          <a:p>
            <a:pPr algn="just"/>
            <a:r>
              <a:rPr lang="en-US" sz="1400" dirty="0">
                <a:cs typeface="Times New Roman" panose="02020603050405020304" pitchFamily="18" charset="0"/>
              </a:rPr>
              <a:t>Magnetic properties of superconductor are antagonistic to the ferromagnetic ones. But in layered structures ferromagnetic/superconductor (FM/S), where thickness of layers are order of the superconductivity correlation length or magnetic order parameters, their coexistence is possible and it’s cause arising of different nontrivial effects. In this work we investigated structure</a:t>
            </a:r>
            <a:r>
              <a:rPr lang="ru-RU" sz="1400" dirty="0">
                <a:cs typeface="Times New Roman" panose="02020603050405020304" pitchFamily="18" charset="0"/>
              </a:rPr>
              <a:t> </a:t>
            </a:r>
            <a:r>
              <a:rPr lang="en-US" sz="1400" dirty="0" err="1">
                <a:cs typeface="Times New Roman" panose="02020603050405020304" pitchFamily="18" charset="0"/>
              </a:rPr>
              <a:t>Nb</a:t>
            </a:r>
            <a:r>
              <a:rPr lang="en-US" sz="1400" dirty="0">
                <a:cs typeface="Times New Roman" panose="02020603050405020304" pitchFamily="18" charset="0"/>
              </a:rPr>
              <a:t>/</a:t>
            </a:r>
            <a:r>
              <a:rPr lang="en-US" sz="1400" dirty="0" err="1">
                <a:cs typeface="Times New Roman" panose="02020603050405020304" pitchFamily="18" charset="0"/>
              </a:rPr>
              <a:t>NiCu</a:t>
            </a:r>
            <a:r>
              <a:rPr lang="en-US" sz="1400" dirty="0">
                <a:cs typeface="Times New Roman" panose="02020603050405020304" pitchFamily="18" charset="0"/>
              </a:rPr>
              <a:t> (Fig.1). </a:t>
            </a:r>
            <a:r>
              <a:rPr lang="en-US" sz="1400" dirty="0" err="1"/>
              <a:t>T</a:t>
            </a:r>
            <a:r>
              <a:rPr lang="en-US" sz="1100" dirty="0" err="1"/>
              <a:t>curie</a:t>
            </a:r>
            <a:r>
              <a:rPr lang="en-US" sz="1400" dirty="0"/>
              <a:t> of </a:t>
            </a:r>
            <a:r>
              <a:rPr lang="en-US" sz="1400" dirty="0" err="1"/>
              <a:t>NiCu</a:t>
            </a:r>
            <a:r>
              <a:rPr lang="en-US" sz="1400" dirty="0"/>
              <a:t> is rather low, so it’s possible to make FM-layer thicker (</a:t>
            </a:r>
            <a:r>
              <a:rPr lang="en-US" sz="1400" dirty="0" err="1"/>
              <a:t>d</a:t>
            </a:r>
            <a:r>
              <a:rPr lang="en-US" sz="1050" dirty="0" err="1"/>
              <a:t>FM</a:t>
            </a:r>
            <a:r>
              <a:rPr lang="ru-RU" sz="1400" dirty="0"/>
              <a:t>~</a:t>
            </a:r>
            <a:r>
              <a:rPr lang="en-US" sz="1400" dirty="0"/>
              <a:t>1/</a:t>
            </a:r>
            <a:r>
              <a:rPr lang="en-US" sz="1400" dirty="0" err="1"/>
              <a:t>Tcurie</a:t>
            </a:r>
            <a:r>
              <a:rPr lang="en-US" sz="1400" dirty="0"/>
              <a:t> – limit thickness for </a:t>
            </a:r>
            <a:r>
              <a:rPr lang="en-US" sz="1400" dirty="0" err="1"/>
              <a:t>cryptoferromagnetism’s</a:t>
            </a:r>
            <a:r>
              <a:rPr lang="en-US" sz="1400" dirty="0"/>
              <a:t> realization)</a:t>
            </a:r>
            <a:r>
              <a:rPr lang="en-US" sz="1400" dirty="0">
                <a:cs typeface="Times New Roman" panose="02020603050405020304" pitchFamily="18" charset="0"/>
              </a:rPr>
              <a:t>. In this work we found temperature resumption of ferromagnetic state at T=9K and 4K by neutron scattering (for example Fig.2). Nature of this phenomenon required further investigations. On pic.3 shown magnetic state of FM layer, which described experimental data. There are </a:t>
            </a:r>
            <a:r>
              <a:rPr lang="en-US" sz="1400" dirty="0" err="1">
                <a:cs typeface="Times New Roman" panose="02020603050405020304" pitchFamily="18" charset="0"/>
              </a:rPr>
              <a:t>superparamagnetic</a:t>
            </a:r>
            <a:r>
              <a:rPr lang="en-US" sz="1400" dirty="0">
                <a:cs typeface="Times New Roman" panose="02020603050405020304" pitchFamily="18" charset="0"/>
              </a:rPr>
              <a:t> clusters in the structure and magnetic media with magnetic domains. Magnetic moment’s alignment of domains and clusters depend on temperature and magnetic field.</a:t>
            </a:r>
            <a:endParaRPr lang="ru-RU" sz="1400" dirty="0"/>
          </a:p>
        </p:txBody>
      </p:sp>
    </p:spTree>
    <p:extLst>
      <p:ext uri="{BB962C8B-B14F-4D97-AF65-F5344CB8AC3E}">
        <p14:creationId xmlns:p14="http://schemas.microsoft.com/office/powerpoint/2010/main" val="296120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890"/>
            <a:ext cx="9144000" cy="584775"/>
          </a:xfrm>
          <a:prstGeom prst="rect">
            <a:avLst/>
          </a:prstGeom>
          <a:noFill/>
        </p:spPr>
        <p:txBody>
          <a:bodyPr>
            <a:spAutoFit/>
          </a:bodyPr>
          <a:lstStyle/>
          <a:p>
            <a:pPr algn="ctr" fontAlgn="auto">
              <a:spcBef>
                <a:spcPts val="0"/>
              </a:spcBef>
              <a:spcAft>
                <a:spcPts val="0"/>
              </a:spcAft>
              <a:defRPr/>
            </a:pPr>
            <a:r>
              <a:rPr lang="en-US" sz="3200" b="1" dirty="0">
                <a:solidFill>
                  <a:srgbClr val="FF0000"/>
                </a:solidFill>
                <a:effectLst>
                  <a:outerShdw blurRad="38100" dist="38100" dir="2700000" algn="tl">
                    <a:srgbClr val="000000">
                      <a:alpha val="43137"/>
                    </a:srgbClr>
                  </a:outerShdw>
                </a:effectLst>
                <a:latin typeface="+mn-lt"/>
                <a:cs typeface="+mn-cs"/>
              </a:rPr>
              <a:t>Conclusions</a:t>
            </a:r>
            <a:endParaRPr lang="ru-RU" sz="3200" b="1" dirty="0">
              <a:solidFill>
                <a:srgbClr val="FF0000"/>
              </a:solidFill>
              <a:effectLst>
                <a:outerShdw blurRad="38100" dist="38100" dir="2700000" algn="tl">
                  <a:srgbClr val="000000">
                    <a:alpha val="43137"/>
                  </a:srgbClr>
                </a:outerShdw>
              </a:effectLst>
              <a:latin typeface="+mn-lt"/>
              <a:cs typeface="+mn-cs"/>
            </a:endParaRPr>
          </a:p>
        </p:txBody>
      </p:sp>
      <p:sp>
        <p:nvSpPr>
          <p:cNvPr id="3" name="TextBox 2"/>
          <p:cNvSpPr txBox="1"/>
          <p:nvPr/>
        </p:nvSpPr>
        <p:spPr>
          <a:xfrm>
            <a:off x="214313" y="987107"/>
            <a:ext cx="8786812" cy="4154984"/>
          </a:xfrm>
          <a:prstGeom prst="rect">
            <a:avLst/>
          </a:prstGeom>
          <a:noFill/>
        </p:spPr>
        <p:txBody>
          <a:bodyPr>
            <a:spAutoFit/>
          </a:bodyPr>
          <a:lstStyle/>
          <a:p>
            <a:pPr algn="just" fontAlgn="auto">
              <a:spcBef>
                <a:spcPts val="0"/>
              </a:spcBef>
              <a:spcAft>
                <a:spcPts val="0"/>
              </a:spcAft>
              <a:buFont typeface="Arial" pitchFamily="34" charset="0"/>
              <a:buChar char="•"/>
              <a:defRPr/>
            </a:pPr>
            <a:r>
              <a:rPr lang="en-US" sz="2200" b="1" dirty="0">
                <a:solidFill>
                  <a:srgbClr val="0000FF"/>
                </a:solidFill>
                <a:effectLst>
                  <a:outerShdw blurRad="38100" dist="38100" dir="2700000" algn="tl">
                    <a:srgbClr val="000000">
                      <a:alpha val="43137"/>
                    </a:srgbClr>
                  </a:outerShdw>
                </a:effectLst>
                <a:latin typeface="+mn-lt"/>
                <a:cs typeface="+mn-cs"/>
              </a:rPr>
              <a:t>The total number of </a:t>
            </a:r>
            <a:r>
              <a:rPr lang="en-US" sz="2200" b="1" dirty="0" smtClean="0">
                <a:solidFill>
                  <a:srgbClr val="0000FF"/>
                </a:solidFill>
                <a:effectLst>
                  <a:outerShdw blurRad="38100" dist="38100" dir="2700000" algn="tl">
                    <a:srgbClr val="000000">
                      <a:alpha val="43137"/>
                    </a:srgbClr>
                  </a:outerShdw>
                </a:effectLst>
                <a:latin typeface="+mn-lt"/>
                <a:cs typeface="+mn-cs"/>
              </a:rPr>
              <a:t>2</a:t>
            </a:r>
            <a:r>
              <a:rPr lang="ru-RU" sz="2200" b="1" dirty="0" smtClean="0">
                <a:solidFill>
                  <a:srgbClr val="0000FF"/>
                </a:solidFill>
                <a:effectLst>
                  <a:outerShdw blurRad="38100" dist="38100" dir="2700000" algn="tl">
                    <a:srgbClr val="000000">
                      <a:alpha val="43137"/>
                    </a:srgbClr>
                  </a:outerShdw>
                </a:effectLst>
                <a:latin typeface="+mn-lt"/>
                <a:cs typeface="+mn-cs"/>
              </a:rPr>
              <a:t>4</a:t>
            </a:r>
            <a:r>
              <a:rPr lang="en-US" sz="2200" b="1" dirty="0" smtClean="0">
                <a:solidFill>
                  <a:srgbClr val="0000FF"/>
                </a:solidFill>
                <a:effectLst>
                  <a:outerShdw blurRad="38100" dist="38100" dir="2700000" algn="tl">
                    <a:srgbClr val="000000">
                      <a:alpha val="43137"/>
                    </a:srgbClr>
                  </a:outerShdw>
                </a:effectLst>
                <a:latin typeface="+mn-lt"/>
                <a:cs typeface="+mn-cs"/>
              </a:rPr>
              <a:t> </a:t>
            </a:r>
            <a:r>
              <a:rPr lang="en-US" sz="2200" b="1" dirty="0">
                <a:solidFill>
                  <a:srgbClr val="0000FF"/>
                </a:solidFill>
                <a:effectLst>
                  <a:outerShdw blurRad="38100" dist="38100" dir="2700000" algn="tl">
                    <a:srgbClr val="000000">
                      <a:alpha val="43137"/>
                    </a:srgbClr>
                  </a:outerShdw>
                </a:effectLst>
                <a:latin typeface="+mn-lt"/>
                <a:cs typeface="+mn-cs"/>
              </a:rPr>
              <a:t>poster reports have been prepared for the present PAC session;</a:t>
            </a:r>
          </a:p>
          <a:p>
            <a:pPr algn="just" fontAlgn="auto">
              <a:spcBef>
                <a:spcPts val="0"/>
              </a:spcBef>
              <a:spcAft>
                <a:spcPts val="0"/>
              </a:spcAft>
              <a:buFont typeface="Arial" pitchFamily="34" charset="0"/>
              <a:buChar char="•"/>
              <a:defRPr/>
            </a:pPr>
            <a:endParaRPr lang="en-US" sz="2200" b="1" dirty="0">
              <a:solidFill>
                <a:srgbClr val="0000FF"/>
              </a:solidFill>
              <a:effectLst>
                <a:outerShdw blurRad="38100" dist="38100" dir="2700000" algn="tl">
                  <a:srgbClr val="000000">
                    <a:alpha val="43137"/>
                  </a:srgbClr>
                </a:outerShdw>
              </a:effectLst>
              <a:latin typeface="+mn-lt"/>
              <a:cs typeface="+mn-cs"/>
            </a:endParaRPr>
          </a:p>
          <a:p>
            <a:pPr algn="just" fontAlgn="auto">
              <a:spcBef>
                <a:spcPts val="0"/>
              </a:spcBef>
              <a:spcAft>
                <a:spcPts val="0"/>
              </a:spcAft>
              <a:defRPr/>
            </a:pPr>
            <a:endParaRPr lang="en-US" sz="2200" b="1" dirty="0">
              <a:solidFill>
                <a:srgbClr val="0000FF"/>
              </a:solidFill>
              <a:effectLst>
                <a:outerShdw blurRad="38100" dist="38100" dir="2700000" algn="tl">
                  <a:srgbClr val="000000">
                    <a:alpha val="43137"/>
                  </a:srgbClr>
                </a:outerShdw>
              </a:effectLst>
              <a:latin typeface="+mn-lt"/>
              <a:cs typeface="+mn-cs"/>
            </a:endParaRPr>
          </a:p>
          <a:p>
            <a:pPr algn="just" fontAlgn="auto">
              <a:spcBef>
                <a:spcPts val="0"/>
              </a:spcBef>
              <a:spcAft>
                <a:spcPts val="0"/>
              </a:spcAft>
              <a:buFont typeface="Arial" pitchFamily="34" charset="0"/>
              <a:buChar char="•"/>
              <a:defRPr/>
            </a:pPr>
            <a:r>
              <a:rPr lang="en-US" sz="2200" b="1" dirty="0">
                <a:solidFill>
                  <a:srgbClr val="0000FF"/>
                </a:solidFill>
                <a:effectLst>
                  <a:outerShdw blurRad="38100" dist="38100" dir="2700000" algn="tl">
                    <a:srgbClr val="000000">
                      <a:alpha val="43137"/>
                    </a:srgbClr>
                  </a:outerShdw>
                </a:effectLst>
              </a:rPr>
              <a:t>The </a:t>
            </a:r>
            <a:r>
              <a:rPr lang="en-US" sz="2200" b="1" dirty="0" smtClean="0">
                <a:solidFill>
                  <a:srgbClr val="0000FF"/>
                </a:solidFill>
                <a:effectLst>
                  <a:outerShdw blurRad="38100" dist="38100" dir="2700000" algn="tl">
                    <a:srgbClr val="000000">
                      <a:alpha val="43137"/>
                    </a:srgbClr>
                  </a:outerShdw>
                </a:effectLst>
              </a:rPr>
              <a:t>reported topics include investigation of “soft” and “hard” condensed matter using neutron scattering and complementary methods, current developments related to informational technologies at the JINR, methodological works and production of detectors for the IBR-2 instruments;</a:t>
            </a:r>
            <a:endParaRPr lang="en-US" sz="2200" b="1" dirty="0">
              <a:solidFill>
                <a:srgbClr val="0000FF"/>
              </a:solidFill>
              <a:effectLst>
                <a:outerShdw blurRad="38100" dist="38100" dir="2700000" algn="tl">
                  <a:srgbClr val="000000">
                    <a:alpha val="43137"/>
                  </a:srgbClr>
                </a:outerShdw>
              </a:effectLst>
            </a:endParaRPr>
          </a:p>
          <a:p>
            <a:pPr algn="just" fontAlgn="auto">
              <a:spcBef>
                <a:spcPts val="0"/>
              </a:spcBef>
              <a:spcAft>
                <a:spcPts val="0"/>
              </a:spcAft>
              <a:buFont typeface="Arial" pitchFamily="34" charset="0"/>
              <a:buChar char="•"/>
              <a:defRPr/>
            </a:pPr>
            <a:endParaRPr lang="en-US" sz="2200" b="1" dirty="0">
              <a:solidFill>
                <a:srgbClr val="0000FF"/>
              </a:solidFill>
              <a:effectLst>
                <a:outerShdw blurRad="38100" dist="38100" dir="2700000" algn="tl">
                  <a:srgbClr val="000000">
                    <a:alpha val="43137"/>
                  </a:srgbClr>
                </a:outerShdw>
              </a:effectLst>
              <a:latin typeface="+mn-lt"/>
              <a:cs typeface="+mn-cs"/>
            </a:endParaRPr>
          </a:p>
          <a:p>
            <a:pPr algn="just" fontAlgn="auto">
              <a:spcBef>
                <a:spcPts val="0"/>
              </a:spcBef>
              <a:spcAft>
                <a:spcPts val="0"/>
              </a:spcAft>
              <a:buFont typeface="Arial" pitchFamily="34" charset="0"/>
              <a:buChar char="•"/>
              <a:defRPr/>
            </a:pPr>
            <a:endParaRPr lang="en-US" sz="2200" b="1" dirty="0">
              <a:solidFill>
                <a:srgbClr val="0000FF"/>
              </a:solidFill>
              <a:effectLst>
                <a:outerShdw blurRad="38100" dist="38100" dir="2700000" algn="tl">
                  <a:srgbClr val="000000">
                    <a:alpha val="43137"/>
                  </a:srgbClr>
                </a:outerShdw>
              </a:effectLst>
              <a:latin typeface="+mn-lt"/>
              <a:cs typeface="+mn-cs"/>
            </a:endParaRPr>
          </a:p>
          <a:p>
            <a:pPr algn="just" fontAlgn="auto">
              <a:spcBef>
                <a:spcPts val="0"/>
              </a:spcBef>
              <a:spcAft>
                <a:spcPts val="0"/>
              </a:spcAft>
              <a:buFont typeface="Arial" pitchFamily="34" charset="0"/>
              <a:buChar char="•"/>
              <a:defRPr/>
            </a:pPr>
            <a:endParaRPr lang="ru-RU" sz="2200" b="1" dirty="0">
              <a:solidFill>
                <a:srgbClr val="0000FF"/>
              </a:solidFill>
              <a:effectLst>
                <a:outerShdw blurRad="38100" dist="38100" dir="2700000" algn="tl">
                  <a:srgbClr val="000000">
                    <a:alpha val="43137"/>
                  </a:srgbClr>
                </a:outerShdw>
              </a:effectLst>
              <a:latin typeface="+mn-lt"/>
              <a:cs typeface="+mn-cs"/>
            </a:endParaRPr>
          </a:p>
        </p:txBody>
      </p:sp>
      <p:sp>
        <p:nvSpPr>
          <p:cNvPr id="4" name="Прямоугольник 3"/>
          <p:cNvSpPr/>
          <p:nvPr/>
        </p:nvSpPr>
        <p:spPr>
          <a:xfrm>
            <a:off x="-1" y="4797152"/>
            <a:ext cx="9144001" cy="1754326"/>
          </a:xfrm>
          <a:prstGeom prst="rect">
            <a:avLst/>
          </a:prstGeom>
          <a:noFill/>
        </p:spPr>
        <p:txBody>
          <a:bodyPr wrap="square" lIns="91440" tIns="45720" rIns="91440" bIns="45720">
            <a:spAutoFit/>
          </a:bodyPr>
          <a:lstStyle/>
          <a:p>
            <a:pPr algn="ctr"/>
            <a:r>
              <a:rPr lang="en-US" sz="5400" b="1" dirty="0" smtClean="0">
                <a:ln w="0"/>
                <a:solidFill>
                  <a:srgbClr val="FF0000"/>
                </a:solidFill>
                <a:effectLst>
                  <a:outerShdw blurRad="38100" dist="38100" dir="2700000" algn="tl">
                    <a:srgbClr val="000000">
                      <a:alpha val="43137"/>
                    </a:srgbClr>
                  </a:outerShdw>
                </a:effectLst>
                <a:latin typeface="Bell MT" panose="02020503060305020303" pitchFamily="18" charset="0"/>
              </a:rPr>
              <a:t>THANK YOU FOR YOUR ATTENTION</a:t>
            </a:r>
            <a:endParaRPr lang="ru-RU" sz="5400" b="1" dirty="0">
              <a:ln w="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888"/>
            <a:ext cx="9144000" cy="493712"/>
          </a:xfrm>
          <a:prstGeom prst="rect">
            <a:avLst/>
          </a:prstGeom>
          <a:noFill/>
        </p:spPr>
        <p:txBody>
          <a:bodyPr>
            <a:spAutoFit/>
          </a:bodyPr>
          <a:lstStyle/>
          <a:p>
            <a:pPr algn="ctr" fontAlgn="auto">
              <a:spcBef>
                <a:spcPts val="0"/>
              </a:spcBef>
              <a:spcAft>
                <a:spcPts val="0"/>
              </a:spcAft>
              <a:defRPr/>
            </a:pPr>
            <a:r>
              <a:rPr lang="en-US" sz="2600" b="1" dirty="0">
                <a:solidFill>
                  <a:srgbClr val="0000FF"/>
                </a:solidFill>
                <a:effectLst>
                  <a:outerShdw blurRad="38100" dist="38100" dir="2700000" algn="tl">
                    <a:srgbClr val="000000">
                      <a:alpha val="43137"/>
                    </a:srgbClr>
                  </a:outerShdw>
                </a:effectLst>
                <a:latin typeface="+mn-lt"/>
                <a:cs typeface="+mn-cs"/>
              </a:rPr>
              <a:t>47</a:t>
            </a:r>
            <a:r>
              <a:rPr lang="en-US" sz="2600" b="1" baseline="30000" dirty="0">
                <a:solidFill>
                  <a:srgbClr val="0000FF"/>
                </a:solidFill>
                <a:effectLst>
                  <a:outerShdw blurRad="38100" dist="38100" dir="2700000" algn="tl">
                    <a:srgbClr val="000000">
                      <a:alpha val="43137"/>
                    </a:srgbClr>
                  </a:outerShdw>
                </a:effectLst>
                <a:latin typeface="+mn-lt"/>
                <a:cs typeface="+mn-cs"/>
              </a:rPr>
              <a:t>th</a:t>
            </a:r>
            <a:r>
              <a:rPr lang="en-US" sz="2600" b="1" dirty="0">
                <a:solidFill>
                  <a:srgbClr val="0000FF"/>
                </a:solidFill>
                <a:effectLst>
                  <a:outerShdw blurRad="38100" dist="38100" dir="2700000" algn="tl">
                    <a:srgbClr val="000000">
                      <a:alpha val="43137"/>
                    </a:srgbClr>
                  </a:outerShdw>
                </a:effectLst>
                <a:latin typeface="+mn-lt"/>
                <a:cs typeface="+mn-cs"/>
              </a:rPr>
              <a:t> PAC CMP poster session</a:t>
            </a:r>
            <a:endParaRPr lang="ru-RU" sz="2600" b="1" dirty="0">
              <a:solidFill>
                <a:srgbClr val="0000FF"/>
              </a:solidFill>
              <a:effectLst>
                <a:outerShdw blurRad="38100" dist="38100" dir="2700000" algn="tl">
                  <a:srgbClr val="000000">
                    <a:alpha val="43137"/>
                  </a:srgbClr>
                </a:outerShdw>
              </a:effectLst>
              <a:latin typeface="+mn-lt"/>
              <a:cs typeface="+mn-cs"/>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20" y="362744"/>
            <a:ext cx="9299448" cy="6528816"/>
          </a:xfrm>
          <a:prstGeom prst="rect">
            <a:avLst/>
          </a:prstGeom>
        </p:spPr>
      </p:pic>
    </p:spTree>
    <p:extLst>
      <p:ext uri="{BB962C8B-B14F-4D97-AF65-F5344CB8AC3E}">
        <p14:creationId xmlns:p14="http://schemas.microsoft.com/office/powerpoint/2010/main" val="4267945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634"/>
            <a:ext cx="9144000" cy="984885"/>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a:t>
            </a:r>
            <a:r>
              <a:rPr lang="en-US" sz="2000" b="1" dirty="0">
                <a:solidFill>
                  <a:srgbClr val="0000FF"/>
                </a:solidFill>
              </a:rPr>
              <a:t>Study of crystal and magnetic structures of complex ferrites </a:t>
            </a:r>
          </a:p>
          <a:p>
            <a:pPr algn="ctr"/>
            <a:r>
              <a:rPr lang="en-US" sz="2000" b="1" dirty="0">
                <a:solidFill>
                  <a:srgbClr val="0000FF"/>
                </a:solidFill>
              </a:rPr>
              <a:t>by neutron diffraction method</a:t>
            </a:r>
            <a:r>
              <a:rPr lang="en-US" sz="2000" b="1" dirty="0">
                <a:solidFill>
                  <a:srgbClr val="0000FF"/>
                </a:solidFill>
                <a:effectLst>
                  <a:outerShdw blurRad="38100" dist="38100" dir="2700000" algn="tl">
                    <a:srgbClr val="000000">
                      <a:alpha val="43137"/>
                    </a:srgbClr>
                  </a:outerShdw>
                </a:effectLst>
              </a:rPr>
              <a:t>”</a:t>
            </a:r>
            <a:br>
              <a:rPr lang="en-US" sz="2000" b="1" dirty="0">
                <a:solidFill>
                  <a:srgbClr val="0000FF"/>
                </a:solidFill>
                <a:effectLst>
                  <a:outerShdw blurRad="38100" dist="38100" dir="2700000" algn="tl">
                    <a:srgbClr val="000000">
                      <a:alpha val="43137"/>
                    </a:srgbClr>
                  </a:outerShdw>
                </a:effectLst>
              </a:rPr>
            </a:br>
            <a:r>
              <a:rPr lang="ru-RU" b="1" u="sng" dirty="0"/>
              <a:t>B.K. </a:t>
            </a:r>
            <a:r>
              <a:rPr lang="ru-RU" b="1" u="sng" dirty="0" err="1"/>
              <a:t>Argymbek</a:t>
            </a:r>
            <a:r>
              <a:rPr lang="ru-RU" b="1" dirty="0"/>
              <a:t>, S.E. </a:t>
            </a:r>
            <a:r>
              <a:rPr lang="ru-RU" b="1" dirty="0" err="1"/>
              <a:t>Kichanov</a:t>
            </a:r>
            <a:r>
              <a:rPr lang="ru-RU" b="1" dirty="0"/>
              <a:t>, D.P. </a:t>
            </a:r>
            <a:r>
              <a:rPr lang="ru-RU" b="1" dirty="0" err="1"/>
              <a:t>Kozlenko</a:t>
            </a:r>
            <a:r>
              <a:rPr lang="ru-RU" b="1" dirty="0"/>
              <a:t>, E.V. </a:t>
            </a:r>
            <a:r>
              <a:rPr lang="ru-RU" b="1" dirty="0" err="1"/>
              <a:t>Lukin</a:t>
            </a:r>
            <a:r>
              <a:rPr lang="ru-RU" b="1" dirty="0"/>
              <a:t>, B.N. </a:t>
            </a:r>
            <a:r>
              <a:rPr lang="ru-RU" b="1" dirty="0" err="1"/>
              <a:t>Savenko</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31015" y="1290839"/>
            <a:ext cx="9144000" cy="646331"/>
          </a:xfrm>
          <a:prstGeom prst="rect">
            <a:avLst/>
          </a:prstGeom>
        </p:spPr>
        <p:txBody>
          <a:bodyPr wrap="square">
            <a:spAutoFit/>
          </a:bodyPr>
          <a:lstStyle/>
          <a:p>
            <a:pPr algn="ctr"/>
            <a:r>
              <a:rPr lang="en-US" dirty="0">
                <a:solidFill>
                  <a:srgbClr val="7030A0"/>
                </a:solidFill>
              </a:rPr>
              <a:t>The </a:t>
            </a:r>
            <a:r>
              <a:rPr lang="en-US" dirty="0" smtClean="0">
                <a:solidFill>
                  <a:srgbClr val="7030A0"/>
                </a:solidFill>
              </a:rPr>
              <a:t>main aim was </a:t>
            </a:r>
            <a:r>
              <a:rPr lang="en-US" dirty="0">
                <a:solidFill>
                  <a:srgbClr val="7030A0"/>
                </a:solidFill>
              </a:rPr>
              <a:t>to study crystal and magnetic structures of </a:t>
            </a:r>
            <a:r>
              <a:rPr lang="en-US" dirty="0" smtClean="0">
                <a:solidFill>
                  <a:srgbClr val="7030A0"/>
                </a:solidFill>
              </a:rPr>
              <a:t>a number of complex ferrites by </a:t>
            </a:r>
            <a:r>
              <a:rPr lang="en-US" dirty="0">
                <a:solidFill>
                  <a:srgbClr val="7030A0"/>
                </a:solidFill>
              </a:rPr>
              <a:t>means of neutron diffraction.</a:t>
            </a:r>
            <a:endParaRPr lang="ru-RU" b="1" dirty="0">
              <a:solidFill>
                <a:srgbClr val="7030A0"/>
              </a:solidFill>
              <a:effectLst>
                <a:outerShdw blurRad="38100" dist="38100" dir="2700000" algn="tl">
                  <a:srgbClr val="000000">
                    <a:alpha val="43137"/>
                  </a:srgbClr>
                </a:outerShdw>
              </a:effectLst>
            </a:endParaRPr>
          </a:p>
        </p:txBody>
      </p:sp>
      <p:sp>
        <p:nvSpPr>
          <p:cNvPr id="13" name="Прямоугольник 12"/>
          <p:cNvSpPr/>
          <p:nvPr/>
        </p:nvSpPr>
        <p:spPr>
          <a:xfrm>
            <a:off x="0" y="6165304"/>
            <a:ext cx="9144001" cy="646331"/>
          </a:xfrm>
          <a:prstGeom prst="rect">
            <a:avLst/>
          </a:prstGeom>
        </p:spPr>
        <p:txBody>
          <a:bodyPr wrap="square">
            <a:spAutoFit/>
          </a:bodyPr>
          <a:lstStyle/>
          <a:p>
            <a:pPr algn="ctr"/>
            <a:r>
              <a:rPr lang="en-US" b="1" dirty="0" smtClean="0">
                <a:solidFill>
                  <a:srgbClr val="00B0F0"/>
                </a:solidFill>
              </a:rPr>
              <a:t>The structures and dependencies of characteristic sizes on granules sizes were also investigated.</a:t>
            </a:r>
            <a:endParaRPr lang="en-US" b="1" dirty="0">
              <a:solidFill>
                <a:srgbClr val="00B0F0"/>
              </a:solidFill>
            </a:endParaRPr>
          </a:p>
        </p:txBody>
      </p:sp>
      <p:sp>
        <p:nvSpPr>
          <p:cNvPr id="6" name="Прямоугольник 5"/>
          <p:cNvSpPr/>
          <p:nvPr/>
        </p:nvSpPr>
        <p:spPr>
          <a:xfrm>
            <a:off x="8574612" y="-72690"/>
            <a:ext cx="56938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574612" y="-72690"/>
            <a:ext cx="8219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516786" y="1923512"/>
            <a:ext cx="4572000" cy="1200329"/>
          </a:xfrm>
          <a:prstGeom prst="rect">
            <a:avLst/>
          </a:prstGeom>
        </p:spPr>
        <p:txBody>
          <a:bodyPr>
            <a:spAutoFit/>
          </a:bodyPr>
          <a:lstStyle/>
          <a:p>
            <a:pPr algn="r"/>
            <a:r>
              <a:rPr lang="en-US" dirty="0" smtClean="0">
                <a:solidFill>
                  <a:schemeClr val="accent6">
                    <a:lumMod val="75000"/>
                  </a:schemeClr>
                </a:solidFill>
              </a:rPr>
              <a:t>Mn</a:t>
            </a:r>
            <a:r>
              <a:rPr lang="en-US" baseline="-25000" dirty="0" smtClean="0">
                <a:solidFill>
                  <a:schemeClr val="accent6">
                    <a:lumMod val="75000"/>
                  </a:schemeClr>
                </a:solidFill>
              </a:rPr>
              <a:t>0.25</a:t>
            </a:r>
            <a:r>
              <a:rPr lang="en-US" dirty="0" smtClean="0">
                <a:solidFill>
                  <a:schemeClr val="accent6">
                    <a:lumMod val="75000"/>
                  </a:schemeClr>
                </a:solidFill>
              </a:rPr>
              <a:t>Cu</a:t>
            </a:r>
            <a:r>
              <a:rPr lang="en-US" baseline="-25000" dirty="0" smtClean="0">
                <a:solidFill>
                  <a:schemeClr val="accent6">
                    <a:lumMod val="75000"/>
                  </a:schemeClr>
                </a:solidFill>
              </a:rPr>
              <a:t>0.75</a:t>
            </a:r>
            <a:r>
              <a:rPr lang="en-US" dirty="0" smtClean="0">
                <a:solidFill>
                  <a:schemeClr val="accent6">
                    <a:lumMod val="75000"/>
                  </a:schemeClr>
                </a:solidFill>
              </a:rPr>
              <a:t>Fe</a:t>
            </a:r>
            <a:r>
              <a:rPr lang="en-US" baseline="-25000" dirty="0" smtClean="0">
                <a:solidFill>
                  <a:schemeClr val="accent6">
                    <a:lumMod val="75000"/>
                  </a:schemeClr>
                </a:solidFill>
              </a:rPr>
              <a:t>1.7</a:t>
            </a:r>
            <a:r>
              <a:rPr lang="en-US" dirty="0" smtClean="0">
                <a:solidFill>
                  <a:schemeClr val="accent6">
                    <a:lumMod val="75000"/>
                  </a:schemeClr>
                </a:solidFill>
              </a:rPr>
              <a:t>Ga</a:t>
            </a:r>
            <a:r>
              <a:rPr lang="en-US" baseline="-25000" dirty="0" smtClean="0">
                <a:solidFill>
                  <a:schemeClr val="accent6">
                    <a:lumMod val="75000"/>
                  </a:schemeClr>
                </a:solidFill>
              </a:rPr>
              <a:t>0.3</a:t>
            </a:r>
            <a:r>
              <a:rPr lang="en-US" dirty="0" smtClean="0">
                <a:solidFill>
                  <a:schemeClr val="accent6">
                    <a:lumMod val="75000"/>
                  </a:schemeClr>
                </a:solidFill>
              </a:rPr>
              <a:t>O</a:t>
            </a:r>
            <a:r>
              <a:rPr lang="en-US" baseline="-25000" dirty="0" smtClean="0">
                <a:solidFill>
                  <a:schemeClr val="accent6">
                    <a:lumMod val="75000"/>
                  </a:schemeClr>
                </a:solidFill>
              </a:rPr>
              <a:t>4</a:t>
            </a:r>
            <a:r>
              <a:rPr lang="en-US" dirty="0" smtClean="0">
                <a:solidFill>
                  <a:schemeClr val="accent6">
                    <a:lumMod val="75000"/>
                  </a:schemeClr>
                </a:solidFill>
              </a:rPr>
              <a:t> Mn</a:t>
            </a:r>
            <a:r>
              <a:rPr lang="en-US" baseline="-25000" dirty="0" smtClean="0">
                <a:solidFill>
                  <a:schemeClr val="accent6">
                    <a:lumMod val="75000"/>
                  </a:schemeClr>
                </a:solidFill>
              </a:rPr>
              <a:t>0.5</a:t>
            </a:r>
            <a:r>
              <a:rPr lang="en-US" dirty="0" smtClean="0">
                <a:solidFill>
                  <a:schemeClr val="accent6">
                    <a:lumMod val="75000"/>
                  </a:schemeClr>
                </a:solidFill>
              </a:rPr>
              <a:t>Cu</a:t>
            </a:r>
            <a:r>
              <a:rPr lang="en-US" baseline="-25000" dirty="0" smtClean="0">
                <a:solidFill>
                  <a:schemeClr val="accent6">
                    <a:lumMod val="75000"/>
                  </a:schemeClr>
                </a:solidFill>
              </a:rPr>
              <a:t>0.5</a:t>
            </a:r>
            <a:r>
              <a:rPr lang="en-US" dirty="0" smtClean="0">
                <a:solidFill>
                  <a:schemeClr val="accent6">
                    <a:lumMod val="75000"/>
                  </a:schemeClr>
                </a:solidFill>
              </a:rPr>
              <a:t>Fe</a:t>
            </a:r>
            <a:r>
              <a:rPr lang="en-US" baseline="-25000" dirty="0" smtClean="0">
                <a:solidFill>
                  <a:schemeClr val="accent6">
                    <a:lumMod val="75000"/>
                  </a:schemeClr>
                </a:solidFill>
              </a:rPr>
              <a:t>1.7</a:t>
            </a:r>
            <a:r>
              <a:rPr lang="en-US" dirty="0" smtClean="0">
                <a:solidFill>
                  <a:schemeClr val="accent6">
                    <a:lumMod val="75000"/>
                  </a:schemeClr>
                </a:solidFill>
              </a:rPr>
              <a:t>Ga</a:t>
            </a:r>
            <a:r>
              <a:rPr lang="en-US" baseline="-25000" dirty="0" smtClean="0">
                <a:solidFill>
                  <a:schemeClr val="accent6">
                    <a:lumMod val="75000"/>
                  </a:schemeClr>
                </a:solidFill>
              </a:rPr>
              <a:t>0.3</a:t>
            </a:r>
            <a:r>
              <a:rPr lang="en-US" dirty="0" smtClean="0">
                <a:solidFill>
                  <a:schemeClr val="accent6">
                    <a:lumMod val="75000"/>
                  </a:schemeClr>
                </a:solidFill>
              </a:rPr>
              <a:t>O</a:t>
            </a:r>
            <a:r>
              <a:rPr lang="en-US" baseline="-25000" dirty="0" smtClean="0">
                <a:solidFill>
                  <a:schemeClr val="accent6">
                    <a:lumMod val="75000"/>
                  </a:schemeClr>
                </a:solidFill>
              </a:rPr>
              <a:t>4</a:t>
            </a:r>
          </a:p>
          <a:p>
            <a:pPr algn="r"/>
            <a:r>
              <a:rPr lang="en-US" dirty="0" smtClean="0">
                <a:solidFill>
                  <a:schemeClr val="accent6">
                    <a:lumMod val="75000"/>
                  </a:schemeClr>
                </a:solidFill>
              </a:rPr>
              <a:t>Ni</a:t>
            </a:r>
            <a:r>
              <a:rPr lang="en-US" baseline="-25000" dirty="0" smtClean="0">
                <a:solidFill>
                  <a:schemeClr val="accent6">
                    <a:lumMod val="75000"/>
                  </a:schemeClr>
                </a:solidFill>
              </a:rPr>
              <a:t>0.4</a:t>
            </a:r>
            <a:r>
              <a:rPr lang="en-US" dirty="0" smtClean="0">
                <a:solidFill>
                  <a:schemeClr val="accent6">
                    <a:lumMod val="75000"/>
                  </a:schemeClr>
                </a:solidFill>
              </a:rPr>
              <a:t>Cu</a:t>
            </a:r>
            <a:r>
              <a:rPr lang="en-US" baseline="-25000" dirty="0" smtClean="0">
                <a:solidFill>
                  <a:schemeClr val="accent6">
                    <a:lumMod val="75000"/>
                  </a:schemeClr>
                </a:solidFill>
              </a:rPr>
              <a:t>0.4</a:t>
            </a:r>
            <a:r>
              <a:rPr lang="en-US" dirty="0" smtClean="0">
                <a:solidFill>
                  <a:schemeClr val="accent6">
                    <a:lumMod val="75000"/>
                  </a:schemeClr>
                </a:solidFill>
              </a:rPr>
              <a:t>Zn</a:t>
            </a:r>
            <a:r>
              <a:rPr lang="en-US" baseline="-25000" dirty="0" smtClean="0">
                <a:solidFill>
                  <a:schemeClr val="accent6">
                    <a:lumMod val="75000"/>
                  </a:schemeClr>
                </a:solidFill>
              </a:rPr>
              <a:t>0.2</a:t>
            </a:r>
            <a:r>
              <a:rPr lang="en-US" dirty="0" smtClean="0">
                <a:solidFill>
                  <a:schemeClr val="accent6">
                    <a:lumMod val="75000"/>
                  </a:schemeClr>
                </a:solidFill>
              </a:rPr>
              <a:t>Fe</a:t>
            </a:r>
            <a:r>
              <a:rPr lang="en-US" baseline="-25000" dirty="0" smtClean="0">
                <a:solidFill>
                  <a:schemeClr val="accent6">
                    <a:lumMod val="75000"/>
                  </a:schemeClr>
                </a:solidFill>
              </a:rPr>
              <a:t>2</a:t>
            </a:r>
            <a:r>
              <a:rPr lang="en-US" dirty="0" smtClean="0">
                <a:solidFill>
                  <a:schemeClr val="accent6">
                    <a:lumMod val="75000"/>
                  </a:schemeClr>
                </a:solidFill>
              </a:rPr>
              <a:t>O</a:t>
            </a:r>
            <a:r>
              <a:rPr lang="en-US" baseline="-25000" dirty="0" smtClean="0">
                <a:solidFill>
                  <a:schemeClr val="accent6">
                    <a:lumMod val="75000"/>
                  </a:schemeClr>
                </a:solidFill>
              </a:rPr>
              <a:t>4</a:t>
            </a:r>
          </a:p>
          <a:p>
            <a:pPr algn="r"/>
            <a:r>
              <a:rPr lang="en-US" dirty="0" smtClean="0">
                <a:solidFill>
                  <a:schemeClr val="accent6">
                    <a:lumMod val="75000"/>
                  </a:schemeClr>
                </a:solidFill>
              </a:rPr>
              <a:t>Ni</a:t>
            </a:r>
            <a:r>
              <a:rPr lang="en-US" baseline="-25000" dirty="0" smtClean="0">
                <a:solidFill>
                  <a:schemeClr val="accent6">
                    <a:lumMod val="75000"/>
                  </a:schemeClr>
                </a:solidFill>
              </a:rPr>
              <a:t>1.2</a:t>
            </a:r>
            <a:r>
              <a:rPr lang="en-US" dirty="0" smtClean="0">
                <a:solidFill>
                  <a:schemeClr val="accent6">
                    <a:lumMod val="75000"/>
                  </a:schemeClr>
                </a:solidFill>
              </a:rPr>
              <a:t>Zn</a:t>
            </a:r>
            <a:r>
              <a:rPr lang="en-US" baseline="-25000" dirty="0" smtClean="0">
                <a:solidFill>
                  <a:schemeClr val="accent6">
                    <a:lumMod val="75000"/>
                  </a:schemeClr>
                </a:solidFill>
              </a:rPr>
              <a:t>0.1</a:t>
            </a:r>
            <a:r>
              <a:rPr lang="en-US" dirty="0" smtClean="0">
                <a:solidFill>
                  <a:schemeClr val="accent6">
                    <a:lumMod val="75000"/>
                  </a:schemeClr>
                </a:solidFill>
              </a:rPr>
              <a:t>Ti</a:t>
            </a:r>
            <a:r>
              <a:rPr lang="en-US" baseline="-25000" dirty="0" smtClean="0">
                <a:solidFill>
                  <a:schemeClr val="accent6">
                    <a:lumMod val="75000"/>
                  </a:schemeClr>
                </a:solidFill>
              </a:rPr>
              <a:t>0.3</a:t>
            </a:r>
            <a:r>
              <a:rPr lang="en-US" dirty="0" smtClean="0">
                <a:solidFill>
                  <a:schemeClr val="accent6">
                    <a:lumMod val="75000"/>
                  </a:schemeClr>
                </a:solidFill>
              </a:rPr>
              <a:t>Fe</a:t>
            </a:r>
            <a:r>
              <a:rPr lang="en-US" baseline="-25000" dirty="0" smtClean="0">
                <a:solidFill>
                  <a:schemeClr val="accent6">
                    <a:lumMod val="75000"/>
                  </a:schemeClr>
                </a:solidFill>
              </a:rPr>
              <a:t>1.4</a:t>
            </a:r>
            <a:r>
              <a:rPr lang="en-US" dirty="0" smtClean="0">
                <a:solidFill>
                  <a:schemeClr val="accent6">
                    <a:lumMod val="75000"/>
                  </a:schemeClr>
                </a:solidFill>
              </a:rPr>
              <a:t>O</a:t>
            </a:r>
            <a:r>
              <a:rPr lang="en-US" baseline="-25000" dirty="0" smtClean="0">
                <a:solidFill>
                  <a:schemeClr val="accent6">
                    <a:lumMod val="75000"/>
                  </a:schemeClr>
                </a:solidFill>
              </a:rPr>
              <a:t>4</a:t>
            </a:r>
            <a:endParaRPr lang="ru-RU" dirty="0">
              <a:solidFill>
                <a:schemeClr val="accent6">
                  <a:lumMod val="75000"/>
                </a:schemeClr>
              </a:solidFill>
            </a:endParaRPr>
          </a:p>
        </p:txBody>
      </p:sp>
      <p:graphicFrame>
        <p:nvGraphicFramePr>
          <p:cNvPr id="9" name="Объект 8"/>
          <p:cNvGraphicFramePr>
            <a:graphicFrameLocks noChangeAspect="1"/>
          </p:cNvGraphicFramePr>
          <p:nvPr>
            <p:extLst>
              <p:ext uri="{D42A27DB-BD31-4B8C-83A1-F6EECF244321}">
                <p14:modId xmlns:p14="http://schemas.microsoft.com/office/powerpoint/2010/main" val="2577555698"/>
              </p:ext>
            </p:extLst>
          </p:nvPr>
        </p:nvGraphicFramePr>
        <p:xfrm>
          <a:off x="107504" y="2060848"/>
          <a:ext cx="5044572" cy="3803904"/>
        </p:xfrm>
        <a:graphic>
          <a:graphicData uri="http://schemas.openxmlformats.org/presentationml/2006/ole">
            <mc:AlternateContent xmlns:mc="http://schemas.openxmlformats.org/markup-compatibility/2006">
              <mc:Choice xmlns:v="urn:schemas-microsoft-com:vml" Requires="v">
                <p:oleObj spid="_x0000_s11284" name="Graph" r:id="rId4" imgW="3880440" imgH="2926080" progId="Origin50.Graph">
                  <p:embed/>
                </p:oleObj>
              </mc:Choice>
              <mc:Fallback>
                <p:oleObj name="Graph" r:id="rId4" imgW="3880440" imgH="2926080" progId="Origin50.Graph">
                  <p:embed/>
                  <p:pic>
                    <p:nvPicPr>
                      <p:cNvPr id="0" name=""/>
                      <p:cNvPicPr/>
                      <p:nvPr/>
                    </p:nvPicPr>
                    <p:blipFill>
                      <a:blip r:embed="rId5"/>
                      <a:stretch>
                        <a:fillRect/>
                      </a:stretch>
                    </p:blipFill>
                    <p:spPr>
                      <a:xfrm>
                        <a:off x="107504" y="2060848"/>
                        <a:ext cx="5044572" cy="3803904"/>
                      </a:xfrm>
                      <a:prstGeom prst="rect">
                        <a:avLst/>
                      </a:prstGeom>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2054255784"/>
              </p:ext>
            </p:extLst>
          </p:nvPr>
        </p:nvGraphicFramePr>
        <p:xfrm>
          <a:off x="5482447" y="3164344"/>
          <a:ext cx="3920760" cy="3000960"/>
        </p:xfrm>
        <a:graphic>
          <a:graphicData uri="http://schemas.openxmlformats.org/presentationml/2006/ole">
            <mc:AlternateContent xmlns:mc="http://schemas.openxmlformats.org/markup-compatibility/2006">
              <mc:Choice xmlns:v="urn:schemas-microsoft-com:vml" Requires="v">
                <p:oleObj spid="_x0000_s11285" name="Graph" r:id="rId6" imgW="3920760" imgH="3000960" progId="Origin50.Graph">
                  <p:embed/>
                </p:oleObj>
              </mc:Choice>
              <mc:Fallback>
                <p:oleObj name="Graph" r:id="rId6" imgW="3920760" imgH="3000960" progId="Origin50.Graph">
                  <p:embed/>
                  <p:pic>
                    <p:nvPicPr>
                      <p:cNvPr id="0" name=""/>
                      <p:cNvPicPr/>
                      <p:nvPr/>
                    </p:nvPicPr>
                    <p:blipFill>
                      <a:blip r:embed="rId7"/>
                      <a:stretch>
                        <a:fillRect/>
                      </a:stretch>
                    </p:blipFill>
                    <p:spPr>
                      <a:xfrm>
                        <a:off x="5482447" y="3164344"/>
                        <a:ext cx="3920760" cy="3000960"/>
                      </a:xfrm>
                      <a:prstGeom prst="rect">
                        <a:avLst/>
                      </a:prstGeom>
                    </p:spPr>
                  </p:pic>
                </p:oleObj>
              </mc:Fallback>
            </mc:AlternateContent>
          </a:graphicData>
        </a:graphic>
      </p:graphicFrame>
    </p:spTree>
    <p:extLst>
      <p:ext uri="{BB962C8B-B14F-4D97-AF65-F5344CB8AC3E}">
        <p14:creationId xmlns:p14="http://schemas.microsoft.com/office/powerpoint/2010/main" val="135683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t="10146" r="18550"/>
          <a:stretch>
            <a:fillRect/>
          </a:stretch>
        </p:blipFill>
        <p:spPr bwMode="auto">
          <a:xfrm>
            <a:off x="75" y="1988840"/>
            <a:ext cx="4368128" cy="338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Рисунок 2"/>
          <p:cNvPicPr>
            <a:picLocks noChangeAspect="1" noChangeArrowheads="1"/>
          </p:cNvPicPr>
          <p:nvPr/>
        </p:nvPicPr>
        <p:blipFill>
          <a:blip r:embed="rId4">
            <a:extLst>
              <a:ext uri="{28A0092B-C50C-407E-A947-70E740481C1C}">
                <a14:useLocalDpi xmlns:a14="http://schemas.microsoft.com/office/drawing/2010/main" val="0"/>
              </a:ext>
            </a:extLst>
          </a:blip>
          <a:srcRect l="4117" t="6200" r="8456"/>
          <a:stretch>
            <a:fillRect/>
          </a:stretch>
        </p:blipFill>
        <p:spPr bwMode="auto">
          <a:xfrm>
            <a:off x="4488410" y="2004275"/>
            <a:ext cx="4370896" cy="330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16632"/>
            <a:ext cx="9144000" cy="984885"/>
          </a:xfrm>
          <a:prstGeom prst="rect">
            <a:avLst/>
          </a:prstGeom>
          <a:noFill/>
        </p:spPr>
        <p:txBody>
          <a:bodyPr wrap="square" rtlCol="0">
            <a:spAutoFit/>
          </a:bodyPr>
          <a:lstStyle/>
          <a:p>
            <a:pPr algn="ctr"/>
            <a:r>
              <a:rPr lang="en-US" sz="2000" b="1" dirty="0" smtClean="0">
                <a:solidFill>
                  <a:srgbClr val="0000FF"/>
                </a:solidFill>
                <a:effectLst>
                  <a:outerShdw blurRad="38100" dist="38100" dir="2700000" algn="tl">
                    <a:srgbClr val="000000">
                      <a:alpha val="43137"/>
                    </a:srgbClr>
                  </a:outerShdw>
                </a:effectLst>
              </a:rPr>
              <a:t>“</a:t>
            </a:r>
            <a:r>
              <a:rPr lang="en-US" sz="2000" b="1" dirty="0">
                <a:solidFill>
                  <a:srgbClr val="0000FF"/>
                </a:solidFill>
              </a:rPr>
              <a:t>Poly (ethylene glycol) addition influence on the structure and </a:t>
            </a:r>
            <a:endParaRPr lang="en-US" sz="2000" b="1" dirty="0" smtClean="0">
              <a:solidFill>
                <a:srgbClr val="0000FF"/>
              </a:solidFill>
            </a:endParaRPr>
          </a:p>
          <a:p>
            <a:pPr algn="ctr"/>
            <a:r>
              <a:rPr lang="en-US" sz="2000" b="1" dirty="0" smtClean="0">
                <a:solidFill>
                  <a:srgbClr val="0000FF"/>
                </a:solidFill>
              </a:rPr>
              <a:t>interaction </a:t>
            </a:r>
            <a:r>
              <a:rPr lang="en-US" sz="2000" b="1" dirty="0">
                <a:solidFill>
                  <a:srgbClr val="0000FF"/>
                </a:solidFill>
              </a:rPr>
              <a:t>parameters of anionic surfactant </a:t>
            </a:r>
            <a:r>
              <a:rPr lang="en-US" sz="2000" b="1" dirty="0" err="1">
                <a:solidFill>
                  <a:srgbClr val="0000FF"/>
                </a:solidFill>
              </a:rPr>
              <a:t>micellar</a:t>
            </a:r>
            <a:r>
              <a:rPr lang="en-US" sz="2000" b="1" dirty="0">
                <a:solidFill>
                  <a:srgbClr val="0000FF"/>
                </a:solidFill>
              </a:rPr>
              <a:t> systems</a:t>
            </a:r>
            <a:r>
              <a:rPr lang="en-US" sz="2000" b="1" dirty="0" smtClean="0">
                <a:solidFill>
                  <a:srgbClr val="0000FF"/>
                </a:solidFill>
                <a:effectLst>
                  <a:outerShdw blurRad="38100" dist="38100" dir="2700000" algn="tl">
                    <a:srgbClr val="000000">
                      <a:alpha val="43137"/>
                    </a:srgbClr>
                  </a:outerShdw>
                </a:effectLst>
              </a:rPr>
              <a:t>”</a:t>
            </a:r>
            <a:r>
              <a:rPr lang="en-US" sz="2000" b="1" dirty="0">
                <a:solidFill>
                  <a:srgbClr val="0000FF"/>
                </a:solidFill>
                <a:effectLst>
                  <a:outerShdw blurRad="38100" dist="38100" dir="2700000" algn="tl">
                    <a:srgbClr val="000000">
                      <a:alpha val="43137"/>
                    </a:srgbClr>
                  </a:outerShdw>
                </a:effectLst>
              </a:rPr>
              <a:t/>
            </a:r>
            <a:br>
              <a:rPr lang="en-US" sz="2000" b="1" dirty="0">
                <a:solidFill>
                  <a:srgbClr val="0000FF"/>
                </a:solidFill>
                <a:effectLst>
                  <a:outerShdw blurRad="38100" dist="38100" dir="2700000" algn="tl">
                    <a:srgbClr val="000000">
                      <a:alpha val="43137"/>
                    </a:srgbClr>
                  </a:outerShdw>
                </a:effectLst>
              </a:rPr>
            </a:br>
            <a:r>
              <a:rPr lang="en-US" b="1" u="sng" dirty="0"/>
              <a:t>O.P. </a:t>
            </a:r>
            <a:r>
              <a:rPr lang="en-US" b="1" u="sng" dirty="0" err="1" smtClean="0"/>
              <a:t>Artykulnyi</a:t>
            </a:r>
            <a:r>
              <a:rPr lang="en-US" b="1" dirty="0" smtClean="0"/>
              <a:t>, </a:t>
            </a:r>
            <a:r>
              <a:rPr lang="en-US" b="1" dirty="0"/>
              <a:t>V.I. </a:t>
            </a:r>
            <a:r>
              <a:rPr lang="en-US" b="1" dirty="0" err="1" smtClean="0"/>
              <a:t>Petrenko</a:t>
            </a:r>
            <a:r>
              <a:rPr lang="en-US" b="1" dirty="0" smtClean="0"/>
              <a:t>, </a:t>
            </a:r>
            <a:r>
              <a:rPr lang="en-US" b="1" dirty="0"/>
              <a:t>M.V. </a:t>
            </a:r>
            <a:r>
              <a:rPr lang="en-US" b="1" dirty="0" err="1" smtClean="0"/>
              <a:t>Avdeev</a:t>
            </a:r>
            <a:r>
              <a:rPr lang="en-US" b="1" dirty="0" smtClean="0"/>
              <a:t>, </a:t>
            </a:r>
            <a:r>
              <a:rPr lang="en-US" b="1" dirty="0"/>
              <a:t>L.A. </a:t>
            </a:r>
            <a:r>
              <a:rPr lang="en-US" b="1" dirty="0" err="1"/>
              <a:t>Bulavin</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31015" y="1137518"/>
            <a:ext cx="9144000" cy="923330"/>
          </a:xfrm>
          <a:prstGeom prst="rect">
            <a:avLst/>
          </a:prstGeom>
        </p:spPr>
        <p:txBody>
          <a:bodyPr wrap="square">
            <a:spAutoFit/>
          </a:bodyPr>
          <a:lstStyle/>
          <a:p>
            <a:pPr algn="ctr"/>
            <a:r>
              <a:rPr lang="en-US" dirty="0" smtClean="0">
                <a:solidFill>
                  <a:srgbClr val="7030A0"/>
                </a:solidFill>
              </a:rPr>
              <a:t>The </a:t>
            </a:r>
            <a:r>
              <a:rPr lang="en-US" dirty="0">
                <a:solidFill>
                  <a:srgbClr val="7030A0"/>
                </a:solidFill>
              </a:rPr>
              <a:t>investigation of </a:t>
            </a:r>
            <a:r>
              <a:rPr lang="en-US" dirty="0" smtClean="0">
                <a:solidFill>
                  <a:srgbClr val="7030A0"/>
                </a:solidFill>
              </a:rPr>
              <a:t>structure </a:t>
            </a:r>
            <a:r>
              <a:rPr lang="en-US" dirty="0">
                <a:solidFill>
                  <a:srgbClr val="7030A0"/>
                </a:solidFill>
              </a:rPr>
              <a:t>of </a:t>
            </a:r>
            <a:r>
              <a:rPr lang="en-US" dirty="0" smtClean="0">
                <a:solidFill>
                  <a:srgbClr val="7030A0"/>
                </a:solidFill>
              </a:rPr>
              <a:t>sodium </a:t>
            </a:r>
            <a:r>
              <a:rPr lang="en-US" dirty="0" err="1" smtClean="0">
                <a:solidFill>
                  <a:srgbClr val="7030A0"/>
                </a:solidFill>
              </a:rPr>
              <a:t>oleate</a:t>
            </a:r>
            <a:r>
              <a:rPr lang="en-US" dirty="0" smtClean="0">
                <a:solidFill>
                  <a:srgbClr val="7030A0"/>
                </a:solidFill>
              </a:rPr>
              <a:t> (SO) </a:t>
            </a:r>
            <a:r>
              <a:rPr lang="en-US" dirty="0">
                <a:solidFill>
                  <a:srgbClr val="7030A0"/>
                </a:solidFill>
              </a:rPr>
              <a:t>and </a:t>
            </a:r>
            <a:r>
              <a:rPr lang="en-US" dirty="0" err="1">
                <a:solidFill>
                  <a:srgbClr val="7030A0"/>
                </a:solidFill>
              </a:rPr>
              <a:t>dodecylbenzene</a:t>
            </a:r>
            <a:r>
              <a:rPr lang="en-US" dirty="0">
                <a:solidFill>
                  <a:srgbClr val="7030A0"/>
                </a:solidFill>
              </a:rPr>
              <a:t> </a:t>
            </a:r>
            <a:r>
              <a:rPr lang="en-US" dirty="0" err="1">
                <a:solidFill>
                  <a:srgbClr val="7030A0"/>
                </a:solidFill>
              </a:rPr>
              <a:t>sulphonic</a:t>
            </a:r>
            <a:r>
              <a:rPr lang="en-US" dirty="0">
                <a:solidFill>
                  <a:srgbClr val="7030A0"/>
                </a:solidFill>
              </a:rPr>
              <a:t> </a:t>
            </a:r>
            <a:r>
              <a:rPr lang="en-US" dirty="0" smtClean="0">
                <a:solidFill>
                  <a:srgbClr val="7030A0"/>
                </a:solidFill>
              </a:rPr>
              <a:t>acid (DBSA) </a:t>
            </a:r>
            <a:r>
              <a:rPr lang="en-US" dirty="0" err="1">
                <a:solidFill>
                  <a:srgbClr val="7030A0"/>
                </a:solidFill>
              </a:rPr>
              <a:t>micellar</a:t>
            </a:r>
            <a:r>
              <a:rPr lang="en-US" dirty="0">
                <a:solidFill>
                  <a:srgbClr val="7030A0"/>
                </a:solidFill>
              </a:rPr>
              <a:t> system after </a:t>
            </a:r>
            <a:r>
              <a:rPr lang="en-US" dirty="0" smtClean="0">
                <a:solidFill>
                  <a:srgbClr val="7030A0"/>
                </a:solidFill>
              </a:rPr>
              <a:t>addition of poly(ethylene </a:t>
            </a:r>
            <a:r>
              <a:rPr lang="en-US" dirty="0">
                <a:solidFill>
                  <a:srgbClr val="7030A0"/>
                </a:solidFill>
              </a:rPr>
              <a:t>glycol) (PEG</a:t>
            </a:r>
            <a:r>
              <a:rPr lang="en-US" dirty="0" smtClean="0">
                <a:solidFill>
                  <a:srgbClr val="7030A0"/>
                </a:solidFill>
              </a:rPr>
              <a:t>) via SANS </a:t>
            </a:r>
            <a:r>
              <a:rPr lang="en-US" dirty="0">
                <a:solidFill>
                  <a:srgbClr val="7030A0"/>
                </a:solidFill>
              </a:rPr>
              <a:t>together with surface tension study </a:t>
            </a:r>
            <a:r>
              <a:rPr lang="en-US" dirty="0" smtClean="0">
                <a:solidFill>
                  <a:srgbClr val="7030A0"/>
                </a:solidFill>
              </a:rPr>
              <a:t>of the solution has been made.</a:t>
            </a:r>
            <a:endParaRPr lang="ru-RU" b="1" dirty="0">
              <a:solidFill>
                <a:srgbClr val="7030A0"/>
              </a:solidFill>
            </a:endParaRPr>
          </a:p>
        </p:txBody>
      </p:sp>
      <p:sp>
        <p:nvSpPr>
          <p:cNvPr id="7" name="Прямоугольник 6"/>
          <p:cNvSpPr/>
          <p:nvPr/>
        </p:nvSpPr>
        <p:spPr>
          <a:xfrm>
            <a:off x="8574612" y="-72690"/>
            <a:ext cx="56938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574612" y="-72690"/>
            <a:ext cx="8219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0" y="5602014"/>
            <a:ext cx="9144000" cy="923330"/>
          </a:xfrm>
          <a:prstGeom prst="rect">
            <a:avLst/>
          </a:prstGeom>
        </p:spPr>
        <p:txBody>
          <a:bodyPr wrap="square">
            <a:spAutoFit/>
          </a:bodyPr>
          <a:lstStyle/>
          <a:p>
            <a:pPr algn="ctr"/>
            <a:r>
              <a:rPr lang="en-US" b="1" dirty="0" smtClean="0">
                <a:solidFill>
                  <a:schemeClr val="accent6">
                    <a:lumMod val="75000"/>
                  </a:schemeClr>
                </a:solidFill>
                <a:latin typeface="Times New Roman" panose="02020603050405020304" pitchFamily="18" charset="0"/>
                <a:ea typeface="MS Mincho"/>
              </a:rPr>
              <a:t>The investigation via small </a:t>
            </a:r>
            <a:r>
              <a:rPr lang="en-US" b="1" dirty="0">
                <a:solidFill>
                  <a:schemeClr val="accent6">
                    <a:lumMod val="75000"/>
                  </a:schemeClr>
                </a:solidFill>
                <a:latin typeface="Times New Roman" panose="02020603050405020304" pitchFamily="18" charset="0"/>
                <a:ea typeface="MS Mincho"/>
              </a:rPr>
              <a:t>angle neutron scattering (SANS) technique (left figure) allowed </a:t>
            </a:r>
            <a:r>
              <a:rPr lang="en-US" b="1" dirty="0" smtClean="0">
                <a:solidFill>
                  <a:schemeClr val="accent6">
                    <a:lumMod val="75000"/>
                  </a:schemeClr>
                </a:solidFill>
                <a:latin typeface="Times New Roman" panose="02020603050405020304" pitchFamily="18" charset="0"/>
                <a:ea typeface="MS Mincho"/>
              </a:rPr>
              <a:t>to determine </a:t>
            </a:r>
            <a:r>
              <a:rPr lang="en-US" b="1" dirty="0">
                <a:solidFill>
                  <a:schemeClr val="accent6">
                    <a:lumMod val="75000"/>
                  </a:schemeClr>
                </a:solidFill>
                <a:latin typeface="Times New Roman" panose="02020603050405020304" pitchFamily="18" charset="0"/>
                <a:ea typeface="MS Mincho"/>
              </a:rPr>
              <a:t>structural and interaction parameters of micelle: number of aggregation (</a:t>
            </a:r>
            <a:r>
              <a:rPr lang="en-US" b="1" dirty="0" err="1">
                <a:solidFill>
                  <a:schemeClr val="accent6">
                    <a:lumMod val="75000"/>
                  </a:schemeClr>
                </a:solidFill>
                <a:latin typeface="Times New Roman" panose="02020603050405020304" pitchFamily="18" charset="0"/>
                <a:ea typeface="MS Mincho"/>
              </a:rPr>
              <a:t>N</a:t>
            </a:r>
            <a:r>
              <a:rPr lang="en-US" b="1" baseline="-25000" dirty="0" err="1">
                <a:solidFill>
                  <a:schemeClr val="accent6">
                    <a:lumMod val="75000"/>
                  </a:schemeClr>
                </a:solidFill>
                <a:latin typeface="Times New Roman" panose="02020603050405020304" pitchFamily="18" charset="0"/>
                <a:ea typeface="MS Mincho"/>
              </a:rPr>
              <a:t>agg</a:t>
            </a:r>
            <a:r>
              <a:rPr lang="en-US" b="1" dirty="0">
                <a:solidFill>
                  <a:schemeClr val="accent6">
                    <a:lumMod val="75000"/>
                  </a:schemeClr>
                </a:solidFill>
                <a:latin typeface="Times New Roman" panose="02020603050405020304" pitchFamily="18" charset="0"/>
                <a:ea typeface="MS Mincho"/>
              </a:rPr>
              <a:t>), degree of ionization (α), axial ratio of ellipsoid model (γ), inverse screen length (</a:t>
            </a:r>
            <a:r>
              <a:rPr lang="en-US" b="1" dirty="0" err="1">
                <a:solidFill>
                  <a:schemeClr val="accent6">
                    <a:lumMod val="75000"/>
                  </a:schemeClr>
                </a:solidFill>
                <a:latin typeface="Times New Roman" panose="02020603050405020304" pitchFamily="18" charset="0"/>
                <a:ea typeface="MS Mincho"/>
              </a:rPr>
              <a:t>k</a:t>
            </a:r>
            <a:r>
              <a:rPr lang="en-US" b="1" baseline="-25000" dirty="0" err="1">
                <a:solidFill>
                  <a:schemeClr val="accent6">
                    <a:lumMod val="75000"/>
                  </a:schemeClr>
                </a:solidFill>
                <a:latin typeface="Times New Roman" panose="02020603050405020304" pitchFamily="18" charset="0"/>
                <a:ea typeface="MS Mincho"/>
              </a:rPr>
              <a:t>d</a:t>
            </a:r>
            <a:r>
              <a:rPr lang="en-US" b="1" dirty="0" smtClean="0">
                <a:solidFill>
                  <a:schemeClr val="accent6">
                    <a:lumMod val="75000"/>
                  </a:schemeClr>
                </a:solidFill>
                <a:latin typeface="Times New Roman" panose="02020603050405020304" pitchFamily="18" charset="0"/>
                <a:ea typeface="MS Mincho"/>
              </a:rPr>
              <a:t>).</a:t>
            </a:r>
            <a:endParaRPr lang="ru-RU" b="1" dirty="0">
              <a:solidFill>
                <a:schemeClr val="accent6">
                  <a:lumMod val="75000"/>
                </a:schemeClr>
              </a:solidFill>
            </a:endParaRPr>
          </a:p>
        </p:txBody>
      </p:sp>
    </p:spTree>
    <p:extLst>
      <p:ext uri="{BB962C8B-B14F-4D97-AF65-F5344CB8AC3E}">
        <p14:creationId xmlns:p14="http://schemas.microsoft.com/office/powerpoint/2010/main" val="1467313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634"/>
            <a:ext cx="9144000" cy="984885"/>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a:t>
            </a:r>
            <a:r>
              <a:rPr lang="en-US" altLang="ru-RU" sz="2000" b="1" dirty="0">
                <a:solidFill>
                  <a:srgbClr val="0000FF"/>
                </a:solidFill>
                <a:effectLst>
                  <a:outerShdw blurRad="38100" dist="38100" dir="2700000" algn="tl">
                    <a:srgbClr val="000000">
                      <a:alpha val="43137"/>
                    </a:srgbClr>
                  </a:outerShdw>
                </a:effectLst>
              </a:rPr>
              <a:t>SFF analysis of the vesicular systems structure: </a:t>
            </a:r>
            <a:br>
              <a:rPr lang="en-US" altLang="ru-RU" sz="2000" b="1" dirty="0">
                <a:solidFill>
                  <a:srgbClr val="0000FF"/>
                </a:solidFill>
                <a:effectLst>
                  <a:outerShdw blurRad="38100" dist="38100" dir="2700000" algn="tl">
                    <a:srgbClr val="000000">
                      <a:alpha val="43137"/>
                    </a:srgbClr>
                  </a:outerShdw>
                </a:effectLst>
              </a:rPr>
            </a:br>
            <a:r>
              <a:rPr lang="en-US" altLang="ru-RU" sz="2000" b="1" dirty="0">
                <a:solidFill>
                  <a:srgbClr val="0000FF"/>
                </a:solidFill>
                <a:effectLst>
                  <a:outerShdw blurRad="38100" dist="38100" dir="2700000" algn="tl">
                    <a:srgbClr val="000000">
                      <a:alpha val="43137"/>
                    </a:srgbClr>
                  </a:outerShdw>
                </a:effectLst>
              </a:rPr>
              <a:t>MPI implementation of the fitting procedure and numerical results</a:t>
            </a:r>
            <a:r>
              <a:rPr lang="en-US" sz="2000" b="1" dirty="0">
                <a:solidFill>
                  <a:srgbClr val="0000FF"/>
                </a:solidFill>
                <a:effectLst>
                  <a:outerShdw blurRad="38100" dist="38100" dir="2700000" algn="tl">
                    <a:srgbClr val="000000">
                      <a:alpha val="43137"/>
                    </a:srgbClr>
                  </a:outerShdw>
                </a:effectLst>
              </a:rPr>
              <a:t>”</a:t>
            </a:r>
            <a:br>
              <a:rPr lang="en-US" sz="2000" b="1" dirty="0">
                <a:solidFill>
                  <a:srgbClr val="0000FF"/>
                </a:solidFill>
                <a:effectLst>
                  <a:outerShdw blurRad="38100" dist="38100" dir="2700000" algn="tl">
                    <a:srgbClr val="000000">
                      <a:alpha val="43137"/>
                    </a:srgbClr>
                  </a:outerShdw>
                </a:effectLst>
              </a:rPr>
            </a:br>
            <a:r>
              <a:rPr lang="en-US" b="1" u="sng" dirty="0"/>
              <a:t>M.V. </a:t>
            </a:r>
            <a:r>
              <a:rPr lang="en-US" b="1" u="sng" dirty="0" err="1" smtClean="0"/>
              <a:t>Bashashin</a:t>
            </a:r>
            <a:r>
              <a:rPr lang="en-US" b="1" dirty="0" smtClean="0"/>
              <a:t>, </a:t>
            </a:r>
            <a:r>
              <a:rPr lang="en-US" b="1" dirty="0"/>
              <a:t>E.V. </a:t>
            </a:r>
            <a:r>
              <a:rPr lang="en-US" b="1" dirty="0" err="1" smtClean="0"/>
              <a:t>Zemlyanaya</a:t>
            </a:r>
            <a:r>
              <a:rPr lang="en-US" b="1" dirty="0" smtClean="0"/>
              <a:t>, </a:t>
            </a:r>
            <a:r>
              <a:rPr lang="en-US" b="1" dirty="0"/>
              <a:t>T.P. </a:t>
            </a:r>
            <a:r>
              <a:rPr lang="en-US" b="1" dirty="0" err="1" smtClean="0"/>
              <a:t>Sapozhnikova</a:t>
            </a:r>
            <a:r>
              <a:rPr lang="en-US" b="1" dirty="0" smtClean="0"/>
              <a:t>, </a:t>
            </a:r>
            <a:r>
              <a:rPr lang="en-US" b="1" dirty="0"/>
              <a:t>M.A. </a:t>
            </a:r>
            <a:r>
              <a:rPr lang="en-US" b="1" dirty="0" err="1"/>
              <a:t>Kiselev</a:t>
            </a:r>
            <a:endParaRPr lang="ru-RU" b="1" dirty="0">
              <a:effectLst>
                <a:outerShdw blurRad="38100" dist="38100" dir="2700000" algn="tl">
                  <a:srgbClr val="000000">
                    <a:alpha val="43137"/>
                  </a:srgbClr>
                </a:outerShdw>
              </a:effectLst>
            </a:endParaRPr>
          </a:p>
        </p:txBody>
      </p:sp>
      <p:sp>
        <p:nvSpPr>
          <p:cNvPr id="7" name="Прямоугольник 6"/>
          <p:cNvSpPr/>
          <p:nvPr/>
        </p:nvSpPr>
        <p:spPr>
          <a:xfrm>
            <a:off x="8574612" y="-72690"/>
            <a:ext cx="56938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604448" y="-191443"/>
            <a:ext cx="8219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бъект 2"/>
          <p:cNvSpPr>
            <a:spLocks noGrp="1"/>
          </p:cNvSpPr>
          <p:nvPr>
            <p:ph idx="1"/>
          </p:nvPr>
        </p:nvSpPr>
        <p:spPr>
          <a:xfrm>
            <a:off x="107506" y="1628802"/>
            <a:ext cx="5146675" cy="4587875"/>
          </a:xfrm>
        </p:spPr>
        <p:txBody>
          <a:bodyPr rtlCol="0">
            <a:normAutofit fontScale="55000" lnSpcReduction="20000"/>
          </a:bodyPr>
          <a:lstStyle/>
          <a:p>
            <a:pPr algn="just" fontAlgn="auto">
              <a:spcAft>
                <a:spcPts val="0"/>
              </a:spcAft>
              <a:defRPr/>
            </a:pPr>
            <a:r>
              <a:rPr lang="en-US" altLang="ru-RU" dirty="0">
                <a:latin typeface="Times New Roman" panose="02020603050405020304" pitchFamily="18" charset="0"/>
                <a:cs typeface="Times New Roman" panose="02020603050405020304" pitchFamily="18" charset="0"/>
              </a:rPr>
              <a:t>Investigation of the structure and properties of phospholipid membranes is an actual problem due to the importance of understanding the basic principles of the organization and functioning of biological and artificial membranes, as well as the prospects for their use in biomedicine and pharmacology.</a:t>
            </a:r>
          </a:p>
          <a:p>
            <a:pPr algn="just" fontAlgn="auto">
              <a:spcAft>
                <a:spcPts val="0"/>
              </a:spcAft>
              <a:defRPr/>
            </a:pPr>
            <a:r>
              <a:rPr lang="en-US" altLang="ru-RU" dirty="0">
                <a:latin typeface="Times New Roman" panose="02020603050405020304" pitchFamily="18" charset="0"/>
                <a:cs typeface="Times New Roman" panose="02020603050405020304" pitchFamily="18" charset="0"/>
              </a:rPr>
              <a:t>In biomedicine, a vesicle is a small structure within a cell, consisting of fluid enclosed by a lipid bilayer. </a:t>
            </a:r>
            <a:r>
              <a:rPr lang="en-US" altLang="ru-RU" dirty="0" err="1">
                <a:latin typeface="Times New Roman" panose="02020603050405020304" pitchFamily="18" charset="0"/>
                <a:cs typeface="Times New Roman" panose="02020603050405020304" pitchFamily="18" charset="0"/>
              </a:rPr>
              <a:t>Artificately</a:t>
            </a:r>
            <a:r>
              <a:rPr lang="en-US" altLang="ru-RU" dirty="0">
                <a:latin typeface="Times New Roman" panose="02020603050405020304" pitchFamily="18" charset="0"/>
                <a:cs typeface="Times New Roman" panose="02020603050405020304" pitchFamily="18" charset="0"/>
              </a:rPr>
              <a:t> prepared vesicles are used for transport of drugs.</a:t>
            </a:r>
            <a:endParaRPr lang="ru-RU" altLang="ru-RU" dirty="0">
              <a:latin typeface="Times New Roman" panose="02020603050405020304" pitchFamily="18" charset="0"/>
              <a:cs typeface="Times New Roman" panose="02020603050405020304" pitchFamily="18" charset="0"/>
            </a:endParaRPr>
          </a:p>
          <a:p>
            <a:pPr algn="just" fontAlgn="auto">
              <a:spcAft>
                <a:spcPts val="0"/>
              </a:spcAft>
              <a:defRPr/>
            </a:pPr>
            <a:r>
              <a:rPr lang="en-US" sz="2900" dirty="0">
                <a:latin typeface="Times New Roman" panose="02020603050405020304" pitchFamily="18" charset="0"/>
                <a:cs typeface="Times New Roman" panose="02020603050405020304" pitchFamily="18" charset="0"/>
              </a:rPr>
              <a:t>The separated form factors method (SFF) is an effective approach of investigation of structure of </a:t>
            </a:r>
            <a:r>
              <a:rPr lang="en-US" sz="2900" dirty="0" err="1">
                <a:latin typeface="Times New Roman" panose="02020603050405020304" pitchFamily="18" charset="0"/>
                <a:cs typeface="Times New Roman" panose="02020603050405020304" pitchFamily="18" charset="0"/>
              </a:rPr>
              <a:t>polydispersed</a:t>
            </a:r>
            <a:r>
              <a:rPr lang="en-US" sz="2900" dirty="0">
                <a:latin typeface="Times New Roman" panose="02020603050405020304" pitchFamily="18" charset="0"/>
                <a:cs typeface="Times New Roman" panose="02020603050405020304" pitchFamily="18" charset="0"/>
              </a:rPr>
              <a:t> systems of phospholipid vesicles on the basis of the small angle neutron scattering (SANS) data analysis.</a:t>
            </a:r>
          </a:p>
          <a:p>
            <a:pPr algn="just" fontAlgn="auto">
              <a:spcAft>
                <a:spcPts val="0"/>
              </a:spcAft>
              <a:defRPr/>
            </a:pPr>
            <a:r>
              <a:rPr lang="en-US" sz="2900" dirty="0">
                <a:latin typeface="Times New Roman" panose="02020603050405020304" pitchFamily="18" charset="0"/>
                <a:cs typeface="Times New Roman" panose="02020603050405020304" pitchFamily="18" charset="0"/>
              </a:rPr>
              <a:t>We use the parallel MPI-version of the SFF calculations for the SANS data analysis. Effectiveness of this parallel implementation is tested on the cluster </a:t>
            </a:r>
            <a:r>
              <a:rPr lang="en-US" sz="2900" dirty="0" err="1">
                <a:latin typeface="Times New Roman" panose="02020603050405020304" pitchFamily="18" charset="0"/>
                <a:cs typeface="Times New Roman" panose="02020603050405020304" pitchFamily="18" charset="0"/>
              </a:rPr>
              <a:t>HybriLIT</a:t>
            </a:r>
            <a:r>
              <a:rPr lang="en-US" sz="2900" dirty="0">
                <a:latin typeface="Times New Roman" panose="02020603050405020304" pitchFamily="18" charset="0"/>
                <a:cs typeface="Times New Roman" panose="02020603050405020304" pitchFamily="18" charset="0"/>
              </a:rPr>
              <a:t>. </a:t>
            </a:r>
            <a:endParaRPr lang="ru-RU" sz="2900" dirty="0">
              <a:latin typeface="Times New Roman" panose="02020603050405020304" pitchFamily="18" charset="0"/>
              <a:cs typeface="Times New Roman" panose="02020603050405020304" pitchFamily="18" charset="0"/>
            </a:endParaRPr>
          </a:p>
        </p:txBody>
      </p:sp>
      <p:pic>
        <p:nvPicPr>
          <p:cNvPr id="14" name="Рисунок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1396" y="1377922"/>
            <a:ext cx="2846388"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922737"/>
            <a:ext cx="383698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59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Прямоугольник 6"/>
          <p:cNvSpPr/>
          <p:nvPr/>
        </p:nvSpPr>
        <p:spPr>
          <a:xfrm>
            <a:off x="8574612" y="-72690"/>
            <a:ext cx="56938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574612" y="-72690"/>
            <a:ext cx="8219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p:cNvSpPr>
            <a:spLocks noGrp="1"/>
          </p:cNvSpPr>
          <p:nvPr>
            <p:ph type="title"/>
          </p:nvPr>
        </p:nvSpPr>
        <p:spPr>
          <a:xfrm>
            <a:off x="-10633" y="-109983"/>
            <a:ext cx="8585245" cy="1015950"/>
          </a:xfrm>
          <a:ln w="12700">
            <a:noFill/>
          </a:ln>
        </p:spPr>
        <p:txBody>
          <a:bodyPr>
            <a:noAutofit/>
          </a:bodyPr>
          <a:lstStyle/>
          <a:p>
            <a:pPr algn="ctr">
              <a:tabLst>
                <a:tab pos="2963863" algn="l"/>
                <a:tab pos="25915938" algn="l"/>
              </a:tabLst>
            </a:pPr>
            <a:r>
              <a:rPr lang="en-US" sz="2000" b="1" dirty="0">
                <a:solidFill>
                  <a:srgbClr val="C00000"/>
                </a:solidFill>
                <a:latin typeface="Times New Roman" panose="02020603050405020304" pitchFamily="18" charset="0"/>
                <a:cs typeface="Times New Roman" panose="02020603050405020304" pitchFamily="18" charset="0"/>
              </a:rPr>
              <a:t>Investigation of crystal and magnetic structure </a:t>
            </a:r>
            <a:r>
              <a:rPr lang="en-US" sz="2000" b="1" dirty="0" smtClean="0">
                <a:solidFill>
                  <a:srgbClr val="C00000"/>
                </a:solidFill>
                <a:latin typeface="Times New Roman" panose="02020603050405020304" pitchFamily="18" charset="0"/>
                <a:cs typeface="Times New Roman" panose="02020603050405020304" pitchFamily="18" charset="0"/>
              </a:rPr>
              <a:t>of </a:t>
            </a:r>
            <a:r>
              <a:rPr lang="en-US" sz="2000" b="1" dirty="0">
                <a:solidFill>
                  <a:srgbClr val="C00000"/>
                </a:solidFill>
                <a:latin typeface="Times New Roman" panose="02020603050405020304" pitchFamily="18" charset="0"/>
                <a:cs typeface="Times New Roman" panose="02020603050405020304" pitchFamily="18" charset="0"/>
              </a:rPr>
              <a:t>nanostructured complex oxides of transition </a:t>
            </a:r>
            <a:r>
              <a:rPr lang="en-US" sz="2000" b="1" dirty="0" smtClean="0">
                <a:solidFill>
                  <a:srgbClr val="C00000"/>
                </a:solidFill>
                <a:latin typeface="Times New Roman" panose="02020603050405020304" pitchFamily="18" charset="0"/>
                <a:cs typeface="Times New Roman" panose="02020603050405020304" pitchFamily="18" charset="0"/>
              </a:rPr>
              <a:t>metals in </a:t>
            </a:r>
            <a:r>
              <a:rPr lang="en-US" sz="2000" b="1" dirty="0">
                <a:solidFill>
                  <a:srgbClr val="C00000"/>
                </a:solidFill>
                <a:latin typeface="Times New Roman" panose="02020603050405020304" pitchFamily="18" charset="0"/>
                <a:cs typeface="Times New Roman" panose="02020603050405020304" pitchFamily="18" charset="0"/>
              </a:rPr>
              <a:t>wide pressure and temperature range</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0" y="699386"/>
            <a:ext cx="8574612" cy="5384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1" u="sng" dirty="0" smtClean="0">
                <a:latin typeface="Times New Roman" panose="02020603050405020304" pitchFamily="18" charset="0"/>
                <a:cs typeface="Times New Roman" panose="02020603050405020304" pitchFamily="18" charset="0"/>
              </a:rPr>
              <a:t>N</a:t>
            </a:r>
            <a:r>
              <a:rPr lang="ru-RU" sz="1800" i="1" u="sng" dirty="0" smtClean="0">
                <a:latin typeface="Times New Roman" panose="02020603050405020304" pitchFamily="18" charset="0"/>
                <a:cs typeface="Times New Roman" panose="02020603050405020304" pitchFamily="18" charset="0"/>
              </a:rPr>
              <a:t>.</a:t>
            </a:r>
            <a:r>
              <a:rPr lang="en-US" sz="1800" i="1" u="sng" dirty="0" smtClean="0">
                <a:latin typeface="Times New Roman" panose="02020603050405020304" pitchFamily="18" charset="0"/>
                <a:cs typeface="Times New Roman" panose="02020603050405020304" pitchFamily="18" charset="0"/>
              </a:rPr>
              <a:t>M</a:t>
            </a:r>
            <a:r>
              <a:rPr lang="ru-RU" sz="1800" i="1" u="sng" dirty="0" smtClean="0">
                <a:latin typeface="Times New Roman" panose="02020603050405020304" pitchFamily="18" charset="0"/>
                <a:cs typeface="Times New Roman" panose="02020603050405020304" pitchFamily="18" charset="0"/>
              </a:rPr>
              <a:t>.</a:t>
            </a:r>
            <a:r>
              <a:rPr lang="en-US" sz="1800" i="1" u="sng" dirty="0" smtClean="0">
                <a:latin typeface="Times New Roman" panose="02020603050405020304" pitchFamily="18" charset="0"/>
                <a:cs typeface="Times New Roman" panose="02020603050405020304" pitchFamily="18" charset="0"/>
              </a:rPr>
              <a:t> Belozerova</a:t>
            </a:r>
            <a:r>
              <a:rPr lang="ru-RU" sz="1800" i="1" dirty="0" smtClean="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S</a:t>
            </a:r>
            <a:r>
              <a:rPr lang="ru-RU" sz="1800" i="1" dirty="0" smtClean="0">
                <a:latin typeface="Times New Roman" panose="02020603050405020304" pitchFamily="18" charset="0"/>
                <a:cs typeface="Times New Roman" panose="02020603050405020304" pitchFamily="18" charset="0"/>
              </a:rPr>
              <a:t>.</a:t>
            </a:r>
            <a:r>
              <a:rPr lang="en-US" sz="1800" i="1" dirty="0" smtClean="0">
                <a:latin typeface="Times New Roman" panose="02020603050405020304" pitchFamily="18" charset="0"/>
                <a:cs typeface="Times New Roman" panose="02020603050405020304" pitchFamily="18" charset="0"/>
              </a:rPr>
              <a:t>E</a:t>
            </a:r>
            <a:r>
              <a:rPr lang="ru-RU" sz="1800" i="1" dirty="0" smtClean="0">
                <a:latin typeface="Times New Roman" panose="02020603050405020304" pitchFamily="18" charset="0"/>
                <a:cs typeface="Times New Roman" panose="02020603050405020304" pitchFamily="18" charset="0"/>
              </a:rPr>
              <a:t>.</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Kichanov</a:t>
            </a:r>
            <a:r>
              <a:rPr lang="ru-RU" sz="1800" i="1" dirty="0" smtClean="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E</a:t>
            </a:r>
            <a:r>
              <a:rPr lang="ru-RU" sz="1800" i="1" dirty="0" smtClean="0">
                <a:latin typeface="Times New Roman" panose="02020603050405020304" pitchFamily="18" charset="0"/>
                <a:cs typeface="Times New Roman" panose="02020603050405020304" pitchFamily="18" charset="0"/>
              </a:rPr>
              <a:t>.</a:t>
            </a:r>
            <a:r>
              <a:rPr lang="en-US" sz="1800" i="1" dirty="0" smtClean="0">
                <a:latin typeface="Times New Roman" panose="02020603050405020304" pitchFamily="18" charset="0"/>
                <a:cs typeface="Times New Roman" panose="02020603050405020304" pitchFamily="18" charset="0"/>
              </a:rPr>
              <a:t>V</a:t>
            </a:r>
            <a:r>
              <a:rPr lang="ru-RU"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Lukin</a:t>
            </a:r>
            <a:r>
              <a:rPr lang="ru-RU" sz="1800" i="1" dirty="0" smtClean="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D</a:t>
            </a:r>
            <a:r>
              <a:rPr lang="ru-RU" sz="1800" i="1" dirty="0" smtClean="0">
                <a:latin typeface="Times New Roman" panose="02020603050405020304" pitchFamily="18" charset="0"/>
                <a:cs typeface="Times New Roman" panose="02020603050405020304" pitchFamily="18" charset="0"/>
              </a:rPr>
              <a:t>.</a:t>
            </a:r>
            <a:r>
              <a:rPr lang="en-US" sz="1800" i="1" dirty="0" smtClean="0">
                <a:latin typeface="Times New Roman" panose="02020603050405020304" pitchFamily="18" charset="0"/>
                <a:cs typeface="Times New Roman" panose="02020603050405020304" pitchFamily="18" charset="0"/>
              </a:rPr>
              <a:t>P</a:t>
            </a:r>
            <a:r>
              <a:rPr lang="ru-RU" sz="1800" i="1" dirty="0" smtClean="0">
                <a:latin typeface="Times New Roman" panose="02020603050405020304" pitchFamily="18" charset="0"/>
                <a:cs typeface="Times New Roman" panose="02020603050405020304" pitchFamily="18" charset="0"/>
              </a:rPr>
              <a:t>.</a:t>
            </a:r>
            <a:r>
              <a:rPr lang="en-US"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Kozlenko</a:t>
            </a:r>
            <a:r>
              <a:rPr lang="ru-RU" sz="1800" i="1" dirty="0" smtClean="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Z</a:t>
            </a:r>
            <a:r>
              <a:rPr lang="ru-RU" sz="1800" i="1" dirty="0" smtClean="0">
                <a:latin typeface="Times New Roman" panose="02020603050405020304" pitchFamily="18" charset="0"/>
                <a:cs typeface="Times New Roman" panose="02020603050405020304" pitchFamily="18" charset="0"/>
              </a:rPr>
              <a:t>. </a:t>
            </a:r>
            <a:r>
              <a:rPr lang="en-US" sz="1800" i="1" dirty="0" err="1" smtClean="0">
                <a:latin typeface="Times New Roman" panose="02020603050405020304" pitchFamily="18" charset="0"/>
                <a:cs typeface="Times New Roman" panose="02020603050405020304" pitchFamily="18" charset="0"/>
              </a:rPr>
              <a:t>Jirak</a:t>
            </a:r>
            <a:r>
              <a:rPr lang="ru-RU" sz="1800" i="1" dirty="0" smtClean="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B</a:t>
            </a:r>
            <a:r>
              <a:rPr lang="ru-RU" sz="1800" i="1" dirty="0" smtClean="0">
                <a:latin typeface="Times New Roman" panose="02020603050405020304" pitchFamily="18" charset="0"/>
                <a:cs typeface="Times New Roman" panose="02020603050405020304" pitchFamily="18" charset="0"/>
              </a:rPr>
              <a:t>.</a:t>
            </a:r>
            <a:r>
              <a:rPr lang="en-US" sz="1800" i="1" dirty="0" smtClean="0">
                <a:latin typeface="Times New Roman" panose="02020603050405020304" pitchFamily="18" charset="0"/>
                <a:cs typeface="Times New Roman" panose="02020603050405020304" pitchFamily="18" charset="0"/>
              </a:rPr>
              <a:t>N</a:t>
            </a:r>
            <a:r>
              <a:rPr lang="ru-RU" sz="1800" i="1" dirty="0" smtClean="0">
                <a:latin typeface="Times New Roman" panose="02020603050405020304" pitchFamily="18" charset="0"/>
                <a:cs typeface="Times New Roman" panose="02020603050405020304" pitchFamily="18" charset="0"/>
              </a:rPr>
              <a:t>.</a:t>
            </a:r>
            <a:r>
              <a:rPr lang="en-US" sz="1800" i="1" dirty="0" err="1" smtClean="0">
                <a:latin typeface="Times New Roman" panose="02020603050405020304" pitchFamily="18" charset="0"/>
                <a:cs typeface="Times New Roman" panose="02020603050405020304" pitchFamily="18" charset="0"/>
              </a:rPr>
              <a:t>Savenko</a:t>
            </a:r>
            <a:endParaRPr lang="en-US" sz="1800" i="1" baseline="30000" dirty="0" smtClean="0">
              <a:latin typeface="Times New Roman" panose="02020603050405020304" pitchFamily="18" charset="0"/>
              <a:cs typeface="Times New Roman" panose="02020603050405020304" pitchFamily="18" charset="0"/>
            </a:endParaRPr>
          </a:p>
          <a:p>
            <a:pPr marL="0" indent="0">
              <a:buNone/>
            </a:pPr>
            <a:r>
              <a:rPr lang="ru-RU" sz="1300" i="1" dirty="0" smtClean="0"/>
              <a:t> </a:t>
            </a:r>
            <a:endParaRPr lang="ru-RU" sz="1300" dirty="0" smtClean="0"/>
          </a:p>
          <a:p>
            <a:pPr marL="0" indent="0" algn="ctr">
              <a:buNone/>
            </a:pPr>
            <a:endParaRPr lang="ru-RU" sz="1300" dirty="0"/>
          </a:p>
        </p:txBody>
      </p:sp>
      <p:pic>
        <p:nvPicPr>
          <p:cNvPr id="6" name="Рисунок 5"/>
          <p:cNvPicPr>
            <a:picLocks/>
          </p:cNvPicPr>
          <p:nvPr/>
        </p:nvPicPr>
        <p:blipFill>
          <a:blip r:embed="rId3"/>
          <a:stretch>
            <a:fillRect/>
          </a:stretch>
        </p:blipFill>
        <p:spPr>
          <a:xfrm>
            <a:off x="35496" y="1648996"/>
            <a:ext cx="4814733" cy="4516308"/>
          </a:xfrm>
          <a:prstGeom prst="rect">
            <a:avLst/>
          </a:prstGeom>
        </p:spPr>
      </p:pic>
      <p:pic>
        <p:nvPicPr>
          <p:cNvPr id="18" name="Рисунок 17"/>
          <p:cNvPicPr>
            <a:picLocks/>
          </p:cNvPicPr>
          <p:nvPr/>
        </p:nvPicPr>
        <p:blipFill>
          <a:blip r:embed="rId4"/>
          <a:stretch>
            <a:fillRect/>
          </a:stretch>
        </p:blipFill>
        <p:spPr>
          <a:xfrm>
            <a:off x="4962808" y="1652406"/>
            <a:ext cx="4147163" cy="4491922"/>
          </a:xfrm>
          <a:prstGeom prst="rect">
            <a:avLst/>
          </a:prstGeom>
        </p:spPr>
      </p:pic>
      <p:sp>
        <p:nvSpPr>
          <p:cNvPr id="19" name="Прямоугольник 18"/>
          <p:cNvSpPr/>
          <p:nvPr/>
        </p:nvSpPr>
        <p:spPr>
          <a:xfrm>
            <a:off x="1" y="1105580"/>
            <a:ext cx="9109970" cy="523220"/>
          </a:xfrm>
          <a:prstGeom prst="rect">
            <a:avLst/>
          </a:prstGeom>
        </p:spPr>
        <p:txBody>
          <a:bodyPr wrap="square">
            <a:spAutoFit/>
          </a:bodyPr>
          <a:lstStyle/>
          <a:p>
            <a:pPr algn="ctr" fontAlgn="auto">
              <a:spcBef>
                <a:spcPts val="0"/>
              </a:spcBef>
              <a:spcAft>
                <a:spcPts val="0"/>
              </a:spcAft>
              <a:defRPr/>
            </a:pPr>
            <a:r>
              <a:rPr lang="en-US" sz="1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Apart from a great amount of applications in microelectronics, complex oxides of transition metals proved themselves as a promising material for biomedical applications: as biomarker in MRT and in magnetic hyperthermia procedure.</a:t>
            </a:r>
          </a:p>
        </p:txBody>
      </p:sp>
      <p:sp>
        <p:nvSpPr>
          <p:cNvPr id="20" name="Прямоугольник 19"/>
          <p:cNvSpPr/>
          <p:nvPr/>
        </p:nvSpPr>
        <p:spPr>
          <a:xfrm>
            <a:off x="4788024" y="6146720"/>
            <a:ext cx="4572000" cy="738664"/>
          </a:xfrm>
          <a:prstGeom prst="rect">
            <a:avLst/>
          </a:prstGeom>
        </p:spPr>
        <p:txBody>
          <a:bodyPr>
            <a:spAutoFit/>
          </a:bodyPr>
          <a:lstStyle/>
          <a:p>
            <a:pPr algn="ctr"/>
            <a:r>
              <a:rPr lang="en-US" sz="1400" dirty="0" smtClean="0">
                <a:latin typeface="Times New Roman" panose="02020603050405020304" pitchFamily="18" charset="0"/>
                <a:cs typeface="Times New Roman" panose="02020603050405020304" pitchFamily="18" charset="0"/>
              </a:rPr>
              <a:t>The </a:t>
            </a:r>
            <a:r>
              <a:rPr lang="en-US" sz="1400" dirty="0">
                <a:latin typeface="Times New Roman" panose="02020603050405020304" pitchFamily="18" charset="0"/>
                <a:cs typeface="Times New Roman" panose="02020603050405020304" pitchFamily="18" charset="0"/>
              </a:rPr>
              <a:t>ferrite spinel Zn</a:t>
            </a:r>
            <a:r>
              <a:rPr lang="en-US" sz="1400" baseline="-25000" dirty="0">
                <a:latin typeface="Times New Roman" panose="02020603050405020304" pitchFamily="18" charset="0"/>
                <a:cs typeface="Times New Roman" panose="02020603050405020304" pitchFamily="18" charset="0"/>
              </a:rPr>
              <a:t>0.3</a:t>
            </a:r>
            <a:r>
              <a:rPr lang="en-US" sz="1400" dirty="0">
                <a:latin typeface="Times New Roman" panose="02020603050405020304" pitchFamily="18" charset="0"/>
                <a:cs typeface="Times New Roman" panose="02020603050405020304" pitchFamily="18" charset="0"/>
              </a:rPr>
              <a:t>Cu</a:t>
            </a:r>
            <a:r>
              <a:rPr lang="en-US" sz="1400" baseline="-25000" dirty="0">
                <a:latin typeface="Times New Roman" panose="02020603050405020304" pitchFamily="18" charset="0"/>
                <a:cs typeface="Times New Roman" panose="02020603050405020304" pitchFamily="18" charset="0"/>
              </a:rPr>
              <a:t>0.7</a:t>
            </a:r>
            <a:r>
              <a:rPr lang="en-US" sz="1400" dirty="0">
                <a:latin typeface="Times New Roman" panose="02020603050405020304" pitchFamily="18" charset="0"/>
                <a:cs typeface="Times New Roman" panose="02020603050405020304" pitchFamily="18" charset="0"/>
              </a:rPr>
              <a:t>Fe</a:t>
            </a:r>
            <a:r>
              <a:rPr lang="en-US" sz="1400" baseline="-25000" dirty="0">
                <a:latin typeface="Times New Roman" panose="02020603050405020304" pitchFamily="18" charset="0"/>
                <a:cs typeface="Times New Roman" panose="02020603050405020304" pitchFamily="18" charset="0"/>
              </a:rPr>
              <a:t>1.5</a:t>
            </a:r>
            <a:r>
              <a:rPr lang="en-US" sz="1400" dirty="0">
                <a:latin typeface="Times New Roman" panose="02020603050405020304" pitchFamily="18" charset="0"/>
                <a:cs typeface="Times New Roman" panose="02020603050405020304" pitchFamily="18" charset="0"/>
              </a:rPr>
              <a:t>Ga</a:t>
            </a:r>
            <a:r>
              <a:rPr lang="en-US" sz="1400" baseline="-25000" dirty="0">
                <a:latin typeface="Times New Roman" panose="02020603050405020304" pitchFamily="18" charset="0"/>
                <a:cs typeface="Times New Roman" panose="02020603050405020304" pitchFamily="18" charset="0"/>
              </a:rPr>
              <a:t>0.5</a:t>
            </a:r>
            <a:r>
              <a:rPr lang="en-US" sz="1400" dirty="0">
                <a:latin typeface="Times New Roman" panose="02020603050405020304" pitchFamily="18" charset="0"/>
                <a:cs typeface="Times New Roman" panose="02020603050405020304" pitchFamily="18" charset="0"/>
              </a:rPr>
              <a:t>O</a:t>
            </a:r>
            <a:r>
              <a:rPr lang="en-US" sz="1400" baseline="-25000" dirty="0">
                <a:latin typeface="Times New Roman" panose="02020603050405020304" pitchFamily="18" charset="0"/>
                <a:cs typeface="Times New Roman" panose="02020603050405020304" pitchFamily="18" charset="0"/>
              </a:rPr>
              <a:t>4</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exhibits </a:t>
            </a:r>
            <a:r>
              <a:rPr lang="en-US" sz="1400" dirty="0" err="1">
                <a:latin typeface="Times New Roman" panose="02020603050405020304" pitchFamily="18" charset="0"/>
                <a:cs typeface="Times New Roman" panose="02020603050405020304" pitchFamily="18" charset="0"/>
              </a:rPr>
              <a:t>ferrimagnetic</a:t>
            </a:r>
            <a:r>
              <a:rPr lang="en-US" sz="1400" dirty="0">
                <a:latin typeface="Times New Roman" panose="02020603050405020304" pitchFamily="18" charset="0"/>
                <a:cs typeface="Times New Roman" panose="02020603050405020304" pitchFamily="18" charset="0"/>
              </a:rPr>
              <a:t> state. </a:t>
            </a:r>
            <a:r>
              <a:rPr lang="en-US" sz="1400" dirty="0" smtClean="0">
                <a:latin typeface="Times New Roman" panose="02020603050405020304" pitchFamily="18" charset="0"/>
                <a:cs typeface="Times New Roman" panose="02020603050405020304" pitchFamily="18" charset="0"/>
              </a:rPr>
              <a:t>Gradual </a:t>
            </a:r>
            <a:r>
              <a:rPr lang="en-US" sz="1400" dirty="0">
                <a:latin typeface="Times New Roman" panose="02020603050405020304" pitchFamily="18" charset="0"/>
                <a:cs typeface="Times New Roman" panose="02020603050405020304" pitchFamily="18" charset="0"/>
              </a:rPr>
              <a:t>suppression of the magnetic moments of iron ions </a:t>
            </a:r>
            <a:r>
              <a:rPr lang="en-US" sz="1400" dirty="0" smtClean="0">
                <a:latin typeface="Times New Roman" panose="02020603050405020304" pitchFamily="18" charset="0"/>
                <a:cs typeface="Times New Roman" panose="02020603050405020304" pitchFamily="18" charset="0"/>
              </a:rPr>
              <a:t>on pressure increase observed.</a:t>
            </a:r>
            <a:endParaRPr lang="ru-RU" sz="1400" dirty="0"/>
          </a:p>
        </p:txBody>
      </p:sp>
      <p:sp>
        <p:nvSpPr>
          <p:cNvPr id="21" name="Прямоугольник 20"/>
          <p:cNvSpPr/>
          <p:nvPr/>
        </p:nvSpPr>
        <p:spPr>
          <a:xfrm>
            <a:off x="-1" y="6148461"/>
            <a:ext cx="4850229" cy="738664"/>
          </a:xfrm>
          <a:prstGeom prst="rect">
            <a:avLst/>
          </a:prstGeom>
        </p:spPr>
        <p:txBody>
          <a:bodyPr wrap="square">
            <a:spAutoFit/>
          </a:bodyPr>
          <a:lstStyle/>
          <a:p>
            <a:pPr algn="ctr"/>
            <a:r>
              <a:rPr lang="en-US" sz="1400" dirty="0" smtClean="0">
                <a:latin typeface="Times New Roman" panose="02020603050405020304" pitchFamily="18" charset="0"/>
                <a:cs typeface="Times New Roman" panose="02020603050405020304" pitchFamily="18" charset="0"/>
              </a:rPr>
              <a:t>Nanostructured </a:t>
            </a:r>
            <a:r>
              <a:rPr lang="en-US" sz="1400" dirty="0">
                <a:latin typeface="Times New Roman" panose="02020603050405020304" pitchFamily="18" charset="0"/>
                <a:cs typeface="Times New Roman" panose="02020603050405020304" pitchFamily="18" charset="0"/>
              </a:rPr>
              <a:t>manganite La</a:t>
            </a:r>
            <a:r>
              <a:rPr lang="ru-RU" sz="1400" baseline="-25000" dirty="0">
                <a:latin typeface="Times New Roman" panose="02020603050405020304" pitchFamily="18" charset="0"/>
                <a:cs typeface="Times New Roman" panose="02020603050405020304" pitchFamily="18" charset="0"/>
              </a:rPr>
              <a:t>0.</a:t>
            </a:r>
            <a:r>
              <a:rPr lang="en-US" sz="1400" baseline="-25000" dirty="0">
                <a:latin typeface="Times New Roman" panose="02020603050405020304" pitchFamily="18" charset="0"/>
                <a:cs typeface="Times New Roman" panose="02020603050405020304" pitchFamily="18" charset="0"/>
              </a:rPr>
              <a:t>5</a:t>
            </a:r>
            <a:r>
              <a:rPr lang="ru-RU" sz="1400" baseline="-25000" dirty="0">
                <a:latin typeface="Times New Roman" panose="02020603050405020304" pitchFamily="18" charset="0"/>
                <a:cs typeface="Times New Roman" panose="02020603050405020304" pitchFamily="18" charset="0"/>
              </a:rPr>
              <a:t>3</a:t>
            </a:r>
            <a:r>
              <a:rPr lang="en-US" sz="1400" dirty="0" err="1">
                <a:latin typeface="Times New Roman" panose="02020603050405020304" pitchFamily="18" charset="0"/>
                <a:cs typeface="Times New Roman" panose="02020603050405020304" pitchFamily="18" charset="0"/>
              </a:rPr>
              <a:t>Sr</a:t>
            </a:r>
            <a:r>
              <a:rPr lang="ru-RU" sz="1400" baseline="-25000" dirty="0">
                <a:latin typeface="Times New Roman" panose="02020603050405020304" pitchFamily="18" charset="0"/>
                <a:cs typeface="Times New Roman" panose="02020603050405020304" pitchFamily="18" charset="0"/>
              </a:rPr>
              <a:t>0.</a:t>
            </a:r>
            <a:r>
              <a:rPr lang="en-US" sz="1400" baseline="-25000" dirty="0">
                <a:latin typeface="Times New Roman" panose="02020603050405020304" pitchFamily="18" charset="0"/>
                <a:cs typeface="Times New Roman" panose="02020603050405020304" pitchFamily="18" charset="0"/>
              </a:rPr>
              <a:t>4</a:t>
            </a:r>
            <a:r>
              <a:rPr lang="ru-RU" sz="1400" baseline="-25000" dirty="0">
                <a:latin typeface="Times New Roman" panose="02020603050405020304" pitchFamily="18" charset="0"/>
                <a:cs typeface="Times New Roman" panose="02020603050405020304" pitchFamily="18" charset="0"/>
              </a:rPr>
              <a:t>7</a:t>
            </a:r>
            <a:r>
              <a:rPr lang="en-US" sz="1400" dirty="0">
                <a:latin typeface="Times New Roman" panose="02020603050405020304" pitchFamily="18" charset="0"/>
                <a:cs typeface="Times New Roman" panose="02020603050405020304" pitchFamily="18" charset="0"/>
              </a:rPr>
              <a:t>MnO</a:t>
            </a:r>
            <a:r>
              <a:rPr lang="en-US" sz="1400" baseline="-25000" dirty="0">
                <a:latin typeface="Times New Roman" panose="02020603050405020304" pitchFamily="18" charset="0"/>
                <a:cs typeface="Times New Roman" panose="02020603050405020304" pitchFamily="18" charset="0"/>
              </a:rPr>
              <a:t>3 </a:t>
            </a:r>
            <a:r>
              <a:rPr lang="en-US" sz="1400" dirty="0" smtClean="0">
                <a:latin typeface="Times New Roman" panose="02020603050405020304" pitchFamily="18" charset="0"/>
                <a:cs typeface="Times New Roman" panose="02020603050405020304" pitchFamily="18" charset="0"/>
              </a:rPr>
              <a:t>exhibits </a:t>
            </a:r>
            <a:r>
              <a:rPr lang="en-US" sz="1400" dirty="0">
                <a:latin typeface="Times New Roman" panose="02020603050405020304" pitchFamily="18" charset="0"/>
                <a:cs typeface="Times New Roman" panose="02020603050405020304" pitchFamily="18" charset="0"/>
              </a:rPr>
              <a:t>ferromagnetic metallic </a:t>
            </a:r>
            <a:r>
              <a:rPr lang="en-US" sz="1400" dirty="0" smtClean="0">
                <a:latin typeface="Times New Roman" panose="02020603050405020304" pitchFamily="18" charset="0"/>
                <a:cs typeface="Times New Roman" panose="02020603050405020304" pitchFamily="18" charset="0"/>
              </a:rPr>
              <a:t>state. Transition </a:t>
            </a:r>
            <a:r>
              <a:rPr lang="en-US" sz="1400" dirty="0">
                <a:latin typeface="Times New Roman" panose="02020603050405020304" pitchFamily="18" charset="0"/>
                <a:cs typeface="Times New Roman" panose="02020603050405020304" pitchFamily="18" charset="0"/>
              </a:rPr>
              <a:t>from ferromagnetic phase to paramagnetic at </a:t>
            </a:r>
            <a:r>
              <a:rPr lang="en-US" sz="1400" dirty="0" err="1">
                <a:latin typeface="Times New Roman" panose="02020603050405020304" pitchFamily="18" charset="0"/>
                <a:cs typeface="Times New Roman" panose="02020603050405020304" pitchFamily="18" charset="0"/>
              </a:rPr>
              <a:t>T</a:t>
            </a:r>
            <a:r>
              <a:rPr lang="en-US" sz="1400" baseline="-25000" dirty="0" err="1">
                <a:latin typeface="Times New Roman" panose="02020603050405020304" pitchFamily="18" charset="0"/>
                <a:cs typeface="Times New Roman" panose="02020603050405020304" pitchFamily="18" charset="0"/>
              </a:rPr>
              <a:t>c</a:t>
            </a:r>
            <a:r>
              <a:rPr lang="en-US" sz="1400" dirty="0">
                <a:latin typeface="Times New Roman" panose="02020603050405020304" pitchFamily="18" charset="0"/>
                <a:cs typeface="Times New Roman" panose="02020603050405020304" pitchFamily="18" charset="0"/>
              </a:rPr>
              <a:t>=337K were found.</a:t>
            </a:r>
            <a:endParaRPr lang="ru-RU" sz="1400" dirty="0"/>
          </a:p>
        </p:txBody>
      </p:sp>
    </p:spTree>
    <p:extLst>
      <p:ext uri="{BB962C8B-B14F-4D97-AF65-F5344CB8AC3E}">
        <p14:creationId xmlns:p14="http://schemas.microsoft.com/office/powerpoint/2010/main" val="1077501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442" y="3718872"/>
            <a:ext cx="2789162" cy="2030144"/>
          </a:xfrm>
          <a:prstGeom prst="rect">
            <a:avLst/>
          </a:prstGeom>
          <a:solidFill>
            <a:schemeClr val="accent3">
              <a:lumMod val="20000"/>
              <a:lumOff val="80000"/>
            </a:schemeClr>
          </a:solidFill>
          <a:ln>
            <a:noFill/>
          </a:ln>
          <a:effectLst>
            <a:innerShdw blurRad="114300">
              <a:prstClr val="black"/>
            </a:innerShdw>
          </a:effectLst>
          <a:extLst>
            <a:ext uri="{91240B29-F687-4F45-9708-019B960494DF}">
              <a14:hiddenLine xmlns:a14="http://schemas.microsoft.com/office/drawing/2010/main" w="9525" algn="in">
                <a:solidFill>
                  <a:srgbClr val="000000"/>
                </a:solidFill>
                <a:miter lim="800000"/>
                <a:headEnd/>
                <a:tailEnd/>
              </a14:hiddenLine>
            </a:ext>
          </a:extLst>
        </p:spPr>
      </p:pic>
      <p:sp>
        <p:nvSpPr>
          <p:cNvPr id="4" name="TextBox 3"/>
          <p:cNvSpPr txBox="1"/>
          <p:nvPr/>
        </p:nvSpPr>
        <p:spPr>
          <a:xfrm>
            <a:off x="0" y="116634"/>
            <a:ext cx="9144000" cy="984885"/>
          </a:xfrm>
          <a:prstGeom prst="rect">
            <a:avLst/>
          </a:prstGeom>
          <a:noFill/>
        </p:spPr>
        <p:txBody>
          <a:bodyPr wrap="square" rtlCol="0">
            <a:spAutoFit/>
          </a:bodyPr>
          <a:lstStyle/>
          <a:p>
            <a:pPr algn="ctr"/>
            <a:r>
              <a:rPr lang="en-US" sz="2000" b="1" dirty="0">
                <a:solidFill>
                  <a:srgbClr val="0000FF"/>
                </a:solidFill>
                <a:effectLst>
                  <a:outerShdw blurRad="38100" dist="38100" dir="2700000" algn="tl">
                    <a:srgbClr val="000000">
                      <a:alpha val="43137"/>
                    </a:srgbClr>
                  </a:outerShdw>
                </a:effectLst>
              </a:rPr>
              <a:t>“</a:t>
            </a:r>
            <a:r>
              <a:rPr lang="en-US" sz="2000" b="1" dirty="0">
                <a:solidFill>
                  <a:srgbClr val="0000FF"/>
                </a:solidFill>
              </a:rPr>
              <a:t>Detection of DNA molecules by SERS spectroscopy with silvered </a:t>
            </a:r>
          </a:p>
          <a:p>
            <a:pPr algn="ctr"/>
            <a:r>
              <a:rPr lang="en-US" sz="2000" b="1" dirty="0">
                <a:solidFill>
                  <a:srgbClr val="0000FF"/>
                </a:solidFill>
              </a:rPr>
              <a:t>porous silicon as an active substrate</a:t>
            </a:r>
            <a:r>
              <a:rPr lang="en-US" sz="2000" b="1" dirty="0">
                <a:solidFill>
                  <a:srgbClr val="0000FF"/>
                </a:solidFill>
                <a:effectLst>
                  <a:outerShdw blurRad="38100" dist="38100" dir="2700000" algn="tl">
                    <a:srgbClr val="000000">
                      <a:alpha val="43137"/>
                    </a:srgbClr>
                  </a:outerShdw>
                </a:effectLst>
              </a:rPr>
              <a:t>”</a:t>
            </a:r>
            <a:br>
              <a:rPr lang="en-US" sz="2000" b="1" dirty="0">
                <a:solidFill>
                  <a:srgbClr val="0000FF"/>
                </a:solidFill>
                <a:effectLst>
                  <a:outerShdw blurRad="38100" dist="38100" dir="2700000" algn="tl">
                    <a:srgbClr val="000000">
                      <a:alpha val="43137"/>
                    </a:srgbClr>
                  </a:outerShdw>
                </a:effectLst>
              </a:rPr>
            </a:br>
            <a:r>
              <a:rPr lang="en-US" b="1" u="sng" dirty="0"/>
              <a:t>N. </a:t>
            </a:r>
            <a:r>
              <a:rPr lang="en-US" b="1" u="sng" dirty="0" err="1" smtClean="0"/>
              <a:t>Doroshkevich</a:t>
            </a:r>
            <a:r>
              <a:rPr lang="en-US" b="1" dirty="0" smtClean="0"/>
              <a:t>, </a:t>
            </a:r>
            <a:r>
              <a:rPr lang="en-US" b="1" dirty="0"/>
              <a:t>K. </a:t>
            </a:r>
            <a:r>
              <a:rPr lang="en-US" b="1" dirty="0" err="1" smtClean="0"/>
              <a:t>Mamatkulov</a:t>
            </a:r>
            <a:r>
              <a:rPr lang="en-US" b="1" dirty="0" smtClean="0"/>
              <a:t>, </a:t>
            </a:r>
            <a:r>
              <a:rPr lang="en-US" b="1" dirty="0"/>
              <a:t>G.M. </a:t>
            </a:r>
            <a:r>
              <a:rPr lang="en-US" b="1" dirty="0" err="1" smtClean="0"/>
              <a:t>Arzumanyan</a:t>
            </a:r>
            <a:r>
              <a:rPr lang="en-US" b="1" dirty="0" smtClean="0"/>
              <a:t>, </a:t>
            </a:r>
            <a:r>
              <a:rPr lang="en-US" b="1" dirty="0"/>
              <a:t>H. </a:t>
            </a:r>
            <a:r>
              <a:rPr lang="en-US" b="1" dirty="0" err="1"/>
              <a:t>Bandarenka</a:t>
            </a:r>
            <a:endParaRPr lang="ru-RU" b="1" dirty="0">
              <a:effectLst>
                <a:outerShdw blurRad="38100" dist="38100" dir="2700000" algn="tl">
                  <a:srgbClr val="000000">
                    <a:alpha val="43137"/>
                  </a:srgbClr>
                </a:outerShdw>
              </a:effectLst>
            </a:endParaRPr>
          </a:p>
        </p:txBody>
      </p:sp>
      <p:sp>
        <p:nvSpPr>
          <p:cNvPr id="3" name="Прямоугольник 2"/>
          <p:cNvSpPr/>
          <p:nvPr/>
        </p:nvSpPr>
        <p:spPr>
          <a:xfrm>
            <a:off x="-31015" y="1124744"/>
            <a:ext cx="9144000" cy="830997"/>
          </a:xfrm>
          <a:prstGeom prst="rect">
            <a:avLst/>
          </a:prstGeom>
        </p:spPr>
        <p:txBody>
          <a:bodyPr wrap="square">
            <a:spAutoFit/>
          </a:bodyPr>
          <a:lstStyle/>
          <a:p>
            <a:pPr algn="ctr"/>
            <a:r>
              <a:rPr lang="en-US" sz="1600" b="1" dirty="0" smtClean="0">
                <a:solidFill>
                  <a:srgbClr val="7030A0"/>
                </a:solidFill>
                <a:effectLst>
                  <a:outerShdw blurRad="38100" dist="38100" dir="2700000" algn="tl">
                    <a:srgbClr val="000000">
                      <a:alpha val="43137"/>
                    </a:srgbClr>
                  </a:outerShdw>
                </a:effectLst>
              </a:rPr>
              <a:t>The </a:t>
            </a:r>
            <a:r>
              <a:rPr lang="en-US" sz="1600" b="1" dirty="0">
                <a:solidFill>
                  <a:srgbClr val="7030A0"/>
                </a:solidFill>
                <a:effectLst>
                  <a:outerShdw blurRad="38100" dist="38100" dir="2700000" algn="tl">
                    <a:srgbClr val="000000">
                      <a:alpha val="43137"/>
                    </a:srgbClr>
                  </a:outerShdw>
                </a:effectLst>
              </a:rPr>
              <a:t>effect of </a:t>
            </a:r>
            <a:r>
              <a:rPr lang="en-US" sz="1600" b="1" dirty="0" smtClean="0">
                <a:solidFill>
                  <a:srgbClr val="7030A0"/>
                </a:solidFill>
                <a:effectLst>
                  <a:outerShdw blurRad="38100" dist="38100" dir="2700000" algn="tl">
                    <a:srgbClr val="000000">
                      <a:alpha val="43137"/>
                    </a:srgbClr>
                  </a:outerShdw>
                </a:effectLst>
              </a:rPr>
              <a:t>silvered porous silicon substrates </a:t>
            </a:r>
            <a:r>
              <a:rPr lang="en-US" sz="1600" b="1" dirty="0">
                <a:solidFill>
                  <a:srgbClr val="7030A0"/>
                </a:solidFill>
                <a:effectLst>
                  <a:outerShdw blurRad="38100" dist="38100" dir="2700000" algn="tl">
                    <a:srgbClr val="000000">
                      <a:alpha val="43137"/>
                    </a:srgbClr>
                  </a:outerShdw>
                </a:effectLst>
              </a:rPr>
              <a:t>on the spectra of the herring sperm DNA </a:t>
            </a:r>
            <a:r>
              <a:rPr lang="en-US" sz="1600" b="1" dirty="0" smtClean="0">
                <a:solidFill>
                  <a:srgbClr val="7030A0"/>
                </a:solidFill>
                <a:effectLst>
                  <a:outerShdw blurRad="38100" dist="38100" dir="2700000" algn="tl">
                    <a:srgbClr val="000000">
                      <a:alpha val="43137"/>
                    </a:srgbClr>
                  </a:outerShdw>
                </a:effectLst>
              </a:rPr>
              <a:t>for choosing the </a:t>
            </a:r>
            <a:r>
              <a:rPr lang="en-US" sz="1600" b="1" dirty="0">
                <a:solidFill>
                  <a:srgbClr val="7030A0"/>
                </a:solidFill>
                <a:effectLst>
                  <a:outerShdw blurRad="38100" dist="38100" dir="2700000" algn="tl">
                    <a:srgbClr val="000000">
                      <a:alpha val="43137"/>
                    </a:srgbClr>
                  </a:outerShdw>
                </a:effectLst>
              </a:rPr>
              <a:t>optimal conditions of the SERS measurements </a:t>
            </a:r>
            <a:r>
              <a:rPr lang="en-US" sz="1600" b="1" dirty="0" smtClean="0">
                <a:solidFill>
                  <a:srgbClr val="7030A0"/>
                </a:solidFill>
                <a:effectLst>
                  <a:outerShdw blurRad="38100" dist="38100" dir="2700000" algn="tl">
                    <a:srgbClr val="000000">
                      <a:alpha val="43137"/>
                    </a:srgbClr>
                  </a:outerShdw>
                </a:effectLst>
              </a:rPr>
              <a:t>for </a:t>
            </a:r>
            <a:r>
              <a:rPr lang="en-US" sz="1600" b="1" dirty="0">
                <a:solidFill>
                  <a:srgbClr val="7030A0"/>
                </a:solidFill>
                <a:effectLst>
                  <a:outerShdw blurRad="38100" dist="38100" dir="2700000" algn="tl">
                    <a:srgbClr val="000000">
                      <a:alpha val="43137"/>
                    </a:srgbClr>
                  </a:outerShdw>
                </a:effectLst>
              </a:rPr>
              <a:t>a reliable DNA </a:t>
            </a:r>
            <a:r>
              <a:rPr lang="en-US" sz="1600" b="1" dirty="0" smtClean="0">
                <a:solidFill>
                  <a:srgbClr val="7030A0"/>
                </a:solidFill>
                <a:effectLst>
                  <a:outerShdw blurRad="38100" dist="38100" dir="2700000" algn="tl">
                    <a:srgbClr val="000000">
                      <a:alpha val="43137"/>
                    </a:srgbClr>
                  </a:outerShdw>
                </a:effectLst>
              </a:rPr>
              <a:t>study investigated.</a:t>
            </a:r>
            <a:endParaRPr lang="ru-RU" sz="1600" b="1" dirty="0">
              <a:solidFill>
                <a:srgbClr val="7030A0"/>
              </a:solidFill>
              <a:effectLst>
                <a:outerShdw blurRad="38100" dist="38100" dir="2700000" algn="tl">
                  <a:srgbClr val="000000">
                    <a:alpha val="43137"/>
                  </a:srgbClr>
                </a:outerShdw>
              </a:effectLst>
            </a:endParaRPr>
          </a:p>
        </p:txBody>
      </p:sp>
      <p:sp>
        <p:nvSpPr>
          <p:cNvPr id="13" name="Прямоугольник 12"/>
          <p:cNvSpPr/>
          <p:nvPr/>
        </p:nvSpPr>
        <p:spPr>
          <a:xfrm>
            <a:off x="0" y="5877272"/>
            <a:ext cx="9144001" cy="923330"/>
          </a:xfrm>
          <a:prstGeom prst="rect">
            <a:avLst/>
          </a:prstGeom>
        </p:spPr>
        <p:txBody>
          <a:bodyPr wrap="square">
            <a:spAutoFit/>
          </a:bodyPr>
          <a:lstStyle/>
          <a:p>
            <a:pPr algn="ctr"/>
            <a:r>
              <a:rPr lang="en-US" b="1" dirty="0" smtClean="0">
                <a:solidFill>
                  <a:srgbClr val="00B0F0"/>
                </a:solidFill>
                <a:latin typeface="Times New Roman" pitchFamily="18" charset="0"/>
                <a:ea typeface="Calibri" pitchFamily="34" charset="0"/>
                <a:cs typeface="Times New Roman" pitchFamily="18" charset="0"/>
              </a:rPr>
              <a:t>The </a:t>
            </a:r>
            <a:r>
              <a:rPr lang="en-US" b="1" dirty="0">
                <a:solidFill>
                  <a:srgbClr val="00B0F0"/>
                </a:solidFill>
                <a:latin typeface="Times New Roman" pitchFamily="18" charset="0"/>
                <a:ea typeface="Calibri" pitchFamily="34" charset="0"/>
                <a:cs typeface="Times New Roman" pitchFamily="18" charset="0"/>
              </a:rPr>
              <a:t>prospects for the DNA detection by the SERS spectroscopy with lasers of 473, 633, and 785 nm wavelengths </a:t>
            </a:r>
            <a:r>
              <a:rPr lang="en-US" b="1" dirty="0" smtClean="0">
                <a:solidFill>
                  <a:srgbClr val="00B0F0"/>
                </a:solidFill>
                <a:latin typeface="Times New Roman" pitchFamily="18" charset="0"/>
                <a:ea typeface="Calibri" pitchFamily="34" charset="0"/>
                <a:cs typeface="Times New Roman" pitchFamily="18" charset="0"/>
              </a:rPr>
              <a:t>demonstrated. </a:t>
            </a:r>
            <a:r>
              <a:rPr lang="en-US" b="1" dirty="0">
                <a:solidFill>
                  <a:srgbClr val="00B0F0"/>
                </a:solidFill>
                <a:latin typeface="Times New Roman" pitchFamily="18" charset="0"/>
                <a:ea typeface="Calibri" pitchFamily="34" charset="0"/>
                <a:cs typeface="Times New Roman" pitchFamily="18" charset="0"/>
              </a:rPr>
              <a:t>The most promising result is in the detection of the DNA molecules at very low concentration (10</a:t>
            </a:r>
            <a:r>
              <a:rPr lang="en-US" b="1" baseline="30000" dirty="0">
                <a:solidFill>
                  <a:srgbClr val="00B0F0"/>
                </a:solidFill>
                <a:latin typeface="Times New Roman" pitchFamily="18" charset="0"/>
                <a:ea typeface="Calibri" pitchFamily="34" charset="0"/>
                <a:cs typeface="Times New Roman" pitchFamily="18" charset="0"/>
              </a:rPr>
              <a:t>-10</a:t>
            </a:r>
            <a:r>
              <a:rPr lang="en-US" b="1" dirty="0">
                <a:solidFill>
                  <a:srgbClr val="00B0F0"/>
                </a:solidFill>
                <a:latin typeface="Times New Roman" pitchFamily="18" charset="0"/>
                <a:ea typeface="Calibri" pitchFamily="34" charset="0"/>
                <a:cs typeface="Times New Roman" pitchFamily="18" charset="0"/>
              </a:rPr>
              <a:t> M) with the silvered PS.</a:t>
            </a:r>
            <a:endParaRPr lang="en-US" b="1" dirty="0">
              <a:solidFill>
                <a:srgbClr val="00B0F0"/>
              </a:solidFill>
            </a:endParaRPr>
          </a:p>
        </p:txBody>
      </p:sp>
      <p:sp>
        <p:nvSpPr>
          <p:cNvPr id="7" name="Прямоугольник 6"/>
          <p:cNvSpPr/>
          <p:nvPr/>
        </p:nvSpPr>
        <p:spPr>
          <a:xfrm>
            <a:off x="8574612" y="-72690"/>
            <a:ext cx="56938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574612" y="-72690"/>
            <a:ext cx="8219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2"/>
          <p:cNvPicPr>
            <a:picLocks noChangeAspect="1" noChangeArrowheads="1"/>
          </p:cNvPicPr>
          <p:nvPr/>
        </p:nvPicPr>
        <p:blipFill>
          <a:blip r:embed="rId4"/>
          <a:srcRect/>
          <a:stretch>
            <a:fillRect/>
          </a:stretch>
        </p:blipFill>
        <p:spPr bwMode="auto">
          <a:xfrm>
            <a:off x="107504" y="1772816"/>
            <a:ext cx="2470000" cy="2046667"/>
          </a:xfrm>
          <a:prstGeom prst="rect">
            <a:avLst/>
          </a:prstGeom>
          <a:solidFill>
            <a:schemeClr val="accent3">
              <a:lumMod val="20000"/>
              <a:lumOff val="80000"/>
            </a:schemeClr>
          </a:solidFill>
          <a:ln w="9525">
            <a:noFill/>
            <a:miter lim="800000"/>
            <a:headEnd/>
            <a:tailEnd/>
          </a:ln>
          <a:effectLst>
            <a:innerShdw blurRad="114300">
              <a:prstClr val="black"/>
            </a:innerShdw>
          </a:effectLst>
        </p:spPr>
      </p:pic>
      <p:pic>
        <p:nvPicPr>
          <p:cNvPr id="10" name="Picture 11"/>
          <p:cNvPicPr>
            <a:picLocks noChangeAspect="1" noChangeArrowheads="1"/>
          </p:cNvPicPr>
          <p:nvPr/>
        </p:nvPicPr>
        <p:blipFill>
          <a:blip r:embed="rId5"/>
          <a:srcRect/>
          <a:stretch>
            <a:fillRect/>
          </a:stretch>
        </p:blipFill>
        <p:spPr bwMode="auto">
          <a:xfrm>
            <a:off x="4166318" y="1969016"/>
            <a:ext cx="4946667" cy="3780000"/>
          </a:xfrm>
          <a:prstGeom prst="rect">
            <a:avLst/>
          </a:prstGeom>
          <a:solidFill>
            <a:schemeClr val="accent3">
              <a:lumMod val="20000"/>
              <a:lumOff val="80000"/>
            </a:schemeClr>
          </a:solidFill>
          <a:ln w="9525">
            <a:noFill/>
            <a:miter lim="800000"/>
            <a:headEnd/>
            <a:tailEnd/>
          </a:ln>
          <a:effectLst>
            <a:innerShdw blurRad="114300">
              <a:prstClr val="black"/>
            </a:innerShdw>
          </a:effectLst>
        </p:spPr>
      </p:pic>
    </p:spTree>
    <p:extLst>
      <p:ext uri="{BB962C8B-B14F-4D97-AF65-F5344CB8AC3E}">
        <p14:creationId xmlns:p14="http://schemas.microsoft.com/office/powerpoint/2010/main" val="72707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2" name="Объект 5"/>
          <p:cNvGraphicFramePr>
            <a:graphicFrameLocks noChangeAspect="1"/>
          </p:cNvGraphicFramePr>
          <p:nvPr>
            <p:extLst>
              <p:ext uri="{D42A27DB-BD31-4B8C-83A1-F6EECF244321}">
                <p14:modId xmlns:p14="http://schemas.microsoft.com/office/powerpoint/2010/main" val="3472028453"/>
              </p:ext>
            </p:extLst>
          </p:nvPr>
        </p:nvGraphicFramePr>
        <p:xfrm>
          <a:off x="6246968" y="4573944"/>
          <a:ext cx="2795910" cy="2148077"/>
        </p:xfrm>
        <a:graphic>
          <a:graphicData uri="http://schemas.openxmlformats.org/presentationml/2006/ole">
            <mc:AlternateContent xmlns:mc="http://schemas.openxmlformats.org/markup-compatibility/2006">
              <mc:Choice xmlns:v="urn:schemas-microsoft-com:vml" Requires="v">
                <p:oleObj spid="_x0000_s8266" name="Graph" r:id="rId4" imgW="4131360" imgH="2901600" progId="Origin50.Graph">
                  <p:embed/>
                </p:oleObj>
              </mc:Choice>
              <mc:Fallback>
                <p:oleObj name="Graph" r:id="rId4" imgW="4131360" imgH="2901600" progId="Origin50.Graph">
                  <p:embed/>
                  <p:pic>
                    <p:nvPicPr>
                      <p:cNvPr id="0" name=""/>
                      <p:cNvPicPr>
                        <a:picLocks noChangeAspect="1" noChangeArrowheads="1"/>
                      </p:cNvPicPr>
                      <p:nvPr/>
                    </p:nvPicPr>
                    <p:blipFill>
                      <a:blip r:embed="rId5"/>
                      <a:srcRect/>
                      <a:stretch>
                        <a:fillRect/>
                      </a:stretch>
                    </p:blipFill>
                    <p:spPr bwMode="auto">
                      <a:xfrm>
                        <a:off x="6246968" y="4573944"/>
                        <a:ext cx="2795910" cy="2148077"/>
                      </a:xfrm>
                      <a:prstGeom prst="rect">
                        <a:avLst/>
                      </a:prstGeom>
                      <a:noFill/>
                      <a:ln>
                        <a:noFill/>
                      </a:ln>
                      <a:extLst/>
                    </p:spPr>
                  </p:pic>
                </p:oleObj>
              </mc:Fallback>
            </mc:AlternateContent>
          </a:graphicData>
        </a:graphic>
      </p:graphicFrame>
      <p:graphicFrame>
        <p:nvGraphicFramePr>
          <p:cNvPr id="61" name="Объект 5"/>
          <p:cNvGraphicFramePr>
            <a:graphicFrameLocks noChangeAspect="1"/>
          </p:cNvGraphicFramePr>
          <p:nvPr>
            <p:extLst>
              <p:ext uri="{D42A27DB-BD31-4B8C-83A1-F6EECF244321}">
                <p14:modId xmlns:p14="http://schemas.microsoft.com/office/powerpoint/2010/main" val="2838337021"/>
              </p:ext>
            </p:extLst>
          </p:nvPr>
        </p:nvGraphicFramePr>
        <p:xfrm>
          <a:off x="3959512" y="4657967"/>
          <a:ext cx="2741038" cy="2033459"/>
        </p:xfrm>
        <a:graphic>
          <a:graphicData uri="http://schemas.openxmlformats.org/presentationml/2006/ole">
            <mc:AlternateContent xmlns:mc="http://schemas.openxmlformats.org/markup-compatibility/2006">
              <mc:Choice xmlns:v="urn:schemas-microsoft-com:vml" Requires="v">
                <p:oleObj spid="_x0000_s8267" name="Graph" r:id="rId6" imgW="4023360" imgH="3108960" progId="Origin50.Graph">
                  <p:embed/>
                </p:oleObj>
              </mc:Choice>
              <mc:Fallback>
                <p:oleObj name="Graph" r:id="rId6" imgW="4023360" imgH="3108960" progId="Origin50.Graph">
                  <p:embed/>
                  <p:pic>
                    <p:nvPicPr>
                      <p:cNvPr id="0" name=""/>
                      <p:cNvPicPr>
                        <a:picLocks noChangeAspect="1" noChangeArrowheads="1"/>
                      </p:cNvPicPr>
                      <p:nvPr/>
                    </p:nvPicPr>
                    <p:blipFill>
                      <a:blip r:embed="rId7"/>
                      <a:srcRect/>
                      <a:stretch>
                        <a:fillRect/>
                      </a:stretch>
                    </p:blipFill>
                    <p:spPr bwMode="auto">
                      <a:xfrm>
                        <a:off x="3959512" y="4657967"/>
                        <a:ext cx="2741038" cy="2033459"/>
                      </a:xfrm>
                      <a:prstGeom prst="rect">
                        <a:avLst/>
                      </a:prstGeom>
                      <a:noFill/>
                      <a:ln>
                        <a:noFill/>
                      </a:ln>
                    </p:spPr>
                  </p:pic>
                </p:oleObj>
              </mc:Fallback>
            </mc:AlternateContent>
          </a:graphicData>
        </a:graphic>
      </p:graphicFrame>
      <p:sp>
        <p:nvSpPr>
          <p:cNvPr id="7" name="Прямоугольник 6"/>
          <p:cNvSpPr/>
          <p:nvPr/>
        </p:nvSpPr>
        <p:spPr>
          <a:xfrm>
            <a:off x="8574612" y="-72690"/>
            <a:ext cx="56938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6</a:t>
            </a:r>
            <a:endPar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Прямоугольник 7"/>
          <p:cNvSpPr/>
          <p:nvPr/>
        </p:nvSpPr>
        <p:spPr>
          <a:xfrm>
            <a:off x="8574612" y="-72690"/>
            <a:ext cx="821924" cy="9233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p:cNvSpPr txBox="1"/>
          <p:nvPr/>
        </p:nvSpPr>
        <p:spPr>
          <a:xfrm>
            <a:off x="0" y="0"/>
            <a:ext cx="9144000" cy="661720"/>
          </a:xfrm>
          <a:prstGeom prst="rect">
            <a:avLst/>
          </a:prstGeom>
          <a:noFill/>
        </p:spPr>
        <p:txBody>
          <a:bodyPr wrap="square" rtlCol="0">
            <a:spAutoFit/>
          </a:bodyPr>
          <a:lstStyle/>
          <a:p>
            <a:pPr defTabSz="1292225" fontAlgn="auto">
              <a:spcBef>
                <a:spcPts val="0"/>
              </a:spcBef>
              <a:spcAft>
                <a:spcPts val="0"/>
              </a:spcAft>
              <a:defRPr/>
            </a:pPr>
            <a:r>
              <a:rPr lang="en-US" sz="1700" b="1" dirty="0">
                <a:ln w="0"/>
                <a:solidFill>
                  <a:prstClr val="black"/>
                </a:solidFill>
                <a:effectLst>
                  <a:outerShdw blurRad="38100" dist="38100" dir="2700000" algn="tl">
                    <a:srgbClr val="000000">
                      <a:alpha val="43137"/>
                    </a:srgbClr>
                  </a:outerShdw>
                </a:effectLst>
                <a:latin typeface="Calibri"/>
                <a:cs typeface="+mn-cs"/>
              </a:rPr>
              <a:t>STRUCTURE OF MAGNETIC FLUIDS AT INTERFACE WITH SILICON </a:t>
            </a:r>
            <a:r>
              <a:rPr lang="en-US" sz="1700" b="1" dirty="0" smtClean="0">
                <a:ln w="0"/>
                <a:solidFill>
                  <a:prstClr val="black"/>
                </a:solidFill>
                <a:effectLst>
                  <a:outerShdw blurRad="38100" dist="38100" dir="2700000" algn="tl">
                    <a:srgbClr val="000000">
                      <a:alpha val="43137"/>
                    </a:srgbClr>
                  </a:outerShdw>
                </a:effectLst>
                <a:latin typeface="Calibri"/>
                <a:cs typeface="+mn-cs"/>
              </a:rPr>
              <a:t>BY </a:t>
            </a:r>
            <a:r>
              <a:rPr lang="en-US" sz="1700" b="1" dirty="0">
                <a:ln w="0"/>
                <a:solidFill>
                  <a:prstClr val="black"/>
                </a:solidFill>
                <a:effectLst>
                  <a:outerShdw blurRad="38100" dist="38100" dir="2700000" algn="tl">
                    <a:srgbClr val="000000">
                      <a:alpha val="43137"/>
                    </a:srgbClr>
                  </a:outerShdw>
                </a:effectLst>
                <a:latin typeface="Calibri"/>
                <a:cs typeface="+mn-cs"/>
              </a:rPr>
              <a:t>NEUTRON REFLECTOMETRY</a:t>
            </a:r>
            <a:endParaRPr lang="en-US" sz="1700" b="1" u="sng" dirty="0">
              <a:ln w="0"/>
              <a:solidFill>
                <a:prstClr val="black"/>
              </a:solidFill>
              <a:effectLst>
                <a:outerShdw blurRad="38100" dist="38100" dir="2700000" algn="tl">
                  <a:srgbClr val="000000">
                    <a:alpha val="43137"/>
                  </a:srgbClr>
                </a:outerShdw>
              </a:effectLst>
              <a:latin typeface="Arial CYR" pitchFamily="34" charset="0"/>
              <a:cs typeface="Times New Roman" pitchFamily="18" charset="0"/>
            </a:endParaRPr>
          </a:p>
          <a:p>
            <a:pPr algn="ctr" defTabSz="1292225" eaLnBrk="0" fontAlgn="auto" hangingPunct="0">
              <a:spcBef>
                <a:spcPts val="0"/>
              </a:spcBef>
              <a:spcAft>
                <a:spcPts val="0"/>
              </a:spcAft>
              <a:defRPr/>
            </a:pPr>
            <a:endParaRPr lang="en-US" sz="400" u="sng" dirty="0">
              <a:ln w="0"/>
              <a:solidFill>
                <a:srgbClr val="128415"/>
              </a:solidFill>
              <a:effectLst>
                <a:outerShdw blurRad="38100" dist="19050" dir="2700000" algn="tl" rotWithShape="0">
                  <a:prstClr val="black">
                    <a:alpha val="40000"/>
                  </a:prstClr>
                </a:outerShdw>
              </a:effectLst>
              <a:latin typeface="Arial CYR" pitchFamily="34" charset="0"/>
              <a:cs typeface="Times New Roman" pitchFamily="18" charset="0"/>
            </a:endParaRPr>
          </a:p>
          <a:p>
            <a:pPr algn="ctr" defTabSz="1292225" eaLnBrk="0" fontAlgn="auto" hangingPunct="0">
              <a:spcBef>
                <a:spcPts val="0"/>
              </a:spcBef>
              <a:spcAft>
                <a:spcPts val="0"/>
              </a:spcAft>
              <a:defRPr/>
            </a:pPr>
            <a:endParaRPr lang="en-US" sz="100" u="sng" dirty="0">
              <a:ln w="0"/>
              <a:solidFill>
                <a:prstClr val="black"/>
              </a:solidFill>
              <a:effectLst>
                <a:outerShdw blurRad="38100" dist="19050" dir="2700000" algn="tl" rotWithShape="0">
                  <a:prstClr val="black">
                    <a:alpha val="40000"/>
                  </a:prstClr>
                </a:outerShdw>
              </a:effectLst>
              <a:latin typeface="Arial CYR" pitchFamily="34" charset="0"/>
              <a:cs typeface="Times New Roman" pitchFamily="18" charset="0"/>
            </a:endParaRPr>
          </a:p>
          <a:p>
            <a:pPr algn="ctr" fontAlgn="auto">
              <a:spcBef>
                <a:spcPts val="0"/>
              </a:spcBef>
              <a:spcAft>
                <a:spcPts val="0"/>
              </a:spcAft>
            </a:pPr>
            <a:r>
              <a:rPr lang="en-US" sz="1500" b="1" u="sng" dirty="0" err="1" smtClean="0">
                <a:solidFill>
                  <a:prstClr val="black"/>
                </a:solidFill>
                <a:latin typeface="Times New Roman" panose="02020603050405020304" pitchFamily="18" charset="0"/>
                <a:cs typeface="Times New Roman" panose="02020603050405020304" pitchFamily="18" charset="0"/>
              </a:rPr>
              <a:t>I.V.Gapon</a:t>
            </a:r>
            <a:r>
              <a:rPr lang="en-US" sz="1500" b="1" u="sng" dirty="0" smtClean="0">
                <a:solidFill>
                  <a:prstClr val="black"/>
                </a:solidFill>
                <a:latin typeface="Times New Roman" panose="02020603050405020304" pitchFamily="18" charset="0"/>
                <a:cs typeface="Times New Roman" panose="02020603050405020304" pitchFamily="18" charset="0"/>
              </a:rPr>
              <a:t>,</a:t>
            </a:r>
            <a:r>
              <a:rPr lang="en-US" sz="1500" b="1" dirty="0" smtClean="0">
                <a:solidFill>
                  <a:prstClr val="black"/>
                </a:solidFill>
                <a:latin typeface="Times New Roman" panose="02020603050405020304" pitchFamily="18" charset="0"/>
                <a:cs typeface="Times New Roman" panose="02020603050405020304" pitchFamily="18" charset="0"/>
              </a:rPr>
              <a:t> </a:t>
            </a:r>
            <a:r>
              <a:rPr lang="en-US" sz="1500" b="1" dirty="0" err="1" smtClean="0">
                <a:solidFill>
                  <a:prstClr val="black"/>
                </a:solidFill>
                <a:latin typeface="Times New Roman" panose="02020603050405020304" pitchFamily="18" charset="0"/>
                <a:cs typeface="Times New Roman" panose="02020603050405020304" pitchFamily="18" charset="0"/>
              </a:rPr>
              <a:t>V.I.Petrenko</a:t>
            </a:r>
            <a:r>
              <a:rPr lang="en-US" sz="1500" b="1" dirty="0" smtClean="0">
                <a:solidFill>
                  <a:prstClr val="black"/>
                </a:solidFill>
                <a:latin typeface="Times New Roman" panose="02020603050405020304" pitchFamily="18" charset="0"/>
                <a:cs typeface="Times New Roman" panose="02020603050405020304" pitchFamily="18" charset="0"/>
              </a:rPr>
              <a:t>, </a:t>
            </a:r>
            <a:r>
              <a:rPr lang="en-US" sz="1500" b="1" dirty="0" err="1" smtClean="0">
                <a:solidFill>
                  <a:prstClr val="black"/>
                </a:solidFill>
                <a:latin typeface="Times New Roman" panose="02020603050405020304" pitchFamily="18" charset="0"/>
                <a:cs typeface="Times New Roman" panose="02020603050405020304" pitchFamily="18" charset="0"/>
              </a:rPr>
              <a:t>M.V.Avdeev</a:t>
            </a:r>
            <a:r>
              <a:rPr lang="en-US" sz="1500" b="1" dirty="0" smtClean="0">
                <a:solidFill>
                  <a:prstClr val="black"/>
                </a:solidFill>
                <a:latin typeface="Times New Roman" panose="02020603050405020304" pitchFamily="18" charset="0"/>
                <a:cs typeface="Times New Roman" panose="02020603050405020304" pitchFamily="18" charset="0"/>
              </a:rPr>
              <a:t>, </a:t>
            </a:r>
            <a:r>
              <a:rPr lang="en-US" sz="1500" b="1" dirty="0" err="1" smtClean="0">
                <a:solidFill>
                  <a:prstClr val="black"/>
                </a:solidFill>
                <a:latin typeface="Times New Roman" panose="02020603050405020304" pitchFamily="18" charset="0"/>
                <a:cs typeface="Times New Roman" panose="02020603050405020304" pitchFamily="18" charset="0"/>
              </a:rPr>
              <a:t>M.Kubovcikova</a:t>
            </a:r>
            <a:r>
              <a:rPr lang="en-US" sz="1500" b="1" dirty="0" smtClean="0">
                <a:solidFill>
                  <a:prstClr val="black"/>
                </a:solidFill>
                <a:latin typeface="Times New Roman" panose="02020603050405020304" pitchFamily="18" charset="0"/>
                <a:cs typeface="Times New Roman" panose="02020603050405020304" pitchFamily="18" charset="0"/>
              </a:rPr>
              <a:t>, </a:t>
            </a:r>
            <a:r>
              <a:rPr lang="en-US" sz="1500" b="1" dirty="0" err="1" smtClean="0">
                <a:solidFill>
                  <a:prstClr val="black"/>
                </a:solidFill>
                <a:latin typeface="Times New Roman" panose="02020603050405020304" pitchFamily="18" charset="0"/>
                <a:cs typeface="Times New Roman" panose="02020603050405020304" pitchFamily="18" charset="0"/>
              </a:rPr>
              <a:t>V.Zavisova</a:t>
            </a:r>
            <a:r>
              <a:rPr lang="uk-UA" sz="1500" b="1" dirty="0" smtClean="0">
                <a:solidFill>
                  <a:prstClr val="black"/>
                </a:solidFill>
                <a:latin typeface="Times New Roman" panose="02020603050405020304" pitchFamily="18" charset="0"/>
                <a:cs typeface="Times New Roman" panose="02020603050405020304" pitchFamily="18" charset="0"/>
              </a:rPr>
              <a:t>, </a:t>
            </a:r>
            <a:r>
              <a:rPr lang="en-US" sz="1500" b="1" dirty="0" err="1" smtClean="0">
                <a:solidFill>
                  <a:prstClr val="black"/>
                </a:solidFill>
                <a:latin typeface="Times New Roman" panose="02020603050405020304" pitchFamily="18" charset="0"/>
                <a:cs typeface="Times New Roman" panose="02020603050405020304" pitchFamily="18" charset="0"/>
              </a:rPr>
              <a:t>P.Kopcansky</a:t>
            </a:r>
            <a:r>
              <a:rPr lang="uk-UA" sz="1500" b="1" dirty="0" smtClean="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latin typeface="Times New Roman" panose="02020603050405020304" pitchFamily="18" charset="0"/>
                <a:cs typeface="Times New Roman" panose="02020603050405020304" pitchFamily="18" charset="0"/>
              </a:rPr>
              <a:t>L.A. </a:t>
            </a:r>
            <a:r>
              <a:rPr lang="en-US" sz="1500" b="1" dirty="0" err="1" smtClean="0">
                <a:solidFill>
                  <a:prstClr val="black"/>
                </a:solidFill>
                <a:latin typeface="Times New Roman" panose="02020603050405020304" pitchFamily="18" charset="0"/>
                <a:cs typeface="Times New Roman" panose="02020603050405020304" pitchFamily="18" charset="0"/>
              </a:rPr>
              <a:t>Bulavin</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38" name="Заголовок 1"/>
          <p:cNvSpPr txBox="1">
            <a:spLocks noChangeAspect="1"/>
          </p:cNvSpPr>
          <p:nvPr/>
        </p:nvSpPr>
        <p:spPr>
          <a:xfrm>
            <a:off x="-99361" y="815678"/>
            <a:ext cx="3774839" cy="524284"/>
          </a:xfrm>
          <a:prstGeom prst="rect">
            <a:avLst/>
          </a:prstGeom>
        </p:spPr>
        <p:txBody>
          <a:bodyPr/>
          <a:lstStyle>
            <a:lvl1pPr algn="ctr" defTabSz="4171950" rtl="0" eaLnBrk="0" fontAlgn="base" hangingPunct="0">
              <a:spcBef>
                <a:spcPct val="0"/>
              </a:spcBef>
              <a:spcAft>
                <a:spcPct val="0"/>
              </a:spcAft>
              <a:defRPr sz="20200" kern="1200">
                <a:solidFill>
                  <a:schemeClr val="tx1"/>
                </a:solidFill>
                <a:latin typeface="+mj-lt"/>
                <a:ea typeface="+mj-ea"/>
                <a:cs typeface="+mj-cs"/>
              </a:defRPr>
            </a:lvl1pPr>
            <a:lvl2pPr algn="ctr" defTabSz="4171950" rtl="0" eaLnBrk="0" fontAlgn="base" hangingPunct="0">
              <a:spcBef>
                <a:spcPct val="0"/>
              </a:spcBef>
              <a:spcAft>
                <a:spcPct val="0"/>
              </a:spcAft>
              <a:defRPr sz="20200">
                <a:solidFill>
                  <a:schemeClr val="tx1"/>
                </a:solidFill>
                <a:latin typeface="Calibri" pitchFamily="34" charset="0"/>
              </a:defRPr>
            </a:lvl2pPr>
            <a:lvl3pPr algn="ctr" defTabSz="4171950" rtl="0" eaLnBrk="0" fontAlgn="base" hangingPunct="0">
              <a:spcBef>
                <a:spcPct val="0"/>
              </a:spcBef>
              <a:spcAft>
                <a:spcPct val="0"/>
              </a:spcAft>
              <a:defRPr sz="20200">
                <a:solidFill>
                  <a:schemeClr val="tx1"/>
                </a:solidFill>
                <a:latin typeface="Calibri" pitchFamily="34" charset="0"/>
              </a:defRPr>
            </a:lvl3pPr>
            <a:lvl4pPr algn="ctr" defTabSz="4171950" rtl="0" eaLnBrk="0" fontAlgn="base" hangingPunct="0">
              <a:spcBef>
                <a:spcPct val="0"/>
              </a:spcBef>
              <a:spcAft>
                <a:spcPct val="0"/>
              </a:spcAft>
              <a:defRPr sz="20200">
                <a:solidFill>
                  <a:schemeClr val="tx1"/>
                </a:solidFill>
                <a:latin typeface="Calibri" pitchFamily="34" charset="0"/>
              </a:defRPr>
            </a:lvl4pPr>
            <a:lvl5pPr algn="ctr" defTabSz="4171950" rtl="0" eaLnBrk="0" fontAlgn="base" hangingPunct="0">
              <a:spcBef>
                <a:spcPct val="0"/>
              </a:spcBef>
              <a:spcAft>
                <a:spcPct val="0"/>
              </a:spcAft>
              <a:defRPr sz="20200">
                <a:solidFill>
                  <a:schemeClr val="tx1"/>
                </a:solidFill>
                <a:latin typeface="Calibri" pitchFamily="34" charset="0"/>
              </a:defRPr>
            </a:lvl5pPr>
            <a:lvl6pPr marL="457200" algn="ctr" defTabSz="4171950" rtl="0" fontAlgn="base">
              <a:spcBef>
                <a:spcPct val="0"/>
              </a:spcBef>
              <a:spcAft>
                <a:spcPct val="0"/>
              </a:spcAft>
              <a:defRPr sz="20200">
                <a:solidFill>
                  <a:schemeClr val="tx1"/>
                </a:solidFill>
                <a:latin typeface="Calibri" pitchFamily="34" charset="0"/>
              </a:defRPr>
            </a:lvl6pPr>
            <a:lvl7pPr marL="914400" algn="ctr" defTabSz="4171950" rtl="0" fontAlgn="base">
              <a:spcBef>
                <a:spcPct val="0"/>
              </a:spcBef>
              <a:spcAft>
                <a:spcPct val="0"/>
              </a:spcAft>
              <a:defRPr sz="20200">
                <a:solidFill>
                  <a:schemeClr val="tx1"/>
                </a:solidFill>
                <a:latin typeface="Calibri" pitchFamily="34" charset="0"/>
              </a:defRPr>
            </a:lvl7pPr>
            <a:lvl8pPr marL="1371600" algn="ctr" defTabSz="4171950" rtl="0" fontAlgn="base">
              <a:spcBef>
                <a:spcPct val="0"/>
              </a:spcBef>
              <a:spcAft>
                <a:spcPct val="0"/>
              </a:spcAft>
              <a:defRPr sz="20200">
                <a:solidFill>
                  <a:schemeClr val="tx1"/>
                </a:solidFill>
                <a:latin typeface="Calibri" pitchFamily="34" charset="0"/>
              </a:defRPr>
            </a:lvl8pPr>
            <a:lvl9pPr marL="1828800" algn="ctr" defTabSz="4171950" rtl="0" fontAlgn="base">
              <a:spcBef>
                <a:spcPct val="0"/>
              </a:spcBef>
              <a:spcAft>
                <a:spcPct val="0"/>
              </a:spcAft>
              <a:defRPr sz="20200">
                <a:solidFill>
                  <a:schemeClr val="tx1"/>
                </a:solidFill>
                <a:latin typeface="Calibri" pitchFamily="34" charset="0"/>
              </a:defRPr>
            </a:lvl9pPr>
          </a:lstStyle>
          <a:p>
            <a:r>
              <a:rPr lang="en-US" sz="1800" b="1" dirty="0" smtClean="0">
                <a:solidFill>
                  <a:srgbClr val="FF0000"/>
                </a:solidFill>
                <a:latin typeface="Calibri"/>
              </a:rPr>
              <a:t>Structural organization of the nanoparticles at the interface with</a:t>
            </a:r>
            <a:endParaRPr lang="ru-RU" sz="8000" dirty="0">
              <a:solidFill>
                <a:prstClr val="black"/>
              </a:solidFill>
              <a:latin typeface="Calibri"/>
            </a:endParaRPr>
          </a:p>
        </p:txBody>
      </p:sp>
      <p:pic>
        <p:nvPicPr>
          <p:cNvPr id="39" name="Рисунок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4042" y="1474845"/>
            <a:ext cx="1827468" cy="1099668"/>
          </a:xfrm>
          <a:prstGeom prst="rect">
            <a:avLst/>
          </a:prstGeom>
          <a:noFill/>
          <a:extLst>
            <a:ext uri="{909E8E84-426E-40DD-AFC4-6F175D3DCCD1}">
              <a14:hiddenFill xmlns:a14="http://schemas.microsoft.com/office/drawing/2010/main">
                <a:solidFill>
                  <a:srgbClr val="FFFFFF"/>
                </a:solidFill>
              </a14:hiddenFill>
            </a:ext>
          </a:extLst>
        </p:spPr>
      </p:pic>
      <p:pic>
        <p:nvPicPr>
          <p:cNvPr id="40" name="Рисунок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48010" y="2681221"/>
            <a:ext cx="1827468" cy="1068223"/>
          </a:xfrm>
          <a:prstGeom prst="rect">
            <a:avLst/>
          </a:prstGeom>
          <a:noFill/>
          <a:extLst>
            <a:ext uri="{909E8E84-426E-40DD-AFC4-6F175D3DCCD1}">
              <a14:hiddenFill xmlns:a14="http://schemas.microsoft.com/office/drawing/2010/main">
                <a:solidFill>
                  <a:srgbClr val="FFFFFF"/>
                </a:solidFill>
              </a14:hiddenFill>
            </a:ext>
          </a:extLst>
        </p:spPr>
      </p:pic>
      <p:sp>
        <p:nvSpPr>
          <p:cNvPr id="41" name="Прямоугольник 40"/>
          <p:cNvSpPr>
            <a:spLocks/>
          </p:cNvSpPr>
          <p:nvPr/>
        </p:nvSpPr>
        <p:spPr>
          <a:xfrm>
            <a:off x="1" y="752272"/>
            <a:ext cx="9092846" cy="3172688"/>
          </a:xfrm>
          <a:prstGeom prst="rect">
            <a:avLst/>
          </a:prstGeom>
          <a:noFill/>
          <a:ln w="38100" cap="flat" cmpd="sng" algn="ctr">
            <a:solidFill>
              <a:sysClr val="window" lastClr="FFFFFF">
                <a:lumMod val="8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42" name="Объект 41"/>
          <p:cNvGraphicFramePr>
            <a:graphicFrameLocks noChangeAspect="1"/>
          </p:cNvGraphicFramePr>
          <p:nvPr>
            <p:extLst>
              <p:ext uri="{D42A27DB-BD31-4B8C-83A1-F6EECF244321}">
                <p14:modId xmlns:p14="http://schemas.microsoft.com/office/powerpoint/2010/main" val="2914186425"/>
              </p:ext>
            </p:extLst>
          </p:nvPr>
        </p:nvGraphicFramePr>
        <p:xfrm>
          <a:off x="101856" y="1418800"/>
          <a:ext cx="1812186" cy="1262421"/>
        </p:xfrm>
        <a:graphic>
          <a:graphicData uri="http://schemas.openxmlformats.org/presentationml/2006/ole">
            <mc:AlternateContent xmlns:mc="http://schemas.openxmlformats.org/markup-compatibility/2006">
              <mc:Choice xmlns:v="urn:schemas-microsoft-com:vml" Requires="v">
                <p:oleObj spid="_x0000_s8268" name="Graph" r:id="rId10" imgW="4133088" imgH="2878531" progId="Origin50.Graph">
                  <p:embed/>
                </p:oleObj>
              </mc:Choice>
              <mc:Fallback>
                <p:oleObj name="Graph" r:id="rId10" imgW="4133088" imgH="2878531"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56" y="1418800"/>
                        <a:ext cx="1812186" cy="1262421"/>
                      </a:xfrm>
                      <a:prstGeom prst="rect">
                        <a:avLst/>
                      </a:prstGeom>
                      <a:noFill/>
                    </p:spPr>
                  </p:pic>
                </p:oleObj>
              </mc:Fallback>
            </mc:AlternateContent>
          </a:graphicData>
        </a:graphic>
      </p:graphicFrame>
      <p:graphicFrame>
        <p:nvGraphicFramePr>
          <p:cNvPr id="43" name="Объект 42"/>
          <p:cNvGraphicFramePr>
            <a:graphicFrameLocks noChangeAspect="1"/>
          </p:cNvGraphicFramePr>
          <p:nvPr>
            <p:extLst>
              <p:ext uri="{D42A27DB-BD31-4B8C-83A1-F6EECF244321}">
                <p14:modId xmlns:p14="http://schemas.microsoft.com/office/powerpoint/2010/main" val="768777035"/>
              </p:ext>
            </p:extLst>
          </p:nvPr>
        </p:nvGraphicFramePr>
        <p:xfrm>
          <a:off x="84883" y="2671865"/>
          <a:ext cx="1813146" cy="1277212"/>
        </p:xfrm>
        <a:graphic>
          <a:graphicData uri="http://schemas.openxmlformats.org/presentationml/2006/ole">
            <mc:AlternateContent xmlns:mc="http://schemas.openxmlformats.org/markup-compatibility/2006">
              <mc:Choice xmlns:v="urn:schemas-microsoft-com:vml" Requires="v">
                <p:oleObj spid="_x0000_s8269" name="Graph" r:id="rId12" imgW="4162349" imgH="2926080" progId="Origin50.Graph">
                  <p:embed/>
                </p:oleObj>
              </mc:Choice>
              <mc:Fallback>
                <p:oleObj name="Graph" r:id="rId12" imgW="4162349" imgH="2926080" progId="Origin50.Graph">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883" y="2671865"/>
                        <a:ext cx="1813146" cy="1277212"/>
                      </a:xfrm>
                      <a:prstGeom prst="rect">
                        <a:avLst/>
                      </a:prstGeom>
                      <a:noFill/>
                    </p:spPr>
                  </p:pic>
                </p:oleObj>
              </mc:Fallback>
            </mc:AlternateContent>
          </a:graphicData>
        </a:graphic>
      </p:graphicFrame>
      <p:sp>
        <p:nvSpPr>
          <p:cNvPr id="44" name="TextBox 7"/>
          <p:cNvSpPr txBox="1">
            <a:spLocks noChangeAspect="1" noChangeArrowheads="1"/>
          </p:cNvSpPr>
          <p:nvPr/>
        </p:nvSpPr>
        <p:spPr bwMode="auto">
          <a:xfrm>
            <a:off x="3755307" y="2172178"/>
            <a:ext cx="11560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pPr>
            <a:r>
              <a:rPr lang="en-US" altLang="ru-RU" sz="1200" b="1" dirty="0" smtClean="0">
                <a:solidFill>
                  <a:srgbClr val="FF0066"/>
                </a:solidFill>
                <a:latin typeface="Calibri" panose="020F0502020204030204" pitchFamily="34" charset="0"/>
              </a:rPr>
              <a:t>Just one layer of magnetic nanoparticles is observed</a:t>
            </a:r>
            <a:endParaRPr lang="en-US" altLang="ru-RU" sz="1200" b="1" dirty="0">
              <a:solidFill>
                <a:srgbClr val="FF0066"/>
              </a:solidFill>
              <a:latin typeface="Calibri" panose="020F0502020204030204" pitchFamily="34" charset="0"/>
            </a:endParaRPr>
          </a:p>
        </p:txBody>
      </p:sp>
      <p:cxnSp>
        <p:nvCxnSpPr>
          <p:cNvPr id="45" name="Прямая со стрелкой 44"/>
          <p:cNvCxnSpPr>
            <a:cxnSpLocks noChangeAspect="1"/>
          </p:cNvCxnSpPr>
          <p:nvPr/>
        </p:nvCxnSpPr>
        <p:spPr>
          <a:xfrm flipH="1" flipV="1">
            <a:off x="3625850" y="2282231"/>
            <a:ext cx="333662" cy="149708"/>
          </a:xfrm>
          <a:prstGeom prst="straightConnector1">
            <a:avLst/>
          </a:prstGeom>
          <a:noFill/>
          <a:ln w="19050" cap="flat" cmpd="sng" algn="ctr">
            <a:solidFill>
              <a:srgbClr val="19434F"/>
            </a:solidFill>
            <a:prstDash val="solid"/>
            <a:tailEnd type="arrow"/>
          </a:ln>
          <a:effectLst/>
        </p:spPr>
      </p:cxnSp>
      <p:cxnSp>
        <p:nvCxnSpPr>
          <p:cNvPr id="46" name="Прямая со стрелкой 45"/>
          <p:cNvCxnSpPr>
            <a:cxnSpLocks noChangeAspect="1"/>
          </p:cNvCxnSpPr>
          <p:nvPr/>
        </p:nvCxnSpPr>
        <p:spPr>
          <a:xfrm flipH="1">
            <a:off x="3605344" y="2819796"/>
            <a:ext cx="274194" cy="175099"/>
          </a:xfrm>
          <a:prstGeom prst="straightConnector1">
            <a:avLst/>
          </a:prstGeom>
          <a:noFill/>
          <a:ln w="19050" cap="flat" cmpd="sng" algn="ctr">
            <a:solidFill>
              <a:srgbClr val="19434F"/>
            </a:solidFill>
            <a:prstDash val="solid"/>
            <a:tailEnd type="arrow"/>
          </a:ln>
          <a:effectLst/>
        </p:spPr>
      </p:cxnSp>
      <p:sp>
        <p:nvSpPr>
          <p:cNvPr id="47" name="Заголовок 1"/>
          <p:cNvSpPr>
            <a:spLocks noGrp="1" noChangeAspect="1"/>
          </p:cNvSpPr>
          <p:nvPr/>
        </p:nvSpPr>
        <p:spPr bwMode="auto">
          <a:xfrm>
            <a:off x="4486942" y="831632"/>
            <a:ext cx="4501837" cy="52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kern="1200">
                <a:solidFill>
                  <a:srgbClr val="768D5A"/>
                </a:solidFill>
                <a:latin typeface="+mj-lt"/>
                <a:ea typeface="+mj-ea"/>
                <a:cs typeface="+mj-cs"/>
              </a:defRPr>
            </a:lvl1pPr>
            <a:lvl2pPr algn="l" rtl="0" eaLnBrk="0" fontAlgn="base" hangingPunct="0">
              <a:spcBef>
                <a:spcPct val="0"/>
              </a:spcBef>
              <a:spcAft>
                <a:spcPct val="0"/>
              </a:spcAft>
              <a:defRPr sz="3000">
                <a:solidFill>
                  <a:srgbClr val="768D5A"/>
                </a:solidFill>
                <a:latin typeface="Calibri" pitchFamily="34" charset="0"/>
              </a:defRPr>
            </a:lvl2pPr>
            <a:lvl3pPr algn="l" rtl="0" eaLnBrk="0" fontAlgn="base" hangingPunct="0">
              <a:spcBef>
                <a:spcPct val="0"/>
              </a:spcBef>
              <a:spcAft>
                <a:spcPct val="0"/>
              </a:spcAft>
              <a:defRPr sz="3000">
                <a:solidFill>
                  <a:srgbClr val="768D5A"/>
                </a:solidFill>
                <a:latin typeface="Calibri" pitchFamily="34" charset="0"/>
              </a:defRPr>
            </a:lvl3pPr>
            <a:lvl4pPr algn="l" rtl="0" eaLnBrk="0" fontAlgn="base" hangingPunct="0">
              <a:spcBef>
                <a:spcPct val="0"/>
              </a:spcBef>
              <a:spcAft>
                <a:spcPct val="0"/>
              </a:spcAft>
              <a:defRPr sz="3000">
                <a:solidFill>
                  <a:srgbClr val="768D5A"/>
                </a:solidFill>
                <a:latin typeface="Calibri" pitchFamily="34" charset="0"/>
              </a:defRPr>
            </a:lvl4pPr>
            <a:lvl5pPr algn="l" rtl="0" eaLnBrk="0" fontAlgn="base" hangingPunct="0">
              <a:spcBef>
                <a:spcPct val="0"/>
              </a:spcBef>
              <a:spcAft>
                <a:spcPct val="0"/>
              </a:spcAft>
              <a:defRPr sz="3000">
                <a:solidFill>
                  <a:srgbClr val="768D5A"/>
                </a:solidFill>
                <a:latin typeface="Calibri" pitchFamily="34" charset="0"/>
              </a:defRPr>
            </a:lvl5pPr>
            <a:lvl6pPr marL="342900" algn="l" rtl="0" fontAlgn="base">
              <a:spcBef>
                <a:spcPct val="0"/>
              </a:spcBef>
              <a:spcAft>
                <a:spcPct val="0"/>
              </a:spcAft>
              <a:defRPr sz="3000">
                <a:solidFill>
                  <a:srgbClr val="768D5A"/>
                </a:solidFill>
                <a:latin typeface="Calibri" pitchFamily="34" charset="0"/>
              </a:defRPr>
            </a:lvl6pPr>
            <a:lvl7pPr marL="685800" algn="l" rtl="0" fontAlgn="base">
              <a:spcBef>
                <a:spcPct val="0"/>
              </a:spcBef>
              <a:spcAft>
                <a:spcPct val="0"/>
              </a:spcAft>
              <a:defRPr sz="3000">
                <a:solidFill>
                  <a:srgbClr val="768D5A"/>
                </a:solidFill>
                <a:latin typeface="Calibri" pitchFamily="34" charset="0"/>
              </a:defRPr>
            </a:lvl7pPr>
            <a:lvl8pPr marL="1028700" algn="l" rtl="0" fontAlgn="base">
              <a:spcBef>
                <a:spcPct val="0"/>
              </a:spcBef>
              <a:spcAft>
                <a:spcPct val="0"/>
              </a:spcAft>
              <a:defRPr sz="3000">
                <a:solidFill>
                  <a:srgbClr val="768D5A"/>
                </a:solidFill>
                <a:latin typeface="Calibri" pitchFamily="34" charset="0"/>
              </a:defRPr>
            </a:lvl8pPr>
            <a:lvl9pPr marL="1371600" algn="l" rtl="0" fontAlgn="base">
              <a:spcBef>
                <a:spcPct val="0"/>
              </a:spcBef>
              <a:spcAft>
                <a:spcPct val="0"/>
              </a:spcAft>
              <a:defRPr sz="3000">
                <a:solidFill>
                  <a:srgbClr val="768D5A"/>
                </a:solidFill>
                <a:latin typeface="Calibri" pitchFamily="34" charset="0"/>
              </a:defRPr>
            </a:lvl9pPr>
          </a:lstStyle>
          <a:p>
            <a:pPr algn="ctr"/>
            <a:r>
              <a:rPr lang="en-US" altLang="ru-RU" sz="1800" b="1" dirty="0">
                <a:solidFill>
                  <a:srgbClr val="FF0000"/>
                </a:solidFill>
                <a:latin typeface="Calibri"/>
                <a:cs typeface="Times New Roman" panose="02020603050405020304" pitchFamily="18" charset="0"/>
              </a:rPr>
              <a:t>Influence of the concentration of </a:t>
            </a:r>
            <a:r>
              <a:rPr lang="en-US" altLang="ru-RU" sz="1800" b="1" dirty="0" err="1">
                <a:solidFill>
                  <a:srgbClr val="FF0000"/>
                </a:solidFill>
                <a:latin typeface="Calibri"/>
                <a:cs typeface="Times New Roman" panose="02020603050405020304" pitchFamily="18" charset="0"/>
              </a:rPr>
              <a:t>ferrofluid</a:t>
            </a:r>
            <a:r>
              <a:rPr lang="en-US" altLang="ru-RU" sz="1800" b="1" dirty="0">
                <a:solidFill>
                  <a:srgbClr val="FF0000"/>
                </a:solidFill>
                <a:latin typeface="Calibri"/>
                <a:cs typeface="Times New Roman" panose="02020603050405020304" pitchFamily="18" charset="0"/>
              </a:rPr>
              <a:t> on the adsorption of magnetic particles</a:t>
            </a:r>
            <a:endParaRPr lang="ru-RU" altLang="ru-RU" sz="1800" b="1" dirty="0" smtClean="0">
              <a:solidFill>
                <a:srgbClr val="FF0000"/>
              </a:solidFill>
              <a:latin typeface="Calibri"/>
              <a:cs typeface="Times New Roman" panose="02020603050405020304" pitchFamily="18" charset="0"/>
            </a:endParaRPr>
          </a:p>
        </p:txBody>
      </p:sp>
      <p:sp>
        <p:nvSpPr>
          <p:cNvPr id="48" name="TextBox 13"/>
          <p:cNvSpPr txBox="1">
            <a:spLocks noChangeAspect="1" noChangeArrowheads="1"/>
          </p:cNvSpPr>
          <p:nvPr/>
        </p:nvSpPr>
        <p:spPr bwMode="auto">
          <a:xfrm>
            <a:off x="4717249" y="2963368"/>
            <a:ext cx="40905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spcAft>
                <a:spcPts val="0"/>
              </a:spcAft>
            </a:pPr>
            <a:r>
              <a:rPr lang="en-US" altLang="ru-RU" sz="1200" b="1" dirty="0" smtClean="0">
                <a:solidFill>
                  <a:srgbClr val="FF0000"/>
                </a:solidFill>
                <a:cs typeface="Arial" panose="020B0604020202020204" pitchFamily="34" charset="0"/>
              </a:rPr>
              <a:t>An </a:t>
            </a:r>
            <a:r>
              <a:rPr lang="en-US" altLang="ru-RU" sz="1200" b="1" dirty="0">
                <a:solidFill>
                  <a:srgbClr val="FF0000"/>
                </a:solidFill>
                <a:cs typeface="Arial" panose="020B0604020202020204" pitchFamily="34" charset="0"/>
              </a:rPr>
              <a:t>increase </a:t>
            </a:r>
            <a:r>
              <a:rPr lang="en-US" altLang="ru-RU" sz="1200" b="1" dirty="0" smtClean="0">
                <a:solidFill>
                  <a:srgbClr val="FF0000"/>
                </a:solidFill>
                <a:cs typeface="Arial" panose="020B0604020202020204" pitchFamily="34" charset="0"/>
              </a:rPr>
              <a:t>concentration </a:t>
            </a:r>
            <a:r>
              <a:rPr lang="en-US" altLang="ru-RU" sz="1200" b="1" dirty="0">
                <a:solidFill>
                  <a:srgbClr val="FF0000"/>
                </a:solidFill>
                <a:cs typeface="Arial" panose="020B0604020202020204" pitchFamily="34" charset="0"/>
              </a:rPr>
              <a:t>of particles leads to </a:t>
            </a:r>
            <a:r>
              <a:rPr lang="en-US" altLang="ru-RU" sz="1200" b="1" dirty="0" smtClean="0">
                <a:solidFill>
                  <a:srgbClr val="FF0000"/>
                </a:solidFill>
                <a:cs typeface="Arial" panose="020B0604020202020204" pitchFamily="34" charset="0"/>
              </a:rPr>
              <a:t>increase </a:t>
            </a:r>
            <a:r>
              <a:rPr lang="en-US" altLang="ru-RU" sz="1200" b="1" dirty="0">
                <a:solidFill>
                  <a:srgbClr val="FF0000"/>
                </a:solidFill>
                <a:cs typeface="Arial" panose="020B0604020202020204" pitchFamily="34" charset="0"/>
              </a:rPr>
              <a:t>degree of filling of the adsorption layer with magnetic particles, but does not lead to the precipitation of new layers.</a:t>
            </a:r>
            <a:endParaRPr lang="ru-RU" altLang="ru-RU" sz="1200" b="1" dirty="0">
              <a:solidFill>
                <a:srgbClr val="FF0000"/>
              </a:solidFill>
              <a:cs typeface="Arial" panose="020B0604020202020204" pitchFamily="34" charset="0"/>
            </a:endParaRPr>
          </a:p>
        </p:txBody>
      </p:sp>
      <p:sp>
        <p:nvSpPr>
          <p:cNvPr id="49" name="TextBox 13"/>
          <p:cNvSpPr txBox="1">
            <a:spLocks noChangeAspect="1" noChangeArrowheads="1"/>
          </p:cNvSpPr>
          <p:nvPr/>
        </p:nvSpPr>
        <p:spPr bwMode="auto">
          <a:xfrm>
            <a:off x="5334490" y="1264538"/>
            <a:ext cx="15196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Aft>
                <a:spcPts val="0"/>
              </a:spcAft>
            </a:pPr>
            <a:r>
              <a:rPr lang="en-US" altLang="uk-UA" sz="1400" b="1" dirty="0">
                <a:solidFill>
                  <a:srgbClr val="00B0F0"/>
                </a:solidFill>
                <a:latin typeface="Times New Roman" panose="02020603050405020304" pitchFamily="18" charset="0"/>
                <a:cs typeface="Times New Roman" panose="02020603050405020304" pitchFamily="18" charset="0"/>
              </a:rPr>
              <a:t>n</a:t>
            </a:r>
            <a:r>
              <a:rPr lang="en-US" altLang="uk-UA" sz="1400" b="1" dirty="0" smtClean="0">
                <a:solidFill>
                  <a:srgbClr val="00B0F0"/>
                </a:solidFill>
                <a:latin typeface="Times New Roman" panose="02020603050405020304" pitchFamily="18" charset="0"/>
                <a:cs typeface="Times New Roman" panose="02020603050405020304" pitchFamily="18" charset="0"/>
              </a:rPr>
              <a:t>on-polar FF</a:t>
            </a:r>
            <a:endParaRPr lang="uk-UA" altLang="uk-UA" sz="1400" b="1" dirty="0">
              <a:solidFill>
                <a:srgbClr val="00B0F0"/>
              </a:solidFill>
              <a:latin typeface="Times New Roman" panose="02020603050405020304" pitchFamily="18" charset="0"/>
              <a:cs typeface="Times New Roman" panose="02020603050405020304" pitchFamily="18" charset="0"/>
            </a:endParaRPr>
          </a:p>
        </p:txBody>
      </p:sp>
      <p:sp>
        <p:nvSpPr>
          <p:cNvPr id="50" name="TextBox 13"/>
          <p:cNvSpPr txBox="1">
            <a:spLocks noChangeAspect="1" noChangeArrowheads="1"/>
          </p:cNvSpPr>
          <p:nvPr/>
        </p:nvSpPr>
        <p:spPr bwMode="auto">
          <a:xfrm>
            <a:off x="7510685" y="1251072"/>
            <a:ext cx="15196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Aft>
                <a:spcPts val="0"/>
              </a:spcAft>
            </a:pPr>
            <a:r>
              <a:rPr lang="en-US" altLang="uk-UA" sz="1400" b="1" dirty="0" smtClean="0">
                <a:solidFill>
                  <a:srgbClr val="00B0F0"/>
                </a:solidFill>
                <a:latin typeface="Times New Roman" panose="02020603050405020304" pitchFamily="18" charset="0"/>
                <a:cs typeface="Times New Roman" panose="02020603050405020304" pitchFamily="18" charset="0"/>
              </a:rPr>
              <a:t>polar FF</a:t>
            </a:r>
            <a:endParaRPr lang="uk-UA" altLang="uk-UA" sz="1400" b="1" dirty="0">
              <a:solidFill>
                <a:srgbClr val="00B0F0"/>
              </a:solidFill>
              <a:latin typeface="Times New Roman" panose="02020603050405020304" pitchFamily="18" charset="0"/>
              <a:cs typeface="Times New Roman" panose="02020603050405020304" pitchFamily="18" charset="0"/>
            </a:endParaRPr>
          </a:p>
        </p:txBody>
      </p:sp>
      <p:graphicFrame>
        <p:nvGraphicFramePr>
          <p:cNvPr id="53" name="Объект 8"/>
          <p:cNvGraphicFramePr>
            <a:graphicFrameLocks noChangeAspect="1"/>
          </p:cNvGraphicFramePr>
          <p:nvPr>
            <p:extLst>
              <p:ext uri="{D42A27DB-BD31-4B8C-83A1-F6EECF244321}">
                <p14:modId xmlns:p14="http://schemas.microsoft.com/office/powerpoint/2010/main" val="2108852802"/>
              </p:ext>
            </p:extLst>
          </p:nvPr>
        </p:nvGraphicFramePr>
        <p:xfrm>
          <a:off x="4771518" y="1449100"/>
          <a:ext cx="2353681" cy="1639823"/>
        </p:xfrm>
        <a:graphic>
          <a:graphicData uri="http://schemas.openxmlformats.org/presentationml/2006/ole">
            <mc:AlternateContent xmlns:mc="http://schemas.openxmlformats.org/markup-compatibility/2006">
              <mc:Choice xmlns:v="urn:schemas-microsoft-com:vml" Requires="v">
                <p:oleObj spid="_x0000_s8270" name="Graph" r:id="rId14" imgW="4132800" imgH="2878560" progId="Origin50.Graph">
                  <p:embed/>
                </p:oleObj>
              </mc:Choice>
              <mc:Fallback>
                <p:oleObj name="Graph" r:id="rId14" imgW="4132800" imgH="2878560" progId="Origin50.Graph">
                  <p:embed/>
                  <p:pic>
                    <p:nvPicPr>
                      <p:cNvPr id="0" name=""/>
                      <p:cNvPicPr>
                        <a:picLocks noChangeAspect="1" noChangeArrowheads="1"/>
                      </p:cNvPicPr>
                      <p:nvPr/>
                    </p:nvPicPr>
                    <p:blipFill>
                      <a:blip r:embed="rId15"/>
                      <a:srcRect/>
                      <a:stretch>
                        <a:fillRect/>
                      </a:stretch>
                    </p:blipFill>
                    <p:spPr bwMode="auto">
                      <a:xfrm>
                        <a:off x="4771518" y="1449100"/>
                        <a:ext cx="2353681" cy="1639823"/>
                      </a:xfrm>
                      <a:prstGeom prst="rect">
                        <a:avLst/>
                      </a:prstGeom>
                      <a:noFill/>
                      <a:ln>
                        <a:noFill/>
                      </a:ln>
                      <a:extLst/>
                    </p:spPr>
                  </p:pic>
                </p:oleObj>
              </mc:Fallback>
            </mc:AlternateContent>
          </a:graphicData>
        </a:graphic>
      </p:graphicFrame>
      <p:graphicFrame>
        <p:nvGraphicFramePr>
          <p:cNvPr id="54" name="Объект 13"/>
          <p:cNvGraphicFramePr>
            <a:graphicFrameLocks noChangeAspect="1"/>
          </p:cNvGraphicFramePr>
          <p:nvPr>
            <p:extLst>
              <p:ext uri="{D42A27DB-BD31-4B8C-83A1-F6EECF244321}">
                <p14:modId xmlns:p14="http://schemas.microsoft.com/office/powerpoint/2010/main" val="2216012699"/>
              </p:ext>
            </p:extLst>
          </p:nvPr>
        </p:nvGraphicFramePr>
        <p:xfrm>
          <a:off x="6883229" y="1474845"/>
          <a:ext cx="2175322" cy="1591080"/>
        </p:xfrm>
        <a:graphic>
          <a:graphicData uri="http://schemas.openxmlformats.org/presentationml/2006/ole">
            <mc:AlternateContent xmlns:mc="http://schemas.openxmlformats.org/markup-compatibility/2006">
              <mc:Choice xmlns:v="urn:schemas-microsoft-com:vml" Requires="v">
                <p:oleObj spid="_x0000_s8271" name="Graph" r:id="rId16" imgW="4023360" imgH="3108960" progId="Origin50.Graph">
                  <p:embed/>
                </p:oleObj>
              </mc:Choice>
              <mc:Fallback>
                <p:oleObj name="Graph" r:id="rId16" imgW="4023360" imgH="3108960" progId="Origin50.Graph">
                  <p:embed/>
                  <p:pic>
                    <p:nvPicPr>
                      <p:cNvPr id="0" name=""/>
                      <p:cNvPicPr>
                        <a:picLocks noChangeAspect="1" noChangeArrowheads="1"/>
                      </p:cNvPicPr>
                      <p:nvPr/>
                    </p:nvPicPr>
                    <p:blipFill>
                      <a:blip r:embed="rId17"/>
                      <a:srcRect/>
                      <a:stretch>
                        <a:fillRect/>
                      </a:stretch>
                    </p:blipFill>
                    <p:spPr bwMode="auto">
                      <a:xfrm>
                        <a:off x="6883229" y="1474845"/>
                        <a:ext cx="2175322" cy="1591080"/>
                      </a:xfrm>
                      <a:prstGeom prst="rect">
                        <a:avLst/>
                      </a:prstGeom>
                      <a:noFill/>
                      <a:ln>
                        <a:noFill/>
                      </a:ln>
                      <a:extLst/>
                    </p:spPr>
                  </p:pic>
                </p:oleObj>
              </mc:Fallback>
            </mc:AlternateContent>
          </a:graphicData>
        </a:graphic>
      </p:graphicFrame>
      <p:sp>
        <p:nvSpPr>
          <p:cNvPr id="55" name="Прямоугольник 54"/>
          <p:cNvSpPr>
            <a:spLocks/>
          </p:cNvSpPr>
          <p:nvPr/>
        </p:nvSpPr>
        <p:spPr>
          <a:xfrm>
            <a:off x="0" y="3920638"/>
            <a:ext cx="9092846" cy="2923715"/>
          </a:xfrm>
          <a:prstGeom prst="rect">
            <a:avLst/>
          </a:prstGeom>
          <a:noFill/>
          <a:ln w="38100" cap="flat" cmpd="sng" algn="ctr">
            <a:solidFill>
              <a:sysClr val="window" lastClr="FFFFFF">
                <a:lumMod val="85000"/>
              </a:sysClr>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pic>
        <p:nvPicPr>
          <p:cNvPr id="56" name="Рисунок 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6179" y="4584508"/>
            <a:ext cx="3896099" cy="202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Стрелка вправо 56"/>
          <p:cNvSpPr/>
          <p:nvPr/>
        </p:nvSpPr>
        <p:spPr>
          <a:xfrm>
            <a:off x="1789621" y="5949167"/>
            <a:ext cx="544316" cy="263122"/>
          </a:xfrm>
          <a:prstGeom prst="rightArrow">
            <a:avLst>
              <a:gd name="adj1" fmla="val 50000"/>
              <a:gd name="adj2" fmla="val 119198"/>
            </a:avLst>
          </a:prstGeom>
          <a:solidFill>
            <a:srgbClr val="CEB966"/>
          </a:solidFill>
          <a:ln w="25400" cap="flat" cmpd="sng" algn="ctr">
            <a:solidFill>
              <a:srgbClr val="CEB966">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Прямоугольник 57"/>
          <p:cNvSpPr/>
          <p:nvPr/>
        </p:nvSpPr>
        <p:spPr>
          <a:xfrm>
            <a:off x="-401264" y="3898283"/>
            <a:ext cx="4902009" cy="646331"/>
          </a:xfrm>
          <a:prstGeom prst="rect">
            <a:avLst/>
          </a:prstGeom>
        </p:spPr>
        <p:txBody>
          <a:bodyPr wrap="square">
            <a:spAutoFit/>
          </a:bodyPr>
          <a:lstStyle/>
          <a:p>
            <a:pPr algn="ctr" fontAlgn="auto">
              <a:spcBef>
                <a:spcPts val="0"/>
              </a:spcBef>
              <a:spcAft>
                <a:spcPts val="0"/>
              </a:spcAft>
            </a:pPr>
            <a:r>
              <a:rPr lang="en-US" altLang="ru-RU" b="1" dirty="0">
                <a:solidFill>
                  <a:srgbClr val="FF0000"/>
                </a:solidFill>
                <a:latin typeface="Calibri"/>
                <a:cs typeface="+mn-cs"/>
              </a:rPr>
              <a:t>Impact of bulk structure of </a:t>
            </a:r>
            <a:r>
              <a:rPr lang="en-US" altLang="ru-RU" b="1" dirty="0" err="1">
                <a:solidFill>
                  <a:srgbClr val="FF0000"/>
                </a:solidFill>
                <a:latin typeface="Calibri"/>
                <a:cs typeface="+mn-cs"/>
              </a:rPr>
              <a:t>ferrofluids</a:t>
            </a:r>
            <a:r>
              <a:rPr lang="en-US" altLang="ru-RU" b="1" dirty="0">
                <a:solidFill>
                  <a:srgbClr val="FF0000"/>
                </a:solidFill>
                <a:latin typeface="Calibri"/>
                <a:cs typeface="+mn-cs"/>
              </a:rPr>
              <a:t> on adsorption of magnetic particles by silicon</a:t>
            </a:r>
            <a:endParaRPr lang="ru-RU" altLang="ru-RU" b="1" dirty="0">
              <a:solidFill>
                <a:srgbClr val="FF0000"/>
              </a:solidFill>
              <a:latin typeface="Calibri"/>
              <a:cs typeface="+mn-cs"/>
            </a:endParaRPr>
          </a:p>
        </p:txBody>
      </p:sp>
      <p:sp>
        <p:nvSpPr>
          <p:cNvPr id="59" name="Стрелка вправо 58"/>
          <p:cNvSpPr/>
          <p:nvPr/>
        </p:nvSpPr>
        <p:spPr>
          <a:xfrm>
            <a:off x="1789621" y="4919617"/>
            <a:ext cx="544316" cy="263122"/>
          </a:xfrm>
          <a:prstGeom prst="rightArrow">
            <a:avLst>
              <a:gd name="adj1" fmla="val 50000"/>
              <a:gd name="adj2" fmla="val 119198"/>
            </a:avLst>
          </a:prstGeom>
          <a:solidFill>
            <a:srgbClr val="CEB966"/>
          </a:solidFill>
          <a:ln w="25400" cap="flat" cmpd="sng" algn="ctr">
            <a:solidFill>
              <a:srgbClr val="CEB966">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Заголовок 1"/>
          <p:cNvSpPr>
            <a:spLocks noGrp="1"/>
          </p:cNvSpPr>
          <p:nvPr/>
        </p:nvSpPr>
        <p:spPr bwMode="auto">
          <a:xfrm>
            <a:off x="3916899" y="3748324"/>
            <a:ext cx="5310758" cy="115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kern="1200">
                <a:solidFill>
                  <a:srgbClr val="768D5A"/>
                </a:solidFill>
                <a:latin typeface="+mj-lt"/>
                <a:ea typeface="+mj-ea"/>
                <a:cs typeface="+mj-cs"/>
              </a:defRPr>
            </a:lvl1pPr>
            <a:lvl2pPr algn="l" rtl="0" eaLnBrk="0" fontAlgn="base" hangingPunct="0">
              <a:spcBef>
                <a:spcPct val="0"/>
              </a:spcBef>
              <a:spcAft>
                <a:spcPct val="0"/>
              </a:spcAft>
              <a:defRPr sz="3000">
                <a:solidFill>
                  <a:srgbClr val="768D5A"/>
                </a:solidFill>
                <a:latin typeface="Calibri" pitchFamily="34" charset="0"/>
              </a:defRPr>
            </a:lvl2pPr>
            <a:lvl3pPr algn="l" rtl="0" eaLnBrk="0" fontAlgn="base" hangingPunct="0">
              <a:spcBef>
                <a:spcPct val="0"/>
              </a:spcBef>
              <a:spcAft>
                <a:spcPct val="0"/>
              </a:spcAft>
              <a:defRPr sz="3000">
                <a:solidFill>
                  <a:srgbClr val="768D5A"/>
                </a:solidFill>
                <a:latin typeface="Calibri" pitchFamily="34" charset="0"/>
              </a:defRPr>
            </a:lvl3pPr>
            <a:lvl4pPr algn="l" rtl="0" eaLnBrk="0" fontAlgn="base" hangingPunct="0">
              <a:spcBef>
                <a:spcPct val="0"/>
              </a:spcBef>
              <a:spcAft>
                <a:spcPct val="0"/>
              </a:spcAft>
              <a:defRPr sz="3000">
                <a:solidFill>
                  <a:srgbClr val="768D5A"/>
                </a:solidFill>
                <a:latin typeface="Calibri" pitchFamily="34" charset="0"/>
              </a:defRPr>
            </a:lvl4pPr>
            <a:lvl5pPr algn="l" rtl="0" eaLnBrk="0" fontAlgn="base" hangingPunct="0">
              <a:spcBef>
                <a:spcPct val="0"/>
              </a:spcBef>
              <a:spcAft>
                <a:spcPct val="0"/>
              </a:spcAft>
              <a:defRPr sz="3000">
                <a:solidFill>
                  <a:srgbClr val="768D5A"/>
                </a:solidFill>
                <a:latin typeface="Calibri" pitchFamily="34" charset="0"/>
              </a:defRPr>
            </a:lvl5pPr>
            <a:lvl6pPr marL="342900" algn="l" rtl="0" fontAlgn="base">
              <a:spcBef>
                <a:spcPct val="0"/>
              </a:spcBef>
              <a:spcAft>
                <a:spcPct val="0"/>
              </a:spcAft>
              <a:defRPr sz="3000">
                <a:solidFill>
                  <a:srgbClr val="768D5A"/>
                </a:solidFill>
                <a:latin typeface="Calibri" pitchFamily="34" charset="0"/>
              </a:defRPr>
            </a:lvl6pPr>
            <a:lvl7pPr marL="685800" algn="l" rtl="0" fontAlgn="base">
              <a:spcBef>
                <a:spcPct val="0"/>
              </a:spcBef>
              <a:spcAft>
                <a:spcPct val="0"/>
              </a:spcAft>
              <a:defRPr sz="3000">
                <a:solidFill>
                  <a:srgbClr val="768D5A"/>
                </a:solidFill>
                <a:latin typeface="Calibri" pitchFamily="34" charset="0"/>
              </a:defRPr>
            </a:lvl7pPr>
            <a:lvl8pPr marL="1028700" algn="l" rtl="0" fontAlgn="base">
              <a:spcBef>
                <a:spcPct val="0"/>
              </a:spcBef>
              <a:spcAft>
                <a:spcPct val="0"/>
              </a:spcAft>
              <a:defRPr sz="3000">
                <a:solidFill>
                  <a:srgbClr val="768D5A"/>
                </a:solidFill>
                <a:latin typeface="Calibri" pitchFamily="34" charset="0"/>
              </a:defRPr>
            </a:lvl8pPr>
            <a:lvl9pPr marL="1371600" algn="l" rtl="0" fontAlgn="base">
              <a:spcBef>
                <a:spcPct val="0"/>
              </a:spcBef>
              <a:spcAft>
                <a:spcPct val="0"/>
              </a:spcAft>
              <a:defRPr sz="3000">
                <a:solidFill>
                  <a:srgbClr val="768D5A"/>
                </a:solidFill>
                <a:latin typeface="Calibri" pitchFamily="34" charset="0"/>
              </a:defRPr>
            </a:lvl9pPr>
          </a:lstStyle>
          <a:p>
            <a:pPr algn="ctr">
              <a:spcAft>
                <a:spcPts val="0"/>
              </a:spcAft>
            </a:pPr>
            <a:r>
              <a:rPr lang="en-US" altLang="ru-RU" sz="1800" b="1" dirty="0" smtClean="0">
                <a:solidFill>
                  <a:srgbClr val="FF0000"/>
                </a:solidFill>
                <a:latin typeface="Calibri"/>
                <a:cs typeface="Times New Roman" panose="02020603050405020304" pitchFamily="18" charset="0"/>
              </a:rPr>
              <a:t>Impact of the stabilization type and change magnetic material of the nanoparticles on ferrofluids adsorption properties</a:t>
            </a:r>
            <a:endParaRPr lang="ru-RU" altLang="ru-RU" sz="1800" b="1" dirty="0" smtClean="0">
              <a:solidFill>
                <a:srgbClr val="FF0000"/>
              </a:solidFill>
              <a:latin typeface="Calibri"/>
              <a:cs typeface="Times New Roman" panose="02020603050405020304" pitchFamily="18" charset="0"/>
            </a:endParaRPr>
          </a:p>
        </p:txBody>
      </p:sp>
    </p:spTree>
    <p:extLst>
      <p:ext uri="{BB962C8B-B14F-4D97-AF65-F5344CB8AC3E}">
        <p14:creationId xmlns:p14="http://schemas.microsoft.com/office/powerpoint/2010/main" val="84969009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Моя основная">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4287</TotalTime>
  <Words>3094</Words>
  <Application>Microsoft Office PowerPoint</Application>
  <PresentationFormat>Экран (4:3)</PresentationFormat>
  <Paragraphs>236</Paragraphs>
  <Slides>28</Slides>
  <Notes>23</Notes>
  <HiddenSlides>0</HiddenSlides>
  <MMClips>0</MMClips>
  <ScaleCrop>false</ScaleCrop>
  <HeadingPairs>
    <vt:vector size="8" baseType="variant">
      <vt:variant>
        <vt:lpstr>Использованные шрифты</vt:lpstr>
      </vt:variant>
      <vt:variant>
        <vt:i4>14</vt:i4>
      </vt:variant>
      <vt:variant>
        <vt:lpstr>Тема</vt:lpstr>
      </vt:variant>
      <vt:variant>
        <vt:i4>2</vt:i4>
      </vt:variant>
      <vt:variant>
        <vt:lpstr>Внедренные серверы OLE</vt:lpstr>
      </vt:variant>
      <vt:variant>
        <vt:i4>2</vt:i4>
      </vt:variant>
      <vt:variant>
        <vt:lpstr>Заголовки слайдов</vt:lpstr>
      </vt:variant>
      <vt:variant>
        <vt:i4>28</vt:i4>
      </vt:variant>
    </vt:vector>
  </HeadingPairs>
  <TitlesOfParts>
    <vt:vector size="46" baseType="lpstr">
      <vt:lpstr>Arial</vt:lpstr>
      <vt:lpstr>Arial CYR</vt:lpstr>
      <vt:lpstr>Bell MT</vt:lpstr>
      <vt:lpstr>Bodoni MT</vt:lpstr>
      <vt:lpstr>Calibri</vt:lpstr>
      <vt:lpstr>Cambria Math</vt:lpstr>
      <vt:lpstr>Candara</vt:lpstr>
      <vt:lpstr>Century Schoolbook</vt:lpstr>
      <vt:lpstr>Corbel</vt:lpstr>
      <vt:lpstr>Georgia</vt:lpstr>
      <vt:lpstr>MS Mincho</vt:lpstr>
      <vt:lpstr>Symbol</vt:lpstr>
      <vt:lpstr>Tahoma</vt:lpstr>
      <vt:lpstr>Times New Roman</vt:lpstr>
      <vt:lpstr>Тема Office</vt:lpstr>
      <vt:lpstr>Волна</vt:lpstr>
      <vt:lpstr>Graph</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Investigation of crystal and magnetic structure of nanostructured complex oxides of transition metals in wide pressure and temperature range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“New ring detector for small-angle scattering of thermal neutrons for Real-Time Diffractometer (RTD)” (by V.M. Milkov)</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TTV</dc:creator>
  <cp:lastModifiedBy>Timur V. Tropin</cp:lastModifiedBy>
  <cp:revision>216</cp:revision>
  <dcterms:created xsi:type="dcterms:W3CDTF">2013-01-18T10:27:50Z</dcterms:created>
  <dcterms:modified xsi:type="dcterms:W3CDTF">2018-01-23T07:15:48Z</dcterms:modified>
</cp:coreProperties>
</file>