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wdp" ContentType="image/vnd.ms-photo"/>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image70.jpg" ContentType="image/jpg"/>
  <Override PartName="/ppt/media/image71.jpg" ContentType="image/jpg"/>
  <Override PartName="/ppt/media/image72.jpg" ContentType="image/jpg"/>
  <Override PartName="/ppt/media/image73.jpg" ContentType="image/jpg"/>
  <Override PartName="/ppt/media/image74.jpg" ContentType="image/jpg"/>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48" r:id="rId1"/>
  </p:sldMasterIdLst>
  <p:notesMasterIdLst>
    <p:notesMasterId r:id="rId30"/>
  </p:notesMasterIdLst>
  <p:handoutMasterIdLst>
    <p:handoutMasterId r:id="rId31"/>
  </p:handoutMasterIdLst>
  <p:sldIdLst>
    <p:sldId id="395" r:id="rId2"/>
    <p:sldId id="431" r:id="rId3"/>
    <p:sldId id="435" r:id="rId4"/>
    <p:sldId id="436" r:id="rId5"/>
    <p:sldId id="437" r:id="rId6"/>
    <p:sldId id="423" r:id="rId7"/>
    <p:sldId id="419" r:id="rId8"/>
    <p:sldId id="441" r:id="rId9"/>
    <p:sldId id="420" r:id="rId10"/>
    <p:sldId id="414" r:id="rId11"/>
    <p:sldId id="421" r:id="rId12"/>
    <p:sldId id="426" r:id="rId13"/>
    <p:sldId id="422" r:id="rId14"/>
    <p:sldId id="427" r:id="rId15"/>
    <p:sldId id="428" r:id="rId16"/>
    <p:sldId id="429" r:id="rId17"/>
    <p:sldId id="425" r:id="rId18"/>
    <p:sldId id="447" r:id="rId19"/>
    <p:sldId id="432" r:id="rId20"/>
    <p:sldId id="403" r:id="rId21"/>
    <p:sldId id="439" r:id="rId22"/>
    <p:sldId id="440" r:id="rId23"/>
    <p:sldId id="438" r:id="rId24"/>
    <p:sldId id="443" r:id="rId25"/>
    <p:sldId id="433" r:id="rId26"/>
    <p:sldId id="446" r:id="rId27"/>
    <p:sldId id="445" r:id="rId28"/>
    <p:sldId id="320" r:id="rId29"/>
  </p:sldIdLst>
  <p:sldSz cx="9144000" cy="6858000" type="screen4x3"/>
  <p:notesSz cx="6858000" cy="9144000"/>
  <p:defaultTextStyle>
    <a:defPPr>
      <a:defRPr lang="en-CA"/>
    </a:defPPr>
    <a:lvl1pPr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5pPr>
    <a:lvl6pPr marL="2286000" algn="l" defTabSz="914400" rtl="0" eaLnBrk="1" latinLnBrk="0" hangingPunct="1">
      <a:defRPr sz="2400" kern="1200">
        <a:solidFill>
          <a:schemeClr val="tx1"/>
        </a:solidFill>
        <a:latin typeface="Arial" pitchFamily="34" charset="0"/>
        <a:ea typeface="ヒラギノ角ゴ Pro W3" pitchFamily="84" charset="-128"/>
        <a:cs typeface="+mn-cs"/>
      </a:defRPr>
    </a:lvl6pPr>
    <a:lvl7pPr marL="2743200" algn="l" defTabSz="914400" rtl="0" eaLnBrk="1" latinLnBrk="0" hangingPunct="1">
      <a:defRPr sz="2400" kern="1200">
        <a:solidFill>
          <a:schemeClr val="tx1"/>
        </a:solidFill>
        <a:latin typeface="Arial" pitchFamily="34" charset="0"/>
        <a:ea typeface="ヒラギノ角ゴ Pro W3" pitchFamily="84" charset="-128"/>
        <a:cs typeface="+mn-cs"/>
      </a:defRPr>
    </a:lvl7pPr>
    <a:lvl8pPr marL="3200400" algn="l" defTabSz="914400" rtl="0" eaLnBrk="1" latinLnBrk="0" hangingPunct="1">
      <a:defRPr sz="2400" kern="1200">
        <a:solidFill>
          <a:schemeClr val="tx1"/>
        </a:solidFill>
        <a:latin typeface="Arial" pitchFamily="34" charset="0"/>
        <a:ea typeface="ヒラギノ角ゴ Pro W3" pitchFamily="84" charset="-128"/>
        <a:cs typeface="+mn-cs"/>
      </a:defRPr>
    </a:lvl8pPr>
    <a:lvl9pPr marL="3657600" algn="l" defTabSz="914400" rtl="0" eaLnBrk="1" latinLnBrk="0" hangingPunct="1">
      <a:defRPr sz="2400" kern="1200">
        <a:solidFill>
          <a:schemeClr val="tx1"/>
        </a:solidFill>
        <a:latin typeface="Arial" pitchFamily="34" charset="0"/>
        <a:ea typeface="ヒラギノ角ゴ Pro W3" pitchFamily="8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183C75"/>
    <a:srgbClr val="FF99CC"/>
    <a:srgbClr val="FFCCCC"/>
    <a:srgbClr val="87CCF3"/>
    <a:srgbClr val="1C4675"/>
    <a:srgbClr val="FF3300"/>
    <a:srgbClr val="FF6600"/>
    <a:srgbClr val="FF99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4" autoAdjust="0"/>
    <p:restoredTop sz="89474" autoAdjust="0"/>
  </p:normalViewPr>
  <p:slideViewPr>
    <p:cSldViewPr>
      <p:cViewPr varScale="1">
        <p:scale>
          <a:sx n="83" d="100"/>
          <a:sy n="83" d="100"/>
        </p:scale>
        <p:origin x="1024"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946"/>
    </p:cViewPr>
  </p:sorterViewPr>
  <p:notesViewPr>
    <p:cSldViewPr>
      <p:cViewPr varScale="1">
        <p:scale>
          <a:sx n="84" d="100"/>
          <a:sy n="84" d="100"/>
        </p:scale>
        <p:origin x="2130"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37" Type="http://schemas.microsoft.com/office/2015/10/relationships/revisionInfo" Target="revisionInfo.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image" Target="../media/image24.jpeg"/><Relationship Id="rId2" Type="http://schemas.openxmlformats.org/officeDocument/2006/relationships/oleObject" Target="file:////D:\Dropbox\Uradne%20dokumenty\Dubna\stats\publication%20stat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Dropbox\Uradne%20dokumenty\Dubna\stats\publication%20stat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Dropbox\Uradne%20dokumenty\Dubna\stats\publication%20sta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30"/>
      <c:depthPercent val="100"/>
      <c:rAngAx val="0"/>
      <c:perspective val="2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b="0">
                <a:latin typeface="+mj-lt"/>
              </a:defRPr>
            </a:pPr>
            <a:r>
              <a:rPr lang="en-CA" sz="1600" b="1" dirty="0">
                <a:latin typeface="+mj-lt"/>
              </a:rPr>
              <a:t>Publications Weighted by Impact Factor</a:t>
            </a:r>
          </a:p>
        </c:rich>
      </c:tx>
      <c:layout>
        <c:manualLayout>
          <c:xMode val="edge"/>
          <c:yMode val="edge"/>
          <c:x val="0.296106751264511"/>
          <c:y val="0.0937490772728615"/>
        </c:manualLayout>
      </c:layout>
      <c:overlay val="0"/>
    </c:title>
    <c:autoTitleDeleted val="0"/>
    <c:plotArea>
      <c:layout>
        <c:manualLayout>
          <c:layoutTarget val="inner"/>
          <c:xMode val="edge"/>
          <c:yMode val="edge"/>
          <c:x val="0.186887201788324"/>
          <c:y val="0.0950822334425842"/>
          <c:w val="0.772162525287178"/>
          <c:h val="0.778665441285027"/>
        </c:manualLayout>
      </c:layout>
      <c:areaChart>
        <c:grouping val="standard"/>
        <c:varyColors val="0"/>
        <c:ser>
          <c:idx val="0"/>
          <c:order val="0"/>
          <c:tx>
            <c:strRef>
              <c:f>stats!$H$5</c:f>
              <c:strCache>
                <c:ptCount val="1"/>
                <c:pt idx="0">
                  <c:v>YuMO</c:v>
                </c:pt>
              </c:strCache>
            </c:strRef>
          </c:tx>
          <c:spPr>
            <a:solidFill>
              <a:srgbClr val="DE9708">
                <a:alpha val="58000"/>
              </a:srgbClr>
            </a:solidFill>
            <a:ln>
              <a:solidFill>
                <a:srgbClr val="DE9708"/>
              </a:solidFill>
            </a:ln>
          </c:spPr>
          <c:cat>
            <c:numRef>
              <c:f>stats!$G$6:$G$11</c:f>
              <c:numCache>
                <c:formatCode>General</c:formatCode>
                <c:ptCount val="6"/>
                <c:pt idx="0">
                  <c:v>2012.0</c:v>
                </c:pt>
                <c:pt idx="1">
                  <c:v>2013.0</c:v>
                </c:pt>
                <c:pt idx="2">
                  <c:v>2014.0</c:v>
                </c:pt>
                <c:pt idx="3">
                  <c:v>2015.0</c:v>
                </c:pt>
                <c:pt idx="4">
                  <c:v>2016.0</c:v>
                </c:pt>
                <c:pt idx="5">
                  <c:v>2017.0</c:v>
                </c:pt>
              </c:numCache>
            </c:numRef>
          </c:cat>
          <c:val>
            <c:numRef>
              <c:f>stats!$H$6:$H$11</c:f>
              <c:numCache>
                <c:formatCode>General</c:formatCode>
                <c:ptCount val="6"/>
                <c:pt idx="0">
                  <c:v>10.0</c:v>
                </c:pt>
                <c:pt idx="1">
                  <c:v>4.0</c:v>
                </c:pt>
                <c:pt idx="2">
                  <c:v>39.5</c:v>
                </c:pt>
                <c:pt idx="3">
                  <c:v>10.5</c:v>
                </c:pt>
                <c:pt idx="4">
                  <c:v>18.5</c:v>
                </c:pt>
                <c:pt idx="5">
                  <c:v>37.0</c:v>
                </c:pt>
              </c:numCache>
            </c:numRef>
          </c:val>
          <c:extLst xmlns:c16r2="http://schemas.microsoft.com/office/drawing/2015/06/chart">
            <c:ext xmlns:c16="http://schemas.microsoft.com/office/drawing/2014/chart" uri="{C3380CC4-5D6E-409C-BE32-E72D297353CC}">
              <c16:uniqueId val="{00000000-23BB-4EA6-83BB-98C4DF78FB81}"/>
            </c:ext>
          </c:extLst>
        </c:ser>
        <c:dLbls>
          <c:showLegendKey val="0"/>
          <c:showVal val="0"/>
          <c:showCatName val="0"/>
          <c:showSerName val="0"/>
          <c:showPercent val="0"/>
          <c:showBubbleSize val="0"/>
        </c:dLbls>
        <c:axId val="-1382876960"/>
        <c:axId val="-1381543920"/>
      </c:areaChart>
      <c:lineChart>
        <c:grouping val="standard"/>
        <c:varyColors val="0"/>
        <c:ser>
          <c:idx val="1"/>
          <c:order val="1"/>
          <c:tx>
            <c:strRef>
              <c:f>stats!$I$5</c:f>
              <c:strCache>
                <c:ptCount val="1"/>
                <c:pt idx="0">
                  <c:v>HRFD</c:v>
                </c:pt>
              </c:strCache>
            </c:strRef>
          </c:tx>
          <c:spPr>
            <a:ln w="57150">
              <a:solidFill>
                <a:srgbClr val="C00000"/>
              </a:solidFill>
            </a:ln>
          </c:spPr>
          <c:marker>
            <c:spPr>
              <a:blipFill>
                <a:blip xmlns:r="http://schemas.openxmlformats.org/officeDocument/2006/relationships" r:embed="rId1"/>
                <a:tile tx="0" ty="0" sx="100000" sy="100000" flip="none" algn="tl"/>
              </a:blipFill>
            </c:spPr>
          </c:marker>
          <c:cat>
            <c:numRef>
              <c:f>stats!$G$6:$G$11</c:f>
              <c:numCache>
                <c:formatCode>General</c:formatCode>
                <c:ptCount val="6"/>
                <c:pt idx="0">
                  <c:v>2012.0</c:v>
                </c:pt>
                <c:pt idx="1">
                  <c:v>2013.0</c:v>
                </c:pt>
                <c:pt idx="2">
                  <c:v>2014.0</c:v>
                </c:pt>
                <c:pt idx="3">
                  <c:v>2015.0</c:v>
                </c:pt>
                <c:pt idx="4">
                  <c:v>2016.0</c:v>
                </c:pt>
                <c:pt idx="5">
                  <c:v>2017.0</c:v>
                </c:pt>
              </c:numCache>
            </c:numRef>
          </c:cat>
          <c:val>
            <c:numRef>
              <c:f>stats!$I$6:$I$11</c:f>
              <c:numCache>
                <c:formatCode>General</c:formatCode>
                <c:ptCount val="6"/>
                <c:pt idx="0">
                  <c:v>3.0</c:v>
                </c:pt>
                <c:pt idx="1">
                  <c:v>4.0</c:v>
                </c:pt>
                <c:pt idx="2">
                  <c:v>9.0</c:v>
                </c:pt>
                <c:pt idx="3">
                  <c:v>10.5</c:v>
                </c:pt>
                <c:pt idx="4">
                  <c:v>37.5</c:v>
                </c:pt>
                <c:pt idx="5">
                  <c:v>32.0</c:v>
                </c:pt>
              </c:numCache>
            </c:numRef>
          </c:val>
          <c:smooth val="0"/>
          <c:extLst xmlns:c16r2="http://schemas.microsoft.com/office/drawing/2015/06/chart">
            <c:ext xmlns:c16="http://schemas.microsoft.com/office/drawing/2014/chart" uri="{C3380CC4-5D6E-409C-BE32-E72D297353CC}">
              <c16:uniqueId val="{00000001-23BB-4EA6-83BB-98C4DF78FB81}"/>
            </c:ext>
          </c:extLst>
        </c:ser>
        <c:ser>
          <c:idx val="2"/>
          <c:order val="2"/>
          <c:tx>
            <c:strRef>
              <c:f>stats!$J$5</c:f>
              <c:strCache>
                <c:ptCount val="1"/>
                <c:pt idx="0">
                  <c:v>DN-2</c:v>
                </c:pt>
              </c:strCache>
            </c:strRef>
          </c:tx>
          <c:cat>
            <c:numRef>
              <c:f>stats!$G$6:$G$11</c:f>
              <c:numCache>
                <c:formatCode>General</c:formatCode>
                <c:ptCount val="6"/>
                <c:pt idx="0">
                  <c:v>2012.0</c:v>
                </c:pt>
                <c:pt idx="1">
                  <c:v>2013.0</c:v>
                </c:pt>
                <c:pt idx="2">
                  <c:v>2014.0</c:v>
                </c:pt>
                <c:pt idx="3">
                  <c:v>2015.0</c:v>
                </c:pt>
                <c:pt idx="4">
                  <c:v>2016.0</c:v>
                </c:pt>
                <c:pt idx="5">
                  <c:v>2017.0</c:v>
                </c:pt>
              </c:numCache>
            </c:numRef>
          </c:cat>
          <c:val>
            <c:numRef>
              <c:f>stats!$J$6:$J$11</c:f>
              <c:numCache>
                <c:formatCode>General</c:formatCode>
                <c:ptCount val="6"/>
                <c:pt idx="0">
                  <c:v>0.0</c:v>
                </c:pt>
                <c:pt idx="1">
                  <c:v>1.5</c:v>
                </c:pt>
                <c:pt idx="2">
                  <c:v>3.5</c:v>
                </c:pt>
                <c:pt idx="3">
                  <c:v>6.0</c:v>
                </c:pt>
                <c:pt idx="4">
                  <c:v>6.0</c:v>
                </c:pt>
                <c:pt idx="5">
                  <c:v>0.5</c:v>
                </c:pt>
              </c:numCache>
            </c:numRef>
          </c:val>
          <c:smooth val="0"/>
          <c:extLst xmlns:c16r2="http://schemas.microsoft.com/office/drawing/2015/06/chart">
            <c:ext xmlns:c16="http://schemas.microsoft.com/office/drawing/2014/chart" uri="{C3380CC4-5D6E-409C-BE32-E72D297353CC}">
              <c16:uniqueId val="{00000002-23BB-4EA6-83BB-98C4DF78FB81}"/>
            </c:ext>
          </c:extLst>
        </c:ser>
        <c:ser>
          <c:idx val="3"/>
          <c:order val="3"/>
          <c:tx>
            <c:strRef>
              <c:f>stats!$K$5</c:f>
              <c:strCache>
                <c:ptCount val="1"/>
                <c:pt idx="0">
                  <c:v>DN-6</c:v>
                </c:pt>
              </c:strCache>
            </c:strRef>
          </c:tx>
          <c:cat>
            <c:numRef>
              <c:f>stats!$G$6:$G$11</c:f>
              <c:numCache>
                <c:formatCode>General</c:formatCode>
                <c:ptCount val="6"/>
                <c:pt idx="0">
                  <c:v>2012.0</c:v>
                </c:pt>
                <c:pt idx="1">
                  <c:v>2013.0</c:v>
                </c:pt>
                <c:pt idx="2">
                  <c:v>2014.0</c:v>
                </c:pt>
                <c:pt idx="3">
                  <c:v>2015.0</c:v>
                </c:pt>
                <c:pt idx="4">
                  <c:v>2016.0</c:v>
                </c:pt>
                <c:pt idx="5">
                  <c:v>2017.0</c:v>
                </c:pt>
              </c:numCache>
            </c:numRef>
          </c:cat>
          <c:val>
            <c:numRef>
              <c:f>stats!$K$6:$K$11</c:f>
              <c:numCache>
                <c:formatCode>General</c:formatCode>
                <c:ptCount val="6"/>
                <c:pt idx="0">
                  <c:v>0.0</c:v>
                </c:pt>
                <c:pt idx="1">
                  <c:v>1.5</c:v>
                </c:pt>
                <c:pt idx="2">
                  <c:v>1.0</c:v>
                </c:pt>
                <c:pt idx="3">
                  <c:v>2.0</c:v>
                </c:pt>
                <c:pt idx="4">
                  <c:v>19.0</c:v>
                </c:pt>
                <c:pt idx="5">
                  <c:v>2.0</c:v>
                </c:pt>
              </c:numCache>
            </c:numRef>
          </c:val>
          <c:smooth val="0"/>
          <c:extLst xmlns:c16r2="http://schemas.microsoft.com/office/drawing/2015/06/chart">
            <c:ext xmlns:c16="http://schemas.microsoft.com/office/drawing/2014/chart" uri="{C3380CC4-5D6E-409C-BE32-E72D297353CC}">
              <c16:uniqueId val="{00000003-23BB-4EA6-83BB-98C4DF78FB81}"/>
            </c:ext>
          </c:extLst>
        </c:ser>
        <c:ser>
          <c:idx val="4"/>
          <c:order val="4"/>
          <c:tx>
            <c:strRef>
              <c:f>stats!$L$5</c:f>
              <c:strCache>
                <c:ptCount val="1"/>
                <c:pt idx="0">
                  <c:v>EPSILON</c:v>
                </c:pt>
              </c:strCache>
            </c:strRef>
          </c:tx>
          <c:cat>
            <c:numRef>
              <c:f>stats!$G$6:$G$11</c:f>
              <c:numCache>
                <c:formatCode>General</c:formatCode>
                <c:ptCount val="6"/>
                <c:pt idx="0">
                  <c:v>2012.0</c:v>
                </c:pt>
                <c:pt idx="1">
                  <c:v>2013.0</c:v>
                </c:pt>
                <c:pt idx="2">
                  <c:v>2014.0</c:v>
                </c:pt>
                <c:pt idx="3">
                  <c:v>2015.0</c:v>
                </c:pt>
                <c:pt idx="4">
                  <c:v>2016.0</c:v>
                </c:pt>
                <c:pt idx="5">
                  <c:v>2017.0</c:v>
                </c:pt>
              </c:numCache>
            </c:numRef>
          </c:cat>
          <c:val>
            <c:numRef>
              <c:f>stats!$L$6:$L$10</c:f>
              <c:numCache>
                <c:formatCode>General</c:formatCode>
                <c:ptCount val="5"/>
                <c:pt idx="0">
                  <c:v>0.5</c:v>
                </c:pt>
                <c:pt idx="1">
                  <c:v>0.0</c:v>
                </c:pt>
                <c:pt idx="2">
                  <c:v>2.0</c:v>
                </c:pt>
                <c:pt idx="3">
                  <c:v>0.5</c:v>
                </c:pt>
                <c:pt idx="4">
                  <c:v>1.5</c:v>
                </c:pt>
              </c:numCache>
            </c:numRef>
          </c:val>
          <c:smooth val="0"/>
          <c:extLst xmlns:c16r2="http://schemas.microsoft.com/office/drawing/2015/06/chart">
            <c:ext xmlns:c16="http://schemas.microsoft.com/office/drawing/2014/chart" uri="{C3380CC4-5D6E-409C-BE32-E72D297353CC}">
              <c16:uniqueId val="{00000004-23BB-4EA6-83BB-98C4DF78FB81}"/>
            </c:ext>
          </c:extLst>
        </c:ser>
        <c:ser>
          <c:idx val="5"/>
          <c:order val="5"/>
          <c:tx>
            <c:strRef>
              <c:f>stats!$M$5</c:f>
              <c:strCache>
                <c:ptCount val="1"/>
                <c:pt idx="0">
                  <c:v>SKAT</c:v>
                </c:pt>
              </c:strCache>
            </c:strRef>
          </c:tx>
          <c:cat>
            <c:numRef>
              <c:f>stats!$G$6:$G$11</c:f>
              <c:numCache>
                <c:formatCode>General</c:formatCode>
                <c:ptCount val="6"/>
                <c:pt idx="0">
                  <c:v>2012.0</c:v>
                </c:pt>
                <c:pt idx="1">
                  <c:v>2013.0</c:v>
                </c:pt>
                <c:pt idx="2">
                  <c:v>2014.0</c:v>
                </c:pt>
                <c:pt idx="3">
                  <c:v>2015.0</c:v>
                </c:pt>
                <c:pt idx="4">
                  <c:v>2016.0</c:v>
                </c:pt>
                <c:pt idx="5">
                  <c:v>2017.0</c:v>
                </c:pt>
              </c:numCache>
            </c:numRef>
          </c:cat>
          <c:val>
            <c:numRef>
              <c:f>stats!$M$6:$M$11</c:f>
              <c:numCache>
                <c:formatCode>General</c:formatCode>
                <c:ptCount val="6"/>
                <c:pt idx="0">
                  <c:v>5.0</c:v>
                </c:pt>
                <c:pt idx="1">
                  <c:v>0.5</c:v>
                </c:pt>
                <c:pt idx="2">
                  <c:v>8.0</c:v>
                </c:pt>
                <c:pt idx="3">
                  <c:v>6.0</c:v>
                </c:pt>
                <c:pt idx="4">
                  <c:v>5.0</c:v>
                </c:pt>
                <c:pt idx="5">
                  <c:v>3.5</c:v>
                </c:pt>
              </c:numCache>
            </c:numRef>
          </c:val>
          <c:smooth val="0"/>
          <c:extLst xmlns:c16r2="http://schemas.microsoft.com/office/drawing/2015/06/chart">
            <c:ext xmlns:c16="http://schemas.microsoft.com/office/drawing/2014/chart" uri="{C3380CC4-5D6E-409C-BE32-E72D297353CC}">
              <c16:uniqueId val="{00000005-23BB-4EA6-83BB-98C4DF78FB81}"/>
            </c:ext>
          </c:extLst>
        </c:ser>
        <c:ser>
          <c:idx val="6"/>
          <c:order val="6"/>
          <c:tx>
            <c:strRef>
              <c:f>stats!$N$5</c:f>
              <c:strCache>
                <c:ptCount val="1"/>
                <c:pt idx="0">
                  <c:v>NERA</c:v>
                </c:pt>
              </c:strCache>
            </c:strRef>
          </c:tx>
          <c:cat>
            <c:numRef>
              <c:f>stats!$G$6:$G$11</c:f>
              <c:numCache>
                <c:formatCode>General</c:formatCode>
                <c:ptCount val="6"/>
                <c:pt idx="0">
                  <c:v>2012.0</c:v>
                </c:pt>
                <c:pt idx="1">
                  <c:v>2013.0</c:v>
                </c:pt>
                <c:pt idx="2">
                  <c:v>2014.0</c:v>
                </c:pt>
                <c:pt idx="3">
                  <c:v>2015.0</c:v>
                </c:pt>
                <c:pt idx="4">
                  <c:v>2016.0</c:v>
                </c:pt>
                <c:pt idx="5">
                  <c:v>2017.0</c:v>
                </c:pt>
              </c:numCache>
            </c:numRef>
          </c:cat>
          <c:val>
            <c:numRef>
              <c:f>stats!$N$6:$N$11</c:f>
              <c:numCache>
                <c:formatCode>General</c:formatCode>
                <c:ptCount val="6"/>
                <c:pt idx="0">
                  <c:v>3.0</c:v>
                </c:pt>
                <c:pt idx="1">
                  <c:v>6.0</c:v>
                </c:pt>
                <c:pt idx="2">
                  <c:v>15.5</c:v>
                </c:pt>
                <c:pt idx="3">
                  <c:v>11.0</c:v>
                </c:pt>
                <c:pt idx="4">
                  <c:v>7.5</c:v>
                </c:pt>
                <c:pt idx="5">
                  <c:v>5.0</c:v>
                </c:pt>
              </c:numCache>
            </c:numRef>
          </c:val>
          <c:smooth val="0"/>
          <c:extLst xmlns:c16r2="http://schemas.microsoft.com/office/drawing/2015/06/chart">
            <c:ext xmlns:c16="http://schemas.microsoft.com/office/drawing/2014/chart" uri="{C3380CC4-5D6E-409C-BE32-E72D297353CC}">
              <c16:uniqueId val="{00000006-23BB-4EA6-83BB-98C4DF78FB81}"/>
            </c:ext>
          </c:extLst>
        </c:ser>
        <c:ser>
          <c:idx val="7"/>
          <c:order val="7"/>
          <c:tx>
            <c:strRef>
              <c:f>stats!$O$5</c:f>
              <c:strCache>
                <c:ptCount val="1"/>
                <c:pt idx="0">
                  <c:v>REMUR</c:v>
                </c:pt>
              </c:strCache>
            </c:strRef>
          </c:tx>
          <c:cat>
            <c:numRef>
              <c:f>stats!$G$6:$G$11</c:f>
              <c:numCache>
                <c:formatCode>General</c:formatCode>
                <c:ptCount val="6"/>
                <c:pt idx="0">
                  <c:v>2012.0</c:v>
                </c:pt>
                <c:pt idx="1">
                  <c:v>2013.0</c:v>
                </c:pt>
                <c:pt idx="2">
                  <c:v>2014.0</c:v>
                </c:pt>
                <c:pt idx="3">
                  <c:v>2015.0</c:v>
                </c:pt>
                <c:pt idx="4">
                  <c:v>2016.0</c:v>
                </c:pt>
                <c:pt idx="5">
                  <c:v>2017.0</c:v>
                </c:pt>
              </c:numCache>
            </c:numRef>
          </c:cat>
          <c:val>
            <c:numRef>
              <c:f>stats!$P$6:$P$10</c:f>
              <c:numCache>
                <c:formatCode>General</c:formatCode>
                <c:ptCount val="5"/>
                <c:pt idx="0">
                  <c:v>0.0</c:v>
                </c:pt>
                <c:pt idx="1">
                  <c:v>1.0</c:v>
                </c:pt>
                <c:pt idx="2">
                  <c:v>3.0</c:v>
                </c:pt>
                <c:pt idx="3">
                  <c:v>0.0</c:v>
                </c:pt>
                <c:pt idx="4">
                  <c:v>1.0</c:v>
                </c:pt>
              </c:numCache>
            </c:numRef>
          </c:val>
          <c:smooth val="0"/>
          <c:extLst xmlns:c16r2="http://schemas.microsoft.com/office/drawing/2015/06/chart">
            <c:ext xmlns:c16="http://schemas.microsoft.com/office/drawing/2014/chart" uri="{C3380CC4-5D6E-409C-BE32-E72D297353CC}">
              <c16:uniqueId val="{00000007-23BB-4EA6-83BB-98C4DF78FB81}"/>
            </c:ext>
          </c:extLst>
        </c:ser>
        <c:ser>
          <c:idx val="11"/>
          <c:order val="8"/>
          <c:tx>
            <c:strRef>
              <c:f>stats!$P$5</c:f>
              <c:strCache>
                <c:ptCount val="1"/>
                <c:pt idx="0">
                  <c:v>REFLEX</c:v>
                </c:pt>
              </c:strCache>
            </c:strRef>
          </c:tx>
          <c:cat>
            <c:numRef>
              <c:f>stats!$G$6:$G$11</c:f>
              <c:numCache>
                <c:formatCode>General</c:formatCode>
                <c:ptCount val="6"/>
                <c:pt idx="0">
                  <c:v>2012.0</c:v>
                </c:pt>
                <c:pt idx="1">
                  <c:v>2013.0</c:v>
                </c:pt>
                <c:pt idx="2">
                  <c:v>2014.0</c:v>
                </c:pt>
                <c:pt idx="3">
                  <c:v>2015.0</c:v>
                </c:pt>
                <c:pt idx="4">
                  <c:v>2016.0</c:v>
                </c:pt>
                <c:pt idx="5">
                  <c:v>2017.0</c:v>
                </c:pt>
              </c:numCache>
            </c:numRef>
          </c:cat>
          <c:val>
            <c:numRef>
              <c:f>stats!$P$6:$P$11</c:f>
              <c:numCache>
                <c:formatCode>General</c:formatCode>
                <c:ptCount val="6"/>
                <c:pt idx="0">
                  <c:v>0.0</c:v>
                </c:pt>
                <c:pt idx="1">
                  <c:v>1.0</c:v>
                </c:pt>
                <c:pt idx="2">
                  <c:v>3.0</c:v>
                </c:pt>
                <c:pt idx="3">
                  <c:v>0.0</c:v>
                </c:pt>
                <c:pt idx="4">
                  <c:v>1.0</c:v>
                </c:pt>
                <c:pt idx="5">
                  <c:v>1.5</c:v>
                </c:pt>
              </c:numCache>
            </c:numRef>
          </c:val>
          <c:smooth val="0"/>
          <c:extLst xmlns:c16r2="http://schemas.microsoft.com/office/drawing/2015/06/chart">
            <c:ext xmlns:c16="http://schemas.microsoft.com/office/drawing/2014/chart" uri="{C3380CC4-5D6E-409C-BE32-E72D297353CC}">
              <c16:uniqueId val="{00000008-23BB-4EA6-83BB-98C4DF78FB81}"/>
            </c:ext>
          </c:extLst>
        </c:ser>
        <c:ser>
          <c:idx val="8"/>
          <c:order val="9"/>
          <c:tx>
            <c:strRef>
              <c:f>stats!$Q$5</c:f>
              <c:strCache>
                <c:ptCount val="1"/>
                <c:pt idx="0">
                  <c:v>GRAINS</c:v>
                </c:pt>
              </c:strCache>
            </c:strRef>
          </c:tx>
          <c:cat>
            <c:numRef>
              <c:f>stats!$G$6:$G$11</c:f>
              <c:numCache>
                <c:formatCode>General</c:formatCode>
                <c:ptCount val="6"/>
                <c:pt idx="0">
                  <c:v>2012.0</c:v>
                </c:pt>
                <c:pt idx="1">
                  <c:v>2013.0</c:v>
                </c:pt>
                <c:pt idx="2">
                  <c:v>2014.0</c:v>
                </c:pt>
                <c:pt idx="3">
                  <c:v>2015.0</c:v>
                </c:pt>
                <c:pt idx="4">
                  <c:v>2016.0</c:v>
                </c:pt>
                <c:pt idx="5">
                  <c:v>2017.0</c:v>
                </c:pt>
              </c:numCache>
            </c:numRef>
          </c:cat>
          <c:val>
            <c:numRef>
              <c:f>stats!$Q$6:$Q$10</c:f>
              <c:numCache>
                <c:formatCode>General</c:formatCode>
                <c:ptCount val="5"/>
                <c:pt idx="0">
                  <c:v>0.0</c:v>
                </c:pt>
                <c:pt idx="1">
                  <c:v>0.0</c:v>
                </c:pt>
                <c:pt idx="2">
                  <c:v>0.0</c:v>
                </c:pt>
                <c:pt idx="3">
                  <c:v>0.0</c:v>
                </c:pt>
                <c:pt idx="4">
                  <c:v>0.0</c:v>
                </c:pt>
              </c:numCache>
            </c:numRef>
          </c:val>
          <c:smooth val="0"/>
          <c:extLst xmlns:c16r2="http://schemas.microsoft.com/office/drawing/2015/06/chart">
            <c:ext xmlns:c16="http://schemas.microsoft.com/office/drawing/2014/chart" uri="{C3380CC4-5D6E-409C-BE32-E72D297353CC}">
              <c16:uniqueId val="{00000009-23BB-4EA6-83BB-98C4DF78FB81}"/>
            </c:ext>
          </c:extLst>
        </c:ser>
        <c:ser>
          <c:idx val="9"/>
          <c:order val="10"/>
          <c:tx>
            <c:strRef>
              <c:f>stats!$R$5</c:f>
              <c:strCache>
                <c:ptCount val="1"/>
                <c:pt idx="0">
                  <c:v>FSD</c:v>
                </c:pt>
              </c:strCache>
            </c:strRef>
          </c:tx>
          <c:cat>
            <c:numRef>
              <c:f>stats!$G$6:$G$11</c:f>
              <c:numCache>
                <c:formatCode>General</c:formatCode>
                <c:ptCount val="6"/>
                <c:pt idx="0">
                  <c:v>2012.0</c:v>
                </c:pt>
                <c:pt idx="1">
                  <c:v>2013.0</c:v>
                </c:pt>
                <c:pt idx="2">
                  <c:v>2014.0</c:v>
                </c:pt>
                <c:pt idx="3">
                  <c:v>2015.0</c:v>
                </c:pt>
                <c:pt idx="4">
                  <c:v>2016.0</c:v>
                </c:pt>
                <c:pt idx="5">
                  <c:v>2017.0</c:v>
                </c:pt>
              </c:numCache>
            </c:numRef>
          </c:cat>
          <c:val>
            <c:numRef>
              <c:f>stats!$R$6:$R$11</c:f>
              <c:numCache>
                <c:formatCode>General</c:formatCode>
                <c:ptCount val="6"/>
                <c:pt idx="0">
                  <c:v>0.0</c:v>
                </c:pt>
                <c:pt idx="1">
                  <c:v>1.0</c:v>
                </c:pt>
                <c:pt idx="2">
                  <c:v>3.5</c:v>
                </c:pt>
                <c:pt idx="3">
                  <c:v>5.0</c:v>
                </c:pt>
                <c:pt idx="4">
                  <c:v>5.0</c:v>
                </c:pt>
                <c:pt idx="5">
                  <c:v>3.0</c:v>
                </c:pt>
              </c:numCache>
            </c:numRef>
          </c:val>
          <c:smooth val="0"/>
          <c:extLst xmlns:c16r2="http://schemas.microsoft.com/office/drawing/2015/06/chart">
            <c:ext xmlns:c16="http://schemas.microsoft.com/office/drawing/2014/chart" uri="{C3380CC4-5D6E-409C-BE32-E72D297353CC}">
              <c16:uniqueId val="{0000000A-23BB-4EA6-83BB-98C4DF78FB81}"/>
            </c:ext>
          </c:extLst>
        </c:ser>
        <c:ser>
          <c:idx val="10"/>
          <c:order val="11"/>
          <c:tx>
            <c:strRef>
              <c:f>stats!$S$5</c:f>
              <c:strCache>
                <c:ptCount val="1"/>
                <c:pt idx="0">
                  <c:v>DN-12</c:v>
                </c:pt>
              </c:strCache>
            </c:strRef>
          </c:tx>
          <c:cat>
            <c:numRef>
              <c:f>stats!$G$6:$G$11</c:f>
              <c:numCache>
                <c:formatCode>General</c:formatCode>
                <c:ptCount val="6"/>
                <c:pt idx="0">
                  <c:v>2012.0</c:v>
                </c:pt>
                <c:pt idx="1">
                  <c:v>2013.0</c:v>
                </c:pt>
                <c:pt idx="2">
                  <c:v>2014.0</c:v>
                </c:pt>
                <c:pt idx="3">
                  <c:v>2015.0</c:v>
                </c:pt>
                <c:pt idx="4">
                  <c:v>2016.0</c:v>
                </c:pt>
                <c:pt idx="5">
                  <c:v>2017.0</c:v>
                </c:pt>
              </c:numCache>
            </c:numRef>
          </c:cat>
          <c:val>
            <c:numRef>
              <c:f>stats!$S$6:$S$11</c:f>
              <c:numCache>
                <c:formatCode>General</c:formatCode>
                <c:ptCount val="6"/>
                <c:pt idx="0">
                  <c:v>6.0</c:v>
                </c:pt>
                <c:pt idx="1">
                  <c:v>5.5</c:v>
                </c:pt>
                <c:pt idx="2">
                  <c:v>16.0</c:v>
                </c:pt>
                <c:pt idx="3">
                  <c:v>7.0</c:v>
                </c:pt>
                <c:pt idx="4">
                  <c:v>13.5</c:v>
                </c:pt>
                <c:pt idx="5">
                  <c:v>18.5</c:v>
                </c:pt>
              </c:numCache>
            </c:numRef>
          </c:val>
          <c:smooth val="0"/>
          <c:extLst xmlns:c16r2="http://schemas.microsoft.com/office/drawing/2015/06/chart">
            <c:ext xmlns:c16="http://schemas.microsoft.com/office/drawing/2014/chart" uri="{C3380CC4-5D6E-409C-BE32-E72D297353CC}">
              <c16:uniqueId val="{0000000B-23BB-4EA6-83BB-98C4DF78FB81}"/>
            </c:ext>
          </c:extLst>
        </c:ser>
        <c:ser>
          <c:idx val="12"/>
          <c:order val="12"/>
          <c:tx>
            <c:strRef>
              <c:f>stats!$T$5</c:f>
              <c:strCache>
                <c:ptCount val="1"/>
                <c:pt idx="0">
                  <c:v>NRT</c:v>
                </c:pt>
              </c:strCache>
            </c:strRef>
          </c:tx>
          <c:cat>
            <c:numRef>
              <c:f>stats!$G$6:$G$11</c:f>
              <c:numCache>
                <c:formatCode>General</c:formatCode>
                <c:ptCount val="6"/>
                <c:pt idx="0">
                  <c:v>2012.0</c:v>
                </c:pt>
                <c:pt idx="1">
                  <c:v>2013.0</c:v>
                </c:pt>
                <c:pt idx="2">
                  <c:v>2014.0</c:v>
                </c:pt>
                <c:pt idx="3">
                  <c:v>2015.0</c:v>
                </c:pt>
                <c:pt idx="4">
                  <c:v>2016.0</c:v>
                </c:pt>
                <c:pt idx="5">
                  <c:v>2017.0</c:v>
                </c:pt>
              </c:numCache>
            </c:numRef>
          </c:cat>
          <c:val>
            <c:numRef>
              <c:f>stats!$T$6:$T$11</c:f>
              <c:numCache>
                <c:formatCode>General</c:formatCode>
                <c:ptCount val="6"/>
                <c:pt idx="0">
                  <c:v>0.0</c:v>
                </c:pt>
                <c:pt idx="1">
                  <c:v>0.0</c:v>
                </c:pt>
                <c:pt idx="2">
                  <c:v>2.0</c:v>
                </c:pt>
                <c:pt idx="3">
                  <c:v>0.5</c:v>
                </c:pt>
                <c:pt idx="4">
                  <c:v>1.0</c:v>
                </c:pt>
                <c:pt idx="5">
                  <c:v>2.5</c:v>
                </c:pt>
              </c:numCache>
            </c:numRef>
          </c:val>
          <c:smooth val="0"/>
          <c:extLst xmlns:c16r2="http://schemas.microsoft.com/office/drawing/2015/06/chart">
            <c:ext xmlns:c16="http://schemas.microsoft.com/office/drawing/2014/chart" uri="{C3380CC4-5D6E-409C-BE32-E72D297353CC}">
              <c16:uniqueId val="{0000000C-23BB-4EA6-83BB-98C4DF78FB81}"/>
            </c:ext>
          </c:extLst>
        </c:ser>
        <c:ser>
          <c:idx val="13"/>
          <c:order val="13"/>
          <c:tx>
            <c:strRef>
              <c:f>stats!$U$5</c:f>
              <c:strCache>
                <c:ptCount val="1"/>
                <c:pt idx="0">
                  <c:v>DIN-2PI</c:v>
                </c:pt>
              </c:strCache>
            </c:strRef>
          </c:tx>
          <c:cat>
            <c:numRef>
              <c:f>stats!$G$6:$G$11</c:f>
              <c:numCache>
                <c:formatCode>General</c:formatCode>
                <c:ptCount val="6"/>
                <c:pt idx="0">
                  <c:v>2012.0</c:v>
                </c:pt>
                <c:pt idx="1">
                  <c:v>2013.0</c:v>
                </c:pt>
                <c:pt idx="2">
                  <c:v>2014.0</c:v>
                </c:pt>
                <c:pt idx="3">
                  <c:v>2015.0</c:v>
                </c:pt>
                <c:pt idx="4">
                  <c:v>2016.0</c:v>
                </c:pt>
                <c:pt idx="5">
                  <c:v>2017.0</c:v>
                </c:pt>
              </c:numCache>
            </c:numRef>
          </c:cat>
          <c:val>
            <c:numRef>
              <c:f>stats!$U$6:$U$11</c:f>
              <c:numCache>
                <c:formatCode>General</c:formatCode>
                <c:ptCount val="6"/>
                <c:pt idx="0">
                  <c:v>0.0</c:v>
                </c:pt>
                <c:pt idx="1">
                  <c:v>0.0</c:v>
                </c:pt>
                <c:pt idx="2">
                  <c:v>0.0</c:v>
                </c:pt>
                <c:pt idx="3">
                  <c:v>1.5</c:v>
                </c:pt>
                <c:pt idx="4">
                  <c:v>0.0</c:v>
                </c:pt>
                <c:pt idx="5">
                  <c:v>0.0</c:v>
                </c:pt>
              </c:numCache>
            </c:numRef>
          </c:val>
          <c:smooth val="0"/>
          <c:extLst xmlns:c16r2="http://schemas.microsoft.com/office/drawing/2015/06/chart">
            <c:ext xmlns:c16="http://schemas.microsoft.com/office/drawing/2014/chart" uri="{C3380CC4-5D6E-409C-BE32-E72D297353CC}">
              <c16:uniqueId val="{0000000D-23BB-4EA6-83BB-98C4DF78FB81}"/>
            </c:ext>
          </c:extLst>
        </c:ser>
        <c:dLbls>
          <c:showLegendKey val="0"/>
          <c:showVal val="0"/>
          <c:showCatName val="0"/>
          <c:showSerName val="0"/>
          <c:showPercent val="0"/>
          <c:showBubbleSize val="0"/>
        </c:dLbls>
        <c:marker val="1"/>
        <c:smooth val="0"/>
        <c:axId val="-1382876960"/>
        <c:axId val="-1381543920"/>
      </c:lineChart>
      <c:catAx>
        <c:axId val="-1382876960"/>
        <c:scaling>
          <c:orientation val="minMax"/>
        </c:scaling>
        <c:delete val="0"/>
        <c:axPos val="b"/>
        <c:numFmt formatCode="General" sourceLinked="1"/>
        <c:majorTickMark val="out"/>
        <c:minorTickMark val="none"/>
        <c:tickLblPos val="nextTo"/>
        <c:crossAx val="-1381543920"/>
        <c:crosses val="autoZero"/>
        <c:auto val="1"/>
        <c:lblAlgn val="ctr"/>
        <c:lblOffset val="100"/>
        <c:tickMarkSkip val="1"/>
        <c:noMultiLvlLbl val="1"/>
      </c:catAx>
      <c:valAx>
        <c:axId val="-1381543920"/>
        <c:scaling>
          <c:orientation val="minMax"/>
        </c:scaling>
        <c:delete val="0"/>
        <c:axPos val="l"/>
        <c:majorGridlines/>
        <c:numFmt formatCode="General" sourceLinked="1"/>
        <c:majorTickMark val="out"/>
        <c:minorTickMark val="none"/>
        <c:tickLblPos val="nextTo"/>
        <c:crossAx val="-1382876960"/>
        <c:crosses val="autoZero"/>
        <c:crossBetween val="midCat"/>
        <c:majorUnit val="10.0"/>
      </c:valAx>
    </c:plotArea>
    <c:legend>
      <c:legendPos val="l"/>
      <c:layout>
        <c:manualLayout>
          <c:xMode val="edge"/>
          <c:yMode val="edge"/>
          <c:x val="0.0116287445473092"/>
          <c:y val="0.12187380045472"/>
          <c:w val="0.138004354827486"/>
          <c:h val="0.83786466176514"/>
        </c:manualLayout>
      </c:layout>
      <c:overlay val="1"/>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4"/>
          <c:order val="0"/>
          <c:tx>
            <c:strRef>
              <c:f>stats!$V$5</c:f>
              <c:strCache>
                <c:ptCount val="1"/>
                <c:pt idx="0">
                  <c:v>total CMP publications at IBR-2</c:v>
                </c:pt>
              </c:strCache>
            </c:strRef>
          </c:tx>
          <c:spPr>
            <a:ln>
              <a:solidFill>
                <a:schemeClr val="tx1"/>
              </a:solidFill>
            </a:ln>
          </c:spPr>
          <c:xVal>
            <c:numRef>
              <c:f>stats!$G$6:$G$11</c:f>
              <c:numCache>
                <c:formatCode>General</c:formatCode>
                <c:ptCount val="6"/>
                <c:pt idx="0">
                  <c:v>2012.0</c:v>
                </c:pt>
                <c:pt idx="1">
                  <c:v>2013.0</c:v>
                </c:pt>
                <c:pt idx="2">
                  <c:v>2014.0</c:v>
                </c:pt>
                <c:pt idx="3">
                  <c:v>2015.0</c:v>
                </c:pt>
                <c:pt idx="4">
                  <c:v>2016.0</c:v>
                </c:pt>
                <c:pt idx="5">
                  <c:v>2017.0</c:v>
                </c:pt>
              </c:numCache>
            </c:numRef>
          </c:xVal>
          <c:yVal>
            <c:numRef>
              <c:f>stats!$V$6:$V$11</c:f>
              <c:numCache>
                <c:formatCode>General</c:formatCode>
                <c:ptCount val="6"/>
                <c:pt idx="0">
                  <c:v>38.0</c:v>
                </c:pt>
                <c:pt idx="1">
                  <c:v>29.0</c:v>
                </c:pt>
                <c:pt idx="2">
                  <c:v>71.0</c:v>
                </c:pt>
                <c:pt idx="3">
                  <c:v>52.0</c:v>
                </c:pt>
                <c:pt idx="4">
                  <c:v>74.0</c:v>
                </c:pt>
                <c:pt idx="5">
                  <c:v>78.0</c:v>
                </c:pt>
              </c:numCache>
            </c:numRef>
          </c:yVal>
          <c:smooth val="0"/>
          <c:extLst xmlns:c16r2="http://schemas.microsoft.com/office/drawing/2015/06/chart">
            <c:ext xmlns:c16="http://schemas.microsoft.com/office/drawing/2014/chart" uri="{C3380CC4-5D6E-409C-BE32-E72D297353CC}">
              <c16:uniqueId val="{00000000-77E2-4618-A997-2CEC7F6AFF07}"/>
            </c:ext>
          </c:extLst>
        </c:ser>
        <c:dLbls>
          <c:showLegendKey val="0"/>
          <c:showVal val="0"/>
          <c:showCatName val="0"/>
          <c:showSerName val="0"/>
          <c:showPercent val="0"/>
          <c:showBubbleSize val="0"/>
        </c:dLbls>
        <c:axId val="-1381412656"/>
        <c:axId val="-1381420912"/>
      </c:scatterChart>
      <c:valAx>
        <c:axId val="-1381412656"/>
        <c:scaling>
          <c:orientation val="minMax"/>
          <c:max val="2017.0"/>
          <c:min val="2012.0"/>
        </c:scaling>
        <c:delete val="0"/>
        <c:axPos val="b"/>
        <c:numFmt formatCode="General" sourceLinked="1"/>
        <c:majorTickMark val="out"/>
        <c:minorTickMark val="none"/>
        <c:tickLblPos val="nextTo"/>
        <c:crossAx val="-1381420912"/>
        <c:crosses val="autoZero"/>
        <c:crossBetween val="midCat"/>
        <c:majorUnit val="1.0"/>
      </c:valAx>
      <c:valAx>
        <c:axId val="-1381420912"/>
        <c:scaling>
          <c:orientation val="minMax"/>
          <c:min val="0.0"/>
        </c:scaling>
        <c:delete val="0"/>
        <c:axPos val="l"/>
        <c:majorGridlines/>
        <c:numFmt formatCode="General" sourceLinked="1"/>
        <c:majorTickMark val="out"/>
        <c:minorTickMark val="none"/>
        <c:tickLblPos val="nextTo"/>
        <c:crossAx val="-1381412656"/>
        <c:crosses val="autoZero"/>
        <c:crossBetween val="midCat"/>
        <c:majorUnit val="20.0"/>
      </c:valAx>
    </c:plotArea>
    <c:legend>
      <c:legendPos val="t"/>
      <c:layout>
        <c:manualLayout>
          <c:xMode val="edge"/>
          <c:yMode val="edge"/>
          <c:x val="0.191483079184737"/>
          <c:y val="0.0453571428571429"/>
          <c:w val="0.617033841630525"/>
          <c:h val="0.127678571428571"/>
        </c:manualLayout>
      </c:layout>
      <c:overlay val="1"/>
      <c:txPr>
        <a:bodyPr/>
        <a:lstStyle/>
        <a:p>
          <a:pPr>
            <a:defRPr sz="1600" b="1">
              <a:latin typeface="+mj-lt"/>
            </a:defRPr>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a:pPr>
            <a:r>
              <a:rPr lang="is-IS"/>
              <a:t>2016</a:t>
            </a:r>
          </a:p>
        </c:rich>
      </c:tx>
      <c:layout>
        <c:manualLayout>
          <c:xMode val="edge"/>
          <c:yMode val="edge"/>
          <c:x val="0.425833401698788"/>
          <c:y val="0.0845885376173764"/>
        </c:manualLayout>
      </c:layout>
      <c:overlay val="0"/>
    </c:title>
    <c:autoTitleDeleted val="0"/>
    <c:plotArea>
      <c:layout/>
      <c:pieChart>
        <c:varyColors val="1"/>
        <c:ser>
          <c:idx val="0"/>
          <c:order val="0"/>
          <c:tx>
            <c:strRef>
              <c:f>'stats-1'!$A$6</c:f>
              <c:strCache>
                <c:ptCount val="1"/>
                <c:pt idx="0">
                  <c:v>2016</c:v>
                </c:pt>
              </c:strCache>
            </c:strRef>
          </c:tx>
          <c:dLbls>
            <c:spPr>
              <a:noFill/>
              <a:ln>
                <a:noFill/>
              </a:ln>
              <a:effectLst/>
            </c:spPr>
            <c:showLegendKey val="0"/>
            <c:showVal val="0"/>
            <c:showCatName val="1"/>
            <c:showSerName val="0"/>
            <c:showPercent val="1"/>
            <c:showBubbleSize val="0"/>
            <c:showLeaderLines val="1"/>
            <c:extLst xmlns:c16r2="http://schemas.microsoft.com/office/drawing/2015/06/chart">
              <c:ext xmlns:c15="http://schemas.microsoft.com/office/drawing/2012/chart" uri="{CE6537A1-D6FC-4f65-9D91-7224C49458BB}">
                <c15:layout/>
              </c:ext>
            </c:extLst>
          </c:dLbls>
          <c:cat>
            <c:strRef>
              <c:f>'stats-1'!$B$5:$F$5</c:f>
              <c:strCache>
                <c:ptCount val="5"/>
                <c:pt idx="0">
                  <c:v>CMP at IBR-2</c:v>
                </c:pt>
                <c:pt idx="1">
                  <c:v>raman</c:v>
                </c:pt>
                <c:pt idx="2">
                  <c:v>3rd</c:v>
                </c:pt>
                <c:pt idx="3">
                  <c:v>nuclear</c:v>
                </c:pt>
                <c:pt idx="4">
                  <c:v>REGATA</c:v>
                </c:pt>
              </c:strCache>
            </c:strRef>
          </c:cat>
          <c:val>
            <c:numRef>
              <c:f>'stats-1'!$B$6:$F$6</c:f>
              <c:numCache>
                <c:formatCode>General</c:formatCode>
                <c:ptCount val="5"/>
                <c:pt idx="0">
                  <c:v>122.5</c:v>
                </c:pt>
                <c:pt idx="1">
                  <c:v>14.0</c:v>
                </c:pt>
                <c:pt idx="2">
                  <c:v>3.0</c:v>
                </c:pt>
                <c:pt idx="3">
                  <c:v>38.0</c:v>
                </c:pt>
                <c:pt idx="4">
                  <c:v>30.0</c:v>
                </c:pt>
              </c:numCache>
            </c:numRef>
          </c:val>
          <c:extLst xmlns:c16r2="http://schemas.microsoft.com/office/drawing/2015/06/chart">
            <c:ext xmlns:c16="http://schemas.microsoft.com/office/drawing/2014/chart" uri="{C3380CC4-5D6E-409C-BE32-E72D297353CC}">
              <c16:uniqueId val="{00000000-EA13-46F9-8553-C3552A0B6C4F}"/>
            </c:ext>
          </c:extLst>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CA"/>
          </a:p>
        </p:txBody>
      </p:sp>
      <p:sp>
        <p:nvSpPr>
          <p:cNvPr id="3277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CA"/>
          </a:p>
        </p:txBody>
      </p:sp>
      <p:sp>
        <p:nvSpPr>
          <p:cNvPr id="32773" name="Rectangle 5"/>
          <p:cNvSpPr>
            <a:spLocks noGrp="1" noChangeArrowheads="1"/>
          </p:cNvSpPr>
          <p:nvPr>
            <p:ph type="sldNum" sz="quarter" idx="3"/>
          </p:nvPr>
        </p:nvSpPr>
        <p:spPr bwMode="auto">
          <a:xfrm>
            <a:off x="5029200" y="8686800"/>
            <a:ext cx="1828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8A702EEE-09D2-4125-9EF9-B486845F9D45}" type="slidenum">
              <a:rPr lang="en-CA"/>
              <a:pPr/>
              <a:t>‹#›</a:t>
            </a:fld>
            <a:endParaRPr lang="en-CA"/>
          </a:p>
        </p:txBody>
      </p:sp>
    </p:spTree>
    <p:extLst>
      <p:ext uri="{BB962C8B-B14F-4D97-AF65-F5344CB8AC3E}">
        <p14:creationId xmlns:p14="http://schemas.microsoft.com/office/powerpoint/2010/main" val="12699006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endParaRPr lang="en-CA"/>
          </a:p>
        </p:txBody>
      </p:sp>
      <p:sp>
        <p:nvSpPr>
          <p:cNvPr id="22531"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endParaRPr lang="en-CA"/>
          </a:p>
        </p:txBody>
      </p:sp>
      <p:sp>
        <p:nvSpPr>
          <p:cNvPr id="225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2253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2253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54404F05-4F59-493F-BDDB-8D8ABAD8E224}" type="slidenum">
              <a:rPr lang="en-CA"/>
              <a:pPr/>
              <a:t>‹#›</a:t>
            </a:fld>
            <a:endParaRPr lang="en-CA"/>
          </a:p>
        </p:txBody>
      </p:sp>
    </p:spTree>
    <p:extLst>
      <p:ext uri="{BB962C8B-B14F-4D97-AF65-F5344CB8AC3E}">
        <p14:creationId xmlns:p14="http://schemas.microsoft.com/office/powerpoint/2010/main" val="3654148398"/>
      </p:ext>
    </p:extLst>
  </p:cSld>
  <p:clrMap bg1="lt1" tx1="dk1" bg2="lt2" tx2="dk2" accent1="accent1" accent2="accent2" accent3="accent3" accent4="accent4" accent5="accent5" accent6="accent6" hlink="hlink" folHlink="folHlink"/>
  <p:hf hdr="0" dt="0"/>
  <p:notesStyle>
    <a:lvl1pPr algn="l" rtl="0" fontAlgn="base">
      <a:spcBef>
        <a:spcPct val="30000"/>
      </a:spcBef>
      <a:spcAft>
        <a:spcPct val="0"/>
      </a:spcAft>
      <a:defRPr sz="1200" kern="1200">
        <a:solidFill>
          <a:schemeClr val="tx1"/>
        </a:solidFill>
        <a:latin typeface="Arial" pitchFamily="34" charset="0"/>
        <a:ea typeface="ヒラギノ角ゴ Pro W3" pitchFamily="84" charset="-128"/>
        <a:cs typeface="+mn-cs"/>
      </a:defRPr>
    </a:lvl1pPr>
    <a:lvl2pPr marL="457200" algn="l" rtl="0" fontAlgn="base">
      <a:spcBef>
        <a:spcPct val="30000"/>
      </a:spcBef>
      <a:spcAft>
        <a:spcPct val="0"/>
      </a:spcAft>
      <a:defRPr sz="1200" kern="1200">
        <a:solidFill>
          <a:schemeClr val="tx1"/>
        </a:solidFill>
        <a:latin typeface="Arial" pitchFamily="34" charset="0"/>
        <a:ea typeface="ヒラギノ角ゴ Pro W3" pitchFamily="84" charset="-128"/>
        <a:cs typeface="+mn-cs"/>
      </a:defRPr>
    </a:lvl2pPr>
    <a:lvl3pPr marL="914400" algn="l" rtl="0" fontAlgn="base">
      <a:spcBef>
        <a:spcPct val="30000"/>
      </a:spcBef>
      <a:spcAft>
        <a:spcPct val="0"/>
      </a:spcAft>
      <a:defRPr sz="1200" kern="1200">
        <a:solidFill>
          <a:schemeClr val="tx1"/>
        </a:solidFill>
        <a:latin typeface="Arial" pitchFamily="34" charset="0"/>
        <a:ea typeface="ヒラギノ角ゴ Pro W3" pitchFamily="84" charset="-128"/>
        <a:cs typeface="+mn-cs"/>
      </a:defRPr>
    </a:lvl3pPr>
    <a:lvl4pPr marL="1371600" algn="l" rtl="0" fontAlgn="base">
      <a:spcBef>
        <a:spcPct val="30000"/>
      </a:spcBef>
      <a:spcAft>
        <a:spcPct val="0"/>
      </a:spcAft>
      <a:defRPr sz="1200" kern="1200">
        <a:solidFill>
          <a:schemeClr val="tx1"/>
        </a:solidFill>
        <a:latin typeface="Arial" pitchFamily="34" charset="0"/>
        <a:ea typeface="ヒラギノ角ゴ Pro W3" pitchFamily="84" charset="-128"/>
        <a:cs typeface="+mn-cs"/>
      </a:defRPr>
    </a:lvl4pPr>
    <a:lvl5pPr marL="1828800" algn="l" rtl="0" fontAlgn="base">
      <a:spcBef>
        <a:spcPct val="30000"/>
      </a:spcBef>
      <a:spcAft>
        <a:spcPct val="0"/>
      </a:spcAft>
      <a:defRPr sz="1200" kern="1200">
        <a:solidFill>
          <a:schemeClr val="tx1"/>
        </a:solidFill>
        <a:latin typeface="Arial" pitchFamily="34" charset="0"/>
        <a:ea typeface="ヒラギノ角ゴ Pro W3" pitchFamily="8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pleased/honored to be here again reporting to you on our progress in preparing the scientific case for a new source of neutrons at JINR. I find it a good sign that this theme became a theme of popular demand.</a:t>
            </a:r>
            <a:endParaRPr lang="en-CA" dirty="0"/>
          </a:p>
        </p:txBody>
      </p:sp>
      <p:sp>
        <p:nvSpPr>
          <p:cNvPr id="4" name="Slide Number Placeholder 3"/>
          <p:cNvSpPr>
            <a:spLocks noGrp="1"/>
          </p:cNvSpPr>
          <p:nvPr>
            <p:ph type="sldNum" sz="quarter" idx="10"/>
          </p:nvPr>
        </p:nvSpPr>
        <p:spPr/>
        <p:txBody>
          <a:bodyPr/>
          <a:lstStyle/>
          <a:p>
            <a:fld id="{54404F05-4F59-493F-BDDB-8D8ABAD8E224}" type="slidenum">
              <a:rPr lang="en-CA" smtClean="0"/>
              <a:pPr/>
              <a:t>1</a:t>
            </a:fld>
            <a:endParaRPr lang="en-CA"/>
          </a:p>
        </p:txBody>
      </p:sp>
    </p:spTree>
    <p:extLst>
      <p:ext uri="{BB962C8B-B14F-4D97-AF65-F5344CB8AC3E}">
        <p14:creationId xmlns:p14="http://schemas.microsoft.com/office/powerpoint/2010/main" val="3961454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cs typeface="Times New Roman" pitchFamily="18" charset="0"/>
            </a:endParaRPr>
          </a:p>
        </p:txBody>
      </p:sp>
      <p:sp>
        <p:nvSpPr>
          <p:cNvPr id="4" name="Footer Placeholder 3"/>
          <p:cNvSpPr>
            <a:spLocks noGrp="1"/>
          </p:cNvSpPr>
          <p:nvPr>
            <p:ph type="ftr" sz="quarter" idx="10"/>
          </p:nvPr>
        </p:nvSpPr>
        <p:spPr>
          <a:xfrm>
            <a:off x="0" y="8686800"/>
            <a:ext cx="3657600" cy="457200"/>
          </a:xfrm>
          <a:prstGeom prst="rect">
            <a:avLst/>
          </a:prstGeom>
        </p:spPr>
        <p:txBody>
          <a:bodyPr/>
          <a:lstStyle/>
          <a:p>
            <a:r>
              <a:rPr lang="en-CA"/>
              <a:t>UNRESTRICTED / </a:t>
            </a:r>
            <a:br>
              <a:rPr lang="en-CA"/>
            </a:br>
            <a:r>
              <a:rPr lang="en-CA"/>
              <a:t>ILLIMITÉE</a:t>
            </a:r>
          </a:p>
        </p:txBody>
      </p:sp>
      <p:sp>
        <p:nvSpPr>
          <p:cNvPr id="5" name="Slide Number Placeholder 4"/>
          <p:cNvSpPr>
            <a:spLocks noGrp="1"/>
          </p:cNvSpPr>
          <p:nvPr>
            <p:ph type="sldNum" sz="quarter" idx="11"/>
          </p:nvPr>
        </p:nvSpPr>
        <p:spPr/>
        <p:txBody>
          <a:bodyPr/>
          <a:lstStyle/>
          <a:p>
            <a:fld id="{54404F05-4F59-493F-BDDB-8D8ABAD8E224}" type="slidenum">
              <a:rPr lang="en-CA" smtClean="0"/>
              <a:pPr/>
              <a:t>12</a:t>
            </a:fld>
            <a:endParaRPr lang="en-CA"/>
          </a:p>
        </p:txBody>
      </p:sp>
    </p:spTree>
    <p:extLst>
      <p:ext uri="{BB962C8B-B14F-4D97-AF65-F5344CB8AC3E}">
        <p14:creationId xmlns:p14="http://schemas.microsoft.com/office/powerpoint/2010/main" val="838865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cs typeface="Times New Roman" pitchFamily="18" charset="0"/>
            </a:endParaRPr>
          </a:p>
        </p:txBody>
      </p:sp>
      <p:sp>
        <p:nvSpPr>
          <p:cNvPr id="4" name="Footer Placeholder 3"/>
          <p:cNvSpPr>
            <a:spLocks noGrp="1"/>
          </p:cNvSpPr>
          <p:nvPr>
            <p:ph type="ftr" sz="quarter" idx="10"/>
          </p:nvPr>
        </p:nvSpPr>
        <p:spPr>
          <a:xfrm>
            <a:off x="0" y="8686800"/>
            <a:ext cx="3657600" cy="457200"/>
          </a:xfrm>
          <a:prstGeom prst="rect">
            <a:avLst/>
          </a:prstGeom>
        </p:spPr>
        <p:txBody>
          <a:bodyPr/>
          <a:lstStyle/>
          <a:p>
            <a:r>
              <a:rPr lang="en-CA"/>
              <a:t>UNRESTRICTED / </a:t>
            </a:r>
            <a:br>
              <a:rPr lang="en-CA"/>
            </a:br>
            <a:r>
              <a:rPr lang="en-CA"/>
              <a:t>ILLIMITÉE</a:t>
            </a:r>
          </a:p>
        </p:txBody>
      </p:sp>
      <p:sp>
        <p:nvSpPr>
          <p:cNvPr id="5" name="Slide Number Placeholder 4"/>
          <p:cNvSpPr>
            <a:spLocks noGrp="1"/>
          </p:cNvSpPr>
          <p:nvPr>
            <p:ph type="sldNum" sz="quarter" idx="11"/>
          </p:nvPr>
        </p:nvSpPr>
        <p:spPr/>
        <p:txBody>
          <a:bodyPr/>
          <a:lstStyle/>
          <a:p>
            <a:fld id="{54404F05-4F59-493F-BDDB-8D8ABAD8E224}" type="slidenum">
              <a:rPr lang="en-CA" smtClean="0"/>
              <a:pPr/>
              <a:t>13</a:t>
            </a:fld>
            <a:endParaRPr lang="en-CA"/>
          </a:p>
        </p:txBody>
      </p:sp>
    </p:spTree>
    <p:extLst>
      <p:ext uri="{BB962C8B-B14F-4D97-AF65-F5344CB8AC3E}">
        <p14:creationId xmlns:p14="http://schemas.microsoft.com/office/powerpoint/2010/main" val="17800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cs typeface="Times New Roman" pitchFamily="18" charset="0"/>
            </a:endParaRPr>
          </a:p>
        </p:txBody>
      </p:sp>
      <p:sp>
        <p:nvSpPr>
          <p:cNvPr id="4" name="Footer Placeholder 3"/>
          <p:cNvSpPr>
            <a:spLocks noGrp="1"/>
          </p:cNvSpPr>
          <p:nvPr>
            <p:ph type="ftr" sz="quarter" idx="10"/>
          </p:nvPr>
        </p:nvSpPr>
        <p:spPr>
          <a:xfrm>
            <a:off x="0" y="8686800"/>
            <a:ext cx="3657600" cy="457200"/>
          </a:xfrm>
          <a:prstGeom prst="rect">
            <a:avLst/>
          </a:prstGeom>
        </p:spPr>
        <p:txBody>
          <a:bodyPr/>
          <a:lstStyle/>
          <a:p>
            <a:r>
              <a:rPr lang="en-CA"/>
              <a:t>UNRESTRICTED / </a:t>
            </a:r>
            <a:br>
              <a:rPr lang="en-CA"/>
            </a:br>
            <a:r>
              <a:rPr lang="en-CA"/>
              <a:t>ILLIMITÉE</a:t>
            </a:r>
          </a:p>
        </p:txBody>
      </p:sp>
      <p:sp>
        <p:nvSpPr>
          <p:cNvPr id="5" name="Slide Number Placeholder 4"/>
          <p:cNvSpPr>
            <a:spLocks noGrp="1"/>
          </p:cNvSpPr>
          <p:nvPr>
            <p:ph type="sldNum" sz="quarter" idx="11"/>
          </p:nvPr>
        </p:nvSpPr>
        <p:spPr/>
        <p:txBody>
          <a:bodyPr/>
          <a:lstStyle/>
          <a:p>
            <a:fld id="{54404F05-4F59-493F-BDDB-8D8ABAD8E224}" type="slidenum">
              <a:rPr lang="en-CA" smtClean="0"/>
              <a:pPr/>
              <a:t>16</a:t>
            </a:fld>
            <a:endParaRPr lang="en-CA"/>
          </a:p>
        </p:txBody>
      </p:sp>
    </p:spTree>
    <p:extLst>
      <p:ext uri="{BB962C8B-B14F-4D97-AF65-F5344CB8AC3E}">
        <p14:creationId xmlns:p14="http://schemas.microsoft.com/office/powerpoint/2010/main" val="612631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cs typeface="Times New Roman" pitchFamily="18" charset="0"/>
            </a:endParaRPr>
          </a:p>
        </p:txBody>
      </p:sp>
      <p:sp>
        <p:nvSpPr>
          <p:cNvPr id="4" name="Footer Placeholder 3"/>
          <p:cNvSpPr>
            <a:spLocks noGrp="1"/>
          </p:cNvSpPr>
          <p:nvPr>
            <p:ph type="ftr" sz="quarter" idx="10"/>
          </p:nvPr>
        </p:nvSpPr>
        <p:spPr>
          <a:xfrm>
            <a:off x="0" y="8686800"/>
            <a:ext cx="3657600" cy="457200"/>
          </a:xfrm>
          <a:prstGeom prst="rect">
            <a:avLst/>
          </a:prstGeom>
        </p:spPr>
        <p:txBody>
          <a:bodyPr/>
          <a:lstStyle/>
          <a:p>
            <a:r>
              <a:rPr lang="en-CA"/>
              <a:t>UNRESTRICTED / </a:t>
            </a:r>
            <a:br>
              <a:rPr lang="en-CA"/>
            </a:br>
            <a:r>
              <a:rPr lang="en-CA"/>
              <a:t>ILLIMITÉE</a:t>
            </a:r>
          </a:p>
        </p:txBody>
      </p:sp>
      <p:sp>
        <p:nvSpPr>
          <p:cNvPr id="5" name="Slide Number Placeholder 4"/>
          <p:cNvSpPr>
            <a:spLocks noGrp="1"/>
          </p:cNvSpPr>
          <p:nvPr>
            <p:ph type="sldNum" sz="quarter" idx="11"/>
          </p:nvPr>
        </p:nvSpPr>
        <p:spPr/>
        <p:txBody>
          <a:bodyPr/>
          <a:lstStyle/>
          <a:p>
            <a:fld id="{54404F05-4F59-493F-BDDB-8D8ABAD8E224}" type="slidenum">
              <a:rPr lang="en-CA" smtClean="0"/>
              <a:pPr/>
              <a:t>17</a:t>
            </a:fld>
            <a:endParaRPr lang="en-CA"/>
          </a:p>
        </p:txBody>
      </p:sp>
    </p:spTree>
    <p:extLst>
      <p:ext uri="{BB962C8B-B14F-4D97-AF65-F5344CB8AC3E}">
        <p14:creationId xmlns:p14="http://schemas.microsoft.com/office/powerpoint/2010/main" val="3189820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cs typeface="Times New Roman" pitchFamily="18" charset="0"/>
            </a:endParaRPr>
          </a:p>
        </p:txBody>
      </p:sp>
      <p:sp>
        <p:nvSpPr>
          <p:cNvPr id="4" name="Footer Placeholder 3"/>
          <p:cNvSpPr>
            <a:spLocks noGrp="1"/>
          </p:cNvSpPr>
          <p:nvPr>
            <p:ph type="ftr" sz="quarter" idx="10"/>
          </p:nvPr>
        </p:nvSpPr>
        <p:spPr>
          <a:xfrm>
            <a:off x="0" y="8686800"/>
            <a:ext cx="3657600" cy="457200"/>
          </a:xfrm>
          <a:prstGeom prst="rect">
            <a:avLst/>
          </a:prstGeom>
        </p:spPr>
        <p:txBody>
          <a:bodyPr/>
          <a:lstStyle/>
          <a:p>
            <a:r>
              <a:rPr lang="en-CA"/>
              <a:t>UNRESTRICTED / </a:t>
            </a:r>
            <a:br>
              <a:rPr lang="en-CA"/>
            </a:br>
            <a:r>
              <a:rPr lang="en-CA"/>
              <a:t>ILLIMITÉE</a:t>
            </a:r>
          </a:p>
        </p:txBody>
      </p:sp>
      <p:sp>
        <p:nvSpPr>
          <p:cNvPr id="5" name="Slide Number Placeholder 4"/>
          <p:cNvSpPr>
            <a:spLocks noGrp="1"/>
          </p:cNvSpPr>
          <p:nvPr>
            <p:ph type="sldNum" sz="quarter" idx="11"/>
          </p:nvPr>
        </p:nvSpPr>
        <p:spPr/>
        <p:txBody>
          <a:bodyPr/>
          <a:lstStyle/>
          <a:p>
            <a:fld id="{54404F05-4F59-493F-BDDB-8D8ABAD8E224}" type="slidenum">
              <a:rPr lang="en-CA" smtClean="0"/>
              <a:pPr/>
              <a:t>18</a:t>
            </a:fld>
            <a:endParaRPr lang="en-CA"/>
          </a:p>
        </p:txBody>
      </p:sp>
    </p:spTree>
    <p:extLst>
      <p:ext uri="{BB962C8B-B14F-4D97-AF65-F5344CB8AC3E}">
        <p14:creationId xmlns:p14="http://schemas.microsoft.com/office/powerpoint/2010/main" val="1664591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cs typeface="Times New Roman" pitchFamily="18" charset="0"/>
            </a:endParaRPr>
          </a:p>
        </p:txBody>
      </p:sp>
      <p:sp>
        <p:nvSpPr>
          <p:cNvPr id="4" name="Footer Placeholder 3"/>
          <p:cNvSpPr>
            <a:spLocks noGrp="1"/>
          </p:cNvSpPr>
          <p:nvPr>
            <p:ph type="ftr" sz="quarter" idx="10"/>
          </p:nvPr>
        </p:nvSpPr>
        <p:spPr>
          <a:xfrm>
            <a:off x="0" y="8686800"/>
            <a:ext cx="3657600" cy="457200"/>
          </a:xfrm>
          <a:prstGeom prst="rect">
            <a:avLst/>
          </a:prstGeom>
        </p:spPr>
        <p:txBody>
          <a:bodyPr/>
          <a:lstStyle/>
          <a:p>
            <a:r>
              <a:rPr lang="en-CA"/>
              <a:t>UNRESTRICTED / </a:t>
            </a:r>
            <a:br>
              <a:rPr lang="en-CA"/>
            </a:br>
            <a:r>
              <a:rPr lang="en-CA"/>
              <a:t>ILLIMITÉE</a:t>
            </a:r>
          </a:p>
        </p:txBody>
      </p:sp>
      <p:sp>
        <p:nvSpPr>
          <p:cNvPr id="5" name="Slide Number Placeholder 4"/>
          <p:cNvSpPr>
            <a:spLocks noGrp="1"/>
          </p:cNvSpPr>
          <p:nvPr>
            <p:ph type="sldNum" sz="quarter" idx="11"/>
          </p:nvPr>
        </p:nvSpPr>
        <p:spPr/>
        <p:txBody>
          <a:bodyPr/>
          <a:lstStyle/>
          <a:p>
            <a:fld id="{54404F05-4F59-493F-BDDB-8D8ABAD8E224}" type="slidenum">
              <a:rPr lang="en-CA" smtClean="0"/>
              <a:pPr/>
              <a:t>19</a:t>
            </a:fld>
            <a:endParaRPr lang="en-CA"/>
          </a:p>
        </p:txBody>
      </p:sp>
    </p:spTree>
    <p:extLst>
      <p:ext uri="{BB962C8B-B14F-4D97-AF65-F5344CB8AC3E}">
        <p14:creationId xmlns:p14="http://schemas.microsoft.com/office/powerpoint/2010/main" val="4143244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b="0" i="0" u="none" strike="noStrike" kern="1200" baseline="0" dirty="0">
                <a:solidFill>
                  <a:schemeClr val="tx1"/>
                </a:solidFill>
                <a:latin typeface="Arial" pitchFamily="34" charset="0"/>
                <a:ea typeface="ヒラギノ角ゴ Pro W3" pitchFamily="84" charset="-128"/>
                <a:cs typeface="+mn-cs"/>
              </a:rPr>
              <a:t>Neutron scattering is currently severely constrained by the weak intensities available. In comparison with present or future X-ray synchrotrons, the source “brightness” is many orders of magnitude lower. Clearly X-ray diffraction with Synchrotron Radiation (SR) is a technique with increasing impact in structural science and it is a field in which new developments are coming thick and fast. For many problems, SR is the technique of choice: topography, small angle scattering (except contrast problems), surface crystallography, protein crystallography, interfaces, phase identification in transient solid state chemical reactions, transformations under pressure, very high resolution powder diffraction, etc. However, as far as high precision of structural parameters is concerned, SR has drawbacks in comparison to neutrons, resulting from its fundamental interaction with matter. The strong motivation for continuing with neutron scattering is the unique information that can be extracted from this technique and the technical possibilities envisaged for high flux neutron sources.</a:t>
            </a:r>
            <a:endParaRPr lang="en-US" dirty="0">
              <a:cs typeface="Times New Roman" pitchFamily="18" charset="0"/>
            </a:endParaRPr>
          </a:p>
        </p:txBody>
      </p:sp>
      <p:sp>
        <p:nvSpPr>
          <p:cNvPr id="4" name="Footer Placeholder 3"/>
          <p:cNvSpPr>
            <a:spLocks noGrp="1"/>
          </p:cNvSpPr>
          <p:nvPr>
            <p:ph type="ftr" sz="quarter" idx="10"/>
          </p:nvPr>
        </p:nvSpPr>
        <p:spPr>
          <a:xfrm>
            <a:off x="0" y="8686800"/>
            <a:ext cx="3657600" cy="457200"/>
          </a:xfrm>
          <a:prstGeom prst="rect">
            <a:avLst/>
          </a:prstGeom>
        </p:spPr>
        <p:txBody>
          <a:bodyPr/>
          <a:lstStyle/>
          <a:p>
            <a:r>
              <a:rPr lang="en-CA"/>
              <a:t>UNRESTRICTED / </a:t>
            </a:r>
            <a:br>
              <a:rPr lang="en-CA"/>
            </a:br>
            <a:r>
              <a:rPr lang="en-CA"/>
              <a:t>ILLIMITÉE</a:t>
            </a:r>
          </a:p>
        </p:txBody>
      </p:sp>
      <p:sp>
        <p:nvSpPr>
          <p:cNvPr id="5" name="Slide Number Placeholder 4"/>
          <p:cNvSpPr>
            <a:spLocks noGrp="1"/>
          </p:cNvSpPr>
          <p:nvPr>
            <p:ph type="sldNum" sz="quarter" idx="11"/>
          </p:nvPr>
        </p:nvSpPr>
        <p:spPr/>
        <p:txBody>
          <a:bodyPr/>
          <a:lstStyle/>
          <a:p>
            <a:fld id="{54404F05-4F59-493F-BDDB-8D8ABAD8E224}" type="slidenum">
              <a:rPr lang="en-CA" smtClean="0"/>
              <a:pPr/>
              <a:t>20</a:t>
            </a:fld>
            <a:endParaRPr lang="en-CA"/>
          </a:p>
        </p:txBody>
      </p:sp>
    </p:spTree>
    <p:extLst>
      <p:ext uri="{BB962C8B-B14F-4D97-AF65-F5344CB8AC3E}">
        <p14:creationId xmlns:p14="http://schemas.microsoft.com/office/powerpoint/2010/main" val="1374427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CA" sz="1200" b="0" i="0" u="none" strike="noStrike" kern="1200" baseline="0" dirty="0">
                <a:solidFill>
                  <a:schemeClr val="tx1"/>
                </a:solidFill>
                <a:latin typeface="Arial" pitchFamily="34" charset="0"/>
                <a:ea typeface="ヒラギノ角ゴ Pro W3" pitchFamily="84" charset="-128"/>
                <a:cs typeface="+mn-cs"/>
              </a:rPr>
              <a:t>In the case of soft solids the future trend is towards the study of ever more complex materials and pulsed sources are naturally suited to such studies since the complexity demands characterisation techniques which can cover simultaneously this wide dynamic length and time range in one measurement.</a:t>
            </a:r>
            <a:endParaRPr lang="en-US" dirty="0">
              <a:cs typeface="Times New Roman" pitchFamily="18" charset="0"/>
            </a:endParaRPr>
          </a:p>
        </p:txBody>
      </p:sp>
      <p:sp>
        <p:nvSpPr>
          <p:cNvPr id="4" name="Footer Placeholder 3"/>
          <p:cNvSpPr>
            <a:spLocks noGrp="1"/>
          </p:cNvSpPr>
          <p:nvPr>
            <p:ph type="ftr" sz="quarter" idx="10"/>
          </p:nvPr>
        </p:nvSpPr>
        <p:spPr>
          <a:xfrm>
            <a:off x="0" y="8686800"/>
            <a:ext cx="3657600" cy="457200"/>
          </a:xfrm>
          <a:prstGeom prst="rect">
            <a:avLst/>
          </a:prstGeom>
        </p:spPr>
        <p:txBody>
          <a:bodyPr/>
          <a:lstStyle/>
          <a:p>
            <a:r>
              <a:rPr lang="en-CA"/>
              <a:t>UNRESTRICTED / </a:t>
            </a:r>
            <a:br>
              <a:rPr lang="en-CA"/>
            </a:br>
            <a:r>
              <a:rPr lang="en-CA"/>
              <a:t>ILLIMITÉE</a:t>
            </a:r>
          </a:p>
        </p:txBody>
      </p:sp>
      <p:sp>
        <p:nvSpPr>
          <p:cNvPr id="5" name="Slide Number Placeholder 4"/>
          <p:cNvSpPr>
            <a:spLocks noGrp="1"/>
          </p:cNvSpPr>
          <p:nvPr>
            <p:ph type="sldNum" sz="quarter" idx="11"/>
          </p:nvPr>
        </p:nvSpPr>
        <p:spPr/>
        <p:txBody>
          <a:bodyPr/>
          <a:lstStyle/>
          <a:p>
            <a:fld id="{54404F05-4F59-493F-BDDB-8D8ABAD8E224}" type="slidenum">
              <a:rPr lang="en-CA" smtClean="0"/>
              <a:pPr/>
              <a:t>21</a:t>
            </a:fld>
            <a:endParaRPr lang="en-CA"/>
          </a:p>
        </p:txBody>
      </p:sp>
    </p:spTree>
    <p:extLst>
      <p:ext uri="{BB962C8B-B14F-4D97-AF65-F5344CB8AC3E}">
        <p14:creationId xmlns:p14="http://schemas.microsoft.com/office/powerpoint/2010/main" val="2999829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b="0" i="0" u="none" strike="noStrike" kern="1200" baseline="0" dirty="0">
                <a:solidFill>
                  <a:schemeClr val="tx1"/>
                </a:solidFill>
                <a:latin typeface="Arial" pitchFamily="34" charset="0"/>
                <a:ea typeface="ヒラギノ角ゴ Pro W3" pitchFamily="84" charset="-128"/>
                <a:cs typeface="+mn-cs"/>
              </a:rPr>
              <a:t>Neutron scattering at the pulsed source has some advantages over steady state sources that must be pointed out:</a:t>
            </a:r>
          </a:p>
          <a:p>
            <a:pPr marL="171450" indent="-171450">
              <a:buFont typeface="Arial" panose="020B0604020202020204" pitchFamily="34" charset="0"/>
              <a:buChar char="•"/>
            </a:pPr>
            <a:r>
              <a:rPr lang="en-CA" sz="1200" b="0" i="0" u="none" strike="noStrike" kern="1200" baseline="0" dirty="0">
                <a:solidFill>
                  <a:schemeClr val="tx1"/>
                </a:solidFill>
                <a:latin typeface="Arial" pitchFamily="34" charset="0"/>
                <a:ea typeface="ヒラギノ角ゴ Pro W3" pitchFamily="84" charset="-128"/>
                <a:cs typeface="+mn-cs"/>
              </a:rPr>
              <a:t>The use of the time-of-flight technique with short pulses, combined with long flight paths and/or fast choppers produces data of inherently high resolution. The fixed scattering geometry facilitates the use of complex sample environments and simultaneous diffraction and spectroscopy experiments.</a:t>
            </a:r>
          </a:p>
          <a:p>
            <a:pPr marL="171450" indent="-171450">
              <a:buFont typeface="Arial" panose="020B0604020202020204" pitchFamily="34" charset="0"/>
              <a:buChar char="•"/>
            </a:pPr>
            <a:r>
              <a:rPr lang="en-CA" sz="1200" b="0" i="0" u="none" strike="noStrike" kern="1200" baseline="0" dirty="0">
                <a:solidFill>
                  <a:schemeClr val="tx1"/>
                </a:solidFill>
                <a:latin typeface="Arial" pitchFamily="34" charset="0"/>
                <a:ea typeface="ヒラギノ角ゴ Pro W3" pitchFamily="84" charset="-128"/>
                <a:cs typeface="+mn-cs"/>
              </a:rPr>
              <a:t>The momentum and energy transfer ranges are larger than those in a reactor. The epithermal component of the neutron spectrum makes possible the very high momentum transfer giving rise to a better spatial resolution in real space.</a:t>
            </a:r>
          </a:p>
          <a:p>
            <a:pPr marL="171450" indent="-171450">
              <a:buFont typeface="Arial" panose="020B0604020202020204" pitchFamily="34" charset="0"/>
              <a:buChar char="•"/>
            </a:pPr>
            <a:r>
              <a:rPr lang="en-CA" sz="1200" b="0" i="0" u="none" strike="noStrike" kern="1200" baseline="0" dirty="0">
                <a:solidFill>
                  <a:schemeClr val="tx1"/>
                </a:solidFill>
                <a:latin typeface="Arial" pitchFamily="34" charset="0"/>
                <a:ea typeface="ヒラギノ角ゴ Pro W3" pitchFamily="84" charset="-128"/>
                <a:cs typeface="+mn-cs"/>
              </a:rPr>
              <a:t>The neutrons are used more efficiently because the full spectrum of neutrons impinges on the sample. The moderate period between pulses allows a low-background data collection and the absence of high order contamination as monochromators are not used.</a:t>
            </a:r>
          </a:p>
          <a:p>
            <a:pPr marL="171450" indent="-171450">
              <a:buFont typeface="Arial" panose="020B0604020202020204" pitchFamily="34" charset="0"/>
              <a:buChar char="•"/>
            </a:pPr>
            <a:r>
              <a:rPr lang="en-CA" sz="1200" b="0" i="0" u="none" strike="noStrike" kern="1200" baseline="0" dirty="0">
                <a:solidFill>
                  <a:schemeClr val="tx1"/>
                </a:solidFill>
                <a:latin typeface="Arial" pitchFamily="34" charset="0"/>
                <a:ea typeface="ヒラギノ角ゴ Pro W3" pitchFamily="84" charset="-128"/>
                <a:cs typeface="+mn-cs"/>
              </a:rPr>
              <a:t>In situ experiments, with time-dependent perturbations of the sample, can be naturally coupled to the pulsed structure allowing the study of the sample response as a function of time.</a:t>
            </a:r>
            <a:endParaRPr lang="en-US" dirty="0">
              <a:cs typeface="Times New Roman" pitchFamily="18" charset="0"/>
            </a:endParaRPr>
          </a:p>
        </p:txBody>
      </p:sp>
      <p:sp>
        <p:nvSpPr>
          <p:cNvPr id="4" name="Footer Placeholder 3"/>
          <p:cNvSpPr>
            <a:spLocks noGrp="1"/>
          </p:cNvSpPr>
          <p:nvPr>
            <p:ph type="ftr" sz="quarter" idx="10"/>
          </p:nvPr>
        </p:nvSpPr>
        <p:spPr>
          <a:xfrm>
            <a:off x="0" y="8686800"/>
            <a:ext cx="3657600" cy="457200"/>
          </a:xfrm>
          <a:prstGeom prst="rect">
            <a:avLst/>
          </a:prstGeom>
        </p:spPr>
        <p:txBody>
          <a:bodyPr/>
          <a:lstStyle/>
          <a:p>
            <a:r>
              <a:rPr lang="en-CA"/>
              <a:t>UNRESTRICTED / </a:t>
            </a:r>
            <a:br>
              <a:rPr lang="en-CA"/>
            </a:br>
            <a:r>
              <a:rPr lang="en-CA"/>
              <a:t>ILLIMITÉE</a:t>
            </a:r>
          </a:p>
        </p:txBody>
      </p:sp>
      <p:sp>
        <p:nvSpPr>
          <p:cNvPr id="5" name="Slide Number Placeholder 4"/>
          <p:cNvSpPr>
            <a:spLocks noGrp="1"/>
          </p:cNvSpPr>
          <p:nvPr>
            <p:ph type="sldNum" sz="quarter" idx="11"/>
          </p:nvPr>
        </p:nvSpPr>
        <p:spPr/>
        <p:txBody>
          <a:bodyPr/>
          <a:lstStyle/>
          <a:p>
            <a:fld id="{54404F05-4F59-493F-BDDB-8D8ABAD8E224}" type="slidenum">
              <a:rPr lang="en-CA" smtClean="0"/>
              <a:pPr/>
              <a:t>22</a:t>
            </a:fld>
            <a:endParaRPr lang="en-CA"/>
          </a:p>
        </p:txBody>
      </p:sp>
    </p:spTree>
    <p:extLst>
      <p:ext uri="{BB962C8B-B14F-4D97-AF65-F5344CB8AC3E}">
        <p14:creationId xmlns:p14="http://schemas.microsoft.com/office/powerpoint/2010/main" val="3631624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our place within the world-wide landscape of neutron </a:t>
            </a:r>
            <a:r>
              <a:rPr lang="en-US" dirty="0" err="1"/>
              <a:t>centres</a:t>
            </a:r>
            <a:r>
              <a:rPr lang="en-US" dirty="0"/>
              <a:t> is a pulsed source, and the one with relatively long pulse …</a:t>
            </a:r>
          </a:p>
          <a:p>
            <a:r>
              <a:rPr lang="en-US" dirty="0"/>
              <a:t>… this underlines well our added value within the global and the European neutron source landscape, that is namely:</a:t>
            </a:r>
          </a:p>
          <a:p>
            <a:r>
              <a:rPr lang="en-US" dirty="0"/>
              <a:t>	- HRFD</a:t>
            </a:r>
          </a:p>
          <a:p>
            <a:r>
              <a:rPr lang="en-US" dirty="0"/>
              <a:t>	- </a:t>
            </a:r>
            <a:r>
              <a:rPr lang="en-US" dirty="0" smtClean="0"/>
              <a:t>DN-12/DN-6</a:t>
            </a:r>
            <a:endParaRPr lang="en-CA" dirty="0"/>
          </a:p>
        </p:txBody>
      </p:sp>
      <p:sp>
        <p:nvSpPr>
          <p:cNvPr id="4" name="Slide Number Placeholder 3"/>
          <p:cNvSpPr>
            <a:spLocks noGrp="1"/>
          </p:cNvSpPr>
          <p:nvPr>
            <p:ph type="sldNum" sz="quarter" idx="10"/>
          </p:nvPr>
        </p:nvSpPr>
        <p:spPr/>
        <p:txBody>
          <a:bodyPr/>
          <a:lstStyle/>
          <a:p>
            <a:fld id="{54404F05-4F59-493F-BDDB-8D8ABAD8E224}" type="slidenum">
              <a:rPr lang="en-CA" smtClean="0"/>
              <a:pPr/>
              <a:t>23</a:t>
            </a:fld>
            <a:endParaRPr lang="en-CA"/>
          </a:p>
        </p:txBody>
      </p:sp>
    </p:spTree>
    <p:extLst>
      <p:ext uri="{BB962C8B-B14F-4D97-AF65-F5344CB8AC3E}">
        <p14:creationId xmlns:p14="http://schemas.microsoft.com/office/powerpoint/2010/main" val="3755994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b="0" i="0" u="none" strike="noStrike" kern="1200" baseline="0" dirty="0">
                <a:solidFill>
                  <a:schemeClr val="tx1"/>
                </a:solidFill>
                <a:latin typeface="Arial" pitchFamily="34" charset="0"/>
                <a:ea typeface="ヒラギノ角ゴ Pro W3" pitchFamily="84" charset="-128"/>
                <a:cs typeface="+mn-cs"/>
              </a:rPr>
              <a:t>Condensed Matter Physics (CMP) explores the fundamental properties of matter and their origins resulting from the interactions of a large number of atoms and electrons. The intricate nature of these interactions results in properties and associated phenomena that often hint at a rich vein of underlying physics.</a:t>
            </a:r>
          </a:p>
          <a:p>
            <a:r>
              <a:rPr lang="en-CA" sz="1200" b="0" i="0" u="none" strike="noStrike" kern="1200" baseline="0" dirty="0">
                <a:solidFill>
                  <a:schemeClr val="tx1"/>
                </a:solidFill>
                <a:latin typeface="Arial" pitchFamily="34" charset="0"/>
                <a:ea typeface="ヒラギノ角ゴ Pro W3" pitchFamily="84" charset="-128"/>
                <a:cs typeface="+mn-cs"/>
              </a:rPr>
              <a:t>Condensed-matter and materials physics (CMMP) is the science of the material world around us. From the dawn of civilization, curiosity about the natural world has led to questions about the character of everyday substances such as water, snow, ice, and rocks, and how these respond to light, heat, and mechanical forces.</a:t>
            </a:r>
          </a:p>
          <a:p>
            <a:r>
              <a:rPr lang="en-CA" sz="1200" b="0" i="0" u="none" strike="noStrike" kern="1200" baseline="0" dirty="0">
                <a:solidFill>
                  <a:schemeClr val="tx1"/>
                </a:solidFill>
                <a:latin typeface="Arial" pitchFamily="34" charset="0"/>
                <a:ea typeface="ヒラギノ角ゴ Pro W3" pitchFamily="84" charset="-128"/>
                <a:cs typeface="+mn-cs"/>
              </a:rPr>
              <a:t>Materials and their behaviors are also key elements in other branches of science; as a result, CMMP is the broadest field of physics. Advances in CMMP have an impact that is immensely amplified by the intrinsic interconnectedness of CMMP with other fields of physics, chemistry, biology, geology, and astronomy, as well as nearly all fields of engineering.</a:t>
            </a:r>
            <a:endParaRPr lang="en-US" dirty="0">
              <a:cs typeface="Times New Roman" pitchFamily="18" charset="0"/>
            </a:endParaRPr>
          </a:p>
        </p:txBody>
      </p:sp>
      <p:sp>
        <p:nvSpPr>
          <p:cNvPr id="4" name="Footer Placeholder 3"/>
          <p:cNvSpPr>
            <a:spLocks noGrp="1"/>
          </p:cNvSpPr>
          <p:nvPr>
            <p:ph type="ftr" sz="quarter" idx="10"/>
          </p:nvPr>
        </p:nvSpPr>
        <p:spPr>
          <a:xfrm>
            <a:off x="0" y="8686800"/>
            <a:ext cx="3657600" cy="457200"/>
          </a:xfrm>
          <a:prstGeom prst="rect">
            <a:avLst/>
          </a:prstGeom>
        </p:spPr>
        <p:txBody>
          <a:bodyPr/>
          <a:lstStyle/>
          <a:p>
            <a:r>
              <a:rPr lang="en-CA"/>
              <a:t>UNRESTRICTED / </a:t>
            </a:r>
            <a:br>
              <a:rPr lang="en-CA"/>
            </a:br>
            <a:r>
              <a:rPr lang="en-CA"/>
              <a:t>ILLIMITÉE</a:t>
            </a:r>
          </a:p>
        </p:txBody>
      </p:sp>
      <p:sp>
        <p:nvSpPr>
          <p:cNvPr id="5" name="Slide Number Placeholder 4"/>
          <p:cNvSpPr>
            <a:spLocks noGrp="1"/>
          </p:cNvSpPr>
          <p:nvPr>
            <p:ph type="sldNum" sz="quarter" idx="11"/>
          </p:nvPr>
        </p:nvSpPr>
        <p:spPr/>
        <p:txBody>
          <a:bodyPr/>
          <a:lstStyle/>
          <a:p>
            <a:fld id="{54404F05-4F59-493F-BDDB-8D8ABAD8E224}" type="slidenum">
              <a:rPr lang="en-CA" smtClean="0"/>
              <a:pPr/>
              <a:t>3</a:t>
            </a:fld>
            <a:endParaRPr lang="en-CA"/>
          </a:p>
        </p:txBody>
      </p:sp>
    </p:spTree>
    <p:extLst>
      <p:ext uri="{BB962C8B-B14F-4D97-AF65-F5344CB8AC3E}">
        <p14:creationId xmlns:p14="http://schemas.microsoft.com/office/powerpoint/2010/main" val="3446418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cs typeface="Times New Roman" pitchFamily="18" charset="0"/>
            </a:endParaRPr>
          </a:p>
        </p:txBody>
      </p:sp>
      <p:sp>
        <p:nvSpPr>
          <p:cNvPr id="4" name="Footer Placeholder 3"/>
          <p:cNvSpPr>
            <a:spLocks noGrp="1"/>
          </p:cNvSpPr>
          <p:nvPr>
            <p:ph type="ftr" sz="quarter" idx="10"/>
          </p:nvPr>
        </p:nvSpPr>
        <p:spPr>
          <a:xfrm>
            <a:off x="0" y="8686800"/>
            <a:ext cx="3657600" cy="457200"/>
          </a:xfrm>
          <a:prstGeom prst="rect">
            <a:avLst/>
          </a:prstGeom>
        </p:spPr>
        <p:txBody>
          <a:bodyPr/>
          <a:lstStyle/>
          <a:p>
            <a:r>
              <a:rPr lang="en-CA"/>
              <a:t>UNRESTRICTED / </a:t>
            </a:r>
            <a:br>
              <a:rPr lang="en-CA"/>
            </a:br>
            <a:r>
              <a:rPr lang="en-CA"/>
              <a:t>ILLIMITÉE</a:t>
            </a:r>
          </a:p>
        </p:txBody>
      </p:sp>
      <p:sp>
        <p:nvSpPr>
          <p:cNvPr id="5" name="Slide Number Placeholder 4"/>
          <p:cNvSpPr>
            <a:spLocks noGrp="1"/>
          </p:cNvSpPr>
          <p:nvPr>
            <p:ph type="sldNum" sz="quarter" idx="11"/>
          </p:nvPr>
        </p:nvSpPr>
        <p:spPr/>
        <p:txBody>
          <a:bodyPr/>
          <a:lstStyle/>
          <a:p>
            <a:fld id="{54404F05-4F59-493F-BDDB-8D8ABAD8E224}" type="slidenum">
              <a:rPr lang="en-CA" smtClean="0"/>
              <a:pPr/>
              <a:t>24</a:t>
            </a:fld>
            <a:endParaRPr lang="en-CA"/>
          </a:p>
        </p:txBody>
      </p:sp>
    </p:spTree>
    <p:extLst>
      <p:ext uri="{BB962C8B-B14F-4D97-AF65-F5344CB8AC3E}">
        <p14:creationId xmlns:p14="http://schemas.microsoft.com/office/powerpoint/2010/main" val="2041859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cs typeface="Times New Roman" pitchFamily="18" charset="0"/>
              </a:rPr>
              <a:t>The research directions are aligned well with the JINR’s scientific program in condensed matter physics. Some of the research will benefit from the complementarity of neutron and X-ray based measurements, some will achieve opportunity for further expansion, and others will help to create new competencies.</a:t>
            </a:r>
          </a:p>
        </p:txBody>
      </p:sp>
      <p:sp>
        <p:nvSpPr>
          <p:cNvPr id="4" name="Footer Placeholder 3"/>
          <p:cNvSpPr>
            <a:spLocks noGrp="1"/>
          </p:cNvSpPr>
          <p:nvPr>
            <p:ph type="ftr" sz="quarter" idx="10"/>
          </p:nvPr>
        </p:nvSpPr>
        <p:spPr>
          <a:xfrm>
            <a:off x="0" y="8686800"/>
            <a:ext cx="3657600" cy="457200"/>
          </a:xfrm>
          <a:prstGeom prst="rect">
            <a:avLst/>
          </a:prstGeom>
        </p:spPr>
        <p:txBody>
          <a:bodyPr/>
          <a:lstStyle/>
          <a:p>
            <a:r>
              <a:rPr lang="en-CA"/>
              <a:t>UNRESTRICTED / </a:t>
            </a:r>
            <a:br>
              <a:rPr lang="en-CA"/>
            </a:br>
            <a:r>
              <a:rPr lang="en-CA"/>
              <a:t>ILLIMITÉE</a:t>
            </a:r>
          </a:p>
        </p:txBody>
      </p:sp>
      <p:sp>
        <p:nvSpPr>
          <p:cNvPr id="5" name="Slide Number Placeholder 4"/>
          <p:cNvSpPr>
            <a:spLocks noGrp="1"/>
          </p:cNvSpPr>
          <p:nvPr>
            <p:ph type="sldNum" sz="quarter" idx="11"/>
          </p:nvPr>
        </p:nvSpPr>
        <p:spPr/>
        <p:txBody>
          <a:bodyPr/>
          <a:lstStyle/>
          <a:p>
            <a:fld id="{54404F05-4F59-493F-BDDB-8D8ABAD8E224}" type="slidenum">
              <a:rPr lang="en-CA" smtClean="0"/>
              <a:pPr/>
              <a:t>25</a:t>
            </a:fld>
            <a:endParaRPr lang="en-CA"/>
          </a:p>
        </p:txBody>
      </p:sp>
    </p:spTree>
    <p:extLst>
      <p:ext uri="{BB962C8B-B14F-4D97-AF65-F5344CB8AC3E}">
        <p14:creationId xmlns:p14="http://schemas.microsoft.com/office/powerpoint/2010/main" val="42191903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pitchFamily="34" charset="0"/>
                <a:ea typeface="ヒラギノ角ゴ Pro W3" pitchFamily="84" charset="-128"/>
                <a:cs typeface="+mn-cs"/>
              </a:rPr>
              <a:t>Traditional diffraction techniques require high quality crystals, which for 3D atomic structure determination, need to diffract to high orders. It is however very difficult, and in some cases probably impossible, to obtain such high quality crystals of membrane proteins. The concept in holography on the other hand is to reconstruct the “local” atomic structure in the vicinity of the “source” or “detector” atom(s).  Thus, long-range translational order (i.e., periodicity) of the protein unit cell structure is not required for obtaining a solvable hologram, the only requirement is for the unit cells to be oriented in the same direction (within an acceptable mosaic spread, consistent with the unit cell dimensions). Thus, “poor” crystals or quasi-crystals are candidates for the determination of atomic-resolution 3D structure. </a:t>
            </a:r>
            <a:endParaRPr lang="en-CA" sz="1200" kern="1200" dirty="0">
              <a:solidFill>
                <a:schemeClr val="tx1"/>
              </a:solidFill>
              <a:effectLst/>
              <a:latin typeface="Arial" pitchFamily="34" charset="0"/>
              <a:ea typeface="ヒラギノ角ゴ Pro W3" pitchFamily="84" charset="-128"/>
              <a:cs typeface="+mn-cs"/>
            </a:endParaRPr>
          </a:p>
          <a:p>
            <a:r>
              <a:rPr lang="en-CA" sz="1200" b="0" i="0" u="none" strike="noStrike" kern="1200" baseline="0" dirty="0">
                <a:solidFill>
                  <a:schemeClr val="tx1"/>
                </a:solidFill>
                <a:latin typeface="Arial" pitchFamily="34" charset="0"/>
                <a:ea typeface="ヒラギノ角ゴ Pro W3" pitchFamily="84" charset="-128"/>
                <a:cs typeface="+mn-cs"/>
              </a:rPr>
              <a:t>The idea of holographic imaging had been conceived by Denis Gabor already more than half a century ago [1], however, was successfully applied only more than two decades later as one of the striking consequences of the development of laser technology. For a long time holography was restricted to essentially the wavelength range of visible light causing an inherent limitation to the resolution obtainable in recording a hologram. A serious effort to extend holographic techniques to shorter wavelengths allowing for better resolution was made only during the past ten years when the development of both electron [2] and x-ray holography [3] made it possible for the first time to image objects on the scale of single atoms.</a:t>
            </a:r>
          </a:p>
          <a:p>
            <a:r>
              <a:rPr lang="en-CA" dirty="0">
                <a:effectLst/>
              </a:rPr>
              <a:t>However, X-rays are only sensitive to the number of electrons associated with an atom. This limits the use of X-rays for studying materials made up of lighter elements. Neutron measurements can often fill in the structural gaps when X-ray measurements fail, but neutron beams are harder to produce and have lower intensities than X-ray beams, which limits their versatility. Neutron sources are less intense than X-ray sources, but it is essential that we work around this issue to develop more effective methods for exploring structures with light elements.</a:t>
            </a:r>
          </a:p>
          <a:p>
            <a:r>
              <a:rPr lang="en-CA" sz="1200" kern="1200" dirty="0">
                <a:solidFill>
                  <a:schemeClr val="tx1"/>
                </a:solidFill>
                <a:effectLst/>
                <a:latin typeface="Arial" pitchFamily="34" charset="0"/>
                <a:ea typeface="ヒラギノ角ゴ Pro W3" pitchFamily="84" charset="-128"/>
                <a:cs typeface="+mn-cs"/>
              </a:rPr>
              <a:t>Over the last decade, the feasibility of photo-electron, X-ray, and </a:t>
            </a:r>
            <a:r>
              <a:rPr lang="en-CA" sz="1200" kern="1200" dirty="0">
                <a:solidFill>
                  <a:schemeClr val="tx1"/>
                </a:solidFill>
                <a:effectLst/>
                <a:latin typeface="Arial" pitchFamily="34" charset="0"/>
                <a:ea typeface="ヒラギノ角ゴ Pro W3" pitchFamily="84" charset="-128"/>
                <a:cs typeface="+mn-cs"/>
                <a:sym typeface="Symbol" panose="05050102010706020507" pitchFamily="18" charset="2"/>
              </a:rPr>
              <a:t></a:t>
            </a:r>
            <a:r>
              <a:rPr lang="en-CA" sz="1200" kern="1200" dirty="0">
                <a:solidFill>
                  <a:schemeClr val="tx1"/>
                </a:solidFill>
                <a:effectLst/>
                <a:latin typeface="Arial" pitchFamily="34" charset="0"/>
                <a:ea typeface="ヒラギノ角ゴ Pro W3" pitchFamily="84" charset="-128"/>
                <a:cs typeface="+mn-cs"/>
              </a:rPr>
              <a:t>-ray (Mossbauer) atomic-resolution holography has been demonstrated by a number of groups. The group at Chalk River (NRC’s CNBC and AECL) was first to experimentally demonstrate the feasibility of thermal neutron holography. In this demonstration, </a:t>
            </a:r>
            <a:r>
              <a:rPr lang="en-CA" sz="1200" kern="1200" dirty="0" err="1">
                <a:solidFill>
                  <a:schemeClr val="tx1"/>
                </a:solidFill>
                <a:effectLst/>
                <a:latin typeface="Arial" pitchFamily="34" charset="0"/>
                <a:ea typeface="ヒラギノ角ゴ Pro W3" pitchFamily="84" charset="-128"/>
                <a:cs typeface="+mn-cs"/>
              </a:rPr>
              <a:t>Simpsonite</a:t>
            </a:r>
            <a:r>
              <a:rPr lang="en-CA" sz="1200" kern="1200" dirty="0">
                <a:solidFill>
                  <a:schemeClr val="tx1"/>
                </a:solidFill>
                <a:effectLst/>
                <a:latin typeface="Arial" pitchFamily="34" charset="0"/>
                <a:ea typeface="ヒラギノ角ゴ Pro W3" pitchFamily="84" charset="-128"/>
                <a:cs typeface="+mn-cs"/>
              </a:rPr>
              <a:t>, </a:t>
            </a:r>
            <a:r>
              <a:rPr lang="en-US" sz="1200" kern="1200" dirty="0">
                <a:solidFill>
                  <a:schemeClr val="tx1"/>
                </a:solidFill>
                <a:effectLst/>
                <a:latin typeface="Arial" pitchFamily="34" charset="0"/>
                <a:ea typeface="ヒラギノ角ゴ Pro W3" pitchFamily="84" charset="-128"/>
                <a:cs typeface="+mn-cs"/>
              </a:rPr>
              <a:t>a rare oxide mineral of </a:t>
            </a:r>
            <a:r>
              <a:rPr lang="en-US" sz="1200" kern="1200" dirty="0" err="1">
                <a:solidFill>
                  <a:schemeClr val="tx1"/>
                </a:solidFill>
                <a:effectLst/>
                <a:latin typeface="Arial" pitchFamily="34" charset="0"/>
                <a:ea typeface="ヒラギノ角ゴ Pro W3" pitchFamily="84" charset="-128"/>
                <a:cs typeface="+mn-cs"/>
              </a:rPr>
              <a:t>aluminium</a:t>
            </a:r>
            <a:r>
              <a:rPr lang="en-US" sz="1200" kern="1200" dirty="0">
                <a:solidFill>
                  <a:schemeClr val="tx1"/>
                </a:solidFill>
                <a:effectLst/>
                <a:latin typeface="Arial" pitchFamily="34" charset="0"/>
                <a:ea typeface="ヒラギノ角ゴ Pro W3" pitchFamily="84" charset="-128"/>
                <a:cs typeface="+mn-cs"/>
              </a:rPr>
              <a:t> and tantalum containing a single hydrogen atom per unit cell, acting as the thermal neutron “source”, was used as a proof of principle for neutron holography. This first atomic resolution thermal neutron holographic data is shown in Figure 3. The technique of atomic resolution holography is not yet well established for routine atomic structure determination in the scientific community at large.  It is, however, a promising and technically feasible method, which shows great promise in solving problems that presently cannot be accomplished with traditional diffraction methodologies. </a:t>
            </a:r>
            <a:endParaRPr lang="en-US" dirty="0">
              <a:cs typeface="Times New Roman" pitchFamily="18" charset="0"/>
            </a:endParaRPr>
          </a:p>
        </p:txBody>
      </p:sp>
      <p:sp>
        <p:nvSpPr>
          <p:cNvPr id="4" name="Footer Placeholder 3"/>
          <p:cNvSpPr>
            <a:spLocks noGrp="1"/>
          </p:cNvSpPr>
          <p:nvPr>
            <p:ph type="ftr" sz="quarter" idx="10"/>
          </p:nvPr>
        </p:nvSpPr>
        <p:spPr>
          <a:xfrm>
            <a:off x="0" y="8686800"/>
            <a:ext cx="3657600" cy="457200"/>
          </a:xfrm>
          <a:prstGeom prst="rect">
            <a:avLst/>
          </a:prstGeom>
        </p:spPr>
        <p:txBody>
          <a:bodyPr/>
          <a:lstStyle/>
          <a:p>
            <a:r>
              <a:rPr lang="en-CA"/>
              <a:t>UNRESTRICTED / </a:t>
            </a:r>
            <a:br>
              <a:rPr lang="en-CA"/>
            </a:br>
            <a:r>
              <a:rPr lang="en-CA"/>
              <a:t>ILLIMITÉE</a:t>
            </a:r>
          </a:p>
        </p:txBody>
      </p:sp>
      <p:sp>
        <p:nvSpPr>
          <p:cNvPr id="5" name="Slide Number Placeholder 4"/>
          <p:cNvSpPr>
            <a:spLocks noGrp="1"/>
          </p:cNvSpPr>
          <p:nvPr>
            <p:ph type="sldNum" sz="quarter" idx="11"/>
          </p:nvPr>
        </p:nvSpPr>
        <p:spPr/>
        <p:txBody>
          <a:bodyPr/>
          <a:lstStyle/>
          <a:p>
            <a:fld id="{54404F05-4F59-493F-BDDB-8D8ABAD8E224}" type="slidenum">
              <a:rPr lang="en-CA" smtClean="0"/>
              <a:pPr/>
              <a:t>26</a:t>
            </a:fld>
            <a:endParaRPr lang="en-CA"/>
          </a:p>
        </p:txBody>
      </p:sp>
    </p:spTree>
    <p:extLst>
      <p:ext uri="{BB962C8B-B14F-4D97-AF65-F5344CB8AC3E}">
        <p14:creationId xmlns:p14="http://schemas.microsoft.com/office/powerpoint/2010/main" val="6797736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it is not going to be a low-hanging fruit, nevertheless, we should start and/or continue to pick the fruits of the trees we have planted here …</a:t>
            </a:r>
            <a:endParaRPr lang="en-CA" dirty="0"/>
          </a:p>
        </p:txBody>
      </p:sp>
      <p:sp>
        <p:nvSpPr>
          <p:cNvPr id="4" name="Slide Number Placeholder 3"/>
          <p:cNvSpPr>
            <a:spLocks noGrp="1"/>
          </p:cNvSpPr>
          <p:nvPr>
            <p:ph type="sldNum" sz="quarter" idx="10"/>
          </p:nvPr>
        </p:nvSpPr>
        <p:spPr/>
        <p:txBody>
          <a:bodyPr/>
          <a:lstStyle/>
          <a:p>
            <a:fld id="{54404F05-4F59-493F-BDDB-8D8ABAD8E224}" type="slidenum">
              <a:rPr lang="en-CA" smtClean="0"/>
              <a:pPr/>
              <a:t>27</a:t>
            </a:fld>
            <a:endParaRPr lang="en-CA"/>
          </a:p>
        </p:txBody>
      </p:sp>
    </p:spTree>
    <p:extLst>
      <p:ext uri="{BB962C8B-B14F-4D97-AF65-F5344CB8AC3E}">
        <p14:creationId xmlns:p14="http://schemas.microsoft.com/office/powerpoint/2010/main" val="3899804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b="0" i="0" u="none" strike="noStrike" kern="1200" baseline="0" dirty="0">
                <a:solidFill>
                  <a:schemeClr val="tx1"/>
                </a:solidFill>
                <a:latin typeface="Arial" pitchFamily="34" charset="0"/>
                <a:ea typeface="ヒラギノ角ゴ Pro W3" pitchFamily="84" charset="-128"/>
                <a:cs typeface="+mn-cs"/>
              </a:rPr>
              <a:t>CMP is also a field which stimulates technological innovation that revolutionizes modern society.</a:t>
            </a:r>
          </a:p>
          <a:p>
            <a:r>
              <a:rPr lang="en-CA" sz="1200" b="0" i="0" u="none" strike="noStrike" kern="1200" baseline="0" dirty="0">
                <a:solidFill>
                  <a:schemeClr val="tx1"/>
                </a:solidFill>
                <a:latin typeface="Arial" pitchFamily="34" charset="0"/>
                <a:ea typeface="ヒラギノ角ゴ Pro W3" pitchFamily="84" charset="-128"/>
                <a:cs typeface="+mn-cs"/>
              </a:rPr>
              <a:t>For more than five decades, the engine of CMP has largely been driven by semiconductor industry. Probably the most notable example is the invention of the transistor which was recognized by the 1956 Nobel Prize in Physics given to William Shockley, John Bardeen, and Walter Brattain. The transistor—a basic building block of modern electronic devices—was a result of innovative research in the field of semiconductors. The transistor and the invention of the integrated circuit in 1958 was the starting point for exponential increase in the computational power known as Moore’s law [2]. There is a persistent interplay between the fundamental science and technological applications which provides breadth to CMP [3]. </a:t>
            </a:r>
            <a:endParaRPr lang="en-US" dirty="0">
              <a:cs typeface="Times New Roman" pitchFamily="18" charset="0"/>
            </a:endParaRPr>
          </a:p>
        </p:txBody>
      </p:sp>
      <p:sp>
        <p:nvSpPr>
          <p:cNvPr id="4" name="Footer Placeholder 3"/>
          <p:cNvSpPr>
            <a:spLocks noGrp="1"/>
          </p:cNvSpPr>
          <p:nvPr>
            <p:ph type="ftr" sz="quarter" idx="10"/>
          </p:nvPr>
        </p:nvSpPr>
        <p:spPr>
          <a:xfrm>
            <a:off x="0" y="8686800"/>
            <a:ext cx="3657600" cy="457200"/>
          </a:xfrm>
          <a:prstGeom prst="rect">
            <a:avLst/>
          </a:prstGeom>
        </p:spPr>
        <p:txBody>
          <a:bodyPr/>
          <a:lstStyle/>
          <a:p>
            <a:r>
              <a:rPr lang="en-CA"/>
              <a:t>UNRESTRICTED / </a:t>
            </a:r>
            <a:br>
              <a:rPr lang="en-CA"/>
            </a:br>
            <a:r>
              <a:rPr lang="en-CA"/>
              <a:t>ILLIMITÉE</a:t>
            </a:r>
          </a:p>
        </p:txBody>
      </p:sp>
      <p:sp>
        <p:nvSpPr>
          <p:cNvPr id="5" name="Slide Number Placeholder 4"/>
          <p:cNvSpPr>
            <a:spLocks noGrp="1"/>
          </p:cNvSpPr>
          <p:nvPr>
            <p:ph type="sldNum" sz="quarter" idx="11"/>
          </p:nvPr>
        </p:nvSpPr>
        <p:spPr/>
        <p:txBody>
          <a:bodyPr/>
          <a:lstStyle/>
          <a:p>
            <a:fld id="{54404F05-4F59-493F-BDDB-8D8ABAD8E224}" type="slidenum">
              <a:rPr lang="en-CA" smtClean="0"/>
              <a:pPr/>
              <a:t>4</a:t>
            </a:fld>
            <a:endParaRPr lang="en-CA"/>
          </a:p>
        </p:txBody>
      </p:sp>
    </p:spTree>
    <p:extLst>
      <p:ext uri="{BB962C8B-B14F-4D97-AF65-F5344CB8AC3E}">
        <p14:creationId xmlns:p14="http://schemas.microsoft.com/office/powerpoint/2010/main" val="3235408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b="0" i="0" u="none" strike="noStrike" kern="1200" baseline="0" dirty="0">
                <a:solidFill>
                  <a:schemeClr val="tx1"/>
                </a:solidFill>
                <a:latin typeface="Arial" pitchFamily="34" charset="0"/>
                <a:ea typeface="ヒラギノ角ゴ Pro W3" pitchFamily="84" charset="-128"/>
                <a:cs typeface="+mn-cs"/>
              </a:rPr>
              <a:t>As the demands of a growing world population increase, there has never been a greater need for sustainable technological alternatives to the depletion of Earth’s non-renewable resources. As the magnitude and urgency of this and other societal problems become increasingly evident, clear challenges and opportunities emerge for CMMP research worldwide.</a:t>
            </a:r>
            <a:endParaRPr lang="en-US" dirty="0">
              <a:cs typeface="Times New Roman" pitchFamily="18" charset="0"/>
            </a:endParaRPr>
          </a:p>
        </p:txBody>
      </p:sp>
      <p:sp>
        <p:nvSpPr>
          <p:cNvPr id="4" name="Footer Placeholder 3"/>
          <p:cNvSpPr>
            <a:spLocks noGrp="1"/>
          </p:cNvSpPr>
          <p:nvPr>
            <p:ph type="ftr" sz="quarter" idx="10"/>
          </p:nvPr>
        </p:nvSpPr>
        <p:spPr>
          <a:xfrm>
            <a:off x="0" y="8686800"/>
            <a:ext cx="3657600" cy="457200"/>
          </a:xfrm>
          <a:prstGeom prst="rect">
            <a:avLst/>
          </a:prstGeom>
        </p:spPr>
        <p:txBody>
          <a:bodyPr/>
          <a:lstStyle/>
          <a:p>
            <a:r>
              <a:rPr lang="en-CA"/>
              <a:t>UNRESTRICTED / </a:t>
            </a:r>
            <a:br>
              <a:rPr lang="en-CA"/>
            </a:br>
            <a:r>
              <a:rPr lang="en-CA"/>
              <a:t>ILLIMITÉE</a:t>
            </a:r>
          </a:p>
        </p:txBody>
      </p:sp>
      <p:sp>
        <p:nvSpPr>
          <p:cNvPr id="5" name="Slide Number Placeholder 4"/>
          <p:cNvSpPr>
            <a:spLocks noGrp="1"/>
          </p:cNvSpPr>
          <p:nvPr>
            <p:ph type="sldNum" sz="quarter" idx="11"/>
          </p:nvPr>
        </p:nvSpPr>
        <p:spPr/>
        <p:txBody>
          <a:bodyPr/>
          <a:lstStyle/>
          <a:p>
            <a:fld id="{54404F05-4F59-493F-BDDB-8D8ABAD8E224}" type="slidenum">
              <a:rPr lang="en-CA" smtClean="0"/>
              <a:pPr/>
              <a:t>5</a:t>
            </a:fld>
            <a:endParaRPr lang="en-CA"/>
          </a:p>
        </p:txBody>
      </p:sp>
    </p:spTree>
    <p:extLst>
      <p:ext uri="{BB962C8B-B14F-4D97-AF65-F5344CB8AC3E}">
        <p14:creationId xmlns:p14="http://schemas.microsoft.com/office/powerpoint/2010/main" val="776066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cs typeface="Times New Roman" pitchFamily="18" charset="0"/>
              </a:rPr>
              <a:t>When looking for nuclear methods in CMP research,</a:t>
            </a:r>
            <a:r>
              <a:rPr lang="en-US" baseline="0" dirty="0" smtClean="0">
                <a:cs typeface="Times New Roman" pitchFamily="18" charset="0"/>
              </a:rPr>
              <a:t> we can use the work of Shull and </a:t>
            </a:r>
            <a:r>
              <a:rPr lang="en-US" baseline="0" dirty="0" err="1" smtClean="0">
                <a:cs typeface="Times New Roman" pitchFamily="18" charset="0"/>
              </a:rPr>
              <a:t>Brockhouse</a:t>
            </a:r>
            <a:r>
              <a:rPr lang="en-US" baseline="0" dirty="0" smtClean="0">
                <a:cs typeface="Times New Roman" pitchFamily="18" charset="0"/>
              </a:rPr>
              <a:t>. Supported by the Nobel Prize in physics, they showed the special place for neutron scattering among other techniques.</a:t>
            </a:r>
            <a:endParaRPr lang="en-US" dirty="0">
              <a:cs typeface="Times New Roman" pitchFamily="18" charset="0"/>
            </a:endParaRPr>
          </a:p>
        </p:txBody>
      </p:sp>
      <p:sp>
        <p:nvSpPr>
          <p:cNvPr id="4" name="Footer Placeholder 3"/>
          <p:cNvSpPr>
            <a:spLocks noGrp="1"/>
          </p:cNvSpPr>
          <p:nvPr>
            <p:ph type="ftr" sz="quarter" idx="10"/>
          </p:nvPr>
        </p:nvSpPr>
        <p:spPr>
          <a:xfrm>
            <a:off x="0" y="8686800"/>
            <a:ext cx="3657600" cy="457200"/>
          </a:xfrm>
          <a:prstGeom prst="rect">
            <a:avLst/>
          </a:prstGeom>
        </p:spPr>
        <p:txBody>
          <a:bodyPr/>
          <a:lstStyle/>
          <a:p>
            <a:r>
              <a:rPr lang="en-CA"/>
              <a:t>UNRESTRICTED / </a:t>
            </a:r>
            <a:br>
              <a:rPr lang="en-CA"/>
            </a:br>
            <a:r>
              <a:rPr lang="en-CA"/>
              <a:t>ILLIMITÉE</a:t>
            </a:r>
          </a:p>
        </p:txBody>
      </p:sp>
      <p:sp>
        <p:nvSpPr>
          <p:cNvPr id="5" name="Slide Number Placeholder 4"/>
          <p:cNvSpPr>
            <a:spLocks noGrp="1"/>
          </p:cNvSpPr>
          <p:nvPr>
            <p:ph type="sldNum" sz="quarter" idx="11"/>
          </p:nvPr>
        </p:nvSpPr>
        <p:spPr/>
        <p:txBody>
          <a:bodyPr/>
          <a:lstStyle/>
          <a:p>
            <a:fld id="{54404F05-4F59-493F-BDDB-8D8ABAD8E224}" type="slidenum">
              <a:rPr lang="en-CA" smtClean="0"/>
              <a:pPr/>
              <a:t>6</a:t>
            </a:fld>
            <a:endParaRPr lang="en-CA"/>
          </a:p>
        </p:txBody>
      </p:sp>
    </p:spTree>
    <p:extLst>
      <p:ext uri="{BB962C8B-B14F-4D97-AF65-F5344CB8AC3E}">
        <p14:creationId xmlns:p14="http://schemas.microsoft.com/office/powerpoint/2010/main" val="1917396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mr-IN" dirty="0" smtClean="0">
                <a:cs typeface="Times New Roman" pitchFamily="18" charset="0"/>
              </a:rPr>
              <a:t>…</a:t>
            </a:r>
            <a:endParaRPr lang="en-US" dirty="0" smtClean="0">
              <a:cs typeface="Times New Roman" pitchFamily="18"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cs typeface="Times New Roman" pitchFamily="18" charset="0"/>
              </a:rPr>
              <a:t>Due to </a:t>
            </a:r>
            <a:r>
              <a:rPr lang="en-US" baseline="0" dirty="0" smtClean="0">
                <a:cs typeface="Times New Roman" pitchFamily="18" charset="0"/>
              </a:rPr>
              <a:t>the specific definition of the condensed matter research methodology at JINR, the experimental work is performed mostly at the laboratory of neutron physics.</a:t>
            </a:r>
            <a:endParaRPr lang="en-US" dirty="0" smtClean="0">
              <a:cs typeface="Times New Roman" pitchFamily="18" charset="0"/>
            </a:endParaRPr>
          </a:p>
        </p:txBody>
      </p:sp>
      <p:sp>
        <p:nvSpPr>
          <p:cNvPr id="4" name="Footer Placeholder 3"/>
          <p:cNvSpPr>
            <a:spLocks noGrp="1"/>
          </p:cNvSpPr>
          <p:nvPr>
            <p:ph type="ftr" sz="quarter" idx="10"/>
          </p:nvPr>
        </p:nvSpPr>
        <p:spPr>
          <a:xfrm>
            <a:off x="0" y="8686800"/>
            <a:ext cx="3657600" cy="457200"/>
          </a:xfrm>
          <a:prstGeom prst="rect">
            <a:avLst/>
          </a:prstGeom>
        </p:spPr>
        <p:txBody>
          <a:bodyPr/>
          <a:lstStyle/>
          <a:p>
            <a:r>
              <a:rPr lang="en-CA"/>
              <a:t>UNRESTRICTED / </a:t>
            </a:r>
            <a:br>
              <a:rPr lang="en-CA"/>
            </a:br>
            <a:r>
              <a:rPr lang="en-CA"/>
              <a:t>ILLIMITÉE</a:t>
            </a:r>
          </a:p>
        </p:txBody>
      </p:sp>
      <p:sp>
        <p:nvSpPr>
          <p:cNvPr id="5" name="Slide Number Placeholder 4"/>
          <p:cNvSpPr>
            <a:spLocks noGrp="1"/>
          </p:cNvSpPr>
          <p:nvPr>
            <p:ph type="sldNum" sz="quarter" idx="11"/>
          </p:nvPr>
        </p:nvSpPr>
        <p:spPr/>
        <p:txBody>
          <a:bodyPr/>
          <a:lstStyle/>
          <a:p>
            <a:fld id="{54404F05-4F59-493F-BDDB-8D8ABAD8E224}" type="slidenum">
              <a:rPr lang="en-CA" smtClean="0"/>
              <a:pPr/>
              <a:t>8</a:t>
            </a:fld>
            <a:endParaRPr lang="en-CA"/>
          </a:p>
        </p:txBody>
      </p:sp>
    </p:spTree>
    <p:extLst>
      <p:ext uri="{BB962C8B-B14F-4D97-AF65-F5344CB8AC3E}">
        <p14:creationId xmlns:p14="http://schemas.microsoft.com/office/powerpoint/2010/main" val="1475131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cs typeface="Times New Roman" pitchFamily="18" charset="0"/>
            </a:endParaRPr>
          </a:p>
        </p:txBody>
      </p:sp>
      <p:sp>
        <p:nvSpPr>
          <p:cNvPr id="4" name="Footer Placeholder 3"/>
          <p:cNvSpPr>
            <a:spLocks noGrp="1"/>
          </p:cNvSpPr>
          <p:nvPr>
            <p:ph type="ftr" sz="quarter" idx="10"/>
          </p:nvPr>
        </p:nvSpPr>
        <p:spPr>
          <a:xfrm>
            <a:off x="0" y="8686800"/>
            <a:ext cx="3657600" cy="457200"/>
          </a:xfrm>
          <a:prstGeom prst="rect">
            <a:avLst/>
          </a:prstGeom>
        </p:spPr>
        <p:txBody>
          <a:bodyPr/>
          <a:lstStyle/>
          <a:p>
            <a:r>
              <a:rPr lang="en-CA"/>
              <a:t>UNRESTRICTED / </a:t>
            </a:r>
            <a:br>
              <a:rPr lang="en-CA"/>
            </a:br>
            <a:r>
              <a:rPr lang="en-CA"/>
              <a:t>ILLIMITÉE</a:t>
            </a:r>
          </a:p>
        </p:txBody>
      </p:sp>
      <p:sp>
        <p:nvSpPr>
          <p:cNvPr id="5" name="Slide Number Placeholder 4"/>
          <p:cNvSpPr>
            <a:spLocks noGrp="1"/>
          </p:cNvSpPr>
          <p:nvPr>
            <p:ph type="sldNum" sz="quarter" idx="11"/>
          </p:nvPr>
        </p:nvSpPr>
        <p:spPr/>
        <p:txBody>
          <a:bodyPr/>
          <a:lstStyle/>
          <a:p>
            <a:fld id="{54404F05-4F59-493F-BDDB-8D8ABAD8E224}" type="slidenum">
              <a:rPr lang="en-CA" smtClean="0"/>
              <a:pPr/>
              <a:t>9</a:t>
            </a:fld>
            <a:endParaRPr lang="en-CA"/>
          </a:p>
        </p:txBody>
      </p:sp>
    </p:spTree>
    <p:extLst>
      <p:ext uri="{BB962C8B-B14F-4D97-AF65-F5344CB8AC3E}">
        <p14:creationId xmlns:p14="http://schemas.microsoft.com/office/powerpoint/2010/main" val="2760253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cs typeface="Times New Roman" pitchFamily="18" charset="0"/>
              </a:rPr>
              <a:t>The total number of scientific</a:t>
            </a:r>
            <a:r>
              <a:rPr lang="en-US" baseline="0" dirty="0">
                <a:cs typeface="Times New Roman" pitchFamily="18" charset="0"/>
              </a:rPr>
              <a:t> papers shows an increasing trend over the last 5 years.</a:t>
            </a:r>
          </a:p>
          <a:p>
            <a:r>
              <a:rPr lang="en-US" baseline="0" dirty="0">
                <a:cs typeface="Times New Roman" pitchFamily="18" charset="0"/>
              </a:rPr>
              <a:t>One of the most pronounced increases in the last year happened at HRFD (high-resolution diffraction), while </a:t>
            </a:r>
            <a:r>
              <a:rPr lang="en-US" baseline="0" dirty="0" err="1">
                <a:cs typeface="Times New Roman" pitchFamily="18" charset="0"/>
              </a:rPr>
              <a:t>YuMO</a:t>
            </a:r>
            <a:r>
              <a:rPr lang="en-US" baseline="0" dirty="0">
                <a:cs typeface="Times New Roman" pitchFamily="18" charset="0"/>
              </a:rPr>
              <a:t> (small-angle scattering) provides the largest integral outcome.</a:t>
            </a:r>
          </a:p>
          <a:p>
            <a:r>
              <a:rPr lang="en-US" dirty="0">
                <a:cs typeface="Times New Roman" pitchFamily="18" charset="0"/>
              </a:rPr>
              <a:t> </a:t>
            </a:r>
          </a:p>
        </p:txBody>
      </p:sp>
      <p:sp>
        <p:nvSpPr>
          <p:cNvPr id="4" name="Footer Placeholder 3"/>
          <p:cNvSpPr>
            <a:spLocks noGrp="1"/>
          </p:cNvSpPr>
          <p:nvPr>
            <p:ph type="ftr" sz="quarter" idx="10"/>
          </p:nvPr>
        </p:nvSpPr>
        <p:spPr>
          <a:xfrm>
            <a:off x="0" y="9448404"/>
            <a:ext cx="3657600" cy="497284"/>
          </a:xfrm>
          <a:prstGeom prst="rect">
            <a:avLst/>
          </a:prstGeom>
        </p:spPr>
        <p:txBody>
          <a:bodyPr/>
          <a:lstStyle/>
          <a:p>
            <a:r>
              <a:rPr lang="en-CA"/>
              <a:t>UNRESTRICTED / </a:t>
            </a:r>
            <a:br>
              <a:rPr lang="en-CA"/>
            </a:br>
            <a:r>
              <a:rPr lang="en-CA"/>
              <a:t>ILLIMITÉE</a:t>
            </a:r>
          </a:p>
        </p:txBody>
      </p:sp>
      <p:sp>
        <p:nvSpPr>
          <p:cNvPr id="5" name="Slide Number Placeholder 4"/>
          <p:cNvSpPr>
            <a:spLocks noGrp="1"/>
          </p:cNvSpPr>
          <p:nvPr>
            <p:ph type="sldNum" sz="quarter" idx="11"/>
          </p:nvPr>
        </p:nvSpPr>
        <p:spPr/>
        <p:txBody>
          <a:bodyPr/>
          <a:lstStyle/>
          <a:p>
            <a:fld id="{54404F05-4F59-493F-BDDB-8D8ABAD8E224}" type="slidenum">
              <a:rPr lang="en-CA" smtClean="0"/>
              <a:pPr/>
              <a:t>10</a:t>
            </a:fld>
            <a:endParaRPr lang="en-CA"/>
          </a:p>
        </p:txBody>
      </p:sp>
    </p:spTree>
    <p:extLst>
      <p:ext uri="{BB962C8B-B14F-4D97-AF65-F5344CB8AC3E}">
        <p14:creationId xmlns:p14="http://schemas.microsoft.com/office/powerpoint/2010/main" val="3589862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cs typeface="Times New Roman" pitchFamily="18" charset="0"/>
            </a:endParaRPr>
          </a:p>
        </p:txBody>
      </p:sp>
      <p:sp>
        <p:nvSpPr>
          <p:cNvPr id="4" name="Footer Placeholder 3"/>
          <p:cNvSpPr>
            <a:spLocks noGrp="1"/>
          </p:cNvSpPr>
          <p:nvPr>
            <p:ph type="ftr" sz="quarter" idx="10"/>
          </p:nvPr>
        </p:nvSpPr>
        <p:spPr>
          <a:xfrm>
            <a:off x="0" y="8686800"/>
            <a:ext cx="3657600" cy="457200"/>
          </a:xfrm>
          <a:prstGeom prst="rect">
            <a:avLst/>
          </a:prstGeom>
        </p:spPr>
        <p:txBody>
          <a:bodyPr/>
          <a:lstStyle/>
          <a:p>
            <a:r>
              <a:rPr lang="en-CA"/>
              <a:t>UNRESTRICTED / </a:t>
            </a:r>
            <a:br>
              <a:rPr lang="en-CA"/>
            </a:br>
            <a:r>
              <a:rPr lang="en-CA"/>
              <a:t>ILLIMITÉE</a:t>
            </a:r>
          </a:p>
        </p:txBody>
      </p:sp>
      <p:sp>
        <p:nvSpPr>
          <p:cNvPr id="5" name="Slide Number Placeholder 4"/>
          <p:cNvSpPr>
            <a:spLocks noGrp="1"/>
          </p:cNvSpPr>
          <p:nvPr>
            <p:ph type="sldNum" sz="quarter" idx="11"/>
          </p:nvPr>
        </p:nvSpPr>
        <p:spPr/>
        <p:txBody>
          <a:bodyPr/>
          <a:lstStyle/>
          <a:p>
            <a:fld id="{54404F05-4F59-493F-BDDB-8D8ABAD8E224}" type="slidenum">
              <a:rPr lang="en-CA" smtClean="0"/>
              <a:pPr/>
              <a:t>11</a:t>
            </a:fld>
            <a:endParaRPr lang="en-CA"/>
          </a:p>
        </p:txBody>
      </p:sp>
    </p:spTree>
    <p:extLst>
      <p:ext uri="{BB962C8B-B14F-4D97-AF65-F5344CB8AC3E}">
        <p14:creationId xmlns:p14="http://schemas.microsoft.com/office/powerpoint/2010/main" val="1730985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rgbClr val="87CCF3"/>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endParaRPr kumimoji="0" lang="en-US" dirty="0"/>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rgbClr val="223E7E"/>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endParaRPr kumimoji="0"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Slide Number Placeholder 17"/>
          <p:cNvSpPr>
            <a:spLocks noGrp="1"/>
          </p:cNvSpPr>
          <p:nvPr>
            <p:ph type="sldNum" sz="quarter" idx="4"/>
          </p:nvPr>
        </p:nvSpPr>
        <p:spPr>
          <a:xfrm>
            <a:off x="4464000" y="6309320"/>
            <a:ext cx="216000" cy="216024"/>
          </a:xfrm>
          <a:prstGeom prst="rect">
            <a:avLst/>
          </a:prstGeom>
        </p:spPr>
        <p:txBody>
          <a:bodyPr vert="horz" lIns="0" tIns="0" rIns="0" bIns="0" anchor="b"/>
          <a:lstStyle>
            <a:lvl1pPr algn="r" eaLnBrk="1" latinLnBrk="0" hangingPunct="1">
              <a:defRPr kumimoji="0" sz="1000">
                <a:solidFill>
                  <a:srgbClr val="223E7E"/>
                </a:solidFill>
              </a:defRPr>
            </a:lvl1pPr>
          </a:lstStyle>
          <a:p>
            <a:fld id="{B26D0A97-99EA-4F59-82E1-B6372FA01846}" type="slidenum">
              <a:rPr lang="en-CA" smtClean="0"/>
              <a:pPr/>
              <a:t>‹#›</a:t>
            </a:fld>
            <a:endParaRPr lang="en-CA"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23E7E"/>
                </a:solidFill>
              </a:defRPr>
            </a:lvl1pPr>
          </a:lstStyle>
          <a:p>
            <a:r>
              <a:rPr kumimoji="0" lang="en-US"/>
              <a:t>Click to edit Master title style</a:t>
            </a:r>
            <a:endParaRPr kumimoji="0" lang="en-US" dirty="0"/>
          </a:p>
        </p:txBody>
      </p:sp>
      <p:sp>
        <p:nvSpPr>
          <p:cNvPr id="3" name="Content Placeholder 2"/>
          <p:cNvSpPr>
            <a:spLocks noGrp="1"/>
          </p:cNvSpPr>
          <p:nvPr>
            <p:ph idx="1"/>
          </p:nvPr>
        </p:nvSpPr>
        <p:spPr/>
        <p:txBody>
          <a:bodyPr/>
          <a:lstStyle>
            <a:lvl1pPr>
              <a:buClr>
                <a:srgbClr val="87CCF3"/>
              </a:buClr>
              <a:defRPr/>
            </a:lvl1pPr>
            <a:lvl2pPr>
              <a:buClr>
                <a:srgbClr val="87CCF3"/>
              </a:buClr>
              <a:defRPr/>
            </a:lvl2pPr>
            <a:lvl3pPr>
              <a:buClr>
                <a:srgbClr val="87CCF3"/>
              </a:buClr>
              <a:defRPr/>
            </a:lvl3pPr>
            <a:lvl4pPr>
              <a:buClr>
                <a:srgbClr val="87CCF3"/>
              </a:buClr>
              <a:defRPr/>
            </a:lvl4pPr>
            <a:lvl5pPr>
              <a:buClr>
                <a:srgbClr val="87CCF3"/>
              </a:buClr>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8" name="Slide Number Placeholder 17"/>
          <p:cNvSpPr>
            <a:spLocks noGrp="1"/>
          </p:cNvSpPr>
          <p:nvPr>
            <p:ph type="sldNum" sz="quarter" idx="4"/>
          </p:nvPr>
        </p:nvSpPr>
        <p:spPr>
          <a:xfrm>
            <a:off x="4464000" y="6309320"/>
            <a:ext cx="216000" cy="216024"/>
          </a:xfrm>
          <a:prstGeom prst="rect">
            <a:avLst/>
          </a:prstGeom>
        </p:spPr>
        <p:txBody>
          <a:bodyPr vert="horz" lIns="0" tIns="0" rIns="0" bIns="0" anchor="b"/>
          <a:lstStyle>
            <a:lvl1pPr algn="r" eaLnBrk="1" latinLnBrk="0" hangingPunct="1">
              <a:defRPr kumimoji="0" sz="1000">
                <a:solidFill>
                  <a:srgbClr val="223E7E"/>
                </a:solidFill>
              </a:defRPr>
            </a:lvl1pPr>
          </a:lstStyle>
          <a:p>
            <a:fld id="{B26D0A97-99EA-4F59-82E1-B6372FA01846}" type="slidenum">
              <a:rPr lang="en-CA" smtClean="0"/>
              <a:pPr/>
              <a:t>‹#›</a:t>
            </a:fld>
            <a:endParaRPr lang="en-CA"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5" Type="http://schemas.openxmlformats.org/officeDocument/2006/relationships/image" Target="../media/image2.jpeg"/><Relationship Id="rId6" Type="http://schemas.openxmlformats.org/officeDocument/2006/relationships/image" Target="../media/image3.jpeg"/><Relationship Id="rId7" Type="http://schemas.openxmlformats.org/officeDocument/2006/relationships/image" Target="../media/image4.jpeg"/><Relationship Id="rId8"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1" name="Slide Number Placeholder 17"/>
          <p:cNvSpPr>
            <a:spLocks noGrp="1"/>
          </p:cNvSpPr>
          <p:nvPr>
            <p:ph type="sldNum" sz="quarter" idx="4"/>
          </p:nvPr>
        </p:nvSpPr>
        <p:spPr>
          <a:xfrm>
            <a:off x="4464000" y="6309320"/>
            <a:ext cx="216000" cy="216024"/>
          </a:xfrm>
          <a:prstGeom prst="rect">
            <a:avLst/>
          </a:prstGeom>
        </p:spPr>
        <p:txBody>
          <a:bodyPr vert="horz" lIns="0" tIns="0" rIns="0" bIns="0" anchor="b"/>
          <a:lstStyle>
            <a:lvl1pPr algn="r" eaLnBrk="1" latinLnBrk="0" hangingPunct="1">
              <a:defRPr kumimoji="0" sz="1000">
                <a:solidFill>
                  <a:srgbClr val="223E7E"/>
                </a:solidFill>
                <a:latin typeface="+mn-lt"/>
              </a:defRPr>
            </a:lvl1pPr>
          </a:lstStyle>
          <a:p>
            <a:fld id="{B26D0A97-99EA-4F59-82E1-B6372FA01846}" type="slidenum">
              <a:rPr lang="en-CA" smtClean="0"/>
              <a:pPr/>
              <a:t>‹#›</a:t>
            </a:fld>
            <a:endParaRPr lang="en-CA" dirty="0"/>
          </a:p>
        </p:txBody>
      </p:sp>
      <p:pic>
        <p:nvPicPr>
          <p:cNvPr id="12" name="Picture 5" descr="C:\Users\NORBbI\Desktop\banner_JINR+FLNP copy.jpg"/>
          <p:cNvPicPr>
            <a:picLocks noChangeAspect="1" noChangeArrowheads="1"/>
          </p:cNvPicPr>
          <p:nvPr userDrawn="1"/>
        </p:nvPicPr>
        <p:blipFill>
          <a:blip r:embed="rId5" cstate="print"/>
          <a:srcRect/>
          <a:stretch>
            <a:fillRect/>
          </a:stretch>
        </p:blipFill>
        <p:spPr bwMode="auto">
          <a:xfrm>
            <a:off x="0" y="0"/>
            <a:ext cx="9144000" cy="958850"/>
          </a:xfrm>
          <a:prstGeom prst="rect">
            <a:avLst/>
          </a:prstGeom>
          <a:noFill/>
        </p:spPr>
      </p:pic>
      <p:pic>
        <p:nvPicPr>
          <p:cNvPr id="6" name="Picture 3" descr="C:\Users\NORBbI\Dropbox\workPC\Uradne dokumenty\Dubna\7 year plan\banner_FLNP.jpg"/>
          <p:cNvPicPr>
            <a:picLocks noChangeAspect="1" noChangeArrowheads="1"/>
          </p:cNvPicPr>
          <p:nvPr userDrawn="1"/>
        </p:nvPicPr>
        <p:blipFill>
          <a:blip r:embed="rId6" cstate="print"/>
          <a:srcRect/>
          <a:stretch>
            <a:fillRect/>
          </a:stretch>
        </p:blipFill>
        <p:spPr bwMode="auto">
          <a:xfrm>
            <a:off x="0" y="0"/>
            <a:ext cx="9144000" cy="958850"/>
          </a:xfrm>
          <a:prstGeom prst="rect">
            <a:avLst/>
          </a:prstGeom>
          <a:noFill/>
        </p:spPr>
      </p:pic>
      <p:pic>
        <p:nvPicPr>
          <p:cNvPr id="2" name="Picture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9144000" cy="958596"/>
          </a:xfrm>
          <a:prstGeom prst="rect">
            <a:avLst/>
          </a:prstGeom>
        </p:spPr>
      </p:pic>
      <p:pic>
        <p:nvPicPr>
          <p:cNvPr id="8" name="Picture 7">
            <a:extLst>
              <a:ext uri="{FF2B5EF4-FFF2-40B4-BE49-F238E27FC236}">
                <a16:creationId xmlns:a16="http://schemas.microsoft.com/office/drawing/2014/main" xmlns="" id="{C4750AFA-5511-42D7-B9A7-71811253288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0"/>
            <a:ext cx="9144000" cy="958596"/>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Lst>
  <p:hf hdr="0" dt="0"/>
  <p:txStyles>
    <p:titleStyle>
      <a:lvl1pPr algn="l" rtl="0" eaLnBrk="1" latinLnBrk="0" hangingPunct="1">
        <a:spcBef>
          <a:spcPct val="0"/>
        </a:spcBef>
        <a:buNone/>
        <a:defRPr kumimoji="0" sz="5000" b="0" kern="1200">
          <a:ln>
            <a:noFill/>
          </a:ln>
          <a:solidFill>
            <a:srgbClr val="223E7E"/>
          </a:solidFill>
          <a:effectLst/>
          <a:latin typeface="+mj-lt"/>
          <a:ea typeface="+mj-ea"/>
          <a:cs typeface="+mj-cs"/>
        </a:defRPr>
      </a:lvl1pPr>
    </p:titleStyle>
    <p:bodyStyle>
      <a:lvl1pPr marL="274320" indent="-274320" algn="l" rtl="0" eaLnBrk="1" latinLnBrk="0" hangingPunct="1">
        <a:spcBef>
          <a:spcPct val="20000"/>
        </a:spcBef>
        <a:buClr>
          <a:srgbClr val="87CCF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rgbClr val="87CCF3"/>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rgbClr val="87CCF3"/>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rgbClr val="87CCF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rgbClr val="87CCF3"/>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chart" Target="../charts/chart2.xml"/><Relationship Id="rId5" Type="http://schemas.openxmlformats.org/officeDocument/2006/relationships/chart" Target="../charts/chart3.xml"/><Relationship Id="rId6" Type="http://schemas.openxmlformats.org/officeDocument/2006/relationships/chart" Target="../charts/chart4.xml"/><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emf"/><Relationship Id="rId5" Type="http://schemas.openxmlformats.org/officeDocument/2006/relationships/image" Target="../media/image27.jpg"/><Relationship Id="rId6" Type="http://schemas.openxmlformats.org/officeDocument/2006/relationships/image" Target="../media/image28.jpg"/><Relationship Id="rId7" Type="http://schemas.openxmlformats.org/officeDocument/2006/relationships/image" Target="../media/image29.tiff"/><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jpeg"/><Relationship Id="rId5" Type="http://schemas.openxmlformats.org/officeDocument/2006/relationships/image" Target="../media/image32.png"/><Relationship Id="rId6" Type="http://schemas.openxmlformats.org/officeDocument/2006/relationships/image" Target="../media/image33.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tiff"/><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4"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1.emf"/><Relationship Id="rId4" Type="http://schemas.openxmlformats.org/officeDocument/2006/relationships/image" Target="../media/image42.png"/><Relationship Id="rId1" Type="http://schemas.openxmlformats.org/officeDocument/2006/relationships/slideLayout" Target="../slideLayouts/slideLayout3.xml"/><Relationship Id="rId2"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6" Type="http://schemas.openxmlformats.org/officeDocument/2006/relationships/image" Target="../media/image46.jpe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7.jp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jpg"/><Relationship Id="rId6" Type="http://schemas.openxmlformats.org/officeDocument/2006/relationships/image" Target="../media/image47.jpg"/><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5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5" Type="http://schemas.openxmlformats.org/officeDocument/2006/relationships/image" Target="../media/image57.jpg"/><Relationship Id="rId6" Type="http://schemas.openxmlformats.org/officeDocument/2006/relationships/image" Target="../media/image58.jpg"/><Relationship Id="rId7" Type="http://schemas.openxmlformats.org/officeDocument/2006/relationships/image" Target="../media/image59.jpeg"/><Relationship Id="rId8" Type="http://schemas.openxmlformats.org/officeDocument/2006/relationships/image" Target="../media/image60.jpg"/><Relationship Id="rId9" Type="http://schemas.openxmlformats.org/officeDocument/2006/relationships/image" Target="../media/image61.jpg"/><Relationship Id="rId10" Type="http://schemas.openxmlformats.org/officeDocument/2006/relationships/image" Target="../media/image62.jpg"/><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63.emf"/><Relationship Id="rId4" Type="http://schemas.openxmlformats.org/officeDocument/2006/relationships/image" Target="../media/image64.png"/><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65.emf"/><Relationship Id="rId4" Type="http://schemas.openxmlformats.org/officeDocument/2006/relationships/image" Target="../media/image66.jpeg"/><Relationship Id="rId5" Type="http://schemas.openxmlformats.org/officeDocument/2006/relationships/image" Target="../media/image67.emf"/><Relationship Id="rId6" Type="http://schemas.openxmlformats.org/officeDocument/2006/relationships/image" Target="../media/image68.emf"/><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3" Type="http://schemas.microsoft.com/office/2007/relationships/hdphoto" Target="../media/hdphoto4.wdp"/><Relationship Id="rId4" Type="http://schemas.openxmlformats.org/officeDocument/2006/relationships/image" Target="../media/image70.jpg"/><Relationship Id="rId5" Type="http://schemas.openxmlformats.org/officeDocument/2006/relationships/image" Target="../media/image71.jpg"/><Relationship Id="rId6" Type="http://schemas.openxmlformats.org/officeDocument/2006/relationships/image" Target="../media/image72.jpg"/><Relationship Id="rId7" Type="http://schemas.openxmlformats.org/officeDocument/2006/relationships/image" Target="../media/image73.jpg"/><Relationship Id="rId8" Type="http://schemas.openxmlformats.org/officeDocument/2006/relationships/image" Target="../media/image74.jpg"/><Relationship Id="rId9" Type="http://schemas.openxmlformats.org/officeDocument/2006/relationships/image" Target="../media/image75.png"/><Relationship Id="rId10" Type="http://schemas.openxmlformats.org/officeDocument/2006/relationships/image" Target="../media/image5.jpeg"/><Relationship Id="rId11" Type="http://schemas.openxmlformats.org/officeDocument/2006/relationships/image" Target="../media/image76.jpeg"/><Relationship Id="rId1" Type="http://schemas.openxmlformats.org/officeDocument/2006/relationships/slideLayout" Target="../slideLayouts/slideLayout1.xml"/><Relationship Id="rId2" Type="http://schemas.openxmlformats.org/officeDocument/2006/relationships/image" Target="../media/image6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5" Type="http://schemas.openxmlformats.org/officeDocument/2006/relationships/image" Target="../media/image8.jpg"/><Relationship Id="rId6" Type="http://schemas.openxmlformats.org/officeDocument/2006/relationships/image" Target="../media/image9.jpg"/><Relationship Id="rId7" Type="http://schemas.openxmlformats.org/officeDocument/2006/relationships/image" Target="../media/image10.jpeg"/><Relationship Id="rId8" Type="http://schemas.openxmlformats.org/officeDocument/2006/relationships/image" Target="../media/image11.jpe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7.png"/><Relationship Id="rId9" Type="http://schemas.openxmlformats.org/officeDocument/2006/relationships/image" Target="../media/image17.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19.png"/><Relationship Id="rId5" Type="http://schemas.openxmlformats.org/officeDocument/2006/relationships/image" Target="../media/image20.jpe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4" Type="http://schemas.microsoft.com/office/2007/relationships/hdphoto" Target="../media/hdphoto2.wdp"/><Relationship Id="rId5" Type="http://schemas.openxmlformats.org/officeDocument/2006/relationships/image" Target="../media/image22.gif"/><Relationship Id="rId6" Type="http://schemas.openxmlformats.org/officeDocument/2006/relationships/image" Target="../media/image23.jpg"/><Relationship Id="rId7" Type="http://schemas.openxmlformats.org/officeDocument/2006/relationships/image" Target="../media/image20.jpe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3400" y="1066800"/>
            <a:ext cx="7851648" cy="2489448"/>
          </a:xfrm>
        </p:spPr>
        <p:txBody>
          <a:bodyPr anchor="ctr">
            <a:noAutofit/>
          </a:bodyPr>
          <a:lstStyle/>
          <a:p>
            <a:pPr algn="ctr"/>
            <a:r>
              <a:rPr lang="en-CA" sz="5200" dirty="0">
                <a:solidFill>
                  <a:schemeClr val="tx2"/>
                </a:solidFill>
                <a:effectLst>
                  <a:outerShdw blurRad="38100" dist="25400" dir="5400000" algn="tl" rotWithShape="0">
                    <a:srgbClr val="AA6C5F"/>
                  </a:outerShdw>
                </a:effectLst>
              </a:rPr>
              <a:t>Development of the scientific case for a new source of neutrons at JINR</a:t>
            </a:r>
          </a:p>
        </p:txBody>
      </p:sp>
      <p:sp>
        <p:nvSpPr>
          <p:cNvPr id="5" name="Subtitle 4"/>
          <p:cNvSpPr>
            <a:spLocks noGrp="1"/>
          </p:cNvSpPr>
          <p:nvPr>
            <p:ph type="subTitle" idx="1"/>
          </p:nvPr>
        </p:nvSpPr>
        <p:spPr>
          <a:xfrm>
            <a:off x="533400" y="3962400"/>
            <a:ext cx="7854696" cy="2706960"/>
          </a:xfrm>
        </p:spPr>
        <p:txBody>
          <a:bodyPr>
            <a:normAutofit lnSpcReduction="10000"/>
          </a:bodyPr>
          <a:lstStyle/>
          <a:p>
            <a:pPr algn="ctr"/>
            <a:r>
              <a:rPr lang="en-US" sz="3600" b="1" dirty="0">
                <a:solidFill>
                  <a:schemeClr val="tx2"/>
                </a:solidFill>
              </a:rPr>
              <a:t>Norbert Ku</a:t>
            </a:r>
            <a:r>
              <a:rPr lang="sk-SK" sz="3600" b="1" dirty="0">
                <a:solidFill>
                  <a:schemeClr val="tx2"/>
                </a:solidFill>
              </a:rPr>
              <a:t>č</a:t>
            </a:r>
            <a:r>
              <a:rPr lang="en-US" sz="3600" b="1" dirty="0" err="1">
                <a:solidFill>
                  <a:schemeClr val="tx2"/>
                </a:solidFill>
              </a:rPr>
              <a:t>erka</a:t>
            </a:r>
            <a:endParaRPr lang="en-US" sz="3600" b="1" dirty="0">
              <a:solidFill>
                <a:schemeClr val="tx2"/>
              </a:solidFill>
            </a:endParaRPr>
          </a:p>
          <a:p>
            <a:pPr algn="ctr"/>
            <a:r>
              <a:rPr lang="en-US" sz="2500" dirty="0">
                <a:solidFill>
                  <a:srgbClr val="87CCF3"/>
                </a:solidFill>
              </a:rPr>
              <a:t/>
            </a:r>
            <a:br>
              <a:rPr lang="en-US" sz="2500" dirty="0">
                <a:solidFill>
                  <a:srgbClr val="87CCF3"/>
                </a:solidFill>
              </a:rPr>
            </a:br>
            <a:r>
              <a:rPr lang="en-US" sz="2500" b="1" dirty="0">
                <a:solidFill>
                  <a:srgbClr val="87CCF3"/>
                </a:solidFill>
              </a:rPr>
              <a:t>Frank Laboratory of Neutron Physics</a:t>
            </a:r>
          </a:p>
          <a:p>
            <a:pPr algn="ctr"/>
            <a:r>
              <a:rPr lang="en-US" sz="2500" b="1" dirty="0">
                <a:solidFill>
                  <a:srgbClr val="87CCF3"/>
                </a:solidFill>
              </a:rPr>
              <a:t>at Joint Institute for Nuclear Research in </a:t>
            </a:r>
            <a:r>
              <a:rPr lang="en-US" sz="2500" b="1" dirty="0" err="1">
                <a:solidFill>
                  <a:srgbClr val="87CCF3"/>
                </a:solidFill>
              </a:rPr>
              <a:t>Dubna</a:t>
            </a:r>
            <a:endParaRPr lang="en-US" sz="2471" b="1" dirty="0">
              <a:solidFill>
                <a:srgbClr val="87CCF3"/>
              </a:solidFill>
            </a:endParaRPr>
          </a:p>
          <a:p>
            <a:pPr algn="l"/>
            <a:r>
              <a:rPr lang="en-US" sz="2500" dirty="0">
                <a:solidFill>
                  <a:schemeClr val="tx2"/>
                </a:solidFill>
              </a:rPr>
              <a:t/>
            </a:r>
            <a:br>
              <a:rPr lang="en-US" sz="2500" dirty="0">
                <a:solidFill>
                  <a:schemeClr val="tx2"/>
                </a:solidFill>
              </a:rPr>
            </a:br>
            <a:r>
              <a:rPr lang="en-US" sz="1500" dirty="0">
                <a:solidFill>
                  <a:schemeClr val="accent6">
                    <a:lumMod val="60000"/>
                    <a:lumOff val="40000"/>
                  </a:schemeClr>
                </a:solidFill>
              </a:rPr>
              <a:t>47</a:t>
            </a:r>
            <a:r>
              <a:rPr lang="en-US" sz="1500" baseline="30000" dirty="0">
                <a:solidFill>
                  <a:schemeClr val="accent6">
                    <a:lumMod val="60000"/>
                    <a:lumOff val="40000"/>
                  </a:schemeClr>
                </a:solidFill>
              </a:rPr>
              <a:t>th</a:t>
            </a:r>
            <a:r>
              <a:rPr lang="en-US" sz="1500" dirty="0">
                <a:solidFill>
                  <a:schemeClr val="accent6">
                    <a:lumMod val="60000"/>
                    <a:lumOff val="40000"/>
                  </a:schemeClr>
                </a:solidFill>
              </a:rPr>
              <a:t> meeting of the PAC for CMP at JINR</a:t>
            </a:r>
          </a:p>
          <a:p>
            <a:pPr algn="l"/>
            <a:r>
              <a:rPr lang="en-US" sz="1500" dirty="0">
                <a:solidFill>
                  <a:schemeClr val="accent6">
                    <a:lumMod val="60000"/>
                    <a:lumOff val="40000"/>
                  </a:schemeClr>
                </a:solidFill>
              </a:rPr>
              <a:t>Dubna: January 22, 2018</a:t>
            </a:r>
          </a:p>
        </p:txBody>
      </p:sp>
    </p:spTree>
    <p:extLst>
      <p:ext uri="{BB962C8B-B14F-4D97-AF65-F5344CB8AC3E}">
        <p14:creationId xmlns:p14="http://schemas.microsoft.com/office/powerpoint/2010/main" val="1259035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719B6EA4-5D8F-4C46-8DD6-8D5C5782D7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762164" y="0"/>
            <a:ext cx="1619672" cy="958596"/>
          </a:xfrm>
          <a:prstGeom prst="rect">
            <a:avLst/>
          </a:prstGeom>
        </p:spPr>
      </p:pic>
      <p:graphicFrame>
        <p:nvGraphicFramePr>
          <p:cNvPr id="9" name="Chart 8">
            <a:extLst>
              <a:ext uri="{FF2B5EF4-FFF2-40B4-BE49-F238E27FC236}">
                <a16:creationId xmlns:a16="http://schemas.microsoft.com/office/drawing/2014/main" xmlns="" id="{379ED98E-9692-45FE-8309-12F78AC5620D}"/>
              </a:ext>
            </a:extLst>
          </p:cNvPr>
          <p:cNvGraphicFramePr>
            <a:graphicFrameLocks/>
          </p:cNvGraphicFramePr>
          <p:nvPr>
            <p:extLst>
              <p:ext uri="{D42A27DB-BD31-4B8C-83A1-F6EECF244321}">
                <p14:modId xmlns:p14="http://schemas.microsoft.com/office/powerpoint/2010/main" val="3105240582"/>
              </p:ext>
            </p:extLst>
          </p:nvPr>
        </p:nvGraphicFramePr>
        <p:xfrm>
          <a:off x="2627784" y="3960000"/>
          <a:ext cx="6552728" cy="27093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xmlns="" id="{C3515A15-068D-412D-916D-BAFCF9CD201C}"/>
              </a:ext>
            </a:extLst>
          </p:cNvPr>
          <p:cNvGraphicFramePr>
            <a:graphicFrameLocks/>
          </p:cNvGraphicFramePr>
          <p:nvPr>
            <p:extLst>
              <p:ext uri="{D42A27DB-BD31-4B8C-83A1-F6EECF244321}">
                <p14:modId xmlns:p14="http://schemas.microsoft.com/office/powerpoint/2010/main" val="922642902"/>
              </p:ext>
            </p:extLst>
          </p:nvPr>
        </p:nvGraphicFramePr>
        <p:xfrm>
          <a:off x="3477418" y="1196752"/>
          <a:ext cx="5703094" cy="2520000"/>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p:cNvSpPr>
            <a:spLocks noGrp="1"/>
          </p:cNvSpPr>
          <p:nvPr>
            <p:ph type="title"/>
          </p:nvPr>
        </p:nvSpPr>
        <p:spPr>
          <a:xfrm>
            <a:off x="457200" y="684000"/>
            <a:ext cx="6210000" cy="475456"/>
          </a:xfrm>
        </p:spPr>
        <p:txBody>
          <a:bodyPr>
            <a:noAutofit/>
          </a:bodyPr>
          <a:lstStyle/>
          <a:p>
            <a:r>
              <a:rPr lang="en-CA" sz="3000" b="1" dirty="0">
                <a:solidFill>
                  <a:schemeClr val="tx2">
                    <a:lumMod val="90000"/>
                  </a:schemeClr>
                </a:solidFill>
                <a:effectLst>
                  <a:outerShdw blurRad="38100" dist="38100" dir="2700000" algn="tl">
                    <a:srgbClr val="000000">
                      <a:alpha val="43137"/>
                    </a:srgbClr>
                  </a:outerShdw>
                </a:effectLst>
              </a:rPr>
              <a:t>Research Publication Outcome</a:t>
            </a:r>
          </a:p>
        </p:txBody>
      </p:sp>
      <p:graphicFrame>
        <p:nvGraphicFramePr>
          <p:cNvPr id="6" name="Chart 5">
            <a:extLst>
              <a:ext uri="{FF2B5EF4-FFF2-40B4-BE49-F238E27FC236}">
                <a16:creationId xmlns:a16="http://schemas.microsoft.com/office/drawing/2014/main" xmlns="" id="{FC647CA3-823E-469C-B065-E6AC662A5B80}"/>
              </a:ext>
            </a:extLst>
          </p:cNvPr>
          <p:cNvGraphicFramePr>
            <a:graphicFrameLocks/>
          </p:cNvGraphicFramePr>
          <p:nvPr>
            <p:extLst>
              <p:ext uri="{D42A27DB-BD31-4B8C-83A1-F6EECF244321}">
                <p14:modId xmlns:p14="http://schemas.microsoft.com/office/powerpoint/2010/main" val="2507668093"/>
              </p:ext>
            </p:extLst>
          </p:nvPr>
        </p:nvGraphicFramePr>
        <p:xfrm>
          <a:off x="-251433" y="908720"/>
          <a:ext cx="3729954" cy="4138544"/>
        </p:xfrm>
        <a:graphic>
          <a:graphicData uri="http://schemas.openxmlformats.org/drawingml/2006/chart">
            <c:chart xmlns:c="http://schemas.openxmlformats.org/drawingml/2006/chart" xmlns:r="http://schemas.openxmlformats.org/officeDocument/2006/relationships" r:id="rId6"/>
          </a:graphicData>
        </a:graphic>
      </p:graphicFrame>
      <p:sp>
        <p:nvSpPr>
          <p:cNvPr id="7" name="Slide Number Placeholder 2">
            <a:extLst>
              <a:ext uri="{FF2B5EF4-FFF2-40B4-BE49-F238E27FC236}">
                <a16:creationId xmlns:a16="http://schemas.microsoft.com/office/drawing/2014/main" xmlns="" id="{7FB076D1-0BE1-4A00-BB17-98F9212250F9}"/>
              </a:ext>
            </a:extLst>
          </p:cNvPr>
          <p:cNvSpPr txBox="1">
            <a:spLocks/>
          </p:cNvSpPr>
          <p:nvPr/>
        </p:nvSpPr>
        <p:spPr>
          <a:xfrm>
            <a:off x="7524328" y="6525344"/>
            <a:ext cx="1512024" cy="216024"/>
          </a:xfrm>
          <a:prstGeom prst="rect">
            <a:avLst/>
          </a:prstGeom>
        </p:spPr>
        <p:txBody>
          <a:bodyPr vert="horz" wrap="none" lIns="0" tIns="0" rIns="0" bIns="0" anchor="b"/>
          <a:lstStyle>
            <a:defPPr>
              <a:defRPr lang="en-CA"/>
            </a:defPPr>
            <a:lvl1pPr algn="r" rtl="0" eaLnBrk="1" fontAlgn="base" latinLnBrk="0" hangingPunct="1">
              <a:spcBef>
                <a:spcPct val="0"/>
              </a:spcBef>
              <a:spcAft>
                <a:spcPct val="0"/>
              </a:spcAft>
              <a:defRPr kumimoji="0" sz="1000" kern="1200">
                <a:solidFill>
                  <a:srgbClr val="223E7E"/>
                </a:solidFill>
                <a:latin typeface="+mn-lt"/>
                <a:ea typeface="ヒラギノ角ゴ Pro W3" pitchFamily="8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5pPr>
            <a:lvl6pPr marL="2286000" algn="l" defTabSz="914400" rtl="0" eaLnBrk="1" latinLnBrk="0" hangingPunct="1">
              <a:defRPr sz="2400" kern="1200">
                <a:solidFill>
                  <a:schemeClr val="tx1"/>
                </a:solidFill>
                <a:latin typeface="Arial" pitchFamily="34" charset="0"/>
                <a:ea typeface="ヒラギノ角ゴ Pro W3" pitchFamily="84" charset="-128"/>
                <a:cs typeface="+mn-cs"/>
              </a:defRPr>
            </a:lvl6pPr>
            <a:lvl7pPr marL="2743200" algn="l" defTabSz="914400" rtl="0" eaLnBrk="1" latinLnBrk="0" hangingPunct="1">
              <a:defRPr sz="2400" kern="1200">
                <a:solidFill>
                  <a:schemeClr val="tx1"/>
                </a:solidFill>
                <a:latin typeface="Arial" pitchFamily="34" charset="0"/>
                <a:ea typeface="ヒラギノ角ゴ Pro W3" pitchFamily="84" charset="-128"/>
                <a:cs typeface="+mn-cs"/>
              </a:defRPr>
            </a:lvl7pPr>
            <a:lvl8pPr marL="3200400" algn="l" defTabSz="914400" rtl="0" eaLnBrk="1" latinLnBrk="0" hangingPunct="1">
              <a:defRPr sz="2400" kern="1200">
                <a:solidFill>
                  <a:schemeClr val="tx1"/>
                </a:solidFill>
                <a:latin typeface="Arial" pitchFamily="34" charset="0"/>
                <a:ea typeface="ヒラギノ角ゴ Pro W3" pitchFamily="84" charset="-128"/>
                <a:cs typeface="+mn-cs"/>
              </a:defRPr>
            </a:lvl8pPr>
            <a:lvl9pPr marL="3657600" algn="l" defTabSz="914400" rtl="0" eaLnBrk="1" latinLnBrk="0" hangingPunct="1">
              <a:defRPr sz="2400" kern="1200">
                <a:solidFill>
                  <a:schemeClr val="tx1"/>
                </a:solidFill>
                <a:latin typeface="Arial" pitchFamily="34" charset="0"/>
                <a:ea typeface="ヒラギノ角ゴ Pro W3" pitchFamily="84" charset="-128"/>
                <a:cs typeface="+mn-cs"/>
              </a:defRPr>
            </a:lvl9pPr>
          </a:lstStyle>
          <a:p>
            <a:r>
              <a:rPr lang="en-CA" sz="1300" dirty="0">
                <a:solidFill>
                  <a:srgbClr val="87CCF3"/>
                </a:solidFill>
              </a:rPr>
              <a:t>p.</a:t>
            </a:r>
            <a:fld id="{B26D0A97-99EA-4F59-82E1-B6372FA01846}" type="slidenum">
              <a:rPr lang="en-CA" sz="1300" smtClean="0">
                <a:solidFill>
                  <a:srgbClr val="87CCF3"/>
                </a:solidFill>
              </a:rPr>
              <a:pPr/>
              <a:t>10</a:t>
            </a:fld>
            <a:endParaRPr lang="en-CA" sz="1300" dirty="0">
              <a:solidFill>
                <a:srgbClr val="87CCF3"/>
              </a:solidFill>
            </a:endParaRPr>
          </a:p>
        </p:txBody>
      </p:sp>
    </p:spTree>
    <p:extLst>
      <p:ext uri="{BB962C8B-B14F-4D97-AF65-F5344CB8AC3E}">
        <p14:creationId xmlns:p14="http://schemas.microsoft.com/office/powerpoint/2010/main" val="19840365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 id="{EE8BF04D-51C6-4916-99EE-8ED75354D5F4}"/>
              </a:ext>
            </a:extLst>
          </p:cNvPr>
          <p:cNvPicPr>
            <a:picLocks noChangeAspect="1"/>
          </p:cNvPicPr>
          <p:nvPr/>
        </p:nvPicPr>
        <p:blipFill>
          <a:blip r:embed="rId3">
            <a:clrChange>
              <a:clrFrom>
                <a:srgbClr val="262626"/>
              </a:clrFrom>
              <a:clrTo>
                <a:srgbClr val="262626">
                  <a:alpha val="0"/>
                </a:srgbClr>
              </a:clrTo>
            </a:clrChange>
            <a:extLst>
              <a:ext uri="{28A0092B-C50C-407E-A947-70E740481C1C}">
                <a14:useLocalDpi xmlns:a14="http://schemas.microsoft.com/office/drawing/2010/main" val="0"/>
              </a:ext>
            </a:extLst>
          </a:blip>
          <a:stretch>
            <a:fillRect/>
          </a:stretch>
        </p:blipFill>
        <p:spPr>
          <a:xfrm>
            <a:off x="1853936" y="1772816"/>
            <a:ext cx="2142000" cy="1512000"/>
          </a:xfrm>
          <a:prstGeom prst="rect">
            <a:avLst/>
          </a:prstGeom>
        </p:spPr>
      </p:pic>
      <p:sp>
        <p:nvSpPr>
          <p:cNvPr id="7" name="Rectangle 2052"/>
          <p:cNvSpPr>
            <a:spLocks noChangeArrowheads="1"/>
          </p:cNvSpPr>
          <p:nvPr/>
        </p:nvSpPr>
        <p:spPr bwMode="auto">
          <a:xfrm>
            <a:off x="179512" y="1620089"/>
            <a:ext cx="5472608" cy="646331"/>
          </a:xfrm>
          <a:prstGeom prst="rect">
            <a:avLst/>
          </a:prstGeom>
          <a:noFill/>
          <a:ln w="9525">
            <a:noFill/>
            <a:miter lim="800000"/>
            <a:headEnd/>
            <a:tailEnd/>
          </a:ln>
        </p:spPr>
        <p:txBody>
          <a:bodyPr wrap="square">
            <a:spAutoFit/>
          </a:bodyPr>
          <a:lstStyle/>
          <a:p>
            <a:r>
              <a:rPr lang="en-US" sz="1800" dirty="0">
                <a:latin typeface="+mj-lt"/>
                <a:cs typeface="Arial" charset="0"/>
              </a:rPr>
              <a:t>Previously known: Fe</a:t>
            </a:r>
            <a:r>
              <a:rPr lang="en-US" sz="1800" baseline="-25000" dirty="0">
                <a:latin typeface="+mj-lt"/>
                <a:cs typeface="Arial" charset="0"/>
              </a:rPr>
              <a:t>3</a:t>
            </a:r>
            <a:r>
              <a:rPr lang="en-US" sz="1800" dirty="0">
                <a:latin typeface="+mj-lt"/>
                <a:cs typeface="Arial" charset="0"/>
              </a:rPr>
              <a:t>O</a:t>
            </a:r>
            <a:r>
              <a:rPr lang="en-US" sz="1800" baseline="-25000" dirty="0">
                <a:latin typeface="+mj-lt"/>
                <a:cs typeface="Arial" charset="0"/>
              </a:rPr>
              <a:t>4</a:t>
            </a:r>
            <a:r>
              <a:rPr lang="en-US" sz="1800" dirty="0">
                <a:latin typeface="+mj-lt"/>
                <a:cs typeface="Arial" charset="0"/>
              </a:rPr>
              <a:t>, Fe</a:t>
            </a:r>
            <a:r>
              <a:rPr lang="en-US" sz="1800" baseline="-25000" dirty="0">
                <a:latin typeface="+mj-lt"/>
                <a:cs typeface="Arial" charset="0"/>
              </a:rPr>
              <a:t>2</a:t>
            </a:r>
            <a:r>
              <a:rPr lang="en-US" sz="1800" dirty="0">
                <a:latin typeface="+mj-lt"/>
                <a:cs typeface="Arial" charset="0"/>
              </a:rPr>
              <a:t>O</a:t>
            </a:r>
            <a:r>
              <a:rPr lang="en-US" sz="1800" baseline="-25000" dirty="0">
                <a:latin typeface="+mj-lt"/>
                <a:cs typeface="Arial" charset="0"/>
              </a:rPr>
              <a:t>3</a:t>
            </a:r>
            <a:r>
              <a:rPr lang="en-US" sz="1800" dirty="0">
                <a:latin typeface="+mj-lt"/>
                <a:cs typeface="Arial" charset="0"/>
              </a:rPr>
              <a:t>, </a:t>
            </a:r>
            <a:r>
              <a:rPr lang="en-US" sz="1800" dirty="0" err="1">
                <a:latin typeface="+mj-lt"/>
                <a:cs typeface="Arial" charset="0"/>
              </a:rPr>
              <a:t>FeO</a:t>
            </a:r>
            <a:endParaRPr lang="en-US" sz="1800" dirty="0">
              <a:latin typeface="+mj-lt"/>
              <a:cs typeface="Arial" charset="0"/>
            </a:endParaRPr>
          </a:p>
          <a:p>
            <a:r>
              <a:rPr lang="en-US" sz="1800" dirty="0">
                <a:latin typeface="+mj-lt"/>
                <a:cs typeface="Arial" charset="0"/>
              </a:rPr>
              <a:t>A new one: Fe</a:t>
            </a:r>
            <a:r>
              <a:rPr lang="en-US" sz="1800" baseline="-25000" dirty="0">
                <a:latin typeface="+mj-lt"/>
                <a:cs typeface="Arial" charset="0"/>
              </a:rPr>
              <a:t>4</a:t>
            </a:r>
            <a:r>
              <a:rPr lang="en-US" sz="1800" dirty="0">
                <a:latin typeface="+mj-lt"/>
                <a:cs typeface="Arial" charset="0"/>
              </a:rPr>
              <a:t>O</a:t>
            </a:r>
            <a:r>
              <a:rPr lang="en-US" sz="1800" baseline="-25000" dirty="0">
                <a:latin typeface="+mj-lt"/>
                <a:cs typeface="Arial" charset="0"/>
              </a:rPr>
              <a:t>5</a:t>
            </a:r>
            <a:endParaRPr lang="ru-RU" sz="1800" dirty="0">
              <a:latin typeface="+mj-lt"/>
              <a:cs typeface="Arial" charset="0"/>
            </a:endParaRPr>
          </a:p>
        </p:txBody>
      </p:sp>
      <p:sp>
        <p:nvSpPr>
          <p:cNvPr id="13" name="Rectangle 2052"/>
          <p:cNvSpPr>
            <a:spLocks noChangeArrowheads="1"/>
          </p:cNvSpPr>
          <p:nvPr/>
        </p:nvSpPr>
        <p:spPr bwMode="auto">
          <a:xfrm>
            <a:off x="4253680" y="3505841"/>
            <a:ext cx="4566792" cy="923330"/>
          </a:xfrm>
          <a:prstGeom prst="rect">
            <a:avLst/>
          </a:prstGeom>
          <a:noFill/>
          <a:ln w="9525">
            <a:noFill/>
            <a:miter lim="800000"/>
            <a:headEnd/>
            <a:tailEnd/>
          </a:ln>
        </p:spPr>
        <p:txBody>
          <a:bodyPr wrap="square">
            <a:spAutoFit/>
          </a:bodyPr>
          <a:lstStyle/>
          <a:p>
            <a:pPr eaLnBrk="1" hangingPunct="1">
              <a:spcBef>
                <a:spcPts val="0"/>
              </a:spcBef>
              <a:spcAft>
                <a:spcPts val="0"/>
              </a:spcAft>
              <a:buClr>
                <a:srgbClr val="87CCF3"/>
              </a:buClr>
            </a:pPr>
            <a:r>
              <a:rPr lang="en-US" sz="1800" dirty="0">
                <a:latin typeface="+mj-lt"/>
                <a:cs typeface="Arial" charset="0"/>
              </a:rPr>
              <a:t>- one of the first discovered magnetoelectric materials with ferroelectric polarization induced by external magnetic field</a:t>
            </a:r>
            <a:endParaRPr lang="en-CA" altLang="ru-RU" sz="1800" dirty="0">
              <a:latin typeface="+mj-lt"/>
              <a:cs typeface="Arial" charset="0"/>
            </a:endParaRPr>
          </a:p>
        </p:txBody>
      </p:sp>
      <p:sp>
        <p:nvSpPr>
          <p:cNvPr id="16" name="Text Box 10"/>
          <p:cNvSpPr txBox="1">
            <a:spLocks noChangeArrowheads="1"/>
          </p:cNvSpPr>
          <p:nvPr/>
        </p:nvSpPr>
        <p:spPr bwMode="auto">
          <a:xfrm>
            <a:off x="104751" y="6402814"/>
            <a:ext cx="8931745" cy="338554"/>
          </a:xfrm>
          <a:prstGeom prst="rect">
            <a:avLst/>
          </a:prstGeom>
          <a:noFill/>
          <a:ln w="9525">
            <a:noFill/>
            <a:miter lim="800000"/>
            <a:headEnd/>
            <a:tailEnd/>
          </a:ln>
        </p:spPr>
        <p:txBody>
          <a:bodyPr wrap="square">
            <a:spAutoFit/>
          </a:bodyPr>
          <a:lstStyle/>
          <a:p>
            <a:r>
              <a:rPr lang="en-US" sz="1600" dirty="0" err="1">
                <a:solidFill>
                  <a:schemeClr val="accent6">
                    <a:lumMod val="60000"/>
                    <a:lumOff val="40000"/>
                  </a:schemeClr>
                </a:solidFill>
                <a:latin typeface="+mj-lt"/>
              </a:rPr>
              <a:t>D.P.Kozlenko</a:t>
            </a:r>
            <a:r>
              <a:rPr lang="en-US" sz="1600" dirty="0">
                <a:solidFill>
                  <a:schemeClr val="accent6">
                    <a:lumMod val="60000"/>
                    <a:lumOff val="40000"/>
                  </a:schemeClr>
                </a:solidFill>
                <a:latin typeface="+mj-lt"/>
              </a:rPr>
              <a:t> et al., Journal of Alloys and Compounds (2017)</a:t>
            </a:r>
            <a:endParaRPr lang="ru-RU" sz="1600" dirty="0">
              <a:solidFill>
                <a:schemeClr val="accent6">
                  <a:lumMod val="60000"/>
                  <a:lumOff val="40000"/>
                </a:schemeClr>
              </a:solidFill>
              <a:latin typeface="+mj-lt"/>
            </a:endParaRPr>
          </a:p>
        </p:txBody>
      </p:sp>
      <p:sp>
        <p:nvSpPr>
          <p:cNvPr id="18" name="Text Box 10"/>
          <p:cNvSpPr txBox="1">
            <a:spLocks noChangeArrowheads="1"/>
          </p:cNvSpPr>
          <p:nvPr/>
        </p:nvSpPr>
        <p:spPr bwMode="auto">
          <a:xfrm>
            <a:off x="104751" y="3193231"/>
            <a:ext cx="8931745" cy="338554"/>
          </a:xfrm>
          <a:prstGeom prst="rect">
            <a:avLst/>
          </a:prstGeom>
          <a:noFill/>
          <a:ln w="9525">
            <a:noFill/>
            <a:miter lim="800000"/>
            <a:headEnd/>
            <a:tailEnd/>
          </a:ln>
        </p:spPr>
        <p:txBody>
          <a:bodyPr wrap="square">
            <a:spAutoFit/>
          </a:bodyPr>
          <a:lstStyle/>
          <a:p>
            <a:r>
              <a:rPr lang="en-US" sz="1600" dirty="0" err="1">
                <a:solidFill>
                  <a:schemeClr val="accent6">
                    <a:lumMod val="60000"/>
                    <a:lumOff val="40000"/>
                  </a:schemeClr>
                </a:solidFill>
                <a:latin typeface="+mj-lt"/>
              </a:rPr>
              <a:t>S.V.Ovsyannikov</a:t>
            </a:r>
            <a:r>
              <a:rPr lang="en-US" sz="1600" dirty="0">
                <a:solidFill>
                  <a:schemeClr val="accent6">
                    <a:lumMod val="60000"/>
                    <a:lumOff val="40000"/>
                  </a:schemeClr>
                </a:solidFill>
                <a:latin typeface="+mj-lt"/>
              </a:rPr>
              <a:t>,.., </a:t>
            </a:r>
            <a:r>
              <a:rPr lang="en-US" sz="1600" dirty="0" err="1">
                <a:solidFill>
                  <a:schemeClr val="accent6">
                    <a:lumMod val="60000"/>
                    <a:lumOff val="40000"/>
                  </a:schemeClr>
                </a:solidFill>
                <a:latin typeface="+mj-lt"/>
              </a:rPr>
              <a:t>D.P.Kozlenko</a:t>
            </a:r>
            <a:r>
              <a:rPr lang="en-US" sz="1600" dirty="0">
                <a:solidFill>
                  <a:schemeClr val="accent6">
                    <a:lumMod val="60000"/>
                    <a:lumOff val="40000"/>
                  </a:schemeClr>
                </a:solidFill>
                <a:latin typeface="+mj-lt"/>
              </a:rPr>
              <a:t>, et al., Nature Chemistry (2016)</a:t>
            </a:r>
            <a:endParaRPr lang="ru-RU" sz="1600" dirty="0">
              <a:solidFill>
                <a:schemeClr val="accent6">
                  <a:lumMod val="60000"/>
                  <a:lumOff val="40000"/>
                </a:schemeClr>
              </a:solidFill>
              <a:latin typeface="+mj-lt"/>
            </a:endParaRPr>
          </a:p>
        </p:txBody>
      </p:sp>
      <p:sp>
        <p:nvSpPr>
          <p:cNvPr id="22" name="Slide Number Placeholder 2">
            <a:extLst>
              <a:ext uri="{FF2B5EF4-FFF2-40B4-BE49-F238E27FC236}">
                <a16:creationId xmlns:a16="http://schemas.microsoft.com/office/drawing/2014/main" xmlns="" id="{C753EA3E-6204-4709-8837-4DD1954B464C}"/>
              </a:ext>
            </a:extLst>
          </p:cNvPr>
          <p:cNvSpPr>
            <a:spLocks noGrp="1"/>
          </p:cNvSpPr>
          <p:nvPr>
            <p:ph type="sldNum" sz="quarter" idx="4"/>
          </p:nvPr>
        </p:nvSpPr>
        <p:spPr>
          <a:xfrm>
            <a:off x="8676456" y="6525344"/>
            <a:ext cx="360040" cy="217480"/>
          </a:xfrm>
        </p:spPr>
        <p:txBody>
          <a:bodyPr wrap="none"/>
          <a:lstStyle/>
          <a:p>
            <a:pPr algn="l"/>
            <a:r>
              <a:rPr lang="en-CA" sz="1300" dirty="0">
                <a:solidFill>
                  <a:schemeClr val="bg1"/>
                </a:solidFill>
              </a:rPr>
              <a:t>p.</a:t>
            </a:r>
            <a:fld id="{19C0EEB2-4DE7-EA46-B3E2-74C920F4AC35}" type="slidenum">
              <a:rPr lang="en-CA" sz="1300" smtClean="0">
                <a:solidFill>
                  <a:schemeClr val="bg1"/>
                </a:solidFill>
              </a:rPr>
              <a:pPr algn="l"/>
              <a:t>11</a:t>
            </a:fld>
            <a:endParaRPr lang="en-CA" sz="1300" dirty="0">
              <a:solidFill>
                <a:schemeClr val="bg1"/>
              </a:solidFill>
            </a:endParaRPr>
          </a:p>
        </p:txBody>
      </p:sp>
      <p:pic>
        <p:nvPicPr>
          <p:cNvPr id="24" name="Picture 23">
            <a:extLst>
              <a:ext uri="{FF2B5EF4-FFF2-40B4-BE49-F238E27FC236}">
                <a16:creationId xmlns:a16="http://schemas.microsoft.com/office/drawing/2014/main" xmlns="" id="{785F3B1C-DAB2-477B-A2AD-DA7931B877B0}"/>
              </a:ext>
            </a:extLst>
          </p:cNvPr>
          <p:cNvPicPr>
            <a:picLocks noChangeAspect="1"/>
          </p:cNvPicPr>
          <p:nvPr/>
        </p:nvPicPr>
        <p:blipFill rotWithShape="1">
          <a:blip r:embed="rId4">
            <a:clrChange>
              <a:clrFrom>
                <a:srgbClr val="FFFFFF"/>
              </a:clrFrom>
              <a:clrTo>
                <a:srgbClr val="FFFFFF">
                  <a:alpha val="0"/>
                </a:srgbClr>
              </a:clrTo>
            </a:clrChange>
          </a:blip>
          <a:srcRect r="1233" b="1243"/>
          <a:stretch/>
        </p:blipFill>
        <p:spPr>
          <a:xfrm>
            <a:off x="3708048" y="1464895"/>
            <a:ext cx="5400456" cy="1706853"/>
          </a:xfrm>
          <a:prstGeom prst="rect">
            <a:avLst/>
          </a:prstGeom>
        </p:spPr>
      </p:pic>
      <p:sp>
        <p:nvSpPr>
          <p:cNvPr id="25" name="Rectangle 2052">
            <a:extLst>
              <a:ext uri="{FF2B5EF4-FFF2-40B4-BE49-F238E27FC236}">
                <a16:creationId xmlns:a16="http://schemas.microsoft.com/office/drawing/2014/main" xmlns="" id="{887F39D1-770E-46ED-8E83-2329CDB4CCF9}"/>
              </a:ext>
            </a:extLst>
          </p:cNvPr>
          <p:cNvSpPr>
            <a:spLocks noChangeArrowheads="1"/>
          </p:cNvSpPr>
          <p:nvPr/>
        </p:nvSpPr>
        <p:spPr bwMode="auto">
          <a:xfrm>
            <a:off x="179512" y="3501008"/>
            <a:ext cx="5472608" cy="338554"/>
          </a:xfrm>
          <a:prstGeom prst="rect">
            <a:avLst/>
          </a:prstGeom>
          <a:noFill/>
          <a:ln w="9525">
            <a:noFill/>
            <a:miter lim="800000"/>
            <a:headEnd/>
            <a:tailEnd/>
          </a:ln>
        </p:spPr>
        <p:txBody>
          <a:bodyPr wrap="square">
            <a:spAutoFit/>
          </a:bodyPr>
          <a:lstStyle/>
          <a:p>
            <a:r>
              <a:rPr lang="en-US" sz="1600" dirty="0">
                <a:solidFill>
                  <a:schemeClr val="bg1"/>
                </a:solidFill>
                <a:latin typeface="Comic Sans MS" pitchFamily="66" charset="0"/>
                <a:cs typeface="Arial" charset="0"/>
              </a:rPr>
              <a:t>Crystal and magnetic structures of Cr</a:t>
            </a:r>
            <a:r>
              <a:rPr lang="en-US" sz="1600" baseline="-25000" dirty="0">
                <a:solidFill>
                  <a:schemeClr val="bg1"/>
                </a:solidFill>
                <a:latin typeface="Comic Sans MS" pitchFamily="66" charset="0"/>
                <a:cs typeface="Arial" charset="0"/>
              </a:rPr>
              <a:t>2</a:t>
            </a:r>
            <a:r>
              <a:rPr lang="en-US" sz="1600" dirty="0">
                <a:solidFill>
                  <a:schemeClr val="bg1"/>
                </a:solidFill>
                <a:latin typeface="Comic Sans MS" pitchFamily="66" charset="0"/>
                <a:cs typeface="Arial" charset="0"/>
              </a:rPr>
              <a:t>O</a:t>
            </a:r>
            <a:r>
              <a:rPr lang="en-US" sz="1600" baseline="-25000" dirty="0">
                <a:solidFill>
                  <a:schemeClr val="bg1"/>
                </a:solidFill>
                <a:latin typeface="Comic Sans MS" pitchFamily="66" charset="0"/>
                <a:cs typeface="Arial" charset="0"/>
              </a:rPr>
              <a:t>3</a:t>
            </a:r>
            <a:endParaRPr lang="ru-RU" sz="1600" baseline="-25000" dirty="0">
              <a:solidFill>
                <a:schemeClr val="bg1"/>
              </a:solidFill>
              <a:latin typeface="Comic Sans MS" pitchFamily="66" charset="0"/>
              <a:cs typeface="Arial" charset="0"/>
            </a:endParaRPr>
          </a:p>
        </p:txBody>
      </p:sp>
      <p:pic>
        <p:nvPicPr>
          <p:cNvPr id="12" name="Picture 11">
            <a:extLst>
              <a:ext uri="{FF2B5EF4-FFF2-40B4-BE49-F238E27FC236}">
                <a16:creationId xmlns:a16="http://schemas.microsoft.com/office/drawing/2014/main" xmlns="" id="{B26A2FB3-4B77-4700-866B-5E7215287476}"/>
              </a:ext>
            </a:extLst>
          </p:cNvPr>
          <p:cNvPicPr>
            <a:picLocks noChangeAspect="1"/>
          </p:cNvPicPr>
          <p:nvPr/>
        </p:nvPicPr>
        <p:blipFill>
          <a:blip r:embed="rId5">
            <a:clrChange>
              <a:clrFrom>
                <a:srgbClr val="282828"/>
              </a:clrFrom>
              <a:clrTo>
                <a:srgbClr val="282828">
                  <a:alpha val="0"/>
                </a:srgbClr>
              </a:clrTo>
            </a:clrChange>
            <a:extLst>
              <a:ext uri="{28A0092B-C50C-407E-A947-70E740481C1C}">
                <a14:useLocalDpi xmlns:a14="http://schemas.microsoft.com/office/drawing/2010/main" val="0"/>
              </a:ext>
            </a:extLst>
          </a:blip>
          <a:stretch>
            <a:fillRect/>
          </a:stretch>
        </p:blipFill>
        <p:spPr>
          <a:xfrm>
            <a:off x="323528" y="3910408"/>
            <a:ext cx="1858518" cy="2256282"/>
          </a:xfrm>
          <a:prstGeom prst="rect">
            <a:avLst/>
          </a:prstGeom>
        </p:spPr>
      </p:pic>
      <p:pic>
        <p:nvPicPr>
          <p:cNvPr id="31" name="Picture 30">
            <a:extLst>
              <a:ext uri="{FF2B5EF4-FFF2-40B4-BE49-F238E27FC236}">
                <a16:creationId xmlns:a16="http://schemas.microsoft.com/office/drawing/2014/main" xmlns="" id="{9F028AD4-462D-4C2B-B305-3FB65955A947}"/>
              </a:ext>
            </a:extLst>
          </p:cNvPr>
          <p:cNvPicPr>
            <a:picLocks noChangeAspect="1"/>
          </p:cNvPicPr>
          <p:nvPr/>
        </p:nvPicPr>
        <p:blipFill>
          <a:blip r:embed="rId6">
            <a:clrChange>
              <a:clrFrom>
                <a:srgbClr val="272727"/>
              </a:clrFrom>
              <a:clrTo>
                <a:srgbClr val="272727">
                  <a:alpha val="0"/>
                </a:srgbClr>
              </a:clrTo>
            </a:clrChange>
            <a:extLst>
              <a:ext uri="{28A0092B-C50C-407E-A947-70E740481C1C}">
                <a14:useLocalDpi xmlns:a14="http://schemas.microsoft.com/office/drawing/2010/main" val="0"/>
              </a:ext>
            </a:extLst>
          </a:blip>
          <a:stretch>
            <a:fillRect/>
          </a:stretch>
        </p:blipFill>
        <p:spPr>
          <a:xfrm>
            <a:off x="2339752" y="3861045"/>
            <a:ext cx="1817370" cy="2366010"/>
          </a:xfrm>
          <a:prstGeom prst="rect">
            <a:avLst/>
          </a:prstGeom>
        </p:spPr>
      </p:pic>
      <p:pic>
        <p:nvPicPr>
          <p:cNvPr id="32" name="Рисунок 2" descr="Fig 1.tif">
            <a:extLst>
              <a:ext uri="{FF2B5EF4-FFF2-40B4-BE49-F238E27FC236}">
                <a16:creationId xmlns:a16="http://schemas.microsoft.com/office/drawing/2014/main" xmlns="" id="{5687A2BC-ACE7-4247-8261-90FC2AB559AB}"/>
              </a:ext>
            </a:extLst>
          </p:cNvPr>
          <p:cNvPicPr/>
          <p:nvPr/>
        </p:nvPicPr>
        <p:blipFill rotWithShape="1">
          <a:blip r:embed="rId7" cstate="print">
            <a:clrChange>
              <a:clrFrom>
                <a:srgbClr val="FEFEFE"/>
              </a:clrFrom>
              <a:clrTo>
                <a:srgbClr val="FEFEFE">
                  <a:alpha val="0"/>
                </a:srgbClr>
              </a:clrTo>
            </a:clrChange>
          </a:blip>
          <a:srcRect l="936" t="2939" r="1869" b="1316"/>
          <a:stretch/>
        </p:blipFill>
        <p:spPr>
          <a:xfrm>
            <a:off x="4860032" y="4365104"/>
            <a:ext cx="3744416" cy="2345487"/>
          </a:xfrm>
          <a:prstGeom prst="rect">
            <a:avLst/>
          </a:prstGeom>
        </p:spPr>
      </p:pic>
      <p:sp>
        <p:nvSpPr>
          <p:cNvPr id="4" name="Title 3"/>
          <p:cNvSpPr>
            <a:spLocks noGrp="1"/>
          </p:cNvSpPr>
          <p:nvPr>
            <p:ph type="title"/>
          </p:nvPr>
        </p:nvSpPr>
        <p:spPr>
          <a:xfrm>
            <a:off x="457200" y="684000"/>
            <a:ext cx="8435280" cy="475456"/>
          </a:xfrm>
        </p:spPr>
        <p:txBody>
          <a:bodyPr>
            <a:noAutofit/>
          </a:bodyPr>
          <a:lstStyle/>
          <a:p>
            <a:r>
              <a:rPr lang="en-US" sz="3000" b="1" dirty="0">
                <a:solidFill>
                  <a:schemeClr val="tx2">
                    <a:lumMod val="90000"/>
                  </a:schemeClr>
                </a:solidFill>
                <a:effectLst>
                  <a:outerShdw blurRad="38100" dist="38100" dir="2700000" algn="tl">
                    <a:srgbClr val="000000">
                      <a:alpha val="43137"/>
                    </a:srgbClr>
                  </a:outerShdw>
                </a:effectLst>
              </a:rPr>
              <a:t>Crystal and Magnetic Structures of Novel Materials</a:t>
            </a:r>
            <a:endParaRPr lang="en-CA" sz="3000" b="1" dirty="0">
              <a:solidFill>
                <a:schemeClr val="tx2">
                  <a:lumMod val="90000"/>
                </a:schemeClr>
              </a:solidFill>
              <a:effectLst>
                <a:outerShdw blurRad="38100" dist="38100" dir="2700000" algn="tl">
                  <a:srgbClr val="000000">
                    <a:alpha val="43137"/>
                  </a:srgbClr>
                </a:outerShdw>
              </a:effectLst>
            </a:endParaRPr>
          </a:p>
        </p:txBody>
      </p:sp>
      <p:sp>
        <p:nvSpPr>
          <p:cNvPr id="15" name="Slide Number Placeholder 2">
            <a:extLst>
              <a:ext uri="{FF2B5EF4-FFF2-40B4-BE49-F238E27FC236}">
                <a16:creationId xmlns:a16="http://schemas.microsoft.com/office/drawing/2014/main" xmlns="" id="{0B204E9D-461D-4123-97F5-04579495AF39}"/>
              </a:ext>
            </a:extLst>
          </p:cNvPr>
          <p:cNvSpPr txBox="1">
            <a:spLocks/>
          </p:cNvSpPr>
          <p:nvPr/>
        </p:nvSpPr>
        <p:spPr>
          <a:xfrm>
            <a:off x="7524328" y="6525344"/>
            <a:ext cx="1512024" cy="216024"/>
          </a:xfrm>
          <a:prstGeom prst="rect">
            <a:avLst/>
          </a:prstGeom>
        </p:spPr>
        <p:txBody>
          <a:bodyPr vert="horz" wrap="none" lIns="0" tIns="0" rIns="0" bIns="0" anchor="b"/>
          <a:lstStyle>
            <a:defPPr>
              <a:defRPr lang="en-CA"/>
            </a:defPPr>
            <a:lvl1pPr algn="r" rtl="0" eaLnBrk="1" fontAlgn="base" latinLnBrk="0" hangingPunct="1">
              <a:spcBef>
                <a:spcPct val="0"/>
              </a:spcBef>
              <a:spcAft>
                <a:spcPct val="0"/>
              </a:spcAft>
              <a:defRPr kumimoji="0" sz="1000" kern="1200">
                <a:solidFill>
                  <a:srgbClr val="223E7E"/>
                </a:solidFill>
                <a:latin typeface="+mn-lt"/>
                <a:ea typeface="ヒラギノ角ゴ Pro W3" pitchFamily="8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5pPr>
            <a:lvl6pPr marL="2286000" algn="l" defTabSz="914400" rtl="0" eaLnBrk="1" latinLnBrk="0" hangingPunct="1">
              <a:defRPr sz="2400" kern="1200">
                <a:solidFill>
                  <a:schemeClr val="tx1"/>
                </a:solidFill>
                <a:latin typeface="Arial" pitchFamily="34" charset="0"/>
                <a:ea typeface="ヒラギノ角ゴ Pro W3" pitchFamily="84" charset="-128"/>
                <a:cs typeface="+mn-cs"/>
              </a:defRPr>
            </a:lvl6pPr>
            <a:lvl7pPr marL="2743200" algn="l" defTabSz="914400" rtl="0" eaLnBrk="1" latinLnBrk="0" hangingPunct="1">
              <a:defRPr sz="2400" kern="1200">
                <a:solidFill>
                  <a:schemeClr val="tx1"/>
                </a:solidFill>
                <a:latin typeface="Arial" pitchFamily="34" charset="0"/>
                <a:ea typeface="ヒラギノ角ゴ Pro W3" pitchFamily="84" charset="-128"/>
                <a:cs typeface="+mn-cs"/>
              </a:defRPr>
            </a:lvl7pPr>
            <a:lvl8pPr marL="3200400" algn="l" defTabSz="914400" rtl="0" eaLnBrk="1" latinLnBrk="0" hangingPunct="1">
              <a:defRPr sz="2400" kern="1200">
                <a:solidFill>
                  <a:schemeClr val="tx1"/>
                </a:solidFill>
                <a:latin typeface="Arial" pitchFamily="34" charset="0"/>
                <a:ea typeface="ヒラギノ角ゴ Pro W3" pitchFamily="84" charset="-128"/>
                <a:cs typeface="+mn-cs"/>
              </a:defRPr>
            </a:lvl8pPr>
            <a:lvl9pPr marL="3657600" algn="l" defTabSz="914400" rtl="0" eaLnBrk="1" latinLnBrk="0" hangingPunct="1">
              <a:defRPr sz="2400" kern="1200">
                <a:solidFill>
                  <a:schemeClr val="tx1"/>
                </a:solidFill>
                <a:latin typeface="Arial" pitchFamily="34" charset="0"/>
                <a:ea typeface="ヒラギノ角ゴ Pro W3" pitchFamily="84" charset="-128"/>
                <a:cs typeface="+mn-cs"/>
              </a:defRPr>
            </a:lvl9pPr>
          </a:lstStyle>
          <a:p>
            <a:r>
              <a:rPr lang="en-CA" sz="1300" dirty="0">
                <a:solidFill>
                  <a:srgbClr val="87CCF3"/>
                </a:solidFill>
              </a:rPr>
              <a:t>p.</a:t>
            </a:r>
            <a:fld id="{B26D0A97-99EA-4F59-82E1-B6372FA01846}" type="slidenum">
              <a:rPr lang="en-CA" sz="1300" smtClean="0">
                <a:solidFill>
                  <a:srgbClr val="87CCF3"/>
                </a:solidFill>
              </a:rPr>
              <a:pPr/>
              <a:t>11</a:t>
            </a:fld>
            <a:endParaRPr lang="en-CA" sz="1300" dirty="0">
              <a:solidFill>
                <a:srgbClr val="87CCF3"/>
              </a:solidFill>
            </a:endParaRPr>
          </a:p>
        </p:txBody>
      </p:sp>
    </p:spTree>
    <p:extLst>
      <p:ext uri="{BB962C8B-B14F-4D97-AF65-F5344CB8AC3E}">
        <p14:creationId xmlns:p14="http://schemas.microsoft.com/office/powerpoint/2010/main" val="10570713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rrowheads="1"/>
          </p:cNvPicPr>
          <p:nvPr/>
        </p:nvPicPr>
        <p:blipFill>
          <a:blip r:embed="rId3" cstate="print"/>
          <a:srcRect l="25252" t="7900" r="13465" b="9155"/>
          <a:stretch>
            <a:fillRect/>
          </a:stretch>
        </p:blipFill>
        <p:spPr bwMode="auto">
          <a:xfrm rot="7200000">
            <a:off x="6246510" y="2158897"/>
            <a:ext cx="2040220" cy="2051719"/>
          </a:xfrm>
          <a:prstGeom prst="rect">
            <a:avLst/>
          </a:prstGeom>
          <a:noFill/>
          <a:ln w="9525">
            <a:noFill/>
            <a:miter lim="800000"/>
            <a:headEnd/>
            <a:tailEnd/>
          </a:ln>
        </p:spPr>
      </p:pic>
      <p:pic>
        <p:nvPicPr>
          <p:cNvPr id="26" name="Рисунок 6" descr="media/image3.jpe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00000">
            <a:off x="7459688" y="960845"/>
            <a:ext cx="1458483"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457200" y="684000"/>
            <a:ext cx="6779096" cy="475456"/>
          </a:xfrm>
        </p:spPr>
        <p:txBody>
          <a:bodyPr>
            <a:noAutofit/>
          </a:bodyPr>
          <a:lstStyle/>
          <a:p>
            <a:r>
              <a:rPr lang="en-US" sz="3000" b="1" dirty="0">
                <a:solidFill>
                  <a:schemeClr val="tx2">
                    <a:lumMod val="90000"/>
                  </a:schemeClr>
                </a:solidFill>
                <a:effectLst>
                  <a:outerShdw blurRad="38100" dist="38100" dir="2700000" algn="tl">
                    <a:srgbClr val="000000">
                      <a:alpha val="43137"/>
                    </a:srgbClr>
                  </a:outerShdw>
                </a:effectLst>
              </a:rPr>
              <a:t>Real-Time Studies</a:t>
            </a:r>
            <a:endParaRPr lang="en-CA" sz="3000" b="1" dirty="0">
              <a:solidFill>
                <a:schemeClr val="tx2">
                  <a:lumMod val="90000"/>
                </a:schemeClr>
              </a:solidFill>
              <a:effectLst>
                <a:outerShdw blurRad="38100" dist="38100" dir="2700000" algn="tl">
                  <a:srgbClr val="000000">
                    <a:alpha val="43137"/>
                  </a:srgbClr>
                </a:outerShdw>
              </a:effectLst>
            </a:endParaRPr>
          </a:p>
        </p:txBody>
      </p:sp>
      <p:sp>
        <p:nvSpPr>
          <p:cNvPr id="25" name="Text Box 10"/>
          <p:cNvSpPr txBox="1">
            <a:spLocks noChangeArrowheads="1"/>
          </p:cNvSpPr>
          <p:nvPr/>
        </p:nvSpPr>
        <p:spPr bwMode="auto">
          <a:xfrm>
            <a:off x="104751" y="6550025"/>
            <a:ext cx="8931745" cy="338554"/>
          </a:xfrm>
          <a:prstGeom prst="rect">
            <a:avLst/>
          </a:prstGeom>
          <a:noFill/>
          <a:ln w="9525">
            <a:noFill/>
            <a:miter lim="800000"/>
            <a:headEnd/>
            <a:tailEnd/>
          </a:ln>
        </p:spPr>
        <p:txBody>
          <a:bodyPr wrap="square">
            <a:spAutoFit/>
          </a:bodyPr>
          <a:lstStyle/>
          <a:p>
            <a:r>
              <a:rPr lang="en-CA" sz="1600" dirty="0">
                <a:solidFill>
                  <a:schemeClr val="accent6">
                    <a:lumMod val="60000"/>
                    <a:lumOff val="40000"/>
                  </a:schemeClr>
                </a:solidFill>
                <a:latin typeface="+mj-lt"/>
              </a:rPr>
              <a:t>HRFD : Bobrikov I.A., </a:t>
            </a:r>
            <a:r>
              <a:rPr lang="en-CA" sz="1600" dirty="0" err="1">
                <a:solidFill>
                  <a:schemeClr val="accent6">
                    <a:lumMod val="60000"/>
                    <a:lumOff val="40000"/>
                  </a:schemeClr>
                </a:solidFill>
                <a:latin typeface="+mj-lt"/>
              </a:rPr>
              <a:t>Balagurov</a:t>
            </a:r>
            <a:r>
              <a:rPr lang="en-CA" sz="1600" dirty="0">
                <a:solidFill>
                  <a:schemeClr val="accent6">
                    <a:lumMod val="60000"/>
                    <a:lumOff val="40000"/>
                  </a:schemeClr>
                </a:solidFill>
                <a:latin typeface="+mj-lt"/>
              </a:rPr>
              <a:t> A.M. et al. J of Power Sources 258 (2014)</a:t>
            </a:r>
            <a:endParaRPr lang="en-US" sz="1600" dirty="0">
              <a:solidFill>
                <a:schemeClr val="accent6">
                  <a:lumMod val="60000"/>
                  <a:lumOff val="40000"/>
                </a:schemeClr>
              </a:solidFill>
              <a:latin typeface="+mj-lt"/>
            </a:endParaRPr>
          </a:p>
        </p:txBody>
      </p:sp>
      <p:pic>
        <p:nvPicPr>
          <p:cNvPr id="15362" name="Picture 2"/>
          <p:cNvPicPr>
            <a:picLocks noChangeAspect="1" noChangeArrowheads="1"/>
          </p:cNvPicPr>
          <p:nvPr/>
        </p:nvPicPr>
        <p:blipFill>
          <a:blip r:embed="rId5" cstate="print"/>
          <a:srcRect/>
          <a:stretch>
            <a:fillRect/>
          </a:stretch>
        </p:blipFill>
        <p:spPr bwMode="auto">
          <a:xfrm>
            <a:off x="179433" y="1480745"/>
            <a:ext cx="5417820" cy="2609850"/>
          </a:xfrm>
          <a:prstGeom prst="rect">
            <a:avLst/>
          </a:prstGeom>
          <a:noFill/>
          <a:ln w="9525">
            <a:noFill/>
            <a:miter lim="800000"/>
            <a:headEnd/>
            <a:tailEnd/>
          </a:ln>
        </p:spPr>
      </p:pic>
      <p:grpSp>
        <p:nvGrpSpPr>
          <p:cNvPr id="49" name="Group 48"/>
          <p:cNvGrpSpPr/>
          <p:nvPr/>
        </p:nvGrpSpPr>
        <p:grpSpPr>
          <a:xfrm>
            <a:off x="35496" y="4221088"/>
            <a:ext cx="4903340" cy="2126505"/>
            <a:chOff x="395537" y="3717032"/>
            <a:chExt cx="4903340" cy="2126505"/>
          </a:xfrm>
        </p:grpSpPr>
        <p:pic>
          <p:nvPicPr>
            <p:cNvPr id="15363" name="Picture 3"/>
            <p:cNvPicPr>
              <a:picLocks noChangeAspect="1" noChangeArrowheads="1"/>
            </p:cNvPicPr>
            <p:nvPr/>
          </p:nvPicPr>
          <p:blipFill>
            <a:blip r:embed="rId6" cstate="print">
              <a:clrChange>
                <a:clrFrom>
                  <a:srgbClr val="FFFFFF"/>
                </a:clrFrom>
                <a:clrTo>
                  <a:srgbClr val="FFFFFF">
                    <a:alpha val="0"/>
                  </a:srgbClr>
                </a:clrTo>
              </a:clrChange>
            </a:blip>
            <a:srcRect b="50311"/>
            <a:stretch>
              <a:fillRect/>
            </a:stretch>
          </p:blipFill>
          <p:spPr bwMode="auto">
            <a:xfrm>
              <a:off x="395537" y="3717033"/>
              <a:ext cx="2455069" cy="2100214"/>
            </a:xfrm>
            <a:prstGeom prst="rect">
              <a:avLst/>
            </a:prstGeom>
            <a:noFill/>
            <a:ln w="9525">
              <a:noFill/>
              <a:miter lim="800000"/>
              <a:headEnd/>
              <a:tailEnd/>
            </a:ln>
          </p:spPr>
        </p:pic>
        <p:pic>
          <p:nvPicPr>
            <p:cNvPr id="48" name="Picture 3"/>
            <p:cNvPicPr>
              <a:picLocks noChangeAspect="1" noChangeArrowheads="1"/>
            </p:cNvPicPr>
            <p:nvPr/>
          </p:nvPicPr>
          <p:blipFill>
            <a:blip r:embed="rId6" cstate="print">
              <a:clrChange>
                <a:clrFrom>
                  <a:srgbClr val="FFFFFF"/>
                </a:clrFrom>
                <a:clrTo>
                  <a:srgbClr val="FFFFFF">
                    <a:alpha val="0"/>
                  </a:srgbClr>
                </a:clrTo>
              </a:clrChange>
            </a:blip>
            <a:srcRect t="49689"/>
            <a:stretch>
              <a:fillRect/>
            </a:stretch>
          </p:blipFill>
          <p:spPr bwMode="auto">
            <a:xfrm>
              <a:off x="2843808" y="3717032"/>
              <a:ext cx="2455069" cy="2126505"/>
            </a:xfrm>
            <a:prstGeom prst="rect">
              <a:avLst/>
            </a:prstGeom>
            <a:noFill/>
            <a:ln w="9525">
              <a:noFill/>
              <a:miter lim="800000"/>
              <a:headEnd/>
              <a:tailEnd/>
            </a:ln>
          </p:spPr>
        </p:pic>
      </p:grpSp>
      <p:sp>
        <p:nvSpPr>
          <p:cNvPr id="50" name="Rectangle 2052"/>
          <p:cNvSpPr>
            <a:spLocks noChangeArrowheads="1"/>
          </p:cNvSpPr>
          <p:nvPr/>
        </p:nvSpPr>
        <p:spPr bwMode="auto">
          <a:xfrm>
            <a:off x="5364088" y="4581128"/>
            <a:ext cx="3600400" cy="2031325"/>
          </a:xfrm>
          <a:prstGeom prst="rect">
            <a:avLst/>
          </a:prstGeom>
          <a:noFill/>
          <a:ln w="9525">
            <a:noFill/>
            <a:miter lim="800000"/>
            <a:headEnd/>
            <a:tailEnd/>
          </a:ln>
        </p:spPr>
        <p:txBody>
          <a:bodyPr wrap="square">
            <a:spAutoFit/>
          </a:bodyPr>
          <a:lstStyle/>
          <a:p>
            <a:pPr indent="-193675" eaLnBrk="1" hangingPunct="1">
              <a:spcBef>
                <a:spcPts val="0"/>
              </a:spcBef>
              <a:spcAft>
                <a:spcPts val="600"/>
              </a:spcAft>
              <a:buClr>
                <a:srgbClr val="87CCF3"/>
              </a:buClr>
            </a:pPr>
            <a:r>
              <a:rPr lang="en-US" sz="1800" dirty="0">
                <a:latin typeface="+mj-lt"/>
                <a:cs typeface="Arial" charset="0"/>
              </a:rPr>
              <a:t>Real-time monitoring of transition processes during charge-discharge cycles revealed 10% increase of LiC</a:t>
            </a:r>
            <a:r>
              <a:rPr lang="en-US" sz="1800" baseline="-25000" dirty="0">
                <a:latin typeface="+mj-lt"/>
                <a:cs typeface="Arial" charset="0"/>
              </a:rPr>
              <a:t>6</a:t>
            </a:r>
            <a:r>
              <a:rPr lang="en-US" sz="1800" dirty="0">
                <a:latin typeface="+mj-lt"/>
                <a:cs typeface="Arial" charset="0"/>
              </a:rPr>
              <a:t> phase in anode when cathode was doped with vanadium oxide, which correlates with better electrochemical properties.</a:t>
            </a:r>
          </a:p>
        </p:txBody>
      </p:sp>
      <p:sp>
        <p:nvSpPr>
          <p:cNvPr id="12" name="Slide Number Placeholder 2">
            <a:extLst>
              <a:ext uri="{FF2B5EF4-FFF2-40B4-BE49-F238E27FC236}">
                <a16:creationId xmlns:a16="http://schemas.microsoft.com/office/drawing/2014/main" xmlns="" id="{19183C4A-181B-4AED-B490-D3C036E013AC}"/>
              </a:ext>
            </a:extLst>
          </p:cNvPr>
          <p:cNvSpPr txBox="1">
            <a:spLocks/>
          </p:cNvSpPr>
          <p:nvPr/>
        </p:nvSpPr>
        <p:spPr>
          <a:xfrm>
            <a:off x="7524328" y="6525344"/>
            <a:ext cx="1512024" cy="216024"/>
          </a:xfrm>
          <a:prstGeom prst="rect">
            <a:avLst/>
          </a:prstGeom>
        </p:spPr>
        <p:txBody>
          <a:bodyPr vert="horz" wrap="none" lIns="0" tIns="0" rIns="0" bIns="0" anchor="b"/>
          <a:lstStyle>
            <a:defPPr>
              <a:defRPr lang="en-CA"/>
            </a:defPPr>
            <a:lvl1pPr algn="r" rtl="0" eaLnBrk="1" fontAlgn="base" latinLnBrk="0" hangingPunct="1">
              <a:spcBef>
                <a:spcPct val="0"/>
              </a:spcBef>
              <a:spcAft>
                <a:spcPct val="0"/>
              </a:spcAft>
              <a:defRPr kumimoji="0" sz="1000" kern="1200">
                <a:solidFill>
                  <a:srgbClr val="223E7E"/>
                </a:solidFill>
                <a:latin typeface="+mn-lt"/>
                <a:ea typeface="ヒラギノ角ゴ Pro W3" pitchFamily="8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5pPr>
            <a:lvl6pPr marL="2286000" algn="l" defTabSz="914400" rtl="0" eaLnBrk="1" latinLnBrk="0" hangingPunct="1">
              <a:defRPr sz="2400" kern="1200">
                <a:solidFill>
                  <a:schemeClr val="tx1"/>
                </a:solidFill>
                <a:latin typeface="Arial" pitchFamily="34" charset="0"/>
                <a:ea typeface="ヒラギノ角ゴ Pro W3" pitchFamily="84" charset="-128"/>
                <a:cs typeface="+mn-cs"/>
              </a:defRPr>
            </a:lvl6pPr>
            <a:lvl7pPr marL="2743200" algn="l" defTabSz="914400" rtl="0" eaLnBrk="1" latinLnBrk="0" hangingPunct="1">
              <a:defRPr sz="2400" kern="1200">
                <a:solidFill>
                  <a:schemeClr val="tx1"/>
                </a:solidFill>
                <a:latin typeface="Arial" pitchFamily="34" charset="0"/>
                <a:ea typeface="ヒラギノ角ゴ Pro W3" pitchFamily="84" charset="-128"/>
                <a:cs typeface="+mn-cs"/>
              </a:defRPr>
            </a:lvl7pPr>
            <a:lvl8pPr marL="3200400" algn="l" defTabSz="914400" rtl="0" eaLnBrk="1" latinLnBrk="0" hangingPunct="1">
              <a:defRPr sz="2400" kern="1200">
                <a:solidFill>
                  <a:schemeClr val="tx1"/>
                </a:solidFill>
                <a:latin typeface="Arial" pitchFamily="34" charset="0"/>
                <a:ea typeface="ヒラギノ角ゴ Pro W3" pitchFamily="84" charset="-128"/>
                <a:cs typeface="+mn-cs"/>
              </a:defRPr>
            </a:lvl8pPr>
            <a:lvl9pPr marL="3657600" algn="l" defTabSz="914400" rtl="0" eaLnBrk="1" latinLnBrk="0" hangingPunct="1">
              <a:defRPr sz="2400" kern="1200">
                <a:solidFill>
                  <a:schemeClr val="tx1"/>
                </a:solidFill>
                <a:latin typeface="Arial" pitchFamily="34" charset="0"/>
                <a:ea typeface="ヒラギノ角ゴ Pro W3" pitchFamily="84" charset="-128"/>
                <a:cs typeface="+mn-cs"/>
              </a:defRPr>
            </a:lvl9pPr>
          </a:lstStyle>
          <a:p>
            <a:r>
              <a:rPr lang="en-CA" sz="1300" dirty="0">
                <a:solidFill>
                  <a:srgbClr val="87CCF3"/>
                </a:solidFill>
              </a:rPr>
              <a:t>p.</a:t>
            </a:r>
            <a:fld id="{B26D0A97-99EA-4F59-82E1-B6372FA01846}" type="slidenum">
              <a:rPr lang="en-CA" sz="1300" smtClean="0">
                <a:solidFill>
                  <a:srgbClr val="87CCF3"/>
                </a:solidFill>
              </a:rPr>
              <a:pPr/>
              <a:t>12</a:t>
            </a:fld>
            <a:endParaRPr lang="en-CA" sz="1300" dirty="0">
              <a:solidFill>
                <a:srgbClr val="87CCF3"/>
              </a:solidFill>
            </a:endParaRPr>
          </a:p>
        </p:txBody>
      </p:sp>
    </p:spTree>
    <p:extLst>
      <p:ext uri="{BB962C8B-B14F-4D97-AF65-F5344CB8AC3E}">
        <p14:creationId xmlns:p14="http://schemas.microsoft.com/office/powerpoint/2010/main" val="11688133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CF102BA3-12D1-4B6F-87AD-A629BCBD7857}"/>
              </a:ext>
            </a:extLst>
          </p:cNvPr>
          <p:cNvGrpSpPr/>
          <p:nvPr/>
        </p:nvGrpSpPr>
        <p:grpSpPr>
          <a:xfrm>
            <a:off x="5490000" y="1340768"/>
            <a:ext cx="3654000" cy="1920333"/>
            <a:chOff x="5490000" y="1340768"/>
            <a:chExt cx="3654000" cy="1920333"/>
          </a:xfrm>
        </p:grpSpPr>
        <p:pic>
          <p:nvPicPr>
            <p:cNvPr id="6" name="Рисунок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1163" y="1340768"/>
              <a:ext cx="3632837" cy="1920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xmlns="" id="{B53F2E7F-592B-4C94-9DAC-2BB462696F4A}"/>
                </a:ext>
              </a:extLst>
            </p:cNvPr>
            <p:cNvSpPr txBox="1"/>
            <p:nvPr/>
          </p:nvSpPr>
          <p:spPr>
            <a:xfrm>
              <a:off x="5490000" y="1782000"/>
              <a:ext cx="809837" cy="246221"/>
            </a:xfrm>
            <a:prstGeom prst="rect">
              <a:avLst/>
            </a:prstGeom>
            <a:noFill/>
          </p:spPr>
          <p:txBody>
            <a:bodyPr wrap="none" rtlCol="0">
              <a:spAutoFit/>
            </a:bodyPr>
            <a:lstStyle/>
            <a:p>
              <a:r>
                <a:rPr lang="en-US" sz="1000" dirty="0">
                  <a:solidFill>
                    <a:schemeClr val="bg1"/>
                  </a:solidFill>
                </a:rPr>
                <a:t>Wheel disk</a:t>
              </a:r>
              <a:endParaRPr lang="en-CA" sz="1000" dirty="0">
                <a:solidFill>
                  <a:schemeClr val="bg1"/>
                </a:solidFill>
              </a:endParaRPr>
            </a:p>
          </p:txBody>
        </p:sp>
        <p:sp>
          <p:nvSpPr>
            <p:cNvPr id="19" name="TextBox 18">
              <a:extLst>
                <a:ext uri="{FF2B5EF4-FFF2-40B4-BE49-F238E27FC236}">
                  <a16:creationId xmlns:a16="http://schemas.microsoft.com/office/drawing/2014/main" xmlns="" id="{9E9DC9FC-9BCC-4FB0-AFFB-A2EBE2BD0214}"/>
                </a:ext>
              </a:extLst>
            </p:cNvPr>
            <p:cNvSpPr txBox="1"/>
            <p:nvPr/>
          </p:nvSpPr>
          <p:spPr>
            <a:xfrm>
              <a:off x="5868144" y="2966755"/>
              <a:ext cx="413896" cy="246221"/>
            </a:xfrm>
            <a:prstGeom prst="rect">
              <a:avLst/>
            </a:prstGeom>
            <a:noFill/>
          </p:spPr>
          <p:txBody>
            <a:bodyPr wrap="none" rtlCol="0">
              <a:spAutoFit/>
            </a:bodyPr>
            <a:lstStyle/>
            <a:p>
              <a:r>
                <a:rPr lang="en-US" sz="1000" dirty="0">
                  <a:solidFill>
                    <a:schemeClr val="bg1"/>
                  </a:solidFill>
                </a:rPr>
                <a:t>Rim</a:t>
              </a:r>
              <a:endParaRPr lang="en-CA" sz="1000" dirty="0">
                <a:solidFill>
                  <a:schemeClr val="bg1"/>
                </a:solidFill>
              </a:endParaRPr>
            </a:p>
          </p:txBody>
        </p:sp>
        <p:sp>
          <p:nvSpPr>
            <p:cNvPr id="20" name="TextBox 19">
              <a:extLst>
                <a:ext uri="{FF2B5EF4-FFF2-40B4-BE49-F238E27FC236}">
                  <a16:creationId xmlns:a16="http://schemas.microsoft.com/office/drawing/2014/main" xmlns="" id="{9B0C8DB4-4754-465F-9052-3F2A0CF35ED2}"/>
                </a:ext>
              </a:extLst>
            </p:cNvPr>
            <p:cNvSpPr txBox="1"/>
            <p:nvPr/>
          </p:nvSpPr>
          <p:spPr>
            <a:xfrm>
              <a:off x="6426000" y="1440000"/>
              <a:ext cx="418704" cy="246221"/>
            </a:xfrm>
            <a:prstGeom prst="rect">
              <a:avLst/>
            </a:prstGeom>
            <a:noFill/>
          </p:spPr>
          <p:txBody>
            <a:bodyPr wrap="none" rtlCol="0">
              <a:spAutoFit/>
            </a:bodyPr>
            <a:lstStyle/>
            <a:p>
              <a:r>
                <a:rPr lang="en-US" sz="1000" dirty="0">
                  <a:solidFill>
                    <a:schemeClr val="bg1"/>
                  </a:solidFill>
                </a:rPr>
                <a:t>Hub</a:t>
              </a:r>
              <a:endParaRPr lang="en-CA" sz="1000" dirty="0">
                <a:solidFill>
                  <a:schemeClr val="bg1"/>
                </a:solidFill>
              </a:endParaRPr>
            </a:p>
          </p:txBody>
        </p:sp>
        <p:sp>
          <p:nvSpPr>
            <p:cNvPr id="21" name="TextBox 20">
              <a:extLst>
                <a:ext uri="{FF2B5EF4-FFF2-40B4-BE49-F238E27FC236}">
                  <a16:creationId xmlns:a16="http://schemas.microsoft.com/office/drawing/2014/main" xmlns="" id="{C24C32FC-0BC4-4F1B-95D6-75C63B01EF2B}"/>
                </a:ext>
              </a:extLst>
            </p:cNvPr>
            <p:cNvSpPr txBox="1"/>
            <p:nvPr/>
          </p:nvSpPr>
          <p:spPr>
            <a:xfrm>
              <a:off x="7288775" y="1340768"/>
              <a:ext cx="1819729" cy="400110"/>
            </a:xfrm>
            <a:prstGeom prst="rect">
              <a:avLst/>
            </a:prstGeom>
            <a:noFill/>
          </p:spPr>
          <p:txBody>
            <a:bodyPr wrap="none" rtlCol="0">
              <a:spAutoFit/>
            </a:bodyPr>
            <a:lstStyle/>
            <a:p>
              <a:pPr algn="ctr"/>
              <a:r>
                <a:rPr lang="en-US" sz="1000" dirty="0">
                  <a:solidFill>
                    <a:schemeClr val="bg1"/>
                  </a:solidFill>
                </a:rPr>
                <a:t>Transition zone between hub</a:t>
              </a:r>
            </a:p>
            <a:p>
              <a:pPr algn="ctr"/>
              <a:r>
                <a:rPr lang="en-US" sz="1000" dirty="0">
                  <a:solidFill>
                    <a:schemeClr val="bg1"/>
                  </a:solidFill>
                </a:rPr>
                <a:t>and wheel disk</a:t>
              </a:r>
              <a:endParaRPr lang="en-CA" sz="1000" dirty="0">
                <a:solidFill>
                  <a:schemeClr val="bg1"/>
                </a:solidFill>
              </a:endParaRPr>
            </a:p>
          </p:txBody>
        </p:sp>
      </p:grpSp>
      <p:sp>
        <p:nvSpPr>
          <p:cNvPr id="4" name="Title 3"/>
          <p:cNvSpPr>
            <a:spLocks noGrp="1"/>
          </p:cNvSpPr>
          <p:nvPr>
            <p:ph type="title"/>
          </p:nvPr>
        </p:nvSpPr>
        <p:spPr>
          <a:xfrm>
            <a:off x="457200" y="684000"/>
            <a:ext cx="8435280" cy="475456"/>
          </a:xfrm>
        </p:spPr>
        <p:txBody>
          <a:bodyPr>
            <a:noAutofit/>
          </a:bodyPr>
          <a:lstStyle/>
          <a:p>
            <a:r>
              <a:rPr lang="en-GB" sz="3000" b="1" dirty="0">
                <a:solidFill>
                  <a:schemeClr val="tx2">
                    <a:lumMod val="90000"/>
                  </a:schemeClr>
                </a:solidFill>
                <a:effectLst>
                  <a:outerShdw blurRad="38100" dist="38100" dir="2700000" algn="tl">
                    <a:srgbClr val="000000">
                      <a:alpha val="43137"/>
                    </a:srgbClr>
                  </a:outerShdw>
                </a:effectLst>
              </a:rPr>
              <a:t>Crystallographic Texture and Strain Measurements</a:t>
            </a:r>
            <a:endParaRPr lang="en-CA" sz="3000" b="1" dirty="0">
              <a:solidFill>
                <a:schemeClr val="tx2">
                  <a:lumMod val="90000"/>
                </a:schemeClr>
              </a:solidFill>
              <a:effectLst>
                <a:outerShdw blurRad="38100" dist="38100" dir="2700000" algn="tl">
                  <a:srgbClr val="000000">
                    <a:alpha val="43137"/>
                  </a:srgbClr>
                </a:outerShdw>
              </a:effectLst>
            </a:endParaRPr>
          </a:p>
        </p:txBody>
      </p:sp>
      <p:sp>
        <p:nvSpPr>
          <p:cNvPr id="7" name="Rectangle 2052"/>
          <p:cNvSpPr>
            <a:spLocks noChangeArrowheads="1"/>
          </p:cNvSpPr>
          <p:nvPr/>
        </p:nvSpPr>
        <p:spPr bwMode="auto">
          <a:xfrm>
            <a:off x="179512" y="1620089"/>
            <a:ext cx="5472608" cy="646331"/>
          </a:xfrm>
          <a:prstGeom prst="rect">
            <a:avLst/>
          </a:prstGeom>
          <a:noFill/>
          <a:ln w="9525">
            <a:noFill/>
            <a:miter lim="800000"/>
            <a:headEnd/>
            <a:tailEnd/>
          </a:ln>
        </p:spPr>
        <p:txBody>
          <a:bodyPr wrap="square">
            <a:spAutoFit/>
          </a:bodyPr>
          <a:lstStyle/>
          <a:p>
            <a:pPr eaLnBrk="1" hangingPunct="1">
              <a:spcBef>
                <a:spcPts val="0"/>
              </a:spcBef>
              <a:spcAft>
                <a:spcPts val="0"/>
              </a:spcAft>
              <a:buClr>
                <a:srgbClr val="87CCF3"/>
              </a:buClr>
            </a:pPr>
            <a:r>
              <a:rPr lang="de-DE" altLang="ru-RU" sz="1800" dirty="0" err="1">
                <a:latin typeface="+mj-lt"/>
                <a:cs typeface="Arial" charset="0"/>
              </a:rPr>
              <a:t>Studying</a:t>
            </a:r>
            <a:r>
              <a:rPr lang="de-DE" altLang="ru-RU" sz="1800" dirty="0">
                <a:latin typeface="+mj-lt"/>
                <a:cs typeface="Arial" charset="0"/>
              </a:rPr>
              <a:t> </a:t>
            </a:r>
            <a:r>
              <a:rPr lang="de-DE" altLang="ru-RU" sz="1800" dirty="0" err="1">
                <a:latin typeface="+mj-lt"/>
                <a:cs typeface="Arial" charset="0"/>
              </a:rPr>
              <a:t>the</a:t>
            </a:r>
            <a:r>
              <a:rPr lang="de-DE" altLang="ru-RU" sz="1800" dirty="0">
                <a:latin typeface="+mj-lt"/>
                <a:cs typeface="Arial" charset="0"/>
              </a:rPr>
              <a:t> </a:t>
            </a:r>
            <a:r>
              <a:rPr lang="de-DE" altLang="ru-RU" sz="1800" dirty="0" err="1">
                <a:latin typeface="+mj-lt"/>
                <a:cs typeface="Arial" charset="0"/>
              </a:rPr>
              <a:t>textures</a:t>
            </a:r>
            <a:r>
              <a:rPr lang="de-DE" altLang="ru-RU" sz="1800" dirty="0">
                <a:latin typeface="+mj-lt"/>
                <a:cs typeface="Arial" charset="0"/>
              </a:rPr>
              <a:t> in </a:t>
            </a:r>
            <a:r>
              <a:rPr lang="de-DE" altLang="ru-RU" sz="1800" dirty="0" err="1">
                <a:latin typeface="+mj-lt"/>
                <a:cs typeface="Arial" charset="0"/>
              </a:rPr>
              <a:t>railway</a:t>
            </a:r>
            <a:r>
              <a:rPr lang="de-DE" altLang="ru-RU" sz="1800" dirty="0">
                <a:latin typeface="+mj-lt"/>
                <a:cs typeface="Arial" charset="0"/>
              </a:rPr>
              <a:t> </a:t>
            </a:r>
            <a:r>
              <a:rPr lang="de-DE" altLang="ru-RU" sz="1800" dirty="0" err="1">
                <a:latin typeface="+mj-lt"/>
                <a:cs typeface="Arial" charset="0"/>
              </a:rPr>
              <a:t>wheel</a:t>
            </a:r>
            <a:r>
              <a:rPr lang="de-DE" altLang="ru-RU" sz="1800" dirty="0">
                <a:latin typeface="+mj-lt"/>
                <a:cs typeface="Arial" charset="0"/>
              </a:rPr>
              <a:t> </a:t>
            </a:r>
            <a:r>
              <a:rPr lang="de-DE" altLang="ru-RU" sz="1800" dirty="0" err="1">
                <a:latin typeface="+mj-lt"/>
                <a:cs typeface="Arial" charset="0"/>
              </a:rPr>
              <a:t>helps</a:t>
            </a:r>
            <a:r>
              <a:rPr lang="de-DE" altLang="ru-RU" sz="1800" dirty="0">
                <a:latin typeface="+mj-lt"/>
                <a:cs typeface="Arial" charset="0"/>
              </a:rPr>
              <a:t> </a:t>
            </a:r>
            <a:r>
              <a:rPr lang="de-DE" altLang="ru-RU" sz="1800" dirty="0" err="1">
                <a:latin typeface="+mj-lt"/>
                <a:cs typeface="Arial" charset="0"/>
              </a:rPr>
              <a:t>to</a:t>
            </a:r>
            <a:r>
              <a:rPr lang="de-DE" altLang="ru-RU" sz="1800" dirty="0">
                <a:latin typeface="+mj-lt"/>
                <a:cs typeface="Arial" charset="0"/>
              </a:rPr>
              <a:t> </a:t>
            </a:r>
            <a:r>
              <a:rPr lang="de-DE" altLang="ru-RU" sz="1800" dirty="0" err="1">
                <a:latin typeface="+mj-lt"/>
                <a:cs typeface="Arial" charset="0"/>
              </a:rPr>
              <a:t>improve</a:t>
            </a:r>
            <a:r>
              <a:rPr lang="de-DE" altLang="ru-RU" sz="1800" dirty="0">
                <a:latin typeface="+mj-lt"/>
                <a:cs typeface="Arial" charset="0"/>
              </a:rPr>
              <a:t> </a:t>
            </a:r>
            <a:r>
              <a:rPr lang="de-DE" altLang="ru-RU" sz="1800" dirty="0" err="1">
                <a:latin typeface="+mj-lt"/>
                <a:cs typeface="Arial" charset="0"/>
              </a:rPr>
              <a:t>technologies</a:t>
            </a:r>
            <a:r>
              <a:rPr lang="de-DE" altLang="ru-RU" sz="1800" dirty="0">
                <a:latin typeface="+mj-lt"/>
                <a:cs typeface="Arial" charset="0"/>
              </a:rPr>
              <a:t> in </a:t>
            </a:r>
            <a:r>
              <a:rPr lang="de-DE" altLang="ru-RU" sz="1800" dirty="0" err="1">
                <a:latin typeface="+mj-lt"/>
                <a:cs typeface="Arial" charset="0"/>
              </a:rPr>
              <a:t>steel</a:t>
            </a:r>
            <a:r>
              <a:rPr lang="de-DE" altLang="ru-RU" sz="1800" dirty="0">
                <a:latin typeface="+mj-lt"/>
                <a:cs typeface="Arial" charset="0"/>
              </a:rPr>
              <a:t> </a:t>
            </a:r>
            <a:r>
              <a:rPr lang="de-DE" altLang="ru-RU" sz="1800" dirty="0" err="1">
                <a:latin typeface="+mj-lt"/>
                <a:cs typeface="Arial" charset="0"/>
              </a:rPr>
              <a:t>industry</a:t>
            </a:r>
            <a:endParaRPr lang="de-DE" altLang="ru-RU" sz="1800" dirty="0">
              <a:latin typeface="+mj-lt"/>
              <a:cs typeface="Arial" charset="0"/>
            </a:endParaRPr>
          </a:p>
        </p:txBody>
      </p:sp>
      <p:sp>
        <p:nvSpPr>
          <p:cNvPr id="8" name="Titel 1"/>
          <p:cNvSpPr txBox="1">
            <a:spLocks/>
          </p:cNvSpPr>
          <p:nvPr/>
        </p:nvSpPr>
        <p:spPr>
          <a:xfrm>
            <a:off x="2843808" y="2276872"/>
            <a:ext cx="3312367" cy="64749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chemeClr val="accent2">
                    <a:lumMod val="40000"/>
                    <a:lumOff val="60000"/>
                  </a:schemeClr>
                </a:solidFill>
                <a:effectLst/>
                <a:uLnTx/>
                <a:uFillTx/>
                <a:latin typeface="+mj-lt"/>
                <a:ea typeface="+mj-ea"/>
                <a:cs typeface="+mj-cs"/>
              </a:rPr>
              <a:t>SKAT - texture </a:t>
            </a:r>
            <a:r>
              <a:rPr kumimoji="0" lang="en-US" sz="2000" b="1" i="0" u="none" strike="noStrike" kern="1200" cap="none" spc="0" normalizeH="0" baseline="0" noProof="0" dirty="0" err="1">
                <a:ln>
                  <a:noFill/>
                </a:ln>
                <a:solidFill>
                  <a:schemeClr val="accent2">
                    <a:lumMod val="40000"/>
                    <a:lumOff val="60000"/>
                  </a:schemeClr>
                </a:solidFill>
                <a:effectLst/>
                <a:uLnTx/>
                <a:uFillTx/>
                <a:latin typeface="+mj-lt"/>
                <a:ea typeface="+mj-ea"/>
                <a:cs typeface="+mj-cs"/>
              </a:rPr>
              <a:t>diffractometer</a:t>
            </a:r>
            <a:r>
              <a:rPr kumimoji="0" lang="en-US" sz="2000" b="1" i="0" u="none" strike="noStrike" kern="1200" cap="none" spc="0" normalizeH="0" baseline="0" noProof="0" dirty="0">
                <a:ln>
                  <a:noFill/>
                </a:ln>
                <a:solidFill>
                  <a:schemeClr val="accent2">
                    <a:lumMod val="40000"/>
                    <a:lumOff val="60000"/>
                  </a:schemeClr>
                </a:solidFill>
                <a:effectLst/>
                <a:uLnTx/>
                <a:uFillTx/>
                <a:latin typeface="+mj-lt"/>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schemeClr val="accent2">
                    <a:lumMod val="40000"/>
                    <a:lumOff val="60000"/>
                  </a:schemeClr>
                </a:solidFill>
                <a:effectLst/>
                <a:uLnTx/>
                <a:uFillTx/>
                <a:latin typeface="+mj-lt"/>
                <a:ea typeface="+mj-ea"/>
                <a:cs typeface="+mj-cs"/>
              </a:rPr>
              <a:t>(operated</a:t>
            </a:r>
            <a:r>
              <a:rPr kumimoji="0" lang="en-US" sz="1400" b="1" i="0" u="none" strike="noStrike" kern="1200" cap="none" spc="0" normalizeH="0" noProof="0" dirty="0">
                <a:ln>
                  <a:noFill/>
                </a:ln>
                <a:solidFill>
                  <a:schemeClr val="accent2">
                    <a:lumMod val="40000"/>
                    <a:lumOff val="60000"/>
                  </a:schemeClr>
                </a:solidFill>
                <a:effectLst/>
                <a:uLnTx/>
                <a:uFillTx/>
                <a:latin typeface="+mj-lt"/>
                <a:ea typeface="+mj-ea"/>
                <a:cs typeface="+mj-cs"/>
              </a:rPr>
              <a:t> by GEOMAR Kiel, Germany)</a:t>
            </a:r>
            <a:endParaRPr kumimoji="0" lang="en-US" sz="1400" b="1" i="0" u="none" strike="noStrike" kern="1200" cap="none" spc="0" normalizeH="0" baseline="0" noProof="0" dirty="0">
              <a:ln>
                <a:noFill/>
              </a:ln>
              <a:solidFill>
                <a:schemeClr val="accent2">
                  <a:lumMod val="40000"/>
                  <a:lumOff val="60000"/>
                </a:schemeClr>
              </a:solidFill>
              <a:effectLst/>
              <a:uLnTx/>
              <a:uFillTx/>
              <a:latin typeface="+mj-lt"/>
              <a:ea typeface="+mj-ea"/>
              <a:cs typeface="+mj-cs"/>
            </a:endParaRPr>
          </a:p>
        </p:txBody>
      </p:sp>
      <p:pic>
        <p:nvPicPr>
          <p:cNvPr id="9" name="Picture 2" descr="GEOMAR - Helmholtz Zentrum für Ozeanforschung Kie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80312" y="2708920"/>
            <a:ext cx="1277193" cy="648815"/>
          </a:xfrm>
          <a:prstGeom prst="rect">
            <a:avLst/>
          </a:prstGeom>
          <a:noFill/>
          <a:extLst>
            <a:ext uri="{909E8E84-426E-40DD-AFC4-6F175D3DCCD1}">
              <a14:hiddenFill xmlns:a14="http://schemas.microsoft.com/office/drawing/2010/main">
                <a:solidFill>
                  <a:srgbClr val="FFFFFF"/>
                </a:solidFill>
              </a14:hiddenFill>
            </a:ext>
          </a:extLst>
        </p:spPr>
      </p:pic>
      <p:pic>
        <p:nvPicPr>
          <p:cNvPr id="10" name="Bild 4"/>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4180828"/>
            <a:ext cx="3526025" cy="1120380"/>
          </a:xfrm>
          <a:prstGeom prst="rect">
            <a:avLst/>
          </a:prstGeom>
          <a:noFill/>
        </p:spPr>
      </p:pic>
      <p:sp>
        <p:nvSpPr>
          <p:cNvPr id="13" name="Rectangle 2052"/>
          <p:cNvSpPr>
            <a:spLocks noChangeArrowheads="1"/>
          </p:cNvSpPr>
          <p:nvPr/>
        </p:nvSpPr>
        <p:spPr bwMode="auto">
          <a:xfrm>
            <a:off x="179512" y="5334307"/>
            <a:ext cx="6552728" cy="923330"/>
          </a:xfrm>
          <a:prstGeom prst="rect">
            <a:avLst/>
          </a:prstGeom>
          <a:noFill/>
          <a:ln w="9525">
            <a:noFill/>
            <a:miter lim="800000"/>
            <a:headEnd/>
            <a:tailEnd/>
          </a:ln>
        </p:spPr>
        <p:txBody>
          <a:bodyPr wrap="square">
            <a:spAutoFit/>
          </a:bodyPr>
          <a:lstStyle/>
          <a:p>
            <a:pPr eaLnBrk="1" hangingPunct="1">
              <a:spcBef>
                <a:spcPts val="0"/>
              </a:spcBef>
              <a:spcAft>
                <a:spcPts val="0"/>
              </a:spcAft>
              <a:buClr>
                <a:srgbClr val="87CCF3"/>
              </a:buClr>
            </a:pPr>
            <a:r>
              <a:rPr lang="en-CA" altLang="ru-RU" sz="1800" dirty="0">
                <a:latin typeface="+mj-lt"/>
                <a:cs typeface="Arial" charset="0"/>
              </a:rPr>
              <a:t>Investigations on geological samples help a better understanding of deformation processes, which take place in rocks under conditions of the Earth's upper crust, and during the Earth quakes</a:t>
            </a:r>
          </a:p>
        </p:txBody>
      </p:sp>
      <p:sp>
        <p:nvSpPr>
          <p:cNvPr id="14" name="Rectangle 12"/>
          <p:cNvSpPr>
            <a:spLocks noChangeArrowheads="1"/>
          </p:cNvSpPr>
          <p:nvPr/>
        </p:nvSpPr>
        <p:spPr bwMode="auto">
          <a:xfrm>
            <a:off x="3995936" y="4172853"/>
            <a:ext cx="3816424" cy="696307"/>
          </a:xfrm>
          <a:prstGeom prst="rect">
            <a:avLst/>
          </a:prstGeom>
          <a:noFill/>
          <a:ln w="9525">
            <a:noFill/>
            <a:miter lim="800000"/>
            <a:headEnd/>
            <a:tailEnd/>
          </a:ln>
        </p:spPr>
        <p:txBody>
          <a:bodyPr wrap="none" anchor="ctr"/>
          <a:lstStyle/>
          <a:p>
            <a:pPr algn="ctr"/>
            <a:r>
              <a:rPr lang="de-DE" sz="1800" b="1" dirty="0">
                <a:solidFill>
                  <a:schemeClr val="accent4">
                    <a:lumMod val="60000"/>
                    <a:lumOff val="40000"/>
                  </a:schemeClr>
                </a:solidFill>
                <a:cs typeface="Times New Roman" pitchFamily="18" charset="0"/>
              </a:rPr>
              <a:t>The EPSILON </a:t>
            </a:r>
            <a:r>
              <a:rPr lang="de-DE" sz="1800" b="1" dirty="0" err="1">
                <a:solidFill>
                  <a:schemeClr val="accent4">
                    <a:lumMod val="60000"/>
                    <a:lumOff val="40000"/>
                  </a:schemeClr>
                </a:solidFill>
                <a:cs typeface="Times New Roman" pitchFamily="18" charset="0"/>
              </a:rPr>
              <a:t>Strain-Diffractometer</a:t>
            </a:r>
            <a:r>
              <a:rPr lang="de-DE" sz="1800" b="1" dirty="0">
                <a:solidFill>
                  <a:schemeClr val="accent4">
                    <a:lumMod val="60000"/>
                    <a:lumOff val="40000"/>
                  </a:schemeClr>
                </a:solidFill>
                <a:cs typeface="Times New Roman" pitchFamily="18" charset="0"/>
              </a:rPr>
              <a:t> </a:t>
            </a:r>
          </a:p>
          <a:p>
            <a:pPr algn="ctr"/>
            <a:r>
              <a:rPr lang="de-DE" sz="1400" b="1" dirty="0">
                <a:solidFill>
                  <a:schemeClr val="accent4">
                    <a:lumMod val="60000"/>
                    <a:lumOff val="40000"/>
                  </a:schemeClr>
                </a:solidFill>
                <a:cs typeface="Times New Roman" pitchFamily="18" charset="0"/>
              </a:rPr>
              <a:t>(</a:t>
            </a:r>
            <a:r>
              <a:rPr lang="de-DE" sz="1400" b="1" dirty="0" err="1">
                <a:solidFill>
                  <a:schemeClr val="accent4">
                    <a:lumMod val="60000"/>
                    <a:lumOff val="40000"/>
                  </a:schemeClr>
                </a:solidFill>
                <a:cs typeface="Times New Roman" pitchFamily="18" charset="0"/>
              </a:rPr>
              <a:t>operated</a:t>
            </a:r>
            <a:r>
              <a:rPr lang="de-DE" sz="1400" b="1" dirty="0">
                <a:solidFill>
                  <a:schemeClr val="accent4">
                    <a:lumMod val="60000"/>
                    <a:lumOff val="40000"/>
                  </a:schemeClr>
                </a:solidFill>
                <a:cs typeface="Times New Roman" pitchFamily="18" charset="0"/>
              </a:rPr>
              <a:t> </a:t>
            </a:r>
            <a:r>
              <a:rPr lang="de-DE" sz="1400" b="1" dirty="0" err="1">
                <a:solidFill>
                  <a:schemeClr val="accent4">
                    <a:lumMod val="60000"/>
                    <a:lumOff val="40000"/>
                  </a:schemeClr>
                </a:solidFill>
                <a:cs typeface="Times New Roman" pitchFamily="18" charset="0"/>
              </a:rPr>
              <a:t>by</a:t>
            </a:r>
            <a:r>
              <a:rPr lang="de-DE" sz="1400" b="1" dirty="0">
                <a:solidFill>
                  <a:schemeClr val="accent4">
                    <a:lumMod val="60000"/>
                    <a:lumOff val="40000"/>
                  </a:schemeClr>
                </a:solidFill>
                <a:cs typeface="Times New Roman" pitchFamily="18" charset="0"/>
              </a:rPr>
              <a:t> KIT Karlsruhe, Germany)</a:t>
            </a:r>
          </a:p>
        </p:txBody>
      </p:sp>
      <p:pic>
        <p:nvPicPr>
          <p:cNvPr id="15" name="Grafik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5936" y="4878891"/>
            <a:ext cx="913473" cy="422317"/>
          </a:xfrm>
          <a:prstGeom prst="rect">
            <a:avLst/>
          </a:prstGeom>
        </p:spPr>
      </p:pic>
      <p:sp>
        <p:nvSpPr>
          <p:cNvPr id="16" name="Text Box 10"/>
          <p:cNvSpPr txBox="1">
            <a:spLocks noChangeArrowheads="1"/>
          </p:cNvSpPr>
          <p:nvPr/>
        </p:nvSpPr>
        <p:spPr bwMode="auto">
          <a:xfrm>
            <a:off x="104751" y="6258798"/>
            <a:ext cx="8931745" cy="338554"/>
          </a:xfrm>
          <a:prstGeom prst="rect">
            <a:avLst/>
          </a:prstGeom>
          <a:noFill/>
          <a:ln w="9525">
            <a:noFill/>
            <a:miter lim="800000"/>
            <a:headEnd/>
            <a:tailEnd/>
          </a:ln>
        </p:spPr>
        <p:txBody>
          <a:bodyPr wrap="square">
            <a:spAutoFit/>
          </a:bodyPr>
          <a:lstStyle/>
          <a:p>
            <a:r>
              <a:rPr lang="en-CA" sz="1600" dirty="0" err="1">
                <a:solidFill>
                  <a:schemeClr val="accent6">
                    <a:lumMod val="60000"/>
                    <a:lumOff val="40000"/>
                  </a:schemeClr>
                </a:solidFill>
                <a:latin typeface="+mj-lt"/>
              </a:rPr>
              <a:t>Scheffzük</a:t>
            </a:r>
            <a:r>
              <a:rPr lang="en-CA" sz="1600" dirty="0">
                <a:solidFill>
                  <a:schemeClr val="accent6">
                    <a:lumMod val="60000"/>
                    <a:lumOff val="40000"/>
                  </a:schemeClr>
                </a:solidFill>
                <a:latin typeface="+mj-lt"/>
              </a:rPr>
              <a:t>, Ch., </a:t>
            </a:r>
            <a:r>
              <a:rPr lang="en-CA" sz="1600" dirty="0" err="1">
                <a:solidFill>
                  <a:schemeClr val="accent6">
                    <a:lumMod val="60000"/>
                    <a:lumOff val="40000"/>
                  </a:schemeClr>
                </a:solidFill>
                <a:latin typeface="+mj-lt"/>
              </a:rPr>
              <a:t>Zang</a:t>
            </a:r>
            <a:r>
              <a:rPr lang="en-CA" sz="1600" dirty="0">
                <a:solidFill>
                  <a:schemeClr val="accent6">
                    <a:lumMod val="60000"/>
                    <a:lumOff val="40000"/>
                  </a:schemeClr>
                </a:solidFill>
                <a:latin typeface="+mj-lt"/>
              </a:rPr>
              <a:t>, A., </a:t>
            </a:r>
            <a:r>
              <a:rPr lang="en-CA" sz="1600" dirty="0" err="1">
                <a:solidFill>
                  <a:schemeClr val="accent6">
                    <a:lumMod val="60000"/>
                    <a:lumOff val="40000"/>
                  </a:schemeClr>
                </a:solidFill>
                <a:latin typeface="+mj-lt"/>
              </a:rPr>
              <a:t>Stephansson</a:t>
            </a:r>
            <a:r>
              <a:rPr lang="en-CA" sz="1600" dirty="0">
                <a:solidFill>
                  <a:schemeClr val="accent6">
                    <a:lumMod val="60000"/>
                    <a:lumOff val="40000"/>
                  </a:schemeClr>
                </a:solidFill>
                <a:latin typeface="+mj-lt"/>
              </a:rPr>
              <a:t>, O., </a:t>
            </a:r>
            <a:r>
              <a:rPr lang="en-CA" sz="1600" dirty="0" err="1">
                <a:solidFill>
                  <a:schemeClr val="accent6">
                    <a:lumMod val="60000"/>
                    <a:lumOff val="40000"/>
                  </a:schemeClr>
                </a:solidFill>
                <a:latin typeface="+mj-lt"/>
              </a:rPr>
              <a:t>Ullemeyer</a:t>
            </a:r>
            <a:r>
              <a:rPr lang="en-CA" sz="1600" dirty="0">
                <a:solidFill>
                  <a:schemeClr val="accent6">
                    <a:lumMod val="60000"/>
                    <a:lumOff val="40000"/>
                  </a:schemeClr>
                </a:solidFill>
                <a:latin typeface="+mj-lt"/>
              </a:rPr>
              <a:t>, K. &amp; Schilling, F.R. </a:t>
            </a:r>
            <a:r>
              <a:rPr lang="en-US" sz="1600" dirty="0">
                <a:solidFill>
                  <a:schemeClr val="accent6">
                    <a:lumMod val="60000"/>
                    <a:lumOff val="40000"/>
                  </a:schemeClr>
                </a:solidFill>
                <a:latin typeface="+mj-lt"/>
              </a:rPr>
              <a:t>Sweden. J. Phys. (2014)</a:t>
            </a:r>
          </a:p>
        </p:txBody>
      </p:sp>
      <p:sp>
        <p:nvSpPr>
          <p:cNvPr id="18" name="Text Box 10"/>
          <p:cNvSpPr txBox="1">
            <a:spLocks noChangeArrowheads="1"/>
          </p:cNvSpPr>
          <p:nvPr/>
        </p:nvSpPr>
        <p:spPr bwMode="auto">
          <a:xfrm>
            <a:off x="104751" y="3193231"/>
            <a:ext cx="8931745" cy="338554"/>
          </a:xfrm>
          <a:prstGeom prst="rect">
            <a:avLst/>
          </a:prstGeom>
          <a:noFill/>
          <a:ln w="9525">
            <a:noFill/>
            <a:miter lim="800000"/>
            <a:headEnd/>
            <a:tailEnd/>
          </a:ln>
        </p:spPr>
        <p:txBody>
          <a:bodyPr wrap="square">
            <a:spAutoFit/>
          </a:bodyPr>
          <a:lstStyle/>
          <a:p>
            <a:r>
              <a:rPr lang="en-GB" sz="1600" dirty="0">
                <a:solidFill>
                  <a:schemeClr val="accent6">
                    <a:lumMod val="60000"/>
                    <a:lumOff val="40000"/>
                  </a:schemeClr>
                </a:solidFill>
                <a:latin typeface="+mj-lt"/>
              </a:rPr>
              <a:t>T. </a:t>
            </a:r>
            <a:r>
              <a:rPr lang="en-GB" sz="1600" dirty="0" err="1">
                <a:solidFill>
                  <a:schemeClr val="accent6">
                    <a:lumMod val="60000"/>
                    <a:lumOff val="40000"/>
                  </a:schemeClr>
                </a:solidFill>
                <a:latin typeface="+mj-lt"/>
              </a:rPr>
              <a:t>Lychagina</a:t>
            </a:r>
            <a:r>
              <a:rPr lang="en-GB" sz="1600" dirty="0">
                <a:solidFill>
                  <a:schemeClr val="accent6">
                    <a:lumMod val="60000"/>
                    <a:lumOff val="40000"/>
                  </a:schemeClr>
                </a:solidFill>
                <a:latin typeface="+mj-lt"/>
              </a:rPr>
              <a:t>, D. Nikolayev, A. Sanin, J. </a:t>
            </a:r>
            <a:r>
              <a:rPr lang="en-GB" sz="1600" dirty="0" err="1">
                <a:solidFill>
                  <a:schemeClr val="accent6">
                    <a:lumMod val="60000"/>
                    <a:lumOff val="40000"/>
                  </a:schemeClr>
                </a:solidFill>
                <a:latin typeface="+mj-lt"/>
              </a:rPr>
              <a:t>Tatarko</a:t>
            </a:r>
            <a:r>
              <a:rPr lang="en-GB" sz="1600" dirty="0">
                <a:solidFill>
                  <a:schemeClr val="accent6">
                    <a:lumMod val="60000"/>
                    <a:lumOff val="40000"/>
                  </a:schemeClr>
                </a:solidFill>
                <a:latin typeface="+mj-lt"/>
              </a:rPr>
              <a:t>, &amp; K. </a:t>
            </a:r>
            <a:r>
              <a:rPr lang="en-GB" sz="1600" dirty="0" err="1">
                <a:solidFill>
                  <a:schemeClr val="accent6">
                    <a:lumMod val="60000"/>
                    <a:lumOff val="40000"/>
                  </a:schemeClr>
                </a:solidFill>
                <a:latin typeface="+mj-lt"/>
              </a:rPr>
              <a:t>Ullemeyer</a:t>
            </a:r>
            <a:r>
              <a:rPr lang="en-GB" sz="1600" dirty="0">
                <a:solidFill>
                  <a:schemeClr val="accent6">
                    <a:lumMod val="60000"/>
                    <a:lumOff val="40000"/>
                  </a:schemeClr>
                </a:solidFill>
                <a:latin typeface="+mj-lt"/>
              </a:rPr>
              <a:t> </a:t>
            </a:r>
            <a:r>
              <a:rPr lang="en-US" sz="1600" dirty="0">
                <a:solidFill>
                  <a:schemeClr val="accent6">
                    <a:lumMod val="60000"/>
                    <a:lumOff val="40000"/>
                  </a:schemeClr>
                </a:solidFill>
                <a:latin typeface="+mj-lt"/>
              </a:rPr>
              <a:t>J. Phys. (2014)</a:t>
            </a:r>
            <a:endParaRPr lang="en-CA" sz="1600" dirty="0">
              <a:solidFill>
                <a:schemeClr val="accent6">
                  <a:lumMod val="60000"/>
                  <a:lumOff val="40000"/>
                </a:schemeClr>
              </a:solidFill>
              <a:latin typeface="+mj-lt"/>
            </a:endParaRPr>
          </a:p>
        </p:txBody>
      </p:sp>
      <p:sp>
        <p:nvSpPr>
          <p:cNvPr id="23" name="Slide Number Placeholder 2">
            <a:extLst>
              <a:ext uri="{FF2B5EF4-FFF2-40B4-BE49-F238E27FC236}">
                <a16:creationId xmlns:a16="http://schemas.microsoft.com/office/drawing/2014/main" xmlns="" id="{A195B3F2-9DC6-474A-8750-350FDB358666}"/>
              </a:ext>
            </a:extLst>
          </p:cNvPr>
          <p:cNvSpPr txBox="1">
            <a:spLocks/>
          </p:cNvSpPr>
          <p:nvPr/>
        </p:nvSpPr>
        <p:spPr>
          <a:xfrm>
            <a:off x="7524328" y="6525344"/>
            <a:ext cx="1512024" cy="216024"/>
          </a:xfrm>
          <a:prstGeom prst="rect">
            <a:avLst/>
          </a:prstGeom>
        </p:spPr>
        <p:txBody>
          <a:bodyPr vert="horz" wrap="none" lIns="0" tIns="0" rIns="0" bIns="0" anchor="b"/>
          <a:lstStyle>
            <a:defPPr>
              <a:defRPr lang="en-CA"/>
            </a:defPPr>
            <a:lvl1pPr algn="r" rtl="0" eaLnBrk="1" fontAlgn="base" latinLnBrk="0" hangingPunct="1">
              <a:spcBef>
                <a:spcPct val="0"/>
              </a:spcBef>
              <a:spcAft>
                <a:spcPct val="0"/>
              </a:spcAft>
              <a:defRPr kumimoji="0" sz="1000" kern="1200">
                <a:solidFill>
                  <a:srgbClr val="223E7E"/>
                </a:solidFill>
                <a:latin typeface="+mn-lt"/>
                <a:ea typeface="ヒラギノ角ゴ Pro W3" pitchFamily="8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5pPr>
            <a:lvl6pPr marL="2286000" algn="l" defTabSz="914400" rtl="0" eaLnBrk="1" latinLnBrk="0" hangingPunct="1">
              <a:defRPr sz="2400" kern="1200">
                <a:solidFill>
                  <a:schemeClr val="tx1"/>
                </a:solidFill>
                <a:latin typeface="Arial" pitchFamily="34" charset="0"/>
                <a:ea typeface="ヒラギノ角ゴ Pro W3" pitchFamily="84" charset="-128"/>
                <a:cs typeface="+mn-cs"/>
              </a:defRPr>
            </a:lvl6pPr>
            <a:lvl7pPr marL="2743200" algn="l" defTabSz="914400" rtl="0" eaLnBrk="1" latinLnBrk="0" hangingPunct="1">
              <a:defRPr sz="2400" kern="1200">
                <a:solidFill>
                  <a:schemeClr val="tx1"/>
                </a:solidFill>
                <a:latin typeface="Arial" pitchFamily="34" charset="0"/>
                <a:ea typeface="ヒラギノ角ゴ Pro W3" pitchFamily="84" charset="-128"/>
                <a:cs typeface="+mn-cs"/>
              </a:defRPr>
            </a:lvl7pPr>
            <a:lvl8pPr marL="3200400" algn="l" defTabSz="914400" rtl="0" eaLnBrk="1" latinLnBrk="0" hangingPunct="1">
              <a:defRPr sz="2400" kern="1200">
                <a:solidFill>
                  <a:schemeClr val="tx1"/>
                </a:solidFill>
                <a:latin typeface="Arial" pitchFamily="34" charset="0"/>
                <a:ea typeface="ヒラギノ角ゴ Pro W3" pitchFamily="84" charset="-128"/>
                <a:cs typeface="+mn-cs"/>
              </a:defRPr>
            </a:lvl8pPr>
            <a:lvl9pPr marL="3657600" algn="l" defTabSz="914400" rtl="0" eaLnBrk="1" latinLnBrk="0" hangingPunct="1">
              <a:defRPr sz="2400" kern="1200">
                <a:solidFill>
                  <a:schemeClr val="tx1"/>
                </a:solidFill>
                <a:latin typeface="Arial" pitchFamily="34" charset="0"/>
                <a:ea typeface="ヒラギノ角ゴ Pro W3" pitchFamily="84" charset="-128"/>
                <a:cs typeface="+mn-cs"/>
              </a:defRPr>
            </a:lvl9pPr>
          </a:lstStyle>
          <a:p>
            <a:r>
              <a:rPr lang="en-CA" sz="1300" dirty="0">
                <a:solidFill>
                  <a:srgbClr val="87CCF3"/>
                </a:solidFill>
              </a:rPr>
              <a:t>p.</a:t>
            </a:r>
            <a:fld id="{B26D0A97-99EA-4F59-82E1-B6372FA01846}" type="slidenum">
              <a:rPr lang="en-CA" sz="1300" smtClean="0">
                <a:solidFill>
                  <a:srgbClr val="87CCF3"/>
                </a:solidFill>
              </a:rPr>
              <a:pPr/>
              <a:t>13</a:t>
            </a:fld>
            <a:endParaRPr lang="en-CA" sz="1300" dirty="0">
              <a:solidFill>
                <a:srgbClr val="87CCF3"/>
              </a:solidFill>
            </a:endParaRPr>
          </a:p>
        </p:txBody>
      </p:sp>
    </p:spTree>
    <p:extLst>
      <p:ext uri="{BB962C8B-B14F-4D97-AF65-F5344CB8AC3E}">
        <p14:creationId xmlns:p14="http://schemas.microsoft.com/office/powerpoint/2010/main" val="18026900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2"/>
          <a:srcRect t="31590" r="30200"/>
          <a:stretch/>
        </p:blipFill>
        <p:spPr>
          <a:xfrm rot="10800000">
            <a:off x="-2" y="1988840"/>
            <a:ext cx="4673989" cy="4149081"/>
          </a:xfrm>
          <a:prstGeom prst="rect">
            <a:avLst/>
          </a:prstGeom>
        </p:spPr>
      </p:pic>
      <p:pic>
        <p:nvPicPr>
          <p:cNvPr id="6" name="Рисунок 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12393" r="79986"/>
                    </a14:imgEffect>
                    <a14:imgEffect>
                      <a14:sharpenSoften amount="50000"/>
                    </a14:imgEffect>
                  </a14:imgLayer>
                </a14:imgProps>
              </a:ext>
              <a:ext uri="{28A0092B-C50C-407E-A947-70E740481C1C}">
                <a14:useLocalDpi xmlns:a14="http://schemas.microsoft.com/office/drawing/2010/main" val="0"/>
              </a:ext>
            </a:extLst>
          </a:blip>
          <a:srcRect l="17833" r="21833"/>
          <a:stretch/>
        </p:blipFill>
        <p:spPr>
          <a:xfrm>
            <a:off x="4632713" y="1707850"/>
            <a:ext cx="4034827" cy="3696216"/>
          </a:xfrm>
          <a:prstGeom prst="rect">
            <a:avLst/>
          </a:prstGeom>
        </p:spPr>
      </p:pic>
      <p:sp>
        <p:nvSpPr>
          <p:cNvPr id="7" name="Прямоугольник 7"/>
          <p:cNvSpPr/>
          <p:nvPr/>
        </p:nvSpPr>
        <p:spPr>
          <a:xfrm>
            <a:off x="457200" y="684000"/>
            <a:ext cx="8434800" cy="553998"/>
          </a:xfrm>
          <a:prstGeom prst="rect">
            <a:avLst/>
          </a:prstGeom>
        </p:spPr>
        <p:txBody>
          <a:bodyPr wrap="square">
            <a:spAutoFit/>
          </a:bodyPr>
          <a:lstStyle/>
          <a:p>
            <a:pPr fontAlgn="auto">
              <a:spcBef>
                <a:spcPts val="0"/>
              </a:spcBef>
              <a:spcAft>
                <a:spcPts val="0"/>
              </a:spcAft>
            </a:pPr>
            <a:r>
              <a:rPr lang="en-US" sz="3000" b="1" dirty="0">
                <a:solidFill>
                  <a:schemeClr val="tx2">
                    <a:lumMod val="90000"/>
                  </a:schemeClr>
                </a:solidFill>
                <a:effectLst>
                  <a:outerShdw blurRad="38100" dist="38100" dir="2700000" algn="tl">
                    <a:srgbClr val="000000">
                      <a:alpha val="43137"/>
                    </a:srgbClr>
                  </a:outerShdw>
                </a:effectLst>
                <a:latin typeface="+mj-lt"/>
                <a:ea typeface="+mj-ea"/>
                <a:cs typeface="+mj-cs"/>
              </a:rPr>
              <a:t>Neutron Radiography and Tomography</a:t>
            </a:r>
          </a:p>
        </p:txBody>
      </p:sp>
      <p:sp>
        <p:nvSpPr>
          <p:cNvPr id="10" name="TextBox 9"/>
          <p:cNvSpPr txBox="1"/>
          <p:nvPr/>
        </p:nvSpPr>
        <p:spPr>
          <a:xfrm>
            <a:off x="4266494" y="5445224"/>
            <a:ext cx="4770002" cy="923330"/>
          </a:xfrm>
          <a:prstGeom prst="rect">
            <a:avLst/>
          </a:prstGeom>
          <a:noFill/>
        </p:spPr>
        <p:txBody>
          <a:bodyPr wrap="square" rtlCol="0">
            <a:spAutoFit/>
          </a:bodyPr>
          <a:lstStyle/>
          <a:p>
            <a:pPr fontAlgn="auto">
              <a:spcBef>
                <a:spcPts val="0"/>
              </a:spcBef>
              <a:spcAft>
                <a:spcPts val="0"/>
              </a:spcAft>
            </a:pPr>
            <a:r>
              <a:rPr lang="en-US" sz="1800" dirty="0">
                <a:latin typeface="Calibri" panose="020F0502020204030204"/>
              </a:rPr>
              <a:t>Neutron tomography reconstructed model with “hidden” gilding pattern of old-</a:t>
            </a:r>
            <a:r>
              <a:rPr lang="en-US" sz="1800" dirty="0" err="1">
                <a:latin typeface="Calibri" panose="020F0502020204030204"/>
              </a:rPr>
              <a:t>russian</a:t>
            </a:r>
            <a:r>
              <a:rPr lang="en-US" sz="1800" dirty="0">
                <a:latin typeface="Calibri" panose="020F0502020204030204"/>
              </a:rPr>
              <a:t> ancient bracelet dated to XIV century</a:t>
            </a:r>
            <a:endParaRPr lang="ru-RU" sz="1800" dirty="0">
              <a:latin typeface="Calibri" panose="020F0502020204030204"/>
            </a:endParaRPr>
          </a:p>
        </p:txBody>
      </p:sp>
      <p:sp>
        <p:nvSpPr>
          <p:cNvPr id="3" name="TextBox 2"/>
          <p:cNvSpPr txBox="1"/>
          <p:nvPr/>
        </p:nvSpPr>
        <p:spPr>
          <a:xfrm>
            <a:off x="107504" y="6033482"/>
            <a:ext cx="3603767" cy="646331"/>
          </a:xfrm>
          <a:prstGeom prst="rect">
            <a:avLst/>
          </a:prstGeom>
          <a:noFill/>
        </p:spPr>
        <p:txBody>
          <a:bodyPr wrap="square" rtlCol="0">
            <a:spAutoFit/>
          </a:bodyPr>
          <a:lstStyle/>
          <a:p>
            <a:pPr algn="ctr" fontAlgn="auto">
              <a:spcBef>
                <a:spcPts val="0"/>
              </a:spcBef>
              <a:spcAft>
                <a:spcPts val="0"/>
              </a:spcAft>
            </a:pPr>
            <a:r>
              <a:rPr lang="en-US" sz="1800" dirty="0">
                <a:solidFill>
                  <a:schemeClr val="accent6">
                    <a:lumMod val="60000"/>
                    <a:lumOff val="40000"/>
                  </a:schemeClr>
                </a:solidFill>
                <a:latin typeface="+mj-lt"/>
                <a:cs typeface="Times New Roman" panose="02020603050405020304" pitchFamily="18" charset="0"/>
              </a:rPr>
              <a:t>Archaeology Institute of</a:t>
            </a:r>
          </a:p>
          <a:p>
            <a:pPr algn="ctr" fontAlgn="auto">
              <a:spcBef>
                <a:spcPts val="0"/>
              </a:spcBef>
              <a:spcAft>
                <a:spcPts val="0"/>
              </a:spcAft>
            </a:pPr>
            <a:r>
              <a:rPr lang="en-US" sz="1800" dirty="0">
                <a:solidFill>
                  <a:schemeClr val="accent6">
                    <a:lumMod val="60000"/>
                    <a:lumOff val="40000"/>
                  </a:schemeClr>
                </a:solidFill>
                <a:latin typeface="+mj-lt"/>
                <a:cs typeface="Times New Roman" panose="02020603050405020304" pitchFamily="18" charset="0"/>
              </a:rPr>
              <a:t>the</a:t>
            </a:r>
            <a:r>
              <a:rPr lang="ru-RU" sz="1800" dirty="0">
                <a:solidFill>
                  <a:schemeClr val="accent6">
                    <a:lumMod val="60000"/>
                    <a:lumOff val="40000"/>
                  </a:schemeClr>
                </a:solidFill>
                <a:latin typeface="+mj-lt"/>
                <a:cs typeface="Times New Roman" panose="02020603050405020304" pitchFamily="18" charset="0"/>
              </a:rPr>
              <a:t> </a:t>
            </a:r>
            <a:r>
              <a:rPr lang="en-US" sz="1800" dirty="0">
                <a:solidFill>
                  <a:schemeClr val="accent6">
                    <a:lumMod val="60000"/>
                    <a:lumOff val="40000"/>
                  </a:schemeClr>
                </a:solidFill>
                <a:latin typeface="+mj-lt"/>
                <a:cs typeface="Times New Roman" panose="02020603050405020304" pitchFamily="18" charset="0"/>
              </a:rPr>
              <a:t>Russian Academy of Science</a:t>
            </a:r>
          </a:p>
        </p:txBody>
      </p:sp>
      <p:sp>
        <p:nvSpPr>
          <p:cNvPr id="11" name="TextBox 10">
            <a:extLst>
              <a:ext uri="{FF2B5EF4-FFF2-40B4-BE49-F238E27FC236}">
                <a16:creationId xmlns:a16="http://schemas.microsoft.com/office/drawing/2014/main" xmlns="" id="{0061E3FF-7CA1-49BE-86A5-F43C92088CE0}"/>
              </a:ext>
            </a:extLst>
          </p:cNvPr>
          <p:cNvSpPr txBox="1"/>
          <p:nvPr/>
        </p:nvSpPr>
        <p:spPr>
          <a:xfrm>
            <a:off x="3707904" y="6402814"/>
            <a:ext cx="5040560" cy="400110"/>
          </a:xfrm>
          <a:prstGeom prst="rect">
            <a:avLst/>
          </a:prstGeom>
          <a:solidFill>
            <a:schemeClr val="bg1">
              <a:lumMod val="75000"/>
              <a:lumOff val="25000"/>
            </a:schemeClr>
          </a:solidFill>
        </p:spPr>
        <p:txBody>
          <a:bodyPr wrap="square" rtlCol="0">
            <a:spAutoFit/>
          </a:bodyPr>
          <a:lstStyle/>
          <a:p>
            <a:pPr algn="r"/>
            <a:r>
              <a:rPr lang="en-US" sz="2000" dirty="0" err="1">
                <a:latin typeface="+mj-lt"/>
                <a:cs typeface="Arial" panose="020B0604020202020204" pitchFamily="34" charset="0"/>
              </a:rPr>
              <a:t>D.P.Kozlenko</a:t>
            </a:r>
            <a:r>
              <a:rPr lang="en-US" sz="2000" dirty="0">
                <a:latin typeface="+mj-lt"/>
                <a:cs typeface="Arial" panose="020B0604020202020204" pitchFamily="34" charset="0"/>
              </a:rPr>
              <a:t> PAC on CMP, January 2017,Dubna</a:t>
            </a:r>
            <a:endParaRPr lang="ru-RU" sz="2000" dirty="0">
              <a:latin typeface="+mj-lt"/>
              <a:cs typeface="Arial" panose="020B0604020202020204" pitchFamily="34" charset="0"/>
            </a:endParaRPr>
          </a:p>
        </p:txBody>
      </p:sp>
      <p:sp>
        <p:nvSpPr>
          <p:cNvPr id="12" name="TextBox 11">
            <a:extLst>
              <a:ext uri="{FF2B5EF4-FFF2-40B4-BE49-F238E27FC236}">
                <a16:creationId xmlns:a16="http://schemas.microsoft.com/office/drawing/2014/main" xmlns="" id="{E104C7B6-4F02-46FA-A9FD-708EA2F296E5}"/>
              </a:ext>
            </a:extLst>
          </p:cNvPr>
          <p:cNvSpPr txBox="1"/>
          <p:nvPr/>
        </p:nvSpPr>
        <p:spPr>
          <a:xfrm>
            <a:off x="-3" y="1648290"/>
            <a:ext cx="3593843" cy="369332"/>
          </a:xfrm>
          <a:prstGeom prst="rect">
            <a:avLst/>
          </a:prstGeom>
          <a:noFill/>
        </p:spPr>
        <p:txBody>
          <a:bodyPr wrap="square" rtlCol="0">
            <a:spAutoFit/>
          </a:bodyPr>
          <a:lstStyle/>
          <a:p>
            <a:pPr algn="ctr" fontAlgn="auto">
              <a:spcBef>
                <a:spcPts val="0"/>
              </a:spcBef>
              <a:spcAft>
                <a:spcPts val="0"/>
              </a:spcAft>
            </a:pPr>
            <a:r>
              <a:rPr lang="en-US" sz="1800" dirty="0" err="1">
                <a:latin typeface="+mj-lt"/>
                <a:cs typeface="Times New Roman" panose="02020603050405020304" pitchFamily="18" charset="0"/>
              </a:rPr>
              <a:t>Tver</a:t>
            </a:r>
            <a:r>
              <a:rPr lang="en-US" sz="1800" dirty="0">
                <a:latin typeface="+mj-lt"/>
                <a:cs typeface="Times New Roman" panose="02020603050405020304" pitchFamily="18" charset="0"/>
              </a:rPr>
              <a:t> treasure found in 2014</a:t>
            </a:r>
            <a:endParaRPr lang="ru-RU" sz="1800" dirty="0">
              <a:latin typeface="+mj-lt"/>
              <a:cs typeface="Times New Roman" panose="02020603050405020304" pitchFamily="18" charset="0"/>
            </a:endParaRPr>
          </a:p>
        </p:txBody>
      </p:sp>
      <p:sp>
        <p:nvSpPr>
          <p:cNvPr id="13" name="Slide Number Placeholder 2">
            <a:extLst>
              <a:ext uri="{FF2B5EF4-FFF2-40B4-BE49-F238E27FC236}">
                <a16:creationId xmlns:a16="http://schemas.microsoft.com/office/drawing/2014/main" xmlns="" id="{AD63E825-1A02-4C31-8210-4E03CF50E6C5}"/>
              </a:ext>
            </a:extLst>
          </p:cNvPr>
          <p:cNvSpPr txBox="1">
            <a:spLocks/>
          </p:cNvSpPr>
          <p:nvPr/>
        </p:nvSpPr>
        <p:spPr>
          <a:xfrm>
            <a:off x="7524328" y="6525344"/>
            <a:ext cx="1512024" cy="216024"/>
          </a:xfrm>
          <a:prstGeom prst="rect">
            <a:avLst/>
          </a:prstGeom>
        </p:spPr>
        <p:txBody>
          <a:bodyPr vert="horz" wrap="none" lIns="0" tIns="0" rIns="0" bIns="0" anchor="b"/>
          <a:lstStyle>
            <a:defPPr>
              <a:defRPr lang="en-CA"/>
            </a:defPPr>
            <a:lvl1pPr algn="r" rtl="0" eaLnBrk="1" fontAlgn="base" latinLnBrk="0" hangingPunct="1">
              <a:spcBef>
                <a:spcPct val="0"/>
              </a:spcBef>
              <a:spcAft>
                <a:spcPct val="0"/>
              </a:spcAft>
              <a:defRPr kumimoji="0" sz="1000" kern="1200">
                <a:solidFill>
                  <a:srgbClr val="223E7E"/>
                </a:solidFill>
                <a:latin typeface="+mn-lt"/>
                <a:ea typeface="ヒラギノ角ゴ Pro W3" pitchFamily="8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5pPr>
            <a:lvl6pPr marL="2286000" algn="l" defTabSz="914400" rtl="0" eaLnBrk="1" latinLnBrk="0" hangingPunct="1">
              <a:defRPr sz="2400" kern="1200">
                <a:solidFill>
                  <a:schemeClr val="tx1"/>
                </a:solidFill>
                <a:latin typeface="Arial" pitchFamily="34" charset="0"/>
                <a:ea typeface="ヒラギノ角ゴ Pro W3" pitchFamily="84" charset="-128"/>
                <a:cs typeface="+mn-cs"/>
              </a:defRPr>
            </a:lvl6pPr>
            <a:lvl7pPr marL="2743200" algn="l" defTabSz="914400" rtl="0" eaLnBrk="1" latinLnBrk="0" hangingPunct="1">
              <a:defRPr sz="2400" kern="1200">
                <a:solidFill>
                  <a:schemeClr val="tx1"/>
                </a:solidFill>
                <a:latin typeface="Arial" pitchFamily="34" charset="0"/>
                <a:ea typeface="ヒラギノ角ゴ Pro W3" pitchFamily="84" charset="-128"/>
                <a:cs typeface="+mn-cs"/>
              </a:defRPr>
            </a:lvl7pPr>
            <a:lvl8pPr marL="3200400" algn="l" defTabSz="914400" rtl="0" eaLnBrk="1" latinLnBrk="0" hangingPunct="1">
              <a:defRPr sz="2400" kern="1200">
                <a:solidFill>
                  <a:schemeClr val="tx1"/>
                </a:solidFill>
                <a:latin typeface="Arial" pitchFamily="34" charset="0"/>
                <a:ea typeface="ヒラギノ角ゴ Pro W3" pitchFamily="84" charset="-128"/>
                <a:cs typeface="+mn-cs"/>
              </a:defRPr>
            </a:lvl8pPr>
            <a:lvl9pPr marL="3657600" algn="l" defTabSz="914400" rtl="0" eaLnBrk="1" latinLnBrk="0" hangingPunct="1">
              <a:defRPr sz="2400" kern="1200">
                <a:solidFill>
                  <a:schemeClr val="tx1"/>
                </a:solidFill>
                <a:latin typeface="Arial" pitchFamily="34" charset="0"/>
                <a:ea typeface="ヒラギノ角ゴ Pro W3" pitchFamily="84" charset="-128"/>
                <a:cs typeface="+mn-cs"/>
              </a:defRPr>
            </a:lvl9pPr>
          </a:lstStyle>
          <a:p>
            <a:r>
              <a:rPr lang="en-CA" sz="1300" dirty="0">
                <a:solidFill>
                  <a:srgbClr val="87CCF3"/>
                </a:solidFill>
              </a:rPr>
              <a:t>p.</a:t>
            </a:r>
            <a:fld id="{B26D0A97-99EA-4F59-82E1-B6372FA01846}" type="slidenum">
              <a:rPr lang="en-CA" sz="1300" smtClean="0">
                <a:solidFill>
                  <a:srgbClr val="87CCF3"/>
                </a:solidFill>
              </a:rPr>
              <a:pPr/>
              <a:t>14</a:t>
            </a:fld>
            <a:endParaRPr lang="en-CA" sz="1300" dirty="0">
              <a:solidFill>
                <a:srgbClr val="87CCF3"/>
              </a:solidFill>
            </a:endParaRPr>
          </a:p>
        </p:txBody>
      </p:sp>
    </p:spTree>
    <p:extLst>
      <p:ext uri="{BB962C8B-B14F-4D97-AF65-F5344CB8AC3E}">
        <p14:creationId xmlns:p14="http://schemas.microsoft.com/office/powerpoint/2010/main" val="2204341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b="2705"/>
          <a:stretch>
            <a:fillRect/>
          </a:stretch>
        </p:blipFill>
        <p:spPr bwMode="auto">
          <a:xfrm>
            <a:off x="100781" y="1570810"/>
            <a:ext cx="3967163" cy="1665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0" y="3306477"/>
            <a:ext cx="4150632" cy="1754326"/>
          </a:xfrm>
          <a:prstGeom prst="rect">
            <a:avLst/>
          </a:prstGeom>
        </p:spPr>
        <p:txBody>
          <a:bodyPr wrap="square">
            <a:spAutoFit/>
          </a:bodyPr>
          <a:lstStyle/>
          <a:p>
            <a:pPr algn="just" defTabSz="685800" fontAlgn="auto">
              <a:spcBef>
                <a:spcPts val="0"/>
              </a:spcBef>
              <a:spcAft>
                <a:spcPts val="0"/>
              </a:spcAft>
            </a:pPr>
            <a:r>
              <a:rPr lang="en-US" sz="1800" dirty="0">
                <a:latin typeface="+mj-lt"/>
                <a:ea typeface="EPFKN A+ Adv P 4 C 4 E 46"/>
              </a:rPr>
              <a:t>Molecular (left) and crystal (right) structures of </a:t>
            </a:r>
            <a:r>
              <a:rPr lang="en-US" sz="1800" dirty="0" err="1">
                <a:latin typeface="+mj-lt"/>
                <a:ea typeface="EPFKN A+ Adv P 4 C 4 E 46"/>
              </a:rPr>
              <a:t>lovastatine</a:t>
            </a:r>
            <a:r>
              <a:rPr lang="en-US" sz="1800" dirty="0">
                <a:latin typeface="+mj-lt"/>
                <a:ea typeface="Times New Roman" panose="02020603050405020304" pitchFamily="18" charset="0"/>
              </a:rPr>
              <a:t> (1S,3R,7S,8S,8aR)-8-{2-[(2R,4R)-4-Hydroxy-6-oxooxan-2-yl]ethyl}-3,7-dimethyl-1,2,3,7,8,8a-hexahydronaphthalen-1-yl (2S)-2-methylbutanoate) (b).</a:t>
            </a:r>
            <a:endParaRPr lang="ru-RU" sz="1800" dirty="0">
              <a:latin typeface="+mj-lt"/>
            </a:endParaRPr>
          </a:p>
        </p:txBody>
      </p:sp>
      <p:pic>
        <p:nvPicPr>
          <p:cNvPr id="6" name="Рисунок 5"/>
          <p:cNvPicPr>
            <a:picLocks noChangeAspect="1"/>
          </p:cNvPicPr>
          <p:nvPr/>
        </p:nvPicPr>
        <p:blipFill>
          <a:blip r:embed="rId3"/>
          <a:stretch>
            <a:fillRect/>
          </a:stretch>
        </p:blipFill>
        <p:spPr>
          <a:xfrm>
            <a:off x="4214357" y="1571204"/>
            <a:ext cx="5902259" cy="3240000"/>
          </a:xfrm>
          <a:prstGeom prst="rect">
            <a:avLst/>
          </a:prstGeom>
        </p:spPr>
      </p:pic>
      <p:pic>
        <p:nvPicPr>
          <p:cNvPr id="7" name="Рисунок 6"/>
          <p:cNvPicPr>
            <a:picLocks noChangeAspect="1"/>
          </p:cNvPicPr>
          <p:nvPr/>
        </p:nvPicPr>
        <p:blipFill>
          <a:blip r:embed="rId4"/>
          <a:stretch>
            <a:fillRect/>
          </a:stretch>
        </p:blipFill>
        <p:spPr>
          <a:xfrm>
            <a:off x="7092280" y="1569599"/>
            <a:ext cx="1980819" cy="3240000"/>
          </a:xfrm>
          <a:prstGeom prst="rect">
            <a:avLst/>
          </a:prstGeom>
        </p:spPr>
      </p:pic>
      <p:sp>
        <p:nvSpPr>
          <p:cNvPr id="8" name="Прямоугольник 7"/>
          <p:cNvSpPr/>
          <p:nvPr/>
        </p:nvSpPr>
        <p:spPr>
          <a:xfrm>
            <a:off x="3272847" y="4822142"/>
            <a:ext cx="5868144" cy="1200329"/>
          </a:xfrm>
          <a:prstGeom prst="rect">
            <a:avLst/>
          </a:prstGeom>
        </p:spPr>
        <p:txBody>
          <a:bodyPr wrap="square">
            <a:spAutoFit/>
          </a:bodyPr>
          <a:lstStyle/>
          <a:p>
            <a:pPr algn="just" defTabSz="685800" fontAlgn="auto">
              <a:spcBef>
                <a:spcPts val="0"/>
              </a:spcBef>
              <a:spcAft>
                <a:spcPts val="0"/>
              </a:spcAft>
            </a:pPr>
            <a:r>
              <a:rPr lang="en-US" sz="1800" dirty="0">
                <a:latin typeface="+mj-lt"/>
                <a:ea typeface="Times New Roman" panose="02020603050405020304" pitchFamily="18" charset="0"/>
              </a:rPr>
              <a:t>Theoretical (harmonic DFPT PBE</a:t>
            </a:r>
            <a:r>
              <a:rPr lang="ru-RU" sz="1800" dirty="0">
                <a:latin typeface="+mj-lt"/>
                <a:ea typeface="Times New Roman" panose="02020603050405020304" pitchFamily="18" charset="0"/>
              </a:rPr>
              <a:t>-</a:t>
            </a:r>
            <a:r>
              <a:rPr lang="en-US" sz="1800" dirty="0">
                <a:latin typeface="+mj-lt"/>
                <a:ea typeface="Times New Roman" panose="02020603050405020304" pitchFamily="18" charset="0"/>
              </a:rPr>
              <a:t>TS approach</a:t>
            </a:r>
            <a:r>
              <a:rPr lang="ru-RU" sz="1800" dirty="0">
                <a:latin typeface="+mj-lt"/>
                <a:ea typeface="Times New Roman" panose="02020603050405020304" pitchFamily="18" charset="0"/>
              </a:rPr>
              <a:t>) </a:t>
            </a:r>
            <a:r>
              <a:rPr lang="en-US" sz="1800" dirty="0">
                <a:latin typeface="+mj-lt"/>
                <a:ea typeface="Times New Roman" panose="02020603050405020304" pitchFamily="18" charset="0"/>
              </a:rPr>
              <a:t>and experimental vibrational spectra of </a:t>
            </a:r>
            <a:r>
              <a:rPr lang="en-US" sz="1800" dirty="0" err="1">
                <a:latin typeface="+mj-lt"/>
                <a:ea typeface="Times New Roman" panose="02020603050405020304" pitchFamily="18" charset="0"/>
              </a:rPr>
              <a:t>lovastatine</a:t>
            </a:r>
            <a:r>
              <a:rPr lang="en-US" sz="1800" dirty="0">
                <a:latin typeface="+mj-lt"/>
                <a:ea typeface="Times New Roman" panose="02020603050405020304" pitchFamily="18" charset="0"/>
              </a:rPr>
              <a:t> according to inelastic incoherent and terahertz spectroscopy (</a:t>
            </a:r>
            <a:r>
              <a:rPr lang="ru-RU" sz="1800" dirty="0">
                <a:latin typeface="+mj-lt"/>
                <a:ea typeface="Times New Roman" panose="02020603050405020304" pitchFamily="18" charset="0"/>
              </a:rPr>
              <a:t>с</a:t>
            </a:r>
            <a:r>
              <a:rPr lang="en-US" sz="1800" dirty="0">
                <a:latin typeface="+mj-lt"/>
                <a:ea typeface="Times New Roman" panose="02020603050405020304" pitchFamily="18" charset="0"/>
              </a:rPr>
              <a:t>). The most important vibrational modes are visualized (d).</a:t>
            </a:r>
            <a:endParaRPr lang="ru-RU" sz="1800" dirty="0">
              <a:latin typeface="+mj-lt"/>
            </a:endParaRPr>
          </a:p>
        </p:txBody>
      </p:sp>
      <p:sp>
        <p:nvSpPr>
          <p:cNvPr id="9" name="TextBox 8"/>
          <p:cNvSpPr txBox="1"/>
          <p:nvPr/>
        </p:nvSpPr>
        <p:spPr>
          <a:xfrm>
            <a:off x="4355976" y="1590908"/>
            <a:ext cx="306977" cy="253916"/>
          </a:xfrm>
          <a:prstGeom prst="rect">
            <a:avLst/>
          </a:prstGeom>
          <a:noFill/>
        </p:spPr>
        <p:txBody>
          <a:bodyPr wrap="square" rtlCol="0">
            <a:spAutoFit/>
          </a:bodyPr>
          <a:lstStyle/>
          <a:p>
            <a:pPr defTabSz="685800" fontAlgn="auto">
              <a:spcBef>
                <a:spcPts val="0"/>
              </a:spcBef>
              <a:spcAft>
                <a:spcPts val="0"/>
              </a:spcAft>
            </a:pPr>
            <a:r>
              <a:rPr lang="ru-RU" sz="1050" dirty="0">
                <a:solidFill>
                  <a:schemeClr val="bg1"/>
                </a:solidFill>
                <a:latin typeface="Calibri" panose="020F0502020204030204"/>
              </a:rPr>
              <a:t>С.</a:t>
            </a:r>
          </a:p>
        </p:txBody>
      </p:sp>
      <p:sp>
        <p:nvSpPr>
          <p:cNvPr id="11" name="TextBox 10"/>
          <p:cNvSpPr txBox="1"/>
          <p:nvPr/>
        </p:nvSpPr>
        <p:spPr>
          <a:xfrm>
            <a:off x="7073335" y="1518900"/>
            <a:ext cx="306977" cy="253916"/>
          </a:xfrm>
          <a:prstGeom prst="rect">
            <a:avLst/>
          </a:prstGeom>
          <a:noFill/>
        </p:spPr>
        <p:txBody>
          <a:bodyPr wrap="square" rtlCol="0">
            <a:spAutoFit/>
          </a:bodyPr>
          <a:lstStyle/>
          <a:p>
            <a:pPr defTabSz="685800" fontAlgn="auto">
              <a:spcBef>
                <a:spcPts val="0"/>
              </a:spcBef>
              <a:spcAft>
                <a:spcPts val="0"/>
              </a:spcAft>
            </a:pPr>
            <a:r>
              <a:rPr lang="en-US" sz="1050" dirty="0">
                <a:solidFill>
                  <a:schemeClr val="bg1"/>
                </a:solidFill>
                <a:latin typeface="Calibri" panose="020F0502020204030204"/>
              </a:rPr>
              <a:t>d</a:t>
            </a:r>
            <a:r>
              <a:rPr lang="ru-RU" sz="1050" dirty="0">
                <a:solidFill>
                  <a:schemeClr val="bg1"/>
                </a:solidFill>
                <a:latin typeface="Calibri" panose="020F0502020204030204"/>
              </a:rPr>
              <a:t>.</a:t>
            </a:r>
          </a:p>
        </p:txBody>
      </p:sp>
      <p:sp>
        <p:nvSpPr>
          <p:cNvPr id="12" name="Прямоугольник 7">
            <a:extLst>
              <a:ext uri="{FF2B5EF4-FFF2-40B4-BE49-F238E27FC236}">
                <a16:creationId xmlns:a16="http://schemas.microsoft.com/office/drawing/2014/main" xmlns="" id="{1DDE819E-E0DF-41C8-B7B7-31F29AA0008B}"/>
              </a:ext>
            </a:extLst>
          </p:cNvPr>
          <p:cNvSpPr/>
          <p:nvPr/>
        </p:nvSpPr>
        <p:spPr>
          <a:xfrm>
            <a:off x="457200" y="684000"/>
            <a:ext cx="8434800" cy="553998"/>
          </a:xfrm>
          <a:prstGeom prst="rect">
            <a:avLst/>
          </a:prstGeom>
        </p:spPr>
        <p:txBody>
          <a:bodyPr wrap="square">
            <a:spAutoFit/>
          </a:bodyPr>
          <a:lstStyle/>
          <a:p>
            <a:pPr fontAlgn="auto">
              <a:spcBef>
                <a:spcPts val="0"/>
              </a:spcBef>
              <a:spcAft>
                <a:spcPts val="0"/>
              </a:spcAft>
            </a:pPr>
            <a:r>
              <a:rPr lang="en-US" sz="3000" b="1" dirty="0">
                <a:solidFill>
                  <a:schemeClr val="tx2">
                    <a:lumMod val="90000"/>
                  </a:schemeClr>
                </a:solidFill>
                <a:effectLst>
                  <a:outerShdw blurRad="38100" dist="38100" dir="2700000" algn="tl">
                    <a:srgbClr val="000000">
                      <a:alpha val="43137"/>
                    </a:srgbClr>
                  </a:outerShdw>
                </a:effectLst>
                <a:latin typeface="+mj-lt"/>
                <a:ea typeface="+mj-ea"/>
                <a:cs typeface="+mj-cs"/>
              </a:rPr>
              <a:t>Neutron Inelastic Scattering</a:t>
            </a:r>
          </a:p>
        </p:txBody>
      </p:sp>
      <p:sp>
        <p:nvSpPr>
          <p:cNvPr id="10" name="TextBox 9">
            <a:extLst>
              <a:ext uri="{FF2B5EF4-FFF2-40B4-BE49-F238E27FC236}">
                <a16:creationId xmlns:a16="http://schemas.microsoft.com/office/drawing/2014/main" xmlns="" id="{F3F50572-3829-4E76-997C-76F248ACF14D}"/>
              </a:ext>
            </a:extLst>
          </p:cNvPr>
          <p:cNvSpPr txBox="1"/>
          <p:nvPr/>
        </p:nvSpPr>
        <p:spPr>
          <a:xfrm>
            <a:off x="3707904" y="6402814"/>
            <a:ext cx="5040560" cy="400110"/>
          </a:xfrm>
          <a:prstGeom prst="rect">
            <a:avLst/>
          </a:prstGeom>
          <a:solidFill>
            <a:schemeClr val="bg1">
              <a:lumMod val="75000"/>
              <a:lumOff val="25000"/>
            </a:schemeClr>
          </a:solidFill>
        </p:spPr>
        <p:txBody>
          <a:bodyPr wrap="square" rtlCol="0">
            <a:spAutoFit/>
          </a:bodyPr>
          <a:lstStyle/>
          <a:p>
            <a:pPr algn="r"/>
            <a:r>
              <a:rPr lang="en-US" sz="2000" dirty="0" err="1">
                <a:latin typeface="+mj-lt"/>
                <a:cs typeface="Arial" panose="020B0604020202020204" pitchFamily="34" charset="0"/>
              </a:rPr>
              <a:t>D.P.Kozlenko</a:t>
            </a:r>
            <a:r>
              <a:rPr lang="en-US" sz="2000" dirty="0">
                <a:latin typeface="+mj-lt"/>
                <a:cs typeface="Arial" panose="020B0604020202020204" pitchFamily="34" charset="0"/>
              </a:rPr>
              <a:t> PAC on CMP, January 2017,Dubna</a:t>
            </a:r>
            <a:endParaRPr lang="ru-RU" sz="2000" dirty="0">
              <a:latin typeface="+mj-lt"/>
              <a:cs typeface="Arial" panose="020B0604020202020204" pitchFamily="34" charset="0"/>
            </a:endParaRPr>
          </a:p>
        </p:txBody>
      </p:sp>
      <p:sp>
        <p:nvSpPr>
          <p:cNvPr id="13" name="Slide Number Placeholder 2">
            <a:extLst>
              <a:ext uri="{FF2B5EF4-FFF2-40B4-BE49-F238E27FC236}">
                <a16:creationId xmlns:a16="http://schemas.microsoft.com/office/drawing/2014/main" xmlns="" id="{5D7FC69A-D2E0-4CB5-B6C9-633719ACEEEA}"/>
              </a:ext>
            </a:extLst>
          </p:cNvPr>
          <p:cNvSpPr txBox="1">
            <a:spLocks/>
          </p:cNvSpPr>
          <p:nvPr/>
        </p:nvSpPr>
        <p:spPr>
          <a:xfrm>
            <a:off x="7524328" y="6525344"/>
            <a:ext cx="1512024" cy="216024"/>
          </a:xfrm>
          <a:prstGeom prst="rect">
            <a:avLst/>
          </a:prstGeom>
        </p:spPr>
        <p:txBody>
          <a:bodyPr vert="horz" wrap="none" lIns="0" tIns="0" rIns="0" bIns="0" anchor="b"/>
          <a:lstStyle>
            <a:defPPr>
              <a:defRPr lang="en-CA"/>
            </a:defPPr>
            <a:lvl1pPr algn="r" rtl="0" eaLnBrk="1" fontAlgn="base" latinLnBrk="0" hangingPunct="1">
              <a:spcBef>
                <a:spcPct val="0"/>
              </a:spcBef>
              <a:spcAft>
                <a:spcPct val="0"/>
              </a:spcAft>
              <a:defRPr kumimoji="0" sz="1000" kern="1200">
                <a:solidFill>
                  <a:srgbClr val="223E7E"/>
                </a:solidFill>
                <a:latin typeface="+mn-lt"/>
                <a:ea typeface="ヒラギノ角ゴ Pro W3" pitchFamily="8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5pPr>
            <a:lvl6pPr marL="2286000" algn="l" defTabSz="914400" rtl="0" eaLnBrk="1" latinLnBrk="0" hangingPunct="1">
              <a:defRPr sz="2400" kern="1200">
                <a:solidFill>
                  <a:schemeClr val="tx1"/>
                </a:solidFill>
                <a:latin typeface="Arial" pitchFamily="34" charset="0"/>
                <a:ea typeface="ヒラギノ角ゴ Pro W3" pitchFamily="84" charset="-128"/>
                <a:cs typeface="+mn-cs"/>
              </a:defRPr>
            </a:lvl6pPr>
            <a:lvl7pPr marL="2743200" algn="l" defTabSz="914400" rtl="0" eaLnBrk="1" latinLnBrk="0" hangingPunct="1">
              <a:defRPr sz="2400" kern="1200">
                <a:solidFill>
                  <a:schemeClr val="tx1"/>
                </a:solidFill>
                <a:latin typeface="Arial" pitchFamily="34" charset="0"/>
                <a:ea typeface="ヒラギノ角ゴ Pro W3" pitchFamily="84" charset="-128"/>
                <a:cs typeface="+mn-cs"/>
              </a:defRPr>
            </a:lvl7pPr>
            <a:lvl8pPr marL="3200400" algn="l" defTabSz="914400" rtl="0" eaLnBrk="1" latinLnBrk="0" hangingPunct="1">
              <a:defRPr sz="2400" kern="1200">
                <a:solidFill>
                  <a:schemeClr val="tx1"/>
                </a:solidFill>
                <a:latin typeface="Arial" pitchFamily="34" charset="0"/>
                <a:ea typeface="ヒラギノ角ゴ Pro W3" pitchFamily="84" charset="-128"/>
                <a:cs typeface="+mn-cs"/>
              </a:defRPr>
            </a:lvl8pPr>
            <a:lvl9pPr marL="3657600" algn="l" defTabSz="914400" rtl="0" eaLnBrk="1" latinLnBrk="0" hangingPunct="1">
              <a:defRPr sz="2400" kern="1200">
                <a:solidFill>
                  <a:schemeClr val="tx1"/>
                </a:solidFill>
                <a:latin typeface="Arial" pitchFamily="34" charset="0"/>
                <a:ea typeface="ヒラギノ角ゴ Pro W3" pitchFamily="84" charset="-128"/>
                <a:cs typeface="+mn-cs"/>
              </a:defRPr>
            </a:lvl9pPr>
          </a:lstStyle>
          <a:p>
            <a:r>
              <a:rPr lang="en-CA" sz="1300" dirty="0">
                <a:solidFill>
                  <a:srgbClr val="87CCF3"/>
                </a:solidFill>
              </a:rPr>
              <a:t>p.</a:t>
            </a:r>
            <a:fld id="{B26D0A97-99EA-4F59-82E1-B6372FA01846}" type="slidenum">
              <a:rPr lang="en-CA" sz="1300" smtClean="0">
                <a:solidFill>
                  <a:srgbClr val="87CCF3"/>
                </a:solidFill>
              </a:rPr>
              <a:pPr/>
              <a:t>15</a:t>
            </a:fld>
            <a:endParaRPr lang="en-CA" sz="1300" dirty="0">
              <a:solidFill>
                <a:srgbClr val="87CCF3"/>
              </a:solidFill>
            </a:endParaRPr>
          </a:p>
        </p:txBody>
      </p:sp>
    </p:spTree>
    <p:extLst>
      <p:ext uri="{BB962C8B-B14F-4D97-AF65-F5344CB8AC3E}">
        <p14:creationId xmlns:p14="http://schemas.microsoft.com/office/powerpoint/2010/main" val="1260233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22FC0DD4-7C6B-4F34-8C42-3C9463A7609B}"/>
              </a:ext>
            </a:extLst>
          </p:cNvPr>
          <p:cNvPicPr>
            <a:picLocks noChangeAspect="1"/>
          </p:cNvPicPr>
          <p:nvPr/>
        </p:nvPicPr>
        <p:blipFill>
          <a:blip r:embed="rId3" cstate="print">
            <a:clrChange>
              <a:clrFrom>
                <a:srgbClr val="4C4C4B"/>
              </a:clrFrom>
              <a:clrTo>
                <a:srgbClr val="4C4C4B">
                  <a:alpha val="0"/>
                </a:srgbClr>
              </a:clrTo>
            </a:clrChange>
            <a:extLst>
              <a:ext uri="{28A0092B-C50C-407E-A947-70E740481C1C}">
                <a14:useLocalDpi xmlns:a14="http://schemas.microsoft.com/office/drawing/2010/main" val="0"/>
              </a:ext>
            </a:extLst>
          </a:blip>
          <a:stretch>
            <a:fillRect/>
          </a:stretch>
        </p:blipFill>
        <p:spPr>
          <a:xfrm>
            <a:off x="3814524" y="3140968"/>
            <a:ext cx="2735278" cy="1911600"/>
          </a:xfrm>
          <a:prstGeom prst="rect">
            <a:avLst/>
          </a:prstGeom>
        </p:spPr>
      </p:pic>
      <p:pic>
        <p:nvPicPr>
          <p:cNvPr id="6" name="Picture 5">
            <a:extLst>
              <a:ext uri="{FF2B5EF4-FFF2-40B4-BE49-F238E27FC236}">
                <a16:creationId xmlns:a16="http://schemas.microsoft.com/office/drawing/2014/main" xmlns="" id="{A354CCE8-48C0-4041-82D0-503799E50F96}"/>
              </a:ext>
            </a:extLst>
          </p:cNvPr>
          <p:cNvPicPr>
            <a:picLocks noChangeAspect="1"/>
          </p:cNvPicPr>
          <p:nvPr/>
        </p:nvPicPr>
        <p:blipFill>
          <a:blip r:embed="rId4" cstate="print">
            <a:clrChange>
              <a:clrFrom>
                <a:srgbClr val="1A1A1A"/>
              </a:clrFrom>
              <a:clrTo>
                <a:srgbClr val="1A1A1A">
                  <a:alpha val="0"/>
                </a:srgbClr>
              </a:clrTo>
            </a:clrChange>
            <a:extLst>
              <a:ext uri="{28A0092B-C50C-407E-A947-70E740481C1C}">
                <a14:useLocalDpi xmlns:a14="http://schemas.microsoft.com/office/drawing/2010/main" val="0"/>
              </a:ext>
            </a:extLst>
          </a:blip>
          <a:stretch>
            <a:fillRect/>
          </a:stretch>
        </p:blipFill>
        <p:spPr>
          <a:xfrm>
            <a:off x="-1" y="4365104"/>
            <a:ext cx="2548184" cy="1800000"/>
          </a:xfrm>
          <a:prstGeom prst="rect">
            <a:avLst/>
          </a:prstGeom>
        </p:spPr>
      </p:pic>
      <p:sp>
        <p:nvSpPr>
          <p:cNvPr id="62" name="Text Box 10"/>
          <p:cNvSpPr txBox="1">
            <a:spLocks noChangeArrowheads="1"/>
          </p:cNvSpPr>
          <p:nvPr/>
        </p:nvSpPr>
        <p:spPr bwMode="auto">
          <a:xfrm>
            <a:off x="104751" y="6260400"/>
            <a:ext cx="8931745" cy="584775"/>
          </a:xfrm>
          <a:prstGeom prst="rect">
            <a:avLst/>
          </a:prstGeom>
          <a:noFill/>
          <a:ln w="9525">
            <a:noFill/>
            <a:miter lim="800000"/>
            <a:headEnd/>
            <a:tailEnd/>
          </a:ln>
        </p:spPr>
        <p:txBody>
          <a:bodyPr wrap="square" anchor="b" anchorCtr="0">
            <a:spAutoFit/>
          </a:bodyPr>
          <a:lstStyle/>
          <a:p>
            <a:r>
              <a:rPr lang="en-US" sz="1600" dirty="0">
                <a:solidFill>
                  <a:schemeClr val="accent6">
                    <a:lumMod val="60000"/>
                    <a:lumOff val="40000"/>
                  </a:schemeClr>
                </a:solidFill>
                <a:latin typeface="+mj-lt"/>
              </a:rPr>
              <a:t>L. </a:t>
            </a:r>
            <a:r>
              <a:rPr lang="en-GB" sz="1600" dirty="0" err="1">
                <a:solidFill>
                  <a:schemeClr val="accent6">
                    <a:lumMod val="60000"/>
                    <a:lumOff val="40000"/>
                  </a:schemeClr>
                </a:solidFill>
                <a:latin typeface="+mj-lt"/>
              </a:rPr>
              <a:t>Meln</a:t>
            </a:r>
            <a:r>
              <a:rPr lang="hu-HU" sz="1600" dirty="0">
                <a:solidFill>
                  <a:schemeClr val="accent6">
                    <a:lumMod val="60000"/>
                    <a:lumOff val="40000"/>
                  </a:schemeClr>
                </a:solidFill>
                <a:latin typeface="+mj-lt"/>
              </a:rPr>
              <a:t>í</a:t>
            </a:r>
            <a:r>
              <a:rPr lang="en-GB" sz="1600" dirty="0" err="1">
                <a:solidFill>
                  <a:schemeClr val="accent6">
                    <a:lumMod val="60000"/>
                    <a:lumOff val="40000"/>
                  </a:schemeClr>
                </a:solidFill>
                <a:latin typeface="+mj-lt"/>
              </a:rPr>
              <a:t>kov</a:t>
            </a:r>
            <a:r>
              <a:rPr lang="en-US" sz="1600" dirty="0">
                <a:solidFill>
                  <a:schemeClr val="accent6">
                    <a:lumMod val="60000"/>
                    <a:lumOff val="40000"/>
                  </a:schemeClr>
                </a:solidFill>
                <a:latin typeface="+mj-lt"/>
              </a:rPr>
              <a:t>á, </a:t>
            </a:r>
            <a:r>
              <a:rPr lang="en-GB" sz="1600" dirty="0">
                <a:solidFill>
                  <a:schemeClr val="accent6">
                    <a:lumMod val="60000"/>
                    <a:lumOff val="40000"/>
                  </a:schemeClr>
                </a:solidFill>
                <a:latin typeface="+mj-lt"/>
              </a:rPr>
              <a:t>V</a:t>
            </a:r>
            <a:r>
              <a:rPr lang="en-US" sz="1600" dirty="0">
                <a:solidFill>
                  <a:schemeClr val="accent6">
                    <a:lumMod val="60000"/>
                    <a:lumOff val="40000"/>
                  </a:schemeClr>
                </a:solidFill>
                <a:latin typeface="+mj-lt"/>
              </a:rPr>
              <a:t>.</a:t>
            </a:r>
            <a:r>
              <a:rPr lang="en-GB" sz="1600" dirty="0">
                <a:solidFill>
                  <a:schemeClr val="accent6">
                    <a:lumMod val="60000"/>
                    <a:lumOff val="40000"/>
                  </a:schemeClr>
                </a:solidFill>
                <a:latin typeface="+mj-lt"/>
              </a:rPr>
              <a:t>I</a:t>
            </a:r>
            <a:r>
              <a:rPr lang="en-US" sz="1600" dirty="0">
                <a:solidFill>
                  <a:schemeClr val="accent6">
                    <a:lumMod val="60000"/>
                    <a:lumOff val="40000"/>
                  </a:schemeClr>
                </a:solidFill>
                <a:latin typeface="+mj-lt"/>
              </a:rPr>
              <a:t>. </a:t>
            </a:r>
            <a:r>
              <a:rPr lang="en-GB" sz="1600" dirty="0">
                <a:solidFill>
                  <a:schemeClr val="accent6">
                    <a:lumMod val="60000"/>
                    <a:lumOff val="40000"/>
                  </a:schemeClr>
                </a:solidFill>
                <a:latin typeface="+mj-lt"/>
              </a:rPr>
              <a:t>Petrenko</a:t>
            </a:r>
            <a:r>
              <a:rPr lang="en-US" sz="1600" dirty="0">
                <a:solidFill>
                  <a:schemeClr val="accent6">
                    <a:lumMod val="60000"/>
                    <a:lumOff val="40000"/>
                  </a:schemeClr>
                </a:solidFill>
                <a:latin typeface="+mj-lt"/>
              </a:rPr>
              <a:t>, </a:t>
            </a:r>
            <a:r>
              <a:rPr lang="en-GB" sz="1600" dirty="0">
                <a:solidFill>
                  <a:schemeClr val="accent6">
                    <a:lumMod val="60000"/>
                    <a:lumOff val="40000"/>
                  </a:schemeClr>
                </a:solidFill>
                <a:latin typeface="+mj-lt"/>
              </a:rPr>
              <a:t>M</a:t>
            </a:r>
            <a:r>
              <a:rPr lang="en-US" sz="1600" dirty="0">
                <a:solidFill>
                  <a:schemeClr val="accent6">
                    <a:lumMod val="60000"/>
                    <a:lumOff val="40000"/>
                  </a:schemeClr>
                </a:solidFill>
                <a:latin typeface="+mj-lt"/>
              </a:rPr>
              <a:t>.</a:t>
            </a:r>
            <a:r>
              <a:rPr lang="en-GB" sz="1600" dirty="0">
                <a:solidFill>
                  <a:schemeClr val="accent6">
                    <a:lumMod val="60000"/>
                    <a:lumOff val="40000"/>
                  </a:schemeClr>
                </a:solidFill>
                <a:latin typeface="+mj-lt"/>
              </a:rPr>
              <a:t>V</a:t>
            </a:r>
            <a:r>
              <a:rPr lang="en-US" sz="1600" dirty="0">
                <a:solidFill>
                  <a:schemeClr val="accent6">
                    <a:lumMod val="60000"/>
                    <a:lumOff val="40000"/>
                  </a:schemeClr>
                </a:solidFill>
                <a:latin typeface="+mj-lt"/>
              </a:rPr>
              <a:t>. </a:t>
            </a:r>
            <a:r>
              <a:rPr lang="en-GB" sz="1600" dirty="0" err="1">
                <a:solidFill>
                  <a:schemeClr val="accent6">
                    <a:lumMod val="60000"/>
                    <a:lumOff val="40000"/>
                  </a:schemeClr>
                </a:solidFill>
                <a:latin typeface="+mj-lt"/>
              </a:rPr>
              <a:t>Avdeev</a:t>
            </a:r>
            <a:r>
              <a:rPr lang="en-US" sz="1600" dirty="0">
                <a:solidFill>
                  <a:schemeClr val="accent6">
                    <a:lumMod val="60000"/>
                    <a:lumOff val="40000"/>
                  </a:schemeClr>
                </a:solidFill>
                <a:latin typeface="+mj-lt"/>
              </a:rPr>
              <a:t>, et al. </a:t>
            </a:r>
            <a:r>
              <a:rPr lang="en-GB" sz="1600" dirty="0">
                <a:solidFill>
                  <a:schemeClr val="accent6">
                    <a:lumMod val="60000"/>
                    <a:lumOff val="40000"/>
                  </a:schemeClr>
                </a:solidFill>
                <a:latin typeface="+mj-lt"/>
              </a:rPr>
              <a:t>Colloids and Surfaces B 123 (2014)</a:t>
            </a:r>
            <a:endParaRPr lang="ru-RU" sz="1600" dirty="0">
              <a:solidFill>
                <a:schemeClr val="accent6">
                  <a:lumMod val="60000"/>
                  <a:lumOff val="40000"/>
                </a:schemeClr>
              </a:solidFill>
              <a:latin typeface="+mj-lt"/>
            </a:endParaRPr>
          </a:p>
          <a:p>
            <a:r>
              <a:rPr lang="en-US" sz="1600" dirty="0" err="1">
                <a:solidFill>
                  <a:schemeClr val="accent6">
                    <a:lumMod val="60000"/>
                    <a:lumOff val="40000"/>
                  </a:schemeClr>
                </a:solidFill>
                <a:latin typeface="+mj-lt"/>
              </a:rPr>
              <a:t>P.Kopcansky</a:t>
            </a:r>
            <a:r>
              <a:rPr lang="en-US" sz="1600" dirty="0">
                <a:solidFill>
                  <a:schemeClr val="accent6">
                    <a:lumMod val="60000"/>
                    <a:lumOff val="40000"/>
                  </a:schemeClr>
                </a:solidFill>
                <a:latin typeface="+mj-lt"/>
              </a:rPr>
              <a:t>, </a:t>
            </a:r>
            <a:r>
              <a:rPr lang="en-US" sz="1600" dirty="0" err="1">
                <a:solidFill>
                  <a:schemeClr val="accent6">
                    <a:lumMod val="60000"/>
                    <a:lumOff val="40000"/>
                  </a:schemeClr>
                </a:solidFill>
                <a:latin typeface="+mj-lt"/>
              </a:rPr>
              <a:t>K.Siposova</a:t>
            </a:r>
            <a:r>
              <a:rPr lang="en-US" sz="1600" dirty="0">
                <a:solidFill>
                  <a:schemeClr val="accent6">
                    <a:lumMod val="60000"/>
                    <a:lumOff val="40000"/>
                  </a:schemeClr>
                </a:solidFill>
                <a:latin typeface="+mj-lt"/>
              </a:rPr>
              <a:t>, </a:t>
            </a:r>
            <a:r>
              <a:rPr lang="en-US" sz="1600" dirty="0" err="1">
                <a:solidFill>
                  <a:schemeClr val="accent6">
                    <a:lumMod val="60000"/>
                    <a:lumOff val="40000"/>
                  </a:schemeClr>
                </a:solidFill>
                <a:latin typeface="+mj-lt"/>
              </a:rPr>
              <a:t>L.Melnikova</a:t>
            </a:r>
            <a:r>
              <a:rPr lang="en-US" sz="1600" dirty="0">
                <a:solidFill>
                  <a:schemeClr val="accent6">
                    <a:lumMod val="60000"/>
                    <a:lumOff val="40000"/>
                  </a:schemeClr>
                </a:solidFill>
                <a:latin typeface="+mj-lt"/>
              </a:rPr>
              <a:t>, et al. J of Magnetism and Magnetic Materials 377 (2015)</a:t>
            </a:r>
            <a:endParaRPr lang="ru-RU" sz="1600" dirty="0">
              <a:solidFill>
                <a:schemeClr val="accent6">
                  <a:lumMod val="60000"/>
                  <a:lumOff val="40000"/>
                </a:schemeClr>
              </a:solidFill>
              <a:latin typeface="+mj-lt"/>
            </a:endParaRPr>
          </a:p>
        </p:txBody>
      </p:sp>
      <p:sp>
        <p:nvSpPr>
          <p:cNvPr id="4" name="Title 3"/>
          <p:cNvSpPr>
            <a:spLocks noGrp="1"/>
          </p:cNvSpPr>
          <p:nvPr>
            <p:ph type="title"/>
          </p:nvPr>
        </p:nvSpPr>
        <p:spPr>
          <a:xfrm>
            <a:off x="457200" y="684000"/>
            <a:ext cx="8579152" cy="475456"/>
          </a:xfrm>
        </p:spPr>
        <p:txBody>
          <a:bodyPr>
            <a:noAutofit/>
          </a:bodyPr>
          <a:lstStyle/>
          <a:p>
            <a:r>
              <a:rPr lang="en-US" sz="2950" b="1" dirty="0">
                <a:solidFill>
                  <a:schemeClr val="tx2">
                    <a:lumMod val="90000"/>
                  </a:schemeClr>
                </a:solidFill>
                <a:effectLst>
                  <a:outerShdw blurRad="38100" dist="38100" dir="2700000" algn="tl">
                    <a:srgbClr val="000000">
                      <a:alpha val="43137"/>
                    </a:srgbClr>
                  </a:outerShdw>
                </a:effectLst>
              </a:rPr>
              <a:t>Interactions of Nanoparticles with Bio-Macromolecules</a:t>
            </a:r>
            <a:endParaRPr lang="en-CA" sz="2950" b="1" dirty="0">
              <a:solidFill>
                <a:schemeClr val="tx2">
                  <a:lumMod val="90000"/>
                </a:schemeClr>
              </a:solidFill>
              <a:effectLst>
                <a:outerShdw blurRad="38100" dist="38100" dir="2700000" algn="tl">
                  <a:srgbClr val="000000">
                    <a:alpha val="43137"/>
                  </a:srgbClr>
                </a:outerShdw>
              </a:effectLst>
            </a:endParaRPr>
          </a:p>
        </p:txBody>
      </p:sp>
      <p:sp>
        <p:nvSpPr>
          <p:cNvPr id="36" name="TextBox 8"/>
          <p:cNvSpPr txBox="1">
            <a:spLocks noChangeArrowheads="1"/>
          </p:cNvSpPr>
          <p:nvPr/>
        </p:nvSpPr>
        <p:spPr bwMode="auto">
          <a:xfrm>
            <a:off x="251520" y="1520031"/>
            <a:ext cx="2229200" cy="461665"/>
          </a:xfrm>
          <a:prstGeom prst="rect">
            <a:avLst/>
          </a:prstGeom>
          <a:noFill/>
          <a:ln w="9525">
            <a:noFill/>
            <a:miter lim="800000"/>
            <a:headEnd/>
            <a:tailEnd/>
          </a:ln>
        </p:spPr>
        <p:txBody>
          <a:bodyPr wrap="none">
            <a:spAutoFit/>
          </a:bodyPr>
          <a:lstStyle/>
          <a:p>
            <a:r>
              <a:rPr lang="en-US" altLang="ru-RU" b="1" dirty="0" err="1">
                <a:solidFill>
                  <a:schemeClr val="accent6">
                    <a:lumMod val="40000"/>
                    <a:lumOff val="60000"/>
                  </a:schemeClr>
                </a:solidFill>
                <a:latin typeface="+mj-lt"/>
                <a:cs typeface="Arial" charset="0"/>
              </a:rPr>
              <a:t>Magnetoferritin</a:t>
            </a:r>
            <a:endParaRPr lang="en-US" altLang="ru-RU" b="1" dirty="0">
              <a:solidFill>
                <a:schemeClr val="accent6">
                  <a:lumMod val="40000"/>
                  <a:lumOff val="60000"/>
                </a:schemeClr>
              </a:solidFill>
              <a:latin typeface="+mj-lt"/>
              <a:cs typeface="Arial" charset="0"/>
            </a:endParaRPr>
          </a:p>
        </p:txBody>
      </p:sp>
      <p:sp>
        <p:nvSpPr>
          <p:cNvPr id="40"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pic>
        <p:nvPicPr>
          <p:cNvPr id="42" name="Picture 4" descr="Different stages in the formation of magnetoferritin."/>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150816" y="1890000"/>
            <a:ext cx="3889375" cy="1316038"/>
          </a:xfrm>
          <a:prstGeom prst="rect">
            <a:avLst/>
          </a:prstGeom>
          <a:noFill/>
          <a:ln w="9525">
            <a:noFill/>
            <a:miter lim="800000"/>
            <a:headEnd/>
            <a:tailEnd/>
          </a:ln>
        </p:spPr>
      </p:pic>
      <p:sp>
        <p:nvSpPr>
          <p:cNvPr id="44" name="TextBox 8"/>
          <p:cNvSpPr txBox="1">
            <a:spLocks noChangeArrowheads="1"/>
          </p:cNvSpPr>
          <p:nvPr/>
        </p:nvSpPr>
        <p:spPr bwMode="auto">
          <a:xfrm>
            <a:off x="4750891" y="1340768"/>
            <a:ext cx="2073068" cy="461665"/>
          </a:xfrm>
          <a:prstGeom prst="rect">
            <a:avLst/>
          </a:prstGeom>
          <a:noFill/>
          <a:ln w="9525">
            <a:noFill/>
            <a:miter lim="800000"/>
            <a:headEnd/>
            <a:tailEnd/>
          </a:ln>
        </p:spPr>
        <p:txBody>
          <a:bodyPr wrap="none">
            <a:spAutoFit/>
          </a:bodyPr>
          <a:lstStyle/>
          <a:p>
            <a:r>
              <a:rPr lang="en-US" altLang="ru-RU" b="1" dirty="0">
                <a:solidFill>
                  <a:schemeClr val="accent6">
                    <a:lumMod val="40000"/>
                    <a:lumOff val="60000"/>
                  </a:schemeClr>
                </a:solidFill>
                <a:latin typeface="+mj-lt"/>
                <a:cs typeface="Arial" charset="0"/>
              </a:rPr>
              <a:t>Loading factor</a:t>
            </a:r>
          </a:p>
        </p:txBody>
      </p:sp>
      <p:sp>
        <p:nvSpPr>
          <p:cNvPr id="47" name="Стрелка вниз 14"/>
          <p:cNvSpPr/>
          <p:nvPr/>
        </p:nvSpPr>
        <p:spPr>
          <a:xfrm rot="16200000">
            <a:off x="2096988" y="2289968"/>
            <a:ext cx="461963" cy="455613"/>
          </a:xfrm>
          <a:prstGeom prst="downArrow">
            <a:avLst/>
          </a:prstGeom>
          <a:solidFill>
            <a:srgbClr val="00206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00B050"/>
              </a:solidFill>
            </a:endParaRPr>
          </a:p>
        </p:txBody>
      </p:sp>
      <p:grpSp>
        <p:nvGrpSpPr>
          <p:cNvPr id="48" name="Группа 3"/>
          <p:cNvGrpSpPr>
            <a:grpSpLocks/>
          </p:cNvGrpSpPr>
          <p:nvPr/>
        </p:nvGrpSpPr>
        <p:grpSpPr bwMode="auto">
          <a:xfrm>
            <a:off x="2901454" y="1891159"/>
            <a:ext cx="1249362" cy="1316037"/>
            <a:chOff x="3889459" y="1519792"/>
            <a:chExt cx="1249210" cy="1315662"/>
          </a:xfrm>
        </p:grpSpPr>
        <p:pic>
          <p:nvPicPr>
            <p:cNvPr id="49" name="Picture 4" descr="Different stages in the formation of magnetoferritin."/>
            <p:cNvPicPr>
              <a:picLocks noChangeAspect="1" noChangeArrowheads="1"/>
            </p:cNvPicPr>
            <p:nvPr/>
          </p:nvPicPr>
          <p:blipFill>
            <a:blip r:embed="rId5" cstate="print">
              <a:clrChange>
                <a:clrFrom>
                  <a:srgbClr val="FFFFFF"/>
                </a:clrFrom>
                <a:clrTo>
                  <a:srgbClr val="FFFFFF">
                    <a:alpha val="0"/>
                  </a:srgbClr>
                </a:clrTo>
              </a:clrChange>
            </a:blip>
            <a:srcRect r="67880"/>
            <a:stretch>
              <a:fillRect/>
            </a:stretch>
          </p:blipFill>
          <p:spPr bwMode="auto">
            <a:xfrm>
              <a:off x="3889459" y="1519792"/>
              <a:ext cx="1249210" cy="1315662"/>
            </a:xfrm>
            <a:prstGeom prst="rect">
              <a:avLst/>
            </a:prstGeom>
            <a:noFill/>
            <a:ln w="9525">
              <a:noFill/>
              <a:miter lim="800000"/>
              <a:headEnd/>
              <a:tailEnd/>
            </a:ln>
          </p:spPr>
        </p:pic>
        <p:pic>
          <p:nvPicPr>
            <p:cNvPr id="50" name="Picture 4" descr="Different stages in the formation of magnetoferritin."/>
            <p:cNvPicPr>
              <a:picLocks noChangeAspect="1" noChangeArrowheads="1"/>
            </p:cNvPicPr>
            <p:nvPr/>
          </p:nvPicPr>
          <p:blipFill>
            <a:blip r:embed="rId5" cstate="print">
              <a:clrChange>
                <a:clrFrom>
                  <a:srgbClr val="FFFFFF"/>
                </a:clrFrom>
                <a:clrTo>
                  <a:srgbClr val="FFFFFF">
                    <a:alpha val="0"/>
                  </a:srgbClr>
                </a:clrTo>
              </a:clrChange>
            </a:blip>
            <a:srcRect l="10320" t="30244" r="82727" b="52138"/>
            <a:stretch>
              <a:fillRect/>
            </a:stretch>
          </p:blipFill>
          <p:spPr bwMode="auto">
            <a:xfrm>
              <a:off x="4219243" y="2118106"/>
              <a:ext cx="320716" cy="274899"/>
            </a:xfrm>
            <a:prstGeom prst="rect">
              <a:avLst/>
            </a:prstGeom>
            <a:noFill/>
            <a:ln w="9525">
              <a:noFill/>
              <a:miter lim="800000"/>
              <a:headEnd/>
              <a:tailEnd/>
            </a:ln>
          </p:spPr>
        </p:pic>
      </p:grpSp>
      <p:grpSp>
        <p:nvGrpSpPr>
          <p:cNvPr id="32" name="Group 31"/>
          <p:cNvGrpSpPr/>
          <p:nvPr/>
        </p:nvGrpSpPr>
        <p:grpSpPr>
          <a:xfrm>
            <a:off x="658713" y="1881981"/>
            <a:ext cx="1249363" cy="1314450"/>
            <a:chOff x="658713" y="1734815"/>
            <a:chExt cx="1249363" cy="1314450"/>
          </a:xfrm>
        </p:grpSpPr>
        <p:pic>
          <p:nvPicPr>
            <p:cNvPr id="52" name="Picture 4" descr="Different stages in the formation of magnetoferritin."/>
            <p:cNvPicPr>
              <a:picLocks noChangeAspect="1" noChangeArrowheads="1"/>
            </p:cNvPicPr>
            <p:nvPr/>
          </p:nvPicPr>
          <p:blipFill>
            <a:blip r:embed="rId5" cstate="print">
              <a:clrChange>
                <a:clrFrom>
                  <a:srgbClr val="FFFFFF"/>
                </a:clrFrom>
                <a:clrTo>
                  <a:srgbClr val="FFFFFF">
                    <a:alpha val="0"/>
                  </a:srgbClr>
                </a:clrTo>
              </a:clrChange>
            </a:blip>
            <a:srcRect r="67880"/>
            <a:stretch>
              <a:fillRect/>
            </a:stretch>
          </p:blipFill>
          <p:spPr bwMode="auto">
            <a:xfrm>
              <a:off x="658713" y="1734815"/>
              <a:ext cx="1249363" cy="1314450"/>
            </a:xfrm>
            <a:prstGeom prst="rect">
              <a:avLst/>
            </a:prstGeom>
            <a:noFill/>
            <a:ln w="9525">
              <a:noFill/>
              <a:miter lim="800000"/>
              <a:headEnd/>
              <a:tailEnd/>
            </a:ln>
          </p:spPr>
        </p:pic>
        <p:pic>
          <p:nvPicPr>
            <p:cNvPr id="53" name="Picture 4" descr="Different stages in the formation of magnetoferritin."/>
            <p:cNvPicPr>
              <a:picLocks noChangeAspect="1" noChangeArrowheads="1"/>
            </p:cNvPicPr>
            <p:nvPr/>
          </p:nvPicPr>
          <p:blipFill>
            <a:blip r:embed="rId5" cstate="print"/>
            <a:srcRect l="10320" t="30244" r="82727" b="52138"/>
            <a:stretch>
              <a:fillRect/>
            </a:stretch>
          </p:blipFill>
          <p:spPr bwMode="auto">
            <a:xfrm>
              <a:off x="988537" y="2332578"/>
              <a:ext cx="320755" cy="274646"/>
            </a:xfrm>
            <a:prstGeom prst="rect">
              <a:avLst/>
            </a:prstGeom>
            <a:noFill/>
            <a:ln w="9525">
              <a:noFill/>
              <a:miter lim="800000"/>
              <a:headEnd/>
              <a:tailEnd/>
            </a:ln>
          </p:spPr>
        </p:pic>
      </p:grpSp>
      <p:sp>
        <p:nvSpPr>
          <p:cNvPr id="54" name="Овал 21"/>
          <p:cNvSpPr/>
          <p:nvPr/>
        </p:nvSpPr>
        <p:spPr>
          <a:xfrm>
            <a:off x="988913" y="2183606"/>
            <a:ext cx="573088" cy="58896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55" name="TextBox 6"/>
          <p:cNvSpPr txBox="1">
            <a:spLocks noChangeArrowheads="1"/>
          </p:cNvSpPr>
          <p:nvPr/>
        </p:nvSpPr>
        <p:spPr bwMode="auto">
          <a:xfrm>
            <a:off x="1020663" y="2262981"/>
            <a:ext cx="558800" cy="400050"/>
          </a:xfrm>
          <a:prstGeom prst="rect">
            <a:avLst/>
          </a:prstGeom>
          <a:solidFill>
            <a:schemeClr val="accent6">
              <a:lumMod val="75000"/>
            </a:schemeClr>
          </a:solidFill>
          <a:ln>
            <a:noFill/>
          </a:ln>
        </p:spPr>
        <p:txBody>
          <a:bodyPr wrap="none">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algn="ctr">
              <a:defRPr/>
            </a:pPr>
            <a:r>
              <a:rPr lang="en-US" altLang="ru-RU" sz="1000" dirty="0" err="1"/>
              <a:t>ferri</a:t>
            </a:r>
            <a:r>
              <a:rPr lang="en-US" altLang="ru-RU" sz="1000" dirty="0"/>
              <a:t>-</a:t>
            </a:r>
            <a:br>
              <a:rPr lang="en-US" altLang="ru-RU" sz="1000" dirty="0"/>
            </a:br>
            <a:r>
              <a:rPr lang="en-US" altLang="ru-RU" sz="1000" dirty="0" err="1"/>
              <a:t>hydrite</a:t>
            </a:r>
            <a:endParaRPr lang="ru-RU" altLang="ru-RU" sz="1000" dirty="0"/>
          </a:p>
        </p:txBody>
      </p:sp>
      <p:sp>
        <p:nvSpPr>
          <p:cNvPr id="57" name="Прямоугольник 24"/>
          <p:cNvSpPr>
            <a:spLocks noChangeArrowheads="1"/>
          </p:cNvSpPr>
          <p:nvPr/>
        </p:nvSpPr>
        <p:spPr bwMode="auto">
          <a:xfrm>
            <a:off x="4735016" y="2616646"/>
            <a:ext cx="3581400" cy="277813"/>
          </a:xfrm>
          <a:prstGeom prst="rect">
            <a:avLst/>
          </a:prstGeom>
          <a:noFill/>
          <a:ln w="9525">
            <a:noFill/>
            <a:miter lim="800000"/>
            <a:headEnd/>
            <a:tailEnd/>
          </a:ln>
        </p:spPr>
        <p:txBody>
          <a:bodyPr>
            <a:spAutoFit/>
          </a:bodyPr>
          <a:lstStyle/>
          <a:p>
            <a:r>
              <a:rPr lang="en-GB" sz="1200">
                <a:solidFill>
                  <a:srgbClr val="000000"/>
                </a:solidFill>
                <a:cs typeface="Arial" charset="0"/>
              </a:rPr>
              <a:t>L</a:t>
            </a:r>
            <a:endParaRPr lang="ru-RU" sz="1200">
              <a:solidFill>
                <a:srgbClr val="000000"/>
              </a:solidFill>
              <a:latin typeface="Times New Roman" pitchFamily="18" charset="0"/>
              <a:cs typeface="Times New Roman" pitchFamily="18" charset="0"/>
            </a:endParaRPr>
          </a:p>
        </p:txBody>
      </p:sp>
      <p:sp>
        <p:nvSpPr>
          <p:cNvPr id="59" name="TextBox 8"/>
          <p:cNvSpPr txBox="1">
            <a:spLocks noChangeArrowheads="1"/>
          </p:cNvSpPr>
          <p:nvPr/>
        </p:nvSpPr>
        <p:spPr bwMode="auto">
          <a:xfrm>
            <a:off x="4586312" y="4869160"/>
            <a:ext cx="3514080" cy="461665"/>
          </a:xfrm>
          <a:prstGeom prst="rect">
            <a:avLst/>
          </a:prstGeom>
          <a:noFill/>
          <a:ln w="9525">
            <a:noFill/>
            <a:miter lim="800000"/>
            <a:headEnd/>
            <a:tailEnd/>
          </a:ln>
        </p:spPr>
        <p:txBody>
          <a:bodyPr wrap="square">
            <a:spAutoFit/>
          </a:bodyPr>
          <a:lstStyle/>
          <a:p>
            <a:pPr algn="ctr"/>
            <a:r>
              <a:rPr lang="en-US" altLang="ru-RU" b="1" dirty="0">
                <a:solidFill>
                  <a:srgbClr val="87CCF3"/>
                </a:solidFill>
                <a:latin typeface="+mj-lt"/>
                <a:cs typeface="Arial" charset="0"/>
              </a:rPr>
              <a:t>Instability of protein shell</a:t>
            </a:r>
          </a:p>
        </p:txBody>
      </p:sp>
      <p:cxnSp>
        <p:nvCxnSpPr>
          <p:cNvPr id="61" name="Прямая со стрелкой 28"/>
          <p:cNvCxnSpPr/>
          <p:nvPr/>
        </p:nvCxnSpPr>
        <p:spPr>
          <a:xfrm>
            <a:off x="4446091" y="1743993"/>
            <a:ext cx="2663825" cy="0"/>
          </a:xfrm>
          <a:prstGeom prst="straightConnector1">
            <a:avLst/>
          </a:prstGeom>
          <a:ln w="28575">
            <a:solidFill>
              <a:schemeClr val="accent6">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sp>
        <p:nvSpPr>
          <p:cNvPr id="33" name="Rectangle 2052"/>
          <p:cNvSpPr>
            <a:spLocks noChangeArrowheads="1"/>
          </p:cNvSpPr>
          <p:nvPr/>
        </p:nvSpPr>
        <p:spPr bwMode="auto">
          <a:xfrm>
            <a:off x="72008" y="3212976"/>
            <a:ext cx="3851920" cy="1138773"/>
          </a:xfrm>
          <a:prstGeom prst="rect">
            <a:avLst/>
          </a:prstGeom>
          <a:noFill/>
          <a:ln w="9525">
            <a:noFill/>
            <a:miter lim="800000"/>
            <a:headEnd/>
            <a:tailEnd/>
          </a:ln>
        </p:spPr>
        <p:txBody>
          <a:bodyPr wrap="square">
            <a:spAutoFit/>
          </a:bodyPr>
          <a:lstStyle/>
          <a:p>
            <a:r>
              <a:rPr lang="en-US" sz="1700" b="1" dirty="0">
                <a:solidFill>
                  <a:schemeClr val="tx2">
                    <a:lumMod val="90000"/>
                  </a:schemeClr>
                </a:solidFill>
                <a:latin typeface="+mj-lt"/>
                <a:cs typeface="Arial" charset="0"/>
              </a:rPr>
              <a:t>Small Angle Neutron Scattering</a:t>
            </a:r>
            <a:r>
              <a:rPr lang="en-US" sz="1700" dirty="0">
                <a:solidFill>
                  <a:schemeClr val="tx2">
                    <a:lumMod val="90000"/>
                  </a:schemeClr>
                </a:solidFill>
                <a:latin typeface="+mj-lt"/>
                <a:cs typeface="Arial" charset="0"/>
              </a:rPr>
              <a:t> </a:t>
            </a:r>
            <a:r>
              <a:rPr lang="en-US" sz="1700" dirty="0">
                <a:latin typeface="+mj-lt"/>
                <a:cs typeface="Arial" charset="0"/>
              </a:rPr>
              <a:t>suggests a partial disassembling of the </a:t>
            </a:r>
            <a:r>
              <a:rPr lang="en-US" sz="1700" dirty="0" err="1">
                <a:latin typeface="+mj-lt"/>
                <a:cs typeface="Arial" charset="0"/>
              </a:rPr>
              <a:t>appoferritin</a:t>
            </a:r>
            <a:r>
              <a:rPr lang="en-US" sz="1700" dirty="0">
                <a:latin typeface="+mj-lt"/>
                <a:cs typeface="Arial" charset="0"/>
              </a:rPr>
              <a:t> shell due to the increasing content of the magnetic (iron oxides) material</a:t>
            </a:r>
            <a:endParaRPr lang="en-CA" sz="1700" dirty="0">
              <a:latin typeface="+mj-lt"/>
              <a:cs typeface="Arial" charset="0"/>
            </a:endParaRPr>
          </a:p>
        </p:txBody>
      </p:sp>
      <p:sp>
        <p:nvSpPr>
          <p:cNvPr id="63" name="Rectangle 2052"/>
          <p:cNvSpPr>
            <a:spLocks noChangeArrowheads="1"/>
          </p:cNvSpPr>
          <p:nvPr/>
        </p:nvSpPr>
        <p:spPr bwMode="auto">
          <a:xfrm>
            <a:off x="2267744" y="5157192"/>
            <a:ext cx="6876256" cy="892552"/>
          </a:xfrm>
          <a:prstGeom prst="rect">
            <a:avLst/>
          </a:prstGeom>
          <a:noFill/>
          <a:ln w="9525">
            <a:noFill/>
            <a:miter lim="800000"/>
            <a:headEnd/>
            <a:tailEnd/>
          </a:ln>
        </p:spPr>
        <p:txBody>
          <a:bodyPr wrap="square">
            <a:spAutoFit/>
          </a:bodyPr>
          <a:lstStyle/>
          <a:p>
            <a:r>
              <a:rPr lang="en-US" altLang="ru-RU" sz="1800" b="1" dirty="0">
                <a:solidFill>
                  <a:schemeClr val="accent6">
                    <a:lumMod val="40000"/>
                    <a:lumOff val="60000"/>
                  </a:schemeClr>
                </a:solidFill>
                <a:cs typeface="Arial" charset="0"/>
              </a:rPr>
              <a:t>Destroy of amyloids</a:t>
            </a:r>
          </a:p>
          <a:p>
            <a:r>
              <a:rPr lang="en-CA" sz="1700" b="1" dirty="0">
                <a:solidFill>
                  <a:schemeClr val="accent6">
                    <a:lumMod val="40000"/>
                    <a:lumOff val="60000"/>
                  </a:schemeClr>
                </a:solidFill>
                <a:latin typeface="+mj-lt"/>
                <a:cs typeface="Arial" charset="0"/>
              </a:rPr>
              <a:t>Small Angle X-ray Scattering </a:t>
            </a:r>
            <a:r>
              <a:rPr lang="en-CA" sz="1700" dirty="0">
                <a:latin typeface="+mj-lt"/>
                <a:cs typeface="Arial" charset="0"/>
              </a:rPr>
              <a:t>experiments indicate the destroying effect on lysozyme amyloid fibrils with the effect increasing with the loading factor.</a:t>
            </a:r>
          </a:p>
        </p:txBody>
      </p:sp>
      <p:sp>
        <p:nvSpPr>
          <p:cNvPr id="27" name="Slide Number Placeholder 2">
            <a:extLst>
              <a:ext uri="{FF2B5EF4-FFF2-40B4-BE49-F238E27FC236}">
                <a16:creationId xmlns:a16="http://schemas.microsoft.com/office/drawing/2014/main" xmlns="" id="{9F363A30-F004-46B6-8825-42CAED79E9FB}"/>
              </a:ext>
            </a:extLst>
          </p:cNvPr>
          <p:cNvSpPr txBox="1">
            <a:spLocks/>
          </p:cNvSpPr>
          <p:nvPr/>
        </p:nvSpPr>
        <p:spPr>
          <a:xfrm>
            <a:off x="7524328" y="6525344"/>
            <a:ext cx="1512024" cy="216024"/>
          </a:xfrm>
          <a:prstGeom prst="rect">
            <a:avLst/>
          </a:prstGeom>
        </p:spPr>
        <p:txBody>
          <a:bodyPr vert="horz" wrap="none" lIns="0" tIns="0" rIns="0" bIns="0" anchor="b"/>
          <a:lstStyle>
            <a:defPPr>
              <a:defRPr lang="en-CA"/>
            </a:defPPr>
            <a:lvl1pPr algn="r" rtl="0" eaLnBrk="1" fontAlgn="base" latinLnBrk="0" hangingPunct="1">
              <a:spcBef>
                <a:spcPct val="0"/>
              </a:spcBef>
              <a:spcAft>
                <a:spcPct val="0"/>
              </a:spcAft>
              <a:defRPr kumimoji="0" sz="1000" kern="1200">
                <a:solidFill>
                  <a:srgbClr val="223E7E"/>
                </a:solidFill>
                <a:latin typeface="+mn-lt"/>
                <a:ea typeface="ヒラギノ角ゴ Pro W3" pitchFamily="8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5pPr>
            <a:lvl6pPr marL="2286000" algn="l" defTabSz="914400" rtl="0" eaLnBrk="1" latinLnBrk="0" hangingPunct="1">
              <a:defRPr sz="2400" kern="1200">
                <a:solidFill>
                  <a:schemeClr val="tx1"/>
                </a:solidFill>
                <a:latin typeface="Arial" pitchFamily="34" charset="0"/>
                <a:ea typeface="ヒラギノ角ゴ Pro W3" pitchFamily="84" charset="-128"/>
                <a:cs typeface="+mn-cs"/>
              </a:defRPr>
            </a:lvl6pPr>
            <a:lvl7pPr marL="2743200" algn="l" defTabSz="914400" rtl="0" eaLnBrk="1" latinLnBrk="0" hangingPunct="1">
              <a:defRPr sz="2400" kern="1200">
                <a:solidFill>
                  <a:schemeClr val="tx1"/>
                </a:solidFill>
                <a:latin typeface="Arial" pitchFamily="34" charset="0"/>
                <a:ea typeface="ヒラギノ角ゴ Pro W3" pitchFamily="84" charset="-128"/>
                <a:cs typeface="+mn-cs"/>
              </a:defRPr>
            </a:lvl7pPr>
            <a:lvl8pPr marL="3200400" algn="l" defTabSz="914400" rtl="0" eaLnBrk="1" latinLnBrk="0" hangingPunct="1">
              <a:defRPr sz="2400" kern="1200">
                <a:solidFill>
                  <a:schemeClr val="tx1"/>
                </a:solidFill>
                <a:latin typeface="Arial" pitchFamily="34" charset="0"/>
                <a:ea typeface="ヒラギノ角ゴ Pro W3" pitchFamily="84" charset="-128"/>
                <a:cs typeface="+mn-cs"/>
              </a:defRPr>
            </a:lvl8pPr>
            <a:lvl9pPr marL="3657600" algn="l" defTabSz="914400" rtl="0" eaLnBrk="1" latinLnBrk="0" hangingPunct="1">
              <a:defRPr sz="2400" kern="1200">
                <a:solidFill>
                  <a:schemeClr val="tx1"/>
                </a:solidFill>
                <a:latin typeface="Arial" pitchFamily="34" charset="0"/>
                <a:ea typeface="ヒラギノ角ゴ Pro W3" pitchFamily="84" charset="-128"/>
                <a:cs typeface="+mn-cs"/>
              </a:defRPr>
            </a:lvl9pPr>
          </a:lstStyle>
          <a:p>
            <a:r>
              <a:rPr lang="en-CA" sz="1300" dirty="0">
                <a:solidFill>
                  <a:srgbClr val="87CCF3"/>
                </a:solidFill>
              </a:rPr>
              <a:t>p.</a:t>
            </a:r>
            <a:fld id="{B26D0A97-99EA-4F59-82E1-B6372FA01846}" type="slidenum">
              <a:rPr lang="en-CA" sz="1300" smtClean="0">
                <a:solidFill>
                  <a:srgbClr val="87CCF3"/>
                </a:solidFill>
              </a:rPr>
              <a:pPr/>
              <a:t>16</a:t>
            </a:fld>
            <a:endParaRPr lang="en-CA" sz="1300" dirty="0">
              <a:solidFill>
                <a:srgbClr val="87CCF3"/>
              </a:solidFill>
            </a:endParaRPr>
          </a:p>
        </p:txBody>
      </p:sp>
      <p:pic>
        <p:nvPicPr>
          <p:cNvPr id="10" name="Picture 9">
            <a:extLst>
              <a:ext uri="{FF2B5EF4-FFF2-40B4-BE49-F238E27FC236}">
                <a16:creationId xmlns:a16="http://schemas.microsoft.com/office/drawing/2014/main" xmlns="" id="{54A5A98F-3286-4D70-A5E3-73F89957C68E}"/>
              </a:ext>
            </a:extLst>
          </p:cNvPr>
          <p:cNvPicPr>
            <a:picLocks noChangeAspect="1"/>
          </p:cNvPicPr>
          <p:nvPr/>
        </p:nvPicPr>
        <p:blipFill>
          <a:blip r:embed="rId6" cstate="print">
            <a:clrChange>
              <a:clrFrom>
                <a:srgbClr val="4C4C4C"/>
              </a:clrFrom>
              <a:clrTo>
                <a:srgbClr val="4C4C4C">
                  <a:alpha val="0"/>
                </a:srgbClr>
              </a:clrTo>
            </a:clrChange>
            <a:extLst>
              <a:ext uri="{28A0092B-C50C-407E-A947-70E740481C1C}">
                <a14:useLocalDpi xmlns:a14="http://schemas.microsoft.com/office/drawing/2010/main" val="0"/>
              </a:ext>
            </a:extLst>
          </a:blip>
          <a:stretch>
            <a:fillRect/>
          </a:stretch>
        </p:blipFill>
        <p:spPr>
          <a:xfrm>
            <a:off x="6260888" y="3140968"/>
            <a:ext cx="2703600" cy="1910554"/>
          </a:xfrm>
          <a:prstGeom prst="rect">
            <a:avLst/>
          </a:prstGeom>
        </p:spPr>
      </p:pic>
    </p:spTree>
    <p:extLst>
      <p:ext uri="{BB962C8B-B14F-4D97-AF65-F5344CB8AC3E}">
        <p14:creationId xmlns:p14="http://schemas.microsoft.com/office/powerpoint/2010/main" val="9658924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465237B-2238-47B6-A4A8-268E49FA2162}"/>
              </a:ext>
            </a:extLst>
          </p:cNvPr>
          <p:cNvPicPr>
            <a:picLocks noChangeAspect="1"/>
          </p:cNvPicPr>
          <p:nvPr/>
        </p:nvPicPr>
        <p:blipFill>
          <a:blip r:embed="rId3">
            <a:clrChange>
              <a:clrFrom>
                <a:srgbClr val="262626"/>
              </a:clrFrom>
              <a:clrTo>
                <a:srgbClr val="262626">
                  <a:alpha val="0"/>
                </a:srgbClr>
              </a:clrTo>
            </a:clrChange>
            <a:extLst>
              <a:ext uri="{28A0092B-C50C-407E-A947-70E740481C1C}">
                <a14:useLocalDpi xmlns:a14="http://schemas.microsoft.com/office/drawing/2010/main" val="0"/>
              </a:ext>
            </a:extLst>
          </a:blip>
          <a:stretch>
            <a:fillRect/>
          </a:stretch>
        </p:blipFill>
        <p:spPr>
          <a:xfrm>
            <a:off x="301222" y="1470982"/>
            <a:ext cx="8541556" cy="5060642"/>
          </a:xfrm>
          <a:prstGeom prst="rect">
            <a:avLst/>
          </a:prstGeom>
        </p:spPr>
      </p:pic>
      <p:sp>
        <p:nvSpPr>
          <p:cNvPr id="9" name="Title 3"/>
          <p:cNvSpPr txBox="1">
            <a:spLocks/>
          </p:cNvSpPr>
          <p:nvPr/>
        </p:nvSpPr>
        <p:spPr>
          <a:xfrm>
            <a:off x="457200" y="684000"/>
            <a:ext cx="8229600" cy="475200"/>
          </a:xfrm>
          <a:prstGeom prst="rect">
            <a:avLst/>
          </a:prstGeom>
        </p:spPr>
        <p:txBody>
          <a:bodyPr vert="horz" lIns="0" rIns="0" bIns="0" anchor="b">
            <a:noAutofit/>
          </a:bodyPr>
          <a:lstStyle/>
          <a:p>
            <a:pPr lvl="0" eaLnBrk="1" fontAlgn="auto" hangingPunct="1">
              <a:spcAft>
                <a:spcPts val="0"/>
              </a:spcAft>
            </a:pPr>
            <a:r>
              <a:rPr lang="en-US" sz="3000" b="1" dirty="0">
                <a:solidFill>
                  <a:schemeClr val="tx2">
                    <a:lumMod val="90000"/>
                  </a:schemeClr>
                </a:solidFill>
                <a:effectLst>
                  <a:outerShdw blurRad="38100" dist="38100" dir="2700000" algn="tl">
                    <a:srgbClr val="000000">
                      <a:alpha val="43137"/>
                    </a:srgbClr>
                  </a:outerShdw>
                </a:effectLst>
                <a:latin typeface="+mj-lt"/>
                <a:ea typeface="+mj-ea"/>
                <a:cs typeface="+mj-cs"/>
              </a:rPr>
              <a:t>Neutron Scattering for Bio-related Research</a:t>
            </a:r>
            <a:endParaRPr lang="en-CA" sz="3000" b="1" dirty="0">
              <a:solidFill>
                <a:schemeClr val="tx2">
                  <a:lumMod val="90000"/>
                </a:schemeClr>
              </a:solidFill>
              <a:effectLst>
                <a:outerShdw blurRad="38100" dist="38100" dir="2700000" algn="tl">
                  <a:srgbClr val="000000">
                    <a:alpha val="43137"/>
                  </a:srgbClr>
                </a:outerShdw>
              </a:effectLst>
              <a:latin typeface="+mj-lt"/>
              <a:ea typeface="+mj-ea"/>
              <a:cs typeface="+mj-cs"/>
            </a:endParaRPr>
          </a:p>
        </p:txBody>
      </p:sp>
      <p:sp>
        <p:nvSpPr>
          <p:cNvPr id="7" name="Slide Number Placeholder 2">
            <a:extLst>
              <a:ext uri="{FF2B5EF4-FFF2-40B4-BE49-F238E27FC236}">
                <a16:creationId xmlns:a16="http://schemas.microsoft.com/office/drawing/2014/main" xmlns="" id="{5D79BB13-7094-4648-81C5-BC36D45046FB}"/>
              </a:ext>
            </a:extLst>
          </p:cNvPr>
          <p:cNvSpPr>
            <a:spLocks noGrp="1"/>
          </p:cNvSpPr>
          <p:nvPr>
            <p:ph type="sldNum" sz="quarter" idx="4"/>
          </p:nvPr>
        </p:nvSpPr>
        <p:spPr>
          <a:xfrm>
            <a:off x="8676456" y="6525344"/>
            <a:ext cx="360040" cy="217480"/>
          </a:xfrm>
        </p:spPr>
        <p:txBody>
          <a:bodyPr wrap="none"/>
          <a:lstStyle/>
          <a:p>
            <a:pPr algn="l"/>
            <a:r>
              <a:rPr lang="en-CA" sz="1300" dirty="0">
                <a:solidFill>
                  <a:schemeClr val="bg1"/>
                </a:solidFill>
              </a:rPr>
              <a:t>p.</a:t>
            </a:r>
            <a:fld id="{19C0EEB2-4DE7-EA46-B3E2-74C920F4AC35}" type="slidenum">
              <a:rPr lang="en-CA" sz="1300" smtClean="0">
                <a:solidFill>
                  <a:schemeClr val="bg1"/>
                </a:solidFill>
              </a:rPr>
              <a:pPr algn="l"/>
              <a:t>17</a:t>
            </a:fld>
            <a:endParaRPr lang="en-CA" sz="1300" dirty="0">
              <a:solidFill>
                <a:schemeClr val="bg1"/>
              </a:solidFill>
            </a:endParaRPr>
          </a:p>
        </p:txBody>
      </p:sp>
      <p:sp>
        <p:nvSpPr>
          <p:cNvPr id="5" name="Title 3">
            <a:extLst>
              <a:ext uri="{FF2B5EF4-FFF2-40B4-BE49-F238E27FC236}">
                <a16:creationId xmlns:a16="http://schemas.microsoft.com/office/drawing/2014/main" xmlns="" id="{AE496FBF-02AB-47C5-ADFD-903362195C08}"/>
              </a:ext>
            </a:extLst>
          </p:cNvPr>
          <p:cNvSpPr txBox="1">
            <a:spLocks/>
          </p:cNvSpPr>
          <p:nvPr/>
        </p:nvSpPr>
        <p:spPr>
          <a:xfrm rot="-1800000">
            <a:off x="1036424" y="5144198"/>
            <a:ext cx="2955678" cy="475200"/>
          </a:xfrm>
          <a:prstGeom prst="rect">
            <a:avLst/>
          </a:prstGeom>
        </p:spPr>
        <p:txBody>
          <a:bodyPr vert="horz" lIns="0" rIns="0" bIns="0" anchor="b">
            <a:noAutofit/>
          </a:bodyPr>
          <a:lstStyle/>
          <a:p>
            <a:pPr lvl="0" eaLnBrk="1" fontAlgn="auto" hangingPunct="1">
              <a:spcAft>
                <a:spcPts val="0"/>
              </a:spcAft>
            </a:pPr>
            <a:r>
              <a:rPr lang="en-US" sz="4200" b="1" dirty="0">
                <a:solidFill>
                  <a:schemeClr val="accent6">
                    <a:lumMod val="60000"/>
                    <a:lumOff val="40000"/>
                  </a:schemeClr>
                </a:solidFill>
                <a:effectLst>
                  <a:outerShdw blurRad="38100" dist="38100" dir="2700000" algn="tl">
                    <a:schemeClr val="bg1">
                      <a:alpha val="43000"/>
                    </a:schemeClr>
                  </a:outerShdw>
                </a:effectLst>
                <a:latin typeface="+mj-lt"/>
                <a:ea typeface="+mj-ea"/>
                <a:cs typeface="+mj-cs"/>
              </a:rPr>
              <a:t>ILL, Grenoble</a:t>
            </a:r>
            <a:endParaRPr lang="en-CA" sz="4200" b="1" dirty="0">
              <a:solidFill>
                <a:schemeClr val="accent6">
                  <a:lumMod val="60000"/>
                  <a:lumOff val="40000"/>
                </a:schemeClr>
              </a:solidFill>
              <a:effectLst>
                <a:outerShdw blurRad="38100" dist="38100" dir="2700000" algn="tl">
                  <a:schemeClr val="bg1">
                    <a:alpha val="43000"/>
                  </a:schemeClr>
                </a:outerShdw>
              </a:effectLst>
              <a:latin typeface="+mj-lt"/>
              <a:ea typeface="+mj-ea"/>
              <a:cs typeface="+mj-cs"/>
            </a:endParaRPr>
          </a:p>
        </p:txBody>
      </p:sp>
      <p:sp>
        <p:nvSpPr>
          <p:cNvPr id="6" name="Slide Number Placeholder 2">
            <a:extLst>
              <a:ext uri="{FF2B5EF4-FFF2-40B4-BE49-F238E27FC236}">
                <a16:creationId xmlns:a16="http://schemas.microsoft.com/office/drawing/2014/main" xmlns="" id="{47E336B0-213B-4047-A9CB-67C2BE160876}"/>
              </a:ext>
            </a:extLst>
          </p:cNvPr>
          <p:cNvSpPr txBox="1">
            <a:spLocks/>
          </p:cNvSpPr>
          <p:nvPr/>
        </p:nvSpPr>
        <p:spPr>
          <a:xfrm>
            <a:off x="7524328" y="6525344"/>
            <a:ext cx="1512024" cy="216024"/>
          </a:xfrm>
          <a:prstGeom prst="rect">
            <a:avLst/>
          </a:prstGeom>
        </p:spPr>
        <p:txBody>
          <a:bodyPr vert="horz" wrap="none" lIns="0" tIns="0" rIns="0" bIns="0" anchor="b"/>
          <a:lstStyle>
            <a:defPPr>
              <a:defRPr lang="en-CA"/>
            </a:defPPr>
            <a:lvl1pPr algn="r" rtl="0" eaLnBrk="1" fontAlgn="base" latinLnBrk="0" hangingPunct="1">
              <a:spcBef>
                <a:spcPct val="0"/>
              </a:spcBef>
              <a:spcAft>
                <a:spcPct val="0"/>
              </a:spcAft>
              <a:defRPr kumimoji="0" sz="1000" kern="1200">
                <a:solidFill>
                  <a:srgbClr val="223E7E"/>
                </a:solidFill>
                <a:latin typeface="+mn-lt"/>
                <a:ea typeface="ヒラギノ角ゴ Pro W3" pitchFamily="8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5pPr>
            <a:lvl6pPr marL="2286000" algn="l" defTabSz="914400" rtl="0" eaLnBrk="1" latinLnBrk="0" hangingPunct="1">
              <a:defRPr sz="2400" kern="1200">
                <a:solidFill>
                  <a:schemeClr val="tx1"/>
                </a:solidFill>
                <a:latin typeface="Arial" pitchFamily="34" charset="0"/>
                <a:ea typeface="ヒラギノ角ゴ Pro W3" pitchFamily="84" charset="-128"/>
                <a:cs typeface="+mn-cs"/>
              </a:defRPr>
            </a:lvl6pPr>
            <a:lvl7pPr marL="2743200" algn="l" defTabSz="914400" rtl="0" eaLnBrk="1" latinLnBrk="0" hangingPunct="1">
              <a:defRPr sz="2400" kern="1200">
                <a:solidFill>
                  <a:schemeClr val="tx1"/>
                </a:solidFill>
                <a:latin typeface="Arial" pitchFamily="34" charset="0"/>
                <a:ea typeface="ヒラギノ角ゴ Pro W3" pitchFamily="84" charset="-128"/>
                <a:cs typeface="+mn-cs"/>
              </a:defRPr>
            </a:lvl7pPr>
            <a:lvl8pPr marL="3200400" algn="l" defTabSz="914400" rtl="0" eaLnBrk="1" latinLnBrk="0" hangingPunct="1">
              <a:defRPr sz="2400" kern="1200">
                <a:solidFill>
                  <a:schemeClr val="tx1"/>
                </a:solidFill>
                <a:latin typeface="Arial" pitchFamily="34" charset="0"/>
                <a:ea typeface="ヒラギノ角ゴ Pro W3" pitchFamily="84" charset="-128"/>
                <a:cs typeface="+mn-cs"/>
              </a:defRPr>
            </a:lvl8pPr>
            <a:lvl9pPr marL="3657600" algn="l" defTabSz="914400" rtl="0" eaLnBrk="1" latinLnBrk="0" hangingPunct="1">
              <a:defRPr sz="2400" kern="1200">
                <a:solidFill>
                  <a:schemeClr val="tx1"/>
                </a:solidFill>
                <a:latin typeface="Arial" pitchFamily="34" charset="0"/>
                <a:ea typeface="ヒラギノ角ゴ Pro W3" pitchFamily="84" charset="-128"/>
                <a:cs typeface="+mn-cs"/>
              </a:defRPr>
            </a:lvl9pPr>
          </a:lstStyle>
          <a:p>
            <a:r>
              <a:rPr lang="en-CA" sz="1300" dirty="0">
                <a:solidFill>
                  <a:srgbClr val="87CCF3"/>
                </a:solidFill>
              </a:rPr>
              <a:t>p.</a:t>
            </a:r>
            <a:fld id="{B26D0A97-99EA-4F59-82E1-B6372FA01846}" type="slidenum">
              <a:rPr lang="en-CA" sz="1300" smtClean="0">
                <a:solidFill>
                  <a:srgbClr val="87CCF3"/>
                </a:solidFill>
              </a:rPr>
              <a:pPr/>
              <a:t>17</a:t>
            </a:fld>
            <a:endParaRPr lang="en-CA" sz="1300" dirty="0">
              <a:solidFill>
                <a:srgbClr val="87CCF3"/>
              </a:solidFill>
            </a:endParaRPr>
          </a:p>
        </p:txBody>
      </p:sp>
    </p:spTree>
    <p:extLst>
      <p:ext uri="{BB962C8B-B14F-4D97-AF65-F5344CB8AC3E}">
        <p14:creationId xmlns:p14="http://schemas.microsoft.com/office/powerpoint/2010/main" val="11533474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xmlns="" id="{D43EF7CD-7D13-4CCF-BDD0-037998D8FB03}"/>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32445" y="3019191"/>
            <a:ext cx="1799590" cy="1007110"/>
          </a:xfrm>
          <a:prstGeom prst="rect">
            <a:avLst/>
          </a:prstGeom>
        </p:spPr>
      </p:pic>
      <p:pic>
        <p:nvPicPr>
          <p:cNvPr id="23" name="Picture 22">
            <a:extLst>
              <a:ext uri="{FF2B5EF4-FFF2-40B4-BE49-F238E27FC236}">
                <a16:creationId xmlns:a16="http://schemas.microsoft.com/office/drawing/2014/main" xmlns="" id="{AE1AA6A4-E109-4599-A651-01799EB6F839}"/>
              </a:ext>
            </a:extLst>
          </p:cNvPr>
          <p:cNvPicPr>
            <a:picLocks noChangeAspect="1"/>
          </p:cNvPicPr>
          <p:nvPr/>
        </p:nvPicPr>
        <p:blipFill rotWithShape="1">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t="13080" b="23494"/>
          <a:stretch/>
        </p:blipFill>
        <p:spPr>
          <a:xfrm>
            <a:off x="0" y="1772816"/>
            <a:ext cx="9144000" cy="1792470"/>
          </a:xfrm>
          <a:prstGeom prst="rect">
            <a:avLst/>
          </a:prstGeom>
        </p:spPr>
      </p:pic>
      <p:sp>
        <p:nvSpPr>
          <p:cNvPr id="9" name="Title 3"/>
          <p:cNvSpPr txBox="1">
            <a:spLocks/>
          </p:cNvSpPr>
          <p:nvPr/>
        </p:nvSpPr>
        <p:spPr>
          <a:xfrm>
            <a:off x="457200" y="684000"/>
            <a:ext cx="8229600" cy="475200"/>
          </a:xfrm>
          <a:prstGeom prst="rect">
            <a:avLst/>
          </a:prstGeom>
          <a:noFill/>
        </p:spPr>
        <p:txBody>
          <a:bodyPr vert="horz" lIns="0" rIns="0" bIns="0" anchor="b">
            <a:noAutofit/>
          </a:bodyPr>
          <a:lstStyle/>
          <a:p>
            <a:pPr lvl="0" eaLnBrk="1" fontAlgn="auto" hangingPunct="1">
              <a:spcAft>
                <a:spcPts val="0"/>
              </a:spcAft>
            </a:pPr>
            <a:r>
              <a:rPr lang="en-US" sz="3000" b="1" dirty="0">
                <a:solidFill>
                  <a:schemeClr val="tx2">
                    <a:lumMod val="90000"/>
                  </a:schemeClr>
                </a:solidFill>
                <a:effectLst>
                  <a:outerShdw blurRad="38100" dist="38100" dir="2700000" algn="tl">
                    <a:srgbClr val="000000">
                      <a:alpha val="43137"/>
                    </a:srgbClr>
                  </a:outerShdw>
                </a:effectLst>
                <a:latin typeface="+mj-lt"/>
                <a:ea typeface="+mj-ea"/>
                <a:cs typeface="+mj-cs"/>
              </a:rPr>
              <a:t>Neutron Scattering to Help with Drug Design</a:t>
            </a:r>
            <a:endParaRPr lang="en-CA" sz="3000" b="1" dirty="0">
              <a:solidFill>
                <a:schemeClr val="tx2">
                  <a:lumMod val="90000"/>
                </a:schemeClr>
              </a:solidFill>
              <a:effectLst>
                <a:outerShdw blurRad="38100" dist="38100" dir="2700000" algn="tl">
                  <a:srgbClr val="000000">
                    <a:alpha val="43137"/>
                  </a:srgbClr>
                </a:outerShdw>
              </a:effectLst>
              <a:latin typeface="+mj-lt"/>
              <a:ea typeface="+mj-ea"/>
              <a:cs typeface="+mj-cs"/>
            </a:endParaRPr>
          </a:p>
        </p:txBody>
      </p:sp>
      <p:sp>
        <p:nvSpPr>
          <p:cNvPr id="7" name="Slide Number Placeholder 2">
            <a:extLst>
              <a:ext uri="{FF2B5EF4-FFF2-40B4-BE49-F238E27FC236}">
                <a16:creationId xmlns:a16="http://schemas.microsoft.com/office/drawing/2014/main" xmlns="" id="{5D79BB13-7094-4648-81C5-BC36D45046FB}"/>
              </a:ext>
            </a:extLst>
          </p:cNvPr>
          <p:cNvSpPr>
            <a:spLocks noGrp="1"/>
          </p:cNvSpPr>
          <p:nvPr>
            <p:ph type="sldNum" sz="quarter" idx="4"/>
          </p:nvPr>
        </p:nvSpPr>
        <p:spPr>
          <a:xfrm>
            <a:off x="8676456" y="6525344"/>
            <a:ext cx="360040" cy="217480"/>
          </a:xfrm>
        </p:spPr>
        <p:txBody>
          <a:bodyPr wrap="none"/>
          <a:lstStyle/>
          <a:p>
            <a:pPr algn="l"/>
            <a:r>
              <a:rPr lang="en-CA" sz="1300" dirty="0">
                <a:solidFill>
                  <a:schemeClr val="bg1"/>
                </a:solidFill>
              </a:rPr>
              <a:t>p.</a:t>
            </a:r>
            <a:fld id="{19C0EEB2-4DE7-EA46-B3E2-74C920F4AC35}" type="slidenum">
              <a:rPr lang="en-CA" sz="1300" smtClean="0">
                <a:solidFill>
                  <a:schemeClr val="bg1"/>
                </a:solidFill>
              </a:rPr>
              <a:pPr algn="l"/>
              <a:t>18</a:t>
            </a:fld>
            <a:endParaRPr lang="en-CA" sz="1300" dirty="0">
              <a:solidFill>
                <a:schemeClr val="bg1"/>
              </a:solidFill>
            </a:endParaRPr>
          </a:p>
        </p:txBody>
      </p:sp>
      <p:sp>
        <p:nvSpPr>
          <p:cNvPr id="6" name="Slide Number Placeholder 2">
            <a:extLst>
              <a:ext uri="{FF2B5EF4-FFF2-40B4-BE49-F238E27FC236}">
                <a16:creationId xmlns:a16="http://schemas.microsoft.com/office/drawing/2014/main" xmlns="" id="{47E336B0-213B-4047-A9CB-67C2BE160876}"/>
              </a:ext>
            </a:extLst>
          </p:cNvPr>
          <p:cNvSpPr txBox="1">
            <a:spLocks/>
          </p:cNvSpPr>
          <p:nvPr/>
        </p:nvSpPr>
        <p:spPr>
          <a:xfrm>
            <a:off x="7524328" y="6525344"/>
            <a:ext cx="1512024" cy="216024"/>
          </a:xfrm>
          <a:prstGeom prst="rect">
            <a:avLst/>
          </a:prstGeom>
        </p:spPr>
        <p:txBody>
          <a:bodyPr vert="horz" wrap="none" lIns="0" tIns="0" rIns="0" bIns="0" anchor="b"/>
          <a:lstStyle>
            <a:defPPr>
              <a:defRPr lang="en-CA"/>
            </a:defPPr>
            <a:lvl1pPr algn="r" rtl="0" eaLnBrk="1" fontAlgn="base" latinLnBrk="0" hangingPunct="1">
              <a:spcBef>
                <a:spcPct val="0"/>
              </a:spcBef>
              <a:spcAft>
                <a:spcPct val="0"/>
              </a:spcAft>
              <a:defRPr kumimoji="0" sz="1000" kern="1200">
                <a:solidFill>
                  <a:srgbClr val="223E7E"/>
                </a:solidFill>
                <a:latin typeface="+mn-lt"/>
                <a:ea typeface="ヒラギノ角ゴ Pro W3" pitchFamily="8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5pPr>
            <a:lvl6pPr marL="2286000" algn="l" defTabSz="914400" rtl="0" eaLnBrk="1" latinLnBrk="0" hangingPunct="1">
              <a:defRPr sz="2400" kern="1200">
                <a:solidFill>
                  <a:schemeClr val="tx1"/>
                </a:solidFill>
                <a:latin typeface="Arial" pitchFamily="34" charset="0"/>
                <a:ea typeface="ヒラギノ角ゴ Pro W3" pitchFamily="84" charset="-128"/>
                <a:cs typeface="+mn-cs"/>
              </a:defRPr>
            </a:lvl6pPr>
            <a:lvl7pPr marL="2743200" algn="l" defTabSz="914400" rtl="0" eaLnBrk="1" latinLnBrk="0" hangingPunct="1">
              <a:defRPr sz="2400" kern="1200">
                <a:solidFill>
                  <a:schemeClr val="tx1"/>
                </a:solidFill>
                <a:latin typeface="Arial" pitchFamily="34" charset="0"/>
                <a:ea typeface="ヒラギノ角ゴ Pro W3" pitchFamily="84" charset="-128"/>
                <a:cs typeface="+mn-cs"/>
              </a:defRPr>
            </a:lvl7pPr>
            <a:lvl8pPr marL="3200400" algn="l" defTabSz="914400" rtl="0" eaLnBrk="1" latinLnBrk="0" hangingPunct="1">
              <a:defRPr sz="2400" kern="1200">
                <a:solidFill>
                  <a:schemeClr val="tx1"/>
                </a:solidFill>
                <a:latin typeface="Arial" pitchFamily="34" charset="0"/>
                <a:ea typeface="ヒラギノ角ゴ Pro W3" pitchFamily="84" charset="-128"/>
                <a:cs typeface="+mn-cs"/>
              </a:defRPr>
            </a:lvl8pPr>
            <a:lvl9pPr marL="3657600" algn="l" defTabSz="914400" rtl="0" eaLnBrk="1" latinLnBrk="0" hangingPunct="1">
              <a:defRPr sz="2400" kern="1200">
                <a:solidFill>
                  <a:schemeClr val="tx1"/>
                </a:solidFill>
                <a:latin typeface="Arial" pitchFamily="34" charset="0"/>
                <a:ea typeface="ヒラギノ角ゴ Pro W3" pitchFamily="84" charset="-128"/>
                <a:cs typeface="+mn-cs"/>
              </a:defRPr>
            </a:lvl9pPr>
          </a:lstStyle>
          <a:p>
            <a:r>
              <a:rPr lang="en-CA" sz="1300" dirty="0">
                <a:solidFill>
                  <a:srgbClr val="87CCF3"/>
                </a:solidFill>
              </a:rPr>
              <a:t>p.</a:t>
            </a:r>
            <a:fld id="{B26D0A97-99EA-4F59-82E1-B6372FA01846}" type="slidenum">
              <a:rPr lang="en-CA" sz="1300" smtClean="0">
                <a:solidFill>
                  <a:srgbClr val="87CCF3"/>
                </a:solidFill>
              </a:rPr>
              <a:pPr/>
              <a:t>18</a:t>
            </a:fld>
            <a:endParaRPr lang="en-CA" sz="1300" dirty="0">
              <a:solidFill>
                <a:srgbClr val="87CCF3"/>
              </a:solidFill>
            </a:endParaRPr>
          </a:p>
        </p:txBody>
      </p:sp>
      <p:pic>
        <p:nvPicPr>
          <p:cNvPr id="13" name="Рисунок 19">
            <a:extLst>
              <a:ext uri="{FF2B5EF4-FFF2-40B4-BE49-F238E27FC236}">
                <a16:creationId xmlns:a16="http://schemas.microsoft.com/office/drawing/2014/main" xmlns="" id="{EF14AC0C-19CD-443A-A6CE-613A81DA26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719275" y="3825654"/>
            <a:ext cx="2951433" cy="1788415"/>
          </a:xfrm>
          <a:prstGeom prst="rect">
            <a:avLst/>
          </a:prstGeom>
        </p:spPr>
      </p:pic>
      <p:sp>
        <p:nvSpPr>
          <p:cNvPr id="17" name="Text Box 10">
            <a:extLst>
              <a:ext uri="{FF2B5EF4-FFF2-40B4-BE49-F238E27FC236}">
                <a16:creationId xmlns:a16="http://schemas.microsoft.com/office/drawing/2014/main" xmlns="" id="{9344F2D1-EC66-4FAB-B13E-7BEB04461B69}"/>
              </a:ext>
            </a:extLst>
          </p:cNvPr>
          <p:cNvSpPr txBox="1">
            <a:spLocks noChangeArrowheads="1"/>
          </p:cNvSpPr>
          <p:nvPr/>
        </p:nvSpPr>
        <p:spPr bwMode="auto">
          <a:xfrm>
            <a:off x="104751" y="6260400"/>
            <a:ext cx="8931745" cy="584775"/>
          </a:xfrm>
          <a:prstGeom prst="rect">
            <a:avLst/>
          </a:prstGeom>
          <a:noFill/>
          <a:ln w="9525">
            <a:noFill/>
            <a:miter lim="800000"/>
            <a:headEnd/>
            <a:tailEnd/>
          </a:ln>
        </p:spPr>
        <p:txBody>
          <a:bodyPr wrap="square" anchor="b" anchorCtr="0">
            <a:spAutoFit/>
          </a:bodyPr>
          <a:lstStyle/>
          <a:p>
            <a:r>
              <a:rPr lang="en-GB" sz="1600" dirty="0" err="1">
                <a:solidFill>
                  <a:schemeClr val="accent6">
                    <a:lumMod val="60000"/>
                    <a:lumOff val="40000"/>
                  </a:schemeClr>
                </a:solidFill>
                <a:latin typeface="+mj-lt"/>
              </a:rPr>
              <a:t>M.Kubovcikova</a:t>
            </a:r>
            <a:r>
              <a:rPr lang="en-GB" sz="1600" dirty="0">
                <a:solidFill>
                  <a:schemeClr val="accent6">
                    <a:lumMod val="60000"/>
                    <a:lumOff val="40000"/>
                  </a:schemeClr>
                </a:solidFill>
                <a:latin typeface="+mj-lt"/>
              </a:rPr>
              <a:t>, </a:t>
            </a:r>
            <a:r>
              <a:rPr lang="en-GB" sz="1600" dirty="0" err="1">
                <a:solidFill>
                  <a:schemeClr val="accent6">
                    <a:lumMod val="60000"/>
                    <a:lumOff val="40000"/>
                  </a:schemeClr>
                </a:solidFill>
                <a:latin typeface="+mj-lt"/>
              </a:rPr>
              <a:t>I.V.Gapon</a:t>
            </a:r>
            <a:r>
              <a:rPr lang="en-GB" sz="1600" dirty="0">
                <a:solidFill>
                  <a:schemeClr val="accent6">
                    <a:lumMod val="60000"/>
                    <a:lumOff val="40000"/>
                  </a:schemeClr>
                </a:solidFill>
                <a:latin typeface="+mj-lt"/>
              </a:rPr>
              <a:t>, </a:t>
            </a:r>
            <a:r>
              <a:rPr lang="en-GB" sz="1600" dirty="0" err="1">
                <a:solidFill>
                  <a:schemeClr val="accent6">
                    <a:lumMod val="60000"/>
                    <a:lumOff val="40000"/>
                  </a:schemeClr>
                </a:solidFill>
                <a:latin typeface="+mj-lt"/>
              </a:rPr>
              <a:t>V.Zavisova</a:t>
            </a:r>
            <a:r>
              <a:rPr lang="en-GB" sz="1600" dirty="0">
                <a:solidFill>
                  <a:schemeClr val="accent6">
                    <a:lumMod val="60000"/>
                    <a:lumOff val="40000"/>
                  </a:schemeClr>
                </a:solidFill>
                <a:latin typeface="+mj-lt"/>
              </a:rPr>
              <a:t>, </a:t>
            </a:r>
            <a:r>
              <a:rPr lang="en-GB" sz="1600" dirty="0" err="1">
                <a:solidFill>
                  <a:schemeClr val="accent6">
                    <a:lumMod val="60000"/>
                    <a:lumOff val="40000"/>
                  </a:schemeClr>
                </a:solidFill>
                <a:latin typeface="+mj-lt"/>
              </a:rPr>
              <a:t>M.Koneracka</a:t>
            </a:r>
            <a:r>
              <a:rPr lang="en-GB" sz="1600" dirty="0">
                <a:solidFill>
                  <a:schemeClr val="accent6">
                    <a:lumMod val="60000"/>
                    <a:lumOff val="40000"/>
                  </a:schemeClr>
                </a:solidFill>
                <a:latin typeface="+mj-lt"/>
              </a:rPr>
              <a:t>, </a:t>
            </a:r>
            <a:r>
              <a:rPr lang="en-GB" sz="1600" dirty="0" err="1">
                <a:solidFill>
                  <a:schemeClr val="accent6">
                    <a:lumMod val="60000"/>
                    <a:lumOff val="40000"/>
                  </a:schemeClr>
                </a:solidFill>
                <a:latin typeface="+mj-lt"/>
              </a:rPr>
              <a:t>V.I.Petrenko</a:t>
            </a:r>
            <a:r>
              <a:rPr lang="en-GB" sz="1600" dirty="0">
                <a:solidFill>
                  <a:schemeClr val="accent6">
                    <a:lumMod val="60000"/>
                    <a:lumOff val="40000"/>
                  </a:schemeClr>
                </a:solidFill>
                <a:latin typeface="+mj-lt"/>
              </a:rPr>
              <a:t>, </a:t>
            </a:r>
            <a:r>
              <a:rPr lang="en-GB" sz="1600" dirty="0" err="1">
                <a:solidFill>
                  <a:schemeClr val="accent6">
                    <a:lumMod val="60000"/>
                    <a:lumOff val="40000"/>
                  </a:schemeClr>
                </a:solidFill>
                <a:latin typeface="+mj-lt"/>
              </a:rPr>
              <a:t>О.Soltwedel</a:t>
            </a:r>
            <a:r>
              <a:rPr lang="en-GB" sz="1600" dirty="0">
                <a:solidFill>
                  <a:schemeClr val="accent6">
                    <a:lumMod val="60000"/>
                    <a:lumOff val="40000"/>
                  </a:schemeClr>
                </a:solidFill>
                <a:latin typeface="+mj-lt"/>
              </a:rPr>
              <a:t>, </a:t>
            </a:r>
            <a:r>
              <a:rPr lang="en-GB" sz="1600" dirty="0" err="1">
                <a:solidFill>
                  <a:schemeClr val="accent6">
                    <a:lumMod val="60000"/>
                    <a:lumOff val="40000"/>
                  </a:schemeClr>
                </a:solidFill>
                <a:latin typeface="+mj-lt"/>
              </a:rPr>
              <a:t>L.Almasy</a:t>
            </a:r>
            <a:r>
              <a:rPr lang="en-GB" sz="1600" dirty="0">
                <a:solidFill>
                  <a:schemeClr val="accent6">
                    <a:lumMod val="60000"/>
                    <a:lumOff val="40000"/>
                  </a:schemeClr>
                </a:solidFill>
                <a:latin typeface="+mj-lt"/>
              </a:rPr>
              <a:t>, M.V. </a:t>
            </a:r>
            <a:r>
              <a:rPr lang="en-GB" sz="1600" dirty="0" err="1">
                <a:solidFill>
                  <a:schemeClr val="accent6">
                    <a:lumMod val="60000"/>
                    <a:lumOff val="40000"/>
                  </a:schemeClr>
                </a:solidFill>
                <a:latin typeface="+mj-lt"/>
              </a:rPr>
              <a:t>Avdeev</a:t>
            </a:r>
            <a:r>
              <a:rPr lang="en-GB" sz="1600" dirty="0">
                <a:solidFill>
                  <a:schemeClr val="accent6">
                    <a:lumMod val="60000"/>
                    <a:lumOff val="40000"/>
                  </a:schemeClr>
                </a:solidFill>
                <a:latin typeface="+mj-lt"/>
              </a:rPr>
              <a:t>, </a:t>
            </a:r>
            <a:r>
              <a:rPr lang="en-GB" sz="1600" dirty="0" err="1">
                <a:solidFill>
                  <a:schemeClr val="accent6">
                    <a:lumMod val="60000"/>
                    <a:lumOff val="40000"/>
                  </a:schemeClr>
                </a:solidFill>
                <a:latin typeface="+mj-lt"/>
              </a:rPr>
              <a:t>P.Kopcansky</a:t>
            </a:r>
            <a:r>
              <a:rPr lang="en-GB" sz="1600" dirty="0">
                <a:solidFill>
                  <a:schemeClr val="accent6">
                    <a:lumMod val="60000"/>
                    <a:lumOff val="40000"/>
                  </a:schemeClr>
                </a:solidFill>
                <a:latin typeface="+mj-lt"/>
              </a:rPr>
              <a:t>, J. </a:t>
            </a:r>
            <a:r>
              <a:rPr lang="en-GB" sz="1600" dirty="0" err="1">
                <a:solidFill>
                  <a:schemeClr val="accent6">
                    <a:lumMod val="60000"/>
                    <a:lumOff val="40000"/>
                  </a:schemeClr>
                </a:solidFill>
                <a:latin typeface="+mj-lt"/>
              </a:rPr>
              <a:t>Magn</a:t>
            </a:r>
            <a:r>
              <a:rPr lang="en-GB" sz="1600" dirty="0">
                <a:solidFill>
                  <a:schemeClr val="accent6">
                    <a:lumMod val="60000"/>
                    <a:lumOff val="40000"/>
                  </a:schemeClr>
                </a:solidFill>
                <a:latin typeface="+mj-lt"/>
              </a:rPr>
              <a:t>. </a:t>
            </a:r>
            <a:r>
              <a:rPr lang="en-GB" sz="1600" dirty="0" err="1">
                <a:solidFill>
                  <a:schemeClr val="accent6">
                    <a:lumMod val="60000"/>
                    <a:lumOff val="40000"/>
                  </a:schemeClr>
                </a:solidFill>
                <a:latin typeface="+mj-lt"/>
              </a:rPr>
              <a:t>Magn</a:t>
            </a:r>
            <a:r>
              <a:rPr lang="en-GB" sz="1600" dirty="0">
                <a:solidFill>
                  <a:schemeClr val="accent6">
                    <a:lumMod val="60000"/>
                    <a:lumOff val="40000"/>
                  </a:schemeClr>
                </a:solidFill>
                <a:latin typeface="+mj-lt"/>
              </a:rPr>
              <a:t>. Mater . 427 (2017) 67</a:t>
            </a:r>
            <a:endParaRPr lang="ru-RU" sz="1600" dirty="0">
              <a:solidFill>
                <a:schemeClr val="accent6">
                  <a:lumMod val="60000"/>
                  <a:lumOff val="40000"/>
                </a:schemeClr>
              </a:solidFill>
              <a:latin typeface="+mj-lt"/>
            </a:endParaRPr>
          </a:p>
        </p:txBody>
      </p:sp>
      <p:sp>
        <p:nvSpPr>
          <p:cNvPr id="18" name="TextBox 17">
            <a:extLst>
              <a:ext uri="{FF2B5EF4-FFF2-40B4-BE49-F238E27FC236}">
                <a16:creationId xmlns:a16="http://schemas.microsoft.com/office/drawing/2014/main" xmlns="" id="{A2C7BE8A-EAC6-435B-AF73-A9CDA96960EB}"/>
              </a:ext>
            </a:extLst>
          </p:cNvPr>
          <p:cNvSpPr txBox="1"/>
          <p:nvPr/>
        </p:nvSpPr>
        <p:spPr>
          <a:xfrm>
            <a:off x="160856" y="1412776"/>
            <a:ext cx="8266878" cy="461665"/>
          </a:xfrm>
          <a:prstGeom prst="rect">
            <a:avLst/>
          </a:prstGeom>
          <a:noFill/>
        </p:spPr>
        <p:txBody>
          <a:bodyPr wrap="none" rtlCol="0">
            <a:spAutoFit/>
          </a:bodyPr>
          <a:lstStyle/>
          <a:p>
            <a:r>
              <a:rPr lang="en-US" b="1" dirty="0">
                <a:effectLst>
                  <a:outerShdw blurRad="38100" dist="38100" dir="2700000" algn="tl">
                    <a:srgbClr val="000000">
                      <a:alpha val="43137"/>
                    </a:srgbClr>
                  </a:outerShdw>
                </a:effectLst>
                <a:latin typeface="+mj-lt"/>
              </a:rPr>
              <a:t>GRAINS</a:t>
            </a:r>
            <a:r>
              <a:rPr lang="ru-RU" b="1" dirty="0">
                <a:effectLst>
                  <a:outerShdw blurRad="38100" dist="38100" dir="2700000" algn="tl">
                    <a:srgbClr val="000000">
                      <a:alpha val="43137"/>
                    </a:srgbClr>
                  </a:outerShdw>
                </a:effectLst>
                <a:latin typeface="+mj-lt"/>
              </a:rPr>
              <a:t> </a:t>
            </a:r>
            <a:r>
              <a:rPr lang="en-US" b="1" dirty="0">
                <a:effectLst>
                  <a:outerShdw blurRad="38100" dist="38100" dir="2700000" algn="tl">
                    <a:srgbClr val="000000">
                      <a:alpha val="43137"/>
                    </a:srgbClr>
                  </a:outerShdw>
                </a:effectLst>
                <a:latin typeface="+mj-lt"/>
              </a:rPr>
              <a:t>time-of-flight reflectometer with horizontal geometry</a:t>
            </a:r>
            <a:endParaRPr lang="ru-RU" b="1" dirty="0">
              <a:effectLst>
                <a:outerShdw blurRad="38100" dist="38100" dir="2700000" algn="tl">
                  <a:srgbClr val="000000">
                    <a:alpha val="43137"/>
                  </a:srgbClr>
                </a:outerShdw>
              </a:effectLst>
              <a:latin typeface="+mj-lt"/>
            </a:endParaRPr>
          </a:p>
        </p:txBody>
      </p:sp>
      <p:pic>
        <p:nvPicPr>
          <p:cNvPr id="19" name="Picture 18">
            <a:extLst>
              <a:ext uri="{FF2B5EF4-FFF2-40B4-BE49-F238E27FC236}">
                <a16:creationId xmlns:a16="http://schemas.microsoft.com/office/drawing/2014/main" xmlns="" id="{D73274B4-C259-4628-828D-5E979D11CCCB}"/>
              </a:ext>
            </a:extLst>
          </p:cNvPr>
          <p:cNvPicPr>
            <a:picLocks noChangeAspect="1"/>
          </p:cNvPicPr>
          <p:nvPr/>
        </p:nvPicPr>
        <p:blipFill rotWithShape="1">
          <a:blip r:embed="rId6">
            <a:clrChange>
              <a:clrFrom>
                <a:srgbClr val="262626"/>
              </a:clrFrom>
              <a:clrTo>
                <a:srgbClr val="262626">
                  <a:alpha val="0"/>
                </a:srgbClr>
              </a:clrTo>
            </a:clrChange>
            <a:extLst>
              <a:ext uri="{28A0092B-C50C-407E-A947-70E740481C1C}">
                <a14:useLocalDpi xmlns:a14="http://schemas.microsoft.com/office/drawing/2010/main" val="0"/>
              </a:ext>
            </a:extLst>
          </a:blip>
          <a:srcRect l="53372" t="55545" r="2790" b="10404"/>
          <a:stretch/>
        </p:blipFill>
        <p:spPr>
          <a:xfrm>
            <a:off x="4860032" y="4281884"/>
            <a:ext cx="3744416" cy="1723222"/>
          </a:xfrm>
          <a:prstGeom prst="rect">
            <a:avLst/>
          </a:prstGeom>
        </p:spPr>
      </p:pic>
      <p:sp>
        <p:nvSpPr>
          <p:cNvPr id="2" name="Circle: Hollow 1">
            <a:extLst>
              <a:ext uri="{FF2B5EF4-FFF2-40B4-BE49-F238E27FC236}">
                <a16:creationId xmlns:a16="http://schemas.microsoft.com/office/drawing/2014/main" xmlns="" id="{29FAE2CB-3068-470C-8A5E-BFF229F118AD}"/>
              </a:ext>
            </a:extLst>
          </p:cNvPr>
          <p:cNvSpPr/>
          <p:nvPr/>
        </p:nvSpPr>
        <p:spPr>
          <a:xfrm rot="20324190">
            <a:off x="5992273" y="4290932"/>
            <a:ext cx="1224687" cy="648943"/>
          </a:xfrm>
          <a:prstGeom prst="donut">
            <a:avLst>
              <a:gd name="adj" fmla="val 10581"/>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1" name="Circle: Hollow 20">
            <a:extLst>
              <a:ext uri="{FF2B5EF4-FFF2-40B4-BE49-F238E27FC236}">
                <a16:creationId xmlns:a16="http://schemas.microsoft.com/office/drawing/2014/main" xmlns="" id="{2D3AFCB0-8AE6-497B-8F16-A26816850FBE}"/>
              </a:ext>
            </a:extLst>
          </p:cNvPr>
          <p:cNvSpPr/>
          <p:nvPr/>
        </p:nvSpPr>
        <p:spPr>
          <a:xfrm>
            <a:off x="7007606" y="4684613"/>
            <a:ext cx="1224687" cy="648943"/>
          </a:xfrm>
          <a:prstGeom prst="donut">
            <a:avLst>
              <a:gd name="adj" fmla="val 10581"/>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6" name="Rectangle 25">
            <a:extLst>
              <a:ext uri="{FF2B5EF4-FFF2-40B4-BE49-F238E27FC236}">
                <a16:creationId xmlns:a16="http://schemas.microsoft.com/office/drawing/2014/main" xmlns="" id="{C5050B66-2CFB-41CD-9206-ABB7D2101EA3}"/>
              </a:ext>
            </a:extLst>
          </p:cNvPr>
          <p:cNvSpPr/>
          <p:nvPr/>
        </p:nvSpPr>
        <p:spPr>
          <a:xfrm>
            <a:off x="104751" y="5614069"/>
            <a:ext cx="4572000" cy="646331"/>
          </a:xfrm>
          <a:prstGeom prst="rect">
            <a:avLst/>
          </a:prstGeom>
        </p:spPr>
        <p:txBody>
          <a:bodyPr>
            <a:spAutoFit/>
          </a:bodyPr>
          <a:lstStyle/>
          <a:p>
            <a:r>
              <a:rPr lang="en-US" sz="1800" b="1" dirty="0">
                <a:effectLst>
                  <a:outerShdw blurRad="38100" dist="38100" dir="2700000" algn="tl">
                    <a:srgbClr val="000000">
                      <a:alpha val="43137"/>
                    </a:srgbClr>
                  </a:outerShdw>
                </a:effectLst>
                <a:latin typeface="+mj-lt"/>
              </a:rPr>
              <a:t>Adsorption of nanoparticles from aqueous magnetic fluids on silicon substrate</a:t>
            </a:r>
            <a:endParaRPr lang="en-GB" sz="1800" b="1" dirty="0">
              <a:solidFill>
                <a:schemeClr val="accent6">
                  <a:lumMod val="60000"/>
                  <a:lumOff val="40000"/>
                </a:schemeClr>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2353221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 grpId="0" animBg="1"/>
      <p:bldP spid="21" grpId="0" animBg="1"/>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84000"/>
            <a:ext cx="8291264" cy="475456"/>
          </a:xfrm>
        </p:spPr>
        <p:txBody>
          <a:bodyPr>
            <a:noAutofit/>
          </a:bodyPr>
          <a:lstStyle/>
          <a:p>
            <a:r>
              <a:rPr lang="en-US" altLang="ko-KR" sz="3000" b="1" dirty="0">
                <a:solidFill>
                  <a:schemeClr val="tx2">
                    <a:lumMod val="90000"/>
                  </a:schemeClr>
                </a:solidFill>
                <a:effectLst>
                  <a:outerShdw blurRad="38100" dist="38100" dir="2700000" algn="tl">
                    <a:srgbClr val="000000">
                      <a:alpha val="43137"/>
                    </a:srgbClr>
                  </a:outerShdw>
                </a:effectLst>
              </a:rPr>
              <a:t>Neutrons to the Rescue</a:t>
            </a:r>
            <a:endParaRPr lang="en-CA" sz="3000" b="1" dirty="0">
              <a:solidFill>
                <a:schemeClr val="tx2">
                  <a:lumMod val="90000"/>
                </a:schemeClr>
              </a:solidFill>
              <a:effectLst>
                <a:outerShdw blurRad="38100" dist="38100" dir="2700000" algn="tl">
                  <a:srgbClr val="000000">
                    <a:alpha val="43137"/>
                  </a:srgbClr>
                </a:outerShdw>
              </a:effectLst>
            </a:endParaRPr>
          </a:p>
        </p:txBody>
      </p:sp>
      <p:sp>
        <p:nvSpPr>
          <p:cNvPr id="15" name="TextBox 14"/>
          <p:cNvSpPr txBox="1"/>
          <p:nvPr/>
        </p:nvSpPr>
        <p:spPr>
          <a:xfrm>
            <a:off x="6804248" y="5445224"/>
            <a:ext cx="2339752" cy="954107"/>
          </a:xfrm>
          <a:prstGeom prst="rect">
            <a:avLst/>
          </a:prstGeom>
          <a:noFill/>
        </p:spPr>
        <p:txBody>
          <a:bodyPr wrap="square" rtlCol="0">
            <a:spAutoFit/>
          </a:bodyPr>
          <a:lstStyle/>
          <a:p>
            <a:r>
              <a:rPr lang="en-CA" sz="1600" b="1" i="1" dirty="0">
                <a:solidFill>
                  <a:schemeClr val="accent6">
                    <a:lumMod val="60000"/>
                    <a:lumOff val="40000"/>
                  </a:schemeClr>
                </a:solidFill>
                <a:latin typeface="Times New Roman" panose="02020603050405020304" pitchFamily="18" charset="0"/>
                <a:ea typeface="+mn-ea"/>
                <a:cs typeface="Times New Roman" panose="02020603050405020304" pitchFamily="18" charset="0"/>
              </a:rPr>
              <a:t>Direct observation of hydrogen atom dynamics</a:t>
            </a:r>
          </a:p>
          <a:p>
            <a:endParaRPr lang="en-CA" sz="1200" dirty="0">
              <a:solidFill>
                <a:schemeClr val="accent6">
                  <a:lumMod val="60000"/>
                  <a:lumOff val="40000"/>
                </a:schemeClr>
              </a:solidFill>
              <a:latin typeface="Comic Sans MS" pitchFamily="66" charset="0"/>
            </a:endParaRPr>
          </a:p>
          <a:p>
            <a:pPr algn="r" fontAlgn="auto">
              <a:spcBef>
                <a:spcPts val="0"/>
              </a:spcBef>
              <a:spcAft>
                <a:spcPts val="0"/>
              </a:spcAft>
            </a:pPr>
            <a:r>
              <a:rPr lang="en-CA" sz="1200" dirty="0">
                <a:solidFill>
                  <a:schemeClr val="accent6">
                    <a:lumMod val="60000"/>
                    <a:lumOff val="40000"/>
                  </a:schemeClr>
                </a:solidFill>
                <a:latin typeface="Comic Sans MS" pitchFamily="66" charset="0"/>
              </a:rPr>
              <a:t>Chen et al. PNAS 109, 2012</a:t>
            </a:r>
            <a:endParaRPr lang="ru-RU" sz="1200" dirty="0">
              <a:solidFill>
                <a:schemeClr val="accent6">
                  <a:lumMod val="60000"/>
                  <a:lumOff val="40000"/>
                </a:schemeClr>
              </a:solidFill>
              <a:latin typeface="Comic Sans MS" pitchFamily="66" charset="0"/>
            </a:endParaRPr>
          </a:p>
        </p:txBody>
      </p:sp>
      <p:grpSp>
        <p:nvGrpSpPr>
          <p:cNvPr id="38" name="Group 37"/>
          <p:cNvGrpSpPr>
            <a:grpSpLocks noChangeAspect="1"/>
          </p:cNvGrpSpPr>
          <p:nvPr/>
        </p:nvGrpSpPr>
        <p:grpSpPr>
          <a:xfrm>
            <a:off x="2986738" y="3700424"/>
            <a:ext cx="3232187" cy="2824920"/>
            <a:chOff x="4572000" y="4725144"/>
            <a:chExt cx="2430221" cy="2124000"/>
          </a:xfrm>
        </p:grpSpPr>
        <p:pic>
          <p:nvPicPr>
            <p:cNvPr id="36" name="Picture 3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2000" y="4725144"/>
              <a:ext cx="2430221" cy="2124000"/>
            </a:xfrm>
            <a:prstGeom prst="rect">
              <a:avLst/>
            </a:prstGeom>
          </p:spPr>
        </p:pic>
        <p:cxnSp>
          <p:nvCxnSpPr>
            <p:cNvPr id="31" name="Straight Connector 30"/>
            <p:cNvCxnSpPr/>
            <p:nvPr/>
          </p:nvCxnSpPr>
          <p:spPr>
            <a:xfrm>
              <a:off x="5036449" y="5634649"/>
              <a:ext cx="327639" cy="47996"/>
            </a:xfrm>
            <a:prstGeom prst="line">
              <a:avLst/>
            </a:prstGeom>
            <a:ln w="63500">
              <a:solidFill>
                <a:srgbClr val="FF9966"/>
              </a:solidFill>
              <a:prstDash val="sysDot"/>
            </a:ln>
            <a:effectLst>
              <a:outerShdw blurRad="50800" dist="38100" dir="2700000" algn="tl" rotWithShape="0">
                <a:srgbClr val="C0C0C0"/>
              </a:outerShdw>
            </a:effectLst>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6588224" y="5208106"/>
              <a:ext cx="47617" cy="549972"/>
            </a:xfrm>
            <a:prstGeom prst="line">
              <a:avLst/>
            </a:prstGeom>
            <a:ln w="63500">
              <a:solidFill>
                <a:srgbClr val="FF9966"/>
              </a:solidFill>
              <a:prstDash val="sysDot"/>
            </a:ln>
            <a:effectLst>
              <a:outerShdw blurRad="50800" dist="38100" dir="2700000" algn="tl" rotWithShape="0">
                <a:srgbClr val="C0C0C0"/>
              </a:outerShdw>
            </a:effectLst>
          </p:spPr>
          <p:style>
            <a:lnRef idx="1">
              <a:schemeClr val="accent1"/>
            </a:lnRef>
            <a:fillRef idx="0">
              <a:schemeClr val="accent1"/>
            </a:fillRef>
            <a:effectRef idx="0">
              <a:schemeClr val="accent1"/>
            </a:effectRef>
            <a:fontRef idx="minor">
              <a:schemeClr val="tx1"/>
            </a:fontRef>
          </p:style>
        </p:cxnSp>
      </p:grpSp>
      <p:sp>
        <p:nvSpPr>
          <p:cNvPr id="21" name="Slide Number Placeholder 2">
            <a:extLst>
              <a:ext uri="{FF2B5EF4-FFF2-40B4-BE49-F238E27FC236}">
                <a16:creationId xmlns:a16="http://schemas.microsoft.com/office/drawing/2014/main" xmlns="" id="{260CB0AF-2BF8-4B06-B14D-D989B2945870}"/>
              </a:ext>
            </a:extLst>
          </p:cNvPr>
          <p:cNvSpPr txBox="1">
            <a:spLocks/>
          </p:cNvSpPr>
          <p:nvPr/>
        </p:nvSpPr>
        <p:spPr>
          <a:xfrm>
            <a:off x="7524328" y="6525344"/>
            <a:ext cx="1512024" cy="216024"/>
          </a:xfrm>
          <a:prstGeom prst="rect">
            <a:avLst/>
          </a:prstGeom>
        </p:spPr>
        <p:txBody>
          <a:bodyPr vert="horz" wrap="none" lIns="0" tIns="0" rIns="0" bIns="0" anchor="b"/>
          <a:lstStyle>
            <a:defPPr>
              <a:defRPr lang="en-CA"/>
            </a:defPPr>
            <a:lvl1pPr algn="r" rtl="0" eaLnBrk="1" fontAlgn="base" latinLnBrk="0" hangingPunct="1">
              <a:spcBef>
                <a:spcPct val="0"/>
              </a:spcBef>
              <a:spcAft>
                <a:spcPct val="0"/>
              </a:spcAft>
              <a:defRPr kumimoji="0" sz="1000" kern="1200">
                <a:solidFill>
                  <a:srgbClr val="223E7E"/>
                </a:solidFill>
                <a:latin typeface="+mn-lt"/>
                <a:ea typeface="ヒラギノ角ゴ Pro W3" pitchFamily="8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5pPr>
            <a:lvl6pPr marL="2286000" algn="l" defTabSz="914400" rtl="0" eaLnBrk="1" latinLnBrk="0" hangingPunct="1">
              <a:defRPr sz="2400" kern="1200">
                <a:solidFill>
                  <a:schemeClr val="tx1"/>
                </a:solidFill>
                <a:latin typeface="Arial" pitchFamily="34" charset="0"/>
                <a:ea typeface="ヒラギノ角ゴ Pro W3" pitchFamily="84" charset="-128"/>
                <a:cs typeface="+mn-cs"/>
              </a:defRPr>
            </a:lvl6pPr>
            <a:lvl7pPr marL="2743200" algn="l" defTabSz="914400" rtl="0" eaLnBrk="1" latinLnBrk="0" hangingPunct="1">
              <a:defRPr sz="2400" kern="1200">
                <a:solidFill>
                  <a:schemeClr val="tx1"/>
                </a:solidFill>
                <a:latin typeface="Arial" pitchFamily="34" charset="0"/>
                <a:ea typeface="ヒラギノ角ゴ Pro W3" pitchFamily="84" charset="-128"/>
                <a:cs typeface="+mn-cs"/>
              </a:defRPr>
            </a:lvl7pPr>
            <a:lvl8pPr marL="3200400" algn="l" defTabSz="914400" rtl="0" eaLnBrk="1" latinLnBrk="0" hangingPunct="1">
              <a:defRPr sz="2400" kern="1200">
                <a:solidFill>
                  <a:schemeClr val="tx1"/>
                </a:solidFill>
                <a:latin typeface="Arial" pitchFamily="34" charset="0"/>
                <a:ea typeface="ヒラギノ角ゴ Pro W3" pitchFamily="84" charset="-128"/>
                <a:cs typeface="+mn-cs"/>
              </a:defRPr>
            </a:lvl8pPr>
            <a:lvl9pPr marL="3657600" algn="l" defTabSz="914400" rtl="0" eaLnBrk="1" latinLnBrk="0" hangingPunct="1">
              <a:defRPr sz="2400" kern="1200">
                <a:solidFill>
                  <a:schemeClr val="tx1"/>
                </a:solidFill>
                <a:latin typeface="Arial" pitchFamily="34" charset="0"/>
                <a:ea typeface="ヒラギノ角ゴ Pro W3" pitchFamily="84" charset="-128"/>
                <a:cs typeface="+mn-cs"/>
              </a:defRPr>
            </a:lvl9pPr>
          </a:lstStyle>
          <a:p>
            <a:r>
              <a:rPr lang="en-CA" sz="1300" dirty="0">
                <a:solidFill>
                  <a:srgbClr val="87CCF3"/>
                </a:solidFill>
              </a:rPr>
              <a:t>p.</a:t>
            </a:r>
            <a:fld id="{B26D0A97-99EA-4F59-82E1-B6372FA01846}" type="slidenum">
              <a:rPr lang="en-CA" sz="1300" smtClean="0">
                <a:solidFill>
                  <a:srgbClr val="87CCF3"/>
                </a:solidFill>
              </a:rPr>
              <a:pPr/>
              <a:t>19</a:t>
            </a:fld>
            <a:endParaRPr lang="en-CA" sz="1300" dirty="0">
              <a:solidFill>
                <a:srgbClr val="87CCF3"/>
              </a:solidFill>
            </a:endParaRPr>
          </a:p>
        </p:txBody>
      </p:sp>
      <p:sp>
        <p:nvSpPr>
          <p:cNvPr id="23" name="Rectangle 2052">
            <a:extLst>
              <a:ext uri="{FF2B5EF4-FFF2-40B4-BE49-F238E27FC236}">
                <a16:creationId xmlns:a16="http://schemas.microsoft.com/office/drawing/2014/main" xmlns="" id="{E00313B6-F0C5-4CB3-B281-0AFF9375AC2A}"/>
              </a:ext>
            </a:extLst>
          </p:cNvPr>
          <p:cNvSpPr>
            <a:spLocks noChangeArrowheads="1"/>
          </p:cNvSpPr>
          <p:nvPr/>
        </p:nvSpPr>
        <p:spPr bwMode="auto">
          <a:xfrm>
            <a:off x="107504" y="1412776"/>
            <a:ext cx="8640960" cy="2123658"/>
          </a:xfrm>
          <a:prstGeom prst="rect">
            <a:avLst/>
          </a:prstGeom>
          <a:noFill/>
          <a:ln w="9525">
            <a:noFill/>
            <a:miter lim="800000"/>
            <a:headEnd/>
            <a:tailEnd/>
          </a:ln>
        </p:spPr>
        <p:txBody>
          <a:bodyPr wrap="square">
            <a:spAutoFit/>
          </a:bodyPr>
          <a:lstStyle/>
          <a:p>
            <a:pPr marL="193675" indent="-193675" eaLnBrk="1" hangingPunct="1">
              <a:lnSpc>
                <a:spcPct val="150000"/>
              </a:lnSpc>
              <a:spcBef>
                <a:spcPts val="0"/>
              </a:spcBef>
              <a:spcAft>
                <a:spcPts val="0"/>
              </a:spcAft>
              <a:buClr>
                <a:srgbClr val="87CCF3"/>
              </a:buClr>
              <a:buFontTx/>
              <a:buChar char="•"/>
            </a:pPr>
            <a:r>
              <a:rPr lang="en-US" dirty="0">
                <a:latin typeface="+mj-lt"/>
                <a:cs typeface="Arial" charset="0"/>
              </a:rPr>
              <a:t>No Charge:			==&gt; deep penetration into matter</a:t>
            </a:r>
          </a:p>
          <a:p>
            <a:pPr marL="193675" indent="-193675" eaLnBrk="1" hangingPunct="1">
              <a:lnSpc>
                <a:spcPct val="150000"/>
              </a:lnSpc>
              <a:spcBef>
                <a:spcPts val="0"/>
              </a:spcBef>
              <a:spcAft>
                <a:spcPts val="0"/>
              </a:spcAft>
              <a:buClr>
                <a:srgbClr val="87CCF3"/>
              </a:buClr>
              <a:buFontTx/>
              <a:buChar char="•"/>
            </a:pPr>
            <a:r>
              <a:rPr lang="en-US" dirty="0">
                <a:latin typeface="+mj-lt"/>
                <a:cs typeface="Arial" charset="0"/>
              </a:rPr>
              <a:t>Magnetic Moment:		==&gt; the world smallest magnetometer</a:t>
            </a:r>
          </a:p>
          <a:p>
            <a:pPr marL="193675" indent="-193675" eaLnBrk="1" hangingPunct="1">
              <a:lnSpc>
                <a:spcPct val="150000"/>
              </a:lnSpc>
              <a:spcBef>
                <a:spcPts val="0"/>
              </a:spcBef>
              <a:spcAft>
                <a:spcPts val="0"/>
              </a:spcAft>
              <a:buClr>
                <a:srgbClr val="87CCF3"/>
              </a:buClr>
              <a:buFontTx/>
              <a:buChar char="•"/>
            </a:pPr>
            <a:r>
              <a:rPr lang="en-US" dirty="0">
                <a:latin typeface="+mj-lt"/>
                <a:cs typeface="Arial" charset="0"/>
              </a:rPr>
              <a:t>Scattering Power:		==&gt; sensitivity to light elements</a:t>
            </a:r>
          </a:p>
          <a:p>
            <a:pPr marL="193675" indent="-193675" eaLnBrk="1" hangingPunct="1">
              <a:spcBef>
                <a:spcPts val="0"/>
              </a:spcBef>
              <a:spcAft>
                <a:spcPts val="0"/>
              </a:spcAft>
              <a:buClr>
                <a:srgbClr val="87CCF3"/>
              </a:buClr>
            </a:pPr>
            <a:r>
              <a:rPr lang="en-US" dirty="0">
                <a:latin typeface="+mj-lt"/>
                <a:cs typeface="Arial" charset="0"/>
              </a:rPr>
              <a:t>					==&gt; sensitivity to isotope exchange</a:t>
            </a:r>
          </a:p>
        </p:txBody>
      </p:sp>
      <p:sp>
        <p:nvSpPr>
          <p:cNvPr id="24" name="Rectangle 2052">
            <a:extLst>
              <a:ext uri="{FF2B5EF4-FFF2-40B4-BE49-F238E27FC236}">
                <a16:creationId xmlns:a16="http://schemas.microsoft.com/office/drawing/2014/main" xmlns="" id="{72347C2C-C956-45CD-BA90-5935173D2256}"/>
              </a:ext>
            </a:extLst>
          </p:cNvPr>
          <p:cNvSpPr>
            <a:spLocks noChangeArrowheads="1"/>
          </p:cNvSpPr>
          <p:nvPr/>
        </p:nvSpPr>
        <p:spPr bwMode="auto">
          <a:xfrm>
            <a:off x="2986738" y="3700424"/>
            <a:ext cx="1302514" cy="461665"/>
          </a:xfrm>
          <a:prstGeom prst="rect">
            <a:avLst/>
          </a:prstGeom>
          <a:noFill/>
          <a:ln w="9525">
            <a:noFill/>
            <a:miter lim="800000"/>
            <a:headEnd/>
            <a:tailEnd/>
          </a:ln>
        </p:spPr>
        <p:txBody>
          <a:bodyPr wrap="square">
            <a:spAutoFit/>
          </a:bodyPr>
          <a:lstStyle/>
          <a:p>
            <a:pPr marL="193675" indent="-193675" eaLnBrk="1" hangingPunct="1">
              <a:spcBef>
                <a:spcPts val="0"/>
              </a:spcBef>
              <a:spcAft>
                <a:spcPts val="600"/>
              </a:spcAft>
              <a:buClr>
                <a:srgbClr val="87CCF3"/>
              </a:buClr>
            </a:pPr>
            <a:r>
              <a:rPr lang="en-US" dirty="0">
                <a:ln>
                  <a:solidFill>
                    <a:schemeClr val="bg1"/>
                  </a:solidFill>
                </a:ln>
                <a:solidFill>
                  <a:schemeClr val="tx1">
                    <a:lumMod val="95000"/>
                  </a:schemeClr>
                </a:solidFill>
                <a:effectLst>
                  <a:outerShdw blurRad="38100" dist="38100" dir="2700000" algn="tl">
                    <a:srgbClr val="C0C0C0"/>
                  </a:outerShdw>
                </a:effectLst>
                <a:latin typeface="Comic Sans MS" pitchFamily="66" charset="0"/>
                <a:ea typeface="+mn-ea"/>
              </a:rPr>
              <a:t>X-rays</a:t>
            </a:r>
          </a:p>
        </p:txBody>
      </p:sp>
      <p:sp>
        <p:nvSpPr>
          <p:cNvPr id="26" name="Rectangle 2052">
            <a:extLst>
              <a:ext uri="{FF2B5EF4-FFF2-40B4-BE49-F238E27FC236}">
                <a16:creationId xmlns:a16="http://schemas.microsoft.com/office/drawing/2014/main" xmlns="" id="{7DCCD350-7029-438A-837C-2CAE6527633B}"/>
              </a:ext>
            </a:extLst>
          </p:cNvPr>
          <p:cNvSpPr>
            <a:spLocks noChangeArrowheads="1"/>
          </p:cNvSpPr>
          <p:nvPr/>
        </p:nvSpPr>
        <p:spPr bwMode="auto">
          <a:xfrm>
            <a:off x="4932040" y="6059240"/>
            <a:ext cx="1286885" cy="461665"/>
          </a:xfrm>
          <a:prstGeom prst="rect">
            <a:avLst/>
          </a:prstGeom>
          <a:noFill/>
          <a:ln w="9525">
            <a:noFill/>
            <a:miter lim="800000"/>
            <a:headEnd/>
            <a:tailEnd/>
          </a:ln>
        </p:spPr>
        <p:txBody>
          <a:bodyPr wrap="square" lIns="0" rIns="0">
            <a:spAutoFit/>
          </a:bodyPr>
          <a:lstStyle/>
          <a:p>
            <a:pPr marL="193675" indent="-193675" algn="r" eaLnBrk="1" hangingPunct="1">
              <a:spcBef>
                <a:spcPts val="0"/>
              </a:spcBef>
              <a:spcAft>
                <a:spcPts val="600"/>
              </a:spcAft>
              <a:buClr>
                <a:srgbClr val="87CCF3"/>
              </a:buClr>
            </a:pPr>
            <a:r>
              <a:rPr lang="en-US" dirty="0">
                <a:ln>
                  <a:solidFill>
                    <a:schemeClr val="bg1"/>
                  </a:solidFill>
                </a:ln>
                <a:solidFill>
                  <a:schemeClr val="accent5">
                    <a:lumMod val="75000"/>
                  </a:schemeClr>
                </a:solidFill>
                <a:effectLst>
                  <a:outerShdw blurRad="38100" dist="38100" dir="2700000" algn="tl">
                    <a:srgbClr val="C0C0C0"/>
                  </a:outerShdw>
                </a:effectLst>
                <a:latin typeface="Comic Sans MS" pitchFamily="66" charset="0"/>
                <a:ea typeface="+mn-ea"/>
              </a:rPr>
              <a:t>neutrons</a:t>
            </a:r>
          </a:p>
        </p:txBody>
      </p:sp>
    </p:spTree>
    <p:extLst>
      <p:ext uri="{BB962C8B-B14F-4D97-AF65-F5344CB8AC3E}">
        <p14:creationId xmlns:p14="http://schemas.microsoft.com/office/powerpoint/2010/main" val="16381663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292080" y="914400"/>
            <a:ext cx="3240360" cy="792088"/>
          </a:xfrm>
        </p:spPr>
        <p:txBody>
          <a:bodyPr>
            <a:noAutofit/>
          </a:bodyPr>
          <a:lstStyle/>
          <a:p>
            <a:r>
              <a:rPr lang="en-US" sz="5000" dirty="0">
                <a:solidFill>
                  <a:schemeClr val="tx2">
                    <a:lumMod val="90000"/>
                  </a:schemeClr>
                </a:solidFill>
              </a:rPr>
              <a:t>Objective</a:t>
            </a:r>
            <a:endParaRPr lang="en-CA" sz="5000" dirty="0">
              <a:solidFill>
                <a:schemeClr val="tx2">
                  <a:lumMod val="90000"/>
                </a:schemeClr>
              </a:solidFill>
            </a:endParaRPr>
          </a:p>
        </p:txBody>
      </p:sp>
      <p:sp>
        <p:nvSpPr>
          <p:cNvPr id="5" name="Rectangle 4">
            <a:extLst>
              <a:ext uri="{FF2B5EF4-FFF2-40B4-BE49-F238E27FC236}">
                <a16:creationId xmlns:a16="http://schemas.microsoft.com/office/drawing/2014/main" xmlns="" id="{E99385AE-CC13-45FD-ADF6-D4AE16FC95B1}"/>
              </a:ext>
            </a:extLst>
          </p:cNvPr>
          <p:cNvSpPr/>
          <p:nvPr/>
        </p:nvSpPr>
        <p:spPr>
          <a:xfrm>
            <a:off x="107504" y="2422800"/>
            <a:ext cx="8928848" cy="4039567"/>
          </a:xfrm>
          <a:prstGeom prst="rect">
            <a:avLst/>
          </a:prstGeom>
        </p:spPr>
        <p:txBody>
          <a:bodyPr wrap="square">
            <a:spAutoFit/>
          </a:bodyPr>
          <a:lstStyle/>
          <a:p>
            <a:pPr algn="ctr"/>
            <a:r>
              <a:rPr lang="en-US" dirty="0">
                <a:latin typeface="+mj-lt"/>
              </a:rPr>
              <a:t>CHARTER of the Joint Institute for Nuclear Research</a:t>
            </a:r>
          </a:p>
          <a:p>
            <a:r>
              <a:rPr lang="en-US" sz="1350" dirty="0">
                <a:latin typeface="+mj-lt"/>
              </a:rPr>
              <a:t>Adopted at the Meeting of Plenipotentiaries of the Institute Member States on 23 September 1956</a:t>
            </a:r>
          </a:p>
          <a:p>
            <a:r>
              <a:rPr lang="en-US" sz="1350" dirty="0">
                <a:latin typeface="+mj-lt"/>
              </a:rPr>
              <a:t>Revised on 18 March 1992 and signed on 23 June 1992 by the Committee of Plenipotentiaries of the Institute Member States</a:t>
            </a:r>
          </a:p>
          <a:p>
            <a:r>
              <a:rPr lang="en-US" sz="1350" dirty="0">
                <a:latin typeface="+mj-lt"/>
              </a:rPr>
              <a:t>Amended by the Committee of Plenipotentiaries at its meetings held on 20–21 March 1997 and 11–12 March 1999</a:t>
            </a:r>
            <a:endParaRPr lang="en-CA" sz="1350" dirty="0">
              <a:latin typeface="+mj-lt"/>
            </a:endParaRPr>
          </a:p>
          <a:p>
            <a:pPr algn="ctr">
              <a:spcAft>
                <a:spcPts val="0"/>
              </a:spcAft>
            </a:pPr>
            <a:endParaRPr lang="en-US" dirty="0">
              <a:latin typeface="+mj-lt"/>
            </a:endParaRPr>
          </a:p>
          <a:p>
            <a:pPr algn="ctr">
              <a:spcAft>
                <a:spcPts val="0"/>
              </a:spcAft>
            </a:pPr>
            <a:r>
              <a:rPr lang="ru-RU" dirty="0" err="1">
                <a:latin typeface="+mj-lt"/>
              </a:rPr>
              <a:t>Article</a:t>
            </a:r>
            <a:r>
              <a:rPr lang="ru-RU" dirty="0">
                <a:latin typeface="+mj-lt"/>
              </a:rPr>
              <a:t> 4</a:t>
            </a:r>
            <a:endParaRPr lang="en-US" dirty="0">
              <a:latin typeface="+mj-lt"/>
            </a:endParaRPr>
          </a:p>
          <a:p>
            <a:pPr algn="just">
              <a:spcAft>
                <a:spcPts val="0"/>
              </a:spcAft>
            </a:pPr>
            <a:r>
              <a:rPr lang="en-US" dirty="0">
                <a:latin typeface="+mj-lt"/>
                <a:ea typeface="Times New Roman" panose="02020603050405020304" pitchFamily="18" charset="0"/>
              </a:rPr>
              <a:t>1. The Institute has been established with the aim of uniting the efforts, scientific and material potentials of the Institute Member States for investigations of the fundamental properties of matter.</a:t>
            </a:r>
            <a:endParaRPr lang="en-CA" dirty="0">
              <a:latin typeface="+mj-lt"/>
              <a:ea typeface="Times New Roman" panose="02020603050405020304" pitchFamily="18" charset="0"/>
            </a:endParaRPr>
          </a:p>
          <a:p>
            <a:pPr algn="just">
              <a:spcAft>
                <a:spcPts val="0"/>
              </a:spcAft>
            </a:pPr>
            <a:r>
              <a:rPr lang="en-US" dirty="0">
                <a:latin typeface="+mj-lt"/>
                <a:ea typeface="Times New Roman" panose="02020603050405020304" pitchFamily="18" charset="0"/>
              </a:rPr>
              <a:t>The main fields of research at the Institute are </a:t>
            </a:r>
            <a:r>
              <a:rPr lang="en-US" b="1" dirty="0">
                <a:solidFill>
                  <a:schemeClr val="accent6">
                    <a:lumMod val="60000"/>
                    <a:lumOff val="40000"/>
                  </a:schemeClr>
                </a:solidFill>
                <a:latin typeface="+mj-lt"/>
              </a:rPr>
              <a:t>elementary particle physics</a:t>
            </a:r>
            <a:r>
              <a:rPr lang="en-US" dirty="0">
                <a:latin typeface="+mj-lt"/>
                <a:ea typeface="Times New Roman" panose="02020603050405020304" pitchFamily="18" charset="0"/>
              </a:rPr>
              <a:t>, </a:t>
            </a:r>
            <a:r>
              <a:rPr lang="en-US" b="1" dirty="0">
                <a:solidFill>
                  <a:schemeClr val="accent6">
                    <a:lumMod val="60000"/>
                    <a:lumOff val="40000"/>
                  </a:schemeClr>
                </a:solidFill>
                <a:latin typeface="+mj-lt"/>
              </a:rPr>
              <a:t>nuclear physics</a:t>
            </a:r>
            <a:r>
              <a:rPr lang="en-US" dirty="0">
                <a:latin typeface="+mj-lt"/>
                <a:ea typeface="Times New Roman" panose="02020603050405020304" pitchFamily="18" charset="0"/>
              </a:rPr>
              <a:t>, and </a:t>
            </a:r>
            <a:r>
              <a:rPr lang="en-US" b="1" dirty="0">
                <a:solidFill>
                  <a:srgbClr val="87CCF3"/>
                </a:solidFill>
                <a:latin typeface="+mj-lt"/>
                <a:ea typeface="Times New Roman" panose="02020603050405020304" pitchFamily="18" charset="0"/>
              </a:rPr>
              <a:t>physics of condensed states of matter using nuclear methods</a:t>
            </a:r>
            <a:r>
              <a:rPr lang="en-US" dirty="0">
                <a:latin typeface="+mj-lt"/>
                <a:ea typeface="Times New Roman" panose="02020603050405020304" pitchFamily="18" charset="0"/>
              </a:rPr>
              <a:t>.</a:t>
            </a:r>
            <a:endParaRPr lang="en-CA" dirty="0">
              <a:effectLst/>
              <a:latin typeface="+mj-lt"/>
              <a:ea typeface="Times New Roman" panose="02020603050405020304" pitchFamily="18" charset="0"/>
            </a:endParaRPr>
          </a:p>
        </p:txBody>
      </p:sp>
      <p:sp>
        <p:nvSpPr>
          <p:cNvPr id="8" name="Slide Number Placeholder 2">
            <a:extLst>
              <a:ext uri="{FF2B5EF4-FFF2-40B4-BE49-F238E27FC236}">
                <a16:creationId xmlns:a16="http://schemas.microsoft.com/office/drawing/2014/main" xmlns="" id="{99AF9F7D-20B7-4B14-A4AC-83742DBE530D}"/>
              </a:ext>
            </a:extLst>
          </p:cNvPr>
          <p:cNvSpPr txBox="1">
            <a:spLocks/>
          </p:cNvSpPr>
          <p:nvPr/>
        </p:nvSpPr>
        <p:spPr>
          <a:xfrm>
            <a:off x="7524328" y="6525344"/>
            <a:ext cx="1512024" cy="216024"/>
          </a:xfrm>
          <a:prstGeom prst="rect">
            <a:avLst/>
          </a:prstGeom>
        </p:spPr>
        <p:txBody>
          <a:bodyPr wrap="none" lIns="0" tIns="0" rIns="0" bIns="0" anchor="b" anchorCtr="0"/>
          <a:lstStyle>
            <a:defPPr>
              <a:defRPr lang="en-CA"/>
            </a:defPPr>
            <a:lvl1pPr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5pPr>
            <a:lvl6pPr marL="2286000" algn="l" defTabSz="914400" rtl="0" eaLnBrk="1" latinLnBrk="0" hangingPunct="1">
              <a:defRPr sz="2400" kern="1200">
                <a:solidFill>
                  <a:schemeClr val="tx1"/>
                </a:solidFill>
                <a:latin typeface="Arial" pitchFamily="34" charset="0"/>
                <a:ea typeface="ヒラギノ角ゴ Pro W3" pitchFamily="84" charset="-128"/>
                <a:cs typeface="+mn-cs"/>
              </a:defRPr>
            </a:lvl6pPr>
            <a:lvl7pPr marL="2743200" algn="l" defTabSz="914400" rtl="0" eaLnBrk="1" latinLnBrk="0" hangingPunct="1">
              <a:defRPr sz="2400" kern="1200">
                <a:solidFill>
                  <a:schemeClr val="tx1"/>
                </a:solidFill>
                <a:latin typeface="Arial" pitchFamily="34" charset="0"/>
                <a:ea typeface="ヒラギノ角ゴ Pro W3" pitchFamily="84" charset="-128"/>
                <a:cs typeface="+mn-cs"/>
              </a:defRPr>
            </a:lvl7pPr>
            <a:lvl8pPr marL="3200400" algn="l" defTabSz="914400" rtl="0" eaLnBrk="1" latinLnBrk="0" hangingPunct="1">
              <a:defRPr sz="2400" kern="1200">
                <a:solidFill>
                  <a:schemeClr val="tx1"/>
                </a:solidFill>
                <a:latin typeface="Arial" pitchFamily="34" charset="0"/>
                <a:ea typeface="ヒラギノ角ゴ Pro W3" pitchFamily="84" charset="-128"/>
                <a:cs typeface="+mn-cs"/>
              </a:defRPr>
            </a:lvl8pPr>
            <a:lvl9pPr marL="3657600" algn="l" defTabSz="914400" rtl="0" eaLnBrk="1" latinLnBrk="0" hangingPunct="1">
              <a:defRPr sz="2400" kern="1200">
                <a:solidFill>
                  <a:schemeClr val="tx1"/>
                </a:solidFill>
                <a:latin typeface="Arial" pitchFamily="34" charset="0"/>
                <a:ea typeface="ヒラギノ角ゴ Pro W3" pitchFamily="84" charset="-128"/>
                <a:cs typeface="+mn-cs"/>
              </a:defRPr>
            </a:lvl9pPr>
          </a:lstStyle>
          <a:p>
            <a:pPr algn="r"/>
            <a:r>
              <a:rPr lang="en-CA" sz="1300" dirty="0">
                <a:solidFill>
                  <a:srgbClr val="87CCF3"/>
                </a:solidFill>
                <a:latin typeface="+mn-lt"/>
              </a:rPr>
              <a:t>p.</a:t>
            </a:r>
            <a:fld id="{B26D0A97-99EA-4F59-82E1-B6372FA01846}" type="slidenum">
              <a:rPr lang="en-CA" sz="1300" smtClean="0">
                <a:solidFill>
                  <a:srgbClr val="87CCF3"/>
                </a:solidFill>
                <a:latin typeface="+mn-lt"/>
              </a:rPr>
              <a:pPr algn="r"/>
              <a:t>2</a:t>
            </a:fld>
            <a:endParaRPr lang="en-CA" sz="1300" dirty="0">
              <a:solidFill>
                <a:srgbClr val="87CCF3"/>
              </a:solidFill>
              <a:latin typeface="+mn-lt"/>
            </a:endParaRPr>
          </a:p>
        </p:txBody>
      </p:sp>
    </p:spTree>
    <p:extLst>
      <p:ext uri="{BB962C8B-B14F-4D97-AF65-F5344CB8AC3E}">
        <p14:creationId xmlns:p14="http://schemas.microsoft.com/office/powerpoint/2010/main" val="22963195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84000"/>
            <a:ext cx="8229600" cy="475456"/>
          </a:xfrm>
        </p:spPr>
        <p:txBody>
          <a:bodyPr>
            <a:noAutofit/>
          </a:bodyPr>
          <a:lstStyle/>
          <a:p>
            <a:r>
              <a:rPr lang="en-US" sz="3000" b="1" dirty="0">
                <a:solidFill>
                  <a:schemeClr val="tx2">
                    <a:lumMod val="90000"/>
                  </a:schemeClr>
                </a:solidFill>
                <a:effectLst>
                  <a:outerShdw blurRad="38100" dist="38100" dir="2700000" algn="tl">
                    <a:srgbClr val="000000">
                      <a:alpha val="43137"/>
                    </a:srgbClr>
                  </a:outerShdw>
                </a:effectLst>
              </a:rPr>
              <a:t>Flux Advancements</a:t>
            </a:r>
            <a:endParaRPr lang="en-CA" sz="3000" b="1" dirty="0">
              <a:solidFill>
                <a:schemeClr val="tx2">
                  <a:lumMod val="90000"/>
                </a:schemeClr>
              </a:solidFill>
              <a:effectLst>
                <a:outerShdw blurRad="38100" dist="38100" dir="2700000" algn="tl">
                  <a:srgbClr val="000000">
                    <a:alpha val="43137"/>
                  </a:srgbClr>
                </a:outerShdw>
              </a:effectLst>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12" name="Slide Number Placeholder 2">
            <a:extLst>
              <a:ext uri="{FF2B5EF4-FFF2-40B4-BE49-F238E27FC236}">
                <a16:creationId xmlns:a16="http://schemas.microsoft.com/office/drawing/2014/main" xmlns="" id="{C36B5AC0-1C96-46C1-B536-0C7D2AB8D68B}"/>
              </a:ext>
            </a:extLst>
          </p:cNvPr>
          <p:cNvSpPr>
            <a:spLocks noGrp="1"/>
          </p:cNvSpPr>
          <p:nvPr>
            <p:ph type="sldNum" sz="quarter" idx="4"/>
          </p:nvPr>
        </p:nvSpPr>
        <p:spPr>
          <a:xfrm>
            <a:off x="7524328" y="6525344"/>
            <a:ext cx="1512024" cy="216024"/>
          </a:xfrm>
        </p:spPr>
        <p:txBody>
          <a:bodyPr wrap="none"/>
          <a:lstStyle/>
          <a:p>
            <a:r>
              <a:rPr lang="en-CA" sz="1300" dirty="0">
                <a:solidFill>
                  <a:srgbClr val="87CCF3"/>
                </a:solidFill>
              </a:rPr>
              <a:t>p.</a:t>
            </a:r>
            <a:fld id="{B26D0A97-99EA-4F59-82E1-B6372FA01846}" type="slidenum">
              <a:rPr lang="en-CA" sz="1300" smtClean="0">
                <a:solidFill>
                  <a:srgbClr val="87CCF3"/>
                </a:solidFill>
              </a:rPr>
              <a:pPr/>
              <a:t>20</a:t>
            </a:fld>
            <a:endParaRPr lang="en-CA" sz="1300" dirty="0">
              <a:solidFill>
                <a:srgbClr val="87CCF3"/>
              </a:solidFill>
            </a:endParaRPr>
          </a:p>
        </p:txBody>
      </p:sp>
      <p:pic>
        <p:nvPicPr>
          <p:cNvPr id="14" name="Picture 6">
            <a:extLst>
              <a:ext uri="{FF2B5EF4-FFF2-40B4-BE49-F238E27FC236}">
                <a16:creationId xmlns:a16="http://schemas.microsoft.com/office/drawing/2014/main" xmlns="" id="{FDC60D7A-7774-477B-A792-7DA43929BFA7}"/>
              </a:ext>
            </a:extLst>
          </p:cNvPr>
          <p:cNvPicPr>
            <a:picLocks noChangeAspect="1" noChangeArrowheads="1"/>
          </p:cNvPicPr>
          <p:nvPr/>
        </p:nvPicPr>
        <p:blipFill>
          <a:blip r:embed="rId3" cstate="print"/>
          <a:srcRect/>
          <a:stretch>
            <a:fillRect/>
          </a:stretch>
        </p:blipFill>
        <p:spPr bwMode="auto">
          <a:xfrm>
            <a:off x="112762" y="2442374"/>
            <a:ext cx="5467350" cy="3813810"/>
          </a:xfrm>
          <a:prstGeom prst="rect">
            <a:avLst/>
          </a:prstGeom>
          <a:noFill/>
          <a:ln w="9525">
            <a:noFill/>
            <a:miter lim="800000"/>
            <a:headEnd/>
            <a:tailEnd/>
          </a:ln>
        </p:spPr>
      </p:pic>
      <p:pic>
        <p:nvPicPr>
          <p:cNvPr id="8" name="Picture 6">
            <a:extLst>
              <a:ext uri="{FF2B5EF4-FFF2-40B4-BE49-F238E27FC236}">
                <a16:creationId xmlns:a16="http://schemas.microsoft.com/office/drawing/2014/main" xmlns="" id="{E36D9DD9-B621-4AAC-90C7-7F5149EA5267}"/>
              </a:ext>
            </a:extLst>
          </p:cNvPr>
          <p:cNvPicPr>
            <a:picLocks noChangeAspect="1" noChangeArrowheads="1"/>
          </p:cNvPicPr>
          <p:nvPr/>
        </p:nvPicPr>
        <p:blipFill rotWithShape="1">
          <a:blip r:embed="rId4" cstate="print"/>
          <a:srcRect t="3637"/>
          <a:stretch/>
        </p:blipFill>
        <p:spPr bwMode="auto">
          <a:xfrm>
            <a:off x="5757817" y="1578278"/>
            <a:ext cx="3278679" cy="3816424"/>
          </a:xfrm>
          <a:prstGeom prst="rect">
            <a:avLst/>
          </a:prstGeom>
          <a:noFill/>
          <a:ln w="9525">
            <a:noFill/>
            <a:miter lim="800000"/>
            <a:headEnd/>
            <a:tailEnd/>
          </a:ln>
        </p:spPr>
      </p:pic>
      <p:sp>
        <p:nvSpPr>
          <p:cNvPr id="9" name="Title 3">
            <a:extLst>
              <a:ext uri="{FF2B5EF4-FFF2-40B4-BE49-F238E27FC236}">
                <a16:creationId xmlns:a16="http://schemas.microsoft.com/office/drawing/2014/main" xmlns="" id="{A5EB1169-ECDE-434E-B19F-2781DFB3A6B1}"/>
              </a:ext>
            </a:extLst>
          </p:cNvPr>
          <p:cNvSpPr txBox="1">
            <a:spLocks/>
          </p:cNvSpPr>
          <p:nvPr/>
        </p:nvSpPr>
        <p:spPr>
          <a:xfrm>
            <a:off x="601216" y="1772816"/>
            <a:ext cx="2746648" cy="475456"/>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rgbClr val="223E7E"/>
                </a:solidFill>
                <a:effectLst/>
                <a:latin typeface="+mj-lt"/>
                <a:ea typeface="+mj-ea"/>
                <a:cs typeface="+mj-cs"/>
              </a:defRPr>
            </a:lvl1pPr>
          </a:lstStyle>
          <a:p>
            <a:pPr fontAlgn="auto">
              <a:spcAft>
                <a:spcPts val="0"/>
              </a:spcAft>
            </a:pPr>
            <a:r>
              <a:rPr lang="en-US" sz="2800" b="1" dirty="0">
                <a:ln>
                  <a:solidFill>
                    <a:schemeClr val="bg1"/>
                  </a:solidFill>
                </a:ln>
                <a:solidFill>
                  <a:schemeClr val="tx2">
                    <a:lumMod val="90000"/>
                  </a:schemeClr>
                </a:solidFill>
                <a:effectLst>
                  <a:outerShdw blurRad="38100" dist="38100" dir="2700000" algn="tl">
                    <a:schemeClr val="tx1">
                      <a:alpha val="43000"/>
                    </a:schemeClr>
                  </a:outerShdw>
                </a:effectLst>
              </a:rPr>
              <a:t>Neutron sources</a:t>
            </a:r>
            <a:endParaRPr lang="en-CA" sz="2800" b="1" dirty="0">
              <a:ln>
                <a:solidFill>
                  <a:schemeClr val="bg1"/>
                </a:solidFill>
              </a:ln>
              <a:solidFill>
                <a:schemeClr val="tx2">
                  <a:lumMod val="90000"/>
                </a:schemeClr>
              </a:solidFill>
              <a:effectLst>
                <a:outerShdw blurRad="38100" dist="38100" dir="2700000" algn="tl">
                  <a:schemeClr val="tx1">
                    <a:alpha val="43000"/>
                  </a:schemeClr>
                </a:outerShdw>
              </a:effectLst>
            </a:endParaRPr>
          </a:p>
        </p:txBody>
      </p:sp>
      <p:sp>
        <p:nvSpPr>
          <p:cNvPr id="10" name="Title 3">
            <a:extLst>
              <a:ext uri="{FF2B5EF4-FFF2-40B4-BE49-F238E27FC236}">
                <a16:creationId xmlns:a16="http://schemas.microsoft.com/office/drawing/2014/main" xmlns="" id="{BCB0CDE4-ECFA-4CFE-A7AE-68A13981D4A7}"/>
              </a:ext>
            </a:extLst>
          </p:cNvPr>
          <p:cNvSpPr txBox="1">
            <a:spLocks/>
          </p:cNvSpPr>
          <p:nvPr/>
        </p:nvSpPr>
        <p:spPr>
          <a:xfrm>
            <a:off x="6486519" y="937320"/>
            <a:ext cx="2189937" cy="475456"/>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rgbClr val="223E7E"/>
                </a:solidFill>
                <a:effectLst/>
                <a:latin typeface="+mj-lt"/>
                <a:ea typeface="+mj-ea"/>
                <a:cs typeface="+mj-cs"/>
              </a:defRPr>
            </a:lvl1pPr>
          </a:lstStyle>
          <a:p>
            <a:pPr fontAlgn="auto">
              <a:spcAft>
                <a:spcPts val="0"/>
              </a:spcAft>
            </a:pPr>
            <a:r>
              <a:rPr lang="en-US" sz="2800" b="1" dirty="0">
                <a:ln>
                  <a:solidFill>
                    <a:schemeClr val="bg1"/>
                  </a:solidFill>
                </a:ln>
                <a:solidFill>
                  <a:schemeClr val="tx2">
                    <a:lumMod val="90000"/>
                  </a:schemeClr>
                </a:solidFill>
                <a:effectLst>
                  <a:outerShdw blurRad="38100" dist="38100" dir="2700000" algn="tl">
                    <a:schemeClr val="tx1">
                      <a:alpha val="43000"/>
                    </a:schemeClr>
                  </a:outerShdw>
                </a:effectLst>
              </a:rPr>
              <a:t>X-ray sources</a:t>
            </a:r>
            <a:endParaRPr lang="en-CA" sz="2800" b="1" dirty="0">
              <a:ln>
                <a:solidFill>
                  <a:schemeClr val="bg1"/>
                </a:solidFill>
              </a:ln>
              <a:solidFill>
                <a:schemeClr val="tx2">
                  <a:lumMod val="90000"/>
                </a:schemeClr>
              </a:solidFill>
              <a:effectLst>
                <a:outerShdw blurRad="38100" dist="38100" dir="2700000" algn="tl">
                  <a:schemeClr val="tx1">
                    <a:alpha val="43000"/>
                  </a:schemeClr>
                </a:outerShdw>
              </a:effectLst>
            </a:endParaRPr>
          </a:p>
        </p:txBody>
      </p:sp>
      <p:sp>
        <p:nvSpPr>
          <p:cNvPr id="11" name="Text Box 10">
            <a:extLst>
              <a:ext uri="{FF2B5EF4-FFF2-40B4-BE49-F238E27FC236}">
                <a16:creationId xmlns:a16="http://schemas.microsoft.com/office/drawing/2014/main" xmlns="" id="{0074C17A-E697-49B3-96BA-D92CD521C816}"/>
              </a:ext>
            </a:extLst>
          </p:cNvPr>
          <p:cNvSpPr txBox="1">
            <a:spLocks noChangeArrowheads="1"/>
          </p:cNvSpPr>
          <p:nvPr/>
        </p:nvSpPr>
        <p:spPr bwMode="auto">
          <a:xfrm>
            <a:off x="104751" y="6258798"/>
            <a:ext cx="8931745" cy="338554"/>
          </a:xfrm>
          <a:prstGeom prst="rect">
            <a:avLst/>
          </a:prstGeom>
          <a:noFill/>
          <a:ln w="9525">
            <a:noFill/>
            <a:miter lim="800000"/>
            <a:headEnd/>
            <a:tailEnd/>
          </a:ln>
        </p:spPr>
        <p:txBody>
          <a:bodyPr wrap="square">
            <a:spAutoFit/>
          </a:bodyPr>
          <a:lstStyle/>
          <a:p>
            <a:r>
              <a:rPr lang="en-CA" sz="1600" dirty="0">
                <a:solidFill>
                  <a:schemeClr val="accent6">
                    <a:lumMod val="60000"/>
                    <a:lumOff val="40000"/>
                  </a:schemeClr>
                </a:solidFill>
                <a:latin typeface="+mj-lt"/>
              </a:rPr>
              <a:t>Report of a technical meeting held in Vienna, 18–21 May 2004 , IAEA-TECDOC-1439 (2005).</a:t>
            </a:r>
          </a:p>
        </p:txBody>
      </p:sp>
      <p:sp>
        <p:nvSpPr>
          <p:cNvPr id="13" name="Text Box 10">
            <a:extLst>
              <a:ext uri="{FF2B5EF4-FFF2-40B4-BE49-F238E27FC236}">
                <a16:creationId xmlns:a16="http://schemas.microsoft.com/office/drawing/2014/main" xmlns="" id="{29DE9626-1C8E-45BD-A4EF-B8502882D266}"/>
              </a:ext>
            </a:extLst>
          </p:cNvPr>
          <p:cNvSpPr txBox="1">
            <a:spLocks noChangeArrowheads="1"/>
          </p:cNvSpPr>
          <p:nvPr/>
        </p:nvSpPr>
        <p:spPr bwMode="auto">
          <a:xfrm>
            <a:off x="5588122" y="5394702"/>
            <a:ext cx="3555877" cy="338554"/>
          </a:xfrm>
          <a:prstGeom prst="rect">
            <a:avLst/>
          </a:prstGeom>
          <a:noFill/>
          <a:ln w="9525">
            <a:noFill/>
            <a:miter lim="800000"/>
            <a:headEnd/>
            <a:tailEnd/>
          </a:ln>
        </p:spPr>
        <p:txBody>
          <a:bodyPr wrap="square" rIns="0">
            <a:spAutoFit/>
          </a:bodyPr>
          <a:lstStyle/>
          <a:p>
            <a:pPr algn="r"/>
            <a:r>
              <a:rPr lang="en-US" sz="1600" dirty="0">
                <a:solidFill>
                  <a:schemeClr val="accent6">
                    <a:lumMod val="60000"/>
                    <a:lumOff val="40000"/>
                  </a:schemeClr>
                </a:solidFill>
                <a:latin typeface="+mj-lt"/>
              </a:rPr>
              <a:t>J</a:t>
            </a:r>
            <a:r>
              <a:rPr lang="en-CA" sz="1600" dirty="0">
                <a:solidFill>
                  <a:schemeClr val="accent6">
                    <a:lumMod val="60000"/>
                    <a:lumOff val="40000"/>
                  </a:schemeClr>
                </a:solidFill>
                <a:latin typeface="+mj-lt"/>
              </a:rPr>
              <a:t>. </a:t>
            </a:r>
            <a:r>
              <a:rPr lang="en-CA" sz="1600" dirty="0" err="1">
                <a:solidFill>
                  <a:schemeClr val="accent6">
                    <a:lumMod val="60000"/>
                    <a:lumOff val="40000"/>
                  </a:schemeClr>
                </a:solidFill>
                <a:latin typeface="+mj-lt"/>
              </a:rPr>
              <a:t>Als</a:t>
            </a:r>
            <a:r>
              <a:rPr lang="en-CA" sz="1600" dirty="0">
                <a:solidFill>
                  <a:schemeClr val="accent6">
                    <a:lumMod val="60000"/>
                    <a:lumOff val="40000"/>
                  </a:schemeClr>
                </a:solidFill>
                <a:latin typeface="+mj-lt"/>
              </a:rPr>
              <a:t>-Nielsen, D. </a:t>
            </a:r>
            <a:r>
              <a:rPr lang="en-CA" sz="1600" dirty="0" err="1">
                <a:solidFill>
                  <a:schemeClr val="accent6">
                    <a:lumMod val="60000"/>
                    <a:lumOff val="40000"/>
                  </a:schemeClr>
                </a:solidFill>
                <a:latin typeface="+mj-lt"/>
              </a:rPr>
              <a:t>McMorrow</a:t>
            </a:r>
            <a:r>
              <a:rPr lang="en-CA" sz="1600" dirty="0">
                <a:solidFill>
                  <a:schemeClr val="accent6">
                    <a:lumMod val="60000"/>
                    <a:lumOff val="40000"/>
                  </a:schemeClr>
                </a:solidFill>
                <a:latin typeface="+mj-lt"/>
              </a:rPr>
              <a:t>, Wiley (2001)</a:t>
            </a:r>
            <a:endParaRPr lang="en-US" sz="1600" dirty="0">
              <a:solidFill>
                <a:schemeClr val="accent6">
                  <a:lumMod val="60000"/>
                  <a:lumOff val="40000"/>
                </a:schemeClr>
              </a:solidFill>
              <a:latin typeface="+mj-lt"/>
            </a:endParaRPr>
          </a:p>
        </p:txBody>
      </p:sp>
    </p:spTree>
    <p:extLst>
      <p:ext uri="{BB962C8B-B14F-4D97-AF65-F5344CB8AC3E}">
        <p14:creationId xmlns:p14="http://schemas.microsoft.com/office/powerpoint/2010/main" val="36010042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2"/>
          <p:cNvSpPr>
            <a:spLocks noChangeArrowheads="1"/>
          </p:cNvSpPr>
          <p:nvPr/>
        </p:nvSpPr>
        <p:spPr bwMode="auto">
          <a:xfrm>
            <a:off x="0" y="1656000"/>
            <a:ext cx="9144000" cy="4247317"/>
          </a:xfrm>
          <a:prstGeom prst="rect">
            <a:avLst/>
          </a:prstGeom>
          <a:noFill/>
          <a:ln w="9525">
            <a:noFill/>
            <a:miter lim="800000"/>
            <a:headEnd/>
            <a:tailEnd/>
          </a:ln>
        </p:spPr>
        <p:txBody>
          <a:bodyPr wrap="square">
            <a:spAutoFit/>
          </a:bodyPr>
          <a:lstStyle/>
          <a:p>
            <a:pPr eaLnBrk="1" hangingPunct="1">
              <a:lnSpc>
                <a:spcPct val="150000"/>
              </a:lnSpc>
              <a:spcBef>
                <a:spcPts val="0"/>
              </a:spcBef>
              <a:spcAft>
                <a:spcPts val="0"/>
              </a:spcAft>
              <a:buClr>
                <a:srgbClr val="87CCF3"/>
              </a:buClr>
              <a:tabLst>
                <a:tab pos="2955925" algn="l"/>
              </a:tabLst>
            </a:pPr>
            <a:r>
              <a:rPr lang="en-US" sz="1800" b="1" dirty="0">
                <a:solidFill>
                  <a:schemeClr val="tx2"/>
                </a:solidFill>
                <a:latin typeface="+mj-lt"/>
              </a:rPr>
              <a:t>	</a:t>
            </a:r>
            <a:endParaRPr lang="en-US" sz="1800" b="1" dirty="0">
              <a:latin typeface="+mj-lt"/>
            </a:endParaRPr>
          </a:p>
          <a:p>
            <a:pPr eaLnBrk="1" hangingPunct="1">
              <a:lnSpc>
                <a:spcPct val="150000"/>
              </a:lnSpc>
              <a:spcBef>
                <a:spcPts val="0"/>
              </a:spcBef>
              <a:spcAft>
                <a:spcPts val="0"/>
              </a:spcAft>
              <a:buClr>
                <a:srgbClr val="87CCF3"/>
              </a:buClr>
              <a:tabLst>
                <a:tab pos="2955925" algn="l"/>
              </a:tabLst>
            </a:pPr>
            <a:endParaRPr lang="en-US" b="1" dirty="0">
              <a:latin typeface="+mj-lt"/>
            </a:endParaRPr>
          </a:p>
          <a:p>
            <a:pPr eaLnBrk="1" hangingPunct="1">
              <a:lnSpc>
                <a:spcPct val="150000"/>
              </a:lnSpc>
              <a:spcBef>
                <a:spcPts val="0"/>
              </a:spcBef>
              <a:spcAft>
                <a:spcPts val="0"/>
              </a:spcAft>
              <a:buClr>
                <a:srgbClr val="87CCF3"/>
              </a:buClr>
              <a:tabLst>
                <a:tab pos="2955925" algn="l"/>
              </a:tabLst>
            </a:pPr>
            <a:endParaRPr lang="en-US" b="1" dirty="0">
              <a:latin typeface="+mj-lt"/>
              <a:cs typeface="Arial" panose="020B0604020202020204" pitchFamily="34" charset="0"/>
            </a:endParaRPr>
          </a:p>
          <a:p>
            <a:pPr eaLnBrk="1" hangingPunct="1">
              <a:lnSpc>
                <a:spcPct val="150000"/>
              </a:lnSpc>
              <a:spcBef>
                <a:spcPts val="0"/>
              </a:spcBef>
              <a:spcAft>
                <a:spcPts val="0"/>
              </a:spcAft>
              <a:buClr>
                <a:srgbClr val="87CCF3"/>
              </a:buClr>
              <a:tabLst>
                <a:tab pos="2955925" algn="l"/>
              </a:tabLst>
            </a:pPr>
            <a:endParaRPr lang="en-US" b="1" dirty="0">
              <a:latin typeface="+mj-lt"/>
              <a:cs typeface="Arial" panose="020B0604020202020204" pitchFamily="34" charset="0"/>
            </a:endParaRPr>
          </a:p>
          <a:p>
            <a:pPr eaLnBrk="1" hangingPunct="1">
              <a:lnSpc>
                <a:spcPct val="150000"/>
              </a:lnSpc>
              <a:spcBef>
                <a:spcPts val="0"/>
              </a:spcBef>
              <a:spcAft>
                <a:spcPts val="0"/>
              </a:spcAft>
              <a:buClr>
                <a:srgbClr val="87CCF3"/>
              </a:buClr>
              <a:tabLst>
                <a:tab pos="2955925" algn="l"/>
              </a:tabLst>
            </a:pPr>
            <a:endParaRPr lang="en-US" b="1" dirty="0">
              <a:latin typeface="+mj-lt"/>
              <a:cs typeface="Arial" panose="020B0604020202020204" pitchFamily="34" charset="0"/>
            </a:endParaRPr>
          </a:p>
          <a:p>
            <a:pPr eaLnBrk="1" hangingPunct="1">
              <a:lnSpc>
                <a:spcPct val="150000"/>
              </a:lnSpc>
              <a:spcBef>
                <a:spcPts val="0"/>
              </a:spcBef>
              <a:spcAft>
                <a:spcPts val="0"/>
              </a:spcAft>
              <a:buClr>
                <a:srgbClr val="87CCF3"/>
              </a:buClr>
              <a:tabLst>
                <a:tab pos="2955925" algn="l"/>
              </a:tabLst>
            </a:pPr>
            <a:endParaRPr lang="en-US" b="1" dirty="0">
              <a:latin typeface="+mj-lt"/>
              <a:cs typeface="Arial" panose="020B0604020202020204" pitchFamily="34" charset="0"/>
            </a:endParaRPr>
          </a:p>
          <a:p>
            <a:pPr eaLnBrk="1" hangingPunct="1">
              <a:lnSpc>
                <a:spcPct val="150000"/>
              </a:lnSpc>
              <a:spcBef>
                <a:spcPts val="0"/>
              </a:spcBef>
              <a:spcAft>
                <a:spcPts val="0"/>
              </a:spcAft>
              <a:buClr>
                <a:srgbClr val="87CCF3"/>
              </a:buClr>
              <a:tabLst>
                <a:tab pos="2955925" algn="l"/>
              </a:tabLst>
            </a:pPr>
            <a:r>
              <a:rPr lang="en-US" b="1" dirty="0">
                <a:latin typeface="+mj-lt"/>
                <a:cs typeface="Arial" panose="020B0604020202020204" pitchFamily="34" charset="0"/>
              </a:rPr>
              <a:t>				vs.	~10 </a:t>
            </a:r>
            <a:r>
              <a:rPr lang="el-GR" b="1" dirty="0">
                <a:latin typeface="+mj-lt"/>
                <a:cs typeface="Arial" panose="020B0604020202020204" pitchFamily="34" charset="0"/>
              </a:rPr>
              <a:t>μ</a:t>
            </a:r>
            <a:r>
              <a:rPr lang="en-US" b="1" dirty="0">
                <a:latin typeface="+mj-lt"/>
                <a:cs typeface="Arial" panose="020B0604020202020204" pitchFamily="34" charset="0"/>
              </a:rPr>
              <a:t>s</a:t>
            </a:r>
          </a:p>
          <a:p>
            <a:pPr eaLnBrk="1" hangingPunct="1">
              <a:lnSpc>
                <a:spcPct val="150000"/>
              </a:lnSpc>
              <a:spcBef>
                <a:spcPts val="0"/>
              </a:spcBef>
              <a:spcAft>
                <a:spcPts val="0"/>
              </a:spcAft>
              <a:buClr>
                <a:srgbClr val="87CCF3"/>
              </a:buClr>
              <a:tabLst>
                <a:tab pos="2955925" algn="l"/>
              </a:tabLst>
            </a:pPr>
            <a:r>
              <a:rPr lang="en-US" sz="1800" b="1" dirty="0">
                <a:solidFill>
                  <a:schemeClr val="tx2"/>
                </a:solidFill>
                <a:latin typeface="+mj-lt"/>
              </a:rPr>
              <a:t>	Diff.+</a:t>
            </a:r>
            <a:r>
              <a:rPr lang="en-US" sz="1800" b="1" dirty="0" err="1">
                <a:solidFill>
                  <a:schemeClr val="tx2"/>
                </a:solidFill>
                <a:latin typeface="+mj-lt"/>
              </a:rPr>
              <a:t>SANS+Refl</a:t>
            </a:r>
            <a:r>
              <a:rPr lang="en-US" sz="1800" b="1" dirty="0">
                <a:solidFill>
                  <a:schemeClr val="tx2"/>
                </a:solidFill>
                <a:latin typeface="+mj-lt"/>
              </a:rPr>
              <a:t>.			Inelastic</a:t>
            </a:r>
          </a:p>
        </p:txBody>
      </p:sp>
      <p:sp>
        <p:nvSpPr>
          <p:cNvPr id="4" name="Title 3"/>
          <p:cNvSpPr>
            <a:spLocks noGrp="1"/>
          </p:cNvSpPr>
          <p:nvPr>
            <p:ph type="title"/>
          </p:nvPr>
        </p:nvSpPr>
        <p:spPr>
          <a:xfrm>
            <a:off x="457200" y="684000"/>
            <a:ext cx="8003232" cy="475456"/>
          </a:xfrm>
        </p:spPr>
        <p:txBody>
          <a:bodyPr anchor="t">
            <a:noAutofit/>
          </a:bodyPr>
          <a:lstStyle/>
          <a:p>
            <a:pPr lvl="0"/>
            <a:r>
              <a:rPr lang="en-US" sz="3000" b="1" dirty="0">
                <a:solidFill>
                  <a:schemeClr val="tx2">
                    <a:lumMod val="90000"/>
                  </a:schemeClr>
                </a:solidFill>
                <a:effectLst>
                  <a:outerShdw blurRad="38100" dist="38100" dir="2700000" algn="tl">
                    <a:srgbClr val="000000">
                      <a:alpha val="43137"/>
                    </a:srgbClr>
                  </a:outerShdw>
                </a:effectLst>
              </a:rPr>
              <a:t>Parameters in Focus</a:t>
            </a:r>
            <a:endParaRPr lang="en-CA" sz="3000" b="1" dirty="0">
              <a:solidFill>
                <a:schemeClr val="tx2">
                  <a:lumMod val="90000"/>
                </a:schemeClr>
              </a:solidFill>
              <a:effectLst>
                <a:outerShdw blurRad="38100" dist="38100" dir="2700000" algn="tl">
                  <a:srgbClr val="000000">
                    <a:alpha val="43137"/>
                  </a:srgbClr>
                </a:outerShdw>
              </a:effectLst>
            </a:endParaRPr>
          </a:p>
        </p:txBody>
      </p:sp>
      <p:sp>
        <p:nvSpPr>
          <p:cNvPr id="6" name="Rectangle 2052">
            <a:extLst>
              <a:ext uri="{FF2B5EF4-FFF2-40B4-BE49-F238E27FC236}">
                <a16:creationId xmlns:a16="http://schemas.microsoft.com/office/drawing/2014/main" xmlns="" id="{E8AA9437-C11E-49E1-8826-122112886566}"/>
              </a:ext>
            </a:extLst>
          </p:cNvPr>
          <p:cNvSpPr>
            <a:spLocks noChangeArrowheads="1"/>
          </p:cNvSpPr>
          <p:nvPr/>
        </p:nvSpPr>
        <p:spPr bwMode="auto">
          <a:xfrm>
            <a:off x="4283968" y="1214750"/>
            <a:ext cx="4860032" cy="2862322"/>
          </a:xfrm>
          <a:prstGeom prst="rect">
            <a:avLst/>
          </a:prstGeom>
          <a:noFill/>
          <a:ln w="9525">
            <a:noFill/>
            <a:miter lim="800000"/>
            <a:headEnd/>
            <a:tailEnd/>
          </a:ln>
        </p:spPr>
        <p:txBody>
          <a:bodyPr wrap="square">
            <a:spAutoFit/>
          </a:bodyPr>
          <a:lstStyle/>
          <a:p>
            <a:pPr algn="r" eaLnBrk="1" hangingPunct="1">
              <a:lnSpc>
                <a:spcPct val="150000"/>
              </a:lnSpc>
              <a:spcBef>
                <a:spcPts val="0"/>
              </a:spcBef>
              <a:spcAft>
                <a:spcPts val="0"/>
              </a:spcAft>
              <a:buClr>
                <a:srgbClr val="87CCF3"/>
              </a:buClr>
              <a:tabLst>
                <a:tab pos="2955925" algn="l"/>
              </a:tabLst>
            </a:pPr>
            <a:r>
              <a:rPr lang="en-US" b="1" dirty="0">
                <a:solidFill>
                  <a:schemeClr val="tx2">
                    <a:lumMod val="90000"/>
                  </a:schemeClr>
                </a:solidFill>
                <a:effectLst>
                  <a:outerShdw blurRad="38100" dist="38100" dir="2700000" algn="tl">
                    <a:srgbClr val="000000">
                      <a:alpha val="43137"/>
                    </a:srgbClr>
                  </a:outerShdw>
                </a:effectLst>
              </a:rPr>
              <a:t>Efficiency Determining Factors</a:t>
            </a:r>
            <a:endParaRPr lang="sk-SK" dirty="0">
              <a:latin typeface="+mj-lt"/>
            </a:endParaRPr>
          </a:p>
          <a:p>
            <a:pPr marL="342900" indent="-342900" eaLnBrk="1" hangingPunct="1">
              <a:lnSpc>
                <a:spcPct val="150000"/>
              </a:lnSpc>
              <a:spcBef>
                <a:spcPts val="0"/>
              </a:spcBef>
              <a:spcAft>
                <a:spcPts val="0"/>
              </a:spcAft>
              <a:buClr>
                <a:srgbClr val="87CCF3"/>
              </a:buClr>
              <a:buFont typeface="Arial" panose="020B0604020202020204" pitchFamily="34" charset="0"/>
              <a:buChar char="•"/>
              <a:tabLst>
                <a:tab pos="2955925" algn="l"/>
              </a:tabLst>
            </a:pPr>
            <a:r>
              <a:rPr lang="en-US" b="1" dirty="0">
                <a:effectLst>
                  <a:outerShdw blurRad="38100" dist="38100" dir="2700000" algn="tl">
                    <a:srgbClr val="000000">
                      <a:alpha val="43137"/>
                    </a:srgbClr>
                  </a:outerShdw>
                </a:effectLst>
                <a:latin typeface="+mj-lt"/>
              </a:rPr>
              <a:t>neutron optics</a:t>
            </a:r>
            <a:endParaRPr lang="en-US" sz="3000" b="1" dirty="0">
              <a:solidFill>
                <a:schemeClr val="tx2">
                  <a:lumMod val="90000"/>
                </a:schemeClr>
              </a:solidFill>
              <a:effectLst>
                <a:outerShdw blurRad="38100" dist="38100" dir="2700000" algn="tl">
                  <a:srgbClr val="000000">
                    <a:alpha val="43137"/>
                  </a:srgbClr>
                </a:outerShdw>
              </a:effectLst>
              <a:latin typeface="+mj-lt"/>
              <a:ea typeface="+mj-ea"/>
              <a:cs typeface="+mj-cs"/>
            </a:endParaRPr>
          </a:p>
          <a:p>
            <a:pPr marL="342900" indent="-342900" eaLnBrk="1" hangingPunct="1">
              <a:lnSpc>
                <a:spcPct val="150000"/>
              </a:lnSpc>
              <a:spcBef>
                <a:spcPts val="0"/>
              </a:spcBef>
              <a:spcAft>
                <a:spcPts val="0"/>
              </a:spcAft>
              <a:buClr>
                <a:srgbClr val="87CCF3"/>
              </a:buClr>
              <a:buFont typeface="Arial" panose="020B0604020202020204" pitchFamily="34" charset="0"/>
              <a:buChar char="•"/>
              <a:tabLst>
                <a:tab pos="2955925" algn="l"/>
              </a:tabLst>
            </a:pPr>
            <a:r>
              <a:rPr lang="en-US" b="1" dirty="0">
                <a:effectLst>
                  <a:outerShdw blurRad="38100" dist="38100" dir="2700000" algn="tl">
                    <a:srgbClr val="000000">
                      <a:alpha val="43137"/>
                    </a:srgbClr>
                  </a:outerShdw>
                </a:effectLst>
                <a:latin typeface="+mj-lt"/>
              </a:rPr>
              <a:t>spectrometer performance (resolution, background)</a:t>
            </a:r>
          </a:p>
          <a:p>
            <a:pPr marL="342900" indent="-342900" eaLnBrk="1" hangingPunct="1">
              <a:lnSpc>
                <a:spcPct val="150000"/>
              </a:lnSpc>
              <a:spcBef>
                <a:spcPts val="0"/>
              </a:spcBef>
              <a:spcAft>
                <a:spcPts val="0"/>
              </a:spcAft>
              <a:buClr>
                <a:srgbClr val="87CCF3"/>
              </a:buClr>
              <a:buFont typeface="Arial" panose="020B0604020202020204" pitchFamily="34" charset="0"/>
              <a:buChar char="•"/>
              <a:tabLst>
                <a:tab pos="2955925" algn="l"/>
              </a:tabLst>
            </a:pPr>
            <a:r>
              <a:rPr lang="en-US" b="1" dirty="0">
                <a:effectLst>
                  <a:outerShdw blurRad="38100" dist="38100" dir="2700000" algn="tl">
                    <a:srgbClr val="000000">
                      <a:alpha val="43137"/>
                    </a:srgbClr>
                  </a:outerShdw>
                </a:effectLst>
                <a:latin typeface="+mj-lt"/>
              </a:rPr>
              <a:t>data collection speed</a:t>
            </a:r>
          </a:p>
        </p:txBody>
      </p:sp>
      <p:sp>
        <p:nvSpPr>
          <p:cNvPr id="8" name="TextBox 7">
            <a:extLst>
              <a:ext uri="{FF2B5EF4-FFF2-40B4-BE49-F238E27FC236}">
                <a16:creationId xmlns:a16="http://schemas.microsoft.com/office/drawing/2014/main" xmlns="" id="{D2257D42-4962-437B-918D-5CA614C5A550}"/>
              </a:ext>
            </a:extLst>
          </p:cNvPr>
          <p:cNvSpPr txBox="1"/>
          <p:nvPr/>
        </p:nvSpPr>
        <p:spPr>
          <a:xfrm>
            <a:off x="4283968" y="6402814"/>
            <a:ext cx="4464496" cy="400110"/>
          </a:xfrm>
          <a:prstGeom prst="rect">
            <a:avLst/>
          </a:prstGeom>
          <a:solidFill>
            <a:schemeClr val="bg1">
              <a:lumMod val="75000"/>
              <a:lumOff val="25000"/>
            </a:schemeClr>
          </a:solidFill>
        </p:spPr>
        <p:txBody>
          <a:bodyPr wrap="square" rtlCol="0">
            <a:spAutoFit/>
          </a:bodyPr>
          <a:lstStyle/>
          <a:p>
            <a:pPr algn="r"/>
            <a:r>
              <a:rPr lang="en-US" sz="2000" dirty="0" err="1">
                <a:latin typeface="+mj-lt"/>
                <a:cs typeface="Arial" panose="020B0604020202020204" pitchFamily="34" charset="0"/>
              </a:rPr>
              <a:t>N.Ku</a:t>
            </a:r>
            <a:r>
              <a:rPr lang="sk-SK" sz="2000" dirty="0" err="1">
                <a:latin typeface="+mj-lt"/>
                <a:cs typeface="Arial" panose="020B0604020202020204" pitchFamily="34" charset="0"/>
              </a:rPr>
              <a:t>čerka</a:t>
            </a:r>
            <a:r>
              <a:rPr lang="en-US" sz="2000" dirty="0">
                <a:latin typeface="+mj-lt"/>
                <a:cs typeface="Arial" panose="020B0604020202020204" pitchFamily="34" charset="0"/>
              </a:rPr>
              <a:t> PAC on CMP, J</a:t>
            </a:r>
            <a:r>
              <a:rPr lang="sk-SK" sz="2000" dirty="0" err="1">
                <a:latin typeface="+mj-lt"/>
                <a:cs typeface="Arial" panose="020B0604020202020204" pitchFamily="34" charset="0"/>
              </a:rPr>
              <a:t>une</a:t>
            </a:r>
            <a:r>
              <a:rPr lang="en-US" sz="2000" dirty="0">
                <a:latin typeface="+mj-lt"/>
                <a:cs typeface="Arial" panose="020B0604020202020204" pitchFamily="34" charset="0"/>
              </a:rPr>
              <a:t> 2017,Dubna</a:t>
            </a:r>
            <a:endParaRPr lang="ru-RU" sz="2000" dirty="0">
              <a:latin typeface="+mj-lt"/>
              <a:cs typeface="Arial" panose="020B0604020202020204" pitchFamily="34" charset="0"/>
            </a:endParaRPr>
          </a:p>
        </p:txBody>
      </p:sp>
      <p:sp>
        <p:nvSpPr>
          <p:cNvPr id="9" name="Slide Number Placeholder 2">
            <a:extLst>
              <a:ext uri="{FF2B5EF4-FFF2-40B4-BE49-F238E27FC236}">
                <a16:creationId xmlns:a16="http://schemas.microsoft.com/office/drawing/2014/main" xmlns="" id="{E3951A2C-768F-4C55-932A-AA04D6CB0B0A}"/>
              </a:ext>
            </a:extLst>
          </p:cNvPr>
          <p:cNvSpPr txBox="1">
            <a:spLocks/>
          </p:cNvSpPr>
          <p:nvPr/>
        </p:nvSpPr>
        <p:spPr>
          <a:xfrm>
            <a:off x="7524328" y="6525344"/>
            <a:ext cx="1512024" cy="216024"/>
          </a:xfrm>
          <a:prstGeom prst="rect">
            <a:avLst/>
          </a:prstGeom>
        </p:spPr>
        <p:txBody>
          <a:bodyPr vert="horz" wrap="none" lIns="0" tIns="0" rIns="0" bIns="0" anchor="b"/>
          <a:lstStyle>
            <a:defPPr>
              <a:defRPr lang="en-CA"/>
            </a:defPPr>
            <a:lvl1pPr algn="r" rtl="0" eaLnBrk="1" fontAlgn="base" latinLnBrk="0" hangingPunct="1">
              <a:spcBef>
                <a:spcPct val="0"/>
              </a:spcBef>
              <a:spcAft>
                <a:spcPct val="0"/>
              </a:spcAft>
              <a:defRPr kumimoji="0" sz="1000" kern="1200">
                <a:solidFill>
                  <a:srgbClr val="223E7E"/>
                </a:solidFill>
                <a:latin typeface="+mn-lt"/>
                <a:ea typeface="ヒラギノ角ゴ Pro W3" pitchFamily="8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5pPr>
            <a:lvl6pPr marL="2286000" algn="l" defTabSz="914400" rtl="0" eaLnBrk="1" latinLnBrk="0" hangingPunct="1">
              <a:defRPr sz="2400" kern="1200">
                <a:solidFill>
                  <a:schemeClr val="tx1"/>
                </a:solidFill>
                <a:latin typeface="Arial" pitchFamily="34" charset="0"/>
                <a:ea typeface="ヒラギノ角ゴ Pro W3" pitchFamily="84" charset="-128"/>
                <a:cs typeface="+mn-cs"/>
              </a:defRPr>
            </a:lvl6pPr>
            <a:lvl7pPr marL="2743200" algn="l" defTabSz="914400" rtl="0" eaLnBrk="1" latinLnBrk="0" hangingPunct="1">
              <a:defRPr sz="2400" kern="1200">
                <a:solidFill>
                  <a:schemeClr val="tx1"/>
                </a:solidFill>
                <a:latin typeface="Arial" pitchFamily="34" charset="0"/>
                <a:ea typeface="ヒラギノ角ゴ Pro W3" pitchFamily="84" charset="-128"/>
                <a:cs typeface="+mn-cs"/>
              </a:defRPr>
            </a:lvl7pPr>
            <a:lvl8pPr marL="3200400" algn="l" defTabSz="914400" rtl="0" eaLnBrk="1" latinLnBrk="0" hangingPunct="1">
              <a:defRPr sz="2400" kern="1200">
                <a:solidFill>
                  <a:schemeClr val="tx1"/>
                </a:solidFill>
                <a:latin typeface="Arial" pitchFamily="34" charset="0"/>
                <a:ea typeface="ヒラギノ角ゴ Pro W3" pitchFamily="84" charset="-128"/>
                <a:cs typeface="+mn-cs"/>
              </a:defRPr>
            </a:lvl8pPr>
            <a:lvl9pPr marL="3657600" algn="l" defTabSz="914400" rtl="0" eaLnBrk="1" latinLnBrk="0" hangingPunct="1">
              <a:defRPr sz="2400" kern="1200">
                <a:solidFill>
                  <a:schemeClr val="tx1"/>
                </a:solidFill>
                <a:latin typeface="Arial" pitchFamily="34" charset="0"/>
                <a:ea typeface="ヒラギノ角ゴ Pro W3" pitchFamily="84" charset="-128"/>
                <a:cs typeface="+mn-cs"/>
              </a:defRPr>
            </a:lvl9pPr>
          </a:lstStyle>
          <a:p>
            <a:r>
              <a:rPr lang="en-CA" sz="1300" dirty="0">
                <a:solidFill>
                  <a:srgbClr val="87CCF3"/>
                </a:solidFill>
              </a:rPr>
              <a:t>p.</a:t>
            </a:r>
            <a:fld id="{B26D0A97-99EA-4F59-82E1-B6372FA01846}" type="slidenum">
              <a:rPr lang="en-CA" sz="1300" smtClean="0">
                <a:solidFill>
                  <a:srgbClr val="87CCF3"/>
                </a:solidFill>
              </a:rPr>
              <a:pPr/>
              <a:t>21</a:t>
            </a:fld>
            <a:endParaRPr lang="en-CA" sz="1300" dirty="0">
              <a:solidFill>
                <a:srgbClr val="87CCF3"/>
              </a:solidFill>
            </a:endParaRPr>
          </a:p>
        </p:txBody>
      </p:sp>
      <p:sp>
        <p:nvSpPr>
          <p:cNvPr id="10" name="Rectangle 2052">
            <a:extLst>
              <a:ext uri="{FF2B5EF4-FFF2-40B4-BE49-F238E27FC236}">
                <a16:creationId xmlns:a16="http://schemas.microsoft.com/office/drawing/2014/main" xmlns="" id="{922E9E1E-6CDB-42DF-A59D-D5753A83C616}"/>
              </a:ext>
            </a:extLst>
          </p:cNvPr>
          <p:cNvSpPr>
            <a:spLocks noChangeArrowheads="1"/>
          </p:cNvSpPr>
          <p:nvPr/>
        </p:nvSpPr>
        <p:spPr bwMode="auto">
          <a:xfrm>
            <a:off x="0" y="1655797"/>
            <a:ext cx="9144000" cy="3831818"/>
          </a:xfrm>
          <a:prstGeom prst="rect">
            <a:avLst/>
          </a:prstGeom>
          <a:noFill/>
          <a:ln w="9525">
            <a:noFill/>
            <a:miter lim="800000"/>
            <a:headEnd/>
            <a:tailEnd/>
          </a:ln>
        </p:spPr>
        <p:txBody>
          <a:bodyPr wrap="square">
            <a:spAutoFit/>
          </a:bodyPr>
          <a:lstStyle/>
          <a:p>
            <a:pPr eaLnBrk="1" hangingPunct="1">
              <a:lnSpc>
                <a:spcPct val="150000"/>
              </a:lnSpc>
              <a:spcBef>
                <a:spcPts val="0"/>
              </a:spcBef>
              <a:spcAft>
                <a:spcPts val="0"/>
              </a:spcAft>
              <a:buClr>
                <a:srgbClr val="87CCF3"/>
              </a:buClr>
              <a:tabLst>
                <a:tab pos="2955925" algn="l"/>
              </a:tabLst>
            </a:pPr>
            <a:r>
              <a:rPr lang="en-US" sz="1800" b="1" dirty="0">
                <a:solidFill>
                  <a:schemeClr val="tx2"/>
                </a:solidFill>
                <a:latin typeface="+mj-lt"/>
              </a:rPr>
              <a:t>	</a:t>
            </a:r>
            <a:endParaRPr lang="en-US" sz="1800" b="1" dirty="0">
              <a:latin typeface="+mj-lt"/>
            </a:endParaRPr>
          </a:p>
          <a:p>
            <a:pPr marL="342900" indent="-342900" eaLnBrk="1" hangingPunct="1">
              <a:lnSpc>
                <a:spcPct val="150000"/>
              </a:lnSpc>
              <a:spcBef>
                <a:spcPts val="0"/>
              </a:spcBef>
              <a:spcAft>
                <a:spcPts val="0"/>
              </a:spcAft>
              <a:buClr>
                <a:srgbClr val="87CCF3"/>
              </a:buClr>
              <a:buFont typeface="Arial" panose="020B0604020202020204" pitchFamily="34" charset="0"/>
              <a:buChar char="•"/>
              <a:tabLst>
                <a:tab pos="2955925" algn="l"/>
              </a:tabLst>
            </a:pPr>
            <a:r>
              <a:rPr lang="en-US" b="1" dirty="0" err="1">
                <a:latin typeface="+mj-lt"/>
              </a:rPr>
              <a:t>flux@sample</a:t>
            </a:r>
            <a:r>
              <a:rPr lang="en-US" sz="1600" b="1" dirty="0">
                <a:latin typeface="+mj-lt"/>
              </a:rPr>
              <a:t> [n/cm</a:t>
            </a:r>
            <a:r>
              <a:rPr lang="en-US" sz="1600" b="1" baseline="30000" dirty="0">
                <a:latin typeface="+mj-lt"/>
              </a:rPr>
              <a:t>2</a:t>
            </a:r>
            <a:r>
              <a:rPr lang="en-US" sz="1600" b="1" dirty="0">
                <a:latin typeface="+mj-lt"/>
              </a:rPr>
              <a:t>/s</a:t>
            </a:r>
            <a:r>
              <a:rPr lang="en-US" sz="1600" b="1" baseline="30000" dirty="0">
                <a:latin typeface="+mj-lt"/>
              </a:rPr>
              <a:t>1</a:t>
            </a:r>
            <a:r>
              <a:rPr lang="en-US" sz="1600" b="1" dirty="0">
                <a:latin typeface="+mj-lt"/>
              </a:rPr>
              <a:t>]</a:t>
            </a:r>
            <a:r>
              <a:rPr lang="en-US" b="1" dirty="0">
                <a:latin typeface="+mj-lt"/>
              </a:rPr>
              <a:t>	&gt;10</a:t>
            </a:r>
            <a:r>
              <a:rPr lang="en-US" b="1" baseline="30000" dirty="0">
                <a:latin typeface="+mj-lt"/>
              </a:rPr>
              <a:t>8</a:t>
            </a:r>
          </a:p>
          <a:p>
            <a:pPr marL="342900" indent="-342900" eaLnBrk="1" hangingPunct="1">
              <a:lnSpc>
                <a:spcPct val="150000"/>
              </a:lnSpc>
              <a:spcBef>
                <a:spcPts val="0"/>
              </a:spcBef>
              <a:spcAft>
                <a:spcPts val="0"/>
              </a:spcAft>
              <a:buClr>
                <a:srgbClr val="87CCF3"/>
              </a:buClr>
              <a:buFont typeface="Arial" panose="020B0604020202020204" pitchFamily="34" charset="0"/>
              <a:buChar char="•"/>
              <a:tabLst>
                <a:tab pos="2955925" algn="l"/>
              </a:tabLst>
            </a:pPr>
            <a:r>
              <a:rPr lang="en-US" b="1" dirty="0">
                <a:latin typeface="+mj-lt"/>
              </a:rPr>
              <a:t>background	&lt;5-10%</a:t>
            </a:r>
          </a:p>
          <a:p>
            <a:pPr marL="342900" indent="-342900" eaLnBrk="1" hangingPunct="1">
              <a:lnSpc>
                <a:spcPct val="150000"/>
              </a:lnSpc>
              <a:spcBef>
                <a:spcPts val="0"/>
              </a:spcBef>
              <a:spcAft>
                <a:spcPts val="0"/>
              </a:spcAft>
              <a:buClr>
                <a:srgbClr val="87CCF3"/>
              </a:buClr>
              <a:buFont typeface="Arial" panose="020B0604020202020204" pitchFamily="34" charset="0"/>
              <a:buChar char="•"/>
              <a:tabLst>
                <a:tab pos="2955925" algn="l"/>
              </a:tabLst>
            </a:pPr>
            <a:r>
              <a:rPr lang="en-US" b="1" dirty="0">
                <a:latin typeface="+mj-lt"/>
              </a:rPr>
              <a:t>frequency	5-10 Hz</a:t>
            </a:r>
          </a:p>
          <a:p>
            <a:pPr marL="342900" indent="-342900" eaLnBrk="1" hangingPunct="1">
              <a:lnSpc>
                <a:spcPct val="150000"/>
              </a:lnSpc>
              <a:spcBef>
                <a:spcPts val="0"/>
              </a:spcBef>
              <a:spcAft>
                <a:spcPts val="0"/>
              </a:spcAft>
              <a:buClr>
                <a:srgbClr val="87CCF3"/>
              </a:buClr>
              <a:buFont typeface="Arial" panose="020B0604020202020204" pitchFamily="34" charset="0"/>
              <a:buChar char="•"/>
              <a:tabLst>
                <a:tab pos="2955925" algn="l"/>
              </a:tabLst>
            </a:pPr>
            <a:r>
              <a:rPr lang="en-US" b="1" dirty="0">
                <a:latin typeface="+mj-lt"/>
              </a:rPr>
              <a:t>wavelengths	1-20 Å</a:t>
            </a:r>
          </a:p>
          <a:p>
            <a:pPr marL="342900" indent="-342900" eaLnBrk="1" hangingPunct="1">
              <a:lnSpc>
                <a:spcPct val="150000"/>
              </a:lnSpc>
              <a:spcBef>
                <a:spcPts val="0"/>
              </a:spcBef>
              <a:spcAft>
                <a:spcPts val="0"/>
              </a:spcAft>
              <a:buClr>
                <a:srgbClr val="87CCF3"/>
              </a:buClr>
              <a:buFont typeface="Arial" panose="020B0604020202020204" pitchFamily="34" charset="0"/>
              <a:buChar char="•"/>
              <a:tabLst>
                <a:tab pos="2955925" algn="l"/>
              </a:tabLst>
            </a:pPr>
            <a:r>
              <a:rPr lang="en-US" b="1" dirty="0">
                <a:latin typeface="+mj-lt"/>
              </a:rPr>
              <a:t>resolution	&lt;5%</a:t>
            </a:r>
          </a:p>
          <a:p>
            <a:pPr marL="342900" indent="-342900" eaLnBrk="1" hangingPunct="1">
              <a:lnSpc>
                <a:spcPct val="150000"/>
              </a:lnSpc>
              <a:spcBef>
                <a:spcPts val="0"/>
              </a:spcBef>
              <a:spcAft>
                <a:spcPts val="0"/>
              </a:spcAft>
              <a:buClr>
                <a:srgbClr val="87CCF3"/>
              </a:buClr>
              <a:buFont typeface="Arial" panose="020B0604020202020204" pitchFamily="34" charset="0"/>
              <a:buChar char="•"/>
              <a:tabLst>
                <a:tab pos="2955925" algn="l"/>
              </a:tabLst>
            </a:pPr>
            <a:r>
              <a:rPr lang="en-US" b="1" dirty="0">
                <a:latin typeface="+mj-lt"/>
              </a:rPr>
              <a:t>pulse width	200-400 </a:t>
            </a:r>
            <a:r>
              <a:rPr lang="el-GR" b="1" dirty="0">
                <a:latin typeface="+mj-lt"/>
                <a:cs typeface="Arial" panose="020B0604020202020204" pitchFamily="34" charset="0"/>
              </a:rPr>
              <a:t>μ</a:t>
            </a:r>
            <a:r>
              <a:rPr lang="en-US" b="1" dirty="0">
                <a:latin typeface="+mj-lt"/>
                <a:cs typeface="Arial" panose="020B0604020202020204" pitchFamily="34" charset="0"/>
              </a:rPr>
              <a:t>s</a:t>
            </a:r>
          </a:p>
        </p:txBody>
      </p:sp>
    </p:spTree>
    <p:extLst>
      <p:ext uri="{BB962C8B-B14F-4D97-AF65-F5344CB8AC3E}">
        <p14:creationId xmlns:p14="http://schemas.microsoft.com/office/powerpoint/2010/main" val="341471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F034C449-334C-4BFC-B814-1F3FF2E2DBA4}"/>
              </a:ext>
            </a:extLst>
          </p:cNvPr>
          <p:cNvPicPr>
            <a:picLocks noChangeAspect="1"/>
          </p:cNvPicPr>
          <p:nvPr/>
        </p:nvPicPr>
        <p:blipFill rotWithShape="1">
          <a:blip r:embed="rId3">
            <a:extLst>
              <a:ext uri="{28A0092B-C50C-407E-A947-70E740481C1C}">
                <a14:useLocalDpi xmlns:a14="http://schemas.microsoft.com/office/drawing/2010/main" val="0"/>
              </a:ext>
            </a:extLst>
          </a:blip>
          <a:srcRect t="12088"/>
          <a:stretch/>
        </p:blipFill>
        <p:spPr>
          <a:xfrm>
            <a:off x="3175" y="1159456"/>
            <a:ext cx="9140825" cy="5581912"/>
          </a:xfrm>
          <a:prstGeom prst="rect">
            <a:avLst/>
          </a:prstGeom>
        </p:spPr>
      </p:pic>
      <p:sp>
        <p:nvSpPr>
          <p:cNvPr id="4" name="Title 3"/>
          <p:cNvSpPr>
            <a:spLocks noGrp="1"/>
          </p:cNvSpPr>
          <p:nvPr>
            <p:ph type="title"/>
          </p:nvPr>
        </p:nvSpPr>
        <p:spPr>
          <a:xfrm>
            <a:off x="457200" y="684000"/>
            <a:ext cx="8003232" cy="475456"/>
          </a:xfrm>
        </p:spPr>
        <p:txBody>
          <a:bodyPr anchor="t">
            <a:noAutofit/>
          </a:bodyPr>
          <a:lstStyle/>
          <a:p>
            <a:pPr lvl="0"/>
            <a:r>
              <a:rPr lang="en-US" sz="3000" b="1" dirty="0">
                <a:solidFill>
                  <a:schemeClr val="tx2">
                    <a:lumMod val="90000"/>
                  </a:schemeClr>
                </a:solidFill>
                <a:effectLst>
                  <a:outerShdw blurRad="38100" dist="38100" dir="2700000" algn="tl">
                    <a:srgbClr val="000000">
                      <a:alpha val="43137"/>
                    </a:srgbClr>
                  </a:outerShdw>
                </a:effectLst>
              </a:rPr>
              <a:t>Dubna Neutron Source of the Fourth Generation</a:t>
            </a:r>
            <a:endParaRPr lang="en-CA" sz="3000" b="1" dirty="0">
              <a:solidFill>
                <a:schemeClr val="tx2">
                  <a:lumMod val="90000"/>
                </a:schemeClr>
              </a:solidFill>
              <a:effectLst>
                <a:outerShdw blurRad="38100" dist="38100" dir="2700000" algn="tl">
                  <a:srgbClr val="000000">
                    <a:alpha val="43137"/>
                  </a:srgbClr>
                </a:outerShdw>
              </a:effectLst>
            </a:endParaRPr>
          </a:p>
        </p:txBody>
      </p:sp>
      <p:sp>
        <p:nvSpPr>
          <p:cNvPr id="9" name="Slide Number Placeholder 2">
            <a:extLst>
              <a:ext uri="{FF2B5EF4-FFF2-40B4-BE49-F238E27FC236}">
                <a16:creationId xmlns:a16="http://schemas.microsoft.com/office/drawing/2014/main" xmlns="" id="{E3951A2C-768F-4C55-932A-AA04D6CB0B0A}"/>
              </a:ext>
            </a:extLst>
          </p:cNvPr>
          <p:cNvSpPr txBox="1">
            <a:spLocks/>
          </p:cNvSpPr>
          <p:nvPr/>
        </p:nvSpPr>
        <p:spPr>
          <a:xfrm>
            <a:off x="7524328" y="6525344"/>
            <a:ext cx="1512024" cy="216024"/>
          </a:xfrm>
          <a:prstGeom prst="rect">
            <a:avLst/>
          </a:prstGeom>
        </p:spPr>
        <p:txBody>
          <a:bodyPr vert="horz" wrap="none" lIns="0" tIns="0" rIns="0" bIns="0" anchor="b"/>
          <a:lstStyle>
            <a:defPPr>
              <a:defRPr lang="en-CA"/>
            </a:defPPr>
            <a:lvl1pPr algn="r" rtl="0" eaLnBrk="1" fontAlgn="base" latinLnBrk="0" hangingPunct="1">
              <a:spcBef>
                <a:spcPct val="0"/>
              </a:spcBef>
              <a:spcAft>
                <a:spcPct val="0"/>
              </a:spcAft>
              <a:defRPr kumimoji="0" sz="1000" kern="1200">
                <a:solidFill>
                  <a:srgbClr val="223E7E"/>
                </a:solidFill>
                <a:latin typeface="+mn-lt"/>
                <a:ea typeface="ヒラギノ角ゴ Pro W3" pitchFamily="8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5pPr>
            <a:lvl6pPr marL="2286000" algn="l" defTabSz="914400" rtl="0" eaLnBrk="1" latinLnBrk="0" hangingPunct="1">
              <a:defRPr sz="2400" kern="1200">
                <a:solidFill>
                  <a:schemeClr val="tx1"/>
                </a:solidFill>
                <a:latin typeface="Arial" pitchFamily="34" charset="0"/>
                <a:ea typeface="ヒラギノ角ゴ Pro W3" pitchFamily="84" charset="-128"/>
                <a:cs typeface="+mn-cs"/>
              </a:defRPr>
            </a:lvl6pPr>
            <a:lvl7pPr marL="2743200" algn="l" defTabSz="914400" rtl="0" eaLnBrk="1" latinLnBrk="0" hangingPunct="1">
              <a:defRPr sz="2400" kern="1200">
                <a:solidFill>
                  <a:schemeClr val="tx1"/>
                </a:solidFill>
                <a:latin typeface="Arial" pitchFamily="34" charset="0"/>
                <a:ea typeface="ヒラギノ角ゴ Pro W3" pitchFamily="84" charset="-128"/>
                <a:cs typeface="+mn-cs"/>
              </a:defRPr>
            </a:lvl7pPr>
            <a:lvl8pPr marL="3200400" algn="l" defTabSz="914400" rtl="0" eaLnBrk="1" latinLnBrk="0" hangingPunct="1">
              <a:defRPr sz="2400" kern="1200">
                <a:solidFill>
                  <a:schemeClr val="tx1"/>
                </a:solidFill>
                <a:latin typeface="Arial" pitchFamily="34" charset="0"/>
                <a:ea typeface="ヒラギノ角ゴ Pro W3" pitchFamily="84" charset="-128"/>
                <a:cs typeface="+mn-cs"/>
              </a:defRPr>
            </a:lvl8pPr>
            <a:lvl9pPr marL="3657600" algn="l" defTabSz="914400" rtl="0" eaLnBrk="1" latinLnBrk="0" hangingPunct="1">
              <a:defRPr sz="2400" kern="1200">
                <a:solidFill>
                  <a:schemeClr val="tx1"/>
                </a:solidFill>
                <a:latin typeface="Arial" pitchFamily="34" charset="0"/>
                <a:ea typeface="ヒラギノ角ゴ Pro W3" pitchFamily="84" charset="-128"/>
                <a:cs typeface="+mn-cs"/>
              </a:defRPr>
            </a:lvl9pPr>
          </a:lstStyle>
          <a:p>
            <a:r>
              <a:rPr lang="en-CA" sz="1300" dirty="0">
                <a:solidFill>
                  <a:srgbClr val="87CCF3"/>
                </a:solidFill>
              </a:rPr>
              <a:t>p.</a:t>
            </a:r>
            <a:fld id="{B26D0A97-99EA-4F59-82E1-B6372FA01846}" type="slidenum">
              <a:rPr lang="en-CA" sz="1300" smtClean="0">
                <a:solidFill>
                  <a:srgbClr val="87CCF3"/>
                </a:solidFill>
              </a:rPr>
              <a:pPr/>
              <a:t>22</a:t>
            </a:fld>
            <a:endParaRPr lang="en-CA" sz="1300" dirty="0">
              <a:solidFill>
                <a:srgbClr val="87CCF3"/>
              </a:solidFill>
            </a:endParaRPr>
          </a:p>
        </p:txBody>
      </p:sp>
      <p:sp>
        <p:nvSpPr>
          <p:cNvPr id="11" name="TextBox 10">
            <a:extLst>
              <a:ext uri="{FF2B5EF4-FFF2-40B4-BE49-F238E27FC236}">
                <a16:creationId xmlns:a16="http://schemas.microsoft.com/office/drawing/2014/main" xmlns="" id="{AEC0521D-977E-4F06-9490-29E9E986959A}"/>
              </a:ext>
            </a:extLst>
          </p:cNvPr>
          <p:cNvSpPr txBox="1"/>
          <p:nvPr/>
        </p:nvSpPr>
        <p:spPr>
          <a:xfrm>
            <a:off x="3779912" y="6402814"/>
            <a:ext cx="4968553" cy="400110"/>
          </a:xfrm>
          <a:prstGeom prst="rect">
            <a:avLst/>
          </a:prstGeom>
          <a:solidFill>
            <a:schemeClr val="bg1">
              <a:lumMod val="75000"/>
              <a:lumOff val="25000"/>
              <a:alpha val="75000"/>
            </a:schemeClr>
          </a:solidFill>
        </p:spPr>
        <p:txBody>
          <a:bodyPr wrap="square" rtlCol="0">
            <a:spAutoFit/>
          </a:bodyPr>
          <a:lstStyle/>
          <a:p>
            <a:pPr algn="r"/>
            <a:r>
              <a:rPr lang="en-US" sz="2000" dirty="0">
                <a:latin typeface="+mj-lt"/>
                <a:cs typeface="Arial" panose="020B0604020202020204" pitchFamily="34" charset="0"/>
              </a:rPr>
              <a:t>V.L.Aksenov PAC on CMP, January 2017,Dubna</a:t>
            </a:r>
            <a:endParaRPr lang="ru-RU" sz="2000" dirty="0">
              <a:latin typeface="+mj-lt"/>
              <a:cs typeface="Arial" panose="020B0604020202020204" pitchFamily="34" charset="0"/>
            </a:endParaRPr>
          </a:p>
        </p:txBody>
      </p:sp>
    </p:spTree>
    <p:extLst>
      <p:ext uri="{BB962C8B-B14F-4D97-AF65-F5344CB8AC3E}">
        <p14:creationId xmlns:p14="http://schemas.microsoft.com/office/powerpoint/2010/main" val="40665515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292080" y="914400"/>
            <a:ext cx="3240360" cy="792088"/>
          </a:xfrm>
        </p:spPr>
        <p:txBody>
          <a:bodyPr>
            <a:noAutofit/>
          </a:bodyPr>
          <a:lstStyle/>
          <a:p>
            <a:r>
              <a:rPr lang="en-US" sz="5000" dirty="0">
                <a:solidFill>
                  <a:schemeClr val="tx2">
                    <a:lumMod val="90000"/>
                  </a:schemeClr>
                </a:solidFill>
              </a:rPr>
              <a:t>Conclusions</a:t>
            </a:r>
            <a:endParaRPr lang="en-CA" sz="5000" dirty="0">
              <a:solidFill>
                <a:schemeClr val="tx2">
                  <a:lumMod val="90000"/>
                </a:schemeClr>
              </a:solidFill>
            </a:endParaRPr>
          </a:p>
        </p:txBody>
      </p:sp>
      <p:sp>
        <p:nvSpPr>
          <p:cNvPr id="5" name="Rectangle 3">
            <a:extLst>
              <a:ext uri="{FF2B5EF4-FFF2-40B4-BE49-F238E27FC236}">
                <a16:creationId xmlns:a16="http://schemas.microsoft.com/office/drawing/2014/main" xmlns="" id="{6BD6FAB8-AD80-4D2A-97C5-2AACFB512DB5}"/>
              </a:ext>
            </a:extLst>
          </p:cNvPr>
          <p:cNvSpPr txBox="1">
            <a:spLocks noChangeArrowheads="1"/>
          </p:cNvSpPr>
          <p:nvPr/>
        </p:nvSpPr>
        <p:spPr>
          <a:xfrm>
            <a:off x="107504" y="1816943"/>
            <a:ext cx="8928847" cy="4375557"/>
          </a:xfrm>
          <a:prstGeom prst="rect">
            <a:avLst/>
          </a:prstGeom>
        </p:spPr>
        <p:txBody>
          <a:bodyPr wrap="square">
            <a:spAutoFit/>
          </a:bodyPr>
          <a:lstStyle/>
          <a:p>
            <a:pPr marL="342900" indent="-342900">
              <a:spcAft>
                <a:spcPts val="1200"/>
              </a:spcAft>
              <a:buFont typeface="Arial" panose="020B0604020202020204" pitchFamily="34" charset="0"/>
              <a:buChar char="•"/>
            </a:pPr>
            <a:r>
              <a:rPr lang="en-US" b="1" dirty="0">
                <a:latin typeface="+mj-lt"/>
              </a:rPr>
              <a:t>physics of condensed states of matter using nuclear methods is aligned well with the scientific program of JINR</a:t>
            </a:r>
          </a:p>
          <a:p>
            <a:pPr marL="342900" indent="-342900">
              <a:spcAft>
                <a:spcPts val="1200"/>
              </a:spcAft>
              <a:buFont typeface="Arial" panose="020B0604020202020204" pitchFamily="34" charset="0"/>
              <a:buChar char="•"/>
            </a:pPr>
            <a:r>
              <a:rPr lang="en-US" b="1" dirty="0">
                <a:latin typeface="+mj-lt"/>
              </a:rPr>
              <a:t>(pulsed) neutron sources at JINR fit within the neutron source landscape geographically and historically</a:t>
            </a:r>
          </a:p>
          <a:p>
            <a:pPr marL="342900" indent="-342900">
              <a:spcAft>
                <a:spcPts val="600"/>
              </a:spcAft>
              <a:buFont typeface="Arial" panose="020B0604020202020204" pitchFamily="34" charset="0"/>
              <a:buChar char="•"/>
            </a:pPr>
            <a:r>
              <a:rPr lang="en-US" b="1" dirty="0">
                <a:latin typeface="+mj-lt"/>
              </a:rPr>
              <a:t>JINR’s competencies in CMP</a:t>
            </a:r>
          </a:p>
          <a:p>
            <a:pPr marL="800100" lvl="1" indent="-342900">
              <a:spcAft>
                <a:spcPts val="400"/>
              </a:spcAft>
              <a:buFont typeface="Arial" panose="020B0604020202020204" pitchFamily="34" charset="0"/>
              <a:buChar char="•"/>
            </a:pPr>
            <a:r>
              <a:rPr lang="en-US" b="1" dirty="0">
                <a:solidFill>
                  <a:schemeClr val="accent6">
                    <a:lumMod val="20000"/>
                    <a:lumOff val="80000"/>
                  </a:schemeClr>
                </a:solidFill>
                <a:latin typeface="+mj-lt"/>
              </a:rPr>
              <a:t>crystal and magnetic structures of novel materials</a:t>
            </a:r>
          </a:p>
          <a:p>
            <a:pPr marL="800100" lvl="1" indent="-342900">
              <a:spcAft>
                <a:spcPts val="400"/>
              </a:spcAft>
              <a:buFont typeface="Arial" panose="020B0604020202020204" pitchFamily="34" charset="0"/>
              <a:buChar char="•"/>
            </a:pPr>
            <a:r>
              <a:rPr lang="en-US" b="1" dirty="0">
                <a:solidFill>
                  <a:schemeClr val="accent6">
                    <a:lumMod val="20000"/>
                    <a:lumOff val="80000"/>
                  </a:schemeClr>
                </a:solidFill>
                <a:latin typeface="+mj-lt"/>
              </a:rPr>
              <a:t>real-time studies</a:t>
            </a:r>
          </a:p>
          <a:p>
            <a:pPr marL="800100" lvl="1" indent="-342900">
              <a:spcAft>
                <a:spcPts val="400"/>
              </a:spcAft>
              <a:buFont typeface="Arial" panose="020B0604020202020204" pitchFamily="34" charset="0"/>
              <a:buChar char="•"/>
            </a:pPr>
            <a:r>
              <a:rPr lang="en-GB" b="1" dirty="0">
                <a:solidFill>
                  <a:schemeClr val="accent6">
                    <a:lumMod val="20000"/>
                    <a:lumOff val="80000"/>
                  </a:schemeClr>
                </a:solidFill>
                <a:latin typeface="+mj-lt"/>
              </a:rPr>
              <a:t>crystallographic texture and strain measurements</a:t>
            </a:r>
          </a:p>
          <a:p>
            <a:pPr marL="800100" lvl="1" indent="-342900">
              <a:spcAft>
                <a:spcPts val="400"/>
              </a:spcAft>
              <a:buFont typeface="Arial" panose="020B0604020202020204" pitchFamily="34" charset="0"/>
              <a:buChar char="•"/>
            </a:pPr>
            <a:r>
              <a:rPr lang="en-US" b="1" dirty="0">
                <a:solidFill>
                  <a:schemeClr val="accent6">
                    <a:lumMod val="20000"/>
                    <a:lumOff val="80000"/>
                  </a:schemeClr>
                </a:solidFill>
                <a:latin typeface="+mj-lt"/>
              </a:rPr>
              <a:t>neutron radiography and tomography</a:t>
            </a:r>
          </a:p>
          <a:p>
            <a:pPr marL="800100" lvl="1" indent="-342900">
              <a:spcAft>
                <a:spcPts val="400"/>
              </a:spcAft>
              <a:buFont typeface="Arial" panose="020B0604020202020204" pitchFamily="34" charset="0"/>
              <a:buChar char="•"/>
            </a:pPr>
            <a:r>
              <a:rPr lang="en-US" b="1" dirty="0">
                <a:solidFill>
                  <a:schemeClr val="accent6">
                    <a:lumMod val="20000"/>
                    <a:lumOff val="80000"/>
                  </a:schemeClr>
                </a:solidFill>
                <a:latin typeface="+mj-lt"/>
              </a:rPr>
              <a:t>neutron inelastic scattering</a:t>
            </a:r>
          </a:p>
        </p:txBody>
      </p:sp>
      <p:sp>
        <p:nvSpPr>
          <p:cNvPr id="6" name="Rectangle 3">
            <a:extLst>
              <a:ext uri="{FF2B5EF4-FFF2-40B4-BE49-F238E27FC236}">
                <a16:creationId xmlns:a16="http://schemas.microsoft.com/office/drawing/2014/main" xmlns="" id="{32EF7179-4E29-4025-810E-AD26C771921A}"/>
              </a:ext>
            </a:extLst>
          </p:cNvPr>
          <p:cNvSpPr txBox="1">
            <a:spLocks noChangeArrowheads="1"/>
          </p:cNvSpPr>
          <p:nvPr/>
        </p:nvSpPr>
        <p:spPr>
          <a:xfrm>
            <a:off x="107504" y="6135687"/>
            <a:ext cx="8928847" cy="461665"/>
          </a:xfrm>
          <a:prstGeom prst="rect">
            <a:avLst/>
          </a:prstGeom>
        </p:spPr>
        <p:txBody>
          <a:bodyPr wrap="square">
            <a:spAutoFit/>
          </a:bodyPr>
          <a:lstStyle/>
          <a:p>
            <a:pPr marL="800100" lvl="1" indent="-342900">
              <a:spcAft>
                <a:spcPts val="600"/>
              </a:spcAft>
              <a:buFont typeface="Arial" panose="020B0604020202020204" pitchFamily="34" charset="0"/>
              <a:buChar char="•"/>
            </a:pPr>
            <a:r>
              <a:rPr lang="en-US" b="1" dirty="0">
                <a:solidFill>
                  <a:srgbClr val="FFCCCC"/>
                </a:solidFill>
                <a:latin typeface="+mj-lt"/>
              </a:rPr>
              <a:t>neutron scattering for bio-related research</a:t>
            </a:r>
          </a:p>
        </p:txBody>
      </p:sp>
      <p:sp>
        <p:nvSpPr>
          <p:cNvPr id="2" name="TextBox 1">
            <a:extLst>
              <a:ext uri="{FF2B5EF4-FFF2-40B4-BE49-F238E27FC236}">
                <a16:creationId xmlns:a16="http://schemas.microsoft.com/office/drawing/2014/main" xmlns="" id="{ED9855D8-ACCE-4910-AD87-35C271F595E2}"/>
              </a:ext>
            </a:extLst>
          </p:cNvPr>
          <p:cNvSpPr txBox="1"/>
          <p:nvPr/>
        </p:nvSpPr>
        <p:spPr>
          <a:xfrm rot="18900000">
            <a:off x="6474912" y="4886394"/>
            <a:ext cx="2243628" cy="461665"/>
          </a:xfrm>
          <a:prstGeom prst="rect">
            <a:avLst/>
          </a:prstGeom>
          <a:noFill/>
        </p:spPr>
        <p:txBody>
          <a:bodyPr wrap="none" rtlCol="0">
            <a:spAutoFit/>
          </a:bodyPr>
          <a:lstStyle/>
          <a:p>
            <a:r>
              <a:rPr lang="en-US" b="1" dirty="0">
                <a:solidFill>
                  <a:schemeClr val="accent6">
                    <a:lumMod val="40000"/>
                    <a:lumOff val="60000"/>
                  </a:schemeClr>
                </a:solidFill>
                <a:effectLst>
                  <a:outerShdw blurRad="38100" dist="38100" dir="2700000" algn="tl">
                    <a:srgbClr val="000000">
                      <a:alpha val="43137"/>
                    </a:srgbClr>
                  </a:outerShdw>
                </a:effectLst>
                <a:latin typeface="+mj-lt"/>
              </a:rPr>
              <a:t>established well</a:t>
            </a:r>
            <a:endParaRPr lang="en-CA" b="1" dirty="0">
              <a:solidFill>
                <a:schemeClr val="accent6">
                  <a:lumMod val="40000"/>
                  <a:lumOff val="60000"/>
                </a:schemeClr>
              </a:solidFill>
              <a:effectLst>
                <a:outerShdw blurRad="38100" dist="38100" dir="2700000" algn="tl">
                  <a:srgbClr val="000000">
                    <a:alpha val="43137"/>
                  </a:srgbClr>
                </a:outerShdw>
              </a:effectLst>
              <a:latin typeface="+mj-lt"/>
            </a:endParaRPr>
          </a:p>
        </p:txBody>
      </p:sp>
      <p:sp>
        <p:nvSpPr>
          <p:cNvPr id="7" name="TextBox 6">
            <a:extLst>
              <a:ext uri="{FF2B5EF4-FFF2-40B4-BE49-F238E27FC236}">
                <a16:creationId xmlns:a16="http://schemas.microsoft.com/office/drawing/2014/main" xmlns="" id="{607FC7B6-EDA1-43F7-9A2E-E3DC5903782A}"/>
              </a:ext>
            </a:extLst>
          </p:cNvPr>
          <p:cNvSpPr txBox="1"/>
          <p:nvPr/>
        </p:nvSpPr>
        <p:spPr>
          <a:xfrm rot="20400000">
            <a:off x="6299353" y="6043930"/>
            <a:ext cx="2686185" cy="365934"/>
          </a:xfrm>
          <a:prstGeom prst="rect">
            <a:avLst/>
          </a:prstGeom>
          <a:noFill/>
        </p:spPr>
        <p:txBody>
          <a:bodyPr wrap="none" rtlCol="0">
            <a:spAutoFit/>
          </a:bodyPr>
          <a:lstStyle/>
          <a:p>
            <a:pPr algn="ctr">
              <a:lnSpc>
                <a:spcPts val="2000"/>
              </a:lnSpc>
            </a:pPr>
            <a:r>
              <a:rPr lang="en-US" b="1" dirty="0">
                <a:solidFill>
                  <a:srgbClr val="FF99CC"/>
                </a:solidFill>
                <a:effectLst>
                  <a:outerShdw blurRad="38100" dist="38100" dir="2700000" algn="tl">
                    <a:srgbClr val="000000">
                      <a:alpha val="43137"/>
                    </a:srgbClr>
                  </a:outerShdw>
                </a:effectLst>
                <a:latin typeface="+mj-lt"/>
              </a:rPr>
              <a:t>more effort needed</a:t>
            </a:r>
            <a:endParaRPr lang="en-CA" b="1" dirty="0">
              <a:solidFill>
                <a:srgbClr val="FF99CC"/>
              </a:solidFill>
              <a:effectLst>
                <a:outerShdw blurRad="38100" dist="38100" dir="2700000" algn="tl">
                  <a:srgbClr val="000000">
                    <a:alpha val="43137"/>
                  </a:srgbClr>
                </a:outerShdw>
              </a:effectLst>
              <a:latin typeface="+mj-lt"/>
            </a:endParaRPr>
          </a:p>
        </p:txBody>
      </p:sp>
      <p:sp>
        <p:nvSpPr>
          <p:cNvPr id="8" name="Slide Number Placeholder 2">
            <a:extLst>
              <a:ext uri="{FF2B5EF4-FFF2-40B4-BE49-F238E27FC236}">
                <a16:creationId xmlns:a16="http://schemas.microsoft.com/office/drawing/2014/main" xmlns="" id="{12F7ED70-2817-4956-9EF6-B008090834FD}"/>
              </a:ext>
            </a:extLst>
          </p:cNvPr>
          <p:cNvSpPr txBox="1">
            <a:spLocks/>
          </p:cNvSpPr>
          <p:nvPr/>
        </p:nvSpPr>
        <p:spPr>
          <a:xfrm>
            <a:off x="7524328" y="6525344"/>
            <a:ext cx="1512024" cy="216024"/>
          </a:xfrm>
          <a:prstGeom prst="rect">
            <a:avLst/>
          </a:prstGeom>
        </p:spPr>
        <p:txBody>
          <a:bodyPr wrap="none" lIns="0" tIns="0" rIns="0" bIns="0" anchor="b" anchorCtr="0"/>
          <a:lstStyle>
            <a:defPPr>
              <a:defRPr lang="en-CA"/>
            </a:defPPr>
            <a:lvl1pPr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5pPr>
            <a:lvl6pPr marL="2286000" algn="l" defTabSz="914400" rtl="0" eaLnBrk="1" latinLnBrk="0" hangingPunct="1">
              <a:defRPr sz="2400" kern="1200">
                <a:solidFill>
                  <a:schemeClr val="tx1"/>
                </a:solidFill>
                <a:latin typeface="Arial" pitchFamily="34" charset="0"/>
                <a:ea typeface="ヒラギノ角ゴ Pro W3" pitchFamily="84" charset="-128"/>
                <a:cs typeface="+mn-cs"/>
              </a:defRPr>
            </a:lvl6pPr>
            <a:lvl7pPr marL="2743200" algn="l" defTabSz="914400" rtl="0" eaLnBrk="1" latinLnBrk="0" hangingPunct="1">
              <a:defRPr sz="2400" kern="1200">
                <a:solidFill>
                  <a:schemeClr val="tx1"/>
                </a:solidFill>
                <a:latin typeface="Arial" pitchFamily="34" charset="0"/>
                <a:ea typeface="ヒラギノ角ゴ Pro W3" pitchFamily="84" charset="-128"/>
                <a:cs typeface="+mn-cs"/>
              </a:defRPr>
            </a:lvl7pPr>
            <a:lvl8pPr marL="3200400" algn="l" defTabSz="914400" rtl="0" eaLnBrk="1" latinLnBrk="0" hangingPunct="1">
              <a:defRPr sz="2400" kern="1200">
                <a:solidFill>
                  <a:schemeClr val="tx1"/>
                </a:solidFill>
                <a:latin typeface="Arial" pitchFamily="34" charset="0"/>
                <a:ea typeface="ヒラギノ角ゴ Pro W3" pitchFamily="84" charset="-128"/>
                <a:cs typeface="+mn-cs"/>
              </a:defRPr>
            </a:lvl8pPr>
            <a:lvl9pPr marL="3657600" algn="l" defTabSz="914400" rtl="0" eaLnBrk="1" latinLnBrk="0" hangingPunct="1">
              <a:defRPr sz="2400" kern="1200">
                <a:solidFill>
                  <a:schemeClr val="tx1"/>
                </a:solidFill>
                <a:latin typeface="Arial" pitchFamily="34" charset="0"/>
                <a:ea typeface="ヒラギノ角ゴ Pro W3" pitchFamily="84" charset="-128"/>
                <a:cs typeface="+mn-cs"/>
              </a:defRPr>
            </a:lvl9pPr>
          </a:lstStyle>
          <a:p>
            <a:pPr algn="r"/>
            <a:r>
              <a:rPr lang="en-CA" sz="1300" dirty="0">
                <a:solidFill>
                  <a:srgbClr val="87CCF3"/>
                </a:solidFill>
                <a:latin typeface="+mn-lt"/>
              </a:rPr>
              <a:t>p.</a:t>
            </a:r>
            <a:fld id="{B26D0A97-99EA-4F59-82E1-B6372FA01846}" type="slidenum">
              <a:rPr lang="en-CA" sz="1300" smtClean="0">
                <a:solidFill>
                  <a:srgbClr val="87CCF3"/>
                </a:solidFill>
                <a:latin typeface="+mn-lt"/>
              </a:rPr>
              <a:pPr algn="r"/>
              <a:t>23</a:t>
            </a:fld>
            <a:endParaRPr lang="en-CA" sz="1300" dirty="0">
              <a:solidFill>
                <a:srgbClr val="87CCF3"/>
              </a:solidFill>
              <a:latin typeface="+mn-lt"/>
            </a:endParaRPr>
          </a:p>
        </p:txBody>
      </p:sp>
    </p:spTree>
    <p:extLst>
      <p:ext uri="{BB962C8B-B14F-4D97-AF65-F5344CB8AC3E}">
        <p14:creationId xmlns:p14="http://schemas.microsoft.com/office/powerpoint/2010/main" val="657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P spid="6" grpId="0" build="p" bldLvl="2"/>
      <p:bldP spid="2"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5E852C6E-71A7-4612-8809-69F851E0E6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36260"/>
            <a:ext cx="2051720" cy="2721740"/>
          </a:xfrm>
          <a:prstGeom prst="rect">
            <a:avLst/>
          </a:prstGeom>
        </p:spPr>
      </p:pic>
      <p:pic>
        <p:nvPicPr>
          <p:cNvPr id="22" name="Picture 21">
            <a:extLst>
              <a:ext uri="{FF2B5EF4-FFF2-40B4-BE49-F238E27FC236}">
                <a16:creationId xmlns:a16="http://schemas.microsoft.com/office/drawing/2014/main" xmlns="" id="{022B7C1E-62BA-42D7-B153-3BB430C76B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5696" y="4019628"/>
            <a:ext cx="2073884" cy="2721740"/>
          </a:xfrm>
          <a:prstGeom prst="rect">
            <a:avLst/>
          </a:prstGeom>
        </p:spPr>
      </p:pic>
      <p:pic>
        <p:nvPicPr>
          <p:cNvPr id="24" name="Picture 23">
            <a:extLst>
              <a:ext uri="{FF2B5EF4-FFF2-40B4-BE49-F238E27FC236}">
                <a16:creationId xmlns:a16="http://schemas.microsoft.com/office/drawing/2014/main" xmlns="" id="{8F604267-4E9B-4C80-9DF0-C694CA297B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3888" y="3956554"/>
            <a:ext cx="2040983" cy="2712806"/>
          </a:xfrm>
          <a:prstGeom prst="rect">
            <a:avLst/>
          </a:prstGeom>
        </p:spPr>
      </p:pic>
      <p:pic>
        <p:nvPicPr>
          <p:cNvPr id="26" name="Picture 25">
            <a:extLst>
              <a:ext uri="{FF2B5EF4-FFF2-40B4-BE49-F238E27FC236}">
                <a16:creationId xmlns:a16="http://schemas.microsoft.com/office/drawing/2014/main" xmlns="" id="{4B6530D5-5BDE-4616-B319-12C4BCDA23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64088" y="3884546"/>
            <a:ext cx="2040983" cy="2712806"/>
          </a:xfrm>
          <a:prstGeom prst="rect">
            <a:avLst/>
          </a:prstGeom>
        </p:spPr>
      </p:pic>
      <p:pic>
        <p:nvPicPr>
          <p:cNvPr id="28" name="Picture 27">
            <a:extLst>
              <a:ext uri="{FF2B5EF4-FFF2-40B4-BE49-F238E27FC236}">
                <a16:creationId xmlns:a16="http://schemas.microsoft.com/office/drawing/2014/main" xmlns="" id="{3317BCC7-BB67-4510-9955-5C6A5E39DA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4288" y="3810944"/>
            <a:ext cx="2088816" cy="2714400"/>
          </a:xfrm>
          <a:prstGeom prst="rect">
            <a:avLst/>
          </a:prstGeom>
        </p:spPr>
      </p:pic>
      <p:sp>
        <p:nvSpPr>
          <p:cNvPr id="4" name="Title 3"/>
          <p:cNvSpPr>
            <a:spLocks noGrp="1"/>
          </p:cNvSpPr>
          <p:nvPr>
            <p:ph type="title"/>
          </p:nvPr>
        </p:nvSpPr>
        <p:spPr>
          <a:xfrm>
            <a:off x="457200" y="684000"/>
            <a:ext cx="8003232" cy="475456"/>
          </a:xfrm>
        </p:spPr>
        <p:txBody>
          <a:bodyPr anchor="t">
            <a:noAutofit/>
          </a:bodyPr>
          <a:lstStyle/>
          <a:p>
            <a:pPr lvl="0"/>
            <a:r>
              <a:rPr lang="en-US" sz="3000" b="1" dirty="0">
                <a:solidFill>
                  <a:schemeClr val="tx2">
                    <a:lumMod val="90000"/>
                  </a:schemeClr>
                </a:solidFill>
                <a:effectLst>
                  <a:outerShdw blurRad="38100" dist="38100" dir="2700000" algn="tl">
                    <a:srgbClr val="000000">
                      <a:alpha val="43137"/>
                    </a:srgbClr>
                  </a:outerShdw>
                </a:effectLst>
              </a:rPr>
              <a:t>Need for Further Development</a:t>
            </a:r>
            <a:endParaRPr lang="en-CA" sz="3000" b="1" dirty="0">
              <a:solidFill>
                <a:schemeClr val="tx2">
                  <a:lumMod val="90000"/>
                </a:schemeClr>
              </a:solidFill>
              <a:effectLst>
                <a:outerShdw blurRad="38100" dist="38100" dir="2700000" algn="tl">
                  <a:srgbClr val="000000">
                    <a:alpha val="43137"/>
                  </a:srgbClr>
                </a:outerShdw>
              </a:effectLst>
            </a:endParaRPr>
          </a:p>
        </p:txBody>
      </p:sp>
      <p:sp>
        <p:nvSpPr>
          <p:cNvPr id="9" name="Slide Number Placeholder 2">
            <a:extLst>
              <a:ext uri="{FF2B5EF4-FFF2-40B4-BE49-F238E27FC236}">
                <a16:creationId xmlns:a16="http://schemas.microsoft.com/office/drawing/2014/main" xmlns="" id="{E3951A2C-768F-4C55-932A-AA04D6CB0B0A}"/>
              </a:ext>
            </a:extLst>
          </p:cNvPr>
          <p:cNvSpPr txBox="1">
            <a:spLocks/>
          </p:cNvSpPr>
          <p:nvPr/>
        </p:nvSpPr>
        <p:spPr>
          <a:xfrm>
            <a:off x="7524328" y="6525344"/>
            <a:ext cx="1512024" cy="216024"/>
          </a:xfrm>
          <a:prstGeom prst="rect">
            <a:avLst/>
          </a:prstGeom>
        </p:spPr>
        <p:txBody>
          <a:bodyPr vert="horz" wrap="none" lIns="0" tIns="0" rIns="0" bIns="0" anchor="b"/>
          <a:lstStyle>
            <a:defPPr>
              <a:defRPr lang="en-CA"/>
            </a:defPPr>
            <a:lvl1pPr algn="r" rtl="0" eaLnBrk="1" fontAlgn="base" latinLnBrk="0" hangingPunct="1">
              <a:spcBef>
                <a:spcPct val="0"/>
              </a:spcBef>
              <a:spcAft>
                <a:spcPct val="0"/>
              </a:spcAft>
              <a:defRPr kumimoji="0" sz="1000" kern="1200">
                <a:solidFill>
                  <a:srgbClr val="223E7E"/>
                </a:solidFill>
                <a:latin typeface="+mn-lt"/>
                <a:ea typeface="ヒラギノ角ゴ Pro W3" pitchFamily="8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5pPr>
            <a:lvl6pPr marL="2286000" algn="l" defTabSz="914400" rtl="0" eaLnBrk="1" latinLnBrk="0" hangingPunct="1">
              <a:defRPr sz="2400" kern="1200">
                <a:solidFill>
                  <a:schemeClr val="tx1"/>
                </a:solidFill>
                <a:latin typeface="Arial" pitchFamily="34" charset="0"/>
                <a:ea typeface="ヒラギノ角ゴ Pro W3" pitchFamily="84" charset="-128"/>
                <a:cs typeface="+mn-cs"/>
              </a:defRPr>
            </a:lvl6pPr>
            <a:lvl7pPr marL="2743200" algn="l" defTabSz="914400" rtl="0" eaLnBrk="1" latinLnBrk="0" hangingPunct="1">
              <a:defRPr sz="2400" kern="1200">
                <a:solidFill>
                  <a:schemeClr val="tx1"/>
                </a:solidFill>
                <a:latin typeface="Arial" pitchFamily="34" charset="0"/>
                <a:ea typeface="ヒラギノ角ゴ Pro W3" pitchFamily="84" charset="-128"/>
                <a:cs typeface="+mn-cs"/>
              </a:defRPr>
            </a:lvl7pPr>
            <a:lvl8pPr marL="3200400" algn="l" defTabSz="914400" rtl="0" eaLnBrk="1" latinLnBrk="0" hangingPunct="1">
              <a:defRPr sz="2400" kern="1200">
                <a:solidFill>
                  <a:schemeClr val="tx1"/>
                </a:solidFill>
                <a:latin typeface="Arial" pitchFamily="34" charset="0"/>
                <a:ea typeface="ヒラギノ角ゴ Pro W3" pitchFamily="84" charset="-128"/>
                <a:cs typeface="+mn-cs"/>
              </a:defRPr>
            </a:lvl8pPr>
            <a:lvl9pPr marL="3657600" algn="l" defTabSz="914400" rtl="0" eaLnBrk="1" latinLnBrk="0" hangingPunct="1">
              <a:defRPr sz="2400" kern="1200">
                <a:solidFill>
                  <a:schemeClr val="tx1"/>
                </a:solidFill>
                <a:latin typeface="Arial" pitchFamily="34" charset="0"/>
                <a:ea typeface="ヒラギノ角ゴ Pro W3" pitchFamily="84" charset="-128"/>
                <a:cs typeface="+mn-cs"/>
              </a:defRPr>
            </a:lvl9pPr>
          </a:lstStyle>
          <a:p>
            <a:r>
              <a:rPr lang="en-CA" sz="1300" dirty="0">
                <a:solidFill>
                  <a:srgbClr val="87CCF3"/>
                </a:solidFill>
              </a:rPr>
              <a:t>p.</a:t>
            </a:r>
            <a:fld id="{B26D0A97-99EA-4F59-82E1-B6372FA01846}" type="slidenum">
              <a:rPr lang="en-CA" sz="1300" smtClean="0">
                <a:solidFill>
                  <a:srgbClr val="87CCF3"/>
                </a:solidFill>
              </a:rPr>
              <a:pPr/>
              <a:t>24</a:t>
            </a:fld>
            <a:endParaRPr lang="en-CA" sz="1300" dirty="0">
              <a:solidFill>
                <a:srgbClr val="87CCF3"/>
              </a:solidFill>
            </a:endParaRPr>
          </a:p>
        </p:txBody>
      </p:sp>
      <p:sp>
        <p:nvSpPr>
          <p:cNvPr id="6" name="Rectangle 3">
            <a:extLst>
              <a:ext uri="{FF2B5EF4-FFF2-40B4-BE49-F238E27FC236}">
                <a16:creationId xmlns:a16="http://schemas.microsoft.com/office/drawing/2014/main" xmlns="" id="{A2AC76C1-0DBD-4FB1-B36F-58B6577ACAC7}"/>
              </a:ext>
            </a:extLst>
          </p:cNvPr>
          <p:cNvSpPr txBox="1">
            <a:spLocks noChangeArrowheads="1"/>
          </p:cNvSpPr>
          <p:nvPr/>
        </p:nvSpPr>
        <p:spPr>
          <a:xfrm>
            <a:off x="107504" y="1412776"/>
            <a:ext cx="8928847" cy="461665"/>
          </a:xfrm>
          <a:prstGeom prst="rect">
            <a:avLst/>
          </a:prstGeom>
        </p:spPr>
        <p:txBody>
          <a:bodyPr wrap="square">
            <a:spAutoFit/>
          </a:bodyPr>
          <a:lstStyle/>
          <a:p>
            <a:pPr marL="342900" indent="-342900">
              <a:spcAft>
                <a:spcPts val="1200"/>
              </a:spcAft>
              <a:buFont typeface="Arial" panose="020B0604020202020204" pitchFamily="34" charset="0"/>
              <a:buChar char="•"/>
            </a:pPr>
            <a:r>
              <a:rPr lang="en-US" b="1" dirty="0">
                <a:latin typeface="+mj-lt"/>
              </a:rPr>
              <a:t>complex systems in biology-related research</a:t>
            </a:r>
          </a:p>
        </p:txBody>
      </p:sp>
      <p:pic>
        <p:nvPicPr>
          <p:cNvPr id="41" name="Picture 40">
            <a:extLst>
              <a:ext uri="{FF2B5EF4-FFF2-40B4-BE49-F238E27FC236}">
                <a16:creationId xmlns:a16="http://schemas.microsoft.com/office/drawing/2014/main" xmlns="" id="{932F34B3-000B-4480-B65C-3F1B5DF83F3E}"/>
              </a:ext>
            </a:extLst>
          </p:cNvPr>
          <p:cNvPicPr>
            <a:picLocks noChangeAspect="1"/>
          </p:cNvPicPr>
          <p:nvPr/>
        </p:nvPicPr>
        <p:blipFill>
          <a:blip r:embed="rId8">
            <a:clrChange>
              <a:clrFrom>
                <a:srgbClr val="272727"/>
              </a:clrFrom>
              <a:clrTo>
                <a:srgbClr val="272727">
                  <a:alpha val="0"/>
                </a:srgbClr>
              </a:clrTo>
            </a:clrChange>
            <a:extLst>
              <a:ext uri="{28A0092B-C50C-407E-A947-70E740481C1C}">
                <a14:useLocalDpi xmlns:a14="http://schemas.microsoft.com/office/drawing/2010/main" val="0"/>
              </a:ext>
            </a:extLst>
          </a:blip>
          <a:stretch>
            <a:fillRect/>
          </a:stretch>
        </p:blipFill>
        <p:spPr>
          <a:xfrm rot="-1200000">
            <a:off x="271883" y="2415872"/>
            <a:ext cx="2520000" cy="1045764"/>
          </a:xfrm>
          <a:prstGeom prst="rect">
            <a:avLst/>
          </a:prstGeom>
        </p:spPr>
      </p:pic>
      <p:sp>
        <p:nvSpPr>
          <p:cNvPr id="42" name="Text Box 10">
            <a:extLst>
              <a:ext uri="{FF2B5EF4-FFF2-40B4-BE49-F238E27FC236}">
                <a16:creationId xmlns:a16="http://schemas.microsoft.com/office/drawing/2014/main" xmlns="" id="{9A2DDF8B-7F32-4228-A148-9759605CB1F1}"/>
              </a:ext>
            </a:extLst>
          </p:cNvPr>
          <p:cNvSpPr txBox="1">
            <a:spLocks noChangeArrowheads="1"/>
          </p:cNvSpPr>
          <p:nvPr/>
        </p:nvSpPr>
        <p:spPr bwMode="auto">
          <a:xfrm>
            <a:off x="169034" y="2016460"/>
            <a:ext cx="855826" cy="461665"/>
          </a:xfrm>
          <a:prstGeom prst="rect">
            <a:avLst/>
          </a:prstGeom>
          <a:noFill/>
          <a:ln w="9525">
            <a:noFill/>
            <a:miter lim="800000"/>
            <a:headEnd/>
            <a:tailEnd/>
          </a:ln>
        </p:spPr>
        <p:txBody>
          <a:bodyPr wrap="square">
            <a:spAutoFit/>
          </a:bodyPr>
          <a:lstStyle/>
          <a:p>
            <a:pPr algn="r"/>
            <a:r>
              <a:rPr lang="en-CA" b="1" dirty="0">
                <a:effectLst>
                  <a:outerShdw blurRad="38100" dist="38100" dir="2700000" algn="tl">
                    <a:srgbClr val="000000">
                      <a:alpha val="43137"/>
                    </a:srgbClr>
                  </a:outerShdw>
                </a:effectLst>
                <a:latin typeface="+mj-lt"/>
              </a:rPr>
              <a:t>1972 </a:t>
            </a:r>
            <a:endParaRPr lang="en-US" b="1" dirty="0">
              <a:effectLst>
                <a:outerShdw blurRad="38100" dist="38100" dir="2700000" algn="tl">
                  <a:srgbClr val="000000">
                    <a:alpha val="43137"/>
                  </a:srgbClr>
                </a:outerShdw>
              </a:effectLst>
              <a:latin typeface="+mj-lt"/>
            </a:endParaRPr>
          </a:p>
        </p:txBody>
      </p:sp>
      <p:sp>
        <p:nvSpPr>
          <p:cNvPr id="43" name="Text Box 10">
            <a:extLst>
              <a:ext uri="{FF2B5EF4-FFF2-40B4-BE49-F238E27FC236}">
                <a16:creationId xmlns:a16="http://schemas.microsoft.com/office/drawing/2014/main" xmlns="" id="{44E64D45-F3D9-461F-9BDC-8D340F31914E}"/>
              </a:ext>
            </a:extLst>
          </p:cNvPr>
          <p:cNvSpPr txBox="1">
            <a:spLocks noChangeArrowheads="1"/>
          </p:cNvSpPr>
          <p:nvPr/>
        </p:nvSpPr>
        <p:spPr bwMode="auto">
          <a:xfrm>
            <a:off x="811913" y="3450486"/>
            <a:ext cx="2082819" cy="338554"/>
          </a:xfrm>
          <a:prstGeom prst="rect">
            <a:avLst/>
          </a:prstGeom>
          <a:noFill/>
          <a:ln w="9525">
            <a:noFill/>
            <a:miter lim="800000"/>
            <a:headEnd/>
            <a:tailEnd/>
          </a:ln>
        </p:spPr>
        <p:txBody>
          <a:bodyPr wrap="square">
            <a:spAutoFit/>
          </a:bodyPr>
          <a:lstStyle/>
          <a:p>
            <a:pPr algn="r"/>
            <a:r>
              <a:rPr lang="en-CA" sz="1600" dirty="0">
                <a:solidFill>
                  <a:schemeClr val="accent6">
                    <a:lumMod val="40000"/>
                    <a:lumOff val="60000"/>
                  </a:schemeClr>
                </a:solidFill>
                <a:latin typeface="+mj-lt"/>
              </a:rPr>
              <a:t>© Singer and Nicolson </a:t>
            </a:r>
            <a:endParaRPr lang="en-US" sz="1600" dirty="0">
              <a:solidFill>
                <a:schemeClr val="accent6">
                  <a:lumMod val="40000"/>
                  <a:lumOff val="60000"/>
                </a:schemeClr>
              </a:solidFill>
              <a:latin typeface="+mj-lt"/>
            </a:endParaRPr>
          </a:p>
        </p:txBody>
      </p:sp>
      <p:pic>
        <p:nvPicPr>
          <p:cNvPr id="44" name="Picture 43">
            <a:extLst>
              <a:ext uri="{FF2B5EF4-FFF2-40B4-BE49-F238E27FC236}">
                <a16:creationId xmlns:a16="http://schemas.microsoft.com/office/drawing/2014/main" xmlns="" id="{18550CB2-4AAD-4C15-9CD6-6AC014055432}"/>
              </a:ext>
            </a:extLst>
          </p:cNvPr>
          <p:cNvPicPr>
            <a:picLocks noChangeAspect="1"/>
          </p:cNvPicPr>
          <p:nvPr/>
        </p:nvPicPr>
        <p:blipFill>
          <a:blip r:embed="rId9">
            <a:clrChange>
              <a:clrFrom>
                <a:srgbClr val="262626"/>
              </a:clrFrom>
              <a:clrTo>
                <a:srgbClr val="262626">
                  <a:alpha val="0"/>
                </a:srgbClr>
              </a:clrTo>
            </a:clrChange>
            <a:extLst>
              <a:ext uri="{28A0092B-C50C-407E-A947-70E740481C1C}">
                <a14:useLocalDpi xmlns:a14="http://schemas.microsoft.com/office/drawing/2010/main" val="0"/>
              </a:ext>
            </a:extLst>
          </a:blip>
          <a:stretch>
            <a:fillRect/>
          </a:stretch>
        </p:blipFill>
        <p:spPr>
          <a:xfrm>
            <a:off x="3337602" y="1880204"/>
            <a:ext cx="2520000" cy="1629310"/>
          </a:xfrm>
          <a:prstGeom prst="rect">
            <a:avLst/>
          </a:prstGeom>
        </p:spPr>
      </p:pic>
      <p:sp>
        <p:nvSpPr>
          <p:cNvPr id="45" name="Text Box 10">
            <a:extLst>
              <a:ext uri="{FF2B5EF4-FFF2-40B4-BE49-F238E27FC236}">
                <a16:creationId xmlns:a16="http://schemas.microsoft.com/office/drawing/2014/main" xmlns="" id="{27A1D53F-F095-4143-BE7D-A52306691505}"/>
              </a:ext>
            </a:extLst>
          </p:cNvPr>
          <p:cNvSpPr txBox="1">
            <a:spLocks noChangeArrowheads="1"/>
          </p:cNvSpPr>
          <p:nvPr/>
        </p:nvSpPr>
        <p:spPr bwMode="auto">
          <a:xfrm>
            <a:off x="4219286" y="3437506"/>
            <a:ext cx="1632009" cy="338554"/>
          </a:xfrm>
          <a:prstGeom prst="rect">
            <a:avLst/>
          </a:prstGeom>
          <a:noFill/>
          <a:ln w="9525">
            <a:noFill/>
            <a:miter lim="800000"/>
            <a:headEnd/>
            <a:tailEnd/>
          </a:ln>
        </p:spPr>
        <p:txBody>
          <a:bodyPr wrap="square">
            <a:spAutoFit/>
          </a:bodyPr>
          <a:lstStyle/>
          <a:p>
            <a:pPr algn="r"/>
            <a:r>
              <a:rPr lang="en-CA" sz="1600" dirty="0">
                <a:solidFill>
                  <a:schemeClr val="accent6">
                    <a:lumMod val="40000"/>
                    <a:lumOff val="60000"/>
                  </a:schemeClr>
                </a:solidFill>
                <a:latin typeface="+mj-lt"/>
              </a:rPr>
              <a:t>© </a:t>
            </a:r>
            <a:r>
              <a:rPr lang="en-CA" sz="1600" dirty="0" err="1">
                <a:solidFill>
                  <a:schemeClr val="accent6">
                    <a:lumMod val="40000"/>
                    <a:lumOff val="60000"/>
                  </a:schemeClr>
                </a:solidFill>
                <a:latin typeface="+mj-lt"/>
              </a:rPr>
              <a:t>Escrib</a:t>
            </a:r>
            <a:r>
              <a:rPr lang="sk-SK" sz="1600" dirty="0">
                <a:solidFill>
                  <a:schemeClr val="accent6">
                    <a:lumMod val="40000"/>
                    <a:lumOff val="60000"/>
                  </a:schemeClr>
                </a:solidFill>
                <a:latin typeface="+mj-lt"/>
              </a:rPr>
              <a:t>á</a:t>
            </a:r>
            <a:r>
              <a:rPr lang="en-US" sz="1600" dirty="0">
                <a:solidFill>
                  <a:schemeClr val="accent6">
                    <a:lumMod val="40000"/>
                    <a:lumOff val="60000"/>
                  </a:schemeClr>
                </a:solidFill>
                <a:latin typeface="+mj-lt"/>
              </a:rPr>
              <a:t> et al.</a:t>
            </a:r>
            <a:endParaRPr lang="en-US" sz="1600" dirty="0">
              <a:latin typeface="Comic Sans MS" pitchFamily="66" charset="0"/>
            </a:endParaRPr>
          </a:p>
        </p:txBody>
      </p:sp>
      <p:sp>
        <p:nvSpPr>
          <p:cNvPr id="46" name="Text Box 10">
            <a:extLst>
              <a:ext uri="{FF2B5EF4-FFF2-40B4-BE49-F238E27FC236}">
                <a16:creationId xmlns:a16="http://schemas.microsoft.com/office/drawing/2014/main" xmlns="" id="{B9A15060-6768-493D-94DA-25829EF58367}"/>
              </a:ext>
            </a:extLst>
          </p:cNvPr>
          <p:cNvSpPr txBox="1">
            <a:spLocks noChangeArrowheads="1"/>
          </p:cNvSpPr>
          <p:nvPr/>
        </p:nvSpPr>
        <p:spPr bwMode="auto">
          <a:xfrm>
            <a:off x="3337602" y="1880204"/>
            <a:ext cx="855826" cy="461665"/>
          </a:xfrm>
          <a:prstGeom prst="rect">
            <a:avLst/>
          </a:prstGeom>
          <a:noFill/>
          <a:ln w="9525">
            <a:noFill/>
            <a:miter lim="800000"/>
            <a:headEnd/>
            <a:tailEnd/>
          </a:ln>
        </p:spPr>
        <p:txBody>
          <a:bodyPr wrap="square">
            <a:spAutoFit/>
          </a:bodyPr>
          <a:lstStyle/>
          <a:p>
            <a:pPr algn="r"/>
            <a:r>
              <a:rPr lang="en-CA" b="1" dirty="0">
                <a:effectLst>
                  <a:outerShdw blurRad="38100" dist="38100" dir="2700000" algn="tl">
                    <a:srgbClr val="000000">
                      <a:alpha val="43137"/>
                    </a:srgbClr>
                  </a:outerShdw>
                </a:effectLst>
                <a:latin typeface="+mj-lt"/>
              </a:rPr>
              <a:t>2008</a:t>
            </a:r>
            <a:endParaRPr lang="en-US" b="1" dirty="0">
              <a:effectLst>
                <a:outerShdw blurRad="38100" dist="38100" dir="2700000" algn="tl">
                  <a:srgbClr val="000000">
                    <a:alpha val="43137"/>
                  </a:srgbClr>
                </a:outerShdw>
              </a:effectLst>
              <a:latin typeface="+mj-lt"/>
            </a:endParaRPr>
          </a:p>
        </p:txBody>
      </p:sp>
      <p:pic>
        <p:nvPicPr>
          <p:cNvPr id="47" name="Picture 46">
            <a:extLst>
              <a:ext uri="{FF2B5EF4-FFF2-40B4-BE49-F238E27FC236}">
                <a16:creationId xmlns:a16="http://schemas.microsoft.com/office/drawing/2014/main" xmlns="" id="{5F253169-B68B-4E84-A375-72077CF07A9D}"/>
              </a:ext>
            </a:extLst>
          </p:cNvPr>
          <p:cNvPicPr>
            <a:picLocks noChangeAspect="1"/>
          </p:cNvPicPr>
          <p:nvPr/>
        </p:nvPicPr>
        <p:blipFill>
          <a:blip r:embed="rId10">
            <a:clrChange>
              <a:clrFrom>
                <a:srgbClr val="272526"/>
              </a:clrFrom>
              <a:clrTo>
                <a:srgbClr val="272526">
                  <a:alpha val="0"/>
                </a:srgbClr>
              </a:clrTo>
            </a:clrChange>
            <a:extLst>
              <a:ext uri="{28A0092B-C50C-407E-A947-70E740481C1C}">
                <a14:useLocalDpi xmlns:a14="http://schemas.microsoft.com/office/drawing/2010/main" val="0"/>
              </a:ext>
            </a:extLst>
          </a:blip>
          <a:stretch>
            <a:fillRect/>
          </a:stretch>
        </p:blipFill>
        <p:spPr>
          <a:xfrm>
            <a:off x="6300472" y="1661460"/>
            <a:ext cx="2520000" cy="1861034"/>
          </a:xfrm>
          <a:prstGeom prst="rect">
            <a:avLst/>
          </a:prstGeom>
        </p:spPr>
      </p:pic>
      <p:sp>
        <p:nvSpPr>
          <p:cNvPr id="48" name="Text Box 10">
            <a:extLst>
              <a:ext uri="{FF2B5EF4-FFF2-40B4-BE49-F238E27FC236}">
                <a16:creationId xmlns:a16="http://schemas.microsoft.com/office/drawing/2014/main" xmlns="" id="{7DB995E9-48C8-42F5-BC1D-9D316A055D1D}"/>
              </a:ext>
            </a:extLst>
          </p:cNvPr>
          <p:cNvSpPr txBox="1">
            <a:spLocks noChangeArrowheads="1"/>
          </p:cNvSpPr>
          <p:nvPr/>
        </p:nvSpPr>
        <p:spPr bwMode="auto">
          <a:xfrm>
            <a:off x="7117039" y="3450486"/>
            <a:ext cx="1703433" cy="338554"/>
          </a:xfrm>
          <a:prstGeom prst="rect">
            <a:avLst/>
          </a:prstGeom>
          <a:noFill/>
          <a:ln w="9525">
            <a:noFill/>
            <a:miter lim="800000"/>
            <a:headEnd/>
            <a:tailEnd/>
          </a:ln>
        </p:spPr>
        <p:txBody>
          <a:bodyPr wrap="square">
            <a:spAutoFit/>
          </a:bodyPr>
          <a:lstStyle/>
          <a:p>
            <a:pPr algn="r"/>
            <a:r>
              <a:rPr lang="en-CA" sz="1600" dirty="0">
                <a:solidFill>
                  <a:schemeClr val="accent6">
                    <a:lumMod val="40000"/>
                    <a:lumOff val="60000"/>
                  </a:schemeClr>
                </a:solidFill>
                <a:latin typeface="+mj-lt"/>
              </a:rPr>
              <a:t>© G.L. Nicolson</a:t>
            </a:r>
            <a:endParaRPr lang="en-US" sz="1600" dirty="0">
              <a:solidFill>
                <a:schemeClr val="accent6">
                  <a:lumMod val="40000"/>
                  <a:lumOff val="60000"/>
                </a:schemeClr>
              </a:solidFill>
              <a:latin typeface="+mj-lt"/>
            </a:endParaRPr>
          </a:p>
        </p:txBody>
      </p:sp>
      <p:sp>
        <p:nvSpPr>
          <p:cNvPr id="49" name="Text Box 10">
            <a:extLst>
              <a:ext uri="{FF2B5EF4-FFF2-40B4-BE49-F238E27FC236}">
                <a16:creationId xmlns:a16="http://schemas.microsoft.com/office/drawing/2014/main" xmlns="" id="{C120EF51-275E-4322-B56A-4D3427BA7A82}"/>
              </a:ext>
            </a:extLst>
          </p:cNvPr>
          <p:cNvSpPr txBox="1">
            <a:spLocks noChangeArrowheads="1"/>
          </p:cNvSpPr>
          <p:nvPr/>
        </p:nvSpPr>
        <p:spPr bwMode="auto">
          <a:xfrm>
            <a:off x="6300472" y="1661460"/>
            <a:ext cx="855826" cy="461665"/>
          </a:xfrm>
          <a:prstGeom prst="rect">
            <a:avLst/>
          </a:prstGeom>
          <a:noFill/>
          <a:ln w="9525">
            <a:noFill/>
            <a:miter lim="800000"/>
            <a:headEnd/>
            <a:tailEnd/>
          </a:ln>
        </p:spPr>
        <p:txBody>
          <a:bodyPr wrap="square">
            <a:spAutoFit/>
          </a:bodyPr>
          <a:lstStyle/>
          <a:p>
            <a:pPr algn="r"/>
            <a:r>
              <a:rPr lang="en-CA" b="1" dirty="0">
                <a:effectLst>
                  <a:outerShdw blurRad="38100" dist="38100" dir="2700000" algn="tl">
                    <a:srgbClr val="000000">
                      <a:alpha val="43137"/>
                    </a:srgbClr>
                  </a:outerShdw>
                </a:effectLst>
                <a:latin typeface="+mj-lt"/>
              </a:rPr>
              <a:t>2014</a:t>
            </a:r>
            <a:endParaRPr lang="en-US" b="1" dirty="0">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4143007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D2AB2B7-6E2B-4007-901D-95A9431ED17C}"/>
              </a:ext>
            </a:extLst>
          </p:cNvPr>
          <p:cNvPicPr>
            <a:picLocks noChangeAspect="1"/>
          </p:cNvPicPr>
          <p:nvPr/>
        </p:nvPicPr>
        <p:blipFill rotWithShape="1">
          <a:blip r:embed="rId3"/>
          <a:srcRect l="52513"/>
          <a:stretch/>
        </p:blipFill>
        <p:spPr>
          <a:xfrm>
            <a:off x="5436096" y="1197227"/>
            <a:ext cx="3707904" cy="5653121"/>
          </a:xfrm>
          <a:prstGeom prst="rect">
            <a:avLst/>
          </a:prstGeom>
        </p:spPr>
      </p:pic>
      <p:sp>
        <p:nvSpPr>
          <p:cNvPr id="4" name="Title 3"/>
          <p:cNvSpPr>
            <a:spLocks noGrp="1"/>
          </p:cNvSpPr>
          <p:nvPr>
            <p:ph type="title"/>
          </p:nvPr>
        </p:nvSpPr>
        <p:spPr>
          <a:xfrm>
            <a:off x="457200" y="684000"/>
            <a:ext cx="8686800" cy="475456"/>
          </a:xfrm>
        </p:spPr>
        <p:txBody>
          <a:bodyPr>
            <a:noAutofit/>
          </a:bodyPr>
          <a:lstStyle/>
          <a:p>
            <a:r>
              <a:rPr lang="en-US" sz="3000" b="1" dirty="0">
                <a:solidFill>
                  <a:schemeClr val="tx2">
                    <a:lumMod val="90000"/>
                  </a:schemeClr>
                </a:solidFill>
                <a:effectLst>
                  <a:outerShdw blurRad="38100" dist="25400" dir="5400000" algn="tl" rotWithShape="0">
                    <a:srgbClr val="000000">
                      <a:alpha val="43000"/>
                    </a:srgbClr>
                  </a:outerShdw>
                </a:effectLst>
              </a:rPr>
              <a:t>SOLCRYS – laboratory for structural research</a:t>
            </a:r>
            <a:endParaRPr lang="en-CA" sz="3000" b="1" dirty="0">
              <a:solidFill>
                <a:schemeClr val="tx2">
                  <a:lumMod val="90000"/>
                </a:schemeClr>
              </a:solidFill>
              <a:effectLst>
                <a:outerShdw blurRad="38100" dist="25400" dir="5400000" algn="tl" rotWithShape="0">
                  <a:srgbClr val="000000">
                    <a:alpha val="43000"/>
                  </a:srgbClr>
                </a:outerShdw>
              </a:effectLst>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12" name="Slide Number Placeholder 2">
            <a:extLst>
              <a:ext uri="{FF2B5EF4-FFF2-40B4-BE49-F238E27FC236}">
                <a16:creationId xmlns:a16="http://schemas.microsoft.com/office/drawing/2014/main" xmlns="" id="{C36B5AC0-1C96-46C1-B536-0C7D2AB8D68B}"/>
              </a:ext>
            </a:extLst>
          </p:cNvPr>
          <p:cNvSpPr>
            <a:spLocks noGrp="1"/>
          </p:cNvSpPr>
          <p:nvPr>
            <p:ph type="sldNum" sz="quarter" idx="4"/>
          </p:nvPr>
        </p:nvSpPr>
        <p:spPr>
          <a:xfrm>
            <a:off x="7524328" y="6525344"/>
            <a:ext cx="1512024" cy="216024"/>
          </a:xfrm>
        </p:spPr>
        <p:txBody>
          <a:bodyPr wrap="none"/>
          <a:lstStyle/>
          <a:p>
            <a:r>
              <a:rPr lang="en-CA" sz="1300" dirty="0">
                <a:solidFill>
                  <a:srgbClr val="87CCF3"/>
                </a:solidFill>
              </a:rPr>
              <a:t>p.</a:t>
            </a:r>
            <a:fld id="{B26D0A97-99EA-4F59-82E1-B6372FA01846}" type="slidenum">
              <a:rPr lang="en-CA" sz="1300" smtClean="0">
                <a:solidFill>
                  <a:srgbClr val="87CCF3"/>
                </a:solidFill>
              </a:rPr>
              <a:pPr/>
              <a:t>25</a:t>
            </a:fld>
            <a:endParaRPr lang="en-CA" sz="1300" dirty="0">
              <a:solidFill>
                <a:srgbClr val="87CCF3"/>
              </a:solidFill>
            </a:endParaRPr>
          </a:p>
        </p:txBody>
      </p:sp>
      <p:pic>
        <p:nvPicPr>
          <p:cNvPr id="16" name="Picture 15">
            <a:extLst>
              <a:ext uri="{FF2B5EF4-FFF2-40B4-BE49-F238E27FC236}">
                <a16:creationId xmlns:a16="http://schemas.microsoft.com/office/drawing/2014/main" xmlns="" id="{2C5AC7F7-1B57-459E-BD3E-97BC05CA385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75411" y="0"/>
            <a:ext cx="1390257" cy="502144"/>
          </a:xfrm>
          <a:prstGeom prst="rect">
            <a:avLst/>
          </a:prstGeom>
        </p:spPr>
      </p:pic>
      <p:sp>
        <p:nvSpPr>
          <p:cNvPr id="8" name="Rectangle 3">
            <a:extLst>
              <a:ext uri="{FF2B5EF4-FFF2-40B4-BE49-F238E27FC236}">
                <a16:creationId xmlns:a16="http://schemas.microsoft.com/office/drawing/2014/main" xmlns="" id="{44EB2753-D7A8-4893-8806-F62F03D2B58D}"/>
              </a:ext>
            </a:extLst>
          </p:cNvPr>
          <p:cNvSpPr txBox="1">
            <a:spLocks noChangeArrowheads="1"/>
          </p:cNvSpPr>
          <p:nvPr/>
        </p:nvSpPr>
        <p:spPr>
          <a:xfrm>
            <a:off x="0" y="1247750"/>
            <a:ext cx="9144000" cy="5565626"/>
          </a:xfrm>
          <a:prstGeom prst="rect">
            <a:avLst/>
          </a:prstGeom>
        </p:spPr>
        <p:txBody>
          <a:bodyPr wrap="square">
            <a:spAutoFit/>
          </a:bodyPr>
          <a:lstStyle/>
          <a:p>
            <a:pPr marL="342900" indent="-342900">
              <a:spcBef>
                <a:spcPts val="600"/>
              </a:spcBef>
              <a:spcAft>
                <a:spcPts val="400"/>
              </a:spcAft>
              <a:buFont typeface="Arial" panose="020B0604020202020204" pitchFamily="34" charset="0"/>
              <a:buChar char="•"/>
            </a:pPr>
            <a:r>
              <a:rPr lang="en-US" b="1" dirty="0">
                <a:latin typeface="+mj-lt"/>
                <a:ea typeface="+mn-ea"/>
              </a:rPr>
              <a:t>Materials science</a:t>
            </a:r>
          </a:p>
          <a:p>
            <a:pPr>
              <a:spcAft>
                <a:spcPts val="400"/>
              </a:spcAft>
            </a:pPr>
            <a:r>
              <a:rPr lang="en-US" sz="1800" b="1" dirty="0">
                <a:latin typeface="+mj-lt"/>
                <a:ea typeface="+mn-ea"/>
              </a:rPr>
              <a:t>	- </a:t>
            </a:r>
            <a:r>
              <a:rPr lang="en-US" sz="1800" b="1" dirty="0">
                <a:latin typeface="+mj-lt"/>
              </a:rPr>
              <a:t>structure of crystalline materials</a:t>
            </a:r>
          </a:p>
          <a:p>
            <a:pPr>
              <a:spcAft>
                <a:spcPts val="400"/>
              </a:spcAft>
            </a:pPr>
            <a:r>
              <a:rPr lang="en-US" sz="1800" b="1" dirty="0">
                <a:latin typeface="+mj-lt"/>
                <a:ea typeface="+mn-ea"/>
              </a:rPr>
              <a:t>	- semiconductors and new electronic materials</a:t>
            </a:r>
          </a:p>
          <a:p>
            <a:pPr>
              <a:spcAft>
                <a:spcPts val="400"/>
              </a:spcAft>
            </a:pPr>
            <a:r>
              <a:rPr lang="en-US" sz="1800" b="1" dirty="0">
                <a:latin typeface="+mj-lt"/>
                <a:ea typeface="+mn-ea"/>
              </a:rPr>
              <a:t>	- alloys and nanocomposites</a:t>
            </a:r>
          </a:p>
          <a:p>
            <a:pPr>
              <a:spcAft>
                <a:spcPts val="400"/>
              </a:spcAft>
            </a:pPr>
            <a:r>
              <a:rPr lang="en-US" sz="1800" b="1" dirty="0">
                <a:latin typeface="+mj-lt"/>
                <a:ea typeface="+mn-ea"/>
              </a:rPr>
              <a:t>	- polymers and fibers</a:t>
            </a:r>
          </a:p>
          <a:p>
            <a:pPr marL="342900" indent="-342900">
              <a:spcBef>
                <a:spcPts val="600"/>
              </a:spcBef>
              <a:spcAft>
                <a:spcPts val="400"/>
              </a:spcAft>
              <a:buFont typeface="Arial" panose="020B0604020202020204" pitchFamily="34" charset="0"/>
              <a:buChar char="•"/>
            </a:pPr>
            <a:r>
              <a:rPr lang="en-US" b="1" dirty="0">
                <a:latin typeface="+mj-lt"/>
                <a:ea typeface="+mn-ea"/>
              </a:rPr>
              <a:t>Chemistry</a:t>
            </a:r>
          </a:p>
          <a:p>
            <a:pPr>
              <a:spcAft>
                <a:spcPts val="400"/>
              </a:spcAft>
            </a:pPr>
            <a:r>
              <a:rPr lang="en-US" sz="1800" b="1" dirty="0">
                <a:latin typeface="+mj-lt"/>
                <a:ea typeface="+mn-ea"/>
              </a:rPr>
              <a:t>	- catalysis</a:t>
            </a:r>
          </a:p>
          <a:p>
            <a:pPr>
              <a:spcAft>
                <a:spcPts val="400"/>
              </a:spcAft>
            </a:pPr>
            <a:r>
              <a:rPr lang="en-US" sz="1800" b="1" dirty="0">
                <a:latin typeface="+mj-lt"/>
                <a:ea typeface="+mn-ea"/>
              </a:rPr>
              <a:t>	- porous materials</a:t>
            </a:r>
          </a:p>
          <a:p>
            <a:pPr marL="342900" indent="-342900">
              <a:spcBef>
                <a:spcPts val="600"/>
              </a:spcBef>
              <a:spcAft>
                <a:spcPts val="400"/>
              </a:spcAft>
              <a:buFont typeface="Arial" panose="020B0604020202020204" pitchFamily="34" charset="0"/>
              <a:buChar char="•"/>
            </a:pPr>
            <a:r>
              <a:rPr lang="en-US" b="1" dirty="0">
                <a:latin typeface="+mj-lt"/>
                <a:ea typeface="+mn-ea"/>
              </a:rPr>
              <a:t>Pharmacy</a:t>
            </a:r>
          </a:p>
          <a:p>
            <a:pPr>
              <a:spcAft>
                <a:spcPts val="400"/>
              </a:spcAft>
            </a:pPr>
            <a:r>
              <a:rPr lang="en-US" sz="1800" b="1" dirty="0">
                <a:latin typeface="+mj-lt"/>
                <a:ea typeface="+mn-ea"/>
              </a:rPr>
              <a:t>	- drug polymorphism</a:t>
            </a:r>
          </a:p>
          <a:p>
            <a:pPr>
              <a:spcAft>
                <a:spcPts val="400"/>
              </a:spcAft>
            </a:pPr>
            <a:r>
              <a:rPr lang="en-US" sz="1800" b="1" dirty="0">
                <a:latin typeface="+mj-lt"/>
                <a:ea typeface="+mn-ea"/>
              </a:rPr>
              <a:t>	- drug carriers</a:t>
            </a:r>
          </a:p>
          <a:p>
            <a:pPr>
              <a:spcAft>
                <a:spcPts val="400"/>
              </a:spcAft>
            </a:pPr>
            <a:r>
              <a:rPr lang="en-US" sz="1800" b="1" dirty="0">
                <a:latin typeface="+mj-lt"/>
                <a:ea typeface="+mn-ea"/>
              </a:rPr>
              <a:t>	- gels, lotions, creams</a:t>
            </a:r>
          </a:p>
          <a:p>
            <a:pPr marL="342900" indent="-342900">
              <a:spcBef>
                <a:spcPts val="600"/>
              </a:spcBef>
              <a:spcAft>
                <a:spcPts val="400"/>
              </a:spcAft>
              <a:buFont typeface="Arial" panose="020B0604020202020204" pitchFamily="34" charset="0"/>
              <a:buChar char="•"/>
            </a:pPr>
            <a:r>
              <a:rPr lang="en-US" b="1" dirty="0">
                <a:latin typeface="+mj-lt"/>
                <a:ea typeface="+mn-ea"/>
              </a:rPr>
              <a:t>Structural biology</a:t>
            </a:r>
          </a:p>
          <a:p>
            <a:pPr>
              <a:spcAft>
                <a:spcPts val="400"/>
              </a:spcAft>
            </a:pPr>
            <a:r>
              <a:rPr lang="en-US" sz="1800" b="1" dirty="0">
                <a:latin typeface="+mj-lt"/>
                <a:ea typeface="+mn-ea"/>
              </a:rPr>
              <a:t>	- proteins and nucleic acids</a:t>
            </a:r>
          </a:p>
          <a:p>
            <a:pPr>
              <a:spcAft>
                <a:spcPts val="400"/>
              </a:spcAft>
            </a:pPr>
            <a:r>
              <a:rPr lang="en-US" sz="1800" b="1" dirty="0">
                <a:latin typeface="+mj-lt"/>
                <a:ea typeface="+mn-ea"/>
              </a:rPr>
              <a:t>	- </a:t>
            </a:r>
            <a:r>
              <a:rPr lang="en-US" sz="1800" b="1" dirty="0" err="1">
                <a:latin typeface="+mj-lt"/>
                <a:ea typeface="+mn-ea"/>
              </a:rPr>
              <a:t>biomacromolecular</a:t>
            </a:r>
            <a:r>
              <a:rPr lang="en-US" sz="1800" b="1" dirty="0">
                <a:latin typeface="+mj-lt"/>
                <a:ea typeface="+mn-ea"/>
              </a:rPr>
              <a:t> solutions</a:t>
            </a:r>
          </a:p>
        </p:txBody>
      </p:sp>
    </p:spTree>
    <p:extLst>
      <p:ext uri="{BB962C8B-B14F-4D97-AF65-F5344CB8AC3E}">
        <p14:creationId xmlns:p14="http://schemas.microsoft.com/office/powerpoint/2010/main" val="32345796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FD0C766-6C13-4D96-9EED-500C3AAC2565}"/>
              </a:ext>
            </a:extLst>
          </p:cNvPr>
          <p:cNvPicPr>
            <a:picLocks noChangeAspect="1"/>
          </p:cNvPicPr>
          <p:nvPr/>
        </p:nvPicPr>
        <p:blipFill>
          <a:blip r:embed="rId3"/>
          <a:stretch>
            <a:fillRect/>
          </a:stretch>
        </p:blipFill>
        <p:spPr>
          <a:xfrm>
            <a:off x="144000" y="5090479"/>
            <a:ext cx="1844503" cy="1767521"/>
          </a:xfrm>
          <a:prstGeom prst="rect">
            <a:avLst/>
          </a:prstGeom>
        </p:spPr>
      </p:pic>
      <p:pic>
        <p:nvPicPr>
          <p:cNvPr id="5" name="Picture 4">
            <a:extLst>
              <a:ext uri="{FF2B5EF4-FFF2-40B4-BE49-F238E27FC236}">
                <a16:creationId xmlns:a16="http://schemas.microsoft.com/office/drawing/2014/main" xmlns="" id="{DBD4E72B-2373-4C5D-B173-A2A209DADFB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9115"/>
          <a:stretch/>
        </p:blipFill>
        <p:spPr>
          <a:xfrm>
            <a:off x="0" y="1772816"/>
            <a:ext cx="5885688" cy="1641956"/>
          </a:xfrm>
          <a:prstGeom prst="rect">
            <a:avLst/>
          </a:prstGeom>
        </p:spPr>
      </p:pic>
      <p:sp>
        <p:nvSpPr>
          <p:cNvPr id="22" name="Trapezoid 21">
            <a:extLst>
              <a:ext uri="{FF2B5EF4-FFF2-40B4-BE49-F238E27FC236}">
                <a16:creationId xmlns:a16="http://schemas.microsoft.com/office/drawing/2014/main" xmlns="" id="{958654F7-BF58-4E2D-96C3-F7405833C152}"/>
              </a:ext>
            </a:extLst>
          </p:cNvPr>
          <p:cNvSpPr/>
          <p:nvPr/>
        </p:nvSpPr>
        <p:spPr>
          <a:xfrm>
            <a:off x="0" y="2088000"/>
            <a:ext cx="2268000" cy="3168352"/>
          </a:xfrm>
          <a:prstGeom prst="trapezoid">
            <a:avLst>
              <a:gd name="adj" fmla="val 32282"/>
            </a:avLst>
          </a:prstGeom>
          <a:solidFill>
            <a:schemeClr val="bg1">
              <a:lumMod val="75000"/>
              <a:lumOff val="2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3"/>
          <p:cNvSpPr>
            <a:spLocks noGrp="1"/>
          </p:cNvSpPr>
          <p:nvPr>
            <p:ph type="title"/>
          </p:nvPr>
        </p:nvSpPr>
        <p:spPr>
          <a:xfrm>
            <a:off x="457200" y="684000"/>
            <a:ext cx="8686800" cy="475456"/>
          </a:xfrm>
        </p:spPr>
        <p:txBody>
          <a:bodyPr>
            <a:noAutofit/>
          </a:bodyPr>
          <a:lstStyle/>
          <a:p>
            <a:r>
              <a:rPr lang="en-US" sz="3000" b="1" dirty="0">
                <a:solidFill>
                  <a:schemeClr val="tx2">
                    <a:lumMod val="90000"/>
                  </a:schemeClr>
                </a:solidFill>
                <a:effectLst>
                  <a:outerShdw blurRad="38100" dist="25400" dir="5400000" algn="tl" rotWithShape="0">
                    <a:srgbClr val="000000">
                      <a:alpha val="43000"/>
                    </a:srgbClr>
                  </a:outerShdw>
                </a:effectLst>
              </a:rPr>
              <a:t>Further Opportunities</a:t>
            </a:r>
            <a:endParaRPr lang="en-CA" sz="3000" b="1" dirty="0">
              <a:solidFill>
                <a:schemeClr val="tx2">
                  <a:lumMod val="90000"/>
                </a:schemeClr>
              </a:solidFill>
              <a:effectLst>
                <a:outerShdw blurRad="38100" dist="25400" dir="5400000" algn="tl" rotWithShape="0">
                  <a:srgbClr val="000000">
                    <a:alpha val="43000"/>
                  </a:srgbClr>
                </a:outerShdw>
              </a:effectLst>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3" name="Rectangle 2">
            <a:extLst>
              <a:ext uri="{FF2B5EF4-FFF2-40B4-BE49-F238E27FC236}">
                <a16:creationId xmlns:a16="http://schemas.microsoft.com/office/drawing/2014/main" xmlns="" id="{04445140-029C-43AC-8DAF-583E3D628519}"/>
              </a:ext>
            </a:extLst>
          </p:cNvPr>
          <p:cNvSpPr/>
          <p:nvPr/>
        </p:nvSpPr>
        <p:spPr>
          <a:xfrm>
            <a:off x="6045303" y="2372301"/>
            <a:ext cx="2987824" cy="830997"/>
          </a:xfrm>
          <a:prstGeom prst="rect">
            <a:avLst/>
          </a:prstGeom>
        </p:spPr>
        <p:txBody>
          <a:bodyPr wrap="square">
            <a:spAutoFit/>
          </a:bodyPr>
          <a:lstStyle/>
          <a:p>
            <a:r>
              <a:rPr lang="en-US" sz="1600" dirty="0">
                <a:solidFill>
                  <a:schemeClr val="accent6">
                    <a:lumMod val="60000"/>
                    <a:lumOff val="40000"/>
                  </a:schemeClr>
                </a:solidFill>
                <a:latin typeface="+mj-lt"/>
              </a:rPr>
              <a:t>long-range translational order (i.e., periodicity) is not required for obtaining a solvable hologram</a:t>
            </a:r>
            <a:endParaRPr lang="en-CA" sz="1600" dirty="0">
              <a:solidFill>
                <a:schemeClr val="accent6">
                  <a:lumMod val="60000"/>
                  <a:lumOff val="40000"/>
                </a:schemeClr>
              </a:solidFill>
              <a:latin typeface="+mj-lt"/>
            </a:endParaRPr>
          </a:p>
        </p:txBody>
      </p:sp>
      <p:sp>
        <p:nvSpPr>
          <p:cNvPr id="10" name="Rectangle 3">
            <a:extLst>
              <a:ext uri="{FF2B5EF4-FFF2-40B4-BE49-F238E27FC236}">
                <a16:creationId xmlns:a16="http://schemas.microsoft.com/office/drawing/2014/main" xmlns="" id="{A185AE39-05C1-4390-8BBE-703952EB8E76}"/>
              </a:ext>
            </a:extLst>
          </p:cNvPr>
          <p:cNvSpPr txBox="1">
            <a:spLocks noChangeArrowheads="1"/>
          </p:cNvSpPr>
          <p:nvPr/>
        </p:nvSpPr>
        <p:spPr>
          <a:xfrm>
            <a:off x="0" y="1412776"/>
            <a:ext cx="9144000" cy="446276"/>
          </a:xfrm>
          <a:prstGeom prst="rect">
            <a:avLst/>
          </a:prstGeom>
        </p:spPr>
        <p:txBody>
          <a:bodyPr wrap="square">
            <a:spAutoFit/>
          </a:bodyPr>
          <a:lstStyle/>
          <a:p>
            <a:pPr marL="342900" indent="-342900">
              <a:spcAft>
                <a:spcPts val="1200"/>
              </a:spcAft>
              <a:buFont typeface="Arial" panose="020B0604020202020204" pitchFamily="34" charset="0"/>
              <a:buChar char="•"/>
            </a:pPr>
            <a:r>
              <a:rPr lang="en-US" sz="2300" b="1" dirty="0">
                <a:latin typeface="+mj-lt"/>
              </a:rPr>
              <a:t>Neutron holography </a:t>
            </a:r>
            <a:r>
              <a:rPr lang="en-CA" sz="2300" b="1" dirty="0">
                <a:latin typeface="+mj-lt"/>
              </a:rPr>
              <a:t>to resolve the 3D atomic structure of poor crystals</a:t>
            </a:r>
            <a:endParaRPr lang="en-US" sz="2300" b="1" dirty="0">
              <a:latin typeface="+mj-lt"/>
            </a:endParaRPr>
          </a:p>
        </p:txBody>
      </p:sp>
      <p:sp>
        <p:nvSpPr>
          <p:cNvPr id="13" name="Rectangle 12">
            <a:extLst>
              <a:ext uri="{FF2B5EF4-FFF2-40B4-BE49-F238E27FC236}">
                <a16:creationId xmlns:a16="http://schemas.microsoft.com/office/drawing/2014/main" xmlns="" id="{E6D7059D-67E7-4635-95CB-9E25BC40DAD7}"/>
              </a:ext>
            </a:extLst>
          </p:cNvPr>
          <p:cNvSpPr/>
          <p:nvPr/>
        </p:nvSpPr>
        <p:spPr>
          <a:xfrm>
            <a:off x="0" y="2060848"/>
            <a:ext cx="2293020" cy="3293209"/>
          </a:xfrm>
          <a:prstGeom prst="rect">
            <a:avLst/>
          </a:prstGeom>
        </p:spPr>
        <p:txBody>
          <a:bodyPr wrap="square">
            <a:spAutoFit/>
          </a:bodyPr>
          <a:lstStyle/>
          <a:p>
            <a:pPr algn="ctr"/>
            <a:r>
              <a:rPr lang="en-US" sz="1600" dirty="0">
                <a:solidFill>
                  <a:schemeClr val="accent6">
                    <a:lumMod val="60000"/>
                    <a:lumOff val="40000"/>
                  </a:schemeClr>
                </a:solidFill>
                <a:latin typeface="+mj-lt"/>
              </a:rPr>
              <a:t>50’s</a:t>
            </a:r>
          </a:p>
          <a:p>
            <a:pPr algn="ctr"/>
            <a:r>
              <a:rPr lang="en-US" sz="1600" dirty="0">
                <a:solidFill>
                  <a:schemeClr val="accent6">
                    <a:lumMod val="60000"/>
                    <a:lumOff val="40000"/>
                  </a:schemeClr>
                </a:solidFill>
                <a:latin typeface="+mj-lt"/>
              </a:rPr>
              <a:t>visible light</a:t>
            </a:r>
          </a:p>
          <a:p>
            <a:pPr algn="ctr"/>
            <a:endParaRPr lang="en-US" sz="1600" dirty="0">
              <a:solidFill>
                <a:schemeClr val="accent6">
                  <a:lumMod val="60000"/>
                  <a:lumOff val="40000"/>
                </a:schemeClr>
              </a:solidFill>
              <a:latin typeface="+mj-lt"/>
            </a:endParaRPr>
          </a:p>
          <a:p>
            <a:pPr algn="ctr"/>
            <a:endParaRPr lang="en-US" sz="1600" dirty="0">
              <a:solidFill>
                <a:schemeClr val="accent6">
                  <a:lumMod val="60000"/>
                  <a:lumOff val="40000"/>
                </a:schemeClr>
              </a:solidFill>
              <a:latin typeface="+mj-lt"/>
            </a:endParaRPr>
          </a:p>
          <a:p>
            <a:pPr algn="ctr"/>
            <a:r>
              <a:rPr lang="en-US" sz="1600" dirty="0">
                <a:solidFill>
                  <a:schemeClr val="accent6">
                    <a:lumMod val="60000"/>
                    <a:lumOff val="40000"/>
                  </a:schemeClr>
                </a:solidFill>
                <a:latin typeface="+mj-lt"/>
              </a:rPr>
              <a:t>80’s</a:t>
            </a:r>
          </a:p>
          <a:p>
            <a:pPr algn="ctr"/>
            <a:r>
              <a:rPr lang="en-US" sz="1600" dirty="0">
                <a:solidFill>
                  <a:schemeClr val="accent6">
                    <a:lumMod val="60000"/>
                    <a:lumOff val="40000"/>
                  </a:schemeClr>
                </a:solidFill>
                <a:latin typeface="+mj-lt"/>
              </a:rPr>
              <a:t>electrons</a:t>
            </a:r>
          </a:p>
          <a:p>
            <a:pPr algn="ctr"/>
            <a:endParaRPr lang="en-US" sz="1600" dirty="0">
              <a:solidFill>
                <a:schemeClr val="accent6">
                  <a:lumMod val="60000"/>
                  <a:lumOff val="40000"/>
                </a:schemeClr>
              </a:solidFill>
              <a:latin typeface="+mj-lt"/>
            </a:endParaRPr>
          </a:p>
          <a:p>
            <a:pPr algn="ctr"/>
            <a:r>
              <a:rPr lang="en-US" sz="1600" dirty="0">
                <a:solidFill>
                  <a:schemeClr val="accent6">
                    <a:lumMod val="60000"/>
                    <a:lumOff val="40000"/>
                  </a:schemeClr>
                </a:solidFill>
                <a:latin typeface="+mj-lt"/>
              </a:rPr>
              <a:t>90’s</a:t>
            </a:r>
          </a:p>
          <a:p>
            <a:pPr algn="ctr"/>
            <a:r>
              <a:rPr lang="en-US" sz="1600" dirty="0">
                <a:solidFill>
                  <a:schemeClr val="accent6">
                    <a:lumMod val="60000"/>
                    <a:lumOff val="40000"/>
                  </a:schemeClr>
                </a:solidFill>
                <a:latin typeface="+mj-lt"/>
              </a:rPr>
              <a:t>X-rays</a:t>
            </a:r>
          </a:p>
          <a:p>
            <a:pPr algn="ctr"/>
            <a:endParaRPr lang="en-US" sz="1600" dirty="0">
              <a:solidFill>
                <a:schemeClr val="accent6">
                  <a:lumMod val="60000"/>
                  <a:lumOff val="40000"/>
                </a:schemeClr>
              </a:solidFill>
              <a:latin typeface="+mj-lt"/>
            </a:endParaRPr>
          </a:p>
          <a:p>
            <a:pPr algn="ctr"/>
            <a:r>
              <a:rPr lang="en-US" sz="1600" dirty="0">
                <a:solidFill>
                  <a:schemeClr val="accent6">
                    <a:lumMod val="60000"/>
                    <a:lumOff val="40000"/>
                  </a:schemeClr>
                </a:solidFill>
                <a:latin typeface="+mj-lt"/>
              </a:rPr>
              <a:t>2000</a:t>
            </a:r>
          </a:p>
          <a:p>
            <a:pPr algn="ctr"/>
            <a:r>
              <a:rPr lang="en-US" sz="1600" dirty="0">
                <a:solidFill>
                  <a:schemeClr val="accent6">
                    <a:lumMod val="60000"/>
                    <a:lumOff val="40000"/>
                  </a:schemeClr>
                </a:solidFill>
                <a:latin typeface="+mj-lt"/>
              </a:rPr>
              <a:t>monochromatic neutrons</a:t>
            </a:r>
          </a:p>
          <a:p>
            <a:pPr algn="ctr"/>
            <a:r>
              <a:rPr lang="en-US" sz="1600" b="1" dirty="0">
                <a:ln>
                  <a:solidFill>
                    <a:schemeClr val="bg1"/>
                  </a:solidFill>
                </a:ln>
                <a:solidFill>
                  <a:schemeClr val="accent6">
                    <a:lumMod val="60000"/>
                    <a:lumOff val="40000"/>
                  </a:schemeClr>
                </a:solidFill>
                <a:effectLst>
                  <a:outerShdw blurRad="38100" dist="38100" dir="2700000" algn="tl">
                    <a:schemeClr val="tx1">
                      <a:alpha val="43000"/>
                    </a:schemeClr>
                  </a:outerShdw>
                </a:effectLst>
                <a:latin typeface="+mj-lt"/>
              </a:rPr>
              <a:t>atomic resolution</a:t>
            </a:r>
            <a:endParaRPr lang="en-CA" sz="1600" b="1" dirty="0">
              <a:ln>
                <a:solidFill>
                  <a:schemeClr val="bg1"/>
                </a:solidFill>
              </a:ln>
              <a:solidFill>
                <a:schemeClr val="accent6">
                  <a:lumMod val="60000"/>
                  <a:lumOff val="40000"/>
                </a:schemeClr>
              </a:solidFill>
              <a:effectLst>
                <a:outerShdw blurRad="38100" dist="38100" dir="2700000" algn="tl">
                  <a:schemeClr val="tx1">
                    <a:alpha val="43000"/>
                  </a:schemeClr>
                </a:outerShdw>
              </a:effectLst>
              <a:latin typeface="+mj-lt"/>
            </a:endParaRPr>
          </a:p>
        </p:txBody>
      </p:sp>
      <p:pic>
        <p:nvPicPr>
          <p:cNvPr id="19" name="Picture 18">
            <a:extLst>
              <a:ext uri="{FF2B5EF4-FFF2-40B4-BE49-F238E27FC236}">
                <a16:creationId xmlns:a16="http://schemas.microsoft.com/office/drawing/2014/main" xmlns="" id="{69B8D27B-DD06-4BC8-A758-214047CDE5FA}"/>
              </a:ext>
            </a:extLst>
          </p:cNvPr>
          <p:cNvPicPr>
            <a:picLocks noChangeAspect="1"/>
          </p:cNvPicPr>
          <p:nvPr/>
        </p:nvPicPr>
        <p:blipFill rotWithShape="1">
          <a:blip r:embed="rId5"/>
          <a:srcRect t="63588" b="-1"/>
          <a:stretch/>
        </p:blipFill>
        <p:spPr>
          <a:xfrm>
            <a:off x="3419872" y="4920355"/>
            <a:ext cx="5229826" cy="1937645"/>
          </a:xfrm>
          <a:prstGeom prst="rect">
            <a:avLst/>
          </a:prstGeom>
        </p:spPr>
      </p:pic>
      <p:pic>
        <p:nvPicPr>
          <p:cNvPr id="20" name="Picture 19">
            <a:extLst>
              <a:ext uri="{FF2B5EF4-FFF2-40B4-BE49-F238E27FC236}">
                <a16:creationId xmlns:a16="http://schemas.microsoft.com/office/drawing/2014/main" xmlns="" id="{727FB7C5-904C-4245-9BE6-BE28C4955772}"/>
              </a:ext>
            </a:extLst>
          </p:cNvPr>
          <p:cNvPicPr>
            <a:picLocks noChangeAspect="1"/>
          </p:cNvPicPr>
          <p:nvPr/>
        </p:nvPicPr>
        <p:blipFill rotWithShape="1">
          <a:blip r:embed="rId5"/>
          <a:srcRect t="1949" b="72256"/>
          <a:stretch/>
        </p:blipFill>
        <p:spPr>
          <a:xfrm>
            <a:off x="3420939" y="3546905"/>
            <a:ext cx="5229826" cy="1372630"/>
          </a:xfrm>
          <a:prstGeom prst="rect">
            <a:avLst/>
          </a:prstGeom>
        </p:spPr>
      </p:pic>
      <p:pic>
        <p:nvPicPr>
          <p:cNvPr id="21" name="Picture 20">
            <a:extLst>
              <a:ext uri="{FF2B5EF4-FFF2-40B4-BE49-F238E27FC236}">
                <a16:creationId xmlns:a16="http://schemas.microsoft.com/office/drawing/2014/main" xmlns="" id="{66F0C01A-E5FF-4BCD-9995-BDCBFDC57D8C}"/>
              </a:ext>
            </a:extLst>
          </p:cNvPr>
          <p:cNvPicPr>
            <a:picLocks noChangeAspect="1"/>
          </p:cNvPicPr>
          <p:nvPr/>
        </p:nvPicPr>
        <p:blipFill>
          <a:blip r:embed="rId6"/>
          <a:stretch>
            <a:fillRect/>
          </a:stretch>
        </p:blipFill>
        <p:spPr>
          <a:xfrm>
            <a:off x="3959395" y="4666293"/>
            <a:ext cx="4521007" cy="1077468"/>
          </a:xfrm>
          <a:prstGeom prst="rect">
            <a:avLst/>
          </a:prstGeom>
        </p:spPr>
      </p:pic>
      <p:sp>
        <p:nvSpPr>
          <p:cNvPr id="12" name="Slide Number Placeholder 2">
            <a:extLst>
              <a:ext uri="{FF2B5EF4-FFF2-40B4-BE49-F238E27FC236}">
                <a16:creationId xmlns:a16="http://schemas.microsoft.com/office/drawing/2014/main" xmlns="" id="{C36B5AC0-1C96-46C1-B536-0C7D2AB8D68B}"/>
              </a:ext>
            </a:extLst>
          </p:cNvPr>
          <p:cNvSpPr>
            <a:spLocks noGrp="1"/>
          </p:cNvSpPr>
          <p:nvPr>
            <p:ph type="sldNum" sz="quarter" idx="4"/>
          </p:nvPr>
        </p:nvSpPr>
        <p:spPr>
          <a:xfrm>
            <a:off x="7524328" y="6525344"/>
            <a:ext cx="1512024" cy="216024"/>
          </a:xfrm>
        </p:spPr>
        <p:txBody>
          <a:bodyPr wrap="none"/>
          <a:lstStyle/>
          <a:p>
            <a:r>
              <a:rPr lang="en-CA" sz="1300" dirty="0">
                <a:solidFill>
                  <a:srgbClr val="87CCF3"/>
                </a:solidFill>
              </a:rPr>
              <a:t>p.</a:t>
            </a:r>
            <a:fld id="{B26D0A97-99EA-4F59-82E1-B6372FA01846}" type="slidenum">
              <a:rPr lang="en-CA" sz="1300" smtClean="0">
                <a:solidFill>
                  <a:srgbClr val="87CCF3"/>
                </a:solidFill>
              </a:rPr>
              <a:pPr/>
              <a:t>26</a:t>
            </a:fld>
            <a:endParaRPr lang="en-CA" sz="1300" dirty="0">
              <a:solidFill>
                <a:srgbClr val="87CCF3"/>
              </a:solidFill>
            </a:endParaRPr>
          </a:p>
        </p:txBody>
      </p:sp>
      <p:cxnSp>
        <p:nvCxnSpPr>
          <p:cNvPr id="24" name="Straight Arrow Connector 23">
            <a:extLst>
              <a:ext uri="{FF2B5EF4-FFF2-40B4-BE49-F238E27FC236}">
                <a16:creationId xmlns:a16="http://schemas.microsoft.com/office/drawing/2014/main" xmlns="" id="{F0CC6FA8-BC7F-4FEE-B596-5D50529219D6}"/>
              </a:ext>
            </a:extLst>
          </p:cNvPr>
          <p:cNvCxnSpPr/>
          <p:nvPr/>
        </p:nvCxnSpPr>
        <p:spPr>
          <a:xfrm>
            <a:off x="1115616" y="2636912"/>
            <a:ext cx="0" cy="360040"/>
          </a:xfrm>
          <a:prstGeom prst="straightConnector1">
            <a:avLst/>
          </a:prstGeom>
          <a:ln w="254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xmlns="" id="{E2E29C22-EE1A-42CF-994C-A3E4CB82BE73}"/>
              </a:ext>
            </a:extLst>
          </p:cNvPr>
          <p:cNvCxnSpPr>
            <a:cxnSpLocks/>
          </p:cNvCxnSpPr>
          <p:nvPr/>
        </p:nvCxnSpPr>
        <p:spPr>
          <a:xfrm>
            <a:off x="1115616" y="3573016"/>
            <a:ext cx="0" cy="216024"/>
          </a:xfrm>
          <a:prstGeom prst="straightConnector1">
            <a:avLst/>
          </a:prstGeom>
          <a:ln w="254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xmlns="" id="{52CD5B3F-62C3-44B4-B4D1-13DDC28A4B93}"/>
              </a:ext>
            </a:extLst>
          </p:cNvPr>
          <p:cNvCxnSpPr>
            <a:cxnSpLocks/>
          </p:cNvCxnSpPr>
          <p:nvPr/>
        </p:nvCxnSpPr>
        <p:spPr>
          <a:xfrm>
            <a:off x="1116000" y="4320000"/>
            <a:ext cx="0" cy="216024"/>
          </a:xfrm>
          <a:prstGeom prst="straightConnector1">
            <a:avLst/>
          </a:prstGeom>
          <a:ln w="254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xmlns="" id="{66993BCE-28C8-455A-BA2C-E6E2EEDD587D}"/>
              </a:ext>
            </a:extLst>
          </p:cNvPr>
          <p:cNvSpPr txBox="1"/>
          <p:nvPr/>
        </p:nvSpPr>
        <p:spPr>
          <a:xfrm>
            <a:off x="7524328" y="4794687"/>
            <a:ext cx="806631" cy="461665"/>
          </a:xfrm>
          <a:prstGeom prst="rect">
            <a:avLst/>
          </a:prstGeom>
          <a:noFill/>
        </p:spPr>
        <p:txBody>
          <a:bodyPr wrap="none" rtlCol="0">
            <a:spAutoFit/>
          </a:bodyPr>
          <a:lstStyle/>
          <a:p>
            <a:r>
              <a:rPr lang="en-US" b="1" dirty="0">
                <a:solidFill>
                  <a:srgbClr val="C00000"/>
                </a:solidFill>
                <a:effectLst>
                  <a:outerShdw blurRad="38100" dist="38100" dir="2700000" algn="tl">
                    <a:srgbClr val="000000">
                      <a:alpha val="43137"/>
                    </a:srgbClr>
                  </a:outerShdw>
                </a:effectLst>
                <a:latin typeface="+mj-lt"/>
              </a:rPr>
              <a:t>2017</a:t>
            </a:r>
            <a:endParaRPr lang="en-CA" b="1" dirty="0">
              <a:solidFill>
                <a:srgbClr val="C0000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3397307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292080" y="914400"/>
            <a:ext cx="3240360" cy="792088"/>
          </a:xfrm>
        </p:spPr>
        <p:txBody>
          <a:bodyPr>
            <a:noAutofit/>
          </a:bodyPr>
          <a:lstStyle/>
          <a:p>
            <a:r>
              <a:rPr lang="en-US" sz="5000" dirty="0">
                <a:solidFill>
                  <a:schemeClr val="tx2">
                    <a:lumMod val="90000"/>
                  </a:schemeClr>
                </a:solidFill>
              </a:rPr>
              <a:t>Summary</a:t>
            </a:r>
            <a:endParaRPr lang="en-CA" sz="5000" dirty="0">
              <a:solidFill>
                <a:schemeClr val="tx2">
                  <a:lumMod val="90000"/>
                </a:schemeClr>
              </a:solidFill>
            </a:endParaRPr>
          </a:p>
        </p:txBody>
      </p:sp>
      <p:sp>
        <p:nvSpPr>
          <p:cNvPr id="5" name="Rectangle 3">
            <a:extLst>
              <a:ext uri="{FF2B5EF4-FFF2-40B4-BE49-F238E27FC236}">
                <a16:creationId xmlns:a16="http://schemas.microsoft.com/office/drawing/2014/main" xmlns="" id="{6BD6FAB8-AD80-4D2A-97C5-2AACFB512DB5}"/>
              </a:ext>
            </a:extLst>
          </p:cNvPr>
          <p:cNvSpPr txBox="1">
            <a:spLocks noChangeArrowheads="1"/>
          </p:cNvSpPr>
          <p:nvPr/>
        </p:nvSpPr>
        <p:spPr>
          <a:xfrm>
            <a:off x="179511" y="2041678"/>
            <a:ext cx="8964489" cy="4339650"/>
          </a:xfrm>
          <a:prstGeom prst="rect">
            <a:avLst/>
          </a:prstGeom>
        </p:spPr>
        <p:txBody>
          <a:bodyPr wrap="square">
            <a:spAutoFit/>
          </a:bodyPr>
          <a:lstStyle/>
          <a:p>
            <a:pPr>
              <a:spcAft>
                <a:spcPts val="2400"/>
              </a:spcAft>
            </a:pPr>
            <a:r>
              <a:rPr lang="en-US" b="1" dirty="0">
                <a:latin typeface="+mj-lt"/>
              </a:rPr>
              <a:t>Scientific case for a new source of neutrons at JINR needs to be aligned with the scientific program for the condensed matter physics using nuclear methods at JINR and it should be based on three main pillars:</a:t>
            </a:r>
          </a:p>
          <a:p>
            <a:pPr marL="342900" indent="-342900">
              <a:spcAft>
                <a:spcPts val="2400"/>
              </a:spcAft>
              <a:buFont typeface="Arial" panose="020B0604020202020204" pitchFamily="34" charset="0"/>
              <a:buChar char="•"/>
            </a:pPr>
            <a:r>
              <a:rPr lang="en-US" b="1" dirty="0">
                <a:latin typeface="+mj-lt"/>
              </a:rPr>
              <a:t>maintenance of established excellence (pulsed neutron source, TOF Fourier diffractometer, crystal &amp; magnetic structure)</a:t>
            </a:r>
          </a:p>
          <a:p>
            <a:pPr marL="342900" indent="-342900">
              <a:spcAft>
                <a:spcPts val="2400"/>
              </a:spcAft>
              <a:buFont typeface="Arial" panose="020B0604020202020204" pitchFamily="34" charset="0"/>
              <a:buChar char="•"/>
            </a:pPr>
            <a:r>
              <a:rPr lang="en-US" b="1" dirty="0">
                <a:latin typeface="+mj-lt"/>
              </a:rPr>
              <a:t>following world trends (soft &amp; life matter, complex biology systems)</a:t>
            </a:r>
          </a:p>
          <a:p>
            <a:pPr marL="342900" indent="-342900">
              <a:spcAft>
                <a:spcPts val="2400"/>
              </a:spcAft>
              <a:buFont typeface="Arial" panose="020B0604020202020204" pitchFamily="34" charset="0"/>
              <a:buChar char="•"/>
            </a:pPr>
            <a:r>
              <a:rPr lang="en-US" b="1" dirty="0">
                <a:latin typeface="+mj-lt"/>
              </a:rPr>
              <a:t>addressing new challenges and opportunities (holography, others)</a:t>
            </a:r>
          </a:p>
        </p:txBody>
      </p:sp>
      <p:sp>
        <p:nvSpPr>
          <p:cNvPr id="8" name="Slide Number Placeholder 2">
            <a:extLst>
              <a:ext uri="{FF2B5EF4-FFF2-40B4-BE49-F238E27FC236}">
                <a16:creationId xmlns:a16="http://schemas.microsoft.com/office/drawing/2014/main" xmlns="" id="{12F7ED70-2817-4956-9EF6-B008090834FD}"/>
              </a:ext>
            </a:extLst>
          </p:cNvPr>
          <p:cNvSpPr txBox="1">
            <a:spLocks/>
          </p:cNvSpPr>
          <p:nvPr/>
        </p:nvSpPr>
        <p:spPr>
          <a:xfrm>
            <a:off x="7524328" y="6525344"/>
            <a:ext cx="1512024" cy="216024"/>
          </a:xfrm>
          <a:prstGeom prst="rect">
            <a:avLst/>
          </a:prstGeom>
        </p:spPr>
        <p:txBody>
          <a:bodyPr wrap="none" lIns="0" tIns="0" rIns="0" bIns="0" anchor="b" anchorCtr="0"/>
          <a:lstStyle>
            <a:defPPr>
              <a:defRPr lang="en-CA"/>
            </a:defPPr>
            <a:lvl1pPr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5pPr>
            <a:lvl6pPr marL="2286000" algn="l" defTabSz="914400" rtl="0" eaLnBrk="1" latinLnBrk="0" hangingPunct="1">
              <a:defRPr sz="2400" kern="1200">
                <a:solidFill>
                  <a:schemeClr val="tx1"/>
                </a:solidFill>
                <a:latin typeface="Arial" pitchFamily="34" charset="0"/>
                <a:ea typeface="ヒラギノ角ゴ Pro W3" pitchFamily="84" charset="-128"/>
                <a:cs typeface="+mn-cs"/>
              </a:defRPr>
            </a:lvl6pPr>
            <a:lvl7pPr marL="2743200" algn="l" defTabSz="914400" rtl="0" eaLnBrk="1" latinLnBrk="0" hangingPunct="1">
              <a:defRPr sz="2400" kern="1200">
                <a:solidFill>
                  <a:schemeClr val="tx1"/>
                </a:solidFill>
                <a:latin typeface="Arial" pitchFamily="34" charset="0"/>
                <a:ea typeface="ヒラギノ角ゴ Pro W3" pitchFamily="84" charset="-128"/>
                <a:cs typeface="+mn-cs"/>
              </a:defRPr>
            </a:lvl7pPr>
            <a:lvl8pPr marL="3200400" algn="l" defTabSz="914400" rtl="0" eaLnBrk="1" latinLnBrk="0" hangingPunct="1">
              <a:defRPr sz="2400" kern="1200">
                <a:solidFill>
                  <a:schemeClr val="tx1"/>
                </a:solidFill>
                <a:latin typeface="Arial" pitchFamily="34" charset="0"/>
                <a:ea typeface="ヒラギノ角ゴ Pro W3" pitchFamily="84" charset="-128"/>
                <a:cs typeface="+mn-cs"/>
              </a:defRPr>
            </a:lvl8pPr>
            <a:lvl9pPr marL="3657600" algn="l" defTabSz="914400" rtl="0" eaLnBrk="1" latinLnBrk="0" hangingPunct="1">
              <a:defRPr sz="2400" kern="1200">
                <a:solidFill>
                  <a:schemeClr val="tx1"/>
                </a:solidFill>
                <a:latin typeface="Arial" pitchFamily="34" charset="0"/>
                <a:ea typeface="ヒラギノ角ゴ Pro W3" pitchFamily="84" charset="-128"/>
                <a:cs typeface="+mn-cs"/>
              </a:defRPr>
            </a:lvl9pPr>
          </a:lstStyle>
          <a:p>
            <a:pPr algn="r"/>
            <a:r>
              <a:rPr lang="en-CA" sz="1300" dirty="0">
                <a:solidFill>
                  <a:srgbClr val="87CCF3"/>
                </a:solidFill>
                <a:latin typeface="+mn-lt"/>
              </a:rPr>
              <a:t>p.</a:t>
            </a:r>
            <a:fld id="{B26D0A97-99EA-4F59-82E1-B6372FA01846}" type="slidenum">
              <a:rPr lang="en-CA" sz="1300" smtClean="0">
                <a:solidFill>
                  <a:srgbClr val="87CCF3"/>
                </a:solidFill>
                <a:latin typeface="+mn-lt"/>
              </a:rPr>
              <a:pPr algn="r"/>
              <a:t>27</a:t>
            </a:fld>
            <a:endParaRPr lang="en-CA" sz="1300" dirty="0">
              <a:solidFill>
                <a:srgbClr val="87CCF3"/>
              </a:solidFill>
              <a:latin typeface="+mn-lt"/>
            </a:endParaRPr>
          </a:p>
        </p:txBody>
      </p:sp>
    </p:spTree>
    <p:extLst>
      <p:ext uri="{BB962C8B-B14F-4D97-AF65-F5344CB8AC3E}">
        <p14:creationId xmlns:p14="http://schemas.microsoft.com/office/powerpoint/2010/main" val="248652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xmlns="" id="{044230B6-5DBC-40F3-8FA3-65C6F7140554}"/>
              </a:ext>
            </a:extLst>
          </p:cNvPr>
          <p:cNvSpPr/>
          <p:nvPr/>
        </p:nvSpPr>
        <p:spPr>
          <a:xfrm>
            <a:off x="0" y="959930"/>
            <a:ext cx="9144000" cy="5898070"/>
          </a:xfrm>
          <a:prstGeom prst="rect">
            <a:avLst/>
          </a:prstGeom>
          <a:blipFill dpi="0" rotWithShape="1">
            <a:blip r:embed="rId2" cstate="print">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Lst>
            </a:blip>
            <a:srcRect/>
            <a:stretch>
              <a:fillRect/>
            </a:stretch>
          </a:blipFill>
        </p:spPr>
        <p:txBody>
          <a:bodyPr wrap="square" lIns="0" tIns="0" rIns="0" bIns="0" rtlCol="0">
            <a:spAutoFit/>
          </a:bodyPr>
          <a:lstStyle/>
          <a:p>
            <a:endParaRPr/>
          </a:p>
        </p:txBody>
      </p:sp>
      <p:sp>
        <p:nvSpPr>
          <p:cNvPr id="17" name="object 19">
            <a:extLst>
              <a:ext uri="{FF2B5EF4-FFF2-40B4-BE49-F238E27FC236}">
                <a16:creationId xmlns:a16="http://schemas.microsoft.com/office/drawing/2014/main" xmlns="" id="{5C343491-E530-4EA7-9F5F-038A48A7D288}"/>
              </a:ext>
            </a:extLst>
          </p:cNvPr>
          <p:cNvSpPr txBox="1"/>
          <p:nvPr/>
        </p:nvSpPr>
        <p:spPr>
          <a:xfrm>
            <a:off x="8524177" y="1982239"/>
            <a:ext cx="822224" cy="276999"/>
          </a:xfrm>
          <a:prstGeom prst="rect">
            <a:avLst/>
          </a:prstGeom>
        </p:spPr>
        <p:txBody>
          <a:bodyPr vert="horz" wrap="square" lIns="0" tIns="0" rIns="0" bIns="0" rtlCol="0">
            <a:spAutoFit/>
          </a:bodyPr>
          <a:lstStyle/>
          <a:p>
            <a:pPr marL="12700">
              <a:lnSpc>
                <a:spcPct val="100000"/>
              </a:lnSpc>
            </a:pPr>
            <a:r>
              <a:rPr lang="en-US" sz="1800" spc="-5" dirty="0">
                <a:solidFill>
                  <a:srgbClr val="FFFFFF"/>
                </a:solidFill>
                <a:latin typeface="Arial"/>
                <a:cs typeface="Arial"/>
              </a:rPr>
              <a:t>PIK</a:t>
            </a:r>
            <a:endParaRPr sz="1800" dirty="0">
              <a:latin typeface="Arial"/>
              <a:cs typeface="Arial"/>
            </a:endParaRPr>
          </a:p>
        </p:txBody>
      </p:sp>
      <p:sp>
        <p:nvSpPr>
          <p:cNvPr id="9" name="object 6">
            <a:extLst>
              <a:ext uri="{FF2B5EF4-FFF2-40B4-BE49-F238E27FC236}">
                <a16:creationId xmlns:a16="http://schemas.microsoft.com/office/drawing/2014/main" xmlns="" id="{73D370FA-9975-49FC-90BE-7311B76FFFCA}"/>
              </a:ext>
            </a:extLst>
          </p:cNvPr>
          <p:cNvSpPr/>
          <p:nvPr/>
        </p:nvSpPr>
        <p:spPr>
          <a:xfrm>
            <a:off x="2195741" y="2636913"/>
            <a:ext cx="390525" cy="401637"/>
          </a:xfrm>
          <a:prstGeom prst="rect">
            <a:avLst/>
          </a:prstGeom>
          <a:blipFill>
            <a:blip r:embed="rId4" cstate="print"/>
            <a:stretch>
              <a:fillRect/>
            </a:stretch>
          </a:blipFill>
        </p:spPr>
        <p:txBody>
          <a:bodyPr wrap="square" lIns="0" tIns="0" rIns="0" bIns="0" rtlCol="0">
            <a:spAutoFit/>
          </a:bodyPr>
          <a:lstStyle/>
          <a:p>
            <a:endParaRPr/>
          </a:p>
        </p:txBody>
      </p:sp>
      <p:sp>
        <p:nvSpPr>
          <p:cNvPr id="11" name="object 7">
            <a:extLst>
              <a:ext uri="{FF2B5EF4-FFF2-40B4-BE49-F238E27FC236}">
                <a16:creationId xmlns:a16="http://schemas.microsoft.com/office/drawing/2014/main" xmlns="" id="{8568F3B3-A126-41BF-A44F-2381843E5DD3}"/>
              </a:ext>
            </a:extLst>
          </p:cNvPr>
          <p:cNvSpPr/>
          <p:nvPr/>
        </p:nvSpPr>
        <p:spPr>
          <a:xfrm>
            <a:off x="4452492" y="4025442"/>
            <a:ext cx="321233" cy="330377"/>
          </a:xfrm>
          <a:prstGeom prst="rect">
            <a:avLst/>
          </a:prstGeom>
          <a:blipFill>
            <a:blip r:embed="rId5" cstate="print"/>
            <a:stretch>
              <a:fillRect/>
            </a:stretch>
          </a:blipFill>
        </p:spPr>
        <p:txBody>
          <a:bodyPr wrap="square" lIns="0" tIns="0" rIns="0" bIns="0" rtlCol="0">
            <a:spAutoFit/>
          </a:bodyPr>
          <a:lstStyle/>
          <a:p>
            <a:endParaRPr/>
          </a:p>
        </p:txBody>
      </p:sp>
      <p:sp>
        <p:nvSpPr>
          <p:cNvPr id="12" name="object 8">
            <a:extLst>
              <a:ext uri="{FF2B5EF4-FFF2-40B4-BE49-F238E27FC236}">
                <a16:creationId xmlns:a16="http://schemas.microsoft.com/office/drawing/2014/main" xmlns="" id="{93F906E7-3025-4EB9-8014-2764A2E6C4F7}"/>
              </a:ext>
            </a:extLst>
          </p:cNvPr>
          <p:cNvSpPr txBox="1"/>
          <p:nvPr/>
        </p:nvSpPr>
        <p:spPr>
          <a:xfrm>
            <a:off x="2665001" y="2508021"/>
            <a:ext cx="459105" cy="285115"/>
          </a:xfrm>
          <a:prstGeom prst="rect">
            <a:avLst/>
          </a:prstGeom>
        </p:spPr>
        <p:txBody>
          <a:bodyPr vert="horz" wrap="square" lIns="0" tIns="0" rIns="0" bIns="0" rtlCol="0">
            <a:spAutoFit/>
          </a:bodyPr>
          <a:lstStyle/>
          <a:p>
            <a:pPr marL="12700">
              <a:lnSpc>
                <a:spcPct val="100000"/>
              </a:lnSpc>
            </a:pPr>
            <a:r>
              <a:rPr sz="1800" spc="-5" dirty="0">
                <a:solidFill>
                  <a:srgbClr val="FFFFFF"/>
                </a:solidFill>
                <a:latin typeface="Arial"/>
                <a:cs typeface="Arial"/>
              </a:rPr>
              <a:t>I</a:t>
            </a:r>
            <a:r>
              <a:rPr sz="1800" spc="-20" dirty="0">
                <a:solidFill>
                  <a:srgbClr val="FFFFFF"/>
                </a:solidFill>
                <a:latin typeface="Arial"/>
                <a:cs typeface="Arial"/>
              </a:rPr>
              <a:t>S</a:t>
            </a:r>
            <a:r>
              <a:rPr sz="1800" spc="-10" dirty="0">
                <a:solidFill>
                  <a:srgbClr val="FFFFFF"/>
                </a:solidFill>
                <a:latin typeface="Arial"/>
                <a:cs typeface="Arial"/>
              </a:rPr>
              <a:t>IS</a:t>
            </a:r>
            <a:endParaRPr sz="1800">
              <a:latin typeface="Arial"/>
              <a:cs typeface="Arial"/>
            </a:endParaRPr>
          </a:p>
        </p:txBody>
      </p:sp>
      <p:sp>
        <p:nvSpPr>
          <p:cNvPr id="13" name="object 9">
            <a:extLst>
              <a:ext uri="{FF2B5EF4-FFF2-40B4-BE49-F238E27FC236}">
                <a16:creationId xmlns:a16="http://schemas.microsoft.com/office/drawing/2014/main" xmlns="" id="{44846BA3-BB2F-4EA3-AC45-A17105F5FDC2}"/>
              </a:ext>
            </a:extLst>
          </p:cNvPr>
          <p:cNvSpPr txBox="1"/>
          <p:nvPr/>
        </p:nvSpPr>
        <p:spPr>
          <a:xfrm>
            <a:off x="4831671" y="3695827"/>
            <a:ext cx="1684545" cy="566822"/>
          </a:xfrm>
          <a:prstGeom prst="rect">
            <a:avLst/>
          </a:prstGeom>
        </p:spPr>
        <p:txBody>
          <a:bodyPr vert="horz" wrap="square" lIns="0" tIns="0" rIns="0" bIns="0" rtlCol="0">
            <a:spAutoFit/>
          </a:bodyPr>
          <a:lstStyle/>
          <a:p>
            <a:pPr marL="913130">
              <a:lnSpc>
                <a:spcPct val="100000"/>
              </a:lnSpc>
            </a:pPr>
            <a:r>
              <a:rPr sz="1800" dirty="0">
                <a:solidFill>
                  <a:srgbClr val="FFFFFF"/>
                </a:solidFill>
                <a:latin typeface="Arial"/>
                <a:cs typeface="Arial"/>
              </a:rPr>
              <a:t>M</a:t>
            </a:r>
            <a:r>
              <a:rPr lang="en-US" sz="1800" dirty="0">
                <a:solidFill>
                  <a:srgbClr val="FFFFFF"/>
                </a:solidFill>
                <a:latin typeface="Arial"/>
                <a:cs typeface="Arial"/>
              </a:rPr>
              <a:t>unich</a:t>
            </a:r>
            <a:endParaRPr sz="1800" dirty="0">
              <a:latin typeface="Arial"/>
              <a:cs typeface="Arial"/>
            </a:endParaRPr>
          </a:p>
          <a:p>
            <a:pPr marL="12700">
              <a:lnSpc>
                <a:spcPct val="100000"/>
              </a:lnSpc>
              <a:spcBef>
                <a:spcPts val="65"/>
              </a:spcBef>
            </a:pPr>
            <a:r>
              <a:rPr sz="1800" spc="-20" dirty="0">
                <a:solidFill>
                  <a:srgbClr val="FFFFFF"/>
                </a:solidFill>
                <a:latin typeface="Arial"/>
                <a:cs typeface="Arial"/>
              </a:rPr>
              <a:t>S</a:t>
            </a:r>
            <a:r>
              <a:rPr sz="1800" spc="-5" dirty="0">
                <a:solidFill>
                  <a:srgbClr val="FFFFFF"/>
                </a:solidFill>
                <a:latin typeface="Arial"/>
                <a:cs typeface="Arial"/>
              </a:rPr>
              <a:t>INQ</a:t>
            </a:r>
            <a:endParaRPr sz="1800" dirty="0">
              <a:latin typeface="Arial"/>
              <a:cs typeface="Arial"/>
            </a:endParaRPr>
          </a:p>
        </p:txBody>
      </p:sp>
      <p:sp>
        <p:nvSpPr>
          <p:cNvPr id="14" name="object 10">
            <a:extLst>
              <a:ext uri="{FF2B5EF4-FFF2-40B4-BE49-F238E27FC236}">
                <a16:creationId xmlns:a16="http://schemas.microsoft.com/office/drawing/2014/main" xmlns="" id="{9977CA90-9DC2-42B3-B3C4-5F1154CE705C}"/>
              </a:ext>
            </a:extLst>
          </p:cNvPr>
          <p:cNvSpPr>
            <a:spLocks noChangeAspect="1"/>
          </p:cNvSpPr>
          <p:nvPr/>
        </p:nvSpPr>
        <p:spPr>
          <a:xfrm>
            <a:off x="5508200" y="1028242"/>
            <a:ext cx="864000" cy="885496"/>
          </a:xfrm>
          <a:prstGeom prst="rect">
            <a:avLst/>
          </a:prstGeom>
          <a:blipFill>
            <a:blip r:embed="rId6" cstate="print"/>
            <a:stretch>
              <a:fillRect/>
            </a:stretch>
          </a:blipFill>
        </p:spPr>
        <p:txBody>
          <a:bodyPr wrap="square" lIns="0" tIns="0" rIns="0" bIns="0" rtlCol="0">
            <a:spAutoFit/>
          </a:bodyPr>
          <a:lstStyle/>
          <a:p>
            <a:endParaRPr/>
          </a:p>
        </p:txBody>
      </p:sp>
      <p:sp>
        <p:nvSpPr>
          <p:cNvPr id="15" name="object 11">
            <a:extLst>
              <a:ext uri="{FF2B5EF4-FFF2-40B4-BE49-F238E27FC236}">
                <a16:creationId xmlns:a16="http://schemas.microsoft.com/office/drawing/2014/main" xmlns="" id="{FE369154-5909-4E88-9949-2D7371D5FBC7}"/>
              </a:ext>
            </a:extLst>
          </p:cNvPr>
          <p:cNvSpPr txBox="1"/>
          <p:nvPr/>
        </p:nvSpPr>
        <p:spPr>
          <a:xfrm>
            <a:off x="3560893" y="1412776"/>
            <a:ext cx="3333115" cy="269304"/>
          </a:xfrm>
          <a:prstGeom prst="rect">
            <a:avLst/>
          </a:prstGeom>
        </p:spPr>
        <p:txBody>
          <a:bodyPr vert="horz" wrap="square" lIns="0" tIns="0" rIns="0" bIns="0" rtlCol="0">
            <a:spAutoFit/>
          </a:bodyPr>
          <a:lstStyle/>
          <a:p>
            <a:pPr marR="6350" algn="r">
              <a:lnSpc>
                <a:spcPts val="2140"/>
              </a:lnSpc>
              <a:spcBef>
                <a:spcPts val="70"/>
              </a:spcBef>
            </a:pPr>
            <a:r>
              <a:rPr sz="1800" spc="-15" dirty="0">
                <a:solidFill>
                  <a:srgbClr val="FFFFFF"/>
                </a:solidFill>
                <a:latin typeface="Arial"/>
                <a:cs typeface="Arial"/>
              </a:rPr>
              <a:t>ESS</a:t>
            </a:r>
            <a:endParaRPr sz="1800" dirty="0">
              <a:latin typeface="Arial"/>
              <a:cs typeface="Arial"/>
            </a:endParaRPr>
          </a:p>
        </p:txBody>
      </p:sp>
      <p:sp>
        <p:nvSpPr>
          <p:cNvPr id="16" name="object 13">
            <a:extLst>
              <a:ext uri="{FF2B5EF4-FFF2-40B4-BE49-F238E27FC236}">
                <a16:creationId xmlns:a16="http://schemas.microsoft.com/office/drawing/2014/main" xmlns="" id="{E6FE0BF7-2D8B-4439-8666-FC0586AD71B8}"/>
              </a:ext>
            </a:extLst>
          </p:cNvPr>
          <p:cNvSpPr/>
          <p:nvPr/>
        </p:nvSpPr>
        <p:spPr>
          <a:xfrm>
            <a:off x="5306695" y="3562578"/>
            <a:ext cx="390525" cy="401637"/>
          </a:xfrm>
          <a:prstGeom prst="rect">
            <a:avLst/>
          </a:prstGeom>
          <a:blipFill>
            <a:blip r:embed="rId7" cstate="print"/>
            <a:stretch>
              <a:fillRect/>
            </a:stretch>
          </a:blipFill>
        </p:spPr>
        <p:txBody>
          <a:bodyPr wrap="square" lIns="0" tIns="0" rIns="0" bIns="0" rtlCol="0">
            <a:spAutoFit/>
          </a:bodyPr>
          <a:lstStyle/>
          <a:p>
            <a:endParaRPr/>
          </a:p>
        </p:txBody>
      </p:sp>
      <p:sp>
        <p:nvSpPr>
          <p:cNvPr id="18" name="object 10">
            <a:extLst>
              <a:ext uri="{FF2B5EF4-FFF2-40B4-BE49-F238E27FC236}">
                <a16:creationId xmlns:a16="http://schemas.microsoft.com/office/drawing/2014/main" xmlns="" id="{EECD8BF9-FBD9-4BC3-BBD0-3956CE9E2E6D}"/>
              </a:ext>
            </a:extLst>
          </p:cNvPr>
          <p:cNvSpPr>
            <a:spLocks noChangeAspect="1"/>
          </p:cNvSpPr>
          <p:nvPr/>
        </p:nvSpPr>
        <p:spPr>
          <a:xfrm>
            <a:off x="7740352" y="1609185"/>
            <a:ext cx="792000" cy="811703"/>
          </a:xfrm>
          <a:prstGeom prst="rect">
            <a:avLst/>
          </a:prstGeom>
          <a:blipFill>
            <a:blip r:embed="rId6" cstate="print"/>
            <a:stretch>
              <a:fillRect/>
            </a:stretch>
          </a:blipFill>
        </p:spPr>
        <p:txBody>
          <a:bodyPr wrap="square" lIns="0" tIns="0" rIns="0" bIns="0" rtlCol="0">
            <a:spAutoFit/>
          </a:bodyPr>
          <a:lstStyle/>
          <a:p>
            <a:endParaRPr/>
          </a:p>
        </p:txBody>
      </p:sp>
      <p:sp>
        <p:nvSpPr>
          <p:cNvPr id="22" name="object 5">
            <a:extLst>
              <a:ext uri="{FF2B5EF4-FFF2-40B4-BE49-F238E27FC236}">
                <a16:creationId xmlns:a16="http://schemas.microsoft.com/office/drawing/2014/main" xmlns="" id="{63CC400A-F902-4A25-9C35-5AF6FF45631C}"/>
              </a:ext>
            </a:extLst>
          </p:cNvPr>
          <p:cNvSpPr/>
          <p:nvPr/>
        </p:nvSpPr>
        <p:spPr>
          <a:xfrm>
            <a:off x="3439871" y="4005059"/>
            <a:ext cx="700087" cy="718591"/>
          </a:xfrm>
          <a:prstGeom prst="rect">
            <a:avLst/>
          </a:prstGeom>
          <a:blipFill>
            <a:blip r:embed="rId8" cstate="print"/>
            <a:stretch>
              <a:fillRect/>
            </a:stretch>
          </a:blipFill>
        </p:spPr>
        <p:txBody>
          <a:bodyPr wrap="square" lIns="0" tIns="0" rIns="0" bIns="0" rtlCol="0">
            <a:spAutoFit/>
          </a:bodyPr>
          <a:lstStyle/>
          <a:p>
            <a:endParaRPr/>
          </a:p>
        </p:txBody>
      </p:sp>
      <p:sp>
        <p:nvSpPr>
          <p:cNvPr id="23" name="object 21">
            <a:extLst>
              <a:ext uri="{FF2B5EF4-FFF2-40B4-BE49-F238E27FC236}">
                <a16:creationId xmlns:a16="http://schemas.microsoft.com/office/drawing/2014/main" xmlns="" id="{5D6F8DA0-583A-441A-AE5C-75093C0D494C}"/>
              </a:ext>
            </a:extLst>
          </p:cNvPr>
          <p:cNvSpPr txBox="1"/>
          <p:nvPr/>
        </p:nvSpPr>
        <p:spPr>
          <a:xfrm>
            <a:off x="4085131" y="4520153"/>
            <a:ext cx="486870" cy="276999"/>
          </a:xfrm>
          <a:prstGeom prst="rect">
            <a:avLst/>
          </a:prstGeom>
        </p:spPr>
        <p:txBody>
          <a:bodyPr vert="horz" wrap="square" lIns="0" tIns="0" rIns="0" bIns="0" rtlCol="0">
            <a:spAutoFit/>
          </a:bodyPr>
          <a:lstStyle/>
          <a:p>
            <a:pPr marL="12700">
              <a:lnSpc>
                <a:spcPct val="100000"/>
              </a:lnSpc>
              <a:spcBef>
                <a:spcPts val="1215"/>
              </a:spcBef>
            </a:pPr>
            <a:r>
              <a:rPr lang="en-US" sz="1800" spc="-10" dirty="0">
                <a:solidFill>
                  <a:srgbClr val="FFFFFF"/>
                </a:solidFill>
                <a:latin typeface="Arial"/>
                <a:cs typeface="Arial"/>
              </a:rPr>
              <a:t>ILL</a:t>
            </a:r>
            <a:endParaRPr sz="1800" dirty="0">
              <a:latin typeface="Arial"/>
              <a:cs typeface="Arial"/>
            </a:endParaRPr>
          </a:p>
        </p:txBody>
      </p:sp>
      <p:sp>
        <p:nvSpPr>
          <p:cNvPr id="24" name="object 2">
            <a:extLst>
              <a:ext uri="{FF2B5EF4-FFF2-40B4-BE49-F238E27FC236}">
                <a16:creationId xmlns:a16="http://schemas.microsoft.com/office/drawing/2014/main" xmlns="" id="{3DF3267E-F749-4568-B73E-73E7A8D004D3}"/>
              </a:ext>
            </a:extLst>
          </p:cNvPr>
          <p:cNvSpPr>
            <a:spLocks noChangeAspect="1" noChangeArrowheads="1"/>
          </p:cNvSpPr>
          <p:nvPr/>
        </p:nvSpPr>
        <p:spPr bwMode="auto">
          <a:xfrm>
            <a:off x="79103" y="4542021"/>
            <a:ext cx="3267270" cy="2271355"/>
          </a:xfrm>
          <a:prstGeom prst="rect">
            <a:avLst/>
          </a:prstGeom>
          <a:blipFill dpi="0" rotWithShape="1">
            <a:blip r:embed="rId9">
              <a:alphaModFix amt="84000"/>
            </a:blip>
            <a:srcRect/>
            <a:stretch>
              <a:fillRect/>
            </a:stretch>
          </a:blipFill>
          <a:ln>
            <a:noFill/>
          </a:ln>
          <a:extLst/>
        </p:spPr>
        <p:txBody>
          <a:bodyPr wrap="square" lIns="0" tIns="0" rIns="0" bIns="0">
            <a:spAutoFit/>
          </a:bodyPr>
          <a:lstStyle>
            <a:lvl1pPr eaLnBrk="0" hangingPunct="0">
              <a:spcBef>
                <a:spcPct val="20000"/>
              </a:spcBef>
              <a:defRPr>
                <a:solidFill>
                  <a:schemeClr val="tx1"/>
                </a:solidFill>
                <a:latin typeface="Calibri" pitchFamily="34" charset="0"/>
              </a:defRPr>
            </a:lvl1pPr>
            <a:lvl2pPr marL="742950" indent="-285750" eaLnBrk="0" hangingPunct="0">
              <a:spcBef>
                <a:spcPct val="20000"/>
              </a:spcBef>
              <a:defRPr>
                <a:solidFill>
                  <a:schemeClr val="tx1"/>
                </a:solidFill>
                <a:latin typeface="Calibri" pitchFamily="34" charset="0"/>
              </a:defRPr>
            </a:lvl2pPr>
            <a:lvl3pPr marL="1143000" indent="-228600" eaLnBrk="0" hangingPunct="0">
              <a:spcBef>
                <a:spcPct val="20000"/>
              </a:spcBef>
              <a:defRPr>
                <a:solidFill>
                  <a:schemeClr val="tx1"/>
                </a:solidFill>
                <a:latin typeface="Calibri" pitchFamily="34" charset="0"/>
              </a:defRPr>
            </a:lvl3pPr>
            <a:lvl4pPr marL="1600200" indent="-228600" eaLnBrk="0" hangingPunct="0">
              <a:spcBef>
                <a:spcPct val="20000"/>
              </a:spcBef>
              <a:defRPr>
                <a:solidFill>
                  <a:schemeClr val="tx1"/>
                </a:solidFill>
                <a:latin typeface="Calibri" pitchFamily="34" charset="0"/>
              </a:defRPr>
            </a:lvl4pPr>
            <a:lvl5pPr marL="2057400" indent="-228600" eaLnBrk="0" hangingPunct="0">
              <a:spcBef>
                <a:spcPct val="20000"/>
              </a:spcBef>
              <a:defRPr>
                <a:solidFill>
                  <a:schemeClr val="tx1"/>
                </a:solidFill>
                <a:latin typeface="Calibri" pitchFamily="34" charset="0"/>
              </a:defRPr>
            </a:lvl5pPr>
            <a:lvl6pPr marL="2514600" indent="-228600" eaLnBrk="0" fontAlgn="base" hangingPunct="0">
              <a:spcBef>
                <a:spcPct val="20000"/>
              </a:spcBef>
              <a:spcAft>
                <a:spcPct val="0"/>
              </a:spcAft>
              <a:defRPr>
                <a:solidFill>
                  <a:schemeClr val="tx1"/>
                </a:solidFill>
                <a:latin typeface="Calibri" pitchFamily="34" charset="0"/>
              </a:defRPr>
            </a:lvl6pPr>
            <a:lvl7pPr marL="2971800" indent="-228600" eaLnBrk="0" fontAlgn="base" hangingPunct="0">
              <a:spcBef>
                <a:spcPct val="20000"/>
              </a:spcBef>
              <a:spcAft>
                <a:spcPct val="0"/>
              </a:spcAft>
              <a:defRPr>
                <a:solidFill>
                  <a:schemeClr val="tx1"/>
                </a:solidFill>
                <a:latin typeface="Calibri" pitchFamily="34" charset="0"/>
              </a:defRPr>
            </a:lvl7pPr>
            <a:lvl8pPr marL="3429000" indent="-228600" eaLnBrk="0" fontAlgn="base" hangingPunct="0">
              <a:spcBef>
                <a:spcPct val="20000"/>
              </a:spcBef>
              <a:spcAft>
                <a:spcPct val="0"/>
              </a:spcAft>
              <a:defRPr>
                <a:solidFill>
                  <a:schemeClr val="tx1"/>
                </a:solidFill>
                <a:latin typeface="Calibri" pitchFamily="34" charset="0"/>
              </a:defRPr>
            </a:lvl8pPr>
            <a:lvl9pPr marL="3886200" indent="-228600" eaLnBrk="0" fontAlgn="base" hangingPunct="0">
              <a:spcBef>
                <a:spcPct val="20000"/>
              </a:spcBef>
              <a:spcAft>
                <a:spcPct val="0"/>
              </a:spcAft>
              <a:defRPr>
                <a:solidFill>
                  <a:schemeClr val="tx1"/>
                </a:solidFill>
                <a:latin typeface="Calibri" pitchFamily="34" charset="0"/>
              </a:defRPr>
            </a:lvl9pPr>
          </a:lstStyle>
          <a:p>
            <a:pPr eaLnBrk="1" hangingPunct="1">
              <a:spcBef>
                <a:spcPct val="0"/>
              </a:spcBef>
            </a:pPr>
            <a:endParaRPr lang="ru-RU" altLang="ru-RU" dirty="0">
              <a:latin typeface="Arial" charset="0"/>
            </a:endParaRPr>
          </a:p>
        </p:txBody>
      </p:sp>
      <p:sp>
        <p:nvSpPr>
          <p:cNvPr id="4" name="Title 3"/>
          <p:cNvSpPr txBox="1">
            <a:spLocks/>
          </p:cNvSpPr>
          <p:nvPr/>
        </p:nvSpPr>
        <p:spPr>
          <a:xfrm>
            <a:off x="0" y="0"/>
            <a:ext cx="9144000" cy="6876000"/>
          </a:xfrm>
          <a:prstGeom prst="rect">
            <a:avLst/>
          </a:prstGeom>
          <a:solidFill>
            <a:schemeClr val="bg1">
              <a:alpha val="58000"/>
            </a:schemeClr>
          </a:solidFill>
          <a:ln>
            <a:noFill/>
          </a:ln>
        </p:spPr>
        <p:txBody>
          <a:bodyPr vert="horz" lIns="0" tIns="0" rIns="18288" bIns="0" anchor="ctr">
            <a:noAutofit/>
            <a:scene3d>
              <a:camera prst="orthographicFront"/>
              <a:lightRig rig="freezing" dir="t">
                <a:rot lat="0" lon="0" rev="5640000"/>
              </a:lightRig>
            </a:scene3d>
            <a:sp3d prstMaterial="flat">
              <a:bevelT w="38100" h="38100"/>
              <a:contourClr>
                <a:schemeClr val="tx2"/>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lang="en-US" sz="6600" b="1" dirty="0">
              <a:solidFill>
                <a:schemeClr val="accent6">
                  <a:lumMod val="40000"/>
                  <a:lumOff val="60000"/>
                </a:schemeClr>
              </a:solidFill>
              <a:effectLst>
                <a:outerShdw blurRad="38100" dist="25400" dir="5400000" algn="tl" rotWithShape="0">
                  <a:srgbClr val="AA6C5F"/>
                </a:outerShdw>
              </a:effectLst>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n-US" sz="6600" b="1" dirty="0">
                <a:solidFill>
                  <a:schemeClr val="accent6">
                    <a:lumMod val="40000"/>
                    <a:lumOff val="60000"/>
                  </a:schemeClr>
                </a:solidFill>
                <a:effectLst>
                  <a:outerShdw blurRad="38100" dist="25400" dir="5400000" algn="tl" rotWithShape="0">
                    <a:srgbClr val="AA6C5F"/>
                  </a:outerShdw>
                </a:effectLst>
                <a:latin typeface="+mj-lt"/>
                <a:ea typeface="+mj-ea"/>
                <a:cs typeface="+mj-cs"/>
              </a:rPr>
              <a:t>Thank You</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6600" b="1" dirty="0">
                <a:solidFill>
                  <a:schemeClr val="accent6">
                    <a:lumMod val="40000"/>
                    <a:lumOff val="60000"/>
                  </a:schemeClr>
                </a:solidFill>
                <a:effectLst>
                  <a:outerShdw blurRad="38100" dist="25400" dir="5400000" algn="tl" rotWithShape="0">
                    <a:srgbClr val="AA6C5F"/>
                  </a:outerShdw>
                </a:effectLst>
                <a:latin typeface="+mj-lt"/>
                <a:ea typeface="+mj-ea"/>
                <a:cs typeface="+mj-cs"/>
              </a:rPr>
              <a:t>for Your Attention!</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en-CA" sz="5400" b="1" dirty="0">
              <a:solidFill>
                <a:schemeClr val="accent6">
                  <a:lumMod val="40000"/>
                  <a:lumOff val="60000"/>
                </a:schemeClr>
              </a:solidFill>
              <a:effectLst>
                <a:outerShdw blurRad="38100" dist="25400" dir="5400000" algn="tl" rotWithShape="0">
                  <a:srgbClr val="AA6C5F"/>
                </a:outerShdw>
              </a:effectLst>
              <a:latin typeface="+mj-lt"/>
              <a:ea typeface="+mj-ea"/>
              <a:cs typeface="+mj-cs"/>
            </a:endParaRPr>
          </a:p>
        </p:txBody>
      </p:sp>
      <p:sp>
        <p:nvSpPr>
          <p:cNvPr id="19" name="object 19">
            <a:extLst>
              <a:ext uri="{FF2B5EF4-FFF2-40B4-BE49-F238E27FC236}">
                <a16:creationId xmlns:a16="http://schemas.microsoft.com/office/drawing/2014/main" xmlns="" id="{4257E5E1-E4CB-4759-AD30-5C5CAD6A7EF1}"/>
              </a:ext>
            </a:extLst>
          </p:cNvPr>
          <p:cNvSpPr txBox="1"/>
          <p:nvPr/>
        </p:nvSpPr>
        <p:spPr>
          <a:xfrm>
            <a:off x="8286280" y="2791961"/>
            <a:ext cx="822224" cy="276999"/>
          </a:xfrm>
          <a:prstGeom prst="rect">
            <a:avLst/>
          </a:prstGeom>
        </p:spPr>
        <p:txBody>
          <a:bodyPr vert="horz" wrap="square" lIns="0" tIns="0" rIns="0" bIns="0" rtlCol="0">
            <a:spAutoFit/>
          </a:bodyPr>
          <a:lstStyle/>
          <a:p>
            <a:pPr marL="12700">
              <a:lnSpc>
                <a:spcPct val="100000"/>
              </a:lnSpc>
            </a:pPr>
            <a:r>
              <a:rPr lang="en-US" sz="1800" spc="-5" dirty="0">
                <a:solidFill>
                  <a:srgbClr val="FFFFFF"/>
                </a:solidFill>
                <a:latin typeface="Arial"/>
                <a:cs typeface="Arial"/>
              </a:rPr>
              <a:t>DUBNA</a:t>
            </a:r>
            <a:endParaRPr sz="1800" dirty="0">
              <a:latin typeface="Arial"/>
              <a:cs typeface="Arial"/>
            </a:endParaRPr>
          </a:p>
        </p:txBody>
      </p:sp>
      <p:pic>
        <p:nvPicPr>
          <p:cNvPr id="5" name="Picture 4">
            <a:extLst>
              <a:ext uri="{FF2B5EF4-FFF2-40B4-BE49-F238E27FC236}">
                <a16:creationId xmlns:a16="http://schemas.microsoft.com/office/drawing/2014/main" xmlns="" id="{50F7C31C-5BD7-461F-9EDA-0C5A393964C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958596"/>
          </a:xfrm>
          <a:prstGeom prst="rect">
            <a:avLst/>
          </a:prstGeom>
        </p:spPr>
      </p:pic>
      <p:sp>
        <p:nvSpPr>
          <p:cNvPr id="42" name="Star: 5 Points 41">
            <a:extLst>
              <a:ext uri="{FF2B5EF4-FFF2-40B4-BE49-F238E27FC236}">
                <a16:creationId xmlns:a16="http://schemas.microsoft.com/office/drawing/2014/main" xmlns="" id="{A818C630-29D3-4FA2-988D-275C0D0C2E33}"/>
              </a:ext>
            </a:extLst>
          </p:cNvPr>
          <p:cNvSpPr>
            <a:spLocks noChangeAspect="1"/>
          </p:cNvSpPr>
          <p:nvPr/>
        </p:nvSpPr>
        <p:spPr>
          <a:xfrm>
            <a:off x="8591849" y="2383946"/>
            <a:ext cx="548450" cy="391886"/>
          </a:xfrm>
          <a:prstGeom prst="star5">
            <a:avLst>
              <a:gd name="adj" fmla="val 28625"/>
              <a:gd name="hf" fmla="val 105146"/>
              <a:gd name="vf" fmla="val 110557"/>
            </a:avLst>
          </a:prstGeom>
          <a:solidFill>
            <a:schemeClr val="tx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1" name="Picture 20">
            <a:extLst>
              <a:ext uri="{FF2B5EF4-FFF2-40B4-BE49-F238E27FC236}">
                <a16:creationId xmlns:a16="http://schemas.microsoft.com/office/drawing/2014/main" xmlns="" id="{9D9CF06E-A646-41FF-8D60-FEDCF3BA73A7}"/>
              </a:ext>
            </a:extLst>
          </p:cNvPr>
          <p:cNvPicPr>
            <a:picLocks noChangeAspect="1"/>
          </p:cNvPicPr>
          <p:nvPr/>
        </p:nvPicPr>
        <p:blipFill>
          <a:blip r:embed="rId11" cstate="print">
            <a:clrChange>
              <a:clrFrom>
                <a:srgbClr val="00FF00"/>
              </a:clrFrom>
              <a:clrTo>
                <a:srgbClr val="00FF00">
                  <a:alpha val="0"/>
                </a:srgbClr>
              </a:clrTo>
            </a:clrChange>
            <a:extLst>
              <a:ext uri="{28A0092B-C50C-407E-A947-70E740481C1C}">
                <a14:useLocalDpi xmlns:a14="http://schemas.microsoft.com/office/drawing/2010/main" val="0"/>
              </a:ext>
            </a:extLst>
          </a:blip>
          <a:stretch>
            <a:fillRect/>
          </a:stretch>
        </p:blipFill>
        <p:spPr>
          <a:xfrm>
            <a:off x="8053200" y="457200"/>
            <a:ext cx="455676" cy="1752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childTnLst>
                                    <p:animClr clrSpc="rgb" dir="cw">
                                      <p:cBhvr override="childStyle">
                                        <p:cTn id="6" dur="1000" autoRev="1" fill="remove"/>
                                        <p:tgtEl>
                                          <p:spTgt spid="42"/>
                                        </p:tgtEl>
                                        <p:attrNameLst>
                                          <p:attrName>style.color</p:attrName>
                                        </p:attrNameLst>
                                      </p:cBhvr>
                                      <p:to>
                                        <a:schemeClr val="hlink"/>
                                      </p:to>
                                    </p:animClr>
                                    <p:animClr clrSpc="rgb" dir="cw">
                                      <p:cBhvr>
                                        <p:cTn id="7" dur="1000" autoRev="1" fill="remove"/>
                                        <p:tgtEl>
                                          <p:spTgt spid="42"/>
                                        </p:tgtEl>
                                        <p:attrNameLst>
                                          <p:attrName>fillcolor</p:attrName>
                                        </p:attrNameLst>
                                      </p:cBhvr>
                                      <p:to>
                                        <a:schemeClr val="hlink"/>
                                      </p:to>
                                    </p:animClr>
                                    <p:set>
                                      <p:cBhvr>
                                        <p:cTn id="8" dur="1000" autoRev="1" fill="remove"/>
                                        <p:tgtEl>
                                          <p:spTgt spid="42"/>
                                        </p:tgtEl>
                                        <p:attrNameLst>
                                          <p:attrName>fill.type</p:attrName>
                                        </p:attrNameLst>
                                      </p:cBhvr>
                                      <p:to>
                                        <p:strVal val="solid"/>
                                      </p:to>
                                    </p:set>
                                    <p:set>
                                      <p:cBhvr>
                                        <p:cTn id="9" dur="1000" autoRev="1" fill="remove"/>
                                        <p:tgtEl>
                                          <p:spTgt spid="42"/>
                                        </p:tgtEl>
                                        <p:attrNameLst>
                                          <p:attrName>fill.on</p:attrName>
                                        </p:attrNameLst>
                                      </p:cBhvr>
                                      <p:to>
                                        <p:strVal val="true"/>
                                      </p:to>
                                    </p:set>
                                  </p:childTnLst>
                                </p:cTn>
                              </p:par>
                              <p:par>
                                <p:cTn id="10" presetID="10" presetClass="entr" presetSubtype="0" repeatCount="indefinite"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84000"/>
            <a:ext cx="8229600" cy="475456"/>
          </a:xfrm>
        </p:spPr>
        <p:txBody>
          <a:bodyPr>
            <a:noAutofit/>
          </a:bodyPr>
          <a:lstStyle/>
          <a:p>
            <a:r>
              <a:rPr lang="en-US" sz="3000" b="1" dirty="0">
                <a:solidFill>
                  <a:schemeClr val="tx2">
                    <a:lumMod val="90000"/>
                  </a:schemeClr>
                </a:solidFill>
                <a:effectLst>
                  <a:outerShdw blurRad="38100" dist="38100" dir="2700000" algn="tl">
                    <a:srgbClr val="000000">
                      <a:alpha val="43137"/>
                    </a:srgbClr>
                  </a:outerShdw>
                </a:effectLst>
              </a:rPr>
              <a:t>Condensed Matter Physics</a:t>
            </a:r>
            <a:endParaRPr lang="en-CA" sz="3000" b="1" dirty="0">
              <a:solidFill>
                <a:schemeClr val="tx2">
                  <a:lumMod val="90000"/>
                </a:schemeClr>
              </a:solidFill>
              <a:effectLst>
                <a:outerShdw blurRad="38100" dist="38100" dir="2700000" algn="tl">
                  <a:srgbClr val="000000">
                    <a:alpha val="43137"/>
                  </a:srgbClr>
                </a:outerShdw>
              </a:effectLst>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12" name="Slide Number Placeholder 2">
            <a:extLst>
              <a:ext uri="{FF2B5EF4-FFF2-40B4-BE49-F238E27FC236}">
                <a16:creationId xmlns:a16="http://schemas.microsoft.com/office/drawing/2014/main" xmlns="" id="{C36B5AC0-1C96-46C1-B536-0C7D2AB8D68B}"/>
              </a:ext>
            </a:extLst>
          </p:cNvPr>
          <p:cNvSpPr>
            <a:spLocks noGrp="1"/>
          </p:cNvSpPr>
          <p:nvPr>
            <p:ph type="sldNum" sz="quarter" idx="4"/>
          </p:nvPr>
        </p:nvSpPr>
        <p:spPr>
          <a:xfrm>
            <a:off x="7524328" y="6525344"/>
            <a:ext cx="1512024" cy="216024"/>
          </a:xfrm>
        </p:spPr>
        <p:txBody>
          <a:bodyPr wrap="none"/>
          <a:lstStyle/>
          <a:p>
            <a:r>
              <a:rPr lang="en-CA" sz="1300" dirty="0">
                <a:solidFill>
                  <a:srgbClr val="87CCF3"/>
                </a:solidFill>
              </a:rPr>
              <a:t>p.</a:t>
            </a:r>
            <a:fld id="{B26D0A97-99EA-4F59-82E1-B6372FA01846}" type="slidenum">
              <a:rPr lang="en-CA" sz="1300" smtClean="0">
                <a:solidFill>
                  <a:srgbClr val="87CCF3"/>
                </a:solidFill>
              </a:rPr>
              <a:pPr/>
              <a:t>3</a:t>
            </a:fld>
            <a:endParaRPr lang="en-CA" sz="1300" dirty="0">
              <a:solidFill>
                <a:srgbClr val="87CCF3"/>
              </a:solidFill>
            </a:endParaRPr>
          </a:p>
        </p:txBody>
      </p:sp>
      <p:sp>
        <p:nvSpPr>
          <p:cNvPr id="6" name="Rectangle 3">
            <a:extLst>
              <a:ext uri="{FF2B5EF4-FFF2-40B4-BE49-F238E27FC236}">
                <a16:creationId xmlns:a16="http://schemas.microsoft.com/office/drawing/2014/main" xmlns="" id="{3000BA9C-4871-4F48-88F0-C00330A6C4D8}"/>
              </a:ext>
            </a:extLst>
          </p:cNvPr>
          <p:cNvSpPr txBox="1">
            <a:spLocks noChangeArrowheads="1"/>
          </p:cNvSpPr>
          <p:nvPr/>
        </p:nvSpPr>
        <p:spPr>
          <a:xfrm>
            <a:off x="107504" y="2422800"/>
            <a:ext cx="8928847" cy="2985433"/>
          </a:xfrm>
          <a:prstGeom prst="rect">
            <a:avLst/>
          </a:prstGeom>
        </p:spPr>
        <p:txBody>
          <a:bodyPr wrap="square">
            <a:spAutoFit/>
          </a:bodyPr>
          <a:lstStyle/>
          <a:p>
            <a:pPr marL="342900" indent="-342900">
              <a:spcAft>
                <a:spcPts val="1200"/>
              </a:spcAft>
              <a:buFont typeface="Arial" panose="020B0604020202020204" pitchFamily="34" charset="0"/>
              <a:buChar char="•"/>
            </a:pPr>
            <a:r>
              <a:rPr lang="en-CA" b="1" dirty="0">
                <a:solidFill>
                  <a:schemeClr val="tx2"/>
                </a:solidFill>
                <a:latin typeface="+mj-lt"/>
                <a:ea typeface="+mn-ea"/>
              </a:rPr>
              <a:t>explores the fundamental properties of matter and their origins resulting from the interactions of a large number of atoms and electrons</a:t>
            </a:r>
          </a:p>
          <a:p>
            <a:pPr marL="342900" indent="-342900">
              <a:spcAft>
                <a:spcPts val="1200"/>
              </a:spcAft>
              <a:buFont typeface="Arial" panose="020B0604020202020204" pitchFamily="34" charset="0"/>
              <a:buChar char="•"/>
            </a:pPr>
            <a:r>
              <a:rPr lang="en-CA" b="1" dirty="0">
                <a:solidFill>
                  <a:schemeClr val="tx2"/>
                </a:solidFill>
                <a:latin typeface="+mj-lt"/>
                <a:ea typeface="+mn-ea"/>
              </a:rPr>
              <a:t>the science of the material world around us</a:t>
            </a:r>
          </a:p>
          <a:p>
            <a:pPr marL="342900" indent="-342900">
              <a:spcAft>
                <a:spcPts val="1200"/>
              </a:spcAft>
              <a:buFont typeface="Arial" panose="020B0604020202020204" pitchFamily="34" charset="0"/>
              <a:buChar char="•"/>
            </a:pPr>
            <a:r>
              <a:rPr lang="en-CA" b="1" dirty="0">
                <a:solidFill>
                  <a:schemeClr val="tx2"/>
                </a:solidFill>
                <a:latin typeface="+mj-lt"/>
                <a:ea typeface="+mn-ea"/>
              </a:rPr>
              <a:t>the broadest field of physics, interconnecting the physics with chemistry, biology, geology, and astronomy, as well as nearly all fields of engineering</a:t>
            </a:r>
            <a:endParaRPr lang="en-US" b="1" dirty="0">
              <a:solidFill>
                <a:schemeClr val="tx2"/>
              </a:solidFill>
              <a:latin typeface="+mj-lt"/>
              <a:ea typeface="+mn-ea"/>
            </a:endParaRPr>
          </a:p>
        </p:txBody>
      </p:sp>
    </p:spTree>
    <p:extLst>
      <p:ext uri="{BB962C8B-B14F-4D97-AF65-F5344CB8AC3E}">
        <p14:creationId xmlns:p14="http://schemas.microsoft.com/office/powerpoint/2010/main" val="5029530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84000"/>
            <a:ext cx="8229600" cy="475456"/>
          </a:xfrm>
        </p:spPr>
        <p:txBody>
          <a:bodyPr>
            <a:noAutofit/>
          </a:bodyPr>
          <a:lstStyle/>
          <a:p>
            <a:r>
              <a:rPr lang="en-US" sz="3000" b="1" dirty="0">
                <a:solidFill>
                  <a:schemeClr val="tx2">
                    <a:lumMod val="90000"/>
                  </a:schemeClr>
                </a:solidFill>
                <a:effectLst>
                  <a:outerShdw blurRad="38100" dist="38100" dir="2700000" algn="tl">
                    <a:srgbClr val="000000">
                      <a:alpha val="43137"/>
                    </a:srgbClr>
                  </a:outerShdw>
                </a:effectLst>
              </a:rPr>
              <a:t>CMP in Modern Society</a:t>
            </a:r>
            <a:endParaRPr lang="en-CA" sz="3000" b="1" dirty="0">
              <a:solidFill>
                <a:schemeClr val="tx2">
                  <a:lumMod val="90000"/>
                </a:schemeClr>
              </a:solidFill>
              <a:effectLst>
                <a:outerShdw blurRad="38100" dist="38100" dir="2700000" algn="tl">
                  <a:srgbClr val="000000">
                    <a:alpha val="43137"/>
                  </a:srgbClr>
                </a:outerShdw>
              </a:effectLst>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12" name="Slide Number Placeholder 2">
            <a:extLst>
              <a:ext uri="{FF2B5EF4-FFF2-40B4-BE49-F238E27FC236}">
                <a16:creationId xmlns:a16="http://schemas.microsoft.com/office/drawing/2014/main" xmlns="" id="{C36B5AC0-1C96-46C1-B536-0C7D2AB8D68B}"/>
              </a:ext>
            </a:extLst>
          </p:cNvPr>
          <p:cNvSpPr>
            <a:spLocks noGrp="1"/>
          </p:cNvSpPr>
          <p:nvPr>
            <p:ph type="sldNum" sz="quarter" idx="4"/>
          </p:nvPr>
        </p:nvSpPr>
        <p:spPr>
          <a:xfrm>
            <a:off x="7524328" y="6525344"/>
            <a:ext cx="1512024" cy="216024"/>
          </a:xfrm>
        </p:spPr>
        <p:txBody>
          <a:bodyPr wrap="none"/>
          <a:lstStyle/>
          <a:p>
            <a:r>
              <a:rPr lang="en-CA" sz="1300" dirty="0">
                <a:solidFill>
                  <a:srgbClr val="87CCF3"/>
                </a:solidFill>
              </a:rPr>
              <a:t>p.</a:t>
            </a:r>
            <a:fld id="{B26D0A97-99EA-4F59-82E1-B6372FA01846}" type="slidenum">
              <a:rPr lang="en-CA" sz="1300" smtClean="0">
                <a:solidFill>
                  <a:srgbClr val="87CCF3"/>
                </a:solidFill>
              </a:rPr>
              <a:pPr/>
              <a:t>4</a:t>
            </a:fld>
            <a:endParaRPr lang="en-CA" sz="1300" dirty="0">
              <a:solidFill>
                <a:srgbClr val="87CCF3"/>
              </a:solidFill>
            </a:endParaRPr>
          </a:p>
        </p:txBody>
      </p:sp>
      <p:sp>
        <p:nvSpPr>
          <p:cNvPr id="7" name="Rectangle 3">
            <a:extLst>
              <a:ext uri="{FF2B5EF4-FFF2-40B4-BE49-F238E27FC236}">
                <a16:creationId xmlns:a16="http://schemas.microsoft.com/office/drawing/2014/main" xmlns="" id="{B69861AC-BEA4-4180-B520-79BB1C596580}"/>
              </a:ext>
            </a:extLst>
          </p:cNvPr>
          <p:cNvSpPr txBox="1">
            <a:spLocks noChangeArrowheads="1"/>
          </p:cNvSpPr>
          <p:nvPr/>
        </p:nvSpPr>
        <p:spPr>
          <a:xfrm>
            <a:off x="107504" y="1340768"/>
            <a:ext cx="8928847" cy="461665"/>
          </a:xfrm>
          <a:prstGeom prst="rect">
            <a:avLst/>
          </a:prstGeom>
        </p:spPr>
        <p:txBody>
          <a:bodyPr wrap="square">
            <a:spAutoFit/>
          </a:bodyPr>
          <a:lstStyle/>
          <a:p>
            <a:pPr marL="342900" indent="-342900">
              <a:spcAft>
                <a:spcPts val="1200"/>
              </a:spcAft>
              <a:buFont typeface="Arial" panose="020B0604020202020204" pitchFamily="34" charset="0"/>
              <a:buChar char="•"/>
            </a:pPr>
            <a:r>
              <a:rPr lang="en-CA" b="1" dirty="0">
                <a:solidFill>
                  <a:schemeClr val="tx2"/>
                </a:solidFill>
                <a:latin typeface="+mj-lt"/>
                <a:ea typeface="+mn-ea"/>
              </a:rPr>
              <a:t>stimulates technological innovations that impact everyday life</a:t>
            </a:r>
            <a:endParaRPr lang="en-US" b="1" dirty="0">
              <a:solidFill>
                <a:schemeClr val="tx2"/>
              </a:solidFill>
              <a:latin typeface="+mj-lt"/>
              <a:ea typeface="+mn-ea"/>
            </a:endParaRPr>
          </a:p>
        </p:txBody>
      </p:sp>
      <p:pic>
        <p:nvPicPr>
          <p:cNvPr id="5" name="Picture 4">
            <a:extLst>
              <a:ext uri="{FF2B5EF4-FFF2-40B4-BE49-F238E27FC236}">
                <a16:creationId xmlns:a16="http://schemas.microsoft.com/office/drawing/2014/main" xmlns="" id="{0550BDBE-C237-4A0F-B38D-27D754A973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22" y="2253983"/>
            <a:ext cx="3989635" cy="3172481"/>
          </a:xfrm>
          <a:prstGeom prst="roundRect">
            <a:avLst>
              <a:gd name="adj" fmla="val 28732"/>
            </a:avLst>
          </a:prstGeom>
        </p:spPr>
      </p:pic>
      <p:sp>
        <p:nvSpPr>
          <p:cNvPr id="9" name="Text Box 10">
            <a:extLst>
              <a:ext uri="{FF2B5EF4-FFF2-40B4-BE49-F238E27FC236}">
                <a16:creationId xmlns:a16="http://schemas.microsoft.com/office/drawing/2014/main" xmlns="" id="{03CECBC9-3E0C-4593-8294-37022D543C98}"/>
              </a:ext>
            </a:extLst>
          </p:cNvPr>
          <p:cNvSpPr txBox="1">
            <a:spLocks noChangeArrowheads="1"/>
          </p:cNvSpPr>
          <p:nvPr/>
        </p:nvSpPr>
        <p:spPr bwMode="auto">
          <a:xfrm>
            <a:off x="76522" y="5489356"/>
            <a:ext cx="3919414" cy="1169551"/>
          </a:xfrm>
          <a:prstGeom prst="rect">
            <a:avLst/>
          </a:prstGeom>
          <a:noFill/>
          <a:ln w="9525">
            <a:noFill/>
            <a:miter lim="800000"/>
            <a:headEnd/>
            <a:tailEnd/>
          </a:ln>
        </p:spPr>
        <p:txBody>
          <a:bodyPr wrap="square">
            <a:spAutoFit/>
          </a:bodyPr>
          <a:lstStyle/>
          <a:p>
            <a:pPr algn="ctr"/>
            <a:r>
              <a:rPr lang="en-CA" sz="1600" dirty="0">
                <a:solidFill>
                  <a:schemeClr val="accent6"/>
                </a:solidFill>
                <a:effectLst>
                  <a:outerShdw blurRad="50800" dist="50800" dir="5400000" algn="ctr" rotWithShape="0">
                    <a:schemeClr val="bg1"/>
                  </a:outerShdw>
                </a:effectLst>
                <a:latin typeface="+mj-lt"/>
              </a:rPr>
              <a:t>W.B. Shockley, J. Bardeen and W.H. Brattain</a:t>
            </a:r>
          </a:p>
          <a:p>
            <a:pPr algn="ctr"/>
            <a:r>
              <a:rPr lang="en-CA" sz="1800" dirty="0">
                <a:solidFill>
                  <a:srgbClr val="FFFFFF"/>
                </a:solidFill>
                <a:latin typeface="+mj-lt"/>
              </a:rPr>
              <a:t>The Nobel Prize in Physics 1956</a:t>
            </a:r>
          </a:p>
          <a:p>
            <a:pPr algn="ctr"/>
            <a:r>
              <a:rPr lang="en-CA" sz="1800" dirty="0">
                <a:solidFill>
                  <a:srgbClr val="FFFFFF"/>
                </a:solidFill>
                <a:latin typeface="+mj-lt"/>
              </a:rPr>
              <a:t>for the research on semiconductors and the discovery of the transistor effect</a:t>
            </a:r>
          </a:p>
        </p:txBody>
      </p:sp>
      <p:pic>
        <p:nvPicPr>
          <p:cNvPr id="10" name="Picture 13">
            <a:extLst>
              <a:ext uri="{FF2B5EF4-FFF2-40B4-BE49-F238E27FC236}">
                <a16:creationId xmlns:a16="http://schemas.microsoft.com/office/drawing/2014/main" xmlns="" id="{E2987C9C-B880-44D1-921D-E5DDCA60F19D}"/>
              </a:ext>
            </a:extLst>
          </p:cNvP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1433" y="4725144"/>
            <a:ext cx="818344" cy="799476"/>
          </a:xfrm>
          <a:prstGeom prst="rect">
            <a:avLst/>
          </a:prstGeom>
          <a:noFill/>
          <a:ln w="9525">
            <a:noFill/>
            <a:miter lim="800000"/>
            <a:headEnd/>
            <a:tailEnd/>
          </a:ln>
          <a:effectLst/>
        </p:spPr>
      </p:pic>
      <p:pic>
        <p:nvPicPr>
          <p:cNvPr id="11" name="Picture 10">
            <a:extLst>
              <a:ext uri="{FF2B5EF4-FFF2-40B4-BE49-F238E27FC236}">
                <a16:creationId xmlns:a16="http://schemas.microsoft.com/office/drawing/2014/main" xmlns="" id="{891D67EC-DC66-4F1F-ABBC-B02FCA8716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7248" y="2276872"/>
            <a:ext cx="1987200" cy="1252890"/>
          </a:xfrm>
          <a:prstGeom prst="rect">
            <a:avLst/>
          </a:prstGeom>
        </p:spPr>
      </p:pic>
      <p:pic>
        <p:nvPicPr>
          <p:cNvPr id="16" name="Picture 15">
            <a:extLst>
              <a:ext uri="{FF2B5EF4-FFF2-40B4-BE49-F238E27FC236}">
                <a16:creationId xmlns:a16="http://schemas.microsoft.com/office/drawing/2014/main" xmlns="" id="{E053CF3F-B94C-4C74-A8C8-BEA59CA8FE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48064" y="2276872"/>
            <a:ext cx="939600" cy="1260763"/>
          </a:xfrm>
          <a:prstGeom prst="rect">
            <a:avLst/>
          </a:prstGeom>
        </p:spPr>
      </p:pic>
      <p:pic>
        <p:nvPicPr>
          <p:cNvPr id="18" name="Picture 17">
            <a:extLst>
              <a:ext uri="{FF2B5EF4-FFF2-40B4-BE49-F238E27FC236}">
                <a16:creationId xmlns:a16="http://schemas.microsoft.com/office/drawing/2014/main" xmlns="" id="{CD9F0371-12A4-4604-B6BA-1823CAFEF88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6096" y="3740248"/>
            <a:ext cx="2926080" cy="1776984"/>
          </a:xfrm>
          <a:prstGeom prst="rect">
            <a:avLst/>
          </a:prstGeom>
        </p:spPr>
      </p:pic>
      <p:sp>
        <p:nvSpPr>
          <p:cNvPr id="19" name="Text Box 10">
            <a:extLst>
              <a:ext uri="{FF2B5EF4-FFF2-40B4-BE49-F238E27FC236}">
                <a16:creationId xmlns:a16="http://schemas.microsoft.com/office/drawing/2014/main" xmlns="" id="{405557A0-245D-4662-AE7E-D56109C33544}"/>
              </a:ext>
            </a:extLst>
          </p:cNvPr>
          <p:cNvSpPr txBox="1">
            <a:spLocks noChangeArrowheads="1"/>
          </p:cNvSpPr>
          <p:nvPr/>
        </p:nvSpPr>
        <p:spPr bwMode="auto">
          <a:xfrm>
            <a:off x="5436096" y="6279703"/>
            <a:ext cx="2926080" cy="461665"/>
          </a:xfrm>
          <a:prstGeom prst="rect">
            <a:avLst/>
          </a:prstGeom>
          <a:noFill/>
          <a:ln w="9525">
            <a:noFill/>
            <a:miter lim="800000"/>
            <a:headEnd/>
            <a:tailEnd/>
          </a:ln>
        </p:spPr>
        <p:txBody>
          <a:bodyPr wrap="square">
            <a:spAutoFit/>
          </a:bodyPr>
          <a:lstStyle/>
          <a:p>
            <a:pPr algn="ctr"/>
            <a:r>
              <a:rPr lang="en-CA" b="1" dirty="0">
                <a:solidFill>
                  <a:srgbClr val="FFFFFF"/>
                </a:solidFill>
                <a:latin typeface="+mj-lt"/>
              </a:rPr>
              <a:t>Modern electronics</a:t>
            </a:r>
          </a:p>
        </p:txBody>
      </p:sp>
      <p:sp>
        <p:nvSpPr>
          <p:cNvPr id="49" name="Freeform: Shape 48">
            <a:extLst>
              <a:ext uri="{FF2B5EF4-FFF2-40B4-BE49-F238E27FC236}">
                <a16:creationId xmlns:a16="http://schemas.microsoft.com/office/drawing/2014/main" xmlns="" id="{C831B2FC-4D8D-4544-8528-968E024414A1}"/>
              </a:ext>
            </a:extLst>
          </p:cNvPr>
          <p:cNvSpPr/>
          <p:nvPr/>
        </p:nvSpPr>
        <p:spPr>
          <a:xfrm>
            <a:off x="3689498" y="2793630"/>
            <a:ext cx="4092636" cy="3128705"/>
          </a:xfrm>
          <a:custGeom>
            <a:avLst/>
            <a:gdLst>
              <a:gd name="connsiteX0" fmla="*/ 0 w 4092636"/>
              <a:gd name="connsiteY0" fmla="*/ 3128705 h 3128705"/>
              <a:gd name="connsiteX1" fmla="*/ 595423 w 4092636"/>
              <a:gd name="connsiteY1" fmla="*/ 2926686 h 3128705"/>
              <a:gd name="connsiteX2" fmla="*/ 723014 w 4092636"/>
              <a:gd name="connsiteY2" fmla="*/ 2161142 h 3128705"/>
              <a:gd name="connsiteX3" fmla="*/ 839972 w 4092636"/>
              <a:gd name="connsiteY3" fmla="*/ 587523 h 3128705"/>
              <a:gd name="connsiteX4" fmla="*/ 1329069 w 4092636"/>
              <a:gd name="connsiteY4" fmla="*/ 45263 h 3128705"/>
              <a:gd name="connsiteX5" fmla="*/ 2200939 w 4092636"/>
              <a:gd name="connsiteY5" fmla="*/ 34630 h 3128705"/>
              <a:gd name="connsiteX6" fmla="*/ 3689497 w 4092636"/>
              <a:gd name="connsiteY6" fmla="*/ 77161 h 3128705"/>
              <a:gd name="connsiteX7" fmla="*/ 4061637 w 4092636"/>
              <a:gd name="connsiteY7" fmla="*/ 534361 h 3128705"/>
              <a:gd name="connsiteX8" fmla="*/ 3987209 w 4092636"/>
              <a:gd name="connsiteY8" fmla="*/ 863970 h 3128705"/>
              <a:gd name="connsiteX9" fmla="*/ 3317358 w 4092636"/>
              <a:gd name="connsiteY9" fmla="*/ 1044723 h 3128705"/>
              <a:gd name="connsiteX10" fmla="*/ 3242930 w 4092636"/>
              <a:gd name="connsiteY10" fmla="*/ 1299905 h 312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92636" h="3128705">
                <a:moveTo>
                  <a:pt x="0" y="3128705"/>
                </a:moveTo>
                <a:cubicBezTo>
                  <a:pt x="237460" y="3108325"/>
                  <a:pt x="474921" y="3087946"/>
                  <a:pt x="595423" y="2926686"/>
                </a:cubicBezTo>
                <a:cubicBezTo>
                  <a:pt x="715925" y="2765425"/>
                  <a:pt x="682256" y="2551002"/>
                  <a:pt x="723014" y="2161142"/>
                </a:cubicBezTo>
                <a:cubicBezTo>
                  <a:pt x="763772" y="1771281"/>
                  <a:pt x="738963" y="940169"/>
                  <a:pt x="839972" y="587523"/>
                </a:cubicBezTo>
                <a:cubicBezTo>
                  <a:pt x="940981" y="234876"/>
                  <a:pt x="1102241" y="137412"/>
                  <a:pt x="1329069" y="45263"/>
                </a:cubicBezTo>
                <a:cubicBezTo>
                  <a:pt x="1555897" y="-46886"/>
                  <a:pt x="1807534" y="29314"/>
                  <a:pt x="2200939" y="34630"/>
                </a:cubicBezTo>
                <a:cubicBezTo>
                  <a:pt x="2594344" y="39946"/>
                  <a:pt x="3379381" y="-6128"/>
                  <a:pt x="3689497" y="77161"/>
                </a:cubicBezTo>
                <a:cubicBezTo>
                  <a:pt x="3999613" y="160449"/>
                  <a:pt x="4012018" y="403226"/>
                  <a:pt x="4061637" y="534361"/>
                </a:cubicBezTo>
                <a:cubicBezTo>
                  <a:pt x="4111256" y="665496"/>
                  <a:pt x="4111255" y="778910"/>
                  <a:pt x="3987209" y="863970"/>
                </a:cubicBezTo>
                <a:cubicBezTo>
                  <a:pt x="3863163" y="949030"/>
                  <a:pt x="3441405" y="972067"/>
                  <a:pt x="3317358" y="1044723"/>
                </a:cubicBezTo>
                <a:cubicBezTo>
                  <a:pt x="3193312" y="1117379"/>
                  <a:pt x="3218121" y="1208642"/>
                  <a:pt x="3242930" y="1299905"/>
                </a:cubicBezTo>
              </a:path>
            </a:pathLst>
          </a:custGeom>
          <a:noFill/>
          <a:ln w="50800">
            <a:solidFill>
              <a:schemeClr val="accent6">
                <a:lumMod val="60000"/>
                <a:lumOff val="40000"/>
              </a:schemeClr>
            </a:solidFill>
            <a:tailEnd type="triangle"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a:extLst>
              <a:ext uri="{FF2B5EF4-FFF2-40B4-BE49-F238E27FC236}">
                <a16:creationId xmlns:a16="http://schemas.microsoft.com/office/drawing/2014/main" xmlns="" id="{3C87124F-CED5-4616-A33C-204E00FB73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36000" y="5517232"/>
            <a:ext cx="3168448" cy="788918"/>
          </a:xfrm>
          <a:prstGeom prst="rect">
            <a:avLst/>
          </a:prstGeom>
        </p:spPr>
      </p:pic>
    </p:spTree>
    <p:extLst>
      <p:ext uri="{BB962C8B-B14F-4D97-AF65-F5344CB8AC3E}">
        <p14:creationId xmlns:p14="http://schemas.microsoft.com/office/powerpoint/2010/main" val="37917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84000"/>
            <a:ext cx="8229600" cy="475456"/>
          </a:xfrm>
        </p:spPr>
        <p:txBody>
          <a:bodyPr>
            <a:noAutofit/>
          </a:bodyPr>
          <a:lstStyle/>
          <a:p>
            <a:r>
              <a:rPr lang="en-US" sz="3000" b="1" dirty="0">
                <a:solidFill>
                  <a:schemeClr val="tx2">
                    <a:lumMod val="90000"/>
                  </a:schemeClr>
                </a:solidFill>
                <a:effectLst>
                  <a:outerShdw blurRad="38100" dist="38100" dir="2700000" algn="tl">
                    <a:srgbClr val="000000">
                      <a:alpha val="43137"/>
                    </a:srgbClr>
                  </a:outerShdw>
                </a:effectLst>
              </a:rPr>
              <a:t>Grand Challenges in CMP</a:t>
            </a:r>
            <a:endParaRPr lang="en-CA" sz="3000" b="1" dirty="0">
              <a:solidFill>
                <a:schemeClr val="tx2">
                  <a:lumMod val="90000"/>
                </a:schemeClr>
              </a:solidFill>
              <a:effectLst>
                <a:outerShdw blurRad="38100" dist="38100" dir="2700000" algn="tl">
                  <a:srgbClr val="000000">
                    <a:alpha val="43137"/>
                  </a:srgbClr>
                </a:outerShdw>
              </a:effectLst>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12" name="Slide Number Placeholder 2">
            <a:extLst>
              <a:ext uri="{FF2B5EF4-FFF2-40B4-BE49-F238E27FC236}">
                <a16:creationId xmlns:a16="http://schemas.microsoft.com/office/drawing/2014/main" xmlns="" id="{C36B5AC0-1C96-46C1-B536-0C7D2AB8D68B}"/>
              </a:ext>
            </a:extLst>
          </p:cNvPr>
          <p:cNvSpPr>
            <a:spLocks noGrp="1"/>
          </p:cNvSpPr>
          <p:nvPr>
            <p:ph type="sldNum" sz="quarter" idx="4"/>
          </p:nvPr>
        </p:nvSpPr>
        <p:spPr>
          <a:xfrm>
            <a:off x="7524328" y="6525344"/>
            <a:ext cx="1512024" cy="216024"/>
          </a:xfrm>
        </p:spPr>
        <p:txBody>
          <a:bodyPr wrap="none"/>
          <a:lstStyle/>
          <a:p>
            <a:r>
              <a:rPr lang="en-CA" sz="1300" dirty="0">
                <a:solidFill>
                  <a:srgbClr val="87CCF3"/>
                </a:solidFill>
              </a:rPr>
              <a:t>p.</a:t>
            </a:r>
            <a:fld id="{B26D0A97-99EA-4F59-82E1-B6372FA01846}" type="slidenum">
              <a:rPr lang="en-CA" sz="1300" smtClean="0">
                <a:solidFill>
                  <a:srgbClr val="87CCF3"/>
                </a:solidFill>
              </a:rPr>
              <a:pPr/>
              <a:t>5</a:t>
            </a:fld>
            <a:endParaRPr lang="en-CA" sz="1300" dirty="0">
              <a:solidFill>
                <a:srgbClr val="87CCF3"/>
              </a:solidFill>
            </a:endParaRPr>
          </a:p>
        </p:txBody>
      </p:sp>
      <p:sp>
        <p:nvSpPr>
          <p:cNvPr id="6" name="Rectangle 3">
            <a:extLst>
              <a:ext uri="{FF2B5EF4-FFF2-40B4-BE49-F238E27FC236}">
                <a16:creationId xmlns:a16="http://schemas.microsoft.com/office/drawing/2014/main" xmlns="" id="{3000BA9C-4871-4F48-88F0-C00330A6C4D8}"/>
              </a:ext>
            </a:extLst>
          </p:cNvPr>
          <p:cNvSpPr txBox="1">
            <a:spLocks noChangeArrowheads="1"/>
          </p:cNvSpPr>
          <p:nvPr/>
        </p:nvSpPr>
        <p:spPr>
          <a:xfrm>
            <a:off x="107504" y="2420888"/>
            <a:ext cx="8928847" cy="3600986"/>
          </a:xfrm>
          <a:prstGeom prst="rect">
            <a:avLst/>
          </a:prstGeom>
        </p:spPr>
        <p:txBody>
          <a:bodyPr wrap="square">
            <a:spAutoFit/>
          </a:bodyPr>
          <a:lstStyle/>
          <a:p>
            <a:pPr marL="342900" indent="-342900">
              <a:spcAft>
                <a:spcPts val="1200"/>
              </a:spcAft>
              <a:buFont typeface="Arial" panose="020B0604020202020204" pitchFamily="34" charset="0"/>
              <a:buChar char="•"/>
            </a:pPr>
            <a:r>
              <a:rPr lang="en-CA" b="1" dirty="0">
                <a:latin typeface="+mj-lt"/>
                <a:ea typeface="+mn-ea"/>
              </a:rPr>
              <a:t>How do complex phenomena emerge from simple ingredients?</a:t>
            </a:r>
          </a:p>
          <a:p>
            <a:pPr marL="342900" indent="-342900">
              <a:spcAft>
                <a:spcPts val="1200"/>
              </a:spcAft>
              <a:buFont typeface="Arial" panose="020B0604020202020204" pitchFamily="34" charset="0"/>
              <a:buChar char="•"/>
            </a:pPr>
            <a:r>
              <a:rPr lang="en-CA" b="1" dirty="0">
                <a:latin typeface="+mj-lt"/>
                <a:ea typeface="+mn-ea"/>
              </a:rPr>
              <a:t>How will we generate power in the future?</a:t>
            </a:r>
          </a:p>
          <a:p>
            <a:pPr marL="342900" indent="-342900">
              <a:spcAft>
                <a:spcPts val="1200"/>
              </a:spcAft>
              <a:buFont typeface="Arial" panose="020B0604020202020204" pitchFamily="34" charset="0"/>
              <a:buChar char="•"/>
            </a:pPr>
            <a:r>
              <a:rPr lang="en-CA" b="1" dirty="0">
                <a:latin typeface="+mj-lt"/>
                <a:ea typeface="+mn-ea"/>
              </a:rPr>
              <a:t>What is the physics of life?</a:t>
            </a:r>
          </a:p>
          <a:p>
            <a:pPr marL="342900" indent="-342900">
              <a:spcAft>
                <a:spcPts val="1200"/>
              </a:spcAft>
              <a:buFont typeface="Arial" panose="020B0604020202020204" pitchFamily="34" charset="0"/>
              <a:buChar char="•"/>
            </a:pPr>
            <a:r>
              <a:rPr lang="en-CA" b="1" dirty="0">
                <a:latin typeface="+mj-lt"/>
                <a:ea typeface="+mn-ea"/>
              </a:rPr>
              <a:t>What happens far from equilibrium and why?</a:t>
            </a:r>
          </a:p>
          <a:p>
            <a:pPr marL="342900" indent="-342900">
              <a:spcAft>
                <a:spcPts val="1200"/>
              </a:spcAft>
              <a:buFont typeface="Arial" panose="020B0604020202020204" pitchFamily="34" charset="0"/>
              <a:buChar char="•"/>
            </a:pPr>
            <a:r>
              <a:rPr lang="en-CA" b="1" dirty="0">
                <a:latin typeface="+mj-lt"/>
                <a:ea typeface="+mn-ea"/>
              </a:rPr>
              <a:t>What new discoveries await us in the nanoworld?</a:t>
            </a:r>
          </a:p>
          <a:p>
            <a:pPr marL="342900" indent="-342900">
              <a:spcAft>
                <a:spcPts val="1200"/>
              </a:spcAft>
              <a:buFont typeface="Arial" panose="020B0604020202020204" pitchFamily="34" charset="0"/>
              <a:buChar char="•"/>
            </a:pPr>
            <a:r>
              <a:rPr lang="en-CA" b="1" dirty="0">
                <a:latin typeface="+mj-lt"/>
                <a:ea typeface="+mn-ea"/>
              </a:rPr>
              <a:t>How can we extend the frontiers of measurement and prediction?</a:t>
            </a:r>
          </a:p>
          <a:p>
            <a:pPr marL="342900" indent="-342900">
              <a:spcAft>
                <a:spcPts val="1200"/>
              </a:spcAft>
              <a:buFont typeface="Arial" panose="020B0604020202020204" pitchFamily="34" charset="0"/>
              <a:buChar char="•"/>
            </a:pPr>
            <a:r>
              <a:rPr lang="en-CA" b="1" dirty="0">
                <a:latin typeface="+mj-lt"/>
                <a:ea typeface="+mn-ea"/>
              </a:rPr>
              <a:t>How do we revolutionize the information age?</a:t>
            </a:r>
            <a:endParaRPr lang="en-US" b="1" dirty="0">
              <a:latin typeface="+mj-lt"/>
              <a:ea typeface="+mn-ea"/>
            </a:endParaRPr>
          </a:p>
        </p:txBody>
      </p:sp>
      <p:sp>
        <p:nvSpPr>
          <p:cNvPr id="7" name="Text Box 10">
            <a:extLst>
              <a:ext uri="{FF2B5EF4-FFF2-40B4-BE49-F238E27FC236}">
                <a16:creationId xmlns:a16="http://schemas.microsoft.com/office/drawing/2014/main" xmlns="" id="{1F9F7125-338F-40EF-8C8C-1824D8C47B6E}"/>
              </a:ext>
            </a:extLst>
          </p:cNvPr>
          <p:cNvSpPr txBox="1">
            <a:spLocks noChangeArrowheads="1"/>
          </p:cNvSpPr>
          <p:nvPr/>
        </p:nvSpPr>
        <p:spPr bwMode="auto">
          <a:xfrm>
            <a:off x="104751" y="6402814"/>
            <a:ext cx="8931745" cy="338554"/>
          </a:xfrm>
          <a:prstGeom prst="rect">
            <a:avLst/>
          </a:prstGeom>
          <a:noFill/>
          <a:ln w="9525">
            <a:noFill/>
            <a:miter lim="800000"/>
            <a:headEnd/>
            <a:tailEnd/>
          </a:ln>
        </p:spPr>
        <p:txBody>
          <a:bodyPr wrap="square">
            <a:spAutoFit/>
          </a:bodyPr>
          <a:lstStyle/>
          <a:p>
            <a:r>
              <a:rPr lang="en-US" sz="1600" dirty="0">
                <a:solidFill>
                  <a:schemeClr val="accent6">
                    <a:lumMod val="60000"/>
                    <a:lumOff val="40000"/>
                  </a:schemeClr>
                </a:solidFill>
                <a:latin typeface="+mj-lt"/>
              </a:rPr>
              <a:t>National Research Council of the National Academies: An interim report (2010).</a:t>
            </a:r>
            <a:endParaRPr lang="ru-RU" sz="1600" dirty="0">
              <a:solidFill>
                <a:schemeClr val="accent6">
                  <a:lumMod val="60000"/>
                  <a:lumOff val="40000"/>
                </a:schemeClr>
              </a:solidFill>
              <a:latin typeface="+mj-lt"/>
            </a:endParaRPr>
          </a:p>
        </p:txBody>
      </p:sp>
    </p:spTree>
    <p:extLst>
      <p:ext uri="{BB962C8B-B14F-4D97-AF65-F5344CB8AC3E}">
        <p14:creationId xmlns:p14="http://schemas.microsoft.com/office/powerpoint/2010/main" val="122041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6246176-541B-45BF-9F26-B538DA2CA68E}"/>
              </a:ext>
            </a:extLst>
          </p:cNvPr>
          <p:cNvPicPr>
            <a:picLocks noChangeAspect="1"/>
          </p:cNvPicPr>
          <p:nvPr/>
        </p:nvPicPr>
        <p:blipFill>
          <a:blip r:embed="rId3">
            <a:clrChange>
              <a:clrFrom>
                <a:srgbClr val="262626"/>
              </a:clrFrom>
              <a:clrTo>
                <a:srgbClr val="262626">
                  <a:alpha val="0"/>
                </a:srgbClr>
              </a:clrTo>
            </a:clrChange>
            <a:extLst>
              <a:ext uri="{28A0092B-C50C-407E-A947-70E740481C1C}">
                <a14:useLocalDpi xmlns:a14="http://schemas.microsoft.com/office/drawing/2010/main" val="0"/>
              </a:ext>
            </a:extLst>
          </a:blip>
          <a:stretch>
            <a:fillRect/>
          </a:stretch>
        </p:blipFill>
        <p:spPr>
          <a:xfrm>
            <a:off x="381600" y="1209015"/>
            <a:ext cx="4047097" cy="2952000"/>
          </a:xfrm>
          <a:prstGeom prst="rect">
            <a:avLst/>
          </a:prstGeom>
        </p:spPr>
      </p:pic>
      <p:pic>
        <p:nvPicPr>
          <p:cNvPr id="8" name="Picture 7">
            <a:extLst>
              <a:ext uri="{FF2B5EF4-FFF2-40B4-BE49-F238E27FC236}">
                <a16:creationId xmlns:a16="http://schemas.microsoft.com/office/drawing/2014/main" xmlns="" id="{60F20EF0-C49C-47D4-879F-275E78F818D5}"/>
              </a:ext>
            </a:extLst>
          </p:cNvPr>
          <p:cNvPicPr>
            <a:picLocks noChangeAspect="1"/>
          </p:cNvPicPr>
          <p:nvPr/>
        </p:nvPicPr>
        <p:blipFill>
          <a:blip r:embed="rId4">
            <a:clrChange>
              <a:clrFrom>
                <a:srgbClr val="262626"/>
              </a:clrFrom>
              <a:clrTo>
                <a:srgbClr val="262626">
                  <a:alpha val="0"/>
                </a:srgbClr>
              </a:clrTo>
            </a:clrChange>
            <a:extLst>
              <a:ext uri="{28A0092B-C50C-407E-A947-70E740481C1C}">
                <a14:useLocalDpi xmlns:a14="http://schemas.microsoft.com/office/drawing/2010/main" val="0"/>
              </a:ext>
            </a:extLst>
          </a:blip>
          <a:stretch>
            <a:fillRect/>
          </a:stretch>
        </p:blipFill>
        <p:spPr>
          <a:xfrm>
            <a:off x="4431600" y="1209015"/>
            <a:ext cx="4247071" cy="2952000"/>
          </a:xfrm>
          <a:prstGeom prst="rect">
            <a:avLst/>
          </a:prstGeom>
        </p:spPr>
      </p:pic>
      <p:sp>
        <p:nvSpPr>
          <p:cNvPr id="4" name="Title 3"/>
          <p:cNvSpPr>
            <a:spLocks noGrp="1"/>
          </p:cNvSpPr>
          <p:nvPr>
            <p:ph type="title"/>
          </p:nvPr>
        </p:nvSpPr>
        <p:spPr>
          <a:xfrm>
            <a:off x="457200" y="684000"/>
            <a:ext cx="8229600" cy="475456"/>
          </a:xfrm>
        </p:spPr>
        <p:txBody>
          <a:bodyPr anchor="t">
            <a:noAutofit/>
          </a:bodyPr>
          <a:lstStyle/>
          <a:p>
            <a:r>
              <a:rPr lang="en-US" sz="3000" b="1" dirty="0">
                <a:solidFill>
                  <a:schemeClr val="tx2">
                    <a:lumMod val="90000"/>
                  </a:schemeClr>
                </a:solidFill>
                <a:effectLst>
                  <a:outerShdw blurRad="38100" dist="38100" dir="2700000" algn="tl">
                    <a:srgbClr val="000000">
                      <a:alpha val="43137"/>
                    </a:srgbClr>
                  </a:outerShdw>
                </a:effectLst>
              </a:rPr>
              <a:t>CMP Research Using Nuclear Methods</a:t>
            </a:r>
            <a:endParaRPr lang="en-CA" sz="3000" b="1" dirty="0">
              <a:solidFill>
                <a:schemeClr val="tx2">
                  <a:lumMod val="90000"/>
                </a:schemeClr>
              </a:solidFill>
              <a:effectLst>
                <a:outerShdw blurRad="38100" dist="38100" dir="2700000" algn="tl">
                  <a:srgbClr val="000000">
                    <a:alpha val="43137"/>
                  </a:srgbClr>
                </a:outerShdw>
              </a:effectLst>
            </a:endParaRPr>
          </a:p>
        </p:txBody>
      </p:sp>
      <p:sp>
        <p:nvSpPr>
          <p:cNvPr id="20" name="Rectangle 19"/>
          <p:cNvSpPr/>
          <p:nvPr/>
        </p:nvSpPr>
        <p:spPr>
          <a:xfrm>
            <a:off x="2771800" y="4905017"/>
            <a:ext cx="3240360" cy="553998"/>
          </a:xfrm>
          <a:prstGeom prst="rect">
            <a:avLst/>
          </a:prstGeom>
        </p:spPr>
        <p:txBody>
          <a:bodyPr wrap="square">
            <a:spAutoFit/>
          </a:bodyPr>
          <a:lstStyle/>
          <a:p>
            <a:r>
              <a:rPr lang="en-US" sz="3000" b="1" dirty="0">
                <a:ln>
                  <a:solidFill>
                    <a:schemeClr val="bg1"/>
                  </a:solidFill>
                </a:ln>
                <a:solidFill>
                  <a:schemeClr val="accent6">
                    <a:lumMod val="60000"/>
                    <a:lumOff val="40000"/>
                  </a:schemeClr>
                </a:solidFill>
                <a:effectLst>
                  <a:outerShdw blurRad="38100" dist="38100" dir="2700000" algn="tl">
                    <a:schemeClr val="tx1">
                      <a:alpha val="43000"/>
                    </a:schemeClr>
                  </a:outerShdw>
                </a:effectLst>
                <a:latin typeface="+mj-lt"/>
                <a:ea typeface="+mj-ea"/>
                <a:cs typeface="+mj-cs"/>
              </a:rPr>
              <a:t>Structure</a:t>
            </a:r>
            <a:endParaRPr lang="en-CA" sz="3000" b="1" dirty="0">
              <a:ln>
                <a:solidFill>
                  <a:schemeClr val="bg1"/>
                </a:solidFill>
              </a:ln>
              <a:solidFill>
                <a:schemeClr val="accent6">
                  <a:lumMod val="60000"/>
                  <a:lumOff val="40000"/>
                </a:schemeClr>
              </a:solidFill>
              <a:effectLst>
                <a:outerShdw blurRad="38100" dist="38100" dir="2700000" algn="tl">
                  <a:schemeClr val="tx1">
                    <a:alpha val="43000"/>
                  </a:schemeClr>
                </a:outerShdw>
              </a:effectLst>
              <a:latin typeface="+mj-lt"/>
              <a:ea typeface="+mj-ea"/>
              <a:cs typeface="+mj-cs"/>
            </a:endParaRPr>
          </a:p>
        </p:txBody>
      </p:sp>
      <p:pic>
        <p:nvPicPr>
          <p:cNvPr id="23" name="Picture 4"/>
          <p:cNvPicPr>
            <a:picLocks noChangeAspect="1" noChangeArrowheads="1"/>
          </p:cNvPicPr>
          <p:nvPr/>
        </p:nvPicPr>
        <p:blipFill>
          <a:blip r:embed="rId5" cstate="print">
            <a:duotone>
              <a:schemeClr val="accent1">
                <a:shade val="45000"/>
                <a:satMod val="135000"/>
              </a:schemeClr>
              <a:prstClr val="white"/>
            </a:duotone>
          </a:blip>
          <a:srcRect/>
          <a:stretch>
            <a:fillRect/>
          </a:stretch>
        </p:blipFill>
        <p:spPr bwMode="auto">
          <a:xfrm>
            <a:off x="2699792" y="4306887"/>
            <a:ext cx="1666875" cy="561975"/>
          </a:xfrm>
          <a:prstGeom prst="rect">
            <a:avLst/>
          </a:prstGeom>
          <a:noFill/>
          <a:ln w="9525">
            <a:noFill/>
            <a:miter lim="800000"/>
            <a:headEnd/>
            <a:tailEnd/>
          </a:ln>
          <a:effectLst/>
        </p:spPr>
      </p:pic>
      <p:pic>
        <p:nvPicPr>
          <p:cNvPr id="25" name="Picture 6"/>
          <p:cNvPicPr>
            <a:picLocks noChangeAspect="1" noChangeArrowheads="1"/>
          </p:cNvPicPr>
          <p:nvPr/>
        </p:nvPicPr>
        <p:blipFill>
          <a:blip r:embed="rId6" cstate="print">
            <a:duotone>
              <a:schemeClr val="accent1">
                <a:shade val="45000"/>
                <a:satMod val="135000"/>
              </a:schemeClr>
              <a:prstClr val="white"/>
            </a:duotone>
          </a:blip>
          <a:srcRect/>
          <a:stretch>
            <a:fillRect/>
          </a:stretch>
        </p:blipFill>
        <p:spPr bwMode="auto">
          <a:xfrm>
            <a:off x="4489301" y="4306887"/>
            <a:ext cx="1666875" cy="561975"/>
          </a:xfrm>
          <a:prstGeom prst="rect">
            <a:avLst/>
          </a:prstGeom>
          <a:noFill/>
          <a:ln w="9525">
            <a:noFill/>
            <a:miter lim="800000"/>
            <a:headEnd/>
            <a:tailEnd/>
          </a:ln>
          <a:effectLst/>
        </p:spPr>
      </p:pic>
      <p:grpSp>
        <p:nvGrpSpPr>
          <p:cNvPr id="19" name="Group 18"/>
          <p:cNvGrpSpPr/>
          <p:nvPr/>
        </p:nvGrpSpPr>
        <p:grpSpPr>
          <a:xfrm>
            <a:off x="6516216" y="4234880"/>
            <a:ext cx="2106667" cy="1670585"/>
            <a:chOff x="6516216" y="4437113"/>
            <a:chExt cx="2106667" cy="1670585"/>
          </a:xfrm>
        </p:grpSpPr>
        <p:pic>
          <p:nvPicPr>
            <p:cNvPr id="27" name="Picture 10"/>
            <p:cNvPicPr>
              <a:picLocks noChangeAspect="1" noChangeArrowheads="1"/>
            </p:cNvPicPr>
            <p:nvPr/>
          </p:nvPicPr>
          <p:blipFill>
            <a:blip r:embed="rId7" cstate="print"/>
            <a:srcRect/>
            <a:stretch>
              <a:fillRect/>
            </a:stretch>
          </p:blipFill>
          <p:spPr bwMode="auto">
            <a:xfrm>
              <a:off x="6516216" y="4437113"/>
              <a:ext cx="2106667" cy="1661697"/>
            </a:xfrm>
            <a:prstGeom prst="rect">
              <a:avLst/>
            </a:prstGeom>
            <a:noFill/>
            <a:ln w="9525">
              <a:solidFill>
                <a:schemeClr val="tx1"/>
              </a:solidFill>
              <a:miter lim="800000"/>
              <a:headEnd/>
              <a:tailEnd/>
            </a:ln>
            <a:effectLst/>
          </p:spPr>
        </p:pic>
        <p:pic>
          <p:nvPicPr>
            <p:cNvPr id="28" name="Picture 11"/>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8190200" y="5703000"/>
              <a:ext cx="414248" cy="404698"/>
            </a:xfrm>
            <a:prstGeom prst="rect">
              <a:avLst/>
            </a:prstGeom>
            <a:noFill/>
            <a:ln w="9525">
              <a:noFill/>
              <a:miter lim="800000"/>
              <a:headEnd/>
              <a:tailEnd/>
            </a:ln>
            <a:effectLst/>
          </p:spPr>
        </p:pic>
      </p:grpSp>
      <p:grpSp>
        <p:nvGrpSpPr>
          <p:cNvPr id="29" name="Group 17"/>
          <p:cNvGrpSpPr>
            <a:grpSpLocks noChangeAspect="1"/>
          </p:cNvGrpSpPr>
          <p:nvPr/>
        </p:nvGrpSpPr>
        <p:grpSpPr bwMode="auto">
          <a:xfrm>
            <a:off x="395537" y="4234879"/>
            <a:ext cx="1759661" cy="1630730"/>
            <a:chOff x="695" y="2688"/>
            <a:chExt cx="1474" cy="1366"/>
          </a:xfrm>
        </p:grpSpPr>
        <p:pic>
          <p:nvPicPr>
            <p:cNvPr id="30" name="Picture 12"/>
            <p:cNvPicPr>
              <a:picLocks noChangeAspect="1" noChangeArrowheads="1"/>
            </p:cNvPicPr>
            <p:nvPr/>
          </p:nvPicPr>
          <p:blipFill>
            <a:blip r:embed="rId9" cstate="print"/>
            <a:srcRect/>
            <a:stretch>
              <a:fillRect/>
            </a:stretch>
          </p:blipFill>
          <p:spPr bwMode="auto">
            <a:xfrm>
              <a:off x="695" y="2688"/>
              <a:ext cx="1474" cy="1366"/>
            </a:xfrm>
            <a:prstGeom prst="rect">
              <a:avLst/>
            </a:prstGeom>
            <a:noFill/>
            <a:ln w="9525">
              <a:solidFill>
                <a:schemeClr val="tx1"/>
              </a:solidFill>
              <a:miter lim="800000"/>
              <a:headEnd/>
              <a:tailEnd/>
            </a:ln>
            <a:effectLst/>
          </p:spPr>
        </p:pic>
        <p:pic>
          <p:nvPicPr>
            <p:cNvPr id="31" name="Picture 13"/>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708" y="3700"/>
              <a:ext cx="347" cy="339"/>
            </a:xfrm>
            <a:prstGeom prst="rect">
              <a:avLst/>
            </a:prstGeom>
            <a:noFill/>
            <a:ln w="9525">
              <a:noFill/>
              <a:miter lim="800000"/>
              <a:headEnd/>
              <a:tailEnd/>
            </a:ln>
            <a:effectLst/>
          </p:spPr>
        </p:pic>
      </p:grpSp>
      <p:sp>
        <p:nvSpPr>
          <p:cNvPr id="32" name="Text Box 10"/>
          <p:cNvSpPr txBox="1">
            <a:spLocks noChangeArrowheads="1"/>
          </p:cNvSpPr>
          <p:nvPr/>
        </p:nvSpPr>
        <p:spPr bwMode="auto">
          <a:xfrm>
            <a:off x="1259632" y="5603031"/>
            <a:ext cx="6768752" cy="346249"/>
          </a:xfrm>
          <a:prstGeom prst="rect">
            <a:avLst/>
          </a:prstGeom>
          <a:noFill/>
          <a:ln w="9525">
            <a:noFill/>
            <a:miter lim="800000"/>
            <a:headEnd/>
            <a:tailEnd/>
          </a:ln>
        </p:spPr>
        <p:txBody>
          <a:bodyPr wrap="square">
            <a:spAutoFit/>
          </a:bodyPr>
          <a:lstStyle/>
          <a:p>
            <a:r>
              <a:rPr lang="en-CA" sz="1650" b="1" dirty="0">
                <a:solidFill>
                  <a:schemeClr val="accent6"/>
                </a:solidFill>
                <a:effectLst>
                  <a:outerShdw blurRad="50800" dist="50800" dir="5400000" algn="ctr" rotWithShape="0">
                    <a:schemeClr val="bg1"/>
                  </a:outerShdw>
                </a:effectLst>
                <a:latin typeface="+mj-lt"/>
              </a:rPr>
              <a:t>C.G. Shull</a:t>
            </a:r>
            <a:r>
              <a:rPr lang="en-CA" sz="1650" b="1" dirty="0">
                <a:solidFill>
                  <a:schemeClr val="bg1"/>
                </a:solidFill>
                <a:latin typeface="+mj-lt"/>
              </a:rPr>
              <a:t>	            </a:t>
            </a:r>
            <a:r>
              <a:rPr lang="en-CA" sz="1650" b="1" dirty="0">
                <a:solidFill>
                  <a:srgbClr val="FFFFFF"/>
                </a:solidFill>
                <a:latin typeface="+mj-lt"/>
              </a:rPr>
              <a:t>- The Nobel Prize in Physics 1994 -</a:t>
            </a:r>
            <a:r>
              <a:rPr lang="en-CA" sz="1650" b="1" dirty="0">
                <a:latin typeface="+mj-lt"/>
              </a:rPr>
              <a:t>	            </a:t>
            </a:r>
            <a:r>
              <a:rPr lang="en-CA" sz="1650" b="1" dirty="0">
                <a:solidFill>
                  <a:schemeClr val="accent6"/>
                </a:solidFill>
                <a:effectLst>
                  <a:outerShdw blurRad="50800" dist="50800" dir="5400000" algn="ctr" rotWithShape="0">
                    <a:schemeClr val="bg1"/>
                  </a:outerShdw>
                </a:effectLst>
                <a:latin typeface="+mj-lt"/>
              </a:rPr>
              <a:t>B.N. </a:t>
            </a:r>
            <a:r>
              <a:rPr lang="en-CA" sz="1650" b="1" dirty="0" err="1">
                <a:solidFill>
                  <a:schemeClr val="accent6"/>
                </a:solidFill>
                <a:effectLst>
                  <a:outerShdw blurRad="50800" dist="50800" dir="5400000" algn="ctr" rotWithShape="0">
                    <a:schemeClr val="bg1"/>
                  </a:outerShdw>
                </a:effectLst>
                <a:latin typeface="+mj-lt"/>
              </a:rPr>
              <a:t>Brockhouse</a:t>
            </a:r>
            <a:endParaRPr lang="en-CA" sz="1650" b="1" dirty="0">
              <a:solidFill>
                <a:schemeClr val="accent6"/>
              </a:solidFill>
              <a:effectLst>
                <a:outerShdw blurRad="50800" dist="50800" dir="5400000" algn="ctr" rotWithShape="0">
                  <a:schemeClr val="bg1"/>
                </a:outerShdw>
              </a:effectLst>
              <a:latin typeface="+mj-lt"/>
            </a:endParaRPr>
          </a:p>
        </p:txBody>
      </p:sp>
      <p:sp>
        <p:nvSpPr>
          <p:cNvPr id="33" name="Rounded Rectangle 32"/>
          <p:cNvSpPr/>
          <p:nvPr/>
        </p:nvSpPr>
        <p:spPr>
          <a:xfrm>
            <a:off x="323528" y="1196752"/>
            <a:ext cx="1368152" cy="792088"/>
          </a:xfrm>
          <a:prstGeom prst="roundRect">
            <a:avLst/>
          </a:prstGeom>
          <a:no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Rounded Rectangle 33"/>
          <p:cNvSpPr/>
          <p:nvPr/>
        </p:nvSpPr>
        <p:spPr>
          <a:xfrm>
            <a:off x="6300192" y="3010743"/>
            <a:ext cx="1368152" cy="1224136"/>
          </a:xfrm>
          <a:prstGeom prst="roundRect">
            <a:avLst/>
          </a:prstGeom>
          <a:no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Rectangle 34"/>
          <p:cNvSpPr/>
          <p:nvPr/>
        </p:nvSpPr>
        <p:spPr>
          <a:xfrm>
            <a:off x="2771800" y="4905017"/>
            <a:ext cx="3312368" cy="553998"/>
          </a:xfrm>
          <a:prstGeom prst="rect">
            <a:avLst/>
          </a:prstGeom>
        </p:spPr>
        <p:txBody>
          <a:bodyPr wrap="square">
            <a:spAutoFit/>
          </a:bodyPr>
          <a:lstStyle/>
          <a:p>
            <a:pPr algn="r"/>
            <a:r>
              <a:rPr lang="en-US" sz="3000" b="1" dirty="0">
                <a:ln>
                  <a:solidFill>
                    <a:schemeClr val="bg1"/>
                  </a:solidFill>
                </a:ln>
                <a:solidFill>
                  <a:schemeClr val="accent6">
                    <a:lumMod val="60000"/>
                    <a:lumOff val="40000"/>
                  </a:schemeClr>
                </a:solidFill>
                <a:effectLst>
                  <a:outerShdw blurRad="38100" dist="38100" dir="2700000" algn="tl">
                    <a:schemeClr val="tx1">
                      <a:alpha val="43000"/>
                    </a:schemeClr>
                  </a:outerShdw>
                </a:effectLst>
                <a:latin typeface="+mj-lt"/>
                <a:ea typeface="+mj-ea"/>
                <a:cs typeface="+mj-cs"/>
              </a:rPr>
              <a:t>Dynamics</a:t>
            </a:r>
            <a:endParaRPr lang="en-CA" sz="3000" b="1" dirty="0">
              <a:ln>
                <a:solidFill>
                  <a:schemeClr val="bg1"/>
                </a:solidFill>
              </a:ln>
              <a:solidFill>
                <a:schemeClr val="accent6">
                  <a:lumMod val="60000"/>
                  <a:lumOff val="40000"/>
                </a:schemeClr>
              </a:solidFill>
              <a:effectLst>
                <a:outerShdw blurRad="38100" dist="38100" dir="2700000" algn="tl">
                  <a:schemeClr val="tx1">
                    <a:alpha val="43000"/>
                  </a:schemeClr>
                </a:outerShdw>
              </a:effectLst>
              <a:latin typeface="+mj-lt"/>
              <a:ea typeface="+mj-ea"/>
              <a:cs typeface="+mj-cs"/>
            </a:endParaRPr>
          </a:p>
        </p:txBody>
      </p:sp>
      <p:cxnSp>
        <p:nvCxnSpPr>
          <p:cNvPr id="37" name="Straight Connector 36"/>
          <p:cNvCxnSpPr/>
          <p:nvPr/>
        </p:nvCxnSpPr>
        <p:spPr>
          <a:xfrm>
            <a:off x="4427984" y="3933056"/>
            <a:ext cx="0" cy="13681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itle 3"/>
          <p:cNvSpPr txBox="1">
            <a:spLocks/>
          </p:cNvSpPr>
          <p:nvPr/>
        </p:nvSpPr>
        <p:spPr>
          <a:xfrm>
            <a:off x="467544" y="5977880"/>
            <a:ext cx="8424936" cy="475456"/>
          </a:xfrm>
          <a:prstGeom prst="rect">
            <a:avLst/>
          </a:prstGeom>
        </p:spPr>
        <p:txBody>
          <a:bodyPr vert="horz" lIns="0" rIns="0" bIns="0" anchor="t">
            <a:noAutofit/>
          </a:bodyPr>
          <a:lstStyle>
            <a:lvl1pPr algn="l" rtl="0" eaLnBrk="1" latinLnBrk="0" hangingPunct="1">
              <a:spcBef>
                <a:spcPct val="0"/>
              </a:spcBef>
              <a:buNone/>
              <a:defRPr kumimoji="0" sz="5000" b="0" kern="1200">
                <a:ln>
                  <a:noFill/>
                </a:ln>
                <a:solidFill>
                  <a:srgbClr val="223E7E"/>
                </a:solidFill>
                <a:effectLst/>
                <a:latin typeface="+mj-lt"/>
                <a:ea typeface="+mj-ea"/>
                <a:cs typeface="+mj-cs"/>
              </a:defRPr>
            </a:lvl1pPr>
          </a:lstStyle>
          <a:p>
            <a:pPr>
              <a:lnSpc>
                <a:spcPts val="3200"/>
              </a:lnSpc>
              <a:spcBef>
                <a:spcPts val="0"/>
              </a:spcBef>
              <a:spcAft>
                <a:spcPts val="0"/>
              </a:spcAft>
            </a:pPr>
            <a:r>
              <a:rPr lang="en-CA" sz="3000" b="1" dirty="0">
                <a:ln>
                  <a:solidFill>
                    <a:schemeClr val="bg1"/>
                  </a:solidFill>
                </a:ln>
                <a:solidFill>
                  <a:schemeClr val="accent6">
                    <a:lumMod val="60000"/>
                    <a:lumOff val="40000"/>
                  </a:schemeClr>
                </a:solidFill>
                <a:effectLst>
                  <a:outerShdw blurRad="38100" dist="38100" dir="2700000" algn="tl">
                    <a:schemeClr val="tx1">
                      <a:alpha val="43000"/>
                    </a:schemeClr>
                  </a:outerShdw>
                </a:effectLst>
              </a:rPr>
              <a:t>“It might well be said that, if the neutron did not exist, it would need to be invented!”</a:t>
            </a:r>
          </a:p>
        </p:txBody>
      </p:sp>
      <p:sp>
        <p:nvSpPr>
          <p:cNvPr id="21" name="Slide Number Placeholder 2">
            <a:extLst>
              <a:ext uri="{FF2B5EF4-FFF2-40B4-BE49-F238E27FC236}">
                <a16:creationId xmlns:a16="http://schemas.microsoft.com/office/drawing/2014/main" xmlns="" id="{5E9B68F0-683C-4D56-9F77-7419985EFF3D}"/>
              </a:ext>
            </a:extLst>
          </p:cNvPr>
          <p:cNvSpPr txBox="1">
            <a:spLocks/>
          </p:cNvSpPr>
          <p:nvPr/>
        </p:nvSpPr>
        <p:spPr>
          <a:xfrm>
            <a:off x="7524328" y="6525344"/>
            <a:ext cx="1512024" cy="216024"/>
          </a:xfrm>
          <a:prstGeom prst="rect">
            <a:avLst/>
          </a:prstGeom>
        </p:spPr>
        <p:txBody>
          <a:bodyPr vert="horz" wrap="none" lIns="0" tIns="0" rIns="0" bIns="0" anchor="b"/>
          <a:lstStyle>
            <a:defPPr>
              <a:defRPr lang="en-CA"/>
            </a:defPPr>
            <a:lvl1pPr algn="r" rtl="0" eaLnBrk="1" fontAlgn="base" latinLnBrk="0" hangingPunct="1">
              <a:spcBef>
                <a:spcPct val="0"/>
              </a:spcBef>
              <a:spcAft>
                <a:spcPct val="0"/>
              </a:spcAft>
              <a:defRPr kumimoji="0" sz="1000" kern="1200">
                <a:solidFill>
                  <a:srgbClr val="223E7E"/>
                </a:solidFill>
                <a:latin typeface="+mn-lt"/>
                <a:ea typeface="ヒラギノ角ゴ Pro W3" pitchFamily="8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5pPr>
            <a:lvl6pPr marL="2286000" algn="l" defTabSz="914400" rtl="0" eaLnBrk="1" latinLnBrk="0" hangingPunct="1">
              <a:defRPr sz="2400" kern="1200">
                <a:solidFill>
                  <a:schemeClr val="tx1"/>
                </a:solidFill>
                <a:latin typeface="Arial" pitchFamily="34" charset="0"/>
                <a:ea typeface="ヒラギノ角ゴ Pro W3" pitchFamily="84" charset="-128"/>
                <a:cs typeface="+mn-cs"/>
              </a:defRPr>
            </a:lvl6pPr>
            <a:lvl7pPr marL="2743200" algn="l" defTabSz="914400" rtl="0" eaLnBrk="1" latinLnBrk="0" hangingPunct="1">
              <a:defRPr sz="2400" kern="1200">
                <a:solidFill>
                  <a:schemeClr val="tx1"/>
                </a:solidFill>
                <a:latin typeface="Arial" pitchFamily="34" charset="0"/>
                <a:ea typeface="ヒラギノ角ゴ Pro W3" pitchFamily="84" charset="-128"/>
                <a:cs typeface="+mn-cs"/>
              </a:defRPr>
            </a:lvl7pPr>
            <a:lvl8pPr marL="3200400" algn="l" defTabSz="914400" rtl="0" eaLnBrk="1" latinLnBrk="0" hangingPunct="1">
              <a:defRPr sz="2400" kern="1200">
                <a:solidFill>
                  <a:schemeClr val="tx1"/>
                </a:solidFill>
                <a:latin typeface="Arial" pitchFamily="34" charset="0"/>
                <a:ea typeface="ヒラギノ角ゴ Pro W3" pitchFamily="84" charset="-128"/>
                <a:cs typeface="+mn-cs"/>
              </a:defRPr>
            </a:lvl8pPr>
            <a:lvl9pPr marL="3657600" algn="l" defTabSz="914400" rtl="0" eaLnBrk="1" latinLnBrk="0" hangingPunct="1">
              <a:defRPr sz="2400" kern="1200">
                <a:solidFill>
                  <a:schemeClr val="tx1"/>
                </a:solidFill>
                <a:latin typeface="Arial" pitchFamily="34" charset="0"/>
                <a:ea typeface="ヒラギノ角ゴ Pro W3" pitchFamily="84" charset="-128"/>
                <a:cs typeface="+mn-cs"/>
              </a:defRPr>
            </a:lvl9pPr>
          </a:lstStyle>
          <a:p>
            <a:r>
              <a:rPr lang="en-CA" sz="1300" dirty="0">
                <a:solidFill>
                  <a:srgbClr val="87CCF3"/>
                </a:solidFill>
              </a:rPr>
              <a:t>p.</a:t>
            </a:r>
            <a:fld id="{B26D0A97-99EA-4F59-82E1-B6372FA01846}" type="slidenum">
              <a:rPr lang="en-CA" sz="1300" smtClean="0">
                <a:solidFill>
                  <a:srgbClr val="87CCF3"/>
                </a:solidFill>
              </a:rPr>
              <a:pPr/>
              <a:t>6</a:t>
            </a:fld>
            <a:endParaRPr lang="en-CA" sz="1300" dirty="0">
              <a:solidFill>
                <a:srgbClr val="87CCF3"/>
              </a:solidFill>
            </a:endParaRPr>
          </a:p>
        </p:txBody>
      </p:sp>
    </p:spTree>
    <p:extLst>
      <p:ext uri="{BB962C8B-B14F-4D97-AF65-F5344CB8AC3E}">
        <p14:creationId xmlns:p14="http://schemas.microsoft.com/office/powerpoint/2010/main" val="242198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1000" fill="hold"/>
                                        <p:tgtEl>
                                          <p:spTgt spid="26"/>
                                        </p:tgtEl>
                                        <p:attrNameLst>
                                          <p:attrName>ppt_x</p:attrName>
                                        </p:attrNameLst>
                                      </p:cBhvr>
                                      <p:tavLst>
                                        <p:tav tm="0">
                                          <p:val>
                                            <p:strVal val="1+#ppt_w/2"/>
                                          </p:val>
                                        </p:tav>
                                        <p:tav tm="100000">
                                          <p:val>
                                            <p:strVal val="#ppt_x"/>
                                          </p:val>
                                        </p:tav>
                                      </p:tavLst>
                                    </p:anim>
                                    <p:anim calcmode="lin" valueType="num">
                                      <p:cBhvr additive="base">
                                        <p:cTn id="34" dur="10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2" grpId="0"/>
      <p:bldP spid="33" grpId="0" animBg="1"/>
      <p:bldP spid="34" grpId="0" animBg="1"/>
      <p:bldP spid="35"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Resize of Montage neu 1"/>
          <p:cNvPicPr>
            <a:picLocks noChangeAspect="1" noChangeArrowheads="1"/>
          </p:cNvPicPr>
          <p:nvPr/>
        </p:nvPicPr>
        <p:blipFill>
          <a:blip r:embed="rId2">
            <a:clrChange>
              <a:clrFrom>
                <a:srgbClr val="12192E"/>
              </a:clrFrom>
              <a:clrTo>
                <a:srgbClr val="12192E">
                  <a:alpha val="0"/>
                </a:srgbClr>
              </a:clrTo>
            </a:clrChange>
            <a:extLst>
              <a:ext uri="{BEBA8EAE-BF5A-486C-A8C5-ECC9F3942E4B}">
                <a14:imgProps xmlns:a14="http://schemas.microsoft.com/office/drawing/2010/main">
                  <a14:imgLayer r:embed="rId3">
                    <a14:imgEffect>
                      <a14:saturation sat="33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980728"/>
            <a:ext cx="9144000" cy="5877272"/>
          </a:xfrm>
          <a:prstGeom prst="rect">
            <a:avLst/>
          </a:prstGeom>
          <a:noFill/>
          <a:extLst>
            <a:ext uri="{909E8E84-426E-40DD-AFC4-6F175D3DCCD1}">
              <a14:hiddenFill xmlns:a14="http://schemas.microsoft.com/office/drawing/2010/main">
                <a:solidFill>
                  <a:srgbClr val="FFFFFF"/>
                </a:solidFill>
              </a14:hiddenFill>
            </a:ext>
          </a:extLst>
        </p:spPr>
      </p:pic>
      <p:sp>
        <p:nvSpPr>
          <p:cNvPr id="3" name="Овал 4">
            <a:extLst>
              <a:ext uri="{FF2B5EF4-FFF2-40B4-BE49-F238E27FC236}">
                <a16:creationId xmlns:a16="http://schemas.microsoft.com/office/drawing/2014/main" xmlns="" id="{86722DD7-B515-4385-AB03-7813000E854E}"/>
              </a:ext>
            </a:extLst>
          </p:cNvPr>
          <p:cNvSpPr/>
          <p:nvPr/>
        </p:nvSpPr>
        <p:spPr>
          <a:xfrm>
            <a:off x="1475656" y="1361012"/>
            <a:ext cx="1800200" cy="1690946"/>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xmlns="" id="{68C77C88-8417-44AE-841F-6FA36E487885}"/>
              </a:ext>
            </a:extLst>
          </p:cNvPr>
          <p:cNvSpPr txBox="1"/>
          <p:nvPr/>
        </p:nvSpPr>
        <p:spPr>
          <a:xfrm>
            <a:off x="1509172" y="2022846"/>
            <a:ext cx="1784463" cy="400110"/>
          </a:xfrm>
          <a:prstGeom prst="rect">
            <a:avLst/>
          </a:prstGeom>
          <a:noFill/>
        </p:spPr>
        <p:txBody>
          <a:bodyPr wrap="none" rtlCol="0">
            <a:spAutoFit/>
          </a:bodyPr>
          <a:lstStyle/>
          <a:p>
            <a:r>
              <a:rPr lang="en-US" sz="2000" b="1" dirty="0">
                <a:latin typeface="Comic Sans MS" panose="030F0702030302020204" pitchFamily="66" charset="0"/>
              </a:rPr>
              <a:t>Hard Matter</a:t>
            </a:r>
            <a:endParaRPr lang="ru-RU" sz="2000" b="1" dirty="0">
              <a:latin typeface="Comic Sans MS" panose="030F0702030302020204" pitchFamily="66" charset="0"/>
            </a:endParaRPr>
          </a:p>
        </p:txBody>
      </p:sp>
      <p:sp>
        <p:nvSpPr>
          <p:cNvPr id="5" name="Овал 6">
            <a:extLst>
              <a:ext uri="{FF2B5EF4-FFF2-40B4-BE49-F238E27FC236}">
                <a16:creationId xmlns:a16="http://schemas.microsoft.com/office/drawing/2014/main" xmlns="" id="{A64CB53B-0703-4419-9EFE-C9F1F31C93CF}"/>
              </a:ext>
            </a:extLst>
          </p:cNvPr>
          <p:cNvSpPr/>
          <p:nvPr/>
        </p:nvSpPr>
        <p:spPr>
          <a:xfrm>
            <a:off x="5835025" y="1268760"/>
            <a:ext cx="1764196" cy="172377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Овал 8">
            <a:extLst>
              <a:ext uri="{FF2B5EF4-FFF2-40B4-BE49-F238E27FC236}">
                <a16:creationId xmlns:a16="http://schemas.microsoft.com/office/drawing/2014/main" xmlns="" id="{911E5DAD-6BB6-413D-9B9F-4D593721E707}"/>
              </a:ext>
            </a:extLst>
          </p:cNvPr>
          <p:cNvSpPr/>
          <p:nvPr/>
        </p:nvSpPr>
        <p:spPr>
          <a:xfrm>
            <a:off x="1534091" y="3982405"/>
            <a:ext cx="1800200" cy="1770120"/>
          </a:xfrm>
          <a:prstGeom prst="ellipse">
            <a:avLst/>
          </a:prstGeom>
          <a:solidFill>
            <a:srgbClr val="6600CC"/>
          </a:solid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a:extLst>
              <a:ext uri="{FF2B5EF4-FFF2-40B4-BE49-F238E27FC236}">
                <a16:creationId xmlns:a16="http://schemas.microsoft.com/office/drawing/2014/main" xmlns="" id="{57857D7B-C69F-4557-89E1-20F3B96FE228}"/>
              </a:ext>
            </a:extLst>
          </p:cNvPr>
          <p:cNvSpPr txBox="1"/>
          <p:nvPr/>
        </p:nvSpPr>
        <p:spPr>
          <a:xfrm>
            <a:off x="5889011" y="1914178"/>
            <a:ext cx="1622560" cy="707886"/>
          </a:xfrm>
          <a:prstGeom prst="rect">
            <a:avLst/>
          </a:prstGeom>
          <a:noFill/>
        </p:spPr>
        <p:txBody>
          <a:bodyPr wrap="none" rtlCol="0">
            <a:spAutoFit/>
          </a:bodyPr>
          <a:lstStyle/>
          <a:p>
            <a:r>
              <a:rPr lang="en-US" sz="2000" b="1" dirty="0">
                <a:latin typeface="Comic Sans MS" panose="030F0702030302020204" pitchFamily="66" charset="0"/>
              </a:rPr>
              <a:t>Soft &amp; Life</a:t>
            </a:r>
          </a:p>
          <a:p>
            <a:pPr algn="ctr"/>
            <a:r>
              <a:rPr lang="en-US" sz="2000" b="1" dirty="0">
                <a:latin typeface="Comic Sans MS" panose="030F0702030302020204" pitchFamily="66" charset="0"/>
              </a:rPr>
              <a:t>Matter</a:t>
            </a:r>
            <a:endParaRPr lang="ru-RU" sz="2000" b="1" dirty="0">
              <a:latin typeface="Comic Sans MS" panose="030F0702030302020204" pitchFamily="66" charset="0"/>
            </a:endParaRPr>
          </a:p>
        </p:txBody>
      </p:sp>
      <p:sp>
        <p:nvSpPr>
          <p:cNvPr id="8" name="Овал 10">
            <a:extLst>
              <a:ext uri="{FF2B5EF4-FFF2-40B4-BE49-F238E27FC236}">
                <a16:creationId xmlns:a16="http://schemas.microsoft.com/office/drawing/2014/main" xmlns="" id="{F0B0924F-0AE2-49ED-86AA-CB66894CBC94}"/>
              </a:ext>
            </a:extLst>
          </p:cNvPr>
          <p:cNvSpPr/>
          <p:nvPr/>
        </p:nvSpPr>
        <p:spPr>
          <a:xfrm>
            <a:off x="5907185" y="4016176"/>
            <a:ext cx="1794125" cy="1736349"/>
          </a:xfrm>
          <a:prstGeom prst="ellipse">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a:extLst>
              <a:ext uri="{FF2B5EF4-FFF2-40B4-BE49-F238E27FC236}">
                <a16:creationId xmlns:a16="http://schemas.microsoft.com/office/drawing/2014/main" xmlns="" id="{C464A229-D3B8-42F4-B018-E71AFCDBB900}"/>
              </a:ext>
            </a:extLst>
          </p:cNvPr>
          <p:cNvSpPr txBox="1"/>
          <p:nvPr/>
        </p:nvSpPr>
        <p:spPr>
          <a:xfrm>
            <a:off x="5954495" y="4684295"/>
            <a:ext cx="1699504" cy="400110"/>
          </a:xfrm>
          <a:prstGeom prst="rect">
            <a:avLst/>
          </a:prstGeom>
          <a:noFill/>
        </p:spPr>
        <p:txBody>
          <a:bodyPr wrap="none" rtlCol="0">
            <a:spAutoFit/>
          </a:bodyPr>
          <a:lstStyle/>
          <a:p>
            <a:r>
              <a:rPr lang="en-US" sz="2000" b="1" dirty="0">
                <a:latin typeface="Comic Sans MS" panose="030F0702030302020204" pitchFamily="66" charset="0"/>
              </a:rPr>
              <a:t>New Physics</a:t>
            </a:r>
            <a:endParaRPr lang="ru-RU" sz="2000" b="1" dirty="0">
              <a:latin typeface="Comic Sans MS" panose="030F0702030302020204" pitchFamily="66" charset="0"/>
            </a:endParaRPr>
          </a:p>
        </p:txBody>
      </p:sp>
      <p:sp>
        <p:nvSpPr>
          <p:cNvPr id="10" name="TextBox 9">
            <a:extLst>
              <a:ext uri="{FF2B5EF4-FFF2-40B4-BE49-F238E27FC236}">
                <a16:creationId xmlns:a16="http://schemas.microsoft.com/office/drawing/2014/main" xmlns="" id="{4682F1B9-87B2-459D-A9E2-EFF24E2F8F68}"/>
              </a:ext>
            </a:extLst>
          </p:cNvPr>
          <p:cNvSpPr txBox="1"/>
          <p:nvPr/>
        </p:nvSpPr>
        <p:spPr>
          <a:xfrm>
            <a:off x="1869773" y="4667410"/>
            <a:ext cx="1128835" cy="400110"/>
          </a:xfrm>
          <a:prstGeom prst="rect">
            <a:avLst/>
          </a:prstGeom>
          <a:noFill/>
        </p:spPr>
        <p:txBody>
          <a:bodyPr wrap="none" rtlCol="0">
            <a:spAutoFit/>
          </a:bodyPr>
          <a:lstStyle/>
          <a:p>
            <a:r>
              <a:rPr lang="en-US" sz="2000" b="1" dirty="0">
                <a:latin typeface="Comic Sans MS" panose="030F0702030302020204" pitchFamily="66" charset="0"/>
              </a:rPr>
              <a:t>Nucleus</a:t>
            </a:r>
            <a:endParaRPr lang="ru-RU" sz="2000" b="1" dirty="0">
              <a:latin typeface="Comic Sans MS" panose="030F0702030302020204" pitchFamily="66" charset="0"/>
            </a:endParaRPr>
          </a:p>
        </p:txBody>
      </p:sp>
      <p:sp>
        <p:nvSpPr>
          <p:cNvPr id="12" name="TextBox 11">
            <a:extLst>
              <a:ext uri="{FF2B5EF4-FFF2-40B4-BE49-F238E27FC236}">
                <a16:creationId xmlns:a16="http://schemas.microsoft.com/office/drawing/2014/main" xmlns="" id="{F8278F6B-6F88-4025-84DA-0C0E7DFE89C2}"/>
              </a:ext>
            </a:extLst>
          </p:cNvPr>
          <p:cNvSpPr txBox="1"/>
          <p:nvPr/>
        </p:nvSpPr>
        <p:spPr>
          <a:xfrm>
            <a:off x="3779912" y="6402814"/>
            <a:ext cx="4968553" cy="400110"/>
          </a:xfrm>
          <a:prstGeom prst="rect">
            <a:avLst/>
          </a:prstGeom>
          <a:solidFill>
            <a:schemeClr val="bg1">
              <a:alpha val="75000"/>
            </a:schemeClr>
          </a:solidFill>
        </p:spPr>
        <p:txBody>
          <a:bodyPr wrap="square" rtlCol="0">
            <a:spAutoFit/>
          </a:bodyPr>
          <a:lstStyle/>
          <a:p>
            <a:pPr algn="r"/>
            <a:r>
              <a:rPr lang="en-US" sz="2000" dirty="0">
                <a:latin typeface="+mj-lt"/>
                <a:cs typeface="Arial" panose="020B0604020202020204" pitchFamily="34" charset="0"/>
              </a:rPr>
              <a:t>V.L.Aksenov PAC on CMP, January 2017,Dubna</a:t>
            </a:r>
            <a:endParaRPr lang="ru-RU" sz="2000" dirty="0">
              <a:latin typeface="+mj-lt"/>
              <a:cs typeface="Arial" panose="020B0604020202020204" pitchFamily="34" charset="0"/>
            </a:endParaRPr>
          </a:p>
        </p:txBody>
      </p:sp>
      <p:sp>
        <p:nvSpPr>
          <p:cNvPr id="13" name="Title 3">
            <a:extLst>
              <a:ext uri="{FF2B5EF4-FFF2-40B4-BE49-F238E27FC236}">
                <a16:creationId xmlns:a16="http://schemas.microsoft.com/office/drawing/2014/main" xmlns="" id="{EC9D07EC-A106-4E4C-8517-EB5A75FC3DA8}"/>
              </a:ext>
            </a:extLst>
          </p:cNvPr>
          <p:cNvSpPr txBox="1">
            <a:spLocks/>
          </p:cNvSpPr>
          <p:nvPr/>
        </p:nvSpPr>
        <p:spPr>
          <a:xfrm>
            <a:off x="457200" y="684000"/>
            <a:ext cx="8229600" cy="475456"/>
          </a:xfrm>
          <a:prstGeom prst="rect">
            <a:avLst/>
          </a:prstGeom>
        </p:spPr>
        <p:txBody>
          <a:bodyPr>
            <a:noAutofit/>
          </a:bodyPr>
          <a:lstStyle>
            <a:lvl1pPr algn="l" rtl="0" eaLnBrk="1" latinLnBrk="0" hangingPunct="1">
              <a:spcBef>
                <a:spcPct val="0"/>
              </a:spcBef>
              <a:buNone/>
              <a:defRPr kumimoji="0" sz="5000" b="0" kern="1200">
                <a:ln>
                  <a:noFill/>
                </a:ln>
                <a:solidFill>
                  <a:srgbClr val="223E7E"/>
                </a:solidFill>
                <a:effectLst/>
                <a:latin typeface="+mj-lt"/>
                <a:ea typeface="+mj-ea"/>
                <a:cs typeface="+mj-cs"/>
              </a:defRPr>
            </a:lvl1pPr>
          </a:lstStyle>
          <a:p>
            <a:pPr fontAlgn="auto">
              <a:spcAft>
                <a:spcPts val="0"/>
              </a:spcAft>
            </a:pPr>
            <a:r>
              <a:rPr lang="en-US" sz="3000" b="1" dirty="0">
                <a:solidFill>
                  <a:schemeClr val="tx2">
                    <a:lumMod val="90000"/>
                  </a:schemeClr>
                </a:solidFill>
                <a:effectLst>
                  <a:outerShdw blurRad="38100" dist="38100" dir="2700000" algn="tl">
                    <a:srgbClr val="000000">
                      <a:alpha val="43137"/>
                    </a:srgbClr>
                  </a:outerShdw>
                </a:effectLst>
              </a:rPr>
              <a:t>Niche of Neutrons</a:t>
            </a:r>
            <a:endParaRPr lang="en-CA" sz="3000" b="1" dirty="0">
              <a:solidFill>
                <a:schemeClr val="tx2">
                  <a:lumMod val="90000"/>
                </a:schemeClr>
              </a:solidFill>
              <a:effectLst>
                <a:outerShdw blurRad="38100" dist="38100" dir="2700000" algn="tl">
                  <a:srgbClr val="000000">
                    <a:alpha val="43137"/>
                  </a:srgbClr>
                </a:outerShdw>
              </a:effectLst>
            </a:endParaRPr>
          </a:p>
        </p:txBody>
      </p:sp>
      <p:sp>
        <p:nvSpPr>
          <p:cNvPr id="16" name="Slide Number Placeholder 2">
            <a:extLst>
              <a:ext uri="{FF2B5EF4-FFF2-40B4-BE49-F238E27FC236}">
                <a16:creationId xmlns:a16="http://schemas.microsoft.com/office/drawing/2014/main" xmlns="" id="{44DA9633-BF4D-44AA-A2A2-F4FA969DC3B0}"/>
              </a:ext>
            </a:extLst>
          </p:cNvPr>
          <p:cNvSpPr txBox="1">
            <a:spLocks/>
          </p:cNvSpPr>
          <p:nvPr/>
        </p:nvSpPr>
        <p:spPr>
          <a:xfrm>
            <a:off x="7524328" y="6525344"/>
            <a:ext cx="1512024" cy="216024"/>
          </a:xfrm>
          <a:prstGeom prst="rect">
            <a:avLst/>
          </a:prstGeom>
        </p:spPr>
        <p:txBody>
          <a:bodyPr vert="horz" wrap="none" lIns="0" tIns="0" rIns="0" bIns="0" anchor="b"/>
          <a:lstStyle>
            <a:defPPr>
              <a:defRPr lang="en-CA"/>
            </a:defPPr>
            <a:lvl1pPr algn="r" rtl="0" eaLnBrk="1" fontAlgn="base" latinLnBrk="0" hangingPunct="1">
              <a:spcBef>
                <a:spcPct val="0"/>
              </a:spcBef>
              <a:spcAft>
                <a:spcPct val="0"/>
              </a:spcAft>
              <a:defRPr kumimoji="0" sz="1000" kern="1200">
                <a:solidFill>
                  <a:srgbClr val="223E7E"/>
                </a:solidFill>
                <a:latin typeface="+mn-lt"/>
                <a:ea typeface="ヒラギノ角ゴ Pro W3" pitchFamily="8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5pPr>
            <a:lvl6pPr marL="2286000" algn="l" defTabSz="914400" rtl="0" eaLnBrk="1" latinLnBrk="0" hangingPunct="1">
              <a:defRPr sz="2400" kern="1200">
                <a:solidFill>
                  <a:schemeClr val="tx1"/>
                </a:solidFill>
                <a:latin typeface="Arial" pitchFamily="34" charset="0"/>
                <a:ea typeface="ヒラギノ角ゴ Pro W3" pitchFamily="84" charset="-128"/>
                <a:cs typeface="+mn-cs"/>
              </a:defRPr>
            </a:lvl6pPr>
            <a:lvl7pPr marL="2743200" algn="l" defTabSz="914400" rtl="0" eaLnBrk="1" latinLnBrk="0" hangingPunct="1">
              <a:defRPr sz="2400" kern="1200">
                <a:solidFill>
                  <a:schemeClr val="tx1"/>
                </a:solidFill>
                <a:latin typeface="Arial" pitchFamily="34" charset="0"/>
                <a:ea typeface="ヒラギノ角ゴ Pro W3" pitchFamily="84" charset="-128"/>
                <a:cs typeface="+mn-cs"/>
              </a:defRPr>
            </a:lvl7pPr>
            <a:lvl8pPr marL="3200400" algn="l" defTabSz="914400" rtl="0" eaLnBrk="1" latinLnBrk="0" hangingPunct="1">
              <a:defRPr sz="2400" kern="1200">
                <a:solidFill>
                  <a:schemeClr val="tx1"/>
                </a:solidFill>
                <a:latin typeface="Arial" pitchFamily="34" charset="0"/>
                <a:ea typeface="ヒラギノ角ゴ Pro W3" pitchFamily="84" charset="-128"/>
                <a:cs typeface="+mn-cs"/>
              </a:defRPr>
            </a:lvl8pPr>
            <a:lvl9pPr marL="3657600" algn="l" defTabSz="914400" rtl="0" eaLnBrk="1" latinLnBrk="0" hangingPunct="1">
              <a:defRPr sz="2400" kern="1200">
                <a:solidFill>
                  <a:schemeClr val="tx1"/>
                </a:solidFill>
                <a:latin typeface="Arial" pitchFamily="34" charset="0"/>
                <a:ea typeface="ヒラギノ角ゴ Pro W3" pitchFamily="84" charset="-128"/>
                <a:cs typeface="+mn-cs"/>
              </a:defRPr>
            </a:lvl9pPr>
          </a:lstStyle>
          <a:p>
            <a:r>
              <a:rPr lang="en-CA" sz="1300" dirty="0">
                <a:solidFill>
                  <a:srgbClr val="87CCF3"/>
                </a:solidFill>
              </a:rPr>
              <a:t>p.</a:t>
            </a:r>
            <a:fld id="{B26D0A97-99EA-4F59-82E1-B6372FA01846}" type="slidenum">
              <a:rPr lang="en-CA" sz="1300" smtClean="0">
                <a:solidFill>
                  <a:srgbClr val="87CCF3"/>
                </a:solidFill>
              </a:rPr>
              <a:pPr/>
              <a:t>7</a:t>
            </a:fld>
            <a:endParaRPr lang="en-CA" sz="1300" dirty="0">
              <a:solidFill>
                <a:srgbClr val="87CCF3"/>
              </a:solidFill>
            </a:endParaRPr>
          </a:p>
        </p:txBody>
      </p:sp>
    </p:spTree>
    <p:extLst>
      <p:ext uri="{BB962C8B-B14F-4D97-AF65-F5344CB8AC3E}">
        <p14:creationId xmlns:p14="http://schemas.microsoft.com/office/powerpoint/2010/main" val="12473545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107504" y="1628800"/>
            <a:ext cx="8928848" cy="2677656"/>
          </a:xfrm>
          <a:prstGeom prst="rect">
            <a:avLst/>
          </a:prstGeom>
        </p:spPr>
        <p:txBody>
          <a:bodyPr wrap="square">
            <a:spAutoFit/>
          </a:bodyPr>
          <a:lstStyle/>
          <a:p>
            <a:pPr marL="342900" indent="-342900">
              <a:buFont typeface="Arial" panose="020B0604020202020204" pitchFamily="34" charset="0"/>
              <a:buChar char="•"/>
            </a:pPr>
            <a:r>
              <a:rPr lang="en-CA" b="1" dirty="0">
                <a:latin typeface="+mj-lt"/>
                <a:ea typeface="+mn-ea"/>
              </a:rPr>
              <a:t>solid and liquid states of matter</a:t>
            </a:r>
          </a:p>
          <a:p>
            <a:pPr marL="342900" indent="-342900">
              <a:buFont typeface="Arial" panose="020B0604020202020204" pitchFamily="34" charset="0"/>
              <a:buChar char="•"/>
            </a:pPr>
            <a:r>
              <a:rPr lang="en-CA" b="1" dirty="0">
                <a:latin typeface="+mj-lt"/>
                <a:ea typeface="+mn-ea"/>
              </a:rPr>
              <a:t>novel functional materials &amp; materials under extreme conditions</a:t>
            </a:r>
          </a:p>
          <a:p>
            <a:pPr marL="342900" indent="-342900">
              <a:buFont typeface="Arial" panose="020B0604020202020204" pitchFamily="34" charset="0"/>
              <a:buChar char="•"/>
            </a:pPr>
            <a:r>
              <a:rPr lang="en-CA" b="1" dirty="0">
                <a:latin typeface="+mj-lt"/>
                <a:ea typeface="+mn-ea"/>
              </a:rPr>
              <a:t>nanomaterials</a:t>
            </a:r>
          </a:p>
          <a:p>
            <a:pPr marL="342900" indent="-342900">
              <a:buFont typeface="Arial" panose="020B0604020202020204" pitchFamily="34" charset="0"/>
              <a:buChar char="•"/>
            </a:pPr>
            <a:r>
              <a:rPr lang="en-US" b="1" dirty="0">
                <a:latin typeface="+mj-lt"/>
                <a:ea typeface="+mn-ea"/>
              </a:rPr>
              <a:t>surfaces and interfaces</a:t>
            </a:r>
            <a:endParaRPr lang="en-CA" b="1" dirty="0">
              <a:latin typeface="+mj-lt"/>
              <a:ea typeface="+mn-ea"/>
            </a:endParaRPr>
          </a:p>
          <a:p>
            <a:pPr marL="342900" indent="-342900">
              <a:buFont typeface="Arial" panose="020B0604020202020204" pitchFamily="34" charset="0"/>
              <a:buChar char="•"/>
            </a:pPr>
            <a:r>
              <a:rPr lang="en-CA" b="1" dirty="0">
                <a:latin typeface="+mj-lt"/>
                <a:ea typeface="+mn-ea"/>
              </a:rPr>
              <a:t>polymers and soft matter</a:t>
            </a:r>
          </a:p>
          <a:p>
            <a:pPr marL="342900" indent="-342900">
              <a:buFont typeface="Arial" panose="020B0604020202020204" pitchFamily="34" charset="0"/>
              <a:buChar char="•"/>
            </a:pPr>
            <a:r>
              <a:rPr lang="en-CA" b="1" dirty="0">
                <a:latin typeface="+mj-lt"/>
                <a:ea typeface="+mn-ea"/>
              </a:rPr>
              <a:t>solutions and chemical reactions</a:t>
            </a:r>
          </a:p>
          <a:p>
            <a:pPr marL="342900" indent="-342900">
              <a:buFont typeface="Arial" panose="020B0604020202020204" pitchFamily="34" charset="0"/>
              <a:buChar char="•"/>
            </a:pPr>
            <a:r>
              <a:rPr lang="en-CA" b="1" dirty="0">
                <a:latin typeface="+mj-lt"/>
                <a:ea typeface="+mn-ea"/>
              </a:rPr>
              <a:t>engineering structures</a:t>
            </a:r>
          </a:p>
        </p:txBody>
      </p:sp>
      <p:graphicFrame>
        <p:nvGraphicFramePr>
          <p:cNvPr id="10" name="Chart 9">
            <a:extLst/>
          </p:cNvPr>
          <p:cNvGraphicFramePr>
            <a:graphicFrameLocks/>
          </p:cNvGraphicFramePr>
          <p:nvPr>
            <p:extLst/>
          </p:nvPr>
        </p:nvGraphicFramePr>
        <p:xfrm>
          <a:off x="0" y="3861048"/>
          <a:ext cx="4860032" cy="301495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p:cNvSpPr>
            <a:spLocks noGrp="1"/>
          </p:cNvSpPr>
          <p:nvPr>
            <p:ph type="title"/>
          </p:nvPr>
        </p:nvSpPr>
        <p:spPr>
          <a:xfrm>
            <a:off x="457200" y="684000"/>
            <a:ext cx="8290800" cy="475456"/>
          </a:xfrm>
        </p:spPr>
        <p:txBody>
          <a:bodyPr anchor="t">
            <a:noAutofit/>
          </a:bodyPr>
          <a:lstStyle/>
          <a:p>
            <a:r>
              <a:rPr lang="en-US" sz="3000" b="1" dirty="0">
                <a:solidFill>
                  <a:schemeClr val="tx2">
                    <a:lumMod val="90000"/>
                  </a:schemeClr>
                </a:solidFill>
                <a:effectLst>
                  <a:outerShdw blurRad="38100" dist="38100" dir="2700000" algn="tl">
                    <a:srgbClr val="000000">
                      <a:alpha val="43137"/>
                    </a:srgbClr>
                  </a:outerShdw>
                </a:effectLst>
              </a:rPr>
              <a:t>Condensed Matter Research Fields at JINR</a:t>
            </a:r>
            <a:endParaRPr lang="en-CA" sz="3000" b="1" dirty="0">
              <a:solidFill>
                <a:schemeClr val="tx2">
                  <a:lumMod val="90000"/>
                </a:schemeClr>
              </a:solidFill>
              <a:effectLst>
                <a:outerShdw blurRad="38100" dist="38100" dir="2700000" algn="tl">
                  <a:srgbClr val="000000">
                    <a:alpha val="43137"/>
                  </a:srgbClr>
                </a:outerShdw>
              </a:effectLst>
            </a:endParaRPr>
          </a:p>
        </p:txBody>
      </p:sp>
      <p:pic>
        <p:nvPicPr>
          <p:cNvPr id="3" name="Рисунок 2"/>
          <p:cNvPicPr>
            <a:picLocks noChangeAspect="1"/>
          </p:cNvPicPr>
          <p:nvPr/>
        </p:nvPicPr>
        <p:blipFill>
          <a:blip r:embed="rId4">
            <a:clrChange>
              <a:clrFrom>
                <a:srgbClr val="262626"/>
              </a:clrFrom>
              <a:clrTo>
                <a:srgbClr val="262626">
                  <a:alpha val="0"/>
                </a:srgbClr>
              </a:clrTo>
            </a:clrChange>
          </a:blip>
          <a:stretch>
            <a:fillRect/>
          </a:stretch>
        </p:blipFill>
        <p:spPr>
          <a:xfrm>
            <a:off x="4033266" y="3962400"/>
            <a:ext cx="5110734" cy="2895600"/>
          </a:xfrm>
          <a:prstGeom prst="rect">
            <a:avLst/>
          </a:prstGeom>
        </p:spPr>
      </p:pic>
      <p:sp>
        <p:nvSpPr>
          <p:cNvPr id="13" name="Slide Number Placeholder 2">
            <a:extLst>
              <a:ext uri="{FF2B5EF4-FFF2-40B4-BE49-F238E27FC236}">
                <a16:creationId xmlns:a16="http://schemas.microsoft.com/office/drawing/2014/main" xmlns="" id="{F314FBE7-787A-4753-8A1F-311C6CF2C57B}"/>
              </a:ext>
            </a:extLst>
          </p:cNvPr>
          <p:cNvSpPr>
            <a:spLocks noGrp="1"/>
          </p:cNvSpPr>
          <p:nvPr>
            <p:ph type="sldNum" sz="quarter" idx="4"/>
          </p:nvPr>
        </p:nvSpPr>
        <p:spPr>
          <a:xfrm>
            <a:off x="7524328" y="6525344"/>
            <a:ext cx="1512024" cy="216024"/>
          </a:xfrm>
        </p:spPr>
        <p:txBody>
          <a:bodyPr wrap="none"/>
          <a:lstStyle/>
          <a:p>
            <a:r>
              <a:rPr lang="en-CA" sz="1300" dirty="0">
                <a:solidFill>
                  <a:srgbClr val="87CCF3"/>
                </a:solidFill>
              </a:rPr>
              <a:t>p.</a:t>
            </a:r>
            <a:fld id="{B26D0A97-99EA-4F59-82E1-B6372FA01846}" type="slidenum">
              <a:rPr lang="en-CA" sz="1300" smtClean="0">
                <a:solidFill>
                  <a:srgbClr val="87CCF3"/>
                </a:solidFill>
              </a:rPr>
              <a:pPr/>
              <a:t>8</a:t>
            </a:fld>
            <a:endParaRPr lang="en-CA" sz="1300" dirty="0">
              <a:solidFill>
                <a:srgbClr val="87CCF3"/>
              </a:solidFill>
            </a:endParaRPr>
          </a:p>
        </p:txBody>
      </p:sp>
      <p:sp>
        <p:nvSpPr>
          <p:cNvPr id="7" name="TextBox 6">
            <a:extLst>
              <a:ext uri="{FF2B5EF4-FFF2-40B4-BE49-F238E27FC236}">
                <a16:creationId xmlns:a16="http://schemas.microsoft.com/office/drawing/2014/main" xmlns="" id="{D5AD91A6-45A7-4E77-A8E9-8D59BBE2513F}"/>
              </a:ext>
            </a:extLst>
          </p:cNvPr>
          <p:cNvSpPr txBox="1"/>
          <p:nvPr/>
        </p:nvSpPr>
        <p:spPr>
          <a:xfrm>
            <a:off x="4033266" y="6519446"/>
            <a:ext cx="1438214" cy="338554"/>
          </a:xfrm>
          <a:prstGeom prst="rect">
            <a:avLst/>
          </a:prstGeom>
          <a:noFill/>
        </p:spPr>
        <p:txBody>
          <a:bodyPr wrap="none" rtlCol="0">
            <a:spAutoFit/>
          </a:bodyPr>
          <a:lstStyle/>
          <a:p>
            <a:r>
              <a:rPr lang="en-US" sz="1600" dirty="0"/>
              <a:t>source: FLNP</a:t>
            </a:r>
            <a:endParaRPr lang="en-CA" sz="1600" dirty="0"/>
          </a:p>
        </p:txBody>
      </p:sp>
      <p:pic>
        <p:nvPicPr>
          <p:cNvPr id="9" name="Picture 8">
            <a:extLst>
              <a:ext uri="{FF2B5EF4-FFF2-40B4-BE49-F238E27FC236}">
                <a16:creationId xmlns:a16="http://schemas.microsoft.com/office/drawing/2014/main" xmlns="" id="{730A8C75-34A1-4380-89B1-D955A602080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524328" y="0"/>
            <a:ext cx="1619672" cy="958596"/>
          </a:xfrm>
          <a:prstGeom prst="rect">
            <a:avLst/>
          </a:prstGeom>
        </p:spPr>
      </p:pic>
    </p:spTree>
    <p:extLst>
      <p:ext uri="{BB962C8B-B14F-4D97-AF65-F5344CB8AC3E}">
        <p14:creationId xmlns:p14="http://schemas.microsoft.com/office/powerpoint/2010/main" val="78163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descr="D:\Pictures\357529_html_11496e96.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Lst>
          </a:blip>
          <a:srcRect/>
          <a:stretch>
            <a:fillRect/>
          </a:stretch>
        </p:blipFill>
        <p:spPr bwMode="auto">
          <a:xfrm>
            <a:off x="107504" y="836713"/>
            <a:ext cx="8927998" cy="5903999"/>
          </a:xfrm>
          <a:prstGeom prst="rect">
            <a:avLst/>
          </a:prstGeom>
          <a:noFill/>
        </p:spPr>
      </p:pic>
      <p:pic>
        <p:nvPicPr>
          <p:cNvPr id="14" name="Picture 10" descr="C:\Users\NORBbI\Dropbox\workPC\work\FLNP\parameters_ofibr-2m.gif"/>
          <p:cNvPicPr>
            <a:picLocks noChangeArrowheads="1" noCrop="1"/>
          </p:cNvPicPr>
          <p:nvPr/>
        </p:nvPicPr>
        <p:blipFill>
          <a:blip r:embed="rId5" cstate="print">
            <a:clrChange>
              <a:clrFrom>
                <a:srgbClr val="FFFFFF"/>
              </a:clrFrom>
              <a:clrTo>
                <a:srgbClr val="FFFFFF">
                  <a:alpha val="0"/>
                </a:srgbClr>
              </a:clrTo>
            </a:clrChange>
            <a:duotone>
              <a:schemeClr val="accent6">
                <a:shade val="45000"/>
                <a:satMod val="135000"/>
              </a:schemeClr>
              <a:prstClr val="white"/>
            </a:duotone>
          </a:blip>
          <a:srcRect/>
          <a:stretch>
            <a:fillRect/>
          </a:stretch>
        </p:blipFill>
        <p:spPr bwMode="auto">
          <a:xfrm>
            <a:off x="3347864" y="2492897"/>
            <a:ext cx="5888653" cy="3672040"/>
          </a:xfrm>
          <a:prstGeom prst="rect">
            <a:avLst/>
          </a:prstGeom>
          <a:noFill/>
        </p:spPr>
      </p:pic>
      <p:pic>
        <p:nvPicPr>
          <p:cNvPr id="13" name="Picture 3" descr="D:\Pictures\357529_html_11496e96.jpg">
            <a:extLst>
              <a:ext uri="{FF2B5EF4-FFF2-40B4-BE49-F238E27FC236}">
                <a16:creationId xmlns:a16="http://schemas.microsoft.com/office/drawing/2014/main" xmlns="" id="{0E544D96-84F8-48BB-BCB1-DA7023BD9016}"/>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40000" contrast="20000"/>
                    </a14:imgEffect>
                  </a14:imgLayer>
                </a14:imgProps>
              </a:ext>
            </a:extLst>
          </a:blip>
          <a:srcRect l="76616" t="34182" b="12159"/>
          <a:stretch/>
        </p:blipFill>
        <p:spPr bwMode="auto">
          <a:xfrm>
            <a:off x="6948264" y="2853249"/>
            <a:ext cx="2087734" cy="3168040"/>
          </a:xfrm>
          <a:prstGeom prst="rect">
            <a:avLst/>
          </a:prstGeom>
          <a:noFill/>
        </p:spPr>
      </p:pic>
      <p:pic>
        <p:nvPicPr>
          <p:cNvPr id="15" name="Picture 3" descr="D:\Pictures\357529_html_11496e96.jpg">
            <a:extLst>
              <a:ext uri="{FF2B5EF4-FFF2-40B4-BE49-F238E27FC236}">
                <a16:creationId xmlns:a16="http://schemas.microsoft.com/office/drawing/2014/main" xmlns="" id="{05BD950D-A689-4E17-9553-F3B69879BB6C}"/>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40000" contrast="20000"/>
                    </a14:imgEffect>
                  </a14:imgLayer>
                </a14:imgProps>
              </a:ext>
            </a:extLst>
          </a:blip>
          <a:srcRect l="36289" t="28042" r="22651" b="66531"/>
          <a:stretch/>
        </p:blipFill>
        <p:spPr bwMode="auto">
          <a:xfrm>
            <a:off x="3347864" y="2490784"/>
            <a:ext cx="3665838" cy="320400"/>
          </a:xfrm>
          <a:prstGeom prst="rect">
            <a:avLst/>
          </a:prstGeom>
          <a:noFill/>
        </p:spPr>
      </p:pic>
      <p:pic>
        <p:nvPicPr>
          <p:cNvPr id="9" name="Picture 8">
            <a:extLst>
              <a:ext uri="{FF2B5EF4-FFF2-40B4-BE49-F238E27FC236}">
                <a16:creationId xmlns:a16="http://schemas.microsoft.com/office/drawing/2014/main" xmlns="" id="{378F68F5-1C97-48F1-85B1-8B22B80EBBFD}"/>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48264" y="1201520"/>
            <a:ext cx="2017218" cy="5540248"/>
          </a:xfrm>
          <a:prstGeom prst="rect">
            <a:avLst/>
          </a:prstGeom>
        </p:spPr>
      </p:pic>
      <p:pic>
        <p:nvPicPr>
          <p:cNvPr id="17" name="Picture 16">
            <a:extLst>
              <a:ext uri="{FF2B5EF4-FFF2-40B4-BE49-F238E27FC236}">
                <a16:creationId xmlns:a16="http://schemas.microsoft.com/office/drawing/2014/main" xmlns="" id="{730A8C75-34A1-4380-89B1-D955A602080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3762164" y="0"/>
            <a:ext cx="1619672" cy="958596"/>
          </a:xfrm>
          <a:prstGeom prst="rect">
            <a:avLst/>
          </a:prstGeom>
        </p:spPr>
      </p:pic>
      <p:sp>
        <p:nvSpPr>
          <p:cNvPr id="4" name="Title 3"/>
          <p:cNvSpPr>
            <a:spLocks noGrp="1"/>
          </p:cNvSpPr>
          <p:nvPr>
            <p:ph type="title"/>
          </p:nvPr>
        </p:nvSpPr>
        <p:spPr>
          <a:xfrm>
            <a:off x="457200" y="684000"/>
            <a:ext cx="8229600" cy="475456"/>
          </a:xfrm>
        </p:spPr>
        <p:txBody>
          <a:bodyPr anchor="t">
            <a:noAutofit/>
          </a:bodyPr>
          <a:lstStyle/>
          <a:p>
            <a:r>
              <a:rPr lang="en-US" sz="3000" b="1" dirty="0">
                <a:solidFill>
                  <a:schemeClr val="tx2">
                    <a:lumMod val="90000"/>
                  </a:schemeClr>
                </a:solidFill>
                <a:effectLst>
                  <a:outerShdw blurRad="38100" dist="38100" dir="2700000" algn="tl">
                    <a:srgbClr val="000000">
                      <a:alpha val="43137"/>
                    </a:srgbClr>
                  </a:outerShdw>
                </a:effectLst>
              </a:rPr>
              <a:t>High Flux Pulsed Reactor IBR</a:t>
            </a:r>
            <a:r>
              <a:rPr lang="en-US" sz="3000" b="1" baseline="30000" dirty="0">
                <a:solidFill>
                  <a:schemeClr val="tx2">
                    <a:lumMod val="90000"/>
                  </a:schemeClr>
                </a:solidFill>
                <a:effectLst>
                  <a:outerShdw blurRad="38100" dist="38100" dir="2700000" algn="tl">
                    <a:srgbClr val="000000">
                      <a:alpha val="43137"/>
                    </a:srgbClr>
                  </a:outerShdw>
                </a:effectLst>
              </a:rPr>
              <a:t>(1960)</a:t>
            </a:r>
            <a:r>
              <a:rPr lang="en-US" sz="3000" b="1" dirty="0">
                <a:solidFill>
                  <a:schemeClr val="tx2">
                    <a:lumMod val="90000"/>
                  </a:schemeClr>
                </a:solidFill>
                <a:effectLst>
                  <a:outerShdw blurRad="38100" dist="38100" dir="2700000" algn="tl">
                    <a:srgbClr val="000000">
                      <a:alpha val="43137"/>
                    </a:srgbClr>
                  </a:outerShdw>
                </a:effectLst>
              </a:rPr>
              <a:t>-2M</a:t>
            </a:r>
            <a:r>
              <a:rPr lang="en-US" sz="3000" b="1" baseline="30000" dirty="0">
                <a:solidFill>
                  <a:schemeClr val="tx2">
                    <a:lumMod val="90000"/>
                  </a:schemeClr>
                </a:solidFill>
                <a:effectLst>
                  <a:outerShdw blurRad="38100" dist="38100" dir="2700000" algn="tl">
                    <a:srgbClr val="000000">
                      <a:alpha val="43137"/>
                    </a:srgbClr>
                  </a:outerShdw>
                </a:effectLst>
              </a:rPr>
              <a:t>(2010)</a:t>
            </a:r>
            <a:endParaRPr lang="en-CA" sz="3000" b="1" baseline="30000" dirty="0">
              <a:solidFill>
                <a:schemeClr val="tx2">
                  <a:lumMod val="90000"/>
                </a:schemeClr>
              </a:solidFill>
              <a:effectLst>
                <a:outerShdw blurRad="38100" dist="38100" dir="2700000" algn="tl">
                  <a:srgbClr val="000000">
                    <a:alpha val="43137"/>
                  </a:srgbClr>
                </a:outerShdw>
              </a:effectLst>
            </a:endParaRPr>
          </a:p>
        </p:txBody>
      </p:sp>
      <p:sp>
        <p:nvSpPr>
          <p:cNvPr id="20" name="Slide Number Placeholder 2">
            <a:extLst>
              <a:ext uri="{FF2B5EF4-FFF2-40B4-BE49-F238E27FC236}">
                <a16:creationId xmlns:a16="http://schemas.microsoft.com/office/drawing/2014/main" xmlns="" id="{5106AA79-C4D0-4570-9C23-A6045947C5D5}"/>
              </a:ext>
            </a:extLst>
          </p:cNvPr>
          <p:cNvSpPr txBox="1">
            <a:spLocks/>
          </p:cNvSpPr>
          <p:nvPr/>
        </p:nvSpPr>
        <p:spPr>
          <a:xfrm>
            <a:off x="7524328" y="6525344"/>
            <a:ext cx="1512024" cy="216024"/>
          </a:xfrm>
          <a:prstGeom prst="rect">
            <a:avLst/>
          </a:prstGeom>
        </p:spPr>
        <p:txBody>
          <a:bodyPr vert="horz" wrap="none" lIns="0" tIns="0" rIns="0" bIns="0" anchor="b"/>
          <a:lstStyle>
            <a:defPPr>
              <a:defRPr lang="en-CA"/>
            </a:defPPr>
            <a:lvl1pPr algn="r" rtl="0" eaLnBrk="1" fontAlgn="base" latinLnBrk="0" hangingPunct="1">
              <a:spcBef>
                <a:spcPct val="0"/>
              </a:spcBef>
              <a:spcAft>
                <a:spcPct val="0"/>
              </a:spcAft>
              <a:defRPr kumimoji="0" sz="1000" kern="1200">
                <a:solidFill>
                  <a:srgbClr val="223E7E"/>
                </a:solidFill>
                <a:latin typeface="+mn-lt"/>
                <a:ea typeface="ヒラギノ角ゴ Pro W3" pitchFamily="8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ヒラギノ角ゴ Pro W3" pitchFamily="84" charset="-128"/>
                <a:cs typeface="+mn-cs"/>
              </a:defRPr>
            </a:lvl5pPr>
            <a:lvl6pPr marL="2286000" algn="l" defTabSz="914400" rtl="0" eaLnBrk="1" latinLnBrk="0" hangingPunct="1">
              <a:defRPr sz="2400" kern="1200">
                <a:solidFill>
                  <a:schemeClr val="tx1"/>
                </a:solidFill>
                <a:latin typeface="Arial" pitchFamily="34" charset="0"/>
                <a:ea typeface="ヒラギノ角ゴ Pro W3" pitchFamily="84" charset="-128"/>
                <a:cs typeface="+mn-cs"/>
              </a:defRPr>
            </a:lvl6pPr>
            <a:lvl7pPr marL="2743200" algn="l" defTabSz="914400" rtl="0" eaLnBrk="1" latinLnBrk="0" hangingPunct="1">
              <a:defRPr sz="2400" kern="1200">
                <a:solidFill>
                  <a:schemeClr val="tx1"/>
                </a:solidFill>
                <a:latin typeface="Arial" pitchFamily="34" charset="0"/>
                <a:ea typeface="ヒラギノ角ゴ Pro W3" pitchFamily="84" charset="-128"/>
                <a:cs typeface="+mn-cs"/>
              </a:defRPr>
            </a:lvl7pPr>
            <a:lvl8pPr marL="3200400" algn="l" defTabSz="914400" rtl="0" eaLnBrk="1" latinLnBrk="0" hangingPunct="1">
              <a:defRPr sz="2400" kern="1200">
                <a:solidFill>
                  <a:schemeClr val="tx1"/>
                </a:solidFill>
                <a:latin typeface="Arial" pitchFamily="34" charset="0"/>
                <a:ea typeface="ヒラギノ角ゴ Pro W3" pitchFamily="84" charset="-128"/>
                <a:cs typeface="+mn-cs"/>
              </a:defRPr>
            </a:lvl8pPr>
            <a:lvl9pPr marL="3657600" algn="l" defTabSz="914400" rtl="0" eaLnBrk="1" latinLnBrk="0" hangingPunct="1">
              <a:defRPr sz="2400" kern="1200">
                <a:solidFill>
                  <a:schemeClr val="tx1"/>
                </a:solidFill>
                <a:latin typeface="Arial" pitchFamily="34" charset="0"/>
                <a:ea typeface="ヒラギノ角ゴ Pro W3" pitchFamily="84" charset="-128"/>
                <a:cs typeface="+mn-cs"/>
              </a:defRPr>
            </a:lvl9pPr>
          </a:lstStyle>
          <a:p>
            <a:r>
              <a:rPr lang="en-CA" sz="1300" dirty="0">
                <a:solidFill>
                  <a:srgbClr val="87CCF3"/>
                </a:solidFill>
              </a:rPr>
              <a:t>p.</a:t>
            </a:r>
            <a:fld id="{B26D0A97-99EA-4F59-82E1-B6372FA01846}" type="slidenum">
              <a:rPr lang="en-CA" sz="1300" smtClean="0">
                <a:solidFill>
                  <a:srgbClr val="87CCF3"/>
                </a:solidFill>
              </a:rPr>
              <a:pPr/>
              <a:t>9</a:t>
            </a:fld>
            <a:endParaRPr lang="en-CA" sz="1300" dirty="0">
              <a:solidFill>
                <a:srgbClr val="87CCF3"/>
              </a:solidFill>
            </a:endParaRPr>
          </a:p>
        </p:txBody>
      </p:sp>
      <p:sp>
        <p:nvSpPr>
          <p:cNvPr id="10" name="Rectangle 2052">
            <a:extLst>
              <a:ext uri="{FF2B5EF4-FFF2-40B4-BE49-F238E27FC236}">
                <a16:creationId xmlns:a16="http://schemas.microsoft.com/office/drawing/2014/main" xmlns="" id="{5D442910-DC08-4D68-BC10-765E0EA0A9CE}"/>
              </a:ext>
            </a:extLst>
          </p:cNvPr>
          <p:cNvSpPr>
            <a:spLocks noChangeArrowheads="1"/>
          </p:cNvSpPr>
          <p:nvPr/>
        </p:nvSpPr>
        <p:spPr bwMode="auto">
          <a:xfrm>
            <a:off x="107504" y="1556792"/>
            <a:ext cx="8928992" cy="1800493"/>
          </a:xfrm>
          <a:prstGeom prst="rect">
            <a:avLst/>
          </a:prstGeom>
          <a:noFill/>
          <a:ln w="9525">
            <a:noFill/>
            <a:miter lim="800000"/>
            <a:headEnd/>
            <a:tailEnd/>
          </a:ln>
        </p:spPr>
        <p:txBody>
          <a:bodyPr wrap="square">
            <a:spAutoFit/>
          </a:bodyPr>
          <a:lstStyle/>
          <a:p>
            <a:pPr marL="193675" indent="-193675" eaLnBrk="1" hangingPunct="1">
              <a:spcBef>
                <a:spcPts val="0"/>
              </a:spcBef>
              <a:spcAft>
                <a:spcPts val="600"/>
              </a:spcAft>
              <a:buFontTx/>
              <a:buChar char="•"/>
            </a:pPr>
            <a:r>
              <a:rPr lang="en-US" b="1" dirty="0">
                <a:effectLst>
                  <a:outerShdw blurRad="38100" dist="38100" dir="2700000" algn="tl">
                    <a:srgbClr val="000000">
                      <a:alpha val="43137"/>
                    </a:srgbClr>
                  </a:outerShdw>
                </a:effectLst>
                <a:latin typeface="+mj-lt"/>
                <a:cs typeface="Arial" charset="0"/>
              </a:rPr>
              <a:t>well established user program</a:t>
            </a:r>
          </a:p>
          <a:p>
            <a:pPr marL="193675" indent="-193675" eaLnBrk="1" hangingPunct="1">
              <a:spcBef>
                <a:spcPts val="0"/>
              </a:spcBef>
              <a:spcAft>
                <a:spcPts val="600"/>
              </a:spcAft>
              <a:buFontTx/>
              <a:buChar char="•"/>
            </a:pPr>
            <a:r>
              <a:rPr lang="en-CA" b="1" dirty="0">
                <a:effectLst>
                  <a:outerShdw blurRad="38100" dist="38100" dir="2700000" algn="tl">
                    <a:srgbClr val="000000">
                      <a:alpha val="43137"/>
                    </a:srgbClr>
                  </a:outerShdw>
                </a:effectLst>
                <a:latin typeface="+mj-lt"/>
                <a:cs typeface="Arial" charset="0"/>
              </a:rPr>
              <a:t>~200 scientific institutes and universities</a:t>
            </a:r>
          </a:p>
          <a:p>
            <a:pPr marL="193675" indent="-193675" eaLnBrk="1" hangingPunct="1">
              <a:spcBef>
                <a:spcPts val="0"/>
              </a:spcBef>
              <a:spcAft>
                <a:spcPts val="600"/>
              </a:spcAft>
              <a:buFontTx/>
              <a:buChar char="•"/>
            </a:pPr>
            <a:r>
              <a:rPr lang="en-CA" b="1" dirty="0">
                <a:effectLst>
                  <a:outerShdw blurRad="38100" dist="38100" dir="2700000" algn="tl">
                    <a:srgbClr val="000000">
                      <a:alpha val="43137"/>
                    </a:srgbClr>
                  </a:outerShdw>
                </a:effectLst>
                <a:latin typeface="+mj-lt"/>
                <a:cs typeface="Arial" charset="0"/>
              </a:rPr>
              <a:t>~40 countries from all over the world </a:t>
            </a:r>
          </a:p>
          <a:p>
            <a:pPr marL="193675" indent="-193675" eaLnBrk="1" hangingPunct="1">
              <a:spcBef>
                <a:spcPts val="0"/>
              </a:spcBef>
              <a:spcAft>
                <a:spcPts val="600"/>
              </a:spcAft>
              <a:buFontTx/>
              <a:buChar char="•"/>
            </a:pPr>
            <a:r>
              <a:rPr lang="en-US" b="1" dirty="0">
                <a:effectLst>
                  <a:outerShdw blurRad="38100" dist="38100" dir="2700000" algn="tl">
                    <a:srgbClr val="000000">
                      <a:alpha val="43137"/>
                    </a:srgbClr>
                  </a:outerShdw>
                </a:effectLst>
                <a:latin typeface="+mj-lt"/>
                <a:cs typeface="Arial" charset="0"/>
              </a:rPr>
              <a:t>internal research</a:t>
            </a:r>
          </a:p>
        </p:txBody>
      </p:sp>
    </p:spTree>
    <p:extLst>
      <p:ext uri="{BB962C8B-B14F-4D97-AF65-F5344CB8AC3E}">
        <p14:creationId xmlns:p14="http://schemas.microsoft.com/office/powerpoint/2010/main" val="41617317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ucerka - JINR+FaFUK+FLNP">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Kucerka - JINR+FaFUK+FLNP</Template>
  <TotalTime>0</TotalTime>
  <Words>2952</Words>
  <Application>Microsoft Macintosh PowerPoint</Application>
  <PresentationFormat>On-screen Show (4:3)</PresentationFormat>
  <Paragraphs>324</Paragraphs>
  <Slides>28</Slides>
  <Notes>23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Calibri</vt:lpstr>
      <vt:lpstr>Comic Sans MS</vt:lpstr>
      <vt:lpstr>Constantia</vt:lpstr>
      <vt:lpstr>EPFKN A+ Adv P 4 C 4 E 46</vt:lpstr>
      <vt:lpstr>HY중고딕</vt:lpstr>
      <vt:lpstr>Symbol</vt:lpstr>
      <vt:lpstr>Times New Roman</vt:lpstr>
      <vt:lpstr>Wingdings 2</vt:lpstr>
      <vt:lpstr>ヒラギノ角ゴ Pro W3</vt:lpstr>
      <vt:lpstr>Arial</vt:lpstr>
      <vt:lpstr>Kucerka - JINR+FaFUK+FLNP</vt:lpstr>
      <vt:lpstr>Development of the scientific case for a new source of neutrons at JINR</vt:lpstr>
      <vt:lpstr>Objective</vt:lpstr>
      <vt:lpstr>Condensed Matter Physics</vt:lpstr>
      <vt:lpstr>CMP in Modern Society</vt:lpstr>
      <vt:lpstr>Grand Challenges in CMP</vt:lpstr>
      <vt:lpstr>CMP Research Using Nuclear Methods</vt:lpstr>
      <vt:lpstr>PowerPoint Presentation</vt:lpstr>
      <vt:lpstr>Condensed Matter Research Fields at JINR</vt:lpstr>
      <vt:lpstr>High Flux Pulsed Reactor IBR(1960)-2M(2010)</vt:lpstr>
      <vt:lpstr>Research Publication Outcome</vt:lpstr>
      <vt:lpstr>Crystal and Magnetic Structures of Novel Materials</vt:lpstr>
      <vt:lpstr>Real-Time Studies</vt:lpstr>
      <vt:lpstr>Crystallographic Texture and Strain Measurements</vt:lpstr>
      <vt:lpstr>PowerPoint Presentation</vt:lpstr>
      <vt:lpstr>PowerPoint Presentation</vt:lpstr>
      <vt:lpstr>Interactions of Nanoparticles with Bio-Macromolecules</vt:lpstr>
      <vt:lpstr>PowerPoint Presentation</vt:lpstr>
      <vt:lpstr>PowerPoint Presentation</vt:lpstr>
      <vt:lpstr>Neutrons to the Rescue</vt:lpstr>
      <vt:lpstr>Flux Advancements</vt:lpstr>
      <vt:lpstr>Parameters in Focus</vt:lpstr>
      <vt:lpstr>Dubna Neutron Source of the Fourth Generation</vt:lpstr>
      <vt:lpstr>Conclusions</vt:lpstr>
      <vt:lpstr>Need for Further Development</vt:lpstr>
      <vt:lpstr>SOLCRYS – laboratory for structural research</vt:lpstr>
      <vt:lpstr>Further Opportunities</vt:lpstr>
      <vt:lpstr>Summary</vt:lpstr>
      <vt:lpstr>PowerPoint Presentation</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2017-11-14T09:44:47Z</dcterms:created>
  <dcterms:modified xsi:type="dcterms:W3CDTF">2018-01-22T05:41:10Z</dcterms:modified>
</cp:coreProperties>
</file>