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avi" ContentType="video/x-msvide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9"/>
  </p:notesMasterIdLst>
  <p:sldIdLst>
    <p:sldId id="290" r:id="rId2"/>
    <p:sldId id="278" r:id="rId3"/>
    <p:sldId id="280" r:id="rId4"/>
    <p:sldId id="261" r:id="rId5"/>
    <p:sldId id="291" r:id="rId6"/>
    <p:sldId id="259" r:id="rId7"/>
    <p:sldId id="287" r:id="rId8"/>
    <p:sldId id="295" r:id="rId9"/>
    <p:sldId id="268" r:id="rId10"/>
    <p:sldId id="283" r:id="rId11"/>
    <p:sldId id="276" r:id="rId12"/>
    <p:sldId id="269" r:id="rId13"/>
    <p:sldId id="297" r:id="rId14"/>
    <p:sldId id="260" r:id="rId15"/>
    <p:sldId id="257" r:id="rId16"/>
    <p:sldId id="270" r:id="rId17"/>
    <p:sldId id="271" r:id="rId18"/>
    <p:sldId id="272" r:id="rId19"/>
    <p:sldId id="267" r:id="rId20"/>
    <p:sldId id="289" r:id="rId21"/>
    <p:sldId id="294" r:id="rId22"/>
    <p:sldId id="264" r:id="rId23"/>
    <p:sldId id="266" r:id="rId24"/>
    <p:sldId id="284" r:id="rId25"/>
    <p:sldId id="275" r:id="rId26"/>
    <p:sldId id="274"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C42"/>
    <a:srgbClr val="E4E47C"/>
    <a:srgbClr val="A40000"/>
    <a:srgbClr val="ED3C19"/>
    <a:srgbClr val="FF9900"/>
    <a:srgbClr val="808000"/>
    <a:srgbClr val="3FE5E5"/>
    <a:srgbClr val="E37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4167" autoAdjust="0"/>
  </p:normalViewPr>
  <p:slideViewPr>
    <p:cSldViewPr>
      <p:cViewPr varScale="1">
        <p:scale>
          <a:sx n="118" d="100"/>
          <a:sy n="118" d="100"/>
        </p:scale>
        <p:origin x="228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53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B0552-3654-4B57-9653-05DE08548B61}" type="datetimeFigureOut">
              <a:rPr lang="ru-RU" smtClean="0"/>
              <a:t>22.01.18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A75D6-0101-4E71-A044-4A223C7A456C}" type="slidenum">
              <a:rPr lang="ru-RU" smtClean="0"/>
              <a:t>‹#›</a:t>
            </a:fld>
            <a:endParaRPr lang="ru-RU"/>
          </a:p>
        </p:txBody>
      </p:sp>
    </p:spTree>
    <p:extLst>
      <p:ext uri="{BB962C8B-B14F-4D97-AF65-F5344CB8AC3E}">
        <p14:creationId xmlns:p14="http://schemas.microsoft.com/office/powerpoint/2010/main" val="275545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418F54-55E4-4EEA-B56F-7BC88CB54DA4}" type="slidenum">
              <a:rPr lang="ru-RU" smtClean="0"/>
              <a:t>9</a:t>
            </a:fld>
            <a:endParaRPr lang="ru-RU"/>
          </a:p>
        </p:txBody>
      </p:sp>
    </p:spTree>
    <p:extLst>
      <p:ext uri="{BB962C8B-B14F-4D97-AF65-F5344CB8AC3E}">
        <p14:creationId xmlns:p14="http://schemas.microsoft.com/office/powerpoint/2010/main" val="70837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418F54-55E4-4EEA-B56F-7BC88CB54DA4}" type="slidenum">
              <a:rPr lang="ru-RU" smtClean="0"/>
              <a:t>12</a:t>
            </a:fld>
            <a:endParaRPr lang="ru-RU"/>
          </a:p>
        </p:txBody>
      </p:sp>
    </p:spTree>
    <p:extLst>
      <p:ext uri="{BB962C8B-B14F-4D97-AF65-F5344CB8AC3E}">
        <p14:creationId xmlns:p14="http://schemas.microsoft.com/office/powerpoint/2010/main" val="81097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8AC185-255A-4AC1-B902-95E2E9D0D19C}" type="datetimeFigureOut">
              <a:rPr lang="ru-RU" smtClean="0"/>
              <a:t>22.01.18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378678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8AC185-255A-4AC1-B902-95E2E9D0D19C}" type="datetimeFigureOut">
              <a:rPr lang="ru-RU" smtClean="0"/>
              <a:t>22.01.18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349740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8AC185-255A-4AC1-B902-95E2E9D0D19C}" type="datetimeFigureOut">
              <a:rPr lang="ru-RU" smtClean="0"/>
              <a:t>22.01.18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424097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Три картинки с подписями">
    <p:spTree>
      <p:nvGrpSpPr>
        <p:cNvPr id="1" name=""/>
        <p:cNvGrpSpPr/>
        <p:nvPr/>
      </p:nvGrpSpPr>
      <p:grpSpPr>
        <a:xfrm>
          <a:off x="0" y="0"/>
          <a:ext cx="0" cy="0"/>
          <a:chOff x="0" y="0"/>
          <a:chExt cx="0" cy="0"/>
        </a:xfrm>
      </p:grpSpPr>
      <p:sp>
        <p:nvSpPr>
          <p:cNvPr id="15" name="Рисунок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ru-RU" noProof="0" smtClean="0"/>
              <a:t>Вставка рисунка</a:t>
            </a:r>
            <a:endParaRPr lang="ru-RU" noProof="0" dirty="0"/>
          </a:p>
        </p:txBody>
      </p:sp>
      <p:sp>
        <p:nvSpPr>
          <p:cNvPr id="19" name="Рисунок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ru-RU" noProof="0" smtClean="0"/>
              <a:t>Вставка рисунка</a:t>
            </a:r>
            <a:endParaRPr lang="ru-RU" noProof="0" dirty="0"/>
          </a:p>
        </p:txBody>
      </p:sp>
      <p:sp>
        <p:nvSpPr>
          <p:cNvPr id="17" name="Текст 16"/>
          <p:cNvSpPr>
            <a:spLocks noGrp="1"/>
          </p:cNvSpPr>
          <p:nvPr>
            <p:ph type="body" sz="quarter" idx="14"/>
          </p:nvPr>
        </p:nvSpPr>
        <p:spPr>
          <a:xfrm>
            <a:off x="771436"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ru-RU" noProof="0" smtClean="0"/>
              <a:t>Образец текста</a:t>
            </a:r>
          </a:p>
        </p:txBody>
      </p:sp>
      <p:sp>
        <p:nvSpPr>
          <p:cNvPr id="13" name="Рисунок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ru-RU" noProof="0" smtClean="0"/>
              <a:t>Вставка рисунка</a:t>
            </a:r>
            <a:endParaRPr lang="ru-RU" noProof="0" dirty="0"/>
          </a:p>
        </p:txBody>
      </p:sp>
      <p:sp>
        <p:nvSpPr>
          <p:cNvPr id="2" name="Заголовок 1"/>
          <p:cNvSpPr>
            <a:spLocks noGrp="1"/>
          </p:cNvSpPr>
          <p:nvPr>
            <p:ph type="title"/>
          </p:nvPr>
        </p:nvSpPr>
        <p:spPr>
          <a:xfrm>
            <a:off x="771436" y="5305425"/>
            <a:ext cx="6078062" cy="579921"/>
          </a:xfrm>
        </p:spPr>
        <p:txBody>
          <a:bodyPr>
            <a:normAutofit/>
          </a:bodyPr>
          <a:lstStyle>
            <a:lvl1pPr>
              <a:defRPr sz="2400">
                <a:solidFill>
                  <a:schemeClr val="accent1"/>
                </a:solidFill>
              </a:defRPr>
            </a:lvl1pPr>
          </a:lstStyle>
          <a:p>
            <a:r>
              <a:rPr lang="ru-RU" noProof="0" smtClean="0"/>
              <a:t>Образец заголовка</a:t>
            </a:r>
            <a:endParaRPr lang="ru-RU" noProof="0" dirty="0"/>
          </a:p>
        </p:txBody>
      </p:sp>
    </p:spTree>
    <p:extLst>
      <p:ext uri="{BB962C8B-B14F-4D97-AF65-F5344CB8AC3E}">
        <p14:creationId xmlns:p14="http://schemas.microsoft.com/office/powerpoint/2010/main" val="351937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8AC185-255A-4AC1-B902-95E2E9D0D19C}" type="datetimeFigureOut">
              <a:rPr lang="ru-RU" smtClean="0"/>
              <a:t>22.01.18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5127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8AC185-255A-4AC1-B902-95E2E9D0D19C}" type="datetimeFigureOut">
              <a:rPr lang="ru-RU" smtClean="0"/>
              <a:t>22.01.18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158631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8AC185-255A-4AC1-B902-95E2E9D0D19C}" type="datetimeFigureOut">
              <a:rPr lang="ru-RU" smtClean="0"/>
              <a:t>22.01.18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53837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8AC185-255A-4AC1-B902-95E2E9D0D19C}" type="datetimeFigureOut">
              <a:rPr lang="ru-RU" smtClean="0"/>
              <a:t>22.01.18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92186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8AC185-255A-4AC1-B902-95E2E9D0D19C}" type="datetimeFigureOut">
              <a:rPr lang="ru-RU" smtClean="0"/>
              <a:t>22.01.18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44871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8AC185-255A-4AC1-B902-95E2E9D0D19C}" type="datetimeFigureOut">
              <a:rPr lang="ru-RU" smtClean="0"/>
              <a:t>22.01.18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262442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38AC185-255A-4AC1-B902-95E2E9D0D19C}" type="datetimeFigureOut">
              <a:rPr lang="ru-RU" smtClean="0"/>
              <a:t>22.01.18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213793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38AC185-255A-4AC1-B902-95E2E9D0D19C}" type="datetimeFigureOut">
              <a:rPr lang="ru-RU" smtClean="0"/>
              <a:t>22.01.18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10CBFB-EA82-4E43-96C8-0E8F7C089BC6}" type="slidenum">
              <a:rPr lang="ru-RU" smtClean="0"/>
              <a:t>‹#›</a:t>
            </a:fld>
            <a:endParaRPr lang="ru-RU"/>
          </a:p>
        </p:txBody>
      </p:sp>
    </p:spTree>
    <p:extLst>
      <p:ext uri="{BB962C8B-B14F-4D97-AF65-F5344CB8AC3E}">
        <p14:creationId xmlns:p14="http://schemas.microsoft.com/office/powerpoint/2010/main" val="31879293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8AC185-255A-4AC1-B902-95E2E9D0D19C}" type="datetimeFigureOut">
              <a:rPr lang="ru-RU" smtClean="0"/>
              <a:t>22.01.18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10CBFB-EA82-4E43-96C8-0E8F7C089BC6}" type="slidenum">
              <a:rPr lang="ru-RU" smtClean="0"/>
              <a:t>‹#›</a:t>
            </a:fld>
            <a:endParaRPr lang="ru-RU"/>
          </a:p>
        </p:txBody>
      </p:sp>
    </p:spTree>
    <p:extLst>
      <p:ext uri="{BB962C8B-B14F-4D97-AF65-F5344CB8AC3E}">
        <p14:creationId xmlns:p14="http://schemas.microsoft.com/office/powerpoint/2010/main" val="40899532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0.png"/><Relationship Id="rId3" Type="http://schemas.openxmlformats.org/officeDocument/2006/relationships/image" Target="../media/image20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6.png"/><Relationship Id="rId5" Type="http://schemas.openxmlformats.org/officeDocument/2006/relationships/image" Target="../media/image17.png"/><Relationship Id="rId1" Type="http://schemas.microsoft.com/office/2007/relationships/media" Target="../media/media1.avi"/><Relationship Id="rId2" Type="http://schemas.openxmlformats.org/officeDocument/2006/relationships/video" Target="../media/media1.avi"/></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620877"/>
            <a:ext cx="8204448" cy="2376264"/>
          </a:xfrm>
        </p:spPr>
        <p:txBody>
          <a:bodyPr>
            <a:normAutofit/>
          </a:bodyPr>
          <a:lstStyle/>
          <a:p>
            <a:r>
              <a:rPr lang="en-US" sz="3600" b="1" dirty="0">
                <a:solidFill>
                  <a:srgbClr val="C00000"/>
                </a:solidFill>
                <a:latin typeface="Comic Sans MS" panose="030F0702030302020204" pitchFamily="66" charset="0"/>
              </a:rPr>
              <a:t>A 20-year forward look at JINR's high-flux pulsed neutron </a:t>
            </a:r>
            <a:r>
              <a:rPr lang="en-US" sz="3600" b="1" dirty="0" smtClean="0">
                <a:solidFill>
                  <a:srgbClr val="C00000"/>
                </a:solidFill>
                <a:latin typeface="Comic Sans MS" panose="030F0702030302020204" pitchFamily="66" charset="0"/>
              </a:rPr>
              <a:t>source</a:t>
            </a:r>
            <a:br>
              <a:rPr lang="en-US" sz="3600" b="1" dirty="0" smtClean="0">
                <a:solidFill>
                  <a:srgbClr val="C00000"/>
                </a:solidFill>
                <a:latin typeface="Comic Sans MS" panose="030F0702030302020204" pitchFamily="66" charset="0"/>
              </a:rPr>
            </a:br>
            <a:r>
              <a:rPr lang="en-US" sz="3600" dirty="0" smtClean="0">
                <a:solidFill>
                  <a:srgbClr val="C00000"/>
                </a:solidFill>
                <a:latin typeface="Comic Sans MS" panose="030F0702030302020204" pitchFamily="66" charset="0"/>
              </a:rPr>
              <a:t/>
            </a:r>
            <a:br>
              <a:rPr lang="en-US" sz="3600" dirty="0" smtClean="0">
                <a:solidFill>
                  <a:srgbClr val="C00000"/>
                </a:solidFill>
                <a:latin typeface="Comic Sans MS" panose="030F0702030302020204" pitchFamily="66" charset="0"/>
              </a:rPr>
            </a:br>
            <a:r>
              <a:rPr lang="en-US" sz="3600" dirty="0" smtClean="0">
                <a:solidFill>
                  <a:srgbClr val="C00000"/>
                </a:solidFill>
                <a:latin typeface="Comic Sans MS" panose="030F0702030302020204" pitchFamily="66" charset="0"/>
              </a:rPr>
              <a:t>			</a:t>
            </a:r>
            <a:r>
              <a:rPr lang="en-US" sz="2800" dirty="0" smtClean="0">
                <a:latin typeface="Comic Sans MS" panose="030F0702030302020204" pitchFamily="66" charset="0"/>
              </a:rPr>
              <a:t>by  </a:t>
            </a:r>
            <a:r>
              <a:rPr lang="en-US" sz="2800" i="1" dirty="0" smtClean="0">
                <a:latin typeface="Comic Sans MS" panose="030F0702030302020204" pitchFamily="66" charset="0"/>
              </a:rPr>
              <a:t>E. Shabalin </a:t>
            </a:r>
            <a:endParaRPr lang="ru-RU" sz="2800" i="1" dirty="0">
              <a:latin typeface="Comic Sans MS" panose="030F0702030302020204" pitchFamily="66" charset="0"/>
            </a:endParaRPr>
          </a:p>
        </p:txBody>
      </p:sp>
      <p:sp>
        <p:nvSpPr>
          <p:cNvPr id="3" name="Подзаголовок 2"/>
          <p:cNvSpPr>
            <a:spLocks noGrp="1"/>
          </p:cNvSpPr>
          <p:nvPr>
            <p:ph type="subTitle" idx="1"/>
          </p:nvPr>
        </p:nvSpPr>
        <p:spPr>
          <a:xfrm>
            <a:off x="1214658" y="318552"/>
            <a:ext cx="6400800" cy="1752600"/>
          </a:xfrm>
        </p:spPr>
        <p:txBody>
          <a:bodyPr>
            <a:normAutofit/>
          </a:bodyPr>
          <a:lstStyle/>
          <a:p>
            <a:r>
              <a:rPr lang="en-US" sz="2800" b="1" dirty="0"/>
              <a:t>47th meeting of the PAC for Condensed Matter Physics</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70" y="1194852"/>
            <a:ext cx="2352675" cy="19431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729" y="2769137"/>
            <a:ext cx="2954596" cy="107866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2340" y="1321491"/>
            <a:ext cx="2048006" cy="2038904"/>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1316847"/>
            <a:ext cx="1952625" cy="1657350"/>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684" y="4256559"/>
            <a:ext cx="3619500" cy="1104900"/>
          </a:xfrm>
          <a:prstGeom prst="rect">
            <a:avLst/>
          </a:prstGeom>
        </p:spPr>
      </p:pic>
    </p:spTree>
    <p:extLst>
      <p:ext uri="{BB962C8B-B14F-4D97-AF65-F5344CB8AC3E}">
        <p14:creationId xmlns:p14="http://schemas.microsoft.com/office/powerpoint/2010/main" val="2159816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34269"/>
            <a:ext cx="7715781" cy="4948418"/>
          </a:xfrm>
          <a:prstGeom prst="rect">
            <a:avLst/>
          </a:prstGeom>
        </p:spPr>
      </p:pic>
    </p:spTree>
    <p:extLst>
      <p:ext uri="{BB962C8B-B14F-4D97-AF65-F5344CB8AC3E}">
        <p14:creationId xmlns:p14="http://schemas.microsoft.com/office/powerpoint/2010/main" val="3638389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132856"/>
            <a:ext cx="6264696" cy="4308872"/>
          </a:xfrm>
          <a:prstGeom prst="rect">
            <a:avLst/>
          </a:prstGeom>
        </p:spPr>
        <p:txBody>
          <a:bodyPr wrap="square">
            <a:spAutoFit/>
          </a:bodyPr>
          <a:lstStyle/>
          <a:p>
            <a:pPr marL="457200" indent="-457200">
              <a:spcAft>
                <a:spcPts val="600"/>
              </a:spcAft>
              <a:buFont typeface="+mj-lt"/>
              <a:buAutoNum type="arabicPeriod"/>
            </a:pPr>
            <a:r>
              <a:rPr lang="en-US" sz="2400" dirty="0" smtClean="0">
                <a:solidFill>
                  <a:srgbClr val="ED3C19"/>
                </a:solidFill>
                <a:latin typeface="Arial" panose="020B0604020202020204" pitchFamily="34" charset="0"/>
                <a:cs typeface="Arial" panose="020B0604020202020204" pitchFamily="34" charset="0"/>
              </a:rPr>
              <a:t>Satisfies in great degree the world’s best demands on thermal and cold  neutron experimental technics, including condensed matter research, soft matter research, biology, fundamental physics, applied neutron technics, and so on. </a:t>
            </a:r>
          </a:p>
          <a:p>
            <a:pPr marL="457200" indent="-457200">
              <a:spcAft>
                <a:spcPts val="600"/>
              </a:spcAft>
              <a:buFont typeface="+mj-lt"/>
              <a:buAutoNum type="arabicPeriod"/>
            </a:pPr>
            <a:r>
              <a:rPr lang="en-US" sz="2400" dirty="0" smtClean="0">
                <a:latin typeface="Arial" panose="020B0604020202020204" pitchFamily="34" charset="0"/>
                <a:cs typeface="Arial" panose="020B0604020202020204" pitchFamily="34" charset="0"/>
              </a:rPr>
              <a:t>Practicable configuration, reasonable construction, safe operation, not so expensive. </a:t>
            </a:r>
          </a:p>
          <a:p>
            <a:pPr marL="457200" indent="-457200">
              <a:spcAft>
                <a:spcPts val="600"/>
              </a:spcAft>
              <a:buFont typeface="+mj-lt"/>
              <a:buAutoNum type="arabicPeriod"/>
            </a:pPr>
            <a:r>
              <a:rPr lang="en-US" sz="2400" dirty="0" smtClean="0">
                <a:latin typeface="Arial" panose="020B0604020202020204" pitchFamily="34" charset="0"/>
                <a:cs typeface="Arial" panose="020B0604020202020204" pitchFamily="34" charset="0"/>
              </a:rPr>
              <a:t> </a:t>
            </a:r>
            <a:r>
              <a:rPr lang="en-US" sz="2400" dirty="0" smtClean="0">
                <a:solidFill>
                  <a:srgbClr val="ED3C19"/>
                </a:solidFill>
                <a:latin typeface="Arial" panose="020B0604020202020204" pitchFamily="34" charset="0"/>
                <a:cs typeface="Arial" panose="020B0604020202020204" pitchFamily="34" charset="0"/>
              </a:rPr>
              <a:t>Follows evolution and continuity of pulsed neutron facilities in FLNP JINR</a:t>
            </a:r>
            <a:endParaRPr lang="ru-RU" sz="2400" dirty="0">
              <a:solidFill>
                <a:srgbClr val="ED3C19"/>
              </a:solidFill>
              <a:latin typeface="Arial" panose="020B0604020202020204" pitchFamily="34" charset="0"/>
              <a:cs typeface="Arial" panose="020B0604020202020204" pitchFamily="34" charset="0"/>
            </a:endParaRPr>
          </a:p>
        </p:txBody>
      </p:sp>
      <p:sp>
        <p:nvSpPr>
          <p:cNvPr id="3" name="TextBox 2"/>
          <p:cNvSpPr txBox="1"/>
          <p:nvPr/>
        </p:nvSpPr>
        <p:spPr>
          <a:xfrm>
            <a:off x="1547664" y="908720"/>
            <a:ext cx="6665607" cy="1015663"/>
          </a:xfrm>
          <a:prstGeom prst="rect">
            <a:avLst/>
          </a:prstGeom>
          <a:noFill/>
        </p:spPr>
        <p:txBody>
          <a:bodyPr wrap="none" rtlCol="0">
            <a:spAutoFit/>
          </a:bodyPr>
          <a:lstStyle/>
          <a:p>
            <a:r>
              <a:rPr lang="en-US" sz="2000" dirty="0" smtClean="0">
                <a:latin typeface="Comic Sans MS" panose="030F0702030302020204" pitchFamily="66" charset="0"/>
              </a:rPr>
              <a:t>What are the most distinctive properties </a:t>
            </a:r>
          </a:p>
          <a:p>
            <a:r>
              <a:rPr lang="en-US" sz="2000" dirty="0" smtClean="0">
                <a:latin typeface="Comic Sans MS" panose="030F0702030302020204" pitchFamily="66" charset="0"/>
              </a:rPr>
              <a:t>of the proposed conception </a:t>
            </a:r>
            <a:r>
              <a:rPr lang="en-US" sz="2000" dirty="0">
                <a:latin typeface="Comic Sans MS" panose="030F0702030302020204" pitchFamily="66" charset="0"/>
              </a:rPr>
              <a:t>of </a:t>
            </a:r>
            <a:r>
              <a:rPr lang="en-US" sz="2000" dirty="0" err="1">
                <a:latin typeface="Comic Sans MS" panose="030F0702030302020204" pitchFamily="66" charset="0"/>
              </a:rPr>
              <a:t>Dubna</a:t>
            </a:r>
            <a:r>
              <a:rPr lang="en-US" sz="2000" dirty="0">
                <a:latin typeface="Comic Sans MS" panose="030F0702030302020204" pitchFamily="66" charset="0"/>
              </a:rPr>
              <a:t> Neutron </a:t>
            </a:r>
            <a:r>
              <a:rPr lang="en-US" sz="2000" dirty="0" smtClean="0">
                <a:latin typeface="Comic Sans MS" panose="030F0702030302020204" pitchFamily="66" charset="0"/>
              </a:rPr>
              <a:t>Source </a:t>
            </a:r>
          </a:p>
          <a:p>
            <a:r>
              <a:rPr lang="en-US" sz="2000" dirty="0" smtClean="0">
                <a:latin typeface="Comic Sans MS" panose="030F0702030302020204" pitchFamily="66" charset="0"/>
              </a:rPr>
              <a:t>(DNS) of the  </a:t>
            </a:r>
            <a:r>
              <a:rPr lang="en-US" sz="2000" dirty="0">
                <a:latin typeface="Comic Sans MS" panose="030F0702030302020204" pitchFamily="66" charset="0"/>
              </a:rPr>
              <a:t>4-th </a:t>
            </a:r>
            <a:r>
              <a:rPr lang="en-US" sz="2000" dirty="0" smtClean="0">
                <a:latin typeface="Comic Sans MS" panose="030F0702030302020204" pitchFamily="66" charset="0"/>
              </a:rPr>
              <a:t>Generation? </a:t>
            </a:r>
            <a:endParaRPr lang="ru-RU" sz="2000" dirty="0">
              <a:latin typeface="Comic Sans MS" panose="030F0702030302020204" pitchFamily="66" charset="0"/>
            </a:endParaRPr>
          </a:p>
        </p:txBody>
      </p:sp>
    </p:spTree>
    <p:extLst>
      <p:ext uri="{BB962C8B-B14F-4D97-AF65-F5344CB8AC3E}">
        <p14:creationId xmlns:p14="http://schemas.microsoft.com/office/powerpoint/2010/main" val="378221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038" y="31042"/>
            <a:ext cx="4073444" cy="776675"/>
          </a:xfrm>
        </p:spPr>
        <p:txBody>
          <a:bodyPr>
            <a:normAutofit fontScale="90000"/>
          </a:bodyPr>
          <a:lstStyle/>
          <a:p>
            <a:pPr algn="ctr">
              <a:lnSpc>
                <a:spcPct val="150000"/>
              </a:lnSpc>
              <a:spcBef>
                <a:spcPts val="0"/>
              </a:spcBef>
            </a:pPr>
            <a:r>
              <a:rPr lang="en-US" sz="3200" b="1" dirty="0" smtClean="0">
                <a:solidFill>
                  <a:srgbClr val="990033"/>
                </a:solidFill>
                <a:latin typeface="Comic Sans MS" panose="030F0702030302020204" pitchFamily="66" charset="0"/>
              </a:rPr>
              <a:t>Why Neptunium–237?  </a:t>
            </a:r>
            <a:endParaRPr lang="ru-RU" sz="3200" dirty="0">
              <a:solidFill>
                <a:srgbClr val="990033"/>
              </a:solidFill>
              <a:latin typeface="Comic Sans MS" panose="030F0702030302020204" pitchFamily="66" charset="0"/>
            </a:endParaRPr>
          </a:p>
        </p:txBody>
      </p:sp>
      <p:sp>
        <p:nvSpPr>
          <p:cNvPr id="12" name="Номер слайда 11"/>
          <p:cNvSpPr>
            <a:spLocks noGrp="1"/>
          </p:cNvSpPr>
          <p:nvPr>
            <p:ph type="sldNum" sz="quarter" idx="12"/>
          </p:nvPr>
        </p:nvSpPr>
        <p:spPr/>
        <p:txBody>
          <a:bodyPr/>
          <a:lstStyle/>
          <a:p>
            <a:fld id="{212F8784-1CC3-45B2-9076-32878D4C6212}" type="slidenum">
              <a:rPr lang="ru-RU" smtClean="0"/>
              <a:t>12</a:t>
            </a:fld>
            <a:endParaRPr lang="ru-RU"/>
          </a:p>
        </p:txBody>
      </p:sp>
      <p:sp>
        <p:nvSpPr>
          <p:cNvPr id="3" name="TextBox 2"/>
          <p:cNvSpPr txBox="1"/>
          <p:nvPr/>
        </p:nvSpPr>
        <p:spPr>
          <a:xfrm>
            <a:off x="4545339" y="2781196"/>
            <a:ext cx="4499992" cy="375552"/>
          </a:xfrm>
          <a:prstGeom prst="rect">
            <a:avLst/>
          </a:prstGeom>
          <a:noFill/>
        </p:spPr>
        <p:txBody>
          <a:bodyPr wrap="square" rtlCol="0">
            <a:spAutoFit/>
          </a:bodyPr>
          <a:lstStyle/>
          <a:p>
            <a:pPr>
              <a:lnSpc>
                <a:spcPct val="150000"/>
              </a:lnSpc>
            </a:pPr>
            <a:r>
              <a:rPr lang="en-US" sz="1400" dirty="0" smtClean="0">
                <a:solidFill>
                  <a:srgbClr val="0000FF"/>
                </a:solidFill>
                <a:latin typeface="Arial" panose="020B0604020202020204" pitchFamily="34" charset="0"/>
                <a:cs typeface="Arial" panose="020B0604020202020204" pitchFamily="34" charset="0"/>
                <a:sym typeface="Symbol" panose="05050102010706020507" pitchFamily="18" charset="2"/>
              </a:rPr>
              <a:t> </a:t>
            </a:r>
            <a:endParaRPr lang="ru-RU" sz="1400" dirty="0">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675313" y="3859279"/>
            <a:ext cx="2738250" cy="338554"/>
          </a:xfrm>
          <a:prstGeom prst="rect">
            <a:avLst/>
          </a:prstGeom>
          <a:noFill/>
        </p:spPr>
        <p:txBody>
          <a:bodyPr wrap="none" rtlCol="0">
            <a:spAutoFit/>
          </a:bodyPr>
          <a:lstStyle/>
          <a:p>
            <a:r>
              <a:rPr lang="en-US" sz="1600" dirty="0" smtClean="0">
                <a:latin typeface="Comic Sans MS" panose="030F0702030302020204" pitchFamily="66" charset="0"/>
              </a:rPr>
              <a:t>Fission threshold 0.4 MeV </a:t>
            </a:r>
            <a:endParaRPr lang="ru-RU" sz="1600" dirty="0">
              <a:latin typeface="Comic Sans MS" panose="030F0702030302020204" pitchFamily="66" charset="0"/>
            </a:endParaRPr>
          </a:p>
        </p:txBody>
      </p:sp>
      <p:grpSp>
        <p:nvGrpSpPr>
          <p:cNvPr id="10" name="Группа 9"/>
          <p:cNvGrpSpPr/>
          <p:nvPr/>
        </p:nvGrpSpPr>
        <p:grpSpPr>
          <a:xfrm>
            <a:off x="-13712" y="729907"/>
            <a:ext cx="4347194" cy="3075601"/>
            <a:chOff x="-13712" y="933114"/>
            <a:chExt cx="4347194" cy="3075601"/>
          </a:xfrm>
        </p:grpSpPr>
        <p:pic>
          <p:nvPicPr>
            <p:cNvPr id="46" name="Рисунок 45"/>
            <p:cNvPicPr/>
            <p:nvPr/>
          </p:nvPicPr>
          <p:blipFill>
            <a:blip r:embed="rId3">
              <a:extLst>
                <a:ext uri="{28A0092B-C50C-407E-A947-70E740481C1C}">
                  <a14:useLocalDpi xmlns:a14="http://schemas.microsoft.com/office/drawing/2010/main" val="0"/>
                </a:ext>
              </a:extLst>
            </a:blip>
            <a:srcRect/>
            <a:stretch>
              <a:fillRect/>
            </a:stretch>
          </p:blipFill>
          <p:spPr bwMode="auto">
            <a:xfrm>
              <a:off x="-13712" y="1128311"/>
              <a:ext cx="4347194" cy="2880404"/>
            </a:xfrm>
            <a:prstGeom prst="rect">
              <a:avLst/>
            </a:prstGeom>
            <a:noFill/>
            <a:ln>
              <a:noFill/>
            </a:ln>
          </p:spPr>
        </p:pic>
        <p:sp>
          <p:nvSpPr>
            <p:cNvPr id="4" name="TextBox 3"/>
            <p:cNvSpPr txBox="1"/>
            <p:nvPr/>
          </p:nvSpPr>
          <p:spPr>
            <a:xfrm>
              <a:off x="1325457" y="1841942"/>
              <a:ext cx="898052" cy="369332"/>
            </a:xfrm>
            <a:prstGeom prst="rect">
              <a:avLst/>
            </a:prstGeom>
            <a:noFill/>
          </p:spPr>
          <p:txBody>
            <a:bodyPr wrap="square" rtlCol="0">
              <a:spAutoFit/>
            </a:bodyPr>
            <a:lstStyle/>
            <a:p>
              <a:r>
                <a:rPr lang="en-US" dirty="0" smtClean="0"/>
                <a:t>Pu-239</a:t>
              </a:r>
              <a:endParaRPr lang="ru-RU" dirty="0"/>
            </a:p>
          </p:txBody>
        </p:sp>
        <p:sp>
          <p:nvSpPr>
            <p:cNvPr id="5" name="TextBox 4"/>
            <p:cNvSpPr txBox="1"/>
            <p:nvPr/>
          </p:nvSpPr>
          <p:spPr>
            <a:xfrm>
              <a:off x="2699792" y="2700973"/>
              <a:ext cx="877163" cy="369332"/>
            </a:xfrm>
            <a:prstGeom prst="rect">
              <a:avLst/>
            </a:prstGeom>
            <a:noFill/>
          </p:spPr>
          <p:txBody>
            <a:bodyPr wrap="none" rtlCol="0">
              <a:spAutoFit/>
            </a:bodyPr>
            <a:lstStyle/>
            <a:p>
              <a:r>
                <a:rPr lang="en-US" dirty="0" smtClean="0"/>
                <a:t>Np-237</a:t>
              </a:r>
              <a:endParaRPr lang="ru-RU" dirty="0"/>
            </a:p>
          </p:txBody>
        </p:sp>
        <p:sp>
          <p:nvSpPr>
            <p:cNvPr id="7" name="TextBox 6"/>
            <p:cNvSpPr txBox="1"/>
            <p:nvPr/>
          </p:nvSpPr>
          <p:spPr>
            <a:xfrm rot="16200000">
              <a:off x="-303560" y="1334674"/>
              <a:ext cx="1080120" cy="276999"/>
            </a:xfrm>
            <a:prstGeom prst="rect">
              <a:avLst/>
            </a:prstGeom>
            <a:noFill/>
          </p:spPr>
          <p:txBody>
            <a:bodyPr wrap="square" rtlCol="0">
              <a:spAutoFit/>
            </a:bodyPr>
            <a:lstStyle/>
            <a:p>
              <a:r>
                <a:rPr lang="en-US" sz="1200" dirty="0" smtClean="0"/>
                <a:t>10</a:t>
              </a:r>
              <a:r>
                <a:rPr lang="en-US" sz="1200" baseline="30000" dirty="0" smtClean="0"/>
                <a:t> -24</a:t>
              </a:r>
              <a:r>
                <a:rPr lang="en-US" sz="1200" dirty="0" smtClean="0"/>
                <a:t> cm</a:t>
              </a:r>
              <a:r>
                <a:rPr lang="en-US" sz="1200" baseline="30000" dirty="0" smtClean="0"/>
                <a:t>2 </a:t>
              </a:r>
              <a:endParaRPr lang="ru-RU" sz="1200" baseline="30000" dirty="0"/>
            </a:p>
          </p:txBody>
        </p:sp>
      </p:grpSp>
      <p:grpSp>
        <p:nvGrpSpPr>
          <p:cNvPr id="13" name="Группа 12"/>
          <p:cNvGrpSpPr/>
          <p:nvPr/>
        </p:nvGrpSpPr>
        <p:grpSpPr>
          <a:xfrm>
            <a:off x="4102587" y="2781196"/>
            <a:ext cx="4771270" cy="3323987"/>
            <a:chOff x="4102587" y="2781196"/>
            <a:chExt cx="4771270" cy="3323987"/>
          </a:xfrm>
        </p:grpSpPr>
        <p:sp>
          <p:nvSpPr>
            <p:cNvPr id="16" name="TextBox 15"/>
            <p:cNvSpPr txBox="1"/>
            <p:nvPr/>
          </p:nvSpPr>
          <p:spPr>
            <a:xfrm>
              <a:off x="4102587" y="2781196"/>
              <a:ext cx="4771270" cy="3323987"/>
            </a:xfrm>
            <a:prstGeom prst="rect">
              <a:avLst/>
            </a:prstGeom>
            <a:noFill/>
          </p:spPr>
          <p:txBody>
            <a:bodyPr wrap="square" rtlCol="0">
              <a:spAutoFit/>
            </a:bodyPr>
            <a:lstStyle/>
            <a:p>
              <a:pPr marL="285750" indent="-285750">
                <a:lnSpc>
                  <a:spcPct val="120000"/>
                </a:lnSpc>
                <a:buFont typeface="Symbol" panose="05050102010706020507" pitchFamily="18" charset="2"/>
                <a:buChar char=""/>
              </a:pPr>
              <a:r>
                <a:rPr lang="en-US" sz="2000" dirty="0" smtClean="0">
                  <a:solidFill>
                    <a:srgbClr val="0000FF"/>
                  </a:solidFill>
                  <a:latin typeface="Arial" panose="020B0604020202020204" pitchFamily="34" charset="0"/>
                  <a:cs typeface="Arial" panose="020B0604020202020204" pitchFamily="34" charset="0"/>
                </a:rPr>
                <a:t>I. </a:t>
              </a:r>
              <a:r>
                <a:rPr lang="en-US" sz="1600" dirty="0" smtClean="0">
                  <a:solidFill>
                    <a:srgbClr val="A40000"/>
                  </a:solidFill>
                  <a:latin typeface="Arial" panose="020B0604020202020204" pitchFamily="34" charset="0"/>
                  <a:cs typeface="Arial" panose="020B0604020202020204" pitchFamily="34" charset="0"/>
                </a:rPr>
                <a:t>Short life time of prompt neutrons </a:t>
              </a:r>
              <a:r>
                <a:rPr lang="en-US" sz="1400" i="1" dirty="0" smtClean="0">
                  <a:solidFill>
                    <a:srgbClr val="A40000"/>
                  </a:solidFill>
                  <a:latin typeface="Arial" panose="020B0604020202020204" pitchFamily="34" charset="0"/>
                  <a:cs typeface="Arial" panose="020B0604020202020204" pitchFamily="34" charset="0"/>
                  <a:sym typeface="Symbol"/>
                </a:rPr>
                <a:t></a:t>
              </a:r>
              <a:r>
                <a:rPr lang="en-US" sz="1400" baseline="-25000" dirty="0" smtClean="0">
                  <a:solidFill>
                    <a:srgbClr val="A40000"/>
                  </a:solidFill>
                  <a:latin typeface="Arial" panose="020B0604020202020204" pitchFamily="34" charset="0"/>
                  <a:cs typeface="Arial" panose="020B0604020202020204" pitchFamily="34" charset="0"/>
                  <a:sym typeface="Symbol"/>
                </a:rPr>
                <a:t>Np</a:t>
              </a:r>
              <a:r>
                <a:rPr lang="en-US" sz="1400" dirty="0" smtClean="0">
                  <a:solidFill>
                    <a:srgbClr val="A40000"/>
                  </a:solidFill>
                  <a:latin typeface="Arial" panose="020B0604020202020204" pitchFamily="34" charset="0"/>
                  <a:cs typeface="Arial" panose="020B0604020202020204" pitchFamily="34" charset="0"/>
                  <a:sym typeface="Symbol"/>
                </a:rPr>
                <a:t> = 10 ns </a:t>
              </a:r>
            </a:p>
            <a:p>
              <a:pPr>
                <a:spcAft>
                  <a:spcPts val="600"/>
                </a:spcAft>
              </a:pPr>
              <a:r>
                <a:rPr lang="en-US" sz="1400" dirty="0" smtClean="0">
                  <a:solidFill>
                    <a:srgbClr val="A40000"/>
                  </a:solidFill>
                  <a:latin typeface="Arial" panose="020B0604020202020204" pitchFamily="34" charset="0"/>
                  <a:cs typeface="Arial" panose="020B0604020202020204" pitchFamily="34" charset="0"/>
                  <a:sym typeface="Symbol"/>
                </a:rPr>
                <a:t>      </a:t>
              </a:r>
              <a:r>
                <a:rPr lang="en-US" sz="1400" i="1" dirty="0" smtClean="0">
                  <a:solidFill>
                    <a:srgbClr val="A40000"/>
                  </a:solidFill>
                  <a:latin typeface="Arial" panose="020B0604020202020204" pitchFamily="34" charset="0"/>
                  <a:cs typeface="Arial" panose="020B0604020202020204" pitchFamily="34" charset="0"/>
                  <a:sym typeface="Symbol"/>
                </a:rPr>
                <a:t></a:t>
              </a:r>
              <a:r>
                <a:rPr lang="en-US" sz="1400" baseline="-25000" dirty="0" smtClean="0">
                  <a:solidFill>
                    <a:srgbClr val="A40000"/>
                  </a:solidFill>
                  <a:latin typeface="Arial" panose="020B0604020202020204" pitchFamily="34" charset="0"/>
                  <a:cs typeface="Arial" panose="020B0604020202020204" pitchFamily="34" charset="0"/>
                  <a:sym typeface="Symbol"/>
                </a:rPr>
                <a:t>Pu</a:t>
              </a:r>
              <a:r>
                <a:rPr lang="en-US" sz="1400" dirty="0" smtClean="0">
                  <a:solidFill>
                    <a:srgbClr val="A40000"/>
                  </a:solidFill>
                  <a:latin typeface="Arial" panose="020B0604020202020204" pitchFamily="34" charset="0"/>
                  <a:cs typeface="Arial" panose="020B0604020202020204" pitchFamily="34" charset="0"/>
                  <a:sym typeface="Symbol"/>
                </a:rPr>
                <a:t> (IBR-2) &gt; 65 ns. </a:t>
              </a:r>
            </a:p>
            <a:p>
              <a:pPr>
                <a:spcAft>
                  <a:spcPts val="600"/>
                </a:spcAft>
              </a:pPr>
              <a:r>
                <a:rPr lang="en-US" sz="1400" dirty="0">
                  <a:solidFill>
                    <a:srgbClr val="A40000"/>
                  </a:solidFill>
                  <a:latin typeface="Arial" panose="020B0604020202020204" pitchFamily="34" charset="0"/>
                  <a:cs typeface="Arial" panose="020B0604020202020204" pitchFamily="34" charset="0"/>
                  <a:sym typeface="Symbol"/>
                </a:rPr>
                <a:t>	</a:t>
              </a:r>
              <a:r>
                <a:rPr lang="en-US" sz="1400" dirty="0" smtClean="0">
                  <a:solidFill>
                    <a:srgbClr val="A40000"/>
                  </a:solidFill>
                  <a:latin typeface="Arial" panose="020B0604020202020204" pitchFamily="34" charset="0"/>
                  <a:cs typeface="Arial" panose="020B0604020202020204" pitchFamily="34" charset="0"/>
                </a:rPr>
                <a:t>Optimal </a:t>
              </a:r>
              <a:r>
                <a:rPr lang="en-US" sz="1400" dirty="0">
                  <a:solidFill>
                    <a:srgbClr val="A40000"/>
                  </a:solidFill>
                  <a:latin typeface="Arial" panose="020B0604020202020204" pitchFamily="34" charset="0"/>
                  <a:cs typeface="Arial" panose="020B0604020202020204" pitchFamily="34" charset="0"/>
                </a:rPr>
                <a:t>multiplication </a:t>
              </a:r>
              <a:r>
                <a:rPr lang="en-US" sz="1400" dirty="0" smtClean="0">
                  <a:solidFill>
                    <a:srgbClr val="A40000"/>
                  </a:solidFill>
                  <a:latin typeface="Arial" panose="020B0604020202020204" pitchFamily="34" charset="0"/>
                  <a:cs typeface="Arial" panose="020B0604020202020204" pitchFamily="34" charset="0"/>
                </a:rPr>
                <a:t>factor </a:t>
              </a:r>
              <a:endParaRPr lang="ru-RU" sz="1400" dirty="0">
                <a:solidFill>
                  <a:srgbClr val="A40000"/>
                </a:solidFill>
                <a:latin typeface="Arial" panose="020B0604020202020204" pitchFamily="34" charset="0"/>
                <a:cs typeface="Arial" panose="020B0604020202020204" pitchFamily="34" charset="0"/>
              </a:endParaRPr>
            </a:p>
            <a:p>
              <a:pPr>
                <a:spcAft>
                  <a:spcPts val="600"/>
                </a:spcAft>
              </a:pPr>
              <a:r>
                <a:rPr lang="en-US" sz="1400" dirty="0" smtClean="0">
                  <a:solidFill>
                    <a:srgbClr val="A40000"/>
                  </a:solidFill>
                  <a:latin typeface="Arial" panose="020B0604020202020204" pitchFamily="34" charset="0"/>
                  <a:cs typeface="Arial" panose="020B0604020202020204" pitchFamily="34" charset="0"/>
                  <a:sym typeface="Symbol"/>
                </a:rPr>
                <a:t>     </a:t>
              </a:r>
              <a:r>
                <a:rPr lang="en-US" sz="2000" dirty="0" smtClean="0">
                  <a:solidFill>
                    <a:srgbClr val="A40000"/>
                  </a:solidFill>
                  <a:latin typeface="Arial" panose="020B0604020202020204" pitchFamily="34" charset="0"/>
                  <a:cs typeface="Arial" panose="020B0604020202020204" pitchFamily="34" charset="0"/>
                  <a:sym typeface="Symbol"/>
                </a:rPr>
                <a:t> 2. </a:t>
              </a:r>
              <a:r>
                <a:rPr lang="en-US" sz="1600" dirty="0" smtClean="0">
                  <a:solidFill>
                    <a:srgbClr val="A40000"/>
                  </a:solidFill>
                  <a:latin typeface="Arial" panose="020B0604020202020204" pitchFamily="34" charset="0"/>
                  <a:cs typeface="Arial" panose="020B0604020202020204" pitchFamily="34" charset="0"/>
                  <a:sym typeface="Symbol"/>
                </a:rPr>
                <a:t>Lower background between pulses (due to 	lower effective delayed neutron fraction)  </a:t>
              </a:r>
            </a:p>
            <a:p>
              <a:pPr>
                <a:spcAft>
                  <a:spcPts val="600"/>
                </a:spcAft>
              </a:pPr>
              <a:r>
                <a:rPr lang="en-US" sz="1600" dirty="0">
                  <a:solidFill>
                    <a:srgbClr val="A40000"/>
                  </a:solidFill>
                  <a:latin typeface="Arial" panose="020B0604020202020204" pitchFamily="34" charset="0"/>
                  <a:cs typeface="Arial" panose="020B0604020202020204" pitchFamily="34" charset="0"/>
                  <a:sym typeface="Symbol"/>
                </a:rPr>
                <a:t> </a:t>
              </a:r>
              <a:r>
                <a:rPr lang="en-US" sz="1600" dirty="0" smtClean="0">
                  <a:solidFill>
                    <a:srgbClr val="A40000"/>
                  </a:solidFill>
                  <a:latin typeface="Arial" panose="020B0604020202020204" pitchFamily="34" charset="0"/>
                  <a:cs typeface="Arial" panose="020B0604020202020204" pitchFamily="34" charset="0"/>
                  <a:sym typeface="Symbol"/>
                </a:rPr>
                <a:t>    </a:t>
              </a:r>
              <a:r>
                <a:rPr lang="en-US" sz="2000" dirty="0" smtClean="0">
                  <a:solidFill>
                    <a:srgbClr val="A40000"/>
                  </a:solidFill>
                  <a:latin typeface="Arial" panose="020B0604020202020204" pitchFamily="34" charset="0"/>
                  <a:cs typeface="Arial" panose="020B0604020202020204" pitchFamily="34" charset="0"/>
                  <a:sym typeface="Symbol"/>
                </a:rPr>
                <a:t>3.</a:t>
              </a:r>
              <a:r>
                <a:rPr lang="en-US" sz="1600" dirty="0" smtClean="0">
                  <a:solidFill>
                    <a:srgbClr val="A40000"/>
                  </a:solidFill>
                  <a:latin typeface="Arial" panose="020B0604020202020204" pitchFamily="34" charset="0"/>
                  <a:cs typeface="Arial" panose="020B0604020202020204" pitchFamily="34" charset="0"/>
                  <a:sym typeface="Symbol"/>
                </a:rPr>
                <a:t>  </a:t>
              </a:r>
              <a:r>
                <a:rPr lang="en-US" sz="1600" dirty="0" err="1" smtClean="0">
                  <a:solidFill>
                    <a:srgbClr val="A40000"/>
                  </a:solidFill>
                  <a:latin typeface="Arial" panose="020B0604020202020204" pitchFamily="34" charset="0"/>
                  <a:cs typeface="Arial" panose="020B0604020202020204" pitchFamily="34" charset="0"/>
                  <a:sym typeface="Symbol"/>
                </a:rPr>
                <a:t>Potencial</a:t>
              </a:r>
              <a:r>
                <a:rPr lang="en-US" sz="1600" dirty="0" smtClean="0">
                  <a:solidFill>
                    <a:srgbClr val="A40000"/>
                  </a:solidFill>
                  <a:latin typeface="Arial" panose="020B0604020202020204" pitchFamily="34" charset="0"/>
                  <a:cs typeface="Arial" panose="020B0604020202020204" pitchFamily="34" charset="0"/>
                  <a:sym typeface="Symbol"/>
                </a:rPr>
                <a:t> for </a:t>
              </a:r>
              <a:r>
                <a:rPr lang="en-US" sz="1600" dirty="0">
                  <a:solidFill>
                    <a:srgbClr val="A40000"/>
                  </a:solidFill>
                  <a:latin typeface="Arial" panose="020B0604020202020204" pitchFamily="34" charset="0"/>
                  <a:cs typeface="Arial" panose="020B0604020202020204" pitchFamily="34" charset="0"/>
                </a:rPr>
                <a:t>reactivity modulation by </a:t>
              </a:r>
              <a:r>
                <a:rPr lang="en-US" sz="1600" dirty="0" smtClean="0">
                  <a:solidFill>
                    <a:srgbClr val="A40000"/>
                  </a:solidFill>
                  <a:latin typeface="Arial" panose="020B0604020202020204" pitchFamily="34" charset="0"/>
                  <a:cs typeface="Arial" panose="020B0604020202020204" pitchFamily="34" charset="0"/>
                </a:rPr>
                <a:t>VOID</a:t>
              </a:r>
            </a:p>
            <a:p>
              <a:pPr>
                <a:spcAft>
                  <a:spcPts val="600"/>
                </a:spcAft>
              </a:pPr>
              <a:r>
                <a:rPr lang="en-US" sz="1600" dirty="0">
                  <a:solidFill>
                    <a:srgbClr val="A40000"/>
                  </a:solidFill>
                  <a:latin typeface="Arial" panose="020B0604020202020204" pitchFamily="34" charset="0"/>
                  <a:cs typeface="Arial" panose="020B0604020202020204" pitchFamily="34" charset="0"/>
                </a:rPr>
                <a:t> </a:t>
              </a:r>
              <a:r>
                <a:rPr lang="en-US" sz="1600" dirty="0" smtClean="0">
                  <a:solidFill>
                    <a:srgbClr val="A40000"/>
                  </a:solidFill>
                  <a:latin typeface="Arial" panose="020B0604020202020204" pitchFamily="34" charset="0"/>
                  <a:cs typeface="Arial" panose="020B0604020202020204" pitchFamily="34" charset="0"/>
                </a:rPr>
                <a:t>  (hydrogen is effective absorber of fast neutrons)</a:t>
              </a:r>
            </a:p>
            <a:p>
              <a:pPr>
                <a:spcAft>
                  <a:spcPts val="600"/>
                </a:spcAft>
              </a:pPr>
              <a:r>
                <a:rPr lang="en-US" sz="1600" dirty="0">
                  <a:solidFill>
                    <a:srgbClr val="A40000"/>
                  </a:solidFill>
                  <a:latin typeface="Arial" panose="020B0604020202020204" pitchFamily="34" charset="0"/>
                  <a:cs typeface="Arial" panose="020B0604020202020204" pitchFamily="34" charset="0"/>
                </a:rPr>
                <a:t> </a:t>
              </a:r>
              <a:r>
                <a:rPr lang="en-US" sz="1600" dirty="0" smtClean="0">
                  <a:solidFill>
                    <a:srgbClr val="A40000"/>
                  </a:solidFill>
                  <a:latin typeface="Arial" panose="020B0604020202020204" pitchFamily="34" charset="0"/>
                  <a:cs typeface="Arial" panose="020B0604020202020204" pitchFamily="34" charset="0"/>
                </a:rPr>
                <a:t>     </a:t>
              </a:r>
              <a:r>
                <a:rPr lang="en-US" sz="2000" dirty="0" smtClean="0">
                  <a:solidFill>
                    <a:srgbClr val="A40000"/>
                  </a:solidFill>
                  <a:latin typeface="Arial" panose="020B0604020202020204" pitchFamily="34" charset="0"/>
                  <a:cs typeface="Arial" panose="020B0604020202020204" pitchFamily="34" charset="0"/>
                </a:rPr>
                <a:t>4  F</a:t>
              </a:r>
              <a:r>
                <a:rPr lang="en-US" sz="1600" dirty="0" smtClean="0">
                  <a:solidFill>
                    <a:srgbClr val="A40000"/>
                  </a:solidFill>
                  <a:latin typeface="Arial" panose="020B0604020202020204" pitchFamily="34" charset="0"/>
                  <a:cs typeface="Arial" panose="020B0604020202020204" pitchFamily="34" charset="0"/>
                </a:rPr>
                <a:t>acility operation time to fuel reloading is as long as 10-20 fold  of that for  plutonium core  </a:t>
              </a:r>
            </a:p>
            <a:p>
              <a:pPr>
                <a:spcAft>
                  <a:spcPts val="600"/>
                </a:spcAft>
              </a:pPr>
              <a:r>
                <a:rPr lang="en-US" sz="2000" dirty="0">
                  <a:solidFill>
                    <a:srgbClr val="A40000"/>
                  </a:solidFill>
                  <a:latin typeface="Arial" panose="020B0604020202020204" pitchFamily="34" charset="0"/>
                  <a:cs typeface="Arial" panose="020B0604020202020204" pitchFamily="34" charset="0"/>
                </a:rPr>
                <a:t> </a:t>
              </a:r>
              <a:r>
                <a:rPr lang="en-US" sz="2000" dirty="0" smtClean="0">
                  <a:solidFill>
                    <a:srgbClr val="A40000"/>
                  </a:solidFill>
                  <a:latin typeface="Arial" panose="020B0604020202020204" pitchFamily="34" charset="0"/>
                  <a:cs typeface="Arial" panose="020B0604020202020204" pitchFamily="34" charset="0"/>
                </a:rPr>
                <a:t>    5.  </a:t>
              </a:r>
              <a:r>
                <a:rPr lang="en-US" sz="1600" dirty="0" smtClean="0">
                  <a:solidFill>
                    <a:srgbClr val="A40000"/>
                  </a:solidFill>
                  <a:latin typeface="Arial" panose="020B0604020202020204" pitchFamily="34" charset="0"/>
                  <a:cs typeface="Arial" panose="020B0604020202020204" pitchFamily="34" charset="0"/>
                </a:rPr>
                <a:t>Not nuclear weapon material </a:t>
              </a:r>
              <a:endParaRPr lang="ru-RU" sz="1600" dirty="0">
                <a:solidFill>
                  <a:srgbClr val="A40000"/>
                </a:solidFill>
                <a:latin typeface="Arial" panose="020B0604020202020204" pitchFamily="34" charset="0"/>
                <a:cs typeface="Arial" panose="020B0604020202020204" pitchFamily="34" charset="0"/>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064" y="3251293"/>
              <a:ext cx="914878" cy="498584"/>
            </a:xfrm>
            <a:prstGeom prst="rect">
              <a:avLst/>
            </a:prstGeom>
          </p:spPr>
        </p:pic>
      </p:grpSp>
      <p:grpSp>
        <p:nvGrpSpPr>
          <p:cNvPr id="11" name="Группа 10"/>
          <p:cNvGrpSpPr/>
          <p:nvPr/>
        </p:nvGrpSpPr>
        <p:grpSpPr>
          <a:xfrm>
            <a:off x="406695" y="5805265"/>
            <a:ext cx="3689076" cy="577253"/>
            <a:chOff x="412162" y="3848151"/>
            <a:chExt cx="3689076" cy="3175466"/>
          </a:xfrm>
        </p:grpSpPr>
        <p:sp>
          <p:nvSpPr>
            <p:cNvPr id="31" name="TextBox 30"/>
            <p:cNvSpPr txBox="1"/>
            <p:nvPr/>
          </p:nvSpPr>
          <p:spPr>
            <a:xfrm>
              <a:off x="3916507" y="3848151"/>
              <a:ext cx="184731" cy="369332"/>
            </a:xfrm>
            <a:prstGeom prst="rect">
              <a:avLst/>
            </a:prstGeom>
            <a:noFill/>
          </p:spPr>
          <p:txBody>
            <a:bodyPr wrap="none" rtlCol="0">
              <a:spAutoFit/>
            </a:bodyPr>
            <a:lstStyle/>
            <a:p>
              <a:endParaRPr lang="ru-RU" dirty="0">
                <a:latin typeface="Arial" panose="020B0604020202020204" pitchFamily="34" charset="0"/>
                <a:cs typeface="Arial" panose="020B0604020202020204" pitchFamily="34" charset="0"/>
              </a:endParaRPr>
            </a:p>
          </p:txBody>
        </p:sp>
        <p:sp>
          <p:nvSpPr>
            <p:cNvPr id="18" name="TextBox 17"/>
            <p:cNvSpPr txBox="1"/>
            <p:nvPr/>
          </p:nvSpPr>
          <p:spPr>
            <a:xfrm>
              <a:off x="412162" y="4513276"/>
              <a:ext cx="473206" cy="2510341"/>
            </a:xfrm>
            <a:prstGeom prst="rect">
              <a:avLst/>
            </a:prstGeom>
            <a:noFill/>
          </p:spPr>
          <p:txBody>
            <a:bodyPr wrap="none" rtlCol="0">
              <a:spAutoFit/>
            </a:bodyPr>
            <a:lstStyle/>
            <a:p>
              <a:pPr marL="285750" indent="-285750">
                <a:lnSpc>
                  <a:spcPct val="200000"/>
                </a:lnSpc>
                <a:buFont typeface="Symbol" panose="05050102010706020507" pitchFamily="18" charset="2"/>
                <a:buChar char="*"/>
              </a:pPr>
              <a:endParaRPr lang="ru-RU" sz="1400" dirty="0">
                <a:solidFill>
                  <a:srgbClr val="008000"/>
                </a:solidFill>
                <a:latin typeface="Arial" panose="020B0604020202020204" pitchFamily="34" charset="0"/>
                <a:cs typeface="Arial" panose="020B0604020202020204" pitchFamily="34" charset="0"/>
              </a:endParaRPr>
            </a:p>
          </p:txBody>
        </p:sp>
      </p:grpSp>
      <p:sp>
        <p:nvSpPr>
          <p:cNvPr id="8" name="TextBox 7"/>
          <p:cNvSpPr txBox="1"/>
          <p:nvPr/>
        </p:nvSpPr>
        <p:spPr>
          <a:xfrm>
            <a:off x="4604563" y="1318722"/>
            <a:ext cx="3416320" cy="707886"/>
          </a:xfrm>
          <a:prstGeom prst="rect">
            <a:avLst/>
          </a:prstGeom>
          <a:noFill/>
        </p:spPr>
        <p:txBody>
          <a:bodyPr wrap="none" rtlCol="0">
            <a:spAutoFit/>
          </a:bodyPr>
          <a:lstStyle/>
          <a:p>
            <a:r>
              <a:rPr lang="en-US" sz="2000" dirty="0" smtClean="0">
                <a:latin typeface="Comic Sans MS" panose="030F0702030302020204" pitchFamily="66" charset="0"/>
              </a:rPr>
              <a:t>5 advantages over Pu-239, </a:t>
            </a:r>
          </a:p>
          <a:p>
            <a:r>
              <a:rPr lang="en-US" sz="2000" dirty="0" smtClean="0">
                <a:latin typeface="Comic Sans MS" panose="030F0702030302020204" pitchFamily="66" charset="0"/>
              </a:rPr>
              <a:t>each quite important : </a:t>
            </a:r>
            <a:endParaRPr lang="ru-RU" sz="2000" dirty="0">
              <a:latin typeface="Comic Sans MS" panose="030F0702030302020204" pitchFamily="66" charset="0"/>
            </a:endParaRPr>
          </a:p>
        </p:txBody>
      </p:sp>
      <p:sp>
        <p:nvSpPr>
          <p:cNvPr id="20" name="Стрелка вправо 19"/>
          <p:cNvSpPr/>
          <p:nvPr/>
        </p:nvSpPr>
        <p:spPr>
          <a:xfrm rot="2462761">
            <a:off x="4442555" y="713024"/>
            <a:ext cx="1040872" cy="193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135566" y="4577792"/>
            <a:ext cx="4005787" cy="584775"/>
          </a:xfrm>
          <a:prstGeom prst="rect">
            <a:avLst/>
          </a:prstGeom>
        </p:spPr>
        <p:txBody>
          <a:bodyPr wrap="square">
            <a:spAutoFit/>
          </a:bodyPr>
          <a:lstStyle/>
          <a:p>
            <a:pPr marL="285750" indent="-285750">
              <a:buFont typeface="Symbol" panose="05050102010706020507" pitchFamily="18" charset="2"/>
              <a:buChar char="*"/>
            </a:pPr>
            <a:r>
              <a:rPr lang="en-US" sz="1600" dirty="0">
                <a:solidFill>
                  <a:srgbClr val="008000"/>
                </a:solidFill>
                <a:latin typeface="Arial" panose="020B0604020202020204" pitchFamily="34" charset="0"/>
                <a:cs typeface="Arial" panose="020B0604020202020204" pitchFamily="34" charset="0"/>
                <a:sym typeface="Symbol"/>
              </a:rPr>
              <a:t>Np</a:t>
            </a:r>
            <a:r>
              <a:rPr lang="en-US" sz="1600" baseline="30000" dirty="0">
                <a:solidFill>
                  <a:srgbClr val="008000"/>
                </a:solidFill>
                <a:latin typeface="Arial" panose="020B0604020202020204" pitchFamily="34" charset="0"/>
                <a:cs typeface="Arial" panose="020B0604020202020204" pitchFamily="34" charset="0"/>
                <a:sym typeface="Symbol"/>
              </a:rPr>
              <a:t>237</a:t>
            </a:r>
            <a:r>
              <a:rPr lang="en-US" sz="1600" dirty="0">
                <a:solidFill>
                  <a:srgbClr val="008000"/>
                </a:solidFill>
                <a:latin typeface="Arial" panose="020B0604020202020204" pitchFamily="34" charset="0"/>
                <a:cs typeface="Arial" panose="020B0604020202020204" pitchFamily="34" charset="0"/>
                <a:sym typeface="Symbol"/>
              </a:rPr>
              <a:t> is a product of atomic power plants;</a:t>
            </a:r>
            <a:r>
              <a:rPr lang="en-US" sz="1600" i="1" dirty="0">
                <a:solidFill>
                  <a:srgbClr val="008000"/>
                </a:solidFill>
                <a:latin typeface="Arial" panose="020B0604020202020204" pitchFamily="34" charset="0"/>
                <a:cs typeface="Arial" panose="020B0604020202020204" pitchFamily="34" charset="0"/>
                <a:sym typeface="Symbol"/>
              </a:rPr>
              <a:t> T</a:t>
            </a:r>
            <a:r>
              <a:rPr lang="en-US" sz="1600" baseline="-25000" dirty="0">
                <a:solidFill>
                  <a:srgbClr val="008000"/>
                </a:solidFill>
                <a:latin typeface="Arial" panose="020B0604020202020204" pitchFamily="34" charset="0"/>
                <a:cs typeface="Arial" panose="020B0604020202020204" pitchFamily="34" charset="0"/>
                <a:sym typeface="Symbol"/>
              </a:rPr>
              <a:t>1/2</a:t>
            </a:r>
            <a:r>
              <a:rPr lang="en-US" sz="1600" dirty="0">
                <a:solidFill>
                  <a:srgbClr val="008000"/>
                </a:solidFill>
                <a:latin typeface="Arial" panose="020B0604020202020204" pitchFamily="34" charset="0"/>
                <a:cs typeface="Arial" panose="020B0604020202020204" pitchFamily="34" charset="0"/>
                <a:sym typeface="Symbol"/>
              </a:rPr>
              <a:t> = 2.1410</a:t>
            </a:r>
            <a:r>
              <a:rPr lang="en-US" sz="1600" baseline="30000" dirty="0">
                <a:solidFill>
                  <a:srgbClr val="008000"/>
                </a:solidFill>
                <a:latin typeface="Arial" panose="020B0604020202020204" pitchFamily="34" charset="0"/>
                <a:cs typeface="Arial" panose="020B0604020202020204" pitchFamily="34" charset="0"/>
                <a:sym typeface="Symbol"/>
              </a:rPr>
              <a:t>6  </a:t>
            </a:r>
            <a:r>
              <a:rPr lang="en-US" sz="1600" dirty="0">
                <a:solidFill>
                  <a:srgbClr val="008000"/>
                </a:solidFill>
                <a:latin typeface="Arial" panose="020B0604020202020204" pitchFamily="34" charset="0"/>
                <a:cs typeface="Arial" panose="020B0604020202020204" pitchFamily="34" charset="0"/>
                <a:sym typeface="Symbol"/>
              </a:rPr>
              <a:t>years</a:t>
            </a:r>
            <a:endParaRPr lang="ru-RU" sz="1600"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95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80728"/>
            <a:ext cx="6965245" cy="1080120"/>
          </a:xfrm>
        </p:spPr>
        <p:txBody>
          <a:bodyPr>
            <a:normAutofit/>
          </a:bodyPr>
          <a:lstStyle/>
          <a:p>
            <a:r>
              <a:rPr lang="en-US" i="1" dirty="0" smtClean="0">
                <a:solidFill>
                  <a:srgbClr val="C00000"/>
                </a:solidFill>
              </a:rPr>
              <a:t>Pu-238 production:</a:t>
            </a:r>
            <a:br>
              <a:rPr lang="en-US" i="1" dirty="0" smtClean="0">
                <a:solidFill>
                  <a:srgbClr val="C00000"/>
                </a:solidFill>
              </a:rPr>
            </a:br>
            <a:endParaRPr lang="ru-RU" i="1" dirty="0">
              <a:solidFill>
                <a:srgbClr val="C00000"/>
              </a:solidFill>
            </a:endParaRPr>
          </a:p>
        </p:txBody>
      </p:sp>
      <p:sp>
        <p:nvSpPr>
          <p:cNvPr id="3" name="Объект 2"/>
          <p:cNvSpPr>
            <a:spLocks noGrp="1"/>
          </p:cNvSpPr>
          <p:nvPr>
            <p:ph idx="1"/>
          </p:nvPr>
        </p:nvSpPr>
        <p:spPr>
          <a:xfrm>
            <a:off x="827585" y="2204864"/>
            <a:ext cx="6796848" cy="4093357"/>
          </a:xfrm>
        </p:spPr>
        <p:txBody>
          <a:bodyPr>
            <a:normAutofit lnSpcReduction="10000"/>
          </a:bodyPr>
          <a:lstStyle/>
          <a:p>
            <a:pPr marL="0" indent="0">
              <a:buNone/>
            </a:pPr>
            <a:r>
              <a:rPr lang="en-US" sz="1600" i="1" dirty="0" smtClean="0"/>
              <a:t>Np-237 + n = Np-238 ( &gt; 1.1/ fission)</a:t>
            </a:r>
            <a:r>
              <a:rPr lang="en-US" sz="1600" dirty="0" smtClean="0"/>
              <a:t>, </a:t>
            </a:r>
            <a:r>
              <a:rPr lang="en-US" sz="1600" dirty="0">
                <a:sym typeface="Symbol" panose="05050102010706020507" pitchFamily="18" charset="2"/>
              </a:rPr>
              <a:t></a:t>
            </a:r>
            <a:r>
              <a:rPr lang="en-US" sz="1600" baseline="30000" dirty="0">
                <a:sym typeface="Symbol" panose="05050102010706020507" pitchFamily="18" charset="2"/>
              </a:rPr>
              <a:t>-</a:t>
            </a:r>
            <a:r>
              <a:rPr lang="en-US" sz="1600" dirty="0">
                <a:sym typeface="Symbol" panose="05050102010706020507" pitchFamily="18" charset="2"/>
              </a:rPr>
              <a:t>, T</a:t>
            </a:r>
            <a:r>
              <a:rPr lang="en-US" sz="1600" baseline="-25000" dirty="0">
                <a:sym typeface="Symbol" panose="05050102010706020507" pitchFamily="18" charset="2"/>
              </a:rPr>
              <a:t>1/2 </a:t>
            </a:r>
            <a:r>
              <a:rPr lang="en-US" sz="1600" dirty="0">
                <a:sym typeface="Symbol" panose="05050102010706020507" pitchFamily="18" charset="2"/>
              </a:rPr>
              <a:t>= </a:t>
            </a:r>
            <a:r>
              <a:rPr lang="ru-RU" sz="1600" dirty="0">
                <a:sym typeface="Symbol" panose="05050102010706020507" pitchFamily="18" charset="2"/>
              </a:rPr>
              <a:t>2.1 </a:t>
            </a:r>
            <a:r>
              <a:rPr lang="en-US" sz="1600" i="1" dirty="0">
                <a:sym typeface="Symbol" panose="05050102010706020507" pitchFamily="18" charset="2"/>
              </a:rPr>
              <a:t>d</a:t>
            </a:r>
            <a:r>
              <a:rPr lang="en-US" sz="1600" dirty="0">
                <a:sym typeface="Symbol" panose="05050102010706020507" pitchFamily="18" charset="2"/>
              </a:rPr>
              <a:t> </a:t>
            </a:r>
            <a:endParaRPr lang="en-US" sz="1600" dirty="0" smtClean="0"/>
          </a:p>
          <a:p>
            <a:pPr marL="0" indent="0">
              <a:buNone/>
            </a:pPr>
            <a:r>
              <a:rPr lang="en-US" sz="1600" dirty="0" smtClean="0"/>
              <a:t>		</a:t>
            </a:r>
            <a:r>
              <a:rPr lang="ru-RU" sz="1600" baseline="-25000" dirty="0">
                <a:sym typeface="Symbol" panose="05050102010706020507" pitchFamily="18" charset="2"/>
              </a:rPr>
              <a:t>	</a:t>
            </a:r>
            <a:r>
              <a:rPr lang="en-US" sz="1600" baseline="-25000" dirty="0" smtClean="0">
                <a:sym typeface="Symbol" panose="05050102010706020507" pitchFamily="18" charset="2"/>
              </a:rPr>
              <a:t>	</a:t>
            </a:r>
          </a:p>
          <a:p>
            <a:pPr marL="0" indent="0">
              <a:buNone/>
            </a:pPr>
            <a:r>
              <a:rPr lang="en-US" sz="1600" baseline="-25000" dirty="0">
                <a:sym typeface="Symbol" panose="05050102010706020507" pitchFamily="18" charset="2"/>
              </a:rPr>
              <a:t>	</a:t>
            </a:r>
            <a:endParaRPr lang="en-US" sz="1600" baseline="-25000" dirty="0" smtClean="0">
              <a:sym typeface="Symbol" panose="05050102010706020507" pitchFamily="18" charset="2"/>
            </a:endParaRPr>
          </a:p>
          <a:p>
            <a:pPr marL="0" indent="0">
              <a:buNone/>
            </a:pPr>
            <a:r>
              <a:rPr lang="en-US" sz="1600" i="1" dirty="0" smtClean="0">
                <a:sym typeface="Symbol" panose="05050102010706020507" pitchFamily="18" charset="2"/>
              </a:rPr>
              <a:t>Pu-238 – fissionable nucleus </a:t>
            </a:r>
            <a:endParaRPr lang="ru-RU" sz="1600" i="1" dirty="0" smtClean="0">
              <a:sym typeface="Symbol" panose="05050102010706020507" pitchFamily="18" charset="2"/>
            </a:endParaRPr>
          </a:p>
          <a:p>
            <a:pPr marL="0" indent="0">
              <a:buNone/>
            </a:pPr>
            <a:endParaRPr lang="en-US" i="1" dirty="0"/>
          </a:p>
          <a:p>
            <a:pPr marL="0" indent="0">
              <a:buNone/>
            </a:pPr>
            <a:endParaRPr lang="en-US" sz="1800" dirty="0" smtClean="0">
              <a:latin typeface="Comic Sans MS" panose="030F0702030302020204" pitchFamily="66" charset="0"/>
            </a:endParaRPr>
          </a:p>
          <a:p>
            <a:pPr marL="0" indent="0">
              <a:buNone/>
            </a:pPr>
            <a:endParaRPr lang="en-US" sz="1800" dirty="0">
              <a:latin typeface="Comic Sans MS" panose="030F0702030302020204" pitchFamily="66" charset="0"/>
            </a:endParaRPr>
          </a:p>
          <a:p>
            <a:pPr marL="0" indent="0">
              <a:buNone/>
            </a:pPr>
            <a:endParaRPr lang="en-US" sz="1800" dirty="0" smtClean="0">
              <a:latin typeface="Comic Sans MS" panose="030F0702030302020204" pitchFamily="66" charset="0"/>
            </a:endParaRPr>
          </a:p>
          <a:p>
            <a:pPr marL="0" indent="0">
              <a:buNone/>
            </a:pPr>
            <a:endParaRPr lang="en-US" sz="1800" dirty="0" smtClean="0">
              <a:latin typeface="Comic Sans MS" panose="030F0702030302020204" pitchFamily="66" charset="0"/>
            </a:endParaRPr>
          </a:p>
          <a:p>
            <a:pPr marL="0" indent="0">
              <a:buNone/>
            </a:pPr>
            <a:endParaRPr lang="en-US" sz="1800" dirty="0">
              <a:latin typeface="Comic Sans MS" panose="030F0702030302020204" pitchFamily="66" charset="0"/>
            </a:endParaRPr>
          </a:p>
          <a:p>
            <a:pPr marL="0" indent="0">
              <a:buNone/>
            </a:pPr>
            <a:endParaRPr lang="en-US" sz="1800" dirty="0" smtClean="0">
              <a:latin typeface="Comic Sans MS" panose="030F0702030302020204" pitchFamily="66" charset="0"/>
            </a:endParaRPr>
          </a:p>
          <a:p>
            <a:pPr marL="0" indent="0">
              <a:buNone/>
            </a:pPr>
            <a:r>
              <a:rPr lang="en-US" sz="1800" dirty="0" smtClean="0">
                <a:latin typeface="Comic Sans MS" panose="030F0702030302020204" pitchFamily="66" charset="0"/>
              </a:rPr>
              <a:t>Burn-up reactivity effect is less negative  </a:t>
            </a:r>
            <a:r>
              <a:rPr lang="en-US" sz="1800" dirty="0" smtClean="0">
                <a:latin typeface="Arial" panose="020B0604020202020204" pitchFamily="34" charset="0"/>
                <a:cs typeface="Arial" panose="020B0604020202020204" pitchFamily="34" charset="0"/>
              </a:rPr>
              <a:t>~ 0.2% </a:t>
            </a:r>
            <a:r>
              <a:rPr lang="en-US" sz="1800" dirty="0" smtClean="0">
                <a:latin typeface="Arial" panose="020B0604020202020204" pitchFamily="34" charset="0"/>
                <a:cs typeface="Arial" panose="020B0604020202020204" pitchFamily="34" charset="0"/>
                <a:sym typeface="Symbol" panose="05050102010706020507" pitchFamily="18" charset="2"/>
              </a:rPr>
              <a:t>K </a:t>
            </a:r>
            <a:r>
              <a:rPr lang="en-US" sz="1800" dirty="0" smtClean="0">
                <a:latin typeface="Arial" panose="020B0604020202020204" pitchFamily="34" charset="0"/>
                <a:cs typeface="Arial" panose="020B0604020202020204" pitchFamily="34" charset="0"/>
              </a:rPr>
              <a:t>/1% </a:t>
            </a:r>
            <a:r>
              <a:rPr lang="en-US" sz="1800" dirty="0" smtClean="0">
                <a:latin typeface="Comic Sans MS" panose="030F0702030302020204" pitchFamily="66" charset="0"/>
              </a:rPr>
              <a:t>burn-up  </a:t>
            </a:r>
            <a:endParaRPr lang="ru-RU" dirty="0"/>
          </a:p>
        </p:txBody>
      </p:sp>
      <p:cxnSp>
        <p:nvCxnSpPr>
          <p:cNvPr id="5" name="Прямая со стрелкой 4"/>
          <p:cNvCxnSpPr/>
          <p:nvPr/>
        </p:nvCxnSpPr>
        <p:spPr>
          <a:xfrm>
            <a:off x="2699792" y="2492896"/>
            <a:ext cx="0" cy="4320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6"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714252"/>
            <a:ext cx="4536504" cy="2730971"/>
          </a:xfrm>
          <a:prstGeom prst="rect">
            <a:avLst/>
          </a:prstGeom>
        </p:spPr>
      </p:pic>
    </p:spTree>
    <p:extLst>
      <p:ext uri="{BB962C8B-B14F-4D97-AF65-F5344CB8AC3E}">
        <p14:creationId xmlns:p14="http://schemas.microsoft.com/office/powerpoint/2010/main" val="67121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5148064" y="5301208"/>
            <a:ext cx="2648533" cy="497420"/>
          </a:xfrm>
        </p:spPr>
        <p:txBody>
          <a:bodyPr/>
          <a:lstStyle/>
          <a:p>
            <a:pPr>
              <a:spcBef>
                <a:spcPts val="1800"/>
              </a:spcBef>
            </a:pPr>
            <a:r>
              <a:rPr lang="ru-RU" sz="2400" b="1" dirty="0" smtClean="0">
                <a:solidFill>
                  <a:srgbClr val="FF0000"/>
                </a:solidFill>
              </a:rPr>
              <a:t>1955</a:t>
            </a:r>
            <a:endParaRPr lang="ru-RU" sz="2400" b="0" i="0" dirty="0">
              <a:solidFill>
                <a:srgbClr val="404040"/>
              </a:solidFill>
              <a:latin typeface="Arial"/>
            </a:endParaRPr>
          </a:p>
        </p:txBody>
      </p:sp>
      <p:sp>
        <p:nvSpPr>
          <p:cNvPr id="6" name="Заголовок 5"/>
          <p:cNvSpPr>
            <a:spLocks noGrp="1"/>
          </p:cNvSpPr>
          <p:nvPr>
            <p:ph type="title"/>
          </p:nvPr>
        </p:nvSpPr>
        <p:spPr>
          <a:xfrm>
            <a:off x="1403648" y="5051585"/>
            <a:ext cx="3744416" cy="693004"/>
          </a:xfrm>
        </p:spPr>
        <p:txBody>
          <a:bodyPr>
            <a:normAutofit fontScale="90000"/>
          </a:bodyPr>
          <a:lstStyle/>
          <a:p>
            <a:pPr algn="l" defTabSz="914400">
              <a:spcBef>
                <a:spcPts val="1"/>
              </a:spcBef>
              <a:buNone/>
            </a:pPr>
            <a:r>
              <a:rPr lang="en-US" sz="2400" i="0" dirty="0" smtClean="0">
                <a:solidFill>
                  <a:schemeClr val="tx1"/>
                </a:solidFill>
                <a:latin typeface="+mn-lt"/>
              </a:rPr>
              <a:t>General concept of pulsed reactor </a:t>
            </a:r>
            <a:r>
              <a:rPr lang="ru-RU" sz="2400" i="0" dirty="0" smtClean="0">
                <a:solidFill>
                  <a:schemeClr val="tx1"/>
                </a:solidFill>
                <a:latin typeface="+mn-lt"/>
              </a:rPr>
              <a:t/>
            </a:r>
            <a:br>
              <a:rPr lang="ru-RU" sz="2400" i="0" dirty="0" smtClean="0">
                <a:solidFill>
                  <a:schemeClr val="tx1"/>
                </a:solidFill>
                <a:latin typeface="+mn-lt"/>
              </a:rPr>
            </a:br>
            <a:r>
              <a:rPr lang="en-US" sz="2400" i="0" dirty="0" smtClean="0">
                <a:solidFill>
                  <a:schemeClr val="tx1"/>
                </a:solidFill>
                <a:latin typeface="+mn-lt"/>
              </a:rPr>
              <a:t>D. I. </a:t>
            </a:r>
            <a:r>
              <a:rPr lang="en-US" sz="2400" i="0" dirty="0" err="1" smtClean="0">
                <a:solidFill>
                  <a:schemeClr val="tx1"/>
                </a:solidFill>
                <a:latin typeface="+mn-lt"/>
              </a:rPr>
              <a:t>Blokhintsev</a:t>
            </a:r>
            <a:r>
              <a:rPr lang="en-US" sz="2400" i="0" dirty="0" smtClean="0">
                <a:solidFill>
                  <a:schemeClr val="tx1"/>
                </a:solidFill>
                <a:latin typeface="+mn-lt"/>
              </a:rPr>
              <a:t> (1</a:t>
            </a:r>
            <a:r>
              <a:rPr lang="ru-RU" dirty="0" smtClean="0">
                <a:solidFill>
                  <a:schemeClr val="tx1"/>
                </a:solidFill>
                <a:latin typeface="+mn-lt"/>
              </a:rPr>
              <a:t>908-1979) </a:t>
            </a:r>
            <a:endParaRPr lang="ru-RU" sz="2400" i="0" dirty="0">
              <a:solidFill>
                <a:schemeClr val="tx1"/>
              </a:solidFill>
              <a:latin typeface="+mn-lt"/>
            </a:endParaRPr>
          </a:p>
        </p:txBody>
      </p:sp>
      <p:sp>
        <p:nvSpPr>
          <p:cNvPr id="7" name="TextBox 6"/>
          <p:cNvSpPr txBox="1"/>
          <p:nvPr/>
        </p:nvSpPr>
        <p:spPr>
          <a:xfrm>
            <a:off x="7434318" y="1340769"/>
            <a:ext cx="997389" cy="800219"/>
          </a:xfrm>
          <a:prstGeom prst="rect">
            <a:avLst/>
          </a:prstGeom>
          <a:noFill/>
        </p:spPr>
        <p:txBody>
          <a:bodyPr wrap="none" rtlCol="0">
            <a:spAutoFit/>
          </a:bodyPr>
          <a:lstStyle/>
          <a:p>
            <a:r>
              <a:rPr lang="ru-RU" sz="2800" dirty="0" smtClean="0">
                <a:solidFill>
                  <a:schemeClr val="bg1"/>
                </a:solidFill>
              </a:rPr>
              <a:t>1956</a:t>
            </a:r>
            <a:r>
              <a:rPr lang="ru-RU" sz="2800" dirty="0" smtClean="0">
                <a:solidFill>
                  <a:srgbClr val="FF0000"/>
                </a:solidFill>
              </a:rPr>
              <a:t> </a:t>
            </a:r>
          </a:p>
          <a:p>
            <a:endParaRPr lang="ru-RU" dirty="0"/>
          </a:p>
        </p:txBody>
      </p:sp>
      <p:pic>
        <p:nvPicPr>
          <p:cNvPr id="15" name="Picture 5" descr="Бондаренк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5024" y="1534343"/>
            <a:ext cx="1090125" cy="153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Стависский_портре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208" y="3216666"/>
            <a:ext cx="1133611" cy="173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7195149" y="2060848"/>
            <a:ext cx="1433854" cy="1138773"/>
          </a:xfrm>
          <a:prstGeom prst="rect">
            <a:avLst/>
          </a:prstGeom>
          <a:noFill/>
        </p:spPr>
        <p:txBody>
          <a:bodyPr wrap="none" rtlCol="0">
            <a:spAutoFit/>
          </a:bodyPr>
          <a:lstStyle/>
          <a:p>
            <a:r>
              <a:rPr lang="en-US" dirty="0" err="1" smtClean="0"/>
              <a:t>I.Bondarenko</a:t>
            </a:r>
            <a:endParaRPr lang="en-US" dirty="0" smtClean="0"/>
          </a:p>
          <a:p>
            <a:r>
              <a:rPr lang="ru-RU" sz="1600" dirty="0" smtClean="0"/>
              <a:t>Игорь Ильич </a:t>
            </a:r>
          </a:p>
          <a:p>
            <a:r>
              <a:rPr lang="ru-RU" sz="1600" dirty="0" smtClean="0"/>
              <a:t>Бондаренко</a:t>
            </a:r>
          </a:p>
          <a:p>
            <a:r>
              <a:rPr lang="ru-RU" dirty="0" smtClean="0"/>
              <a:t>(1926-1964)</a:t>
            </a:r>
            <a:endParaRPr lang="ru-RU" dirty="0"/>
          </a:p>
        </p:txBody>
      </p:sp>
      <p:sp>
        <p:nvSpPr>
          <p:cNvPr id="22" name="TextBox 21"/>
          <p:cNvSpPr txBox="1"/>
          <p:nvPr/>
        </p:nvSpPr>
        <p:spPr>
          <a:xfrm>
            <a:off x="7280353" y="3416695"/>
            <a:ext cx="1662763" cy="1138773"/>
          </a:xfrm>
          <a:prstGeom prst="rect">
            <a:avLst/>
          </a:prstGeom>
          <a:noFill/>
        </p:spPr>
        <p:txBody>
          <a:bodyPr wrap="none" rtlCol="0">
            <a:spAutoFit/>
          </a:bodyPr>
          <a:lstStyle/>
          <a:p>
            <a:r>
              <a:rPr lang="en-US" dirty="0" smtClean="0"/>
              <a:t>Yuri </a:t>
            </a:r>
            <a:r>
              <a:rPr lang="en-US" dirty="0" err="1" smtClean="0"/>
              <a:t>Stavisski</a:t>
            </a:r>
            <a:endParaRPr lang="en-US" dirty="0" smtClean="0"/>
          </a:p>
          <a:p>
            <a:r>
              <a:rPr lang="ru-RU" sz="1600" dirty="0" smtClean="0"/>
              <a:t>Юрий Яковлевич</a:t>
            </a:r>
          </a:p>
          <a:p>
            <a:r>
              <a:rPr lang="ru-RU" sz="1600" dirty="0" err="1" smtClean="0"/>
              <a:t>Стависский</a:t>
            </a:r>
            <a:endParaRPr lang="ru-RU" sz="1600" dirty="0" smtClean="0"/>
          </a:p>
          <a:p>
            <a:r>
              <a:rPr lang="ru-RU" dirty="0" smtClean="0"/>
              <a:t>(1927-2010)</a:t>
            </a:r>
            <a:endParaRPr lang="ru-RU" dirty="0"/>
          </a:p>
        </p:txBody>
      </p:sp>
      <p:pic>
        <p:nvPicPr>
          <p:cNvPr id="23" name="Picture 6" descr="В_Калуге2 коп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484784"/>
            <a:ext cx="2404007" cy="3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Дерягин"/>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8261" y="1772614"/>
            <a:ext cx="1295508" cy="113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foto_PO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6725" y="3246556"/>
            <a:ext cx="1018580" cy="1408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1060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Куб 14"/>
          <p:cNvSpPr/>
          <p:nvPr/>
        </p:nvSpPr>
        <p:spPr>
          <a:xfrm rot="188500">
            <a:off x="2212790" y="2241258"/>
            <a:ext cx="322827" cy="74969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Куб 17"/>
          <p:cNvSpPr/>
          <p:nvPr/>
        </p:nvSpPr>
        <p:spPr>
          <a:xfrm rot="188500">
            <a:off x="2395550" y="2231367"/>
            <a:ext cx="496203" cy="784854"/>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Текст 7"/>
          <p:cNvSpPr>
            <a:spLocks noGrp="1"/>
          </p:cNvSpPr>
          <p:nvPr>
            <p:ph type="body" sz="half" idx="2"/>
          </p:nvPr>
        </p:nvSpPr>
        <p:spPr>
          <a:xfrm>
            <a:off x="2454042" y="4941168"/>
            <a:ext cx="5486400" cy="804862"/>
          </a:xfrm>
        </p:spPr>
        <p:txBody>
          <a:bodyPr>
            <a:normAutofit/>
          </a:bodyPr>
          <a:lstStyle/>
          <a:p>
            <a:r>
              <a:rPr lang="en-US" sz="3600" b="1" dirty="0" smtClean="0">
                <a:solidFill>
                  <a:srgbClr val="C00000"/>
                </a:solidFill>
                <a:latin typeface="Comic Sans MS" panose="030F0702030302020204" pitchFamily="66" charset="0"/>
              </a:rPr>
              <a:t>Evolution &amp; Continuity</a:t>
            </a:r>
            <a:endParaRPr lang="ru-RU" sz="3600" b="1" dirty="0">
              <a:solidFill>
                <a:srgbClr val="C00000"/>
              </a:solidFill>
              <a:latin typeface="Comic Sans MS" panose="030F0702030302020204" pitchFamily="66" charset="0"/>
            </a:endParaRPr>
          </a:p>
        </p:txBody>
      </p:sp>
      <p:sp>
        <p:nvSpPr>
          <p:cNvPr id="5" name="Овал 4"/>
          <p:cNvSpPr/>
          <p:nvPr/>
        </p:nvSpPr>
        <p:spPr>
          <a:xfrm>
            <a:off x="2612285" y="950799"/>
            <a:ext cx="1023611" cy="3397755"/>
          </a:xfrm>
          <a:prstGeom prst="ellipse">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Куб 13"/>
          <p:cNvSpPr/>
          <p:nvPr/>
        </p:nvSpPr>
        <p:spPr>
          <a:xfrm rot="188500">
            <a:off x="2687599" y="2255996"/>
            <a:ext cx="496203" cy="784854"/>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2884385" y="1268760"/>
            <a:ext cx="306422" cy="576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p:cNvCxnSpPr/>
          <p:nvPr/>
        </p:nvCxnSpPr>
        <p:spPr>
          <a:xfrm>
            <a:off x="2684768" y="324049"/>
            <a:ext cx="86494" cy="3032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105995" y="495156"/>
            <a:ext cx="86494" cy="3032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2258395" y="647556"/>
            <a:ext cx="86494" cy="3032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2410795" y="799956"/>
            <a:ext cx="86494" cy="3032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6272418" y="649113"/>
            <a:ext cx="86494" cy="3032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563195" y="952356"/>
            <a:ext cx="86494" cy="3032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6372200" y="722054"/>
            <a:ext cx="86494" cy="3032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Прямоугольник 51"/>
          <p:cNvSpPr/>
          <p:nvPr/>
        </p:nvSpPr>
        <p:spPr>
          <a:xfrm>
            <a:off x="3124090" y="2999236"/>
            <a:ext cx="1383047"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Pu-239</a:t>
            </a:r>
            <a:endParaRPr lang="ru-RU"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3" name="Группа 12"/>
          <p:cNvGrpSpPr/>
          <p:nvPr/>
        </p:nvGrpSpPr>
        <p:grpSpPr>
          <a:xfrm>
            <a:off x="4328451" y="2863780"/>
            <a:ext cx="2691819" cy="710759"/>
            <a:chOff x="4328451" y="2863780"/>
            <a:chExt cx="2691819" cy="710759"/>
          </a:xfrm>
        </p:grpSpPr>
        <p:sp>
          <p:nvSpPr>
            <p:cNvPr id="51" name="Стрелка вправо 50"/>
            <p:cNvSpPr/>
            <p:nvPr/>
          </p:nvSpPr>
          <p:spPr>
            <a:xfrm>
              <a:off x="4328451" y="2863780"/>
              <a:ext cx="1972612" cy="215461"/>
            </a:xfrm>
            <a:prstGeom prst="rightArrow">
              <a:avLst/>
            </a:prstGeom>
            <a:solidFill>
              <a:srgbClr val="002060"/>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5492629" y="3051319"/>
              <a:ext cx="1527641"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solidFill>
                    <a:srgbClr val="C00000"/>
                  </a:solidFill>
                  <a:effectLst>
                    <a:outerShdw blurRad="80000" dist="40000" dir="5040000" algn="tl">
                      <a:srgbClr val="000000">
                        <a:alpha val="30000"/>
                      </a:srgbClr>
                    </a:outerShdw>
                  </a:effectLst>
                </a:rPr>
                <a:t>Np-237</a:t>
              </a:r>
              <a:endParaRPr lang="ru-RU" sz="2800" b="1" cap="none" spc="0" dirty="0">
                <a:ln w="11430"/>
                <a:solidFill>
                  <a:srgbClr val="C00000"/>
                </a:solidFill>
                <a:effectLst>
                  <a:outerShdw blurRad="80000" dist="40000" dir="5040000" algn="tl">
                    <a:srgbClr val="000000">
                      <a:alpha val="30000"/>
                    </a:srgbClr>
                  </a:outerShdw>
                </a:effectLst>
              </a:endParaRPr>
            </a:p>
          </p:txBody>
        </p:sp>
      </p:grpSp>
      <p:sp>
        <p:nvSpPr>
          <p:cNvPr id="55" name="Прямоугольник 54"/>
          <p:cNvSpPr/>
          <p:nvPr/>
        </p:nvSpPr>
        <p:spPr>
          <a:xfrm>
            <a:off x="3347863" y="1191794"/>
            <a:ext cx="1383047"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U-235</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6" name="Группа 15"/>
          <p:cNvGrpSpPr/>
          <p:nvPr/>
        </p:nvGrpSpPr>
        <p:grpSpPr>
          <a:xfrm>
            <a:off x="4730910" y="888984"/>
            <a:ext cx="2587699" cy="647081"/>
            <a:chOff x="4730910" y="888984"/>
            <a:chExt cx="2587699" cy="647081"/>
          </a:xfrm>
        </p:grpSpPr>
        <p:sp>
          <p:nvSpPr>
            <p:cNvPr id="54" name="Стрелка вправо 53"/>
            <p:cNvSpPr/>
            <p:nvPr/>
          </p:nvSpPr>
          <p:spPr>
            <a:xfrm>
              <a:off x="4730910" y="1309189"/>
              <a:ext cx="2020124" cy="22687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a:off x="5935562" y="888984"/>
              <a:ext cx="1383047"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solidFill>
                    <a:srgbClr val="C00000"/>
                  </a:solidFill>
                  <a:effectLst>
                    <a:outerShdw blurRad="80000" dist="40000" dir="5040000" algn="tl">
                      <a:srgbClr val="000000">
                        <a:alpha val="30000"/>
                      </a:srgbClr>
                    </a:outerShdw>
                  </a:effectLst>
                </a:rPr>
                <a:t>Void !</a:t>
              </a:r>
              <a:endParaRPr lang="ru-RU" sz="2400" b="1" cap="none" spc="0" dirty="0">
                <a:ln w="11430"/>
                <a:solidFill>
                  <a:srgbClr val="C00000"/>
                </a:solidFill>
                <a:effectLst>
                  <a:outerShdw blurRad="80000" dist="40000" dir="5040000" algn="tl">
                    <a:srgbClr val="000000">
                      <a:alpha val="30000"/>
                    </a:srgbClr>
                  </a:outerShdw>
                </a:effectLst>
              </a:endParaRPr>
            </a:p>
          </p:txBody>
        </p:sp>
      </p:grpSp>
      <p:sp>
        <p:nvSpPr>
          <p:cNvPr id="57" name="TextBox 56"/>
          <p:cNvSpPr txBox="1"/>
          <p:nvPr/>
        </p:nvSpPr>
        <p:spPr>
          <a:xfrm>
            <a:off x="815486" y="550430"/>
            <a:ext cx="1595309" cy="830997"/>
          </a:xfrm>
          <a:prstGeom prst="rect">
            <a:avLst/>
          </a:prstGeom>
          <a:noFill/>
        </p:spPr>
        <p:txBody>
          <a:bodyPr wrap="none" rtlCol="0">
            <a:spAutoFit/>
          </a:bodyPr>
          <a:lstStyle/>
          <a:p>
            <a:r>
              <a:rPr lang="en-US" sz="2400" b="1" dirty="0" smtClean="0"/>
              <a:t>IBR, IBR-30</a:t>
            </a:r>
          </a:p>
          <a:p>
            <a:r>
              <a:rPr lang="en-US" sz="2400" b="1" dirty="0" smtClean="0"/>
              <a:t>1960-2001</a:t>
            </a:r>
            <a:endParaRPr lang="ru-RU" sz="2400" b="1" dirty="0"/>
          </a:p>
        </p:txBody>
      </p:sp>
      <p:cxnSp>
        <p:nvCxnSpPr>
          <p:cNvPr id="80" name="Прямая соединительная линия 79"/>
          <p:cNvCxnSpPr/>
          <p:nvPr/>
        </p:nvCxnSpPr>
        <p:spPr>
          <a:xfrm flipH="1" flipV="1">
            <a:off x="3312167" y="2556144"/>
            <a:ext cx="1095013" cy="160519"/>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83" name="Выгнутая влево стрелка 82"/>
          <p:cNvSpPr/>
          <p:nvPr/>
        </p:nvSpPr>
        <p:spPr>
          <a:xfrm rot="4293458">
            <a:off x="3799293" y="2310909"/>
            <a:ext cx="365760" cy="608076"/>
          </a:xfrm>
          <a:prstGeom prst="curvedRightArrow">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5" name="TextBox 84"/>
          <p:cNvSpPr txBox="1"/>
          <p:nvPr/>
        </p:nvSpPr>
        <p:spPr>
          <a:xfrm>
            <a:off x="713980" y="4079291"/>
            <a:ext cx="1783309" cy="369332"/>
          </a:xfrm>
          <a:prstGeom prst="rect">
            <a:avLst/>
          </a:prstGeom>
          <a:noFill/>
        </p:spPr>
        <p:txBody>
          <a:bodyPr wrap="none" rtlCol="0">
            <a:spAutoFit/>
          </a:bodyPr>
          <a:lstStyle/>
          <a:p>
            <a:r>
              <a:rPr lang="en-US" dirty="0" smtClean="0"/>
              <a:t>Power = 1-20 kW</a:t>
            </a:r>
            <a:endParaRPr lang="ru-RU" dirty="0"/>
          </a:p>
        </p:txBody>
      </p:sp>
      <p:sp>
        <p:nvSpPr>
          <p:cNvPr id="86" name="Прямоугольник 85"/>
          <p:cNvSpPr/>
          <p:nvPr/>
        </p:nvSpPr>
        <p:spPr>
          <a:xfrm>
            <a:off x="4872554" y="3852356"/>
            <a:ext cx="2055819" cy="369332"/>
          </a:xfrm>
          <a:prstGeom prst="rect">
            <a:avLst/>
          </a:prstGeom>
        </p:spPr>
        <p:txBody>
          <a:bodyPr wrap="none">
            <a:spAutoFit/>
          </a:bodyPr>
          <a:lstStyle/>
          <a:p>
            <a:r>
              <a:rPr lang="en-US" dirty="0" smtClean="0"/>
              <a:t>Power = 10÷15MW</a:t>
            </a:r>
            <a:endParaRPr lang="ru-RU" dirty="0"/>
          </a:p>
        </p:txBody>
      </p:sp>
      <p:grpSp>
        <p:nvGrpSpPr>
          <p:cNvPr id="26" name="Группа 25"/>
          <p:cNvGrpSpPr/>
          <p:nvPr/>
        </p:nvGrpSpPr>
        <p:grpSpPr>
          <a:xfrm>
            <a:off x="7893867" y="458176"/>
            <a:ext cx="1145824" cy="4267445"/>
            <a:chOff x="7893867" y="458176"/>
            <a:chExt cx="1145824" cy="4267445"/>
          </a:xfrm>
        </p:grpSpPr>
        <p:sp>
          <p:nvSpPr>
            <p:cNvPr id="58" name="TextBox 57"/>
            <p:cNvSpPr txBox="1"/>
            <p:nvPr/>
          </p:nvSpPr>
          <p:spPr>
            <a:xfrm>
              <a:off x="7956374" y="458176"/>
              <a:ext cx="1037638" cy="830997"/>
            </a:xfrm>
            <a:prstGeom prst="rect">
              <a:avLst/>
            </a:prstGeom>
            <a:noFill/>
          </p:spPr>
          <p:txBody>
            <a:bodyPr wrap="square" rtlCol="0">
              <a:spAutoFit/>
            </a:bodyPr>
            <a:lstStyle/>
            <a:p>
              <a:r>
                <a:rPr lang="en-US" sz="2400" b="1" dirty="0" smtClean="0"/>
                <a:t>DANS</a:t>
              </a:r>
            </a:p>
            <a:p>
              <a:r>
                <a:rPr lang="en-US" sz="2400" b="1" dirty="0" smtClean="0"/>
                <a:t>&gt; 2037</a:t>
              </a:r>
              <a:endParaRPr lang="ru-RU" sz="2400" b="1" dirty="0"/>
            </a:p>
          </p:txBody>
        </p:sp>
        <p:sp>
          <p:nvSpPr>
            <p:cNvPr id="69" name="TextBox 68"/>
            <p:cNvSpPr txBox="1"/>
            <p:nvPr/>
          </p:nvSpPr>
          <p:spPr>
            <a:xfrm>
              <a:off x="8316416" y="4263956"/>
              <a:ext cx="723275" cy="461665"/>
            </a:xfrm>
            <a:prstGeom prst="rect">
              <a:avLst/>
            </a:prstGeom>
            <a:noFill/>
          </p:spPr>
          <p:txBody>
            <a:bodyPr wrap="none" rtlCol="0">
              <a:spAutoFit/>
            </a:bodyPr>
            <a:lstStyle/>
            <a:p>
              <a:r>
                <a:rPr lang="en-US" sz="2400" b="1" dirty="0" smtClean="0">
                  <a:solidFill>
                    <a:srgbClr val="0070C0"/>
                  </a:solidFill>
                </a:rPr>
                <a:t>TiH</a:t>
              </a:r>
              <a:r>
                <a:rPr lang="en-US" b="1" dirty="0" smtClean="0">
                  <a:solidFill>
                    <a:srgbClr val="0070C0"/>
                  </a:solidFill>
                  <a:effectLst>
                    <a:outerShdw blurRad="38100" dist="38100" dir="2700000" algn="tl">
                      <a:srgbClr val="000000">
                        <a:alpha val="43137"/>
                      </a:srgbClr>
                    </a:outerShdw>
                  </a:effectLst>
                </a:rPr>
                <a:t>2</a:t>
              </a:r>
              <a:endParaRPr lang="ru-RU" b="1" dirty="0">
                <a:solidFill>
                  <a:srgbClr val="0070C0"/>
                </a:solidFill>
                <a:effectLst>
                  <a:outerShdw blurRad="38100" dist="38100" dir="2700000" algn="tl">
                    <a:srgbClr val="000000">
                      <a:alpha val="43137"/>
                    </a:srgbClr>
                  </a:outerShdw>
                </a:effectLst>
              </a:endParaRPr>
            </a:p>
          </p:txBody>
        </p:sp>
        <p:cxnSp>
          <p:nvCxnSpPr>
            <p:cNvPr id="71" name="Прямая со стрелкой 70"/>
            <p:cNvCxnSpPr/>
            <p:nvPr/>
          </p:nvCxnSpPr>
          <p:spPr>
            <a:xfrm flipH="1" flipV="1">
              <a:off x="7893867" y="3944512"/>
              <a:ext cx="598361" cy="2695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2" name="Группа 11"/>
          <p:cNvGrpSpPr/>
          <p:nvPr/>
        </p:nvGrpSpPr>
        <p:grpSpPr>
          <a:xfrm>
            <a:off x="6567339" y="879267"/>
            <a:ext cx="2100814" cy="3600400"/>
            <a:chOff x="6659236" y="849476"/>
            <a:chExt cx="2100814" cy="3600400"/>
          </a:xfrm>
        </p:grpSpPr>
        <p:sp>
          <p:nvSpPr>
            <p:cNvPr id="75" name="Выгнутая влево стрелка 74"/>
            <p:cNvSpPr/>
            <p:nvPr/>
          </p:nvSpPr>
          <p:spPr>
            <a:xfrm rot="4293458">
              <a:off x="8273132" y="2394666"/>
              <a:ext cx="365760" cy="608076"/>
            </a:xfrm>
            <a:prstGeom prst="curvedRightArrow">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77" name="Прямая соединительная линия 76"/>
            <p:cNvCxnSpPr/>
            <p:nvPr/>
          </p:nvCxnSpPr>
          <p:spPr>
            <a:xfrm flipH="1" flipV="1">
              <a:off x="7195386" y="2517723"/>
              <a:ext cx="1519223" cy="194447"/>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9" name="Куб 8"/>
            <p:cNvSpPr/>
            <p:nvPr/>
          </p:nvSpPr>
          <p:spPr>
            <a:xfrm rot="188500">
              <a:off x="6659236" y="2290137"/>
              <a:ext cx="496203" cy="746392"/>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7020270" y="849476"/>
              <a:ext cx="1008112" cy="3600400"/>
              <a:chOff x="7020270" y="714063"/>
              <a:chExt cx="1008112" cy="3600400"/>
            </a:xfrm>
          </p:grpSpPr>
          <p:grpSp>
            <p:nvGrpSpPr>
              <p:cNvPr id="25" name="Группа 24"/>
              <p:cNvGrpSpPr/>
              <p:nvPr/>
            </p:nvGrpSpPr>
            <p:grpSpPr>
              <a:xfrm>
                <a:off x="7020270" y="714063"/>
                <a:ext cx="1008112" cy="3600400"/>
                <a:chOff x="5422985" y="872716"/>
                <a:chExt cx="1008112" cy="3600400"/>
              </a:xfrm>
            </p:grpSpPr>
            <p:grpSp>
              <p:nvGrpSpPr>
                <p:cNvPr id="24" name="Группа 23"/>
                <p:cNvGrpSpPr/>
                <p:nvPr/>
              </p:nvGrpSpPr>
              <p:grpSpPr>
                <a:xfrm>
                  <a:off x="5422985" y="872716"/>
                  <a:ext cx="1008112" cy="3600400"/>
                  <a:chOff x="5364088" y="865576"/>
                  <a:chExt cx="1008112" cy="3600400"/>
                </a:xfrm>
              </p:grpSpPr>
              <p:sp>
                <p:nvSpPr>
                  <p:cNvPr id="21" name="Овал 20"/>
                  <p:cNvSpPr/>
                  <p:nvPr/>
                </p:nvSpPr>
                <p:spPr>
                  <a:xfrm>
                    <a:off x="5364088" y="865576"/>
                    <a:ext cx="1008112" cy="3600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5572975" y="1215062"/>
                    <a:ext cx="655209" cy="30243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Солнце 22"/>
                <p:cNvSpPr/>
                <p:nvPr/>
              </p:nvSpPr>
              <p:spPr>
                <a:xfrm>
                  <a:off x="5494993" y="1186348"/>
                  <a:ext cx="864096" cy="2973135"/>
                </a:xfrm>
                <a:prstGeom prst="sun">
                  <a:avLst>
                    <a:gd name="adj" fmla="val 39648"/>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араллелограмм 6"/>
              <p:cNvSpPr/>
              <p:nvPr/>
            </p:nvSpPr>
            <p:spPr>
              <a:xfrm rot="17095854">
                <a:off x="6961000" y="1244144"/>
                <a:ext cx="604274" cy="211364"/>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3" name="Куб 42"/>
            <p:cNvSpPr/>
            <p:nvPr/>
          </p:nvSpPr>
          <p:spPr>
            <a:xfrm rot="188500">
              <a:off x="7151463" y="2323519"/>
              <a:ext cx="496203" cy="784854"/>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Куб 18"/>
            <p:cNvSpPr/>
            <p:nvPr/>
          </p:nvSpPr>
          <p:spPr>
            <a:xfrm rot="188500">
              <a:off x="7454134" y="2343722"/>
              <a:ext cx="322827" cy="74969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65386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870">
                                          <p:stCondLst>
                                            <p:cond delay="0"/>
                                          </p:stCondLst>
                                        </p:cTn>
                                        <p:tgtEl>
                                          <p:spTgt spid="12"/>
                                        </p:tgtEl>
                                      </p:cBhvr>
                                    </p:animEffect>
                                    <p:anim calcmode="lin" valueType="num">
                                      <p:cBhvr>
                                        <p:cTn id="8" dur="273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1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1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12"/>
                                        </p:tgtEl>
                                        <p:attrNameLst>
                                          <p:attrName>ppt_y</p:attrName>
                                        </p:attrNameLst>
                                      </p:cBhvr>
                                      <p:tavLst>
                                        <p:tav tm="0" fmla="#ppt_y-sin(pi*$)/81">
                                          <p:val>
                                            <p:fltVal val="0"/>
                                          </p:val>
                                        </p:tav>
                                        <p:tav tm="100000">
                                          <p:val>
                                            <p:fltVal val="1"/>
                                          </p:val>
                                        </p:tav>
                                      </p:tavLst>
                                    </p:anim>
                                    <p:animScale>
                                      <p:cBhvr>
                                        <p:cTn id="13" dur="39">
                                          <p:stCondLst>
                                            <p:cond delay="975"/>
                                          </p:stCondLst>
                                        </p:cTn>
                                        <p:tgtEl>
                                          <p:spTgt spid="12"/>
                                        </p:tgtEl>
                                      </p:cBhvr>
                                      <p:to x="100000" y="60000"/>
                                    </p:animScale>
                                    <p:animScale>
                                      <p:cBhvr>
                                        <p:cTn id="14" dur="249" decel="50000">
                                          <p:stCondLst>
                                            <p:cond delay="1014"/>
                                          </p:stCondLst>
                                        </p:cTn>
                                        <p:tgtEl>
                                          <p:spTgt spid="12"/>
                                        </p:tgtEl>
                                      </p:cBhvr>
                                      <p:to x="100000" y="100000"/>
                                    </p:animScale>
                                    <p:animScale>
                                      <p:cBhvr>
                                        <p:cTn id="15" dur="39">
                                          <p:stCondLst>
                                            <p:cond delay="1968"/>
                                          </p:stCondLst>
                                        </p:cTn>
                                        <p:tgtEl>
                                          <p:spTgt spid="12"/>
                                        </p:tgtEl>
                                      </p:cBhvr>
                                      <p:to x="100000" y="80000"/>
                                    </p:animScale>
                                    <p:animScale>
                                      <p:cBhvr>
                                        <p:cTn id="16" dur="249" decel="50000">
                                          <p:stCondLst>
                                            <p:cond delay="2007"/>
                                          </p:stCondLst>
                                        </p:cTn>
                                        <p:tgtEl>
                                          <p:spTgt spid="12"/>
                                        </p:tgtEl>
                                      </p:cBhvr>
                                      <p:to x="100000" y="100000"/>
                                    </p:animScale>
                                    <p:animScale>
                                      <p:cBhvr>
                                        <p:cTn id="17" dur="39">
                                          <p:stCondLst>
                                            <p:cond delay="2463"/>
                                          </p:stCondLst>
                                        </p:cTn>
                                        <p:tgtEl>
                                          <p:spTgt spid="12"/>
                                        </p:tgtEl>
                                      </p:cBhvr>
                                      <p:to x="100000" y="90000"/>
                                    </p:animScale>
                                    <p:animScale>
                                      <p:cBhvr>
                                        <p:cTn id="18" dur="249" decel="50000">
                                          <p:stCondLst>
                                            <p:cond delay="2502"/>
                                          </p:stCondLst>
                                        </p:cTn>
                                        <p:tgtEl>
                                          <p:spTgt spid="12"/>
                                        </p:tgtEl>
                                      </p:cBhvr>
                                      <p:to x="100000" y="100000"/>
                                    </p:animScale>
                                    <p:animScale>
                                      <p:cBhvr>
                                        <p:cTn id="19" dur="39">
                                          <p:stCondLst>
                                            <p:cond delay="2712"/>
                                          </p:stCondLst>
                                        </p:cTn>
                                        <p:tgtEl>
                                          <p:spTgt spid="12"/>
                                        </p:tgtEl>
                                      </p:cBhvr>
                                      <p:to x="100000" y="95000"/>
                                    </p:animScale>
                                    <p:animScale>
                                      <p:cBhvr>
                                        <p:cTn id="20" dur="249" decel="50000">
                                          <p:stCondLst>
                                            <p:cond delay="2751"/>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down)">
                                      <p:cBhvr>
                                        <p:cTn id="39" dur="5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wipe(down)">
                                      <p:cBhvr>
                                        <p:cTn id="4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Группа 30"/>
          <p:cNvGrpSpPr/>
          <p:nvPr/>
        </p:nvGrpSpPr>
        <p:grpSpPr>
          <a:xfrm>
            <a:off x="468457" y="836711"/>
            <a:ext cx="8136904" cy="4968552"/>
            <a:chOff x="1817290" y="1622228"/>
            <a:chExt cx="8136904" cy="4968552"/>
          </a:xfrm>
        </p:grpSpPr>
        <p:grpSp>
          <p:nvGrpSpPr>
            <p:cNvPr id="28" name="Группа 27"/>
            <p:cNvGrpSpPr/>
            <p:nvPr/>
          </p:nvGrpSpPr>
          <p:grpSpPr>
            <a:xfrm>
              <a:off x="1817290" y="1622228"/>
              <a:ext cx="8136904" cy="4968552"/>
              <a:chOff x="658999" y="2420667"/>
              <a:chExt cx="8136904" cy="4968552"/>
            </a:xfrm>
          </p:grpSpPr>
          <p:pic>
            <p:nvPicPr>
              <p:cNvPr id="2" name="Рисунок 1" descr="5"/>
              <p:cNvPicPr/>
              <p:nvPr/>
            </p:nvPicPr>
            <p:blipFill rotWithShape="1">
              <a:blip r:embed="rId2" cstate="print">
                <a:grayscl/>
                <a:extLst>
                  <a:ext uri="{28A0092B-C50C-407E-A947-70E740481C1C}">
                    <a14:useLocalDpi xmlns:a14="http://schemas.microsoft.com/office/drawing/2010/main" val="0"/>
                  </a:ext>
                </a:extLst>
              </a:blip>
              <a:srcRect l="5831"/>
              <a:stretch/>
            </p:blipFill>
            <p:spPr bwMode="auto">
              <a:xfrm>
                <a:off x="658999" y="2420667"/>
                <a:ext cx="8136904" cy="4968552"/>
              </a:xfrm>
              <a:prstGeom prst="rect">
                <a:avLst/>
              </a:prstGeom>
              <a:noFill/>
              <a:ln>
                <a:noFill/>
              </a:ln>
            </p:spPr>
          </p:pic>
          <p:sp>
            <p:nvSpPr>
              <p:cNvPr id="20" name="Прямоугольник 19"/>
              <p:cNvSpPr/>
              <p:nvPr/>
            </p:nvSpPr>
            <p:spPr>
              <a:xfrm>
                <a:off x="4207313" y="3645024"/>
                <a:ext cx="1003465"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5371442" y="2568935"/>
              <a:ext cx="1656184" cy="801876"/>
              <a:chOff x="5350796" y="116632"/>
              <a:chExt cx="1656184" cy="801876"/>
            </a:xfrm>
          </p:grpSpPr>
          <p:sp>
            <p:nvSpPr>
              <p:cNvPr id="3" name="Прямоугольник 2"/>
              <p:cNvSpPr/>
              <p:nvPr/>
            </p:nvSpPr>
            <p:spPr>
              <a:xfrm>
                <a:off x="5998868" y="414452"/>
                <a:ext cx="45719" cy="50405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p:nvCxnSpPr>
            <p:spPr>
              <a:xfrm>
                <a:off x="6054928" y="404664"/>
                <a:ext cx="31432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6358908" y="116632"/>
                <a:ext cx="64807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5350796" y="441575"/>
                <a:ext cx="432048" cy="45719"/>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350796" y="584525"/>
                <a:ext cx="432048" cy="4571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355443" y="729607"/>
                <a:ext cx="432048" cy="45719"/>
              </a:xfrm>
              <a:prstGeom prst="rect">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32" name="TextBox 31"/>
          <p:cNvSpPr txBox="1"/>
          <p:nvPr/>
        </p:nvSpPr>
        <p:spPr>
          <a:xfrm>
            <a:off x="514392" y="1405182"/>
            <a:ext cx="1296144" cy="646331"/>
          </a:xfrm>
          <a:prstGeom prst="rect">
            <a:avLst/>
          </a:prstGeom>
          <a:noFill/>
        </p:spPr>
        <p:txBody>
          <a:bodyPr wrap="square" rtlCol="0">
            <a:spAutoFit/>
          </a:bodyPr>
          <a:lstStyle/>
          <a:p>
            <a:r>
              <a:rPr lang="el-GR" dirty="0" smtClean="0"/>
              <a:t>Θ</a:t>
            </a:r>
            <a:r>
              <a:rPr lang="en-US" dirty="0" smtClean="0"/>
              <a:t> = 250 </a:t>
            </a:r>
            <a:r>
              <a:rPr lang="el-GR" dirty="0" smtClean="0"/>
              <a:t>μ</a:t>
            </a:r>
            <a:r>
              <a:rPr lang="en-US" dirty="0" smtClean="0"/>
              <a:t>s</a:t>
            </a:r>
          </a:p>
          <a:p>
            <a:r>
              <a:rPr lang="el-GR" dirty="0" smtClean="0"/>
              <a:t>Φ</a:t>
            </a:r>
            <a:r>
              <a:rPr lang="en-US" dirty="0" smtClean="0"/>
              <a:t> = 1; 1</a:t>
            </a:r>
            <a:endParaRPr lang="ru-RU" dirty="0"/>
          </a:p>
        </p:txBody>
      </p:sp>
      <p:sp>
        <p:nvSpPr>
          <p:cNvPr id="33" name="Прямоугольник 32"/>
          <p:cNvSpPr/>
          <p:nvPr/>
        </p:nvSpPr>
        <p:spPr>
          <a:xfrm>
            <a:off x="7096953" y="1447652"/>
            <a:ext cx="1836562" cy="646331"/>
          </a:xfrm>
          <a:prstGeom prst="rect">
            <a:avLst/>
          </a:prstGeom>
        </p:spPr>
        <p:txBody>
          <a:bodyPr wrap="square">
            <a:spAutoFit/>
          </a:bodyPr>
          <a:lstStyle/>
          <a:p>
            <a:r>
              <a:rPr lang="el-GR" dirty="0"/>
              <a:t>Θ</a:t>
            </a:r>
            <a:r>
              <a:rPr lang="en-US" dirty="0"/>
              <a:t> = </a:t>
            </a:r>
            <a:r>
              <a:rPr lang="en-US" dirty="0" smtClean="0"/>
              <a:t>100 </a:t>
            </a:r>
            <a:r>
              <a:rPr lang="el-GR" dirty="0"/>
              <a:t>μ</a:t>
            </a:r>
            <a:r>
              <a:rPr lang="en-US" dirty="0"/>
              <a:t>s</a:t>
            </a:r>
          </a:p>
          <a:p>
            <a:r>
              <a:rPr lang="el-GR" dirty="0"/>
              <a:t>Φ</a:t>
            </a:r>
            <a:r>
              <a:rPr lang="en-US" dirty="0"/>
              <a:t> </a:t>
            </a:r>
            <a:r>
              <a:rPr lang="en-US" dirty="0" smtClean="0"/>
              <a:t>≈ 1;  </a:t>
            </a:r>
            <a:r>
              <a:rPr lang="ru-RU" dirty="0" smtClean="0"/>
              <a:t>1</a:t>
            </a:r>
            <a:r>
              <a:rPr lang="en-US" dirty="0" smtClean="0"/>
              <a:t>/2÷1/3</a:t>
            </a:r>
            <a:endParaRPr lang="ru-RU" dirty="0"/>
          </a:p>
        </p:txBody>
      </p:sp>
      <p:sp>
        <p:nvSpPr>
          <p:cNvPr id="34" name="Прямоугольник 33"/>
          <p:cNvSpPr/>
          <p:nvPr/>
        </p:nvSpPr>
        <p:spPr>
          <a:xfrm>
            <a:off x="361371" y="3236944"/>
            <a:ext cx="1349896" cy="646331"/>
          </a:xfrm>
          <a:prstGeom prst="rect">
            <a:avLst/>
          </a:prstGeom>
        </p:spPr>
        <p:txBody>
          <a:bodyPr wrap="square">
            <a:spAutoFit/>
          </a:bodyPr>
          <a:lstStyle/>
          <a:p>
            <a:r>
              <a:rPr lang="el-GR" dirty="0">
                <a:solidFill>
                  <a:srgbClr val="FF0000"/>
                </a:solidFill>
              </a:rPr>
              <a:t>Θ</a:t>
            </a:r>
            <a:r>
              <a:rPr lang="en-US" dirty="0">
                <a:solidFill>
                  <a:srgbClr val="FF0000"/>
                </a:solidFill>
              </a:rPr>
              <a:t> = 200 </a:t>
            </a:r>
            <a:r>
              <a:rPr lang="el-GR" dirty="0">
                <a:solidFill>
                  <a:srgbClr val="FF0000"/>
                </a:solidFill>
              </a:rPr>
              <a:t>μ</a:t>
            </a:r>
            <a:r>
              <a:rPr lang="en-US" dirty="0">
                <a:solidFill>
                  <a:srgbClr val="FF0000"/>
                </a:solidFill>
              </a:rPr>
              <a:t>s</a:t>
            </a:r>
          </a:p>
          <a:p>
            <a:r>
              <a:rPr lang="el-GR" dirty="0">
                <a:solidFill>
                  <a:srgbClr val="FF0000"/>
                </a:solidFill>
              </a:rPr>
              <a:t>Φ</a:t>
            </a:r>
            <a:r>
              <a:rPr lang="en-US" dirty="0">
                <a:solidFill>
                  <a:srgbClr val="FF0000"/>
                </a:solidFill>
              </a:rPr>
              <a:t> </a:t>
            </a:r>
            <a:r>
              <a:rPr lang="en-US" dirty="0" smtClean="0">
                <a:solidFill>
                  <a:srgbClr val="FF0000"/>
                </a:solidFill>
              </a:rPr>
              <a:t>≈ 1.2; 1</a:t>
            </a:r>
            <a:endParaRPr lang="ru-RU" dirty="0">
              <a:solidFill>
                <a:srgbClr val="FF0000"/>
              </a:solidFill>
            </a:endParaRPr>
          </a:p>
        </p:txBody>
      </p:sp>
      <p:sp>
        <p:nvSpPr>
          <p:cNvPr id="35" name="Прямоугольник 34"/>
          <p:cNvSpPr/>
          <p:nvPr/>
        </p:nvSpPr>
        <p:spPr>
          <a:xfrm>
            <a:off x="7035993" y="2903144"/>
            <a:ext cx="1565920" cy="646331"/>
          </a:xfrm>
          <a:prstGeom prst="rect">
            <a:avLst/>
          </a:prstGeom>
        </p:spPr>
        <p:txBody>
          <a:bodyPr wrap="square">
            <a:spAutoFit/>
          </a:bodyPr>
          <a:lstStyle/>
          <a:p>
            <a:r>
              <a:rPr lang="el-GR" dirty="0">
                <a:solidFill>
                  <a:srgbClr val="FF0000"/>
                </a:solidFill>
              </a:rPr>
              <a:t>Θ</a:t>
            </a:r>
            <a:r>
              <a:rPr lang="en-US" dirty="0">
                <a:solidFill>
                  <a:srgbClr val="FF0000"/>
                </a:solidFill>
              </a:rPr>
              <a:t> </a:t>
            </a:r>
            <a:r>
              <a:rPr lang="en-US" dirty="0" smtClean="0">
                <a:solidFill>
                  <a:srgbClr val="FF0000"/>
                </a:solidFill>
              </a:rPr>
              <a:t>≈ 30 </a:t>
            </a:r>
            <a:r>
              <a:rPr lang="el-GR" dirty="0" smtClean="0">
                <a:solidFill>
                  <a:srgbClr val="FF0000"/>
                </a:solidFill>
              </a:rPr>
              <a:t>μ</a:t>
            </a:r>
            <a:r>
              <a:rPr lang="en-US" dirty="0">
                <a:solidFill>
                  <a:srgbClr val="FF0000"/>
                </a:solidFill>
              </a:rPr>
              <a:t>s</a:t>
            </a:r>
          </a:p>
          <a:p>
            <a:r>
              <a:rPr lang="el-GR" dirty="0">
                <a:solidFill>
                  <a:srgbClr val="FF0000"/>
                </a:solidFill>
              </a:rPr>
              <a:t>Φ</a:t>
            </a:r>
            <a:r>
              <a:rPr lang="en-US" dirty="0">
                <a:solidFill>
                  <a:srgbClr val="FF0000"/>
                </a:solidFill>
              </a:rPr>
              <a:t> </a:t>
            </a:r>
            <a:r>
              <a:rPr lang="en-US" dirty="0" smtClean="0">
                <a:solidFill>
                  <a:srgbClr val="FF0000"/>
                </a:solidFill>
              </a:rPr>
              <a:t>≈ </a:t>
            </a:r>
            <a:r>
              <a:rPr lang="en-US" dirty="0">
                <a:solidFill>
                  <a:srgbClr val="FF0000"/>
                </a:solidFill>
              </a:rPr>
              <a:t>2</a:t>
            </a:r>
            <a:r>
              <a:rPr lang="en-US" dirty="0" smtClean="0">
                <a:solidFill>
                  <a:srgbClr val="FF0000"/>
                </a:solidFill>
              </a:rPr>
              <a:t> ; 1/5</a:t>
            </a:r>
            <a:endParaRPr lang="ru-RU" dirty="0">
              <a:solidFill>
                <a:srgbClr val="FF0000"/>
              </a:solidFill>
            </a:endParaRPr>
          </a:p>
        </p:txBody>
      </p:sp>
      <p:sp>
        <p:nvSpPr>
          <p:cNvPr id="36" name="TextBox 35"/>
          <p:cNvSpPr txBox="1"/>
          <p:nvPr/>
        </p:nvSpPr>
        <p:spPr>
          <a:xfrm>
            <a:off x="99512" y="777610"/>
            <a:ext cx="3534942"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5÷10 </a:t>
            </a:r>
            <a:r>
              <a:rPr lang="en-US" sz="1600" dirty="0" err="1" smtClean="0">
                <a:latin typeface="Arial" panose="020B0604020202020204" pitchFamily="34" charset="0"/>
                <a:cs typeface="Arial" panose="020B0604020202020204" pitchFamily="34" charset="0"/>
              </a:rPr>
              <a:t>pps</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Symbol" panose="05050102010706020507" pitchFamily="18" charset="2"/>
              </a:rPr>
              <a:t></a:t>
            </a:r>
            <a:r>
              <a:rPr lang="en-US" sz="1600" dirty="0" err="1" smtClean="0">
                <a:latin typeface="Arial" panose="020B0604020202020204" pitchFamily="34" charset="0"/>
                <a:cs typeface="Arial" panose="020B0604020202020204" pitchFamily="34" charset="0"/>
                <a:sym typeface="Symbol" panose="05050102010706020507" pitchFamily="18" charset="2"/>
              </a:rPr>
              <a:t>t</a:t>
            </a:r>
            <a:r>
              <a:rPr lang="en-US" sz="1600" baseline="-25000" dirty="0" err="1" smtClean="0">
                <a:latin typeface="Arial" panose="020B0604020202020204" pitchFamily="34" charset="0"/>
                <a:cs typeface="Arial" panose="020B0604020202020204" pitchFamily="34" charset="0"/>
                <a:sym typeface="Symbol" panose="05050102010706020507" pitchFamily="18" charset="2"/>
              </a:rPr>
              <a:t>p</a:t>
            </a:r>
            <a:r>
              <a:rPr lang="en-US" sz="1600" baseline="-25000" dirty="0" smtClean="0">
                <a:latin typeface="Arial" panose="020B0604020202020204" pitchFamily="34" charset="0"/>
                <a:cs typeface="Arial" panose="020B0604020202020204" pitchFamily="34" charset="0"/>
                <a:sym typeface="Symbol" panose="05050102010706020507" pitchFamily="18" charset="2"/>
              </a:rPr>
              <a:t> </a:t>
            </a:r>
            <a:r>
              <a:rPr lang="en-US" sz="1600" dirty="0" smtClean="0">
                <a:latin typeface="Arial" panose="020B0604020202020204" pitchFamily="34" charset="0"/>
                <a:cs typeface="Arial" panose="020B0604020202020204" pitchFamily="34" charset="0"/>
                <a:sym typeface="Symbol" panose="05050102010706020507" pitchFamily="18" charset="2"/>
              </a:rPr>
              <a:t>= 100</a:t>
            </a:r>
            <a:r>
              <a:rPr lang="ru-RU" sz="1600" dirty="0" smtClean="0">
                <a:latin typeface="Arial" panose="020B0604020202020204" pitchFamily="34" charset="0"/>
                <a:cs typeface="Arial" panose="020B0604020202020204" pitchFamily="34" charset="0"/>
                <a:sym typeface="Symbol" panose="05050102010706020507" pitchFamily="18" charset="2"/>
              </a:rPr>
              <a:t> </a:t>
            </a:r>
            <a:r>
              <a:rPr lang="el-GR" sz="1600" dirty="0" smtClean="0">
                <a:latin typeface="Arial" panose="020B0604020202020204" pitchFamily="34" charset="0"/>
                <a:cs typeface="Arial" panose="020B0604020202020204" pitchFamily="34" charset="0"/>
              </a:rPr>
              <a:t>μ</a:t>
            </a:r>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sym typeface="Symbol" panose="05050102010706020507" pitchFamily="18" charset="2"/>
              </a:rPr>
              <a:t> </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 long proton pulse, low multiplication </a:t>
            </a:r>
          </a:p>
        </p:txBody>
      </p:sp>
      <p:sp>
        <p:nvSpPr>
          <p:cNvPr id="38" name="Прямоугольник 37"/>
          <p:cNvSpPr/>
          <p:nvPr/>
        </p:nvSpPr>
        <p:spPr>
          <a:xfrm>
            <a:off x="66800" y="2336025"/>
            <a:ext cx="2235414" cy="830997"/>
          </a:xfrm>
          <a:prstGeom prst="rect">
            <a:avLst/>
          </a:prstGeom>
        </p:spPr>
        <p:txBody>
          <a:bodyPr wrap="square">
            <a:spAutoFit/>
          </a:bodyPr>
          <a:lstStyle/>
          <a:p>
            <a:r>
              <a:rPr lang="en-US" sz="1600" dirty="0">
                <a:solidFill>
                  <a:srgbClr val="FF0000"/>
                </a:solidFill>
                <a:latin typeface="Arial" panose="020B0604020202020204" pitchFamily="34" charset="0"/>
                <a:cs typeface="Arial" panose="020B0604020202020204" pitchFamily="34" charset="0"/>
              </a:rPr>
              <a:t>short </a:t>
            </a:r>
            <a:r>
              <a:rPr lang="en-US" sz="1600" dirty="0" smtClean="0">
                <a:solidFill>
                  <a:srgbClr val="FF0000"/>
                </a:solidFill>
                <a:latin typeface="Arial" panose="020B0604020202020204" pitchFamily="34" charset="0"/>
                <a:cs typeface="Arial" panose="020B0604020202020204" pitchFamily="34" charset="0"/>
              </a:rPr>
              <a:t>proton pulse, high multiplication:</a:t>
            </a:r>
            <a:endParaRPr lang="ru-RU" sz="1600" dirty="0">
              <a:solidFill>
                <a:srgbClr val="FF0000"/>
              </a:solidFill>
              <a:latin typeface="Arial" panose="020B0604020202020204" pitchFamily="34" charset="0"/>
              <a:cs typeface="Arial" panose="020B0604020202020204" pitchFamily="34" charset="0"/>
            </a:endParaRPr>
          </a:p>
          <a:p>
            <a:r>
              <a:rPr lang="en-US" sz="1600"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1600" dirty="0" err="1" smtClean="0">
                <a:solidFill>
                  <a:srgbClr val="FF0000"/>
                </a:solidFill>
                <a:latin typeface="Arial" panose="020B0604020202020204" pitchFamily="34" charset="0"/>
                <a:cs typeface="Arial" panose="020B0604020202020204" pitchFamily="34" charset="0"/>
                <a:sym typeface="Symbol" panose="05050102010706020507" pitchFamily="18" charset="2"/>
              </a:rPr>
              <a:t>t</a:t>
            </a:r>
            <a:r>
              <a:rPr lang="en-US" sz="1600" baseline="-25000" dirty="0" err="1" smtClean="0">
                <a:solidFill>
                  <a:srgbClr val="FF0000"/>
                </a:solidFill>
                <a:latin typeface="Arial" panose="020B0604020202020204" pitchFamily="34" charset="0"/>
                <a:cs typeface="Arial" panose="020B0604020202020204" pitchFamily="34" charset="0"/>
                <a:sym typeface="Symbol" panose="05050102010706020507" pitchFamily="18" charset="2"/>
              </a:rPr>
              <a:t>p</a:t>
            </a:r>
            <a:r>
              <a:rPr lang="en-US" sz="1600" baseline="-25000" dirty="0" smtClean="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1600" dirty="0" smtClean="0">
                <a:solidFill>
                  <a:srgbClr val="FF0000"/>
                </a:solidFill>
                <a:latin typeface="Arial" panose="020B0604020202020204" pitchFamily="34" charset="0"/>
                <a:cs typeface="Arial" panose="020B0604020202020204" pitchFamily="34" charset="0"/>
                <a:sym typeface="Symbol" panose="05050102010706020507" pitchFamily="18" charset="2"/>
              </a:rPr>
              <a:t>= 20 </a:t>
            </a:r>
            <a:r>
              <a:rPr lang="el-GR" sz="1600" dirty="0" smtClean="0">
                <a:solidFill>
                  <a:srgbClr val="FF0000"/>
                </a:solidFill>
                <a:latin typeface="Arial" panose="020B0604020202020204" pitchFamily="34" charset="0"/>
                <a:cs typeface="Arial" panose="020B0604020202020204" pitchFamily="34" charset="0"/>
              </a:rPr>
              <a:t>μ</a:t>
            </a:r>
            <a:r>
              <a:rPr lang="en-US" sz="1600" dirty="0" smtClean="0">
                <a:solidFill>
                  <a:srgbClr val="FF0000"/>
                </a:solidFill>
                <a:latin typeface="Arial" panose="020B0604020202020204" pitchFamily="34" charset="0"/>
                <a:cs typeface="Arial" panose="020B0604020202020204" pitchFamily="34" charset="0"/>
              </a:rPr>
              <a:t>s</a:t>
            </a:r>
            <a:r>
              <a:rPr lang="en-US" sz="1600" dirty="0" smtClean="0">
                <a:solidFill>
                  <a:srgbClr val="FF0000"/>
                </a:solidFill>
                <a:latin typeface="Arial" panose="020B0604020202020204" pitchFamily="34" charset="0"/>
                <a:cs typeface="Arial" panose="020B0604020202020204" pitchFamily="34" charset="0"/>
                <a:sym typeface="Symbol" panose="05050102010706020507" pitchFamily="18" charset="2"/>
              </a:rPr>
              <a:t> ; </a:t>
            </a:r>
            <a:r>
              <a:rPr lang="en-US" sz="1600" dirty="0" smtClean="0">
                <a:solidFill>
                  <a:srgbClr val="FF0000"/>
                </a:solidFill>
                <a:latin typeface="Arial" panose="020B0604020202020204" pitchFamily="34" charset="0"/>
                <a:cs typeface="Arial" panose="020B0604020202020204" pitchFamily="34" charset="0"/>
              </a:rPr>
              <a:t>10 </a:t>
            </a:r>
            <a:r>
              <a:rPr lang="en-US" sz="1600" dirty="0" err="1" smtClean="0">
                <a:solidFill>
                  <a:srgbClr val="FF0000"/>
                </a:solidFill>
                <a:latin typeface="Arial" panose="020B0604020202020204" pitchFamily="34" charset="0"/>
                <a:cs typeface="Arial" panose="020B0604020202020204" pitchFamily="34" charset="0"/>
              </a:rPr>
              <a:t>pps</a:t>
            </a:r>
            <a:r>
              <a:rPr lang="en-US" sz="1600" dirty="0" smtClean="0">
                <a:solidFill>
                  <a:srgbClr val="FF0000"/>
                </a:solidFill>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p:txBody>
      </p:sp>
      <p:sp>
        <p:nvSpPr>
          <p:cNvPr id="41" name="TextBox 40"/>
          <p:cNvSpPr txBox="1"/>
          <p:nvPr/>
        </p:nvSpPr>
        <p:spPr>
          <a:xfrm>
            <a:off x="179512" y="5805263"/>
            <a:ext cx="8411358" cy="615553"/>
          </a:xfrm>
          <a:prstGeom prst="rect">
            <a:avLst/>
          </a:prstGeom>
          <a:noFill/>
        </p:spPr>
        <p:txBody>
          <a:bodyPr wrap="square" rtlCol="0">
            <a:spAutoFit/>
          </a:bodyPr>
          <a:lstStyle/>
          <a:p>
            <a:r>
              <a:rPr lang="el-GR" sz="1600" smtClean="0">
                <a:latin typeface="Arial" panose="020B0604020202020204" pitchFamily="34" charset="0"/>
                <a:cs typeface="Arial" panose="020B0604020202020204" pitchFamily="34" charset="0"/>
              </a:rPr>
              <a:t>Φ</a:t>
            </a:r>
            <a:r>
              <a:rPr lang="en-US" sz="1600" smtClean="0">
                <a:latin typeface="Arial" panose="020B0604020202020204" pitchFamily="34" charset="0"/>
                <a:cs typeface="Arial" panose="020B0604020202020204" pitchFamily="34" charset="0"/>
              </a:rPr>
              <a:t> = 1  equivalent to  2</a:t>
            </a:r>
            <a:r>
              <a:rPr lang="en-US" sz="1600" smtClean="0">
                <a:latin typeface="Arial" panose="020B0604020202020204" pitchFamily="34" charset="0"/>
                <a:cs typeface="Arial" panose="020B0604020202020204" pitchFamily="34" charset="0"/>
                <a:sym typeface="Symbol"/>
              </a:rPr>
              <a:t></a:t>
            </a:r>
            <a:r>
              <a:rPr lang="en-US" sz="1600" smtClean="0">
                <a:latin typeface="Arial" panose="020B0604020202020204" pitchFamily="34" charset="0"/>
                <a:cs typeface="Arial" panose="020B0604020202020204" pitchFamily="34" charset="0"/>
              </a:rPr>
              <a:t>10</a:t>
            </a:r>
            <a:r>
              <a:rPr lang="en-US" sz="1600" baseline="38000" smtClean="0">
                <a:latin typeface="Arial" panose="020B0604020202020204" pitchFamily="34" charset="0"/>
                <a:cs typeface="Arial" panose="020B0604020202020204" pitchFamily="34" charset="0"/>
              </a:rPr>
              <a:t>14 </a:t>
            </a:r>
            <a:r>
              <a:rPr lang="en-US" sz="1600" smtClean="0">
                <a:latin typeface="Arial" panose="020B0604020202020204" pitchFamily="34" charset="0"/>
                <a:cs typeface="Arial" panose="020B0604020202020204" pitchFamily="34" charset="0"/>
              </a:rPr>
              <a:t>n/sq.cm/s for time average flux;   7</a:t>
            </a:r>
            <a:r>
              <a:rPr lang="en-US" sz="1600" smtClean="0">
                <a:latin typeface="Arial" panose="020B0604020202020204" pitchFamily="34" charset="0"/>
                <a:cs typeface="Arial" panose="020B0604020202020204" pitchFamily="34" charset="0"/>
                <a:sym typeface="Symbol"/>
              </a:rPr>
              <a:t></a:t>
            </a:r>
            <a:r>
              <a:rPr lang="en-US" sz="1600" smtClean="0">
                <a:latin typeface="Arial" panose="020B0604020202020204" pitchFamily="34" charset="0"/>
                <a:cs typeface="Arial" panose="020B0604020202020204" pitchFamily="34" charset="0"/>
              </a:rPr>
              <a:t>10</a:t>
            </a:r>
            <a:r>
              <a:rPr lang="en-US" sz="1600" baseline="38000" smtClean="0">
                <a:latin typeface="Arial" panose="020B0604020202020204" pitchFamily="34" charset="0"/>
                <a:cs typeface="Arial" panose="020B0604020202020204" pitchFamily="34" charset="0"/>
              </a:rPr>
              <a:t>16 </a:t>
            </a:r>
            <a:r>
              <a:rPr lang="en-US" sz="1600" smtClean="0">
                <a:latin typeface="Arial" panose="020B0604020202020204" pitchFamily="34" charset="0"/>
                <a:cs typeface="Arial" panose="020B0604020202020204" pitchFamily="34" charset="0"/>
              </a:rPr>
              <a:t>n/sq.cm/s for peak flux </a:t>
            </a:r>
            <a:endParaRPr lang="ru-RU" sz="160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4" name="Прямоугольник 3"/>
          <p:cNvSpPr/>
          <p:nvPr/>
        </p:nvSpPr>
        <p:spPr>
          <a:xfrm>
            <a:off x="99512" y="235343"/>
            <a:ext cx="9044488" cy="400110"/>
          </a:xfrm>
          <a:prstGeom prst="rect">
            <a:avLst/>
          </a:prstGeom>
        </p:spPr>
        <p:txBody>
          <a:bodyPr wrap="square">
            <a:spAutoFit/>
          </a:bodyPr>
          <a:lstStyle/>
          <a:p>
            <a:pPr algn="ctr"/>
            <a:r>
              <a:rPr lang="en-US" sz="2000" b="1" dirty="0" smtClean="0">
                <a:solidFill>
                  <a:srgbClr val="990033"/>
                </a:solidFill>
                <a:latin typeface="Comic Sans MS" panose="030F0702030302020204" pitchFamily="66" charset="0"/>
              </a:rPr>
              <a:t>Modes of the multipurpose neutron moderator of the </a:t>
            </a:r>
            <a:r>
              <a:rPr lang="en-US" sz="2000" b="1" dirty="0" err="1" smtClean="0">
                <a:solidFill>
                  <a:srgbClr val="990033"/>
                </a:solidFill>
                <a:latin typeface="Comic Sans MS" panose="030F0702030302020204" pitchFamily="66" charset="0"/>
              </a:rPr>
              <a:t>superbooster</a:t>
            </a:r>
            <a:endParaRPr lang="en-US" sz="2000" b="1" dirty="0" smtClean="0">
              <a:solidFill>
                <a:srgbClr val="990033"/>
              </a:solidFill>
              <a:latin typeface="Comic Sans MS" panose="030F0702030302020204" pitchFamily="66" charset="0"/>
            </a:endParaRPr>
          </a:p>
        </p:txBody>
      </p:sp>
      <p:sp>
        <p:nvSpPr>
          <p:cNvPr id="21" name="TextBox 20"/>
          <p:cNvSpPr txBox="1"/>
          <p:nvPr/>
        </p:nvSpPr>
        <p:spPr>
          <a:xfrm>
            <a:off x="6084168" y="5059643"/>
            <a:ext cx="2318263"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Relative flux </a:t>
            </a:r>
            <a:r>
              <a:rPr lang="el-GR" sz="1600" dirty="0" smtClean="0">
                <a:latin typeface="Arial" panose="020B0604020202020204" pitchFamily="34" charset="0"/>
                <a:cs typeface="Arial" panose="020B0604020202020204" pitchFamily="34" charset="0"/>
              </a:rPr>
              <a:t>Φ</a:t>
            </a:r>
            <a:r>
              <a:rPr lang="en-US" sz="1600" dirty="0" smtClean="0">
                <a:latin typeface="Arial" panose="020B0604020202020204" pitchFamily="34" charset="0"/>
                <a:cs typeface="Arial" panose="020B0604020202020204" pitchFamily="34" charset="0"/>
              </a:rPr>
              <a:t> :</a:t>
            </a:r>
            <a:endParaRPr lang="ru-RU"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Peak</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&amp; time averaged </a:t>
            </a:r>
          </a:p>
        </p:txBody>
      </p:sp>
      <p:sp>
        <p:nvSpPr>
          <p:cNvPr id="12" name="Номер слайда 11"/>
          <p:cNvSpPr>
            <a:spLocks noGrp="1"/>
          </p:cNvSpPr>
          <p:nvPr>
            <p:ph type="sldNum" sz="quarter" idx="12"/>
          </p:nvPr>
        </p:nvSpPr>
        <p:spPr/>
        <p:txBody>
          <a:bodyPr/>
          <a:lstStyle/>
          <a:p>
            <a:fld id="{212F8784-1CC3-45B2-9076-32878D4C6212}" type="slidenum">
              <a:rPr lang="ru-RU" smtClean="0"/>
              <a:t>16</a:t>
            </a:fld>
            <a:endParaRPr lang="ru-RU"/>
          </a:p>
        </p:txBody>
      </p:sp>
    </p:spTree>
    <p:extLst>
      <p:ext uri="{BB962C8B-B14F-4D97-AF65-F5344CB8AC3E}">
        <p14:creationId xmlns:p14="http://schemas.microsoft.com/office/powerpoint/2010/main" val="333384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620" y="2835276"/>
            <a:ext cx="6806380" cy="3886200"/>
          </a:xfrm>
          <a:prstGeom prst="rect">
            <a:avLst/>
          </a:prstGeom>
        </p:spPr>
      </p:pic>
      <p:sp>
        <p:nvSpPr>
          <p:cNvPr id="5" name="Прямоугольник 4"/>
          <p:cNvSpPr/>
          <p:nvPr/>
        </p:nvSpPr>
        <p:spPr>
          <a:xfrm>
            <a:off x="2892288" y="182161"/>
            <a:ext cx="3259226" cy="584775"/>
          </a:xfrm>
          <a:prstGeom prst="rect">
            <a:avLst/>
          </a:prstGeom>
        </p:spPr>
        <p:txBody>
          <a:bodyPr wrap="none">
            <a:spAutoFit/>
          </a:bodyPr>
          <a:lstStyle/>
          <a:p>
            <a:r>
              <a:rPr lang="en-US" sz="3200" b="1" dirty="0">
                <a:solidFill>
                  <a:srgbClr val="006600"/>
                </a:solidFill>
                <a:latin typeface="Comic Sans MS" panose="030F0702030302020204" pitchFamily="66" charset="0"/>
              </a:rPr>
              <a:t>Nuclear </a:t>
            </a:r>
            <a:r>
              <a:rPr lang="en-US" sz="3200" b="1" dirty="0" smtClean="0">
                <a:solidFill>
                  <a:srgbClr val="006600"/>
                </a:solidFill>
                <a:latin typeface="Comic Sans MS" panose="030F0702030302020204" pitchFamily="66" charset="0"/>
              </a:rPr>
              <a:t>Safety</a:t>
            </a:r>
            <a:endParaRPr lang="ru-RU" sz="3200" dirty="0"/>
          </a:p>
        </p:txBody>
      </p:sp>
      <p:sp>
        <p:nvSpPr>
          <p:cNvPr id="6" name="Прямоугольник 5"/>
          <p:cNvSpPr/>
          <p:nvPr/>
        </p:nvSpPr>
        <p:spPr>
          <a:xfrm>
            <a:off x="1045618" y="807006"/>
            <a:ext cx="7395806" cy="2185214"/>
          </a:xfrm>
          <a:prstGeom prst="rect">
            <a:avLst/>
          </a:prstGeom>
        </p:spPr>
        <p:txBody>
          <a:bodyPr wrap="square">
            <a:spAutoFit/>
          </a:bodyPr>
          <a:lstStyle/>
          <a:p>
            <a:pPr lvl="4"/>
            <a:endParaRPr lang="en-US" sz="800" dirty="0" smtClean="0">
              <a:solidFill>
                <a:srgbClr val="C00000"/>
              </a:solidFill>
              <a:latin typeface="Arial" panose="020B0604020202020204" pitchFamily="34" charset="0"/>
              <a:cs typeface="Arial" panose="020B0604020202020204" pitchFamily="34" charset="0"/>
            </a:endParaRPr>
          </a:p>
          <a:p>
            <a:pPr marL="429750" lvl="4" indent="-28575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For </a:t>
            </a:r>
            <a:r>
              <a:rPr lang="en-US" sz="1600" dirty="0" err="1">
                <a:solidFill>
                  <a:srgbClr val="C00000"/>
                </a:solidFill>
                <a:latin typeface="Arial" panose="020B0604020202020204" pitchFamily="34" charset="0"/>
                <a:cs typeface="Arial" panose="020B0604020202020204" pitchFamily="34" charset="0"/>
              </a:rPr>
              <a:t>superbooster</a:t>
            </a:r>
            <a:r>
              <a:rPr lang="en-US" sz="1600" dirty="0">
                <a:solidFill>
                  <a:srgbClr val="C00000"/>
                </a:solidFill>
                <a:latin typeface="Arial" panose="020B0604020202020204" pitchFamily="34" charset="0"/>
                <a:cs typeface="Arial" panose="020B0604020202020204" pitchFamily="34" charset="0"/>
              </a:rPr>
              <a:t> operation with subcritical system NEPTUN pulse power fluctuations are negligibly </a:t>
            </a:r>
            <a:r>
              <a:rPr lang="en-US" sz="1600" dirty="0" smtClean="0">
                <a:solidFill>
                  <a:srgbClr val="C00000"/>
                </a:solidFill>
                <a:latin typeface="Arial" panose="020B0604020202020204" pitchFamily="34" charset="0"/>
                <a:cs typeface="Arial" panose="020B0604020202020204" pitchFamily="34" charset="0"/>
              </a:rPr>
              <a:t>small</a:t>
            </a:r>
          </a:p>
          <a:p>
            <a:pPr marL="144000" lvl="4"/>
            <a:endParaRPr lang="en-US" sz="800" dirty="0">
              <a:latin typeface="Arial" panose="020B0604020202020204" pitchFamily="34" charset="0"/>
              <a:cs typeface="Arial" panose="020B0604020202020204" pitchFamily="34" charset="0"/>
            </a:endParaRPr>
          </a:p>
          <a:p>
            <a:pPr marL="429750" lvl="4"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reactivity modulator is </a:t>
            </a:r>
            <a:r>
              <a:rPr lang="en-US" sz="1600" dirty="0" smtClean="0">
                <a:latin typeface="Arial" panose="020B0604020202020204" pitchFamily="34" charset="0"/>
                <a:cs typeface="Arial" panose="020B0604020202020204" pitchFamily="34" charset="0"/>
              </a:rPr>
              <a:t>symmetrically </a:t>
            </a:r>
            <a:r>
              <a:rPr lang="en-US" sz="1600" dirty="0">
                <a:latin typeface="Arial" panose="020B0604020202020204" pitchFamily="34" charset="0"/>
                <a:cs typeface="Arial" panose="020B0604020202020204" pitchFamily="34" charset="0"/>
              </a:rPr>
              <a:t>placed in the </a:t>
            </a:r>
            <a:r>
              <a:rPr lang="en-US" sz="1600" dirty="0" smtClean="0">
                <a:latin typeface="Arial" panose="020B0604020202020204" pitchFamily="34" charset="0"/>
                <a:cs typeface="Arial" panose="020B0604020202020204" pitchFamily="34" charset="0"/>
              </a:rPr>
              <a:t>center </a:t>
            </a:r>
            <a:r>
              <a:rPr lang="en-US" sz="1600" dirty="0">
                <a:latin typeface="Arial" panose="020B0604020202020204" pitchFamily="34" charset="0"/>
                <a:cs typeface="Arial" panose="020B0604020202020204" pitchFamily="34" charset="0"/>
              </a:rPr>
              <a:t>of  the  active core </a:t>
            </a:r>
            <a:r>
              <a:rPr lang="en-US" sz="1600" dirty="0" smtClean="0">
                <a:latin typeface="Arial" panose="020B0604020202020204" pitchFamily="34" charset="0"/>
                <a:cs typeface="Arial" panose="020B0604020202020204" pitchFamily="34" charset="0"/>
              </a:rPr>
              <a:t>that </a:t>
            </a:r>
            <a:r>
              <a:rPr lang="en-US" sz="1600" dirty="0">
                <a:latin typeface="Arial" panose="020B0604020202020204" pitchFamily="34" charset="0"/>
                <a:cs typeface="Arial" panose="020B0604020202020204" pitchFamily="34" charset="0"/>
              </a:rPr>
              <a:t>excludes positive reactivity excursion in </a:t>
            </a:r>
            <a:r>
              <a:rPr lang="en-US" sz="1600" dirty="0" smtClean="0">
                <a:latin typeface="Arial" panose="020B0604020202020204" pitchFamily="34" charset="0"/>
                <a:cs typeface="Arial" panose="020B0604020202020204" pitchFamily="34" charset="0"/>
              </a:rPr>
              <a:t>accidents</a:t>
            </a:r>
          </a:p>
          <a:p>
            <a:pPr marL="144000" lvl="4"/>
            <a:endParaRPr lang="en-US" sz="800" dirty="0">
              <a:latin typeface="Arial" panose="020B0604020202020204" pitchFamily="34" charset="0"/>
              <a:cs typeface="Arial" panose="020B0604020202020204" pitchFamily="34" charset="0"/>
            </a:endParaRPr>
          </a:p>
          <a:p>
            <a:pPr marL="429750" lvl="4" indent="-285750">
              <a:buFont typeface="Arial" panose="020B0604020202020204" pitchFamily="34" charset="0"/>
              <a:buChar char="•"/>
            </a:pPr>
            <a:r>
              <a:rPr lang="en-US" sz="1600" dirty="0" err="1" smtClean="0">
                <a:solidFill>
                  <a:srgbClr val="C00000"/>
                </a:solidFill>
                <a:latin typeface="Arial" panose="020B0604020202020204" pitchFamily="34" charset="0"/>
                <a:cs typeface="Arial" panose="020B0604020202020204" pitchFamily="34" charset="0"/>
              </a:rPr>
              <a:t>Neptun</a:t>
            </a:r>
            <a:r>
              <a:rPr lang="en-US" sz="1600" dirty="0" smtClean="0">
                <a:solidFill>
                  <a:srgbClr val="C00000"/>
                </a:solidFill>
                <a:latin typeface="Arial" panose="020B0604020202020204" pitchFamily="34" charset="0"/>
                <a:cs typeface="Arial" panose="020B0604020202020204" pitchFamily="34" charset="0"/>
              </a:rPr>
              <a:t> </a:t>
            </a:r>
            <a:r>
              <a:rPr lang="en-US" sz="1600" dirty="0">
                <a:solidFill>
                  <a:srgbClr val="C00000"/>
                </a:solidFill>
                <a:latin typeface="Arial" panose="020B0604020202020204" pitchFamily="34" charset="0"/>
                <a:cs typeface="Arial" panose="020B0604020202020204" pitchFamily="34" charset="0"/>
              </a:rPr>
              <a:t>is in subcritical state in every moment of </a:t>
            </a:r>
            <a:r>
              <a:rPr lang="en-US" sz="1600" dirty="0" smtClean="0">
                <a:solidFill>
                  <a:srgbClr val="C00000"/>
                </a:solidFill>
                <a:latin typeface="Arial" panose="020B0604020202020204" pitchFamily="34" charset="0"/>
                <a:cs typeface="Arial" panose="020B0604020202020204" pitchFamily="34" charset="0"/>
              </a:rPr>
              <a:t>operation that  </a:t>
            </a:r>
            <a:r>
              <a:rPr lang="en-US" sz="1600" dirty="0">
                <a:solidFill>
                  <a:srgbClr val="C00000"/>
                </a:solidFill>
                <a:latin typeface="Arial" panose="020B0604020202020204" pitchFamily="34" charset="0"/>
                <a:cs typeface="Arial" panose="020B0604020202020204" pitchFamily="34" charset="0"/>
              </a:rPr>
              <a:t>is not always the case </a:t>
            </a:r>
            <a:r>
              <a:rPr lang="en-US" sz="1600" dirty="0" smtClean="0">
                <a:solidFill>
                  <a:srgbClr val="C00000"/>
                </a:solidFill>
                <a:latin typeface="Arial" panose="020B0604020202020204" pitchFamily="34" charset="0"/>
                <a:cs typeface="Arial" panose="020B0604020202020204" pitchFamily="34" charset="0"/>
              </a:rPr>
              <a:t>of </a:t>
            </a:r>
            <a:r>
              <a:rPr lang="en-US" sz="1600" dirty="0">
                <a:solidFill>
                  <a:srgbClr val="C00000"/>
                </a:solidFill>
                <a:latin typeface="Arial" panose="020B0604020202020204" pitchFamily="34" charset="0"/>
                <a:cs typeface="Arial" panose="020B0604020202020204" pitchFamily="34" charset="0"/>
              </a:rPr>
              <a:t>power </a:t>
            </a:r>
            <a:r>
              <a:rPr lang="en-US" sz="1600" dirty="0" smtClean="0">
                <a:solidFill>
                  <a:srgbClr val="C00000"/>
                </a:solidFill>
                <a:latin typeface="Arial" panose="020B0604020202020204" pitchFamily="34" charset="0"/>
                <a:cs typeface="Arial" panose="020B0604020202020204" pitchFamily="34" charset="0"/>
              </a:rPr>
              <a:t>reactors</a:t>
            </a:r>
            <a:endParaRPr lang="en-US" sz="1600" dirty="0">
              <a:solidFill>
                <a:srgbClr val="C00000"/>
              </a:solidFill>
              <a:latin typeface="Arial" panose="020B0604020202020204" pitchFamily="34" charset="0"/>
              <a:cs typeface="Arial" panose="020B0604020202020204" pitchFamily="34" charset="0"/>
            </a:endParaRPr>
          </a:p>
          <a:p>
            <a:pPr marL="429750" lvl="4" indent="-285750">
              <a:buFont typeface="Arial" panose="020B0604020202020204" pitchFamily="34" charset="0"/>
              <a:buChar char="•"/>
            </a:pPr>
            <a:endParaRPr lang="ru-RU" sz="1600" dirty="0"/>
          </a:p>
        </p:txBody>
      </p:sp>
      <p:sp>
        <p:nvSpPr>
          <p:cNvPr id="7" name="TextBox 6"/>
          <p:cNvSpPr txBox="1"/>
          <p:nvPr/>
        </p:nvSpPr>
        <p:spPr>
          <a:xfrm>
            <a:off x="386192" y="3132987"/>
            <a:ext cx="1296144" cy="615553"/>
          </a:xfrm>
          <a:prstGeom prst="rect">
            <a:avLst/>
          </a:prstGeom>
          <a:noFill/>
        </p:spPr>
        <p:txBody>
          <a:bodyPr wrap="square" rtlCol="0">
            <a:spAutoFit/>
          </a:bodyPr>
          <a:lstStyle/>
          <a:p>
            <a:pPr algn="ctr"/>
            <a:r>
              <a:rPr lang="en-US" dirty="0" smtClean="0"/>
              <a:t>     </a:t>
            </a:r>
            <a:r>
              <a:rPr lang="en-US" sz="1600" dirty="0" smtClean="0"/>
              <a:t>Prompt       criticality</a:t>
            </a:r>
            <a:endParaRPr lang="ru-RU" sz="1600" dirty="0"/>
          </a:p>
        </p:txBody>
      </p:sp>
      <p:cxnSp>
        <p:nvCxnSpPr>
          <p:cNvPr id="9" name="Прямая соединительная линия 8"/>
          <p:cNvCxnSpPr/>
          <p:nvPr/>
        </p:nvCxnSpPr>
        <p:spPr>
          <a:xfrm>
            <a:off x="448855" y="3343424"/>
            <a:ext cx="288032" cy="27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6192" y="3989755"/>
            <a:ext cx="1547714" cy="861774"/>
          </a:xfrm>
          <a:prstGeom prst="rect">
            <a:avLst/>
          </a:prstGeom>
          <a:noFill/>
        </p:spPr>
        <p:txBody>
          <a:bodyPr wrap="square" rtlCol="0">
            <a:spAutoFit/>
          </a:bodyPr>
          <a:lstStyle/>
          <a:p>
            <a:pPr algn="ctr"/>
            <a:r>
              <a:rPr lang="en-US" dirty="0" smtClean="0"/>
              <a:t>     </a:t>
            </a:r>
            <a:r>
              <a:rPr lang="en-US" sz="1600" dirty="0" smtClean="0"/>
              <a:t>Delayed neutron        criticality</a:t>
            </a:r>
            <a:endParaRPr lang="ru-RU" sz="1600" dirty="0"/>
          </a:p>
        </p:txBody>
      </p:sp>
      <p:cxnSp>
        <p:nvCxnSpPr>
          <p:cNvPr id="15" name="Прямая соединительная линия 14"/>
          <p:cNvCxnSpPr/>
          <p:nvPr/>
        </p:nvCxnSpPr>
        <p:spPr>
          <a:xfrm>
            <a:off x="448855" y="4150924"/>
            <a:ext cx="288032" cy="274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6887" y="5143624"/>
            <a:ext cx="1493229" cy="400110"/>
          </a:xfrm>
          <a:prstGeom prst="rect">
            <a:avLst/>
          </a:prstGeom>
          <a:noFill/>
        </p:spPr>
        <p:txBody>
          <a:bodyPr wrap="none" rtlCol="0">
            <a:spAutoFit/>
          </a:bodyPr>
          <a:lstStyle/>
          <a:p>
            <a:r>
              <a:rPr lang="en-US" sz="2000" i="1" dirty="0" err="1" smtClean="0"/>
              <a:t>K</a:t>
            </a:r>
            <a:r>
              <a:rPr lang="en-US" sz="2000" i="1" baseline="-25000" dirty="0" err="1" smtClean="0"/>
              <a:t>p</a:t>
            </a:r>
            <a:r>
              <a:rPr lang="en-US" sz="2000" i="1" dirty="0" smtClean="0"/>
              <a:t> – </a:t>
            </a:r>
            <a:r>
              <a:rPr lang="en-US" sz="2000" i="1" dirty="0" err="1" smtClean="0"/>
              <a:t>K</a:t>
            </a:r>
            <a:r>
              <a:rPr lang="en-US" sz="2000" i="1" baseline="-25000" dirty="0" err="1" smtClean="0"/>
              <a:t>d</a:t>
            </a:r>
            <a:r>
              <a:rPr lang="en-US" sz="2000" i="1" dirty="0" smtClean="0"/>
              <a:t> = </a:t>
            </a:r>
            <a:r>
              <a:rPr lang="en-US" sz="2000" i="1" dirty="0" smtClean="0">
                <a:sym typeface="Symbol" panose="05050102010706020507" pitchFamily="18" charset="2"/>
              </a:rPr>
              <a:t></a:t>
            </a:r>
            <a:r>
              <a:rPr lang="en-US" sz="2000" i="1" baseline="-25000" dirty="0" smtClean="0">
                <a:sym typeface="Symbol" panose="05050102010706020507" pitchFamily="18" charset="2"/>
              </a:rPr>
              <a:t>eff</a:t>
            </a:r>
            <a:r>
              <a:rPr lang="en-US" sz="2000" i="1" dirty="0" smtClean="0">
                <a:sym typeface="Symbol" panose="05050102010706020507" pitchFamily="18" charset="2"/>
              </a:rPr>
              <a:t> </a:t>
            </a:r>
            <a:endParaRPr lang="ru-RU" sz="2000" i="1" dirty="0"/>
          </a:p>
        </p:txBody>
      </p:sp>
      <p:sp>
        <p:nvSpPr>
          <p:cNvPr id="8" name="Прямоугольник 7"/>
          <p:cNvSpPr/>
          <p:nvPr/>
        </p:nvSpPr>
        <p:spPr>
          <a:xfrm>
            <a:off x="6588224" y="3311570"/>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04839" y="2151377"/>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омер слайда 10"/>
          <p:cNvSpPr>
            <a:spLocks noGrp="1"/>
          </p:cNvSpPr>
          <p:nvPr>
            <p:ph type="sldNum" sz="quarter" idx="12"/>
          </p:nvPr>
        </p:nvSpPr>
        <p:spPr/>
        <p:txBody>
          <a:bodyPr/>
          <a:lstStyle/>
          <a:p>
            <a:fld id="{212F8784-1CC3-45B2-9076-32878D4C6212}" type="slidenum">
              <a:rPr lang="ru-RU" smtClean="0"/>
              <a:t>17</a:t>
            </a:fld>
            <a:endParaRPr lang="ru-RU"/>
          </a:p>
        </p:txBody>
      </p:sp>
    </p:spTree>
    <p:extLst>
      <p:ext uri="{BB962C8B-B14F-4D97-AF65-F5344CB8AC3E}">
        <p14:creationId xmlns:p14="http://schemas.microsoft.com/office/powerpoint/2010/main" val="1756711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536" y="-211890"/>
            <a:ext cx="6156176" cy="1388762"/>
          </a:xfrm>
          <a:prstGeom prst="rect">
            <a:avLst/>
          </a:prstGeom>
        </p:spPr>
        <p:txBody>
          <a:bodyPr vert="horz" wrap="square" lIns="0" tIns="278051" rIns="0" bIns="0" rtlCol="0">
            <a:spAutoFit/>
          </a:bodyPr>
          <a:lstStyle/>
          <a:p>
            <a:pPr marL="352425" algn="l">
              <a:lnSpc>
                <a:spcPct val="100000"/>
              </a:lnSpc>
            </a:pPr>
            <a:r>
              <a:rPr lang="en-US" sz="2400" b="1" i="0" spc="-20" dirty="0" err="1" smtClean="0">
                <a:solidFill>
                  <a:srgbClr val="215968"/>
                </a:solidFill>
                <a:latin typeface="Comic Sans MS" panose="030F0702030302020204" pitchFamily="66" charset="0"/>
                <a:cs typeface="Calibri"/>
              </a:rPr>
              <a:t>Dubna</a:t>
            </a:r>
            <a:r>
              <a:rPr lang="en-US" sz="2400" b="1" i="0" spc="-20" dirty="0" smtClean="0">
                <a:solidFill>
                  <a:srgbClr val="215968"/>
                </a:solidFill>
                <a:latin typeface="Comic Sans MS" panose="030F0702030302020204" pitchFamily="66" charset="0"/>
                <a:cs typeface="Calibri"/>
              </a:rPr>
              <a:t> Neutron Sources </a:t>
            </a:r>
            <a:br>
              <a:rPr lang="en-US" sz="2400" b="1" i="0" spc="-20" dirty="0" smtClean="0">
                <a:solidFill>
                  <a:srgbClr val="215968"/>
                </a:solidFill>
                <a:latin typeface="Comic Sans MS" panose="030F0702030302020204" pitchFamily="66" charset="0"/>
                <a:cs typeface="Calibri"/>
              </a:rPr>
            </a:br>
            <a:r>
              <a:rPr lang="en-US" sz="2400" b="1" spc="-5" dirty="0" smtClean="0">
                <a:solidFill>
                  <a:srgbClr val="215968"/>
                </a:solidFill>
                <a:latin typeface="Comic Sans MS" panose="030F0702030302020204" pitchFamily="66" charset="0"/>
                <a:cs typeface="Calibri"/>
              </a:rPr>
              <a:t>vs</a:t>
            </a:r>
            <a:r>
              <a:rPr lang="en-US" sz="2400" b="1" dirty="0">
                <a:solidFill>
                  <a:srgbClr val="215968"/>
                </a:solidFill>
                <a:latin typeface="Comic Sans MS" panose="030F0702030302020204" pitchFamily="66" charset="0"/>
                <a:cs typeface="Calibri"/>
              </a:rPr>
              <a:t>. </a:t>
            </a:r>
            <a:r>
              <a:rPr lang="en-US" sz="2400" b="1" dirty="0" smtClean="0">
                <a:solidFill>
                  <a:srgbClr val="215968"/>
                </a:solidFill>
                <a:latin typeface="Comic Sans MS" panose="030F0702030302020204" pitchFamily="66" charset="0"/>
                <a:cs typeface="Calibri"/>
              </a:rPr>
              <a:t>SNS</a:t>
            </a:r>
            <a:r>
              <a:rPr lang="en-US" sz="2400" b="1" i="0" spc="-5" dirty="0" smtClean="0">
                <a:solidFill>
                  <a:srgbClr val="215968"/>
                </a:solidFill>
                <a:latin typeface="Comic Sans MS" panose="030F0702030302020204" pitchFamily="66" charset="0"/>
                <a:cs typeface="Calibri"/>
              </a:rPr>
              <a:t/>
            </a:r>
            <a:br>
              <a:rPr lang="en-US" sz="2400" b="1" i="0" spc="-5" dirty="0" smtClean="0">
                <a:solidFill>
                  <a:srgbClr val="215968"/>
                </a:solidFill>
                <a:latin typeface="Comic Sans MS" panose="030F0702030302020204" pitchFamily="66" charset="0"/>
                <a:cs typeface="Calibri"/>
              </a:rPr>
            </a:br>
            <a:endParaRPr sz="2400" dirty="0">
              <a:latin typeface="Comic Sans MS" panose="030F0702030302020204" pitchFamily="66" charset="0"/>
              <a:cs typeface="Calibri"/>
            </a:endParaRPr>
          </a:p>
        </p:txBody>
      </p:sp>
      <p:sp>
        <p:nvSpPr>
          <p:cNvPr id="18" name="Номер слайда 17"/>
          <p:cNvSpPr>
            <a:spLocks noGrp="1"/>
          </p:cNvSpPr>
          <p:nvPr>
            <p:ph type="sldNum" sz="quarter" idx="12"/>
          </p:nvPr>
        </p:nvSpPr>
        <p:spPr/>
        <p:txBody>
          <a:bodyPr/>
          <a:lstStyle/>
          <a:p>
            <a:fld id="{212F8784-1CC3-45B2-9076-32878D4C6212}" type="slidenum">
              <a:rPr lang="ru-RU" smtClean="0"/>
              <a:t>18</a:t>
            </a:fld>
            <a:endParaRPr lang="ru-RU"/>
          </a:p>
        </p:txBody>
      </p:sp>
      <p:sp>
        <p:nvSpPr>
          <p:cNvPr id="7" name="TextBox 6"/>
          <p:cNvSpPr txBox="1"/>
          <p:nvPr/>
        </p:nvSpPr>
        <p:spPr>
          <a:xfrm>
            <a:off x="265720" y="6231795"/>
            <a:ext cx="8928992" cy="276999"/>
          </a:xfrm>
          <a:prstGeom prst="rect">
            <a:avLst/>
          </a:prstGeom>
          <a:noFill/>
        </p:spPr>
        <p:txBody>
          <a:bodyPr wrap="square" rtlCol="0">
            <a:spAutoFit/>
          </a:bodyPr>
          <a:lstStyle/>
          <a:p>
            <a:r>
              <a:rPr lang="en-US" sz="1200" dirty="0" err="1">
                <a:latin typeface="Comic Sans MS" panose="030F0702030302020204" pitchFamily="66" charset="0"/>
              </a:rPr>
              <a:t>Aksenov</a:t>
            </a:r>
            <a:r>
              <a:rPr lang="en-US" sz="1200" dirty="0">
                <a:latin typeface="Comic Sans MS" panose="030F0702030302020204" pitchFamily="66" charset="0"/>
              </a:rPr>
              <a:t> V.L</a:t>
            </a:r>
            <a:r>
              <a:rPr lang="en-US" sz="1200" dirty="0" smtClean="0">
                <a:latin typeface="Comic Sans MS" panose="030F0702030302020204" pitchFamily="66" charset="0"/>
              </a:rPr>
              <a:t>., </a:t>
            </a:r>
            <a:r>
              <a:rPr lang="en-US" sz="1200" dirty="0" err="1">
                <a:latin typeface="Comic Sans MS" panose="030F0702030302020204" pitchFamily="66" charset="0"/>
              </a:rPr>
              <a:t>Ananiev</a:t>
            </a:r>
            <a:r>
              <a:rPr lang="en-US" sz="1200" dirty="0">
                <a:latin typeface="Comic Sans MS" panose="030F0702030302020204" pitchFamily="66" charset="0"/>
              </a:rPr>
              <a:t> V.D</a:t>
            </a:r>
            <a:r>
              <a:rPr lang="en-US" sz="1200" dirty="0" smtClean="0">
                <a:latin typeface="Comic Sans MS" panose="030F0702030302020204" pitchFamily="66" charset="0"/>
              </a:rPr>
              <a:t>., </a:t>
            </a:r>
            <a:r>
              <a:rPr lang="en-US" sz="1200" dirty="0" err="1">
                <a:latin typeface="Comic Sans MS" panose="030F0702030302020204" pitchFamily="66" charset="0"/>
              </a:rPr>
              <a:t>Komyshev</a:t>
            </a:r>
            <a:r>
              <a:rPr lang="en-US" sz="1200" dirty="0">
                <a:latin typeface="Comic Sans MS" panose="030F0702030302020204" pitchFamily="66" charset="0"/>
              </a:rPr>
              <a:t> G.G., </a:t>
            </a:r>
            <a:r>
              <a:rPr lang="en-US" sz="1200" dirty="0" err="1">
                <a:latin typeface="Comic Sans MS" panose="030F0702030302020204" pitchFamily="66" charset="0"/>
              </a:rPr>
              <a:t>Rogov</a:t>
            </a:r>
            <a:r>
              <a:rPr lang="en-US" sz="1200" dirty="0">
                <a:latin typeface="Comic Sans MS" panose="030F0702030302020204" pitchFamily="66" charset="0"/>
              </a:rPr>
              <a:t> A.D., </a:t>
            </a:r>
            <a:r>
              <a:rPr lang="en-US" sz="1200" dirty="0" err="1" smtClean="0">
                <a:latin typeface="Comic Sans MS" panose="030F0702030302020204" pitchFamily="66" charset="0"/>
              </a:rPr>
              <a:t>Shabalin</a:t>
            </a:r>
            <a:r>
              <a:rPr lang="en-US" sz="1200" dirty="0" smtClean="0">
                <a:latin typeface="Comic Sans MS" panose="030F0702030302020204" pitchFamily="66" charset="0"/>
              </a:rPr>
              <a:t> </a:t>
            </a:r>
            <a:r>
              <a:rPr lang="en-US" sz="1200" dirty="0">
                <a:latin typeface="Comic Sans MS" panose="030F0702030302020204" pitchFamily="66" charset="0"/>
              </a:rPr>
              <a:t>E.P</a:t>
            </a:r>
            <a:r>
              <a:rPr lang="en-US" sz="1200" dirty="0" smtClean="0">
                <a:latin typeface="Comic Sans MS" panose="030F0702030302020204" pitchFamily="66" charset="0"/>
              </a:rPr>
              <a:t>. Phys. Particles and Nuclei Lett. V. 14, </a:t>
            </a:r>
            <a:r>
              <a:rPr lang="ru-RU" sz="1200" dirty="0" smtClean="0">
                <a:latin typeface="Comic Sans MS" panose="030F0702030302020204" pitchFamily="66" charset="0"/>
              </a:rPr>
              <a:t>№ 5 (2017)</a:t>
            </a:r>
            <a:endParaRPr lang="ru-RU" sz="1200" dirty="0">
              <a:latin typeface="Comic Sans MS" panose="030F0702030302020204" pitchFamily="66" charset="0"/>
            </a:endParaRPr>
          </a:p>
        </p:txBody>
      </p:sp>
      <p:sp>
        <p:nvSpPr>
          <p:cNvPr id="8" name="TextBox 7"/>
          <p:cNvSpPr txBox="1"/>
          <p:nvPr/>
        </p:nvSpPr>
        <p:spPr>
          <a:xfrm>
            <a:off x="395536" y="5589240"/>
            <a:ext cx="8669361" cy="430887"/>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Single-pulse source brightness as a function of time at </a:t>
            </a:r>
            <a:r>
              <a:rPr lang="en-US" sz="1100" dirty="0" err="1" smtClean="0">
                <a:latin typeface="Arial" panose="020B0604020202020204" pitchFamily="34" charset="0"/>
                <a:cs typeface="Arial" panose="020B0604020202020204" pitchFamily="34" charset="0"/>
              </a:rPr>
              <a:t>wavelenght</a:t>
            </a:r>
            <a:r>
              <a:rPr lang="en-US" sz="1100" dirty="0" smtClean="0">
                <a:latin typeface="Arial" panose="020B0604020202020204" pitchFamily="34" charset="0"/>
                <a:cs typeface="Arial" panose="020B0604020202020204" pitchFamily="34" charset="0"/>
              </a:rPr>
              <a:t> of 1.5 A at ESS, ILL, SNS, J-PARC and ISIS Target Stations 1 and 2.</a:t>
            </a:r>
          </a:p>
          <a:p>
            <a:r>
              <a:rPr lang="en-US" sz="1100" dirty="0" smtClean="0">
                <a:latin typeface="Arial" panose="020B0604020202020204" pitchFamily="34" charset="0"/>
                <a:cs typeface="Arial" panose="020B0604020202020204" pitchFamily="34" charset="0"/>
              </a:rPr>
              <a:t>In each case, the thermal moderator with the highest peak brightness shown. (Source: ESS)</a:t>
            </a:r>
            <a:endParaRPr lang="ru-RU" sz="1100" dirty="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2"/>
          <a:stretch>
            <a:fillRect/>
          </a:stretch>
        </p:blipFill>
        <p:spPr>
          <a:xfrm>
            <a:off x="1140220" y="1106643"/>
            <a:ext cx="6350732" cy="4406638"/>
          </a:xfrm>
          <a:prstGeom prst="rect">
            <a:avLst/>
          </a:prstGeom>
        </p:spPr>
      </p:pic>
      <p:sp>
        <p:nvSpPr>
          <p:cNvPr id="3" name="Прямоугольник 2"/>
          <p:cNvSpPr/>
          <p:nvPr/>
        </p:nvSpPr>
        <p:spPr>
          <a:xfrm>
            <a:off x="4490122" y="0"/>
            <a:ext cx="217551" cy="50994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712836" y="776872"/>
            <a:ext cx="878767" cy="584775"/>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DNS-IV</a:t>
            </a:r>
          </a:p>
          <a:p>
            <a:pPr algn="ctr"/>
            <a:r>
              <a:rPr lang="en-US" sz="1600" b="1" dirty="0" smtClean="0">
                <a:latin typeface="Arial" panose="020B0604020202020204" pitchFamily="34" charset="0"/>
                <a:cs typeface="Arial" panose="020B0604020202020204" pitchFamily="34" charset="0"/>
              </a:rPr>
              <a:t>10 MW</a:t>
            </a:r>
            <a:endParaRPr lang="ru-RU" sz="1600" b="1" dirty="0">
              <a:latin typeface="Arial" panose="020B0604020202020204" pitchFamily="34" charset="0"/>
              <a:cs typeface="Arial" panose="020B0604020202020204" pitchFamily="34" charset="0"/>
            </a:endParaRPr>
          </a:p>
        </p:txBody>
      </p:sp>
      <p:cxnSp>
        <p:nvCxnSpPr>
          <p:cNvPr id="27" name="Прямая соединительная линия 26"/>
          <p:cNvCxnSpPr/>
          <p:nvPr/>
        </p:nvCxnSpPr>
        <p:spPr>
          <a:xfrm>
            <a:off x="4211960" y="5157191"/>
            <a:ext cx="2438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72147" y="330814"/>
            <a:ext cx="760144" cy="338554"/>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10^16</a:t>
            </a:r>
            <a:endParaRPr lang="ru-RU" sz="1600" b="1" dirty="0">
              <a:latin typeface="Arial" panose="020B0604020202020204" pitchFamily="34" charset="0"/>
              <a:cs typeface="Arial" panose="020B0604020202020204" pitchFamily="34" charset="0"/>
            </a:endParaRPr>
          </a:p>
        </p:txBody>
      </p:sp>
      <p:sp>
        <p:nvSpPr>
          <p:cNvPr id="15" name="Равнобедренный треугольник 14"/>
          <p:cNvSpPr/>
          <p:nvPr/>
        </p:nvSpPr>
        <p:spPr>
          <a:xfrm>
            <a:off x="3059832" y="1388540"/>
            <a:ext cx="380284" cy="3768651"/>
          </a:xfrm>
          <a:prstGeom prst="triangle">
            <a:avLst>
              <a:gd name="adj" fmla="val 5406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618601" y="1038989"/>
            <a:ext cx="877163" cy="369332"/>
          </a:xfrm>
          <a:prstGeom prst="rect">
            <a:avLst/>
          </a:prstGeom>
          <a:noFill/>
        </p:spPr>
        <p:txBody>
          <a:bodyPr wrap="none" rtlCol="0">
            <a:spAutoFit/>
          </a:bodyPr>
          <a:lstStyle/>
          <a:p>
            <a:r>
              <a:rPr lang="en-US" dirty="0" smtClean="0"/>
              <a:t>IBR-2M</a:t>
            </a:r>
            <a:endParaRPr lang="ru-RU" dirty="0"/>
          </a:p>
        </p:txBody>
      </p:sp>
      <p:cxnSp>
        <p:nvCxnSpPr>
          <p:cNvPr id="5" name="Прямая соединительная линия 4"/>
          <p:cNvCxnSpPr/>
          <p:nvPr/>
        </p:nvCxnSpPr>
        <p:spPr>
          <a:xfrm flipV="1">
            <a:off x="1911382" y="4479923"/>
            <a:ext cx="4067944" cy="360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03640" y="4411816"/>
            <a:ext cx="2632003" cy="369332"/>
          </a:xfrm>
          <a:prstGeom prst="rect">
            <a:avLst/>
          </a:prstGeom>
          <a:noFill/>
        </p:spPr>
        <p:txBody>
          <a:bodyPr wrap="none" rtlCol="0">
            <a:spAutoFit/>
          </a:bodyPr>
          <a:lstStyle/>
          <a:p>
            <a:r>
              <a:rPr lang="en-US" dirty="0" smtClean="0"/>
              <a:t>100 MW research reactor </a:t>
            </a:r>
            <a:endParaRPr lang="ru-RU" dirty="0"/>
          </a:p>
        </p:txBody>
      </p:sp>
    </p:spTree>
    <p:extLst>
      <p:ext uri="{BB962C8B-B14F-4D97-AF65-F5344CB8AC3E}">
        <p14:creationId xmlns:p14="http://schemas.microsoft.com/office/powerpoint/2010/main" val="2461241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963698"/>
              </p:ext>
            </p:extLst>
          </p:nvPr>
        </p:nvGraphicFramePr>
        <p:xfrm>
          <a:off x="179512" y="980728"/>
          <a:ext cx="8847776" cy="4900051"/>
        </p:xfrm>
        <a:graphic>
          <a:graphicData uri="http://schemas.openxmlformats.org/drawingml/2006/table">
            <a:tbl>
              <a:tblPr firstRow="1" firstCol="1" bandRow="1"/>
              <a:tblGrid>
                <a:gridCol w="1368152"/>
                <a:gridCol w="1375708"/>
                <a:gridCol w="1648628"/>
                <a:gridCol w="2376264"/>
                <a:gridCol w="2079024"/>
              </a:tblGrid>
              <a:tr h="1152128">
                <a:tc>
                  <a:txBody>
                    <a:bodyPr/>
                    <a:lstStyle/>
                    <a:p>
                      <a:pPr marL="0" algn="just" rtl="0" eaLnBrk="1" fontAlgn="t" latinLnBrk="0" hangingPunct="1">
                        <a:spcBef>
                          <a:spcPts val="0"/>
                        </a:spcBef>
                        <a:spcAft>
                          <a:spcPts val="0"/>
                        </a:spcAft>
                      </a:pPr>
                      <a:endParaRPr lang="ru-RU" sz="18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702D"/>
                    </a:solidFill>
                  </a:tcPr>
                </a:tc>
                <a:tc>
                  <a:txBody>
                    <a:bodyPr/>
                    <a:lstStyle/>
                    <a:p>
                      <a:pPr marL="0" marR="0" indent="0" algn="just" rtl="0" eaLnBrk="1" fontAlgn="auto" latinLnBrk="0" hangingPunct="1">
                        <a:spcBef>
                          <a:spcPts val="0"/>
                        </a:spcBef>
                        <a:spcAft>
                          <a:spcPts val="0"/>
                        </a:spcAft>
                      </a:pPr>
                      <a:endParaRPr lang="en-US" sz="1400" b="0" i="0" u="none" strike="noStrike" dirty="0">
                        <a:effectLst/>
                        <a:latin typeface="Arial" panose="020B0604020202020204" pitchFamily="34" charset="0"/>
                      </a:endParaRPr>
                    </a:p>
                    <a:p>
                      <a:pPr marL="0" marR="0" indent="0" algn="just" rtl="0" eaLnBrk="1" fontAlgn="auto" latinLnBrk="0" hangingPunct="1">
                        <a:spcBef>
                          <a:spcPts val="0"/>
                        </a:spcBef>
                        <a:spcAft>
                          <a:spcPts val="0"/>
                        </a:spcAft>
                      </a:pPr>
                      <a:r>
                        <a:rPr lang="en-US" sz="1400" b="1" i="0" u="none" strike="noStrike" kern="1200" dirty="0">
                          <a:solidFill>
                            <a:srgbClr val="FFFFFF"/>
                          </a:solidFill>
                          <a:effectLst/>
                          <a:latin typeface="Times New Roman" panose="02020603050405020304" pitchFamily="18" charset="0"/>
                          <a:ea typeface="Times New Roman" panose="02020603050405020304" pitchFamily="18" charset="0"/>
                        </a:rPr>
                        <a:t>   Moderator type</a:t>
                      </a:r>
                      <a:endParaRPr lang="en-US" sz="14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702D"/>
                    </a:solidFill>
                  </a:tcPr>
                </a:tc>
                <a:tc>
                  <a:txBody>
                    <a:bodyPr/>
                    <a:lstStyle/>
                    <a:p>
                      <a:pPr marL="0" algn="l" rtl="0" eaLnBrk="1" fontAlgn="t" latinLnBrk="0" hangingPunct="1">
                        <a:spcBef>
                          <a:spcPts val="0"/>
                        </a:spcBef>
                        <a:spcAft>
                          <a:spcPts val="0"/>
                        </a:spcAft>
                      </a:pPr>
                      <a:endParaRPr lang="en-US" sz="14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400" b="1" i="0" u="none" strike="noStrike" kern="1200" dirty="0">
                          <a:solidFill>
                            <a:srgbClr val="FFFFFF"/>
                          </a:solidFill>
                          <a:effectLst/>
                          <a:latin typeface="Garamond" panose="02020404030301010803" pitchFamily="18" charset="0"/>
                        </a:rPr>
                        <a:t>Peak differential neutron flux </a:t>
                      </a:r>
                      <a:endParaRPr lang="en-US" sz="1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sz="1400" b="1" i="0" u="none" strike="noStrike" kern="1200" dirty="0" smtClean="0">
                          <a:solidFill>
                            <a:srgbClr val="FFFFFF"/>
                          </a:solidFill>
                          <a:effectLst/>
                          <a:latin typeface="Garamond" panose="02020404030301010803" pitchFamily="18" charset="0"/>
                        </a:rPr>
                        <a:t>10</a:t>
                      </a:r>
                      <a:r>
                        <a:rPr lang="en-US" sz="1400" b="1" i="0" u="none" strike="noStrike" kern="1200" baseline="30000" dirty="0" smtClean="0">
                          <a:solidFill>
                            <a:srgbClr val="FFFFFF"/>
                          </a:solidFill>
                          <a:effectLst/>
                          <a:latin typeface="Garamond" panose="02020404030301010803" pitchFamily="18" charset="0"/>
                        </a:rPr>
                        <a:t>14 </a:t>
                      </a:r>
                      <a:r>
                        <a:rPr lang="en-US" sz="1400" b="1" i="0" u="none" strike="noStrike" kern="1200" dirty="0" smtClean="0">
                          <a:solidFill>
                            <a:srgbClr val="FFFFFF"/>
                          </a:solidFill>
                          <a:effectLst/>
                          <a:latin typeface="Garamond" panose="02020404030301010803" pitchFamily="18" charset="0"/>
                        </a:rPr>
                        <a:t>n/c</a:t>
                      </a:r>
                      <a:r>
                        <a:rPr lang="ru-RU" sz="1400" b="1" i="0" u="none" strike="noStrike" kern="1200" dirty="0">
                          <a:solidFill>
                            <a:srgbClr val="FFFFFF"/>
                          </a:solidFill>
                          <a:effectLst/>
                          <a:latin typeface="Garamond" panose="02020404030301010803" pitchFamily="18" charset="0"/>
                        </a:rPr>
                        <a:t>м</a:t>
                      </a:r>
                      <a:r>
                        <a:rPr lang="ru-RU" sz="1400" b="1" i="0" u="none" strike="noStrike" kern="1200" baseline="30000" dirty="0">
                          <a:solidFill>
                            <a:srgbClr val="FFFFFF"/>
                          </a:solidFill>
                          <a:effectLst/>
                          <a:latin typeface="Garamond" panose="02020404030301010803" pitchFamily="18" charset="0"/>
                        </a:rPr>
                        <a:t>2</a:t>
                      </a:r>
                      <a:r>
                        <a:rPr lang="ru-RU" sz="1400" b="1" i="0" u="none" strike="noStrike" kern="1200" dirty="0">
                          <a:solidFill>
                            <a:srgbClr val="FFFFFF"/>
                          </a:solidFill>
                          <a:effectLst/>
                          <a:latin typeface="Garamond" panose="02020404030301010803" pitchFamily="18" charset="0"/>
                        </a:rPr>
                        <a:t>/</a:t>
                      </a:r>
                      <a:r>
                        <a:rPr lang="en-US" sz="1400" b="1" i="0" u="none" strike="noStrike" kern="1200" dirty="0" smtClean="0">
                          <a:solidFill>
                            <a:srgbClr val="FFFFFF"/>
                          </a:solidFill>
                          <a:effectLst/>
                          <a:latin typeface="Garamond" panose="02020404030301010803" pitchFamily="18" charset="0"/>
                        </a:rPr>
                        <a:t>s/</a:t>
                      </a:r>
                      <a:r>
                        <a:rPr lang="en-US" sz="1400" b="1" i="0" u="none" strike="noStrike" kern="1200" dirty="0" err="1" smtClean="0">
                          <a:solidFill>
                            <a:srgbClr val="FFFFFF"/>
                          </a:solidFill>
                          <a:effectLst/>
                          <a:latin typeface="Garamond" panose="02020404030301010803" pitchFamily="18" charset="0"/>
                        </a:rPr>
                        <a:t>sr</a:t>
                      </a:r>
                      <a:r>
                        <a:rPr lang="en-US" sz="1400" b="1" i="0" u="none" strike="noStrike" kern="1200" dirty="0" smtClean="0">
                          <a:solidFill>
                            <a:srgbClr val="FFFFFF"/>
                          </a:solidFill>
                          <a:effectLst/>
                          <a:latin typeface="Garamond" panose="02020404030301010803" pitchFamily="18" charset="0"/>
                        </a:rPr>
                        <a:t>/</a:t>
                      </a:r>
                      <a:r>
                        <a:rPr lang="ru-RU" sz="1400" b="1" i="0" u="none" strike="noStrike" kern="1200" dirty="0" smtClean="0">
                          <a:solidFill>
                            <a:srgbClr val="FFFFFF"/>
                          </a:solidFill>
                          <a:effectLst/>
                          <a:latin typeface="Garamond" panose="02020404030301010803" pitchFamily="18" charset="0"/>
                        </a:rPr>
                        <a:t>Ӑ</a:t>
                      </a:r>
                      <a:endParaRPr lang="en-US" sz="1400" b="1" i="0" u="none" strike="noStrike" kern="1200" dirty="0" smtClean="0">
                        <a:solidFill>
                          <a:srgbClr val="FFFFFF"/>
                        </a:solidFill>
                        <a:effectLst/>
                        <a:latin typeface="Garamond" panose="02020404030301010803" pitchFamily="18" charset="0"/>
                      </a:endParaRPr>
                    </a:p>
                    <a:p>
                      <a:pPr marL="0" indent="0" algn="l" rtl="0" eaLnBrk="1" fontAlgn="t" latinLnBrk="0" hangingPunct="1">
                        <a:spcBef>
                          <a:spcPts val="0"/>
                        </a:spcBef>
                        <a:spcAft>
                          <a:spcPts val="0"/>
                        </a:spcAft>
                        <a:buNone/>
                      </a:pPr>
                      <a:r>
                        <a:rPr lang="en-US" sz="1400" b="1" i="0" u="none" strike="noStrike" kern="1200" dirty="0" smtClean="0">
                          <a:solidFill>
                            <a:srgbClr val="FFFFFF"/>
                          </a:solidFill>
                          <a:effectLst/>
                          <a:latin typeface="Garamond" panose="02020404030301010803" pitchFamily="18" charset="0"/>
                        </a:rPr>
                        <a:t>(Brightness)</a:t>
                      </a: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702D"/>
                    </a:solidFill>
                  </a:tcPr>
                </a:tc>
                <a:tc>
                  <a:txBody>
                    <a:bodyPr/>
                    <a:lstStyle/>
                    <a:p>
                      <a:pPr marL="0" algn="l" rtl="0" eaLnBrk="1" fontAlgn="t" latinLnBrk="0" hangingPunct="1">
                        <a:spcBef>
                          <a:spcPts val="0"/>
                        </a:spcBef>
                        <a:spcAft>
                          <a:spcPts val="0"/>
                        </a:spcAft>
                      </a:pPr>
                      <a:endParaRPr lang="en-US" sz="14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400" b="1" i="0" u="none" strike="noStrike" kern="1200" dirty="0">
                          <a:solidFill>
                            <a:srgbClr val="FFFFFF"/>
                          </a:solidFill>
                          <a:effectLst/>
                          <a:latin typeface="Garamond" panose="02020404030301010803" pitchFamily="18" charset="0"/>
                        </a:rPr>
                        <a:t>Peak neutron flux ,  2π </a:t>
                      </a:r>
                      <a:r>
                        <a:rPr lang="en-US" sz="1400" b="1" i="0" u="none" strike="noStrike" kern="1200" dirty="0" err="1">
                          <a:solidFill>
                            <a:srgbClr val="FFFFFF"/>
                          </a:solidFill>
                          <a:effectLst/>
                          <a:latin typeface="Garamond" panose="02020404030301010803" pitchFamily="18" charset="0"/>
                        </a:rPr>
                        <a:t>eqv</a:t>
                      </a:r>
                      <a:r>
                        <a:rPr lang="en-US" sz="1400" b="1" i="0" u="none" strike="noStrike" kern="1200" dirty="0">
                          <a:solidFill>
                            <a:srgbClr val="FFFFFF"/>
                          </a:solidFill>
                          <a:effectLst/>
                          <a:latin typeface="Garamond" panose="02020404030301010803" pitchFamily="18" charset="0"/>
                        </a:rPr>
                        <a:t>.</a:t>
                      </a:r>
                      <a:endParaRPr lang="en-US" sz="14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400" b="1" i="0" u="none" strike="noStrike" kern="1200" dirty="0">
                          <a:solidFill>
                            <a:srgbClr val="FFFFFF"/>
                          </a:solidFill>
                          <a:effectLst/>
                          <a:latin typeface="Garamond" panose="02020404030301010803" pitchFamily="18" charset="0"/>
                        </a:rPr>
                        <a:t/>
                      </a:r>
                      <a:br>
                        <a:rPr lang="en-US" sz="1400" b="1" i="0" u="none" strike="noStrike" kern="1200" dirty="0">
                          <a:solidFill>
                            <a:srgbClr val="FFFFFF"/>
                          </a:solidFill>
                          <a:effectLst/>
                          <a:latin typeface="Garamond" panose="02020404030301010803" pitchFamily="18" charset="0"/>
                        </a:rPr>
                      </a:br>
                      <a:r>
                        <a:rPr lang="en-US" sz="1400" b="1" i="0" u="none" strike="noStrike" kern="1200" dirty="0" smtClean="0">
                          <a:solidFill>
                            <a:srgbClr val="FFFFFF"/>
                          </a:solidFill>
                          <a:effectLst/>
                          <a:latin typeface="Garamond" panose="02020404030301010803" pitchFamily="18" charset="0"/>
                        </a:rPr>
                        <a:t>      10</a:t>
                      </a:r>
                      <a:r>
                        <a:rPr lang="en-US" sz="1400" b="1" i="0" u="none" strike="noStrike" kern="1200" baseline="30000" dirty="0" smtClean="0">
                          <a:solidFill>
                            <a:srgbClr val="FFFFFF"/>
                          </a:solidFill>
                          <a:effectLst/>
                          <a:latin typeface="Garamond" panose="02020404030301010803" pitchFamily="18" charset="0"/>
                        </a:rPr>
                        <a:t>14  </a:t>
                      </a:r>
                      <a:r>
                        <a:rPr lang="en-US" sz="1400" b="1" i="0" u="none" strike="noStrike" kern="1200" dirty="0">
                          <a:solidFill>
                            <a:srgbClr val="FFFFFF"/>
                          </a:solidFill>
                          <a:effectLst/>
                          <a:latin typeface="Garamond" panose="02020404030301010803" pitchFamily="18" charset="0"/>
                        </a:rPr>
                        <a:t>n/cм</a:t>
                      </a:r>
                      <a:r>
                        <a:rPr lang="en-US" sz="1400" b="1" i="0" u="none" strike="noStrike" kern="1200" baseline="30000" dirty="0">
                          <a:solidFill>
                            <a:srgbClr val="FFFFFF"/>
                          </a:solidFill>
                          <a:effectLst/>
                          <a:latin typeface="Garamond" panose="02020404030301010803" pitchFamily="18" charset="0"/>
                        </a:rPr>
                        <a:t>2</a:t>
                      </a:r>
                      <a:r>
                        <a:rPr lang="en-US" sz="1400" b="1" i="0" u="none" strike="noStrike" kern="1200" dirty="0">
                          <a:solidFill>
                            <a:srgbClr val="FFFFFF"/>
                          </a:solidFill>
                          <a:effectLst/>
                          <a:latin typeface="Garamond" panose="02020404030301010803" pitchFamily="18" charset="0"/>
                        </a:rPr>
                        <a:t>/s</a:t>
                      </a:r>
                      <a:endParaRPr lang="en-US" sz="14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702D"/>
                    </a:solidFill>
                  </a:tcPr>
                </a:tc>
                <a:tc>
                  <a:txBody>
                    <a:bodyPr/>
                    <a:lstStyle/>
                    <a:p>
                      <a:pPr marL="0" algn="just" rtl="0" eaLnBrk="1" fontAlgn="t" latinLnBrk="0" hangingPunct="1">
                        <a:spcBef>
                          <a:spcPts val="0"/>
                        </a:spcBef>
                        <a:spcAft>
                          <a:spcPts val="0"/>
                        </a:spcAft>
                      </a:pPr>
                      <a:r>
                        <a:rPr lang="en-US" sz="1400" b="1" i="0" u="none" strike="noStrike" kern="1200" dirty="0">
                          <a:solidFill>
                            <a:srgbClr val="FFFFFF"/>
                          </a:solidFill>
                          <a:effectLst/>
                          <a:latin typeface="Garamond" panose="02020404030301010803" pitchFamily="18" charset="0"/>
                        </a:rPr>
                        <a:t>Time averaged flux</a:t>
                      </a:r>
                      <a:endParaRPr lang="en-US" sz="1400" b="0" i="0" u="none" strike="noStrike" dirty="0">
                        <a:effectLst/>
                        <a:latin typeface="Arial" panose="020B0604020202020204" pitchFamily="34" charset="0"/>
                      </a:endParaRPr>
                    </a:p>
                    <a:p>
                      <a:pPr marL="0" marR="0" indent="0" algn="just" rtl="0" eaLnBrk="1" fontAlgn="auto" latinLnBrk="0" hangingPunct="1">
                        <a:spcBef>
                          <a:spcPts val="0"/>
                        </a:spcBef>
                        <a:spcAft>
                          <a:spcPts val="0"/>
                        </a:spcAft>
                      </a:pPr>
                      <a:r>
                        <a:rPr lang="en-US" sz="1400" b="1" i="0" u="none" strike="noStrike" kern="1200" dirty="0">
                          <a:solidFill>
                            <a:srgbClr val="FFFFFF"/>
                          </a:solidFill>
                          <a:effectLst/>
                          <a:latin typeface="Garamond" panose="02020404030301010803" pitchFamily="18" charset="0"/>
                        </a:rPr>
                        <a:t>2π equivalent</a:t>
                      </a:r>
                      <a:r>
                        <a:rPr lang="en-US" sz="1400" b="1" i="0" u="none" strike="noStrike" kern="1200" dirty="0" smtClean="0">
                          <a:solidFill>
                            <a:srgbClr val="FFFFFF"/>
                          </a:solidFill>
                          <a:effectLst/>
                          <a:latin typeface="Garamond" panose="02020404030301010803" pitchFamily="18" charset="0"/>
                        </a:rPr>
                        <a:t>.</a:t>
                      </a:r>
                    </a:p>
                    <a:p>
                      <a:pPr marL="0" marR="0" indent="0" algn="just" rtl="0" eaLnBrk="1" fontAlgn="auto" latinLnBrk="0" hangingPunct="1">
                        <a:spcBef>
                          <a:spcPts val="0"/>
                        </a:spcBef>
                        <a:spcAft>
                          <a:spcPts val="0"/>
                        </a:spcAft>
                      </a:pPr>
                      <a:endParaRPr lang="en-US" sz="1400" b="0" i="0" u="none" strike="noStrike" dirty="0">
                        <a:effectLst/>
                        <a:latin typeface="Arial" panose="020B0604020202020204" pitchFamily="34" charset="0"/>
                      </a:endParaRPr>
                    </a:p>
                    <a:p>
                      <a:pPr marL="0" algn="just" rtl="0" eaLnBrk="1" fontAlgn="t" latinLnBrk="0" hangingPunct="1">
                        <a:spcBef>
                          <a:spcPts val="0"/>
                        </a:spcBef>
                        <a:spcAft>
                          <a:spcPts val="0"/>
                        </a:spcAft>
                      </a:pPr>
                      <a:r>
                        <a:rPr lang="en-US" sz="1400" b="1" i="0" u="none" strike="noStrike" kern="1200" dirty="0">
                          <a:solidFill>
                            <a:srgbClr val="FFFFFF"/>
                          </a:solidFill>
                          <a:effectLst/>
                          <a:latin typeface="Garamond" panose="02020404030301010803" pitchFamily="18" charset="0"/>
                        </a:rPr>
                        <a:t>10</a:t>
                      </a:r>
                      <a:r>
                        <a:rPr lang="en-US" sz="1400" b="1" i="0" u="none" strike="noStrike" kern="1200" baseline="30000" dirty="0">
                          <a:solidFill>
                            <a:srgbClr val="FFFFFF"/>
                          </a:solidFill>
                          <a:effectLst/>
                          <a:latin typeface="Garamond" panose="02020404030301010803" pitchFamily="18" charset="0"/>
                        </a:rPr>
                        <a:t>14 </a:t>
                      </a:r>
                      <a:r>
                        <a:rPr lang="en-US" sz="1400" b="1" i="0" u="none" strike="noStrike" kern="1200" dirty="0">
                          <a:solidFill>
                            <a:srgbClr val="FFFFFF"/>
                          </a:solidFill>
                          <a:effectLst/>
                          <a:latin typeface="Garamond" panose="02020404030301010803" pitchFamily="18" charset="0"/>
                        </a:rPr>
                        <a:t>н/cм</a:t>
                      </a:r>
                      <a:r>
                        <a:rPr lang="en-US" sz="1400" b="1" i="0" u="none" strike="noStrike" kern="1200" baseline="30000" dirty="0">
                          <a:solidFill>
                            <a:srgbClr val="FFFFFF"/>
                          </a:solidFill>
                          <a:effectLst/>
                          <a:latin typeface="Garamond" panose="02020404030301010803" pitchFamily="18" charset="0"/>
                        </a:rPr>
                        <a:t>2</a:t>
                      </a:r>
                      <a:r>
                        <a:rPr lang="en-US" sz="1400" b="1" i="0" u="none" strike="noStrike" kern="1200" dirty="0">
                          <a:solidFill>
                            <a:srgbClr val="FFFFFF"/>
                          </a:solidFill>
                          <a:effectLst/>
                          <a:latin typeface="Garamond" panose="02020404030301010803" pitchFamily="18" charset="0"/>
                        </a:rPr>
                        <a:t>/с </a:t>
                      </a:r>
                      <a:endParaRPr lang="en-US" sz="14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702D"/>
                    </a:solidFill>
                  </a:tcPr>
                </a:tc>
              </a:tr>
              <a:tr h="504056">
                <a:tc rowSpan="2">
                  <a:txBody>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Garamond" panose="02020404030301010803" pitchFamily="18" charset="0"/>
                        </a:rPr>
                        <a:t>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Garamond" panose="02020404030301010803" pitchFamily="18" charset="0"/>
                        </a:rPr>
                        <a:t> </a:t>
                      </a:r>
                      <a:endParaRPr lang="en-US" sz="1800" b="0" i="0" u="none" strike="noStrike" dirty="0">
                        <a:effectLst/>
                        <a:latin typeface="Arial" panose="020B0604020202020204" pitchFamily="34" charset="0"/>
                      </a:endParaRPr>
                    </a:p>
                    <a:p>
                      <a:pPr marL="0" algn="just" rtl="0" eaLnBrk="1" fontAlgn="t" latinLnBrk="0" hangingPunct="1">
                        <a:spcBef>
                          <a:spcPts val="0"/>
                        </a:spcBef>
                        <a:spcAft>
                          <a:spcPts val="0"/>
                        </a:spcAft>
                      </a:pPr>
                      <a:r>
                        <a:rPr lang="en-US" sz="1800" b="1" i="0" u="none" strike="noStrike" kern="1200" dirty="0" smtClean="0">
                          <a:solidFill>
                            <a:srgbClr val="FFFFFF"/>
                          </a:solidFill>
                          <a:effectLst/>
                          <a:latin typeface="Garamond" panose="02020404030301010803" pitchFamily="18" charset="0"/>
                        </a:rPr>
                        <a:t>   IBR-2</a:t>
                      </a:r>
                      <a:endParaRPr lang="en-US" sz="18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702D"/>
                    </a:solidFill>
                  </a:tcPr>
                </a:tc>
                <a:tc>
                  <a:txBody>
                    <a:bodyPr/>
                    <a:lstStyle/>
                    <a:p>
                      <a:pPr marL="0" marR="0" indent="0" algn="ctr" rtl="0" eaLnBrk="1" fontAlgn="auto" latinLnBrk="0" hangingPunct="1">
                        <a:spcBef>
                          <a:spcPts val="0"/>
                        </a:spcBef>
                        <a:spcAft>
                          <a:spcPts val="0"/>
                        </a:spcAft>
                      </a:pPr>
                      <a:endParaRPr lang="en-US" sz="1400" b="0" i="0" u="none" strike="noStrike" dirty="0">
                        <a:effectLst/>
                        <a:latin typeface="Arial" panose="020B0604020202020204" pitchFamily="34" charset="0"/>
                        <a:cs typeface="Arial" panose="020B0604020202020204" pitchFamily="34" charset="0"/>
                      </a:endParaRPr>
                    </a:p>
                    <a:p>
                      <a:pPr marL="0" marR="0" indent="0" algn="ctr" rtl="0" eaLnBrk="1" fontAlgn="auto"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Grooved, wide</a:t>
                      </a:r>
                      <a:endParaRPr lang="en-US" sz="14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en-US" sz="1800" b="1" i="0" u="none" strike="noStrike" kern="1200" dirty="0">
                          <a:solidFill>
                            <a:schemeClr val="tx1"/>
                          </a:solidFill>
                          <a:effectLst/>
                          <a:latin typeface="Arial" panose="020B0604020202020204" pitchFamily="34" charset="0"/>
                          <a:cs typeface="Arial" panose="020B0604020202020204" pitchFamily="34" charset="0"/>
                        </a:rPr>
                        <a:t>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58</a:t>
                      </a:r>
                      <a:endParaRPr lang="en-US"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ru-RU" sz="1800" b="1" i="0" u="none" strike="noStrike" kern="1200" dirty="0">
                          <a:solidFill>
                            <a:schemeClr val="tx1"/>
                          </a:solidFill>
                          <a:effectLst/>
                          <a:latin typeface="Arial" panose="020B0604020202020204" pitchFamily="34" charset="0"/>
                          <a:cs typeface="Arial" panose="020B0604020202020204" pitchFamily="34" charset="0"/>
                        </a:rPr>
                        <a:t>0.09</a:t>
                      </a:r>
                      <a:endParaRPr lang="ru-RU" sz="1800" b="0" i="0" u="none" strike="noStrike" dirty="0">
                        <a:solidFill>
                          <a:schemeClr val="tx1"/>
                        </a:solidFill>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r>
              <a:tr h="490411">
                <a:tc vMerge="1">
                  <a:txBody>
                    <a:bodyPr/>
                    <a:lstStyle/>
                    <a:p>
                      <a:endParaRPr lang="ru-RU"/>
                    </a:p>
                  </a:txBody>
                  <a:tcPr/>
                </a:tc>
                <a:tc>
                  <a:txBody>
                    <a:bodyPr/>
                    <a:lstStyle/>
                    <a:p>
                      <a:pPr marL="0" marR="0" indent="0" algn="ctr" rtl="0" eaLnBrk="1" fontAlgn="auto"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Grooved,   </a:t>
                      </a:r>
                      <a:endParaRPr lang="en-US" sz="1400" b="0" i="0" u="none" strike="noStrike" dirty="0">
                        <a:effectLst/>
                        <a:latin typeface="Arial" panose="020B0604020202020204" pitchFamily="34" charset="0"/>
                        <a:cs typeface="Arial" panose="020B0604020202020204" pitchFamily="34" charset="0"/>
                      </a:endParaRPr>
                    </a:p>
                    <a:p>
                      <a:pPr marL="0" marR="0" indent="0" algn="ctr" rtl="0" eaLnBrk="1" fontAlgn="auto"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height 4.5 </a:t>
                      </a:r>
                      <a:r>
                        <a:rPr lang="ru-RU" sz="1400" b="0" i="0" u="none" strike="noStrike" kern="1200" dirty="0">
                          <a:solidFill>
                            <a:srgbClr val="000000"/>
                          </a:solidFill>
                          <a:effectLst/>
                          <a:latin typeface="Arial" panose="020B0604020202020204" pitchFamily="34" charset="0"/>
                          <a:cs typeface="Arial" panose="020B0604020202020204" pitchFamily="34" charset="0"/>
                        </a:rPr>
                        <a:t>см </a:t>
                      </a:r>
                      <a:endParaRPr lang="ru-RU" sz="14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12</a:t>
                      </a:r>
                      <a:endParaRPr lang="en-US"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en-US" sz="1800" b="0" i="0" u="none" strike="noStrike" kern="1200" dirty="0">
                          <a:solidFill>
                            <a:srgbClr val="FF0000"/>
                          </a:solidFill>
                          <a:effectLst/>
                          <a:latin typeface="Arial" panose="020B0604020202020204" pitchFamily="34" charset="0"/>
                          <a:cs typeface="Arial" panose="020B0604020202020204" pitchFamily="34" charset="0"/>
                        </a:rPr>
                        <a:t>77</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en-US" sz="1800" b="0" i="0" u="none" strike="noStrike" kern="1200" dirty="0" smtClean="0">
                          <a:solidFill>
                            <a:srgbClr val="000000"/>
                          </a:solidFill>
                          <a:effectLst/>
                          <a:latin typeface="Arial" panose="020B0604020202020204" pitchFamily="34" charset="0"/>
                          <a:cs typeface="Arial" panose="020B0604020202020204" pitchFamily="34" charset="0"/>
                        </a:rPr>
                        <a:t>0.16</a:t>
                      </a:r>
                      <a:endParaRPr lang="en-US"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r>
              <a:tr h="588493">
                <a:tc>
                  <a:txBody>
                    <a:bodyPr/>
                    <a:lstStyle/>
                    <a:p>
                      <a:pPr marL="0" algn="just" rtl="0" eaLnBrk="1" fontAlgn="t" latinLnBrk="0" hangingPunct="1">
                        <a:spcBef>
                          <a:spcPts val="0"/>
                        </a:spcBef>
                        <a:spcAft>
                          <a:spcPts val="0"/>
                        </a:spcAft>
                      </a:pPr>
                      <a:r>
                        <a:rPr lang="en-US" sz="1800" b="1" i="0" u="none" strike="noStrike" kern="1200" dirty="0" smtClean="0">
                          <a:solidFill>
                            <a:srgbClr val="FFFFFF"/>
                          </a:solidFill>
                          <a:effectLst/>
                          <a:latin typeface="Garamond" panose="02020404030301010803" pitchFamily="18" charset="0"/>
                        </a:rPr>
                        <a:t> J-Park</a:t>
                      </a:r>
                      <a:endParaRPr lang="en-US" sz="18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702D"/>
                    </a:solidFill>
                  </a:tcPr>
                </a:tc>
                <a:tc>
                  <a:txBody>
                    <a:bodyPr/>
                    <a:lstStyle/>
                    <a:p>
                      <a:pPr marL="0" indent="36576" algn="ctr" rtl="0" eaLnBrk="1" fontAlgn="t" latinLnBrk="0" hangingPunct="1">
                        <a:spcBef>
                          <a:spcPts val="0"/>
                        </a:spcBef>
                        <a:spcAft>
                          <a:spcPts val="0"/>
                        </a:spcAft>
                      </a:pPr>
                      <a:endParaRPr lang="en-US" sz="1400" b="0" i="0" u="none" strike="noStrike" dirty="0">
                        <a:effectLst/>
                        <a:latin typeface="Arial" panose="020B0604020202020204" pitchFamily="34" charset="0"/>
                        <a:cs typeface="Arial" panose="020B0604020202020204" pitchFamily="34" charset="0"/>
                      </a:endParaRPr>
                    </a:p>
                    <a:p>
                      <a:pPr marL="0" indent="36576"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Coupled</a:t>
                      </a:r>
                      <a:endParaRPr lang="en-US" sz="14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ru-RU" sz="1800" b="0" i="0" u="none" strike="noStrike" kern="1200">
                          <a:solidFill>
                            <a:srgbClr val="000000"/>
                          </a:solidFill>
                          <a:effectLst/>
                          <a:latin typeface="Arial" panose="020B0604020202020204" pitchFamily="34" charset="0"/>
                          <a:cs typeface="Arial" panose="020B0604020202020204" pitchFamily="34" charset="0"/>
                        </a:rPr>
                        <a:t>10</a:t>
                      </a:r>
                      <a:endParaRPr lang="ru-RU"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ru-RU" sz="1800" b="0" i="0" u="none" strike="noStrike" kern="1200" dirty="0">
                          <a:solidFill>
                            <a:srgbClr val="000000"/>
                          </a:solidFill>
                          <a:effectLst/>
                          <a:latin typeface="Arial" panose="020B0604020202020204" pitchFamily="34" charset="0"/>
                          <a:cs typeface="Arial" panose="020B0604020202020204" pitchFamily="34" charset="0"/>
                        </a:rPr>
                        <a:t>65</a:t>
                      </a:r>
                      <a:endParaRPr lang="ru-RU"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ru-RU" sz="1800" b="0" i="0" u="none" strike="noStrike" kern="1200" dirty="0">
                          <a:solidFill>
                            <a:srgbClr val="000000"/>
                          </a:solidFill>
                          <a:effectLst/>
                          <a:latin typeface="Arial" panose="020B0604020202020204" pitchFamily="34" charset="0"/>
                          <a:cs typeface="Arial" panose="020B0604020202020204" pitchFamily="34" charset="0"/>
                        </a:rPr>
                        <a:t> 0.3</a:t>
                      </a:r>
                      <a:endParaRPr lang="ru-RU"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r>
              <a:tr h="482107">
                <a:tc rowSpan="2">
                  <a:txBody>
                    <a:bodyPr/>
                    <a:lstStyle/>
                    <a:p>
                      <a:pPr marL="0" algn="just" rtl="0" eaLnBrk="1" fontAlgn="t" latinLnBrk="0" hangingPunct="1">
                        <a:spcBef>
                          <a:spcPts val="0"/>
                        </a:spcBef>
                        <a:spcAft>
                          <a:spcPts val="0"/>
                        </a:spcAft>
                      </a:pPr>
                      <a:r>
                        <a:rPr lang="en-US" sz="1800" b="1" i="0" u="none" strike="noStrike" kern="1200" dirty="0">
                          <a:solidFill>
                            <a:srgbClr val="FFFFFF"/>
                          </a:solidFill>
                          <a:effectLst/>
                          <a:latin typeface="Garamond" panose="02020404030301010803" pitchFamily="18" charset="0"/>
                        </a:rPr>
                        <a:t>ESS</a:t>
                      </a:r>
                      <a:endParaRPr lang="en-US" sz="18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702D"/>
                    </a:solidFill>
                  </a:tcPr>
                </a:tc>
                <a:tc>
                  <a:txBody>
                    <a:bodyPr/>
                    <a:lstStyle/>
                    <a:p>
                      <a:pPr marL="0"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Butterfly </a:t>
                      </a:r>
                      <a:endParaRPr lang="en-US" sz="1400" b="0" i="0" u="none" strike="noStrike" dirty="0">
                        <a:effectLst/>
                        <a:latin typeface="Arial" panose="020B0604020202020204" pitchFamily="34" charset="0"/>
                        <a:cs typeface="Arial" panose="020B0604020202020204" pitchFamily="34" charset="0"/>
                      </a:endParaRPr>
                    </a:p>
                    <a:p>
                      <a:pPr marL="0"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height 6 </a:t>
                      </a:r>
                      <a:r>
                        <a:rPr lang="ru-RU" sz="1400" b="0" i="0" u="none" strike="noStrike" kern="1200" dirty="0">
                          <a:solidFill>
                            <a:srgbClr val="000000"/>
                          </a:solidFill>
                          <a:effectLst/>
                          <a:latin typeface="Arial" panose="020B0604020202020204" pitchFamily="34" charset="0"/>
                          <a:cs typeface="Arial" panose="020B0604020202020204" pitchFamily="34" charset="0"/>
                        </a:rPr>
                        <a:t>см </a:t>
                      </a:r>
                      <a:endParaRPr lang="ru-RU" sz="14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en-US" sz="1800" b="0" i="0" u="none" strike="noStrike" kern="1200">
                          <a:solidFill>
                            <a:srgbClr val="000000"/>
                          </a:solidFill>
                          <a:effectLst/>
                          <a:latin typeface="Arial" panose="020B0604020202020204" pitchFamily="34" charset="0"/>
                          <a:cs typeface="Arial" panose="020B0604020202020204" pitchFamily="34" charset="0"/>
                        </a:rPr>
                        <a:t>8</a:t>
                      </a:r>
                      <a:endParaRPr lang="en-US"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en-US" sz="1800" b="0" i="0" u="none" strike="noStrike" kern="1200">
                          <a:solidFill>
                            <a:srgbClr val="000000"/>
                          </a:solidFill>
                          <a:effectLst/>
                          <a:latin typeface="Arial" panose="020B0604020202020204" pitchFamily="34" charset="0"/>
                          <a:cs typeface="Arial" panose="020B0604020202020204" pitchFamily="34" charset="0"/>
                        </a:rPr>
                        <a:t>50</a:t>
                      </a:r>
                      <a:endParaRPr lang="en-US"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2.0</a:t>
                      </a:r>
                      <a:endParaRPr lang="en-US"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r>
              <a:tr h="411529">
                <a:tc vMerge="1">
                  <a:txBody>
                    <a:bodyPr/>
                    <a:lstStyle/>
                    <a:p>
                      <a:endParaRPr lang="ru-RU"/>
                    </a:p>
                  </a:txBody>
                  <a:tcPr/>
                </a:tc>
                <a:tc>
                  <a:txBody>
                    <a:bodyPr/>
                    <a:lstStyle/>
                    <a:p>
                      <a:pPr marL="0"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Height 3 </a:t>
                      </a:r>
                      <a:r>
                        <a:rPr lang="ru-RU" sz="1400" b="0" i="0" u="none" strike="noStrike" kern="1200" dirty="0">
                          <a:solidFill>
                            <a:srgbClr val="000000"/>
                          </a:solidFill>
                          <a:effectLst/>
                          <a:latin typeface="Arial" panose="020B0604020202020204" pitchFamily="34" charset="0"/>
                          <a:cs typeface="Arial" panose="020B0604020202020204" pitchFamily="34" charset="0"/>
                        </a:rPr>
                        <a:t>см</a:t>
                      </a:r>
                      <a:endParaRPr lang="ru-RU" sz="14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en-US" sz="1800" b="1" i="0" u="none" strike="noStrike" kern="1200">
                          <a:solidFill>
                            <a:srgbClr val="FF0000"/>
                          </a:solidFill>
                          <a:effectLst/>
                          <a:latin typeface="Arial" panose="020B0604020202020204" pitchFamily="34" charset="0"/>
                          <a:cs typeface="Arial" panose="020B0604020202020204" pitchFamily="34" charset="0"/>
                        </a:rPr>
                        <a:t>12</a:t>
                      </a:r>
                      <a:endParaRPr lang="en-US"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en-US" sz="1800" b="1" i="0" u="none" strike="noStrike" kern="1200">
                          <a:solidFill>
                            <a:srgbClr val="000000"/>
                          </a:solidFill>
                          <a:effectLst/>
                          <a:latin typeface="Arial" panose="020B0604020202020204" pitchFamily="34" charset="0"/>
                          <a:cs typeface="Arial" panose="020B0604020202020204" pitchFamily="34" charset="0"/>
                        </a:rPr>
                        <a:t>75</a:t>
                      </a:r>
                      <a:endParaRPr lang="en-US"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en-US" sz="1800" b="1" i="0" u="none" strike="noStrike" kern="1200" dirty="0">
                          <a:solidFill>
                            <a:srgbClr val="FF0000"/>
                          </a:solidFill>
                          <a:effectLst/>
                          <a:latin typeface="Arial" panose="020B0604020202020204" pitchFamily="34" charset="0"/>
                          <a:cs typeface="Arial" panose="020B0604020202020204" pitchFamily="34" charset="0"/>
                        </a:rPr>
                        <a:t>3.0</a:t>
                      </a:r>
                      <a:endParaRPr lang="en-US"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r>
              <a:tr h="624366">
                <a:tc>
                  <a:txBody>
                    <a:bodyPr/>
                    <a:lstStyle/>
                    <a:p>
                      <a:pPr marL="0" algn="just" rtl="0" eaLnBrk="1" fontAlgn="ctr" latinLnBrk="0" hangingPunct="1">
                        <a:spcBef>
                          <a:spcPts val="0"/>
                        </a:spcBef>
                        <a:spcAft>
                          <a:spcPts val="0"/>
                        </a:spcAft>
                      </a:pPr>
                      <a:r>
                        <a:rPr lang="en-US" sz="1800" b="1" i="0" u="none" strike="noStrike" kern="1200" dirty="0">
                          <a:solidFill>
                            <a:srgbClr val="FFFFFF"/>
                          </a:solidFill>
                          <a:effectLst/>
                          <a:latin typeface="Garamond" panose="02020404030301010803" pitchFamily="18" charset="0"/>
                        </a:rPr>
                        <a:t>PIK, Russia</a:t>
                      </a:r>
                      <a:endParaRPr lang="en-US" sz="1800" b="0" i="0" u="none" strike="noStrike" dirty="0">
                        <a:effectLst/>
                        <a:latin typeface="Arial" panose="020B0604020202020204" pitchFamily="34" charset="0"/>
                      </a:endParaRPr>
                    </a:p>
                  </a:txBody>
                  <a:tcPr marL="62230" marR="6223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702D"/>
                    </a:solidFill>
                  </a:tcPr>
                </a:tc>
                <a:tc>
                  <a:txBody>
                    <a:bodyPr/>
                    <a:lstStyle/>
                    <a:p>
                      <a:pPr marL="0"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Stationary, </a:t>
                      </a:r>
                      <a:endParaRPr lang="en-US" sz="1400" b="0" i="0" u="none" strike="noStrike" dirty="0">
                        <a:effectLst/>
                        <a:latin typeface="Arial" panose="020B0604020202020204" pitchFamily="34" charset="0"/>
                        <a:cs typeface="Arial" panose="020B0604020202020204" pitchFamily="34" charset="0"/>
                      </a:endParaRPr>
                    </a:p>
                    <a:p>
                      <a:pPr marL="0"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D</a:t>
                      </a:r>
                      <a:r>
                        <a:rPr lang="en-US" sz="1400" b="0" i="0" u="none" strike="noStrike" kern="1200" baseline="-25000" dirty="0">
                          <a:solidFill>
                            <a:srgbClr val="000000"/>
                          </a:solidFill>
                          <a:effectLst/>
                          <a:latin typeface="Arial" panose="020B0604020202020204" pitchFamily="34" charset="0"/>
                          <a:cs typeface="Arial" panose="020B0604020202020204" pitchFamily="34" charset="0"/>
                        </a:rPr>
                        <a:t>2</a:t>
                      </a:r>
                      <a:r>
                        <a:rPr lang="en-US" sz="1400" b="0" i="0" u="none" strike="noStrike" kern="1200" dirty="0">
                          <a:solidFill>
                            <a:srgbClr val="000000"/>
                          </a:solidFill>
                          <a:effectLst/>
                          <a:latin typeface="Arial" panose="020B0604020202020204" pitchFamily="34" charset="0"/>
                          <a:cs typeface="Arial" panose="020B0604020202020204" pitchFamily="34" charset="0"/>
                        </a:rPr>
                        <a:t>O moderator</a:t>
                      </a:r>
                      <a:endParaRPr lang="en-US" sz="14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ru-RU" sz="1800" b="0" i="0" u="none" strike="noStrike" kern="1200">
                          <a:solidFill>
                            <a:srgbClr val="000000"/>
                          </a:solidFill>
                          <a:effectLst/>
                          <a:latin typeface="Arial" panose="020B0604020202020204" pitchFamily="34" charset="0"/>
                          <a:cs typeface="Arial" panose="020B0604020202020204" pitchFamily="34" charset="0"/>
                        </a:rPr>
                        <a:t>1.6</a:t>
                      </a:r>
                      <a:endParaRPr lang="ru-RU"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ru-RU" sz="1800" b="0" i="0" u="none" strike="noStrike" kern="1200">
                          <a:solidFill>
                            <a:srgbClr val="000000"/>
                          </a:solidFill>
                          <a:effectLst/>
                          <a:latin typeface="Arial" panose="020B0604020202020204" pitchFamily="34" charset="0"/>
                          <a:cs typeface="Arial" panose="020B0604020202020204" pitchFamily="34" charset="0"/>
                        </a:rPr>
                        <a:t>12</a:t>
                      </a:r>
                      <a:endParaRPr lang="ru-RU"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c>
                  <a:txBody>
                    <a:bodyPr/>
                    <a:lstStyle/>
                    <a:p>
                      <a:pPr marL="0" algn="ctr" rtl="0" eaLnBrk="1" fontAlgn="t" latinLnBrk="0" hangingPunct="1">
                        <a:spcBef>
                          <a:spcPts val="0"/>
                        </a:spcBef>
                        <a:spcAft>
                          <a:spcPts val="0"/>
                        </a:spcAft>
                      </a:pPr>
                      <a:r>
                        <a:rPr lang="ru-RU" sz="1800" b="1" i="0" u="none" strike="noStrike" kern="1200" dirty="0">
                          <a:solidFill>
                            <a:srgbClr val="000000"/>
                          </a:solidFill>
                          <a:effectLst/>
                          <a:latin typeface="Arial" panose="020B0604020202020204" pitchFamily="34" charset="0"/>
                          <a:cs typeface="Arial" panose="020B0604020202020204" pitchFamily="34" charset="0"/>
                        </a:rPr>
                        <a:t>12</a:t>
                      </a:r>
                      <a:endParaRPr lang="ru-RU"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BE8"/>
                    </a:solidFill>
                  </a:tcPr>
                </a:tc>
              </a:tr>
              <a:tr h="646961">
                <a:tc>
                  <a:txBody>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Garamond" panose="02020404030301010803" pitchFamily="18" charset="0"/>
                        </a:rPr>
                        <a:t>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Garamond" panose="02020404030301010803" pitchFamily="18" charset="0"/>
                        </a:rPr>
                        <a:t>DANS </a:t>
                      </a:r>
                      <a:r>
                        <a:rPr lang="en-US" sz="1800" b="1" i="0" u="none" strike="noStrike" kern="1200" dirty="0" smtClean="0">
                          <a:solidFill>
                            <a:srgbClr val="FFFFFF"/>
                          </a:solidFill>
                          <a:effectLst/>
                          <a:latin typeface="Garamond" panose="02020404030301010803" pitchFamily="18" charset="0"/>
                        </a:rPr>
                        <a:t> </a:t>
                      </a:r>
                      <a:endParaRPr lang="en-US" sz="1800" b="0" i="0" u="none" strike="noStrike" dirty="0">
                        <a:effectLst/>
                        <a:latin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702D"/>
                    </a:solidFill>
                  </a:tcPr>
                </a:tc>
                <a:tc>
                  <a:txBody>
                    <a:bodyPr/>
                    <a:lstStyle/>
                    <a:p>
                      <a:pPr marL="0"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cs typeface="Arial" panose="020B0604020202020204" pitchFamily="34" charset="0"/>
                        </a:rPr>
                        <a:t> </a:t>
                      </a:r>
                      <a:endParaRPr lang="en-US" sz="1400" b="0" i="0" u="none" strike="noStrike" dirty="0">
                        <a:effectLst/>
                        <a:latin typeface="Arial" panose="020B0604020202020204" pitchFamily="34" charset="0"/>
                        <a:cs typeface="Arial" panose="020B0604020202020204" pitchFamily="34" charset="0"/>
                      </a:endParaRPr>
                    </a:p>
                    <a:p>
                      <a:pPr marL="0" algn="ctr" rtl="0" eaLnBrk="1" fontAlgn="t"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Grooved </a:t>
                      </a:r>
                      <a:endParaRPr lang="en-US" sz="14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en-US" sz="1800" b="1" i="0" u="none" strike="noStrike" kern="1200">
                          <a:solidFill>
                            <a:srgbClr val="FF0000"/>
                          </a:solidFill>
                          <a:effectLst/>
                          <a:latin typeface="Arial" panose="020B0604020202020204" pitchFamily="34" charset="0"/>
                          <a:cs typeface="Arial" panose="020B0604020202020204" pitchFamily="34" charset="0"/>
                        </a:rPr>
                        <a:t>130</a:t>
                      </a:r>
                      <a:endParaRPr lang="en-US" sz="1800" b="0" i="0" u="none" strike="noStrike">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ru-RU" sz="1800" b="1" i="0" u="none" strike="noStrike" kern="1200" dirty="0">
                          <a:solidFill>
                            <a:srgbClr val="FF0000"/>
                          </a:solidFill>
                          <a:effectLst/>
                          <a:latin typeface="Arial" panose="020B0604020202020204" pitchFamily="34" charset="0"/>
                          <a:cs typeface="Arial" panose="020B0604020202020204" pitchFamily="34" charset="0"/>
                        </a:rPr>
                        <a:t>800</a:t>
                      </a:r>
                      <a:endParaRPr lang="ru-RU" sz="1800" b="0" i="0" u="none" strike="noStrike" dirty="0">
                        <a:solidFill>
                          <a:srgbClr val="FF0000"/>
                        </a:solidFill>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c>
                  <a:txBody>
                    <a:bodyPr/>
                    <a:lstStyle/>
                    <a:p>
                      <a:pPr marL="0" algn="ctr" rtl="0" eaLnBrk="1" fontAlgn="t" latinLnBrk="0" hangingPunct="1">
                        <a:spcBef>
                          <a:spcPts val="0"/>
                        </a:spcBef>
                        <a:spcAft>
                          <a:spcPts val="0"/>
                        </a:spcAft>
                      </a:pPr>
                      <a:r>
                        <a:rPr lang="en-US" sz="1800" b="1" i="0" u="none" strike="noStrike" kern="1200" dirty="0">
                          <a:solidFill>
                            <a:srgbClr val="FF0000"/>
                          </a:solidFill>
                          <a:effectLst/>
                          <a:latin typeface="Arial" panose="020B0604020202020204" pitchFamily="34" charset="0"/>
                          <a:cs typeface="Arial" panose="020B0604020202020204" pitchFamily="34" charset="0"/>
                        </a:rPr>
                        <a:t>2.0</a:t>
                      </a:r>
                      <a:endParaRPr lang="en-US" sz="1800" b="0" i="0" u="none" strike="noStrike" dirty="0">
                        <a:effectLst/>
                        <a:latin typeface="Arial" panose="020B0604020202020204" pitchFamily="34" charset="0"/>
                        <a:cs typeface="Arial" panose="020B0604020202020204" pitchFamily="34" charset="0"/>
                      </a:endParaRPr>
                    </a:p>
                  </a:txBody>
                  <a:tcPr marL="62230" marR="6223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D5CD"/>
                    </a:solidFill>
                  </a:tcPr>
                </a:tc>
              </a:tr>
            </a:tbl>
          </a:graphicData>
        </a:graphic>
      </p:graphicFrame>
    </p:spTree>
    <p:extLst>
      <p:ext uri="{BB962C8B-B14F-4D97-AF65-F5344CB8AC3E}">
        <p14:creationId xmlns:p14="http://schemas.microsoft.com/office/powerpoint/2010/main" val="354230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672" y="1268760"/>
            <a:ext cx="6995120" cy="5853113"/>
          </a:xfrm>
        </p:spPr>
        <p:txBody>
          <a:bodyPr>
            <a:normAutofit/>
          </a:bodyPr>
          <a:lstStyle/>
          <a:p>
            <a:pPr marL="0" indent="0">
              <a:buNone/>
            </a:pPr>
            <a:r>
              <a:rPr lang="en-US" dirty="0" smtClean="0"/>
              <a:t>At PAC-2017 the next offer </a:t>
            </a:r>
            <a:r>
              <a:rPr lang="en-US" dirty="0"/>
              <a:t>has been </a:t>
            </a:r>
            <a:r>
              <a:rPr lang="en-US" dirty="0" smtClean="0"/>
              <a:t>considered:  </a:t>
            </a:r>
          </a:p>
          <a:p>
            <a:pPr marL="0" indent="0">
              <a:buNone/>
            </a:pPr>
            <a:r>
              <a:rPr lang="en-US" sz="2800" dirty="0" smtClean="0"/>
              <a:t>“</a:t>
            </a:r>
            <a:r>
              <a:rPr lang="en-US" sz="2800" i="1" dirty="0" smtClean="0"/>
              <a:t>A concept </a:t>
            </a:r>
            <a:r>
              <a:rPr lang="en-US" sz="2800" i="1" dirty="0"/>
              <a:t>of creation of the new neutron source </a:t>
            </a:r>
            <a:r>
              <a:rPr lang="en-US" sz="2800" i="1" dirty="0" smtClean="0"/>
              <a:t>in JINR, after IBR-2M being phased out in 2032-2035, should </a:t>
            </a:r>
            <a:r>
              <a:rPr lang="en-US" sz="2800" i="1" dirty="0"/>
              <a:t>be prepared by </a:t>
            </a:r>
            <a:r>
              <a:rPr lang="en-US" sz="2800" i="1" dirty="0" smtClean="0"/>
              <a:t>2020 together with its </a:t>
            </a:r>
            <a:r>
              <a:rPr lang="en-US" sz="2800" i="1" dirty="0"/>
              <a:t>basic neutron physical and technological characteristics </a:t>
            </a:r>
            <a:r>
              <a:rPr lang="en-US" sz="2800" dirty="0"/>
              <a:t>” </a:t>
            </a:r>
            <a:endParaRPr lang="en-US" sz="2800" dirty="0" smtClean="0"/>
          </a:p>
          <a:p>
            <a:pPr marL="0" indent="0">
              <a:buNone/>
            </a:pPr>
            <a:endParaRPr lang="en-US" sz="2800" dirty="0"/>
          </a:p>
          <a:p>
            <a:pPr marL="0" indent="0">
              <a:buNone/>
            </a:pPr>
            <a:endParaRPr lang="en-US" sz="2800" dirty="0" smtClean="0"/>
          </a:p>
          <a:p>
            <a:pPr marL="0" indent="0">
              <a:buNone/>
            </a:pPr>
            <a:r>
              <a:rPr lang="en-US" sz="2800" b="1" dirty="0" smtClean="0">
                <a:latin typeface="Arial Black" panose="020B0A04020102020204" pitchFamily="34" charset="0"/>
              </a:rPr>
              <a:t>   </a:t>
            </a:r>
            <a:r>
              <a:rPr lang="en-US" sz="2800" b="1" dirty="0"/>
              <a:t>Really, this work has  come to the end.</a:t>
            </a:r>
            <a:endParaRPr lang="en-US" sz="2800" dirty="0"/>
          </a:p>
          <a:p>
            <a:pPr marL="0" indent="0">
              <a:buNone/>
            </a:pPr>
            <a:r>
              <a:rPr lang="en-US" sz="2800" b="1" dirty="0" smtClean="0">
                <a:latin typeface="Arial Black" panose="020B0A04020102020204" pitchFamily="34" charset="0"/>
              </a:rPr>
              <a:t> </a:t>
            </a:r>
            <a:endParaRPr lang="ru-RU" sz="2800" b="1" dirty="0" smtClean="0"/>
          </a:p>
          <a:p>
            <a:pPr marL="0" indent="0">
              <a:buNone/>
            </a:pPr>
            <a:endParaRPr lang="en-US" sz="2800" dirty="0" smtClean="0"/>
          </a:p>
        </p:txBody>
      </p:sp>
    </p:spTree>
    <p:extLst>
      <p:ext uri="{BB962C8B-B14F-4D97-AF65-F5344CB8AC3E}">
        <p14:creationId xmlns:p14="http://schemas.microsoft.com/office/powerpoint/2010/main" val="3175525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348880"/>
            <a:ext cx="8136904" cy="4585871"/>
          </a:xfrm>
          <a:prstGeom prst="rect">
            <a:avLst/>
          </a:prstGeom>
        </p:spPr>
        <p:txBody>
          <a:bodyPr wrap="square">
            <a:spAutoFit/>
          </a:bodyPr>
          <a:lstStyle/>
          <a:p>
            <a:endParaRPr lang="en-US" dirty="0" smtClean="0"/>
          </a:p>
          <a:p>
            <a:pPr marL="342900" lvl="0" indent="-342900">
              <a:spcAft>
                <a:spcPts val="600"/>
              </a:spcAft>
              <a:buFont typeface="+mj-lt"/>
              <a:buAutoNum type="arabicPeriod"/>
            </a:pPr>
            <a:r>
              <a:rPr lang="en-US" sz="2000" dirty="0" smtClean="0">
                <a:solidFill>
                  <a:srgbClr val="C00000"/>
                </a:solidFill>
              </a:rPr>
              <a:t>Neptunium </a:t>
            </a:r>
            <a:r>
              <a:rPr lang="en-US" sz="2000" dirty="0"/>
              <a:t>charged </a:t>
            </a:r>
            <a:r>
              <a:rPr lang="en-US" sz="2000" dirty="0" err="1">
                <a:solidFill>
                  <a:srgbClr val="C00000"/>
                </a:solidFill>
              </a:rPr>
              <a:t>superbooster</a:t>
            </a:r>
            <a:r>
              <a:rPr lang="en-US" sz="2000" dirty="0">
                <a:solidFill>
                  <a:srgbClr val="C00000"/>
                </a:solidFill>
              </a:rPr>
              <a:t> </a:t>
            </a:r>
            <a:r>
              <a:rPr lang="en-US" sz="2000" dirty="0"/>
              <a:t>(multiplying target of proton linear accelerator  with periodic reactivity modulation) may be considered to be a plausible conception of the </a:t>
            </a:r>
            <a:r>
              <a:rPr lang="en-US" sz="2000" dirty="0" err="1">
                <a:solidFill>
                  <a:srgbClr val="C00000"/>
                </a:solidFill>
              </a:rPr>
              <a:t>Dubna</a:t>
            </a:r>
            <a:r>
              <a:rPr lang="en-US" sz="2000" dirty="0">
                <a:solidFill>
                  <a:srgbClr val="C00000"/>
                </a:solidFill>
              </a:rPr>
              <a:t> Neutron Source </a:t>
            </a:r>
            <a:r>
              <a:rPr lang="en-US" sz="2000" dirty="0"/>
              <a:t>of the 4-th generation</a:t>
            </a:r>
            <a:endParaRPr lang="ru-RU" sz="2000" dirty="0"/>
          </a:p>
          <a:p>
            <a:pPr marL="342900" lvl="0" indent="-342900">
              <a:spcAft>
                <a:spcPts val="600"/>
              </a:spcAft>
              <a:buFont typeface="+mj-lt"/>
              <a:buAutoNum type="arabicPeriod"/>
            </a:pPr>
            <a:r>
              <a:rPr lang="en-US" sz="2000" dirty="0">
                <a:solidFill>
                  <a:srgbClr val="C00000"/>
                </a:solidFill>
              </a:rPr>
              <a:t>Feasibility study </a:t>
            </a:r>
            <a:r>
              <a:rPr lang="en-US" sz="2000" dirty="0"/>
              <a:t>of DNS project  (</a:t>
            </a:r>
            <a:r>
              <a:rPr lang="en-US" sz="2000" dirty="0" err="1"/>
              <a:t>Neptun</a:t>
            </a:r>
            <a:r>
              <a:rPr lang="en-US" sz="2000" dirty="0"/>
              <a:t> </a:t>
            </a:r>
            <a:r>
              <a:rPr lang="en-US" sz="2000" dirty="0" err="1"/>
              <a:t>superbooster</a:t>
            </a:r>
            <a:r>
              <a:rPr lang="en-US" sz="2000" dirty="0"/>
              <a:t>) </a:t>
            </a:r>
            <a:r>
              <a:rPr lang="en-US" sz="2000" dirty="0">
                <a:solidFill>
                  <a:srgbClr val="C00000"/>
                </a:solidFill>
              </a:rPr>
              <a:t>should be start </a:t>
            </a:r>
            <a:r>
              <a:rPr lang="en-US" sz="2000" dirty="0"/>
              <a:t>in the current year, involving  competent institutes. </a:t>
            </a:r>
            <a:endParaRPr lang="ru-RU" sz="2000" dirty="0"/>
          </a:p>
          <a:p>
            <a:pPr marL="342900" lvl="0" indent="-342900">
              <a:spcAft>
                <a:spcPts val="600"/>
              </a:spcAft>
              <a:buFont typeface="+mj-lt"/>
              <a:buAutoNum type="arabicPeriod"/>
            </a:pPr>
            <a:r>
              <a:rPr lang="en-US" sz="2000" dirty="0">
                <a:solidFill>
                  <a:srgbClr val="C00000"/>
                </a:solidFill>
              </a:rPr>
              <a:t>In the frame of the 7-year JINR plan Technical Design of DNS </a:t>
            </a:r>
            <a:r>
              <a:rPr lang="en-US" sz="2000" dirty="0"/>
              <a:t>, not only conception of the source</a:t>
            </a:r>
            <a:r>
              <a:rPr lang="en-US" sz="2000" dirty="0">
                <a:solidFill>
                  <a:srgbClr val="C00000"/>
                </a:solidFill>
              </a:rPr>
              <a:t>, should be fulfilled  </a:t>
            </a:r>
            <a:r>
              <a:rPr lang="en-US" sz="2000" dirty="0"/>
              <a:t>(</a:t>
            </a:r>
            <a:r>
              <a:rPr lang="en-US" sz="2000" dirty="0" err="1"/>
              <a:t>synonims</a:t>
            </a:r>
            <a:r>
              <a:rPr lang="en-US" sz="2000" dirty="0"/>
              <a:t> of Technical Design are Request for Proposal RFP   or Pre-Project Work - PPW). </a:t>
            </a:r>
            <a:endParaRPr lang="en-US" sz="2000" dirty="0" smtClean="0"/>
          </a:p>
          <a:p>
            <a:pPr marL="342900" lvl="0" indent="-342900">
              <a:spcAft>
                <a:spcPts val="600"/>
              </a:spcAft>
              <a:buFont typeface="+mj-lt"/>
              <a:buAutoNum type="arabicPeriod"/>
            </a:pPr>
            <a:endParaRPr lang="ru-RU" sz="2000" dirty="0"/>
          </a:p>
          <a:p>
            <a:pPr lvl="0"/>
            <a:r>
              <a:rPr lang="en-US" i="1" dirty="0"/>
              <a:t>(Note: Otherwise, final target – start–up of  the new neutron source  in 40-s – can’t be achieved. Creation of  big facility like highly intense neutron source lasts 20-30 years (it was 15 years for IBR-2, but twice as much for facility of 21 age).</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17" y="384650"/>
            <a:ext cx="3062710" cy="1964230"/>
          </a:xfrm>
          <a:prstGeom prst="rect">
            <a:avLst/>
          </a:prstGeom>
        </p:spPr>
      </p:pic>
      <p:sp>
        <p:nvSpPr>
          <p:cNvPr id="4" name="Прямоугольник 3"/>
          <p:cNvSpPr/>
          <p:nvPr/>
        </p:nvSpPr>
        <p:spPr>
          <a:xfrm>
            <a:off x="827584" y="548680"/>
            <a:ext cx="1872208" cy="523220"/>
          </a:xfrm>
          <a:prstGeom prst="rect">
            <a:avLst/>
          </a:prstGeom>
        </p:spPr>
        <p:txBody>
          <a:bodyPr wrap="square">
            <a:spAutoFit/>
          </a:bodyPr>
          <a:lstStyle/>
          <a:p>
            <a:pPr algn="ctr"/>
            <a:r>
              <a:rPr lang="en-US" sz="2800" b="1" dirty="0">
                <a:solidFill>
                  <a:srgbClr val="FF0000"/>
                </a:solidFill>
                <a:latin typeface="Comic Sans MS" panose="030F0702030302020204" pitchFamily="66" charset="0"/>
              </a:rPr>
              <a:t>Resume</a:t>
            </a:r>
          </a:p>
        </p:txBody>
      </p:sp>
      <p:sp>
        <p:nvSpPr>
          <p:cNvPr id="5" name="Прямоугольник 4"/>
          <p:cNvSpPr/>
          <p:nvPr/>
        </p:nvSpPr>
        <p:spPr>
          <a:xfrm>
            <a:off x="5940152" y="1071900"/>
            <a:ext cx="2862064" cy="1754326"/>
          </a:xfrm>
          <a:prstGeom prst="rect">
            <a:avLst/>
          </a:prstGeom>
        </p:spPr>
        <p:txBody>
          <a:bodyPr wrap="square">
            <a:spAutoFit/>
          </a:bodyPr>
          <a:lstStyle/>
          <a:p>
            <a:r>
              <a:rPr lang="en-US" dirty="0"/>
              <a:t>Taking into account all of the proceedings, we may  conclude, that at this stage of the 4-th generation DNS project : </a:t>
            </a:r>
          </a:p>
          <a:p>
            <a:endParaRPr lang="ru-RU" dirty="0"/>
          </a:p>
        </p:txBody>
      </p:sp>
    </p:spTree>
    <p:extLst>
      <p:ext uri="{BB962C8B-B14F-4D97-AF65-F5344CB8AC3E}">
        <p14:creationId xmlns:p14="http://schemas.microsoft.com/office/powerpoint/2010/main" val="884422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567036" y="836712"/>
                <a:ext cx="8568952" cy="5555367"/>
              </a:xfrm>
              <a:prstGeom prst="rect">
                <a:avLst/>
              </a:prstGeom>
            </p:spPr>
            <p:txBody>
              <a:bodyPr wrap="square">
                <a:spAutoFit/>
              </a:bodyPr>
              <a:lstStyle/>
              <a:p>
                <a:pPr algn="just">
                  <a:spcAft>
                    <a:spcPts val="600"/>
                  </a:spcAft>
                </a:pPr>
                <a:endParaRPr lang="en-US" dirty="0" smtClean="0">
                  <a:solidFill>
                    <a:srgbClr val="000000"/>
                  </a:solidFill>
                  <a:latin typeface="Times New Roman" panose="02020603050405020304" pitchFamily="18" charset="0"/>
                  <a:ea typeface="Times New Roman" panose="02020603050405020304" pitchFamily="18" charset="0"/>
                </a:endParaRPr>
              </a:p>
              <a:p>
                <a:pPr algn="ctr">
                  <a:spcAft>
                    <a:spcPts val="600"/>
                  </a:spcAft>
                </a:pPr>
                <a:r>
                  <a:rPr lang="en-US" sz="2400" b="1" dirty="0" smtClean="0">
                    <a:solidFill>
                      <a:srgbClr val="000000"/>
                    </a:solidFill>
                    <a:latin typeface="Times New Roman" panose="02020603050405020304" pitchFamily="18" charset="0"/>
                    <a:ea typeface="Times New Roman" panose="02020603050405020304" pitchFamily="18" charset="0"/>
                  </a:rPr>
                  <a:t>Main parameters of DNS-4 </a:t>
                </a:r>
                <a:endParaRPr lang="en-US" sz="2400" b="1" dirty="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Thermal neutron flux, time averaged  		 </a:t>
                </a:r>
                <a:r>
                  <a:rPr lang="ru-RU" dirty="0" smtClean="0">
                    <a:solidFill>
                      <a:srgbClr val="000000"/>
                    </a:solidFill>
                    <a:latin typeface="Times New Roman" panose="02020603050405020304" pitchFamily="18" charset="0"/>
                    <a:ea typeface="Times New Roman" panose="02020603050405020304" pitchFamily="18" charset="0"/>
                  </a:rPr>
                  <a:t>(0.4÷2</a:t>
                </a:r>
                <a:r>
                  <a:rPr lang="ru-RU" dirty="0">
                    <a:solidFill>
                      <a:srgbClr val="000000"/>
                    </a:solidFill>
                    <a:latin typeface="Times New Roman" panose="02020603050405020304" pitchFamily="18" charset="0"/>
                    <a:ea typeface="Times New Roman" panose="02020603050405020304" pitchFamily="18" charset="0"/>
                  </a:rPr>
                  <a:t>) 10</a:t>
                </a:r>
                <a:r>
                  <a:rPr lang="ru-RU" baseline="30000" dirty="0">
                    <a:solidFill>
                      <a:srgbClr val="000000"/>
                    </a:solidFill>
                    <a:latin typeface="Times New Roman" panose="02020603050405020304" pitchFamily="18" charset="0"/>
                    <a:ea typeface="Times New Roman" panose="02020603050405020304" pitchFamily="18" charset="0"/>
                  </a:rPr>
                  <a:t>14</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n</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см</a:t>
                </a:r>
                <a:r>
                  <a:rPr lang="ru-RU" baseline="30000" dirty="0">
                    <a:solidFill>
                      <a:srgbClr val="000000"/>
                    </a:solidFill>
                    <a:latin typeface="Times New Roman" panose="02020603050405020304" pitchFamily="18" charset="0"/>
                    <a:ea typeface="Times New Roman" panose="02020603050405020304" pitchFamily="18" charset="0"/>
                  </a:rPr>
                  <a:t>-2</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s</a:t>
                </a:r>
                <a:r>
                  <a:rPr lang="ru-RU" baseline="30000" dirty="0" smtClean="0">
                    <a:solidFill>
                      <a:srgbClr val="000000"/>
                    </a:solidFill>
                    <a:latin typeface="Times New Roman" panose="02020603050405020304" pitchFamily="18" charset="0"/>
                    <a:ea typeface="Times New Roman" panose="02020603050405020304" pitchFamily="18" charset="0"/>
                  </a:rPr>
                  <a:t> </a:t>
                </a:r>
                <a:r>
                  <a:rPr lang="ru-RU" baseline="30000" dirty="0">
                    <a:solidFill>
                      <a:srgbClr val="000000"/>
                    </a:solidFill>
                    <a:latin typeface="Times New Roman" panose="02020603050405020304" pitchFamily="18" charset="0"/>
                    <a:ea typeface="Times New Roman" panose="02020603050405020304" pitchFamily="18" charset="0"/>
                  </a:rPr>
                  <a:t>-</a:t>
                </a:r>
                <a:r>
                  <a:rPr lang="en-US" baseline="30000" dirty="0">
                    <a:solidFill>
                      <a:srgbClr val="000000"/>
                    </a:solidFill>
                    <a:latin typeface="Times New Roman" panose="02020603050405020304" pitchFamily="18" charset="0"/>
                    <a:ea typeface="Times New Roman" panose="02020603050405020304" pitchFamily="18" charset="0"/>
                  </a:rPr>
                  <a:t>1</a:t>
                </a:r>
                <a:endParaRPr lang="en-US" baseline="30000" dirty="0" smtClean="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Peak thermal </a:t>
                </a:r>
                <a:r>
                  <a:rPr lang="en-US" dirty="0">
                    <a:solidFill>
                      <a:srgbClr val="000000"/>
                    </a:solidFill>
                    <a:latin typeface="Times New Roman" panose="02020603050405020304" pitchFamily="18" charset="0"/>
                    <a:ea typeface="Times New Roman" panose="02020603050405020304" pitchFamily="18" charset="0"/>
                  </a:rPr>
                  <a:t>neutron flux </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(3</a:t>
                </a:r>
                <a:r>
                  <a:rPr lang="ru-RU"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7</a:t>
                </a:r>
                <a:r>
                  <a:rPr lang="ru-RU"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14:m>
                  <m:oMath xmlns:m="http://schemas.openxmlformats.org/officeDocument/2006/math">
                    <m:sSup>
                      <m:sSupPr>
                        <m:ctrlPr>
                          <a:rPr lang="ru-RU" i="1">
                            <a:solidFill>
                              <a:srgbClr val="000000"/>
                            </a:solidFill>
                            <a:latin typeface="Cambria Math" charset="0"/>
                            <a:ea typeface="Times New Roman" panose="02020603050405020304" pitchFamily="18" charset="0"/>
                          </a:rPr>
                        </m:ctrlPr>
                      </m:sSupPr>
                      <m:e>
                        <m:r>
                          <a:rPr lang="ru-RU" i="1">
                            <a:solidFill>
                              <a:srgbClr val="000000"/>
                            </a:solidFill>
                            <a:latin typeface="Cambria Math" panose="02040503050406030204" pitchFamily="18" charset="0"/>
                            <a:ea typeface="Times New Roman" panose="02020603050405020304" pitchFamily="18" charset="0"/>
                          </a:rPr>
                          <m:t>10</m:t>
                        </m:r>
                      </m:e>
                      <m:sup>
                        <m:r>
                          <a:rPr lang="ru-RU" i="1">
                            <a:solidFill>
                              <a:srgbClr val="000000"/>
                            </a:solidFill>
                            <a:latin typeface="Cambria Math" panose="02040503050406030204" pitchFamily="18" charset="0"/>
                            <a:ea typeface="Times New Roman" panose="02020603050405020304" pitchFamily="18" charset="0"/>
                          </a:rPr>
                          <m:t>16</m:t>
                        </m:r>
                      </m:sup>
                    </m:sSup>
                    <m:r>
                      <a:rPr lang="ru-RU">
                        <a:solidFill>
                          <a:srgbClr val="000000"/>
                        </a:solidFill>
                        <a:latin typeface="Cambria Math" panose="02040503050406030204" pitchFamily="18" charset="0"/>
                        <a:ea typeface="Times New Roman" panose="02020603050405020304" pitchFamily="18" charset="0"/>
                      </a:rPr>
                      <m:t> </m:t>
                    </m:r>
                  </m:oMath>
                </a14:m>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n</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см</a:t>
                </a:r>
                <a:r>
                  <a:rPr lang="ru-RU" baseline="30000" dirty="0">
                    <a:solidFill>
                      <a:srgbClr val="000000"/>
                    </a:solidFill>
                    <a:latin typeface="Times New Roman" panose="02020603050405020304" pitchFamily="18" charset="0"/>
                    <a:ea typeface="Times New Roman" panose="02020603050405020304" pitchFamily="18" charset="0"/>
                  </a:rPr>
                  <a:t>-2 </a:t>
                </a:r>
                <a:r>
                  <a:rPr lang="en-US" dirty="0">
                    <a:solidFill>
                      <a:srgbClr val="000000"/>
                    </a:solidFill>
                    <a:latin typeface="Times New Roman" panose="02020603050405020304" pitchFamily="18" charset="0"/>
                    <a:ea typeface="Times New Roman" panose="02020603050405020304" pitchFamily="18" charset="0"/>
                  </a:rPr>
                  <a:t>s</a:t>
                </a:r>
                <a:r>
                  <a:rPr lang="ru-RU" baseline="30000" dirty="0">
                    <a:solidFill>
                      <a:srgbClr val="000000"/>
                    </a:solidFill>
                    <a:latin typeface="Times New Roman" panose="02020603050405020304" pitchFamily="18" charset="0"/>
                    <a:ea typeface="Times New Roman" panose="02020603050405020304" pitchFamily="18" charset="0"/>
                  </a:rPr>
                  <a:t> -</a:t>
                </a:r>
                <a:r>
                  <a:rPr lang="en-US" baseline="30000" dirty="0">
                    <a:solidFill>
                      <a:srgbClr val="000000"/>
                    </a:solidFill>
                    <a:latin typeface="Times New Roman" panose="02020603050405020304" pitchFamily="18" charset="0"/>
                    <a:ea typeface="Times New Roman" panose="02020603050405020304" pitchFamily="18" charset="0"/>
                  </a:rPr>
                  <a:t>1</a:t>
                </a: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Pulse width at half maximum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20 </a:t>
                </a:r>
                <a:r>
                  <a:rPr lang="en-US" dirty="0" smtClean="0">
                    <a:solidFill>
                      <a:srgbClr val="000000"/>
                    </a:solidFill>
                    <a:latin typeface="Times New Roman" panose="02020603050405020304" pitchFamily="18" charset="0"/>
                    <a:ea typeface="Times New Roman" panose="02020603050405020304" pitchFamily="18" charset="0"/>
                  </a:rPr>
                  <a:t>-</a:t>
                </a:r>
                <a:r>
                  <a:rPr lang="ru-RU" dirty="0" smtClean="0">
                    <a:solidFill>
                      <a:srgbClr val="000000"/>
                    </a:solidFill>
                    <a:latin typeface="Times New Roman" panose="02020603050405020304" pitchFamily="18" charset="0"/>
                    <a:ea typeface="Times New Roman" panose="02020603050405020304" pitchFamily="18" charset="0"/>
                  </a:rPr>
                  <a:t> 2</a:t>
                </a:r>
                <a:r>
                  <a:rPr lang="en-US" dirty="0" smtClean="0">
                    <a:solidFill>
                      <a:srgbClr val="000000"/>
                    </a:solidFill>
                    <a:latin typeface="Times New Roman" panose="02020603050405020304" pitchFamily="18" charset="0"/>
                    <a:ea typeface="Times New Roman" panose="02020603050405020304" pitchFamily="18" charset="0"/>
                  </a:rPr>
                  <a:t>5</a:t>
                </a:r>
                <a:r>
                  <a:rPr lang="ru-RU" dirty="0" smtClean="0">
                    <a:solidFill>
                      <a:srgbClr val="000000"/>
                    </a:solidFill>
                    <a:latin typeface="Times New Roman" panose="02020603050405020304" pitchFamily="18" charset="0"/>
                    <a:ea typeface="Times New Roman" panose="02020603050405020304" pitchFamily="18" charset="0"/>
                  </a:rPr>
                  <a:t>0 </a:t>
                </a:r>
                <a:r>
                  <a:rPr lang="en-US" dirty="0" err="1" smtClean="0">
                    <a:solidFill>
                      <a:srgbClr val="000000"/>
                    </a:solidFill>
                    <a:latin typeface="Times New Roman" panose="02020603050405020304" pitchFamily="18" charset="0"/>
                    <a:ea typeface="Times New Roman" panose="02020603050405020304" pitchFamily="18" charset="0"/>
                  </a:rPr>
                  <a:t>mks</a:t>
                </a:r>
                <a:r>
                  <a:rPr lang="ru-RU" dirty="0" smtClean="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Pulse frequency </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5-10 </a:t>
                </a:r>
                <a:r>
                  <a:rPr lang="en-US" dirty="0" smtClean="0">
                    <a:solidFill>
                      <a:srgbClr val="000000"/>
                    </a:solidFill>
                    <a:latin typeface="Times New Roman" panose="02020603050405020304" pitchFamily="18" charset="0"/>
                    <a:ea typeface="Times New Roman" panose="02020603050405020304" pitchFamily="18" charset="0"/>
                  </a:rPr>
                  <a:t>Hz</a:t>
                </a:r>
                <a:endParaRPr lang="ru-RU" dirty="0">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Background flux to time averaged </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3.2 </a:t>
                </a: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Neutron beams </a:t>
                </a:r>
                <a:r>
                  <a:rPr lang="en-US" dirty="0" err="1" smtClean="0">
                    <a:solidFill>
                      <a:srgbClr val="000000"/>
                    </a:solidFill>
                    <a:latin typeface="Times New Roman" panose="02020603050405020304" pitchFamily="18" charset="0"/>
                    <a:ea typeface="Times New Roman" panose="02020603050405020304" pitchFamily="18" charset="0"/>
                  </a:rPr>
                  <a:t>numder</a:t>
                </a:r>
                <a:r>
                  <a:rPr lang="en-US"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20-22 </a:t>
                </a:r>
                <a:endParaRPr lang="ru-RU" dirty="0">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Thermal power of the target </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10-15</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М</a:t>
                </a:r>
                <a:r>
                  <a:rPr lang="en-US" dirty="0" smtClean="0">
                    <a:solidFill>
                      <a:srgbClr val="000000"/>
                    </a:solidFill>
                    <a:latin typeface="Times New Roman" panose="02020603050405020304" pitchFamily="18" charset="0"/>
                    <a:ea typeface="Times New Roman" panose="02020603050405020304" pitchFamily="18" charset="0"/>
                  </a:rPr>
                  <a:t>W</a:t>
                </a:r>
                <a:r>
                  <a:rPr lang="ru-RU" dirty="0" smtClean="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Fuel temperature, maximum </a:t>
                </a:r>
                <a:r>
                  <a:rPr lang="ru-RU" dirty="0" smtClean="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1500 К </a:t>
                </a:r>
                <a:endParaRPr lang="en-US" dirty="0" smtClean="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Flow rate of coolant </a:t>
                </a:r>
                <a:r>
                  <a:rPr lang="ru-RU" dirty="0" smtClean="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Pb</a:t>
                </a:r>
                <a:r>
                  <a:rPr lang="en-US" dirty="0" smtClean="0">
                    <a:solidFill>
                      <a:srgbClr val="000000"/>
                    </a:solidFill>
                    <a:latin typeface="Times New Roman" panose="02020603050405020304" pitchFamily="18" charset="0"/>
                    <a:ea typeface="Times New Roman" panose="02020603050405020304" pitchFamily="18" charset="0"/>
                  </a:rPr>
                  <a:t>-Bi alloy</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up to </a:t>
                </a:r>
                <a:r>
                  <a:rPr lang="ru-RU" dirty="0" smtClean="0">
                    <a:solidFill>
                      <a:srgbClr val="000000"/>
                    </a:solidFill>
                    <a:latin typeface="Times New Roman" panose="02020603050405020304" pitchFamily="18" charset="0"/>
                    <a:ea typeface="Times New Roman" panose="02020603050405020304" pitchFamily="18" charset="0"/>
                  </a:rPr>
                  <a:t>100 </a:t>
                </a:r>
                <a:r>
                  <a:rPr lang="en-US" dirty="0" smtClean="0">
                    <a:solidFill>
                      <a:srgbClr val="000000"/>
                    </a:solidFill>
                    <a:latin typeface="Times New Roman" panose="02020603050405020304" pitchFamily="18" charset="0"/>
                    <a:ea typeface="Times New Roman" panose="02020603050405020304" pitchFamily="18" charset="0"/>
                  </a:rPr>
                  <a:t>m3</a:t>
                </a:r>
                <a:r>
                  <a:rPr lang="ru-RU" dirty="0" smtClean="0">
                    <a:solidFill>
                      <a:srgbClr val="000000"/>
                    </a:solidFill>
                    <a:latin typeface="Times New Roman" panose="02020603050405020304" pitchFamily="18" charset="0"/>
                    <a:ea typeface="Times New Roman" panose="02020603050405020304" pitchFamily="18" charset="0"/>
                  </a:rPr>
                  <a:t>/</a:t>
                </a:r>
                <a:r>
                  <a:rPr lang="en-US" dirty="0" smtClean="0">
                    <a:solidFill>
                      <a:srgbClr val="000000"/>
                    </a:solidFill>
                    <a:latin typeface="Times New Roman" panose="02020603050405020304" pitchFamily="18" charset="0"/>
                    <a:ea typeface="Times New Roman" panose="02020603050405020304" pitchFamily="18" charset="0"/>
                  </a:rPr>
                  <a:t>h</a:t>
                </a:r>
                <a:endParaRPr lang="ru-RU" dirty="0">
                  <a:latin typeface="Times New Roman" panose="02020603050405020304" pitchFamily="18" charset="0"/>
                  <a:ea typeface="Times New Roman" panose="02020603050405020304" pitchFamily="18" charset="0"/>
                </a:endParaRPr>
              </a:p>
              <a:p>
                <a:pPr algn="just">
                  <a:spcAft>
                    <a:spcPts val="600"/>
                  </a:spcAft>
                </a:pP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Service life of the core   			up to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20 </a:t>
                </a:r>
                <a:r>
                  <a:rPr lang="en-US" dirty="0" smtClean="0">
                    <a:solidFill>
                      <a:srgbClr val="000000"/>
                    </a:solidFill>
                    <a:latin typeface="Times New Roman" panose="02020603050405020304" pitchFamily="18" charset="0"/>
                    <a:ea typeface="Times New Roman" panose="02020603050405020304" pitchFamily="18" charset="0"/>
                  </a:rPr>
                  <a:t>000 </a:t>
                </a:r>
                <a:r>
                  <a:rPr lang="en-US" dirty="0" err="1" smtClean="0">
                    <a:solidFill>
                      <a:srgbClr val="000000"/>
                    </a:solidFill>
                    <a:latin typeface="Times New Roman" panose="02020603050405020304" pitchFamily="18" charset="0"/>
                    <a:ea typeface="Times New Roman" panose="02020603050405020304" pitchFamily="18" charset="0"/>
                  </a:rPr>
                  <a:t>MWd</a:t>
                </a:r>
                <a:r>
                  <a:rPr lang="ru-RU" dirty="0" smtClean="0">
                    <a:solidFill>
                      <a:srgbClr val="000000"/>
                    </a:solidFill>
                    <a:latin typeface="Times New Roman" panose="02020603050405020304" pitchFamily="18" charset="0"/>
                    <a:ea typeface="Times New Roman" panose="02020603050405020304" pitchFamily="18" charset="0"/>
                  </a:rPr>
                  <a:t> </a:t>
                </a:r>
                <a:endParaRPr lang="en-US" dirty="0" smtClean="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US" dirty="0" smtClean="0">
                    <a:solidFill>
                      <a:srgbClr val="000000"/>
                    </a:solidFill>
                    <a:latin typeface="Times New Roman" panose="02020603050405020304" pitchFamily="18" charset="0"/>
                    <a:ea typeface="Times New Roman" panose="02020603050405020304" pitchFamily="18" charset="0"/>
                  </a:rPr>
                  <a:t>Critical load of Np </a:t>
                </a: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350 </a:t>
                </a:r>
                <a:r>
                  <a:rPr lang="en-US" dirty="0" smtClean="0">
                    <a:solidFill>
                      <a:srgbClr val="000000"/>
                    </a:solidFill>
                    <a:latin typeface="Times New Roman" panose="02020603050405020304" pitchFamily="18" charset="0"/>
                    <a:ea typeface="Times New Roman" panose="02020603050405020304" pitchFamily="18" charset="0"/>
                  </a:rPr>
                  <a:t>kg</a:t>
                </a:r>
                <a:r>
                  <a:rPr lang="ru-RU" dirty="0" smtClean="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spcAft>
                    <a:spcPts val="600"/>
                  </a:spcAft>
                </a:pPr>
                <a:r>
                  <a:rPr lang="ru-RU"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with 10 % of Pu-239 </a:t>
                </a:r>
                <a:r>
                  <a:rPr lang="ru-RU" dirty="0" smtClean="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185 </a:t>
                </a:r>
                <a:r>
                  <a:rPr lang="en-US" dirty="0" smtClean="0">
                    <a:solidFill>
                      <a:srgbClr val="000000"/>
                    </a:solidFill>
                    <a:latin typeface="Times New Roman" panose="02020603050405020304" pitchFamily="18" charset="0"/>
                    <a:ea typeface="Times New Roman" panose="02020603050405020304" pitchFamily="18" charset="0"/>
                  </a:rPr>
                  <a:t>kg</a:t>
                </a:r>
                <a:r>
                  <a:rPr lang="ru-RU" dirty="0" smtClean="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lnSpc>
                    <a:spcPct val="150000"/>
                  </a:lnSpc>
                  <a:spcAft>
                    <a:spcPts val="600"/>
                  </a:spcAft>
                </a:pPr>
                <a:endParaRPr lang="ru-RU" dirty="0">
                  <a:latin typeface="Times New Roman" panose="02020603050405020304" pitchFamily="18" charset="0"/>
                  <a:ea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67036" y="836712"/>
                <a:ext cx="8568952" cy="5555367"/>
              </a:xfrm>
              <a:prstGeom prst="rect">
                <a:avLst/>
              </a:prstGeom>
              <a:blipFill rotWithShape="0">
                <a:blip r:embed="rId2"/>
                <a:stretch>
                  <a:fillRect l="-569"/>
                </a:stretch>
              </a:blipFill>
            </p:spPr>
            <p:txBody>
              <a:bodyPr/>
              <a:lstStyle/>
              <a:p>
                <a:r>
                  <a:rPr lang="ru-RU">
                    <a:noFill/>
                  </a:rPr>
                  <a:t> </a:t>
                </a:r>
              </a:p>
            </p:txBody>
          </p:sp>
        </mc:Fallback>
      </mc:AlternateContent>
    </p:spTree>
    <p:extLst>
      <p:ext uri="{BB962C8B-B14F-4D97-AF65-F5344CB8AC3E}">
        <p14:creationId xmlns:p14="http://schemas.microsoft.com/office/powerpoint/2010/main" val="402619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24101" y="620688"/>
            <a:ext cx="8093461" cy="5760640"/>
          </a:xfrm>
          <a:prstGeom prst="rect">
            <a:avLst/>
          </a:prstGeom>
        </p:spPr>
      </p:pic>
      <p:sp>
        <p:nvSpPr>
          <p:cNvPr id="4" name="Равнобедренный треугольник 3"/>
          <p:cNvSpPr/>
          <p:nvPr/>
        </p:nvSpPr>
        <p:spPr>
          <a:xfrm>
            <a:off x="4351223" y="4874167"/>
            <a:ext cx="288032" cy="231319"/>
          </a:xfrm>
          <a:prstGeom prst="triangle">
            <a:avLst>
              <a:gd name="adj" fmla="val 4007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507886" y="4776122"/>
            <a:ext cx="786177" cy="400110"/>
          </a:xfrm>
          <a:prstGeom prst="rect">
            <a:avLst/>
          </a:prstGeom>
          <a:noFill/>
        </p:spPr>
        <p:txBody>
          <a:bodyPr wrap="none" rtlCol="0">
            <a:spAutoFit/>
          </a:bodyPr>
          <a:lstStyle/>
          <a:p>
            <a:r>
              <a:rPr lang="en-US" sz="2000" b="1" dirty="0" smtClean="0">
                <a:solidFill>
                  <a:srgbClr val="FF9900"/>
                </a:solidFill>
              </a:rPr>
              <a:t>DANS</a:t>
            </a:r>
            <a:endParaRPr lang="ru-RU" sz="2000" b="1" dirty="0">
              <a:solidFill>
                <a:srgbClr val="FF9900"/>
              </a:solidFill>
            </a:endParaRPr>
          </a:p>
        </p:txBody>
      </p:sp>
      <p:sp>
        <p:nvSpPr>
          <p:cNvPr id="6" name="TextBox 5"/>
          <p:cNvSpPr txBox="1"/>
          <p:nvPr/>
        </p:nvSpPr>
        <p:spPr>
          <a:xfrm>
            <a:off x="4639255" y="1268760"/>
            <a:ext cx="2378856" cy="369332"/>
          </a:xfrm>
          <a:prstGeom prst="rect">
            <a:avLst/>
          </a:prstGeom>
          <a:noFill/>
        </p:spPr>
        <p:txBody>
          <a:bodyPr wrap="none" rtlCol="0">
            <a:spAutoFit/>
          </a:bodyPr>
          <a:lstStyle/>
          <a:p>
            <a:r>
              <a:rPr lang="en-US" b="1" dirty="0" smtClean="0"/>
              <a:t>S. </a:t>
            </a:r>
            <a:r>
              <a:rPr lang="en-US" b="1" dirty="0" err="1" smtClean="0"/>
              <a:t>Polozov</a:t>
            </a:r>
            <a:r>
              <a:rPr lang="en-US" b="1" dirty="0" smtClean="0"/>
              <a:t> &amp; T. </a:t>
            </a:r>
            <a:r>
              <a:rPr lang="en-US" b="1" dirty="0" err="1" smtClean="0"/>
              <a:t>Kulevoy</a:t>
            </a:r>
            <a:endParaRPr lang="ru-RU" b="1" dirty="0"/>
          </a:p>
        </p:txBody>
      </p:sp>
    </p:spTree>
    <p:extLst>
      <p:ext uri="{BB962C8B-B14F-4D97-AF65-F5344CB8AC3E}">
        <p14:creationId xmlns:p14="http://schemas.microsoft.com/office/powerpoint/2010/main" val="7281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381112"/>
            <a:ext cx="7044603" cy="4638836"/>
          </a:xfrm>
          <a:prstGeom prst="rect">
            <a:avLst/>
          </a:prstGeom>
        </p:spPr>
      </p:pic>
      <p:sp>
        <p:nvSpPr>
          <p:cNvPr id="3" name="Прямоугольник 2"/>
          <p:cNvSpPr/>
          <p:nvPr/>
        </p:nvSpPr>
        <p:spPr>
          <a:xfrm>
            <a:off x="1504031" y="692696"/>
            <a:ext cx="5876281" cy="615553"/>
          </a:xfrm>
          <a:prstGeom prst="rect">
            <a:avLst/>
          </a:prstGeom>
        </p:spPr>
        <p:txBody>
          <a:bodyPr wrap="square">
            <a:spAutoFit/>
          </a:bodyPr>
          <a:lstStyle/>
          <a:p>
            <a:pPr algn="ctr"/>
            <a:r>
              <a:rPr lang="en-US" dirty="0">
                <a:solidFill>
                  <a:srgbClr val="C00000"/>
                </a:solidFill>
                <a:latin typeface="Comic Sans MS" panose="030F0702030302020204" pitchFamily="66" charset="0"/>
              </a:rPr>
              <a:t>Neutron flux versus reactor core volume </a:t>
            </a:r>
            <a:br>
              <a:rPr lang="en-US" dirty="0">
                <a:solidFill>
                  <a:srgbClr val="C00000"/>
                </a:solidFill>
                <a:latin typeface="Comic Sans MS" panose="030F0702030302020204" pitchFamily="66" charset="0"/>
              </a:rPr>
            </a:br>
            <a:r>
              <a:rPr lang="en-US" sz="1600" dirty="0">
                <a:solidFill>
                  <a:srgbClr val="C00000"/>
                </a:solidFill>
                <a:latin typeface="Comic Sans MS" panose="030F0702030302020204" pitchFamily="66" charset="0"/>
              </a:rPr>
              <a:t>(MCNP, </a:t>
            </a:r>
            <a:r>
              <a:rPr lang="ru-RU" sz="1600" dirty="0">
                <a:solidFill>
                  <a:srgbClr val="C00000"/>
                </a:solidFill>
                <a:latin typeface="Comic Sans MS" panose="030F0702030302020204" pitchFamily="66" charset="0"/>
              </a:rPr>
              <a:t> </a:t>
            </a:r>
            <a:r>
              <a:rPr lang="en-US" sz="1600" dirty="0" err="1">
                <a:solidFill>
                  <a:srgbClr val="C00000"/>
                </a:solidFill>
                <a:latin typeface="Comic Sans MS" panose="030F0702030302020204" pitchFamily="66" charset="0"/>
              </a:rPr>
              <a:t>Wsp</a:t>
            </a:r>
            <a:r>
              <a:rPr lang="en-US" sz="1600" dirty="0">
                <a:solidFill>
                  <a:srgbClr val="C00000"/>
                </a:solidFill>
                <a:latin typeface="Comic Sans MS" panose="030F0702030302020204" pitchFamily="66" charset="0"/>
              </a:rPr>
              <a:t> </a:t>
            </a:r>
            <a:r>
              <a:rPr lang="ru-RU" sz="1600" dirty="0">
                <a:solidFill>
                  <a:srgbClr val="C00000"/>
                </a:solidFill>
                <a:latin typeface="Comic Sans MS" panose="030F0702030302020204" pitchFamily="66" charset="0"/>
              </a:rPr>
              <a:t>= </a:t>
            </a:r>
            <a:r>
              <a:rPr lang="ru-RU" sz="1600" dirty="0" smtClean="0">
                <a:solidFill>
                  <a:srgbClr val="C00000"/>
                </a:solidFill>
                <a:latin typeface="Comic Sans MS" panose="030F0702030302020204" pitchFamily="66" charset="0"/>
              </a:rPr>
              <a:t>0</a:t>
            </a:r>
            <a:r>
              <a:rPr lang="en-US" sz="1600" dirty="0" smtClean="0">
                <a:solidFill>
                  <a:srgbClr val="C00000"/>
                </a:solidFill>
                <a:latin typeface="Comic Sans MS" panose="030F0702030302020204" pitchFamily="66" charset="0"/>
              </a:rPr>
              <a:t>.33</a:t>
            </a:r>
            <a:r>
              <a:rPr lang="ru-RU" sz="1600" dirty="0" smtClean="0">
                <a:solidFill>
                  <a:srgbClr val="C00000"/>
                </a:solidFill>
                <a:latin typeface="Comic Sans MS" panose="030F0702030302020204" pitchFamily="66" charset="0"/>
              </a:rPr>
              <a:t> </a:t>
            </a:r>
            <a:r>
              <a:rPr lang="ru-RU" sz="1600" dirty="0">
                <a:solidFill>
                  <a:srgbClr val="C00000"/>
                </a:solidFill>
                <a:latin typeface="Comic Sans MS" panose="030F0702030302020204" pitchFamily="66" charset="0"/>
              </a:rPr>
              <a:t>М</a:t>
            </a:r>
            <a:r>
              <a:rPr lang="en-US" sz="1600" dirty="0">
                <a:solidFill>
                  <a:srgbClr val="C00000"/>
                </a:solidFill>
                <a:latin typeface="Comic Sans MS" panose="030F0702030302020204" pitchFamily="66" charset="0"/>
              </a:rPr>
              <a:t>W</a:t>
            </a:r>
            <a:r>
              <a:rPr lang="ru-RU" sz="1600" dirty="0">
                <a:solidFill>
                  <a:srgbClr val="C00000"/>
                </a:solidFill>
                <a:latin typeface="Comic Sans MS" panose="030F0702030302020204" pitchFamily="66" charset="0"/>
              </a:rPr>
              <a:t>/</a:t>
            </a:r>
            <a:r>
              <a:rPr lang="en-US" sz="1600" dirty="0" smtClean="0">
                <a:solidFill>
                  <a:srgbClr val="C00000"/>
                </a:solidFill>
                <a:latin typeface="Comic Sans MS" panose="030F0702030302020204" pitchFamily="66" charset="0"/>
              </a:rPr>
              <a:t>l,  grooved water moderator)</a:t>
            </a:r>
            <a:endParaRPr lang="ru-RU" dirty="0"/>
          </a:p>
        </p:txBody>
      </p:sp>
      <p:sp>
        <p:nvSpPr>
          <p:cNvPr id="4" name="TextBox 3"/>
          <p:cNvSpPr txBox="1"/>
          <p:nvPr/>
        </p:nvSpPr>
        <p:spPr>
          <a:xfrm>
            <a:off x="2672801" y="2060848"/>
            <a:ext cx="1444306" cy="646331"/>
          </a:xfrm>
          <a:prstGeom prst="rect">
            <a:avLst/>
          </a:prstGeom>
          <a:noFill/>
        </p:spPr>
        <p:txBody>
          <a:bodyPr wrap="none" rtlCol="0">
            <a:spAutoFit/>
          </a:bodyPr>
          <a:lstStyle/>
          <a:p>
            <a:r>
              <a:rPr lang="en-US" dirty="0" smtClean="0"/>
              <a:t>Fast reactor, </a:t>
            </a:r>
          </a:p>
          <a:p>
            <a:r>
              <a:rPr lang="en-US" dirty="0" smtClean="0"/>
              <a:t>liquid cooled </a:t>
            </a:r>
            <a:endParaRPr lang="ru-RU" dirty="0"/>
          </a:p>
        </p:txBody>
      </p:sp>
      <p:sp>
        <p:nvSpPr>
          <p:cNvPr id="5" name="TextBox 4"/>
          <p:cNvSpPr txBox="1"/>
          <p:nvPr/>
        </p:nvSpPr>
        <p:spPr>
          <a:xfrm>
            <a:off x="4147952" y="3515864"/>
            <a:ext cx="2466766" cy="369332"/>
          </a:xfrm>
          <a:prstGeom prst="rect">
            <a:avLst/>
          </a:prstGeom>
          <a:noFill/>
        </p:spPr>
        <p:txBody>
          <a:bodyPr wrap="none" rtlCol="0">
            <a:spAutoFit/>
          </a:bodyPr>
          <a:lstStyle/>
          <a:p>
            <a:r>
              <a:rPr lang="en-US" dirty="0" smtClean="0"/>
              <a:t>Water cooled Pu reactor</a:t>
            </a:r>
            <a:endParaRPr lang="ru-RU" dirty="0"/>
          </a:p>
        </p:txBody>
      </p:sp>
      <p:sp>
        <p:nvSpPr>
          <p:cNvPr id="6" name="Овал 5"/>
          <p:cNvSpPr/>
          <p:nvPr/>
        </p:nvSpPr>
        <p:spPr>
          <a:xfrm flipV="1">
            <a:off x="4147953" y="4729790"/>
            <a:ext cx="158962" cy="115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306915" y="4360458"/>
            <a:ext cx="679994" cy="369332"/>
          </a:xfrm>
          <a:prstGeom prst="rect">
            <a:avLst/>
          </a:prstGeom>
          <a:noFill/>
        </p:spPr>
        <p:txBody>
          <a:bodyPr wrap="none" rtlCol="0">
            <a:spAutoFit/>
          </a:bodyPr>
          <a:lstStyle/>
          <a:p>
            <a:r>
              <a:rPr lang="en-US" dirty="0" smtClean="0"/>
              <a:t>IBR-2</a:t>
            </a:r>
            <a:endParaRPr lang="ru-RU" dirty="0"/>
          </a:p>
        </p:txBody>
      </p:sp>
      <p:sp>
        <p:nvSpPr>
          <p:cNvPr id="8" name="Равнобедренный треугольник 7"/>
          <p:cNvSpPr/>
          <p:nvPr/>
        </p:nvSpPr>
        <p:spPr>
          <a:xfrm>
            <a:off x="5381335" y="2132856"/>
            <a:ext cx="222648" cy="251157"/>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721856" y="2357457"/>
            <a:ext cx="711862" cy="369332"/>
          </a:xfrm>
          <a:prstGeom prst="rect">
            <a:avLst/>
          </a:prstGeom>
          <a:noFill/>
        </p:spPr>
        <p:txBody>
          <a:bodyPr wrap="none" rtlCol="0">
            <a:spAutoFit/>
          </a:bodyPr>
          <a:lstStyle/>
          <a:p>
            <a:r>
              <a:rPr lang="en-US" dirty="0" smtClean="0"/>
              <a:t>DANS</a:t>
            </a:r>
            <a:endParaRPr lang="ru-RU" dirty="0"/>
          </a:p>
        </p:txBody>
      </p:sp>
    </p:spTree>
    <p:extLst>
      <p:ext uri="{BB962C8B-B14F-4D97-AF65-F5344CB8AC3E}">
        <p14:creationId xmlns:p14="http://schemas.microsoft.com/office/powerpoint/2010/main" val="1193070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728659"/>
            <a:ext cx="6798735" cy="1303867"/>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2700" dirty="0">
                <a:solidFill>
                  <a:srgbClr val="FF0000"/>
                </a:solidFill>
                <a:latin typeface="Comic Sans MS" panose="030F0702030302020204" pitchFamily="66" charset="0"/>
              </a:rPr>
              <a:t>Базовые отличия от ИБР-2:</a:t>
            </a:r>
          </a:p>
        </p:txBody>
      </p:sp>
      <p:sp>
        <p:nvSpPr>
          <p:cNvPr id="3" name="TextBox 2"/>
          <p:cNvSpPr txBox="1"/>
          <p:nvPr/>
        </p:nvSpPr>
        <p:spPr>
          <a:xfrm>
            <a:off x="1379527" y="2276872"/>
            <a:ext cx="6696744" cy="2554545"/>
          </a:xfrm>
          <a:prstGeom prst="rect">
            <a:avLst/>
          </a:prstGeom>
          <a:noFill/>
        </p:spPr>
        <p:txBody>
          <a:bodyPr wrap="square" rtlCol="0">
            <a:spAutoFit/>
          </a:bodyPr>
          <a:lstStyle/>
          <a:p>
            <a:pPr marL="342900" indent="-342900">
              <a:buFont typeface="+mj-lt"/>
              <a:buAutoNum type="arabicPeriod"/>
            </a:pPr>
            <a:r>
              <a:rPr lang="ru-RU" sz="2000" dirty="0">
                <a:latin typeface="Arial" panose="020B0604020202020204" pitchFamily="34" charset="0"/>
                <a:cs typeface="Arial" panose="020B0604020202020204" pitchFamily="34" charset="0"/>
              </a:rPr>
              <a:t>Режим работы – импульсный бустер </a:t>
            </a:r>
          </a:p>
          <a:p>
            <a:pPr marL="342900" indent="-342900">
              <a:buFont typeface="+mj-lt"/>
              <a:buAutoNum type="arabicPeriod"/>
            </a:pPr>
            <a:r>
              <a:rPr lang="ru-RU" sz="2000" i="1" dirty="0">
                <a:solidFill>
                  <a:srgbClr val="0070C0"/>
                </a:solidFill>
                <a:latin typeface="Arial" panose="020B0604020202020204" pitchFamily="34" charset="0"/>
                <a:cs typeface="Arial" panose="020B0604020202020204" pitchFamily="34" charset="0"/>
              </a:rPr>
              <a:t>Нептуний</a:t>
            </a:r>
            <a:r>
              <a:rPr lang="ru-RU" sz="2000" i="1" dirty="0">
                <a:latin typeface="Arial" panose="020B0604020202020204" pitchFamily="34" charset="0"/>
                <a:cs typeface="Arial" panose="020B0604020202020204" pitchFamily="34" charset="0"/>
              </a:rPr>
              <a:t> к</a:t>
            </a:r>
            <a:r>
              <a:rPr lang="ru-RU" sz="2000" dirty="0">
                <a:latin typeface="Arial" panose="020B0604020202020204" pitchFamily="34" charset="0"/>
                <a:cs typeface="Arial" panose="020B0604020202020204" pitchFamily="34" charset="0"/>
              </a:rPr>
              <a:t>ак ядерное топливо (вместо оружейного плутония)</a:t>
            </a:r>
          </a:p>
          <a:p>
            <a:pPr marL="342900" indent="-342900">
              <a:buFont typeface="+mj-lt"/>
              <a:buAutoNum type="arabicPeriod"/>
            </a:pPr>
            <a:r>
              <a:rPr lang="ru-RU" sz="2000" dirty="0">
                <a:latin typeface="Arial" panose="020B0604020202020204" pitchFamily="34" charset="0"/>
                <a:cs typeface="Arial" panose="020B0604020202020204" pitchFamily="34" charset="0"/>
              </a:rPr>
              <a:t>Другой принцип модуляции реактивности - </a:t>
            </a:r>
            <a:r>
              <a:rPr lang="ru-RU" sz="2000" i="1" dirty="0">
                <a:solidFill>
                  <a:srgbClr val="0070C0"/>
                </a:solidFill>
                <a:latin typeface="Arial" panose="020B0604020202020204" pitchFamily="34" charset="0"/>
                <a:cs typeface="Arial" panose="020B0604020202020204" pitchFamily="34" charset="0"/>
              </a:rPr>
              <a:t>замедление</a:t>
            </a:r>
            <a:r>
              <a:rPr lang="ru-RU" sz="2000" i="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вместо отражения) </a:t>
            </a:r>
          </a:p>
          <a:p>
            <a:pPr marL="342900" indent="-342900">
              <a:buFont typeface="+mj-lt"/>
              <a:buAutoNum type="arabicPeriod"/>
            </a:pPr>
            <a:r>
              <a:rPr lang="ru-RU" sz="2000" dirty="0" smtClean="0">
                <a:latin typeface="Arial" panose="020B0604020202020204" pitchFamily="34" charset="0"/>
                <a:cs typeface="Arial" panose="020B0604020202020204" pitchFamily="34" charset="0"/>
              </a:rPr>
              <a:t>Расположение </a:t>
            </a:r>
            <a:r>
              <a:rPr lang="ru-RU" sz="2000" dirty="0">
                <a:latin typeface="Arial" panose="020B0604020202020204" pitchFamily="34" charset="0"/>
                <a:cs typeface="Arial" panose="020B0604020202020204" pitchFamily="34" charset="0"/>
              </a:rPr>
              <a:t>замедлителей  - в  </a:t>
            </a:r>
            <a:r>
              <a:rPr lang="en-US" sz="2000" i="1" dirty="0" smtClean="0">
                <a:solidFill>
                  <a:srgbClr val="0070C0"/>
                </a:solidFill>
                <a:latin typeface="Arial" panose="020B0604020202020204" pitchFamily="34" charset="0"/>
                <a:cs typeface="Arial" panose="020B0604020202020204" pitchFamily="34" charset="0"/>
              </a:rPr>
              <a:t>coupled</a:t>
            </a:r>
            <a:r>
              <a:rPr lang="ru-RU" sz="2000" i="1" dirty="0" smtClean="0">
                <a:solidFill>
                  <a:srgbClr val="0070C0"/>
                </a:solidFill>
                <a:latin typeface="Arial" panose="020B0604020202020204" pitchFamily="34" charset="0"/>
                <a:cs typeface="Arial" panose="020B0604020202020204" pitchFamily="34" charset="0"/>
              </a:rPr>
              <a:t> </a:t>
            </a:r>
            <a:r>
              <a:rPr lang="en-US" sz="2000" i="1" dirty="0" smtClean="0">
                <a:solidFill>
                  <a:srgbClr val="0070C0"/>
                </a:solidFill>
                <a:latin typeface="Arial" panose="020B0604020202020204" pitchFamily="34" charset="0"/>
                <a:cs typeface="Arial" panose="020B0604020202020204" pitchFamily="34" charset="0"/>
              </a:rPr>
              <a:t>&amp; wing </a:t>
            </a:r>
            <a:r>
              <a:rPr lang="ru-RU" sz="2000" i="1" dirty="0" smtClean="0">
                <a:solidFill>
                  <a:srgbClr val="0070C0"/>
                </a:solidFill>
                <a:latin typeface="Arial" panose="020B0604020202020204" pitchFamily="34" charset="0"/>
                <a:cs typeface="Arial" panose="020B0604020202020204" pitchFamily="34" charset="0"/>
              </a:rPr>
              <a:t> </a:t>
            </a:r>
            <a:r>
              <a:rPr lang="ru-RU" sz="2000" i="1" dirty="0">
                <a:solidFill>
                  <a:srgbClr val="0070C0"/>
                </a:solidFill>
                <a:latin typeface="Arial" panose="020B0604020202020204" pitchFamily="34" charset="0"/>
                <a:cs typeface="Arial" panose="020B0604020202020204" pitchFamily="34" charset="0"/>
              </a:rPr>
              <a:t>геометрии </a:t>
            </a:r>
            <a:r>
              <a:rPr lang="ru-RU" sz="2000" dirty="0">
                <a:latin typeface="Arial" panose="020B0604020202020204" pitchFamily="34" charset="0"/>
                <a:cs typeface="Arial" panose="020B0604020202020204" pitchFamily="34" charset="0"/>
              </a:rPr>
              <a:t>(на ИБР – 2 – радиальная, «</a:t>
            </a:r>
            <a:r>
              <a:rPr lang="en-US" sz="2000" dirty="0">
                <a:latin typeface="Arial" panose="020B0604020202020204" pitchFamily="34" charset="0"/>
                <a:cs typeface="Arial" panose="020B0604020202020204" pitchFamily="34" charset="0"/>
              </a:rPr>
              <a:t>decoupled</a:t>
            </a:r>
            <a:r>
              <a:rPr lang="ru-RU" sz="2000" dirty="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2532740" y="4742811"/>
            <a:ext cx="5279009" cy="1292662"/>
          </a:xfrm>
          <a:prstGeom prst="rect">
            <a:avLst/>
          </a:prstGeom>
          <a:noFill/>
        </p:spPr>
        <p:txBody>
          <a:bodyPr wrap="none" rtlCol="0">
            <a:spAutoFit/>
          </a:bodyPr>
          <a:lstStyle/>
          <a:p>
            <a:r>
              <a:rPr lang="ru-RU" sz="2400" dirty="0">
                <a:solidFill>
                  <a:srgbClr val="CC0000"/>
                </a:solidFill>
                <a:latin typeface="Comic Sans MS" panose="030F0702030302020204" pitchFamily="66" charset="0"/>
              </a:rPr>
              <a:t> Идем </a:t>
            </a:r>
            <a:r>
              <a:rPr lang="ru-RU" sz="2400" dirty="0" smtClean="0">
                <a:solidFill>
                  <a:srgbClr val="CC0000"/>
                </a:solidFill>
                <a:latin typeface="Comic Sans MS" panose="030F0702030302020204" pitchFamily="66" charset="0"/>
              </a:rPr>
              <a:t>назад в будущее </a:t>
            </a:r>
            <a:r>
              <a:rPr lang="ru-RU" dirty="0" smtClean="0"/>
              <a:t>:    </a:t>
            </a:r>
          </a:p>
          <a:p>
            <a:r>
              <a:rPr lang="ru-RU" dirty="0"/>
              <a:t>	</a:t>
            </a:r>
            <a:r>
              <a:rPr lang="ru-RU" dirty="0" smtClean="0"/>
              <a:t>		</a:t>
            </a:r>
            <a:r>
              <a:rPr lang="ru-RU" b="1" i="1" dirty="0" smtClean="0"/>
              <a:t>Плутоний – </a:t>
            </a:r>
            <a:r>
              <a:rPr lang="ru-RU" b="1" dirty="0" smtClean="0"/>
              <a:t>Нептуний</a:t>
            </a:r>
          </a:p>
          <a:p>
            <a:r>
              <a:rPr lang="ru-RU" b="1" i="1" dirty="0"/>
              <a:t>	</a:t>
            </a:r>
            <a:r>
              <a:rPr lang="ru-RU" b="1" i="1" dirty="0" smtClean="0"/>
              <a:t>	     	Уран – </a:t>
            </a:r>
            <a:r>
              <a:rPr lang="ru-RU" b="1" dirty="0" smtClean="0"/>
              <a:t>пустота</a:t>
            </a:r>
            <a:r>
              <a:rPr lang="ru-RU" b="1" i="1" dirty="0" smtClean="0"/>
              <a:t> </a:t>
            </a:r>
          </a:p>
          <a:p>
            <a:r>
              <a:rPr lang="ru-RU" b="1" i="1" dirty="0" smtClean="0"/>
              <a:t>Демилитаризация … </a:t>
            </a:r>
            <a:endParaRPr lang="ru-RU" b="1" i="1" dirty="0"/>
          </a:p>
        </p:txBody>
      </p:sp>
    </p:spTree>
    <p:extLst>
      <p:ext uri="{BB962C8B-B14F-4D97-AF65-F5344CB8AC3E}">
        <p14:creationId xmlns:p14="http://schemas.microsoft.com/office/powerpoint/2010/main" val="373794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467544" y="764704"/>
                <a:ext cx="8424936" cy="4827925"/>
              </a:xfrm>
              <a:prstGeom prst="rect">
                <a:avLst/>
              </a:prstGeom>
            </p:spPr>
            <p:txBody>
              <a:bodyPr wrap="square">
                <a:spAutoFit/>
              </a:bodyPr>
              <a:lstStyle/>
              <a:p>
                <a:r>
                  <a:rPr lang="ru-RU" dirty="0" smtClean="0"/>
                  <a:t>Пороговый характер </a:t>
                </a:r>
                <a:r>
                  <a:rPr lang="ru-RU" dirty="0"/>
                  <a:t>сечения деления имеет, как минимум, три важных </a:t>
                </a:r>
                <a:r>
                  <a:rPr lang="ru-RU" dirty="0" smtClean="0"/>
                  <a:t>следствия:</a:t>
                </a:r>
              </a:p>
              <a:p>
                <a:r>
                  <a:rPr lang="ru-RU" dirty="0" smtClean="0"/>
                  <a:t> </a:t>
                </a:r>
                <a:endParaRPr lang="ru-RU" dirty="0"/>
              </a:p>
              <a:p>
                <a:pPr lvl="0"/>
                <a:r>
                  <a:rPr lang="ru-RU" dirty="0"/>
                  <a:t> 1)  Во-первых</a:t>
                </a:r>
                <a:r>
                  <a:rPr lang="ru-RU" i="1" dirty="0"/>
                  <a:t>, </a:t>
                </a:r>
                <a:r>
                  <a:rPr lang="ru-RU" i="1" dirty="0">
                    <a:solidFill>
                      <a:srgbClr val="FF0000"/>
                    </a:solidFill>
                  </a:rPr>
                  <a:t>время жизни поколения быстрых нейтронов </a:t>
                </a:r>
                <a:r>
                  <a:rPr lang="ru-RU" b="1" i="1" dirty="0">
                    <a:solidFill>
                      <a:srgbClr val="FF0000"/>
                    </a:solidFill>
                    <a:sym typeface="Symbol"/>
                  </a:rPr>
                  <a:t></a:t>
                </a:r>
                <a:r>
                  <a:rPr lang="ru-RU" i="1" dirty="0">
                    <a:solidFill>
                      <a:srgbClr val="FF0000"/>
                    </a:solidFill>
                  </a:rPr>
                  <a:t>  </a:t>
                </a:r>
                <a:r>
                  <a:rPr lang="ru-RU" dirty="0"/>
                  <a:t>в зоне с нептунием значительно ниже той же величины для зоны с плутонием. В оптимальном режиме работы бустера умножение нейтронного источника обратно пропорционально </a:t>
                </a:r>
                <a:r>
                  <a:rPr lang="ru-RU" b="1" i="1" dirty="0">
                    <a:sym typeface="Symbol"/>
                  </a:rPr>
                  <a:t></a:t>
                </a:r>
                <a:r>
                  <a:rPr lang="ru-RU" b="1" i="1" dirty="0"/>
                  <a:t>  </a:t>
                </a:r>
                <a:r>
                  <a:rPr lang="ru-RU" dirty="0"/>
                  <a:t>: </a:t>
                </a:r>
              </a:p>
              <a:p>
                <a:r>
                  <a:rPr lang="ru-RU" dirty="0" smtClean="0"/>
                  <a:t>.			</a:t>
                </a:r>
                <a:r>
                  <a:rPr lang="ru-RU" dirty="0" smtClean="0">
                    <a:solidFill>
                      <a:srgbClr val="FF0000"/>
                    </a:solidFill>
                  </a:rPr>
                  <a:t> </a:t>
                </a:r>
                <a14:m>
                  <m:oMath xmlns:m="http://schemas.openxmlformats.org/officeDocument/2006/math">
                    <m:r>
                      <a:rPr lang="ru-RU" i="1">
                        <a:solidFill>
                          <a:srgbClr val="FF0000"/>
                        </a:solidFill>
                        <a:latin typeface="Cambria Math"/>
                      </a:rPr>
                      <m:t>𝑀</m:t>
                    </m:r>
                    <m:r>
                      <a:rPr lang="ru-RU" i="1">
                        <a:solidFill>
                          <a:srgbClr val="FF0000"/>
                        </a:solidFill>
                        <a:latin typeface="Cambria Math"/>
                      </a:rPr>
                      <m:t>≅</m:t>
                    </m:r>
                    <m:f>
                      <m:fPr>
                        <m:ctrlPr>
                          <a:rPr lang="ru-RU" i="1">
                            <a:solidFill>
                              <a:srgbClr val="FF0000"/>
                            </a:solidFill>
                            <a:latin typeface="Cambria Math" charset="0"/>
                          </a:rPr>
                        </m:ctrlPr>
                      </m:fPr>
                      <m:num>
                        <m:sSub>
                          <m:sSubPr>
                            <m:ctrlPr>
                              <a:rPr lang="ru-RU" i="1">
                                <a:solidFill>
                                  <a:srgbClr val="FF0000"/>
                                </a:solidFill>
                                <a:latin typeface="Cambria Math" charset="0"/>
                              </a:rPr>
                            </m:ctrlPr>
                          </m:sSubPr>
                          <m:e>
                            <m:r>
                              <a:rPr lang="ru-RU" i="1">
                                <a:solidFill>
                                  <a:srgbClr val="FF0000"/>
                                </a:solidFill>
                                <a:latin typeface="Cambria Math"/>
                              </a:rPr>
                              <m:t>𝜃</m:t>
                            </m:r>
                          </m:e>
                          <m:sub>
                            <m:r>
                              <a:rPr lang="ru-RU" i="1">
                                <a:solidFill>
                                  <a:srgbClr val="FF0000"/>
                                </a:solidFill>
                                <a:latin typeface="Cambria Math"/>
                              </a:rPr>
                              <m:t>𝑒𝑓𝑓</m:t>
                            </m:r>
                          </m:sub>
                        </m:sSub>
                      </m:num>
                      <m:den>
                        <m:r>
                          <a:rPr lang="ru-RU" b="1" i="1">
                            <a:solidFill>
                              <a:srgbClr val="FF0000"/>
                            </a:solidFill>
                            <a:latin typeface="Cambria Math"/>
                            <a:sym typeface="Symbol"/>
                          </a:rPr>
                          <m:t></m:t>
                        </m:r>
                      </m:den>
                    </m:f>
                    <m:r>
                      <a:rPr lang="ru-RU" i="1">
                        <a:latin typeface="Cambria Math"/>
                      </a:rPr>
                      <m:t> </m:t>
                    </m:r>
                  </m:oMath>
                </a14:m>
                <a:endParaRPr lang="ru-RU" dirty="0"/>
              </a:p>
              <a:p>
                <a:r>
                  <a:rPr lang="ru-RU" dirty="0"/>
                  <a:t>Этот факт позволяет иметь более высокую мощность в бустере с </a:t>
                </a:r>
                <a:r>
                  <a:rPr lang="ru-RU" dirty="0" err="1"/>
                  <a:t>нептуниевой</a:t>
                </a:r>
                <a:r>
                  <a:rPr lang="ru-RU" dirty="0"/>
                  <a:t> зоной при заданной длительности импульса нейтронов </a:t>
                </a:r>
                <a:r>
                  <a:rPr lang="ru-RU" i="1" dirty="0">
                    <a:sym typeface="Symbol"/>
                  </a:rPr>
                  <a:t></a:t>
                </a:r>
                <a:r>
                  <a:rPr lang="en-US" i="1" baseline="-25000" dirty="0"/>
                  <a:t>eff</a:t>
                </a:r>
                <a:r>
                  <a:rPr lang="en-US" baseline="-25000" dirty="0"/>
                  <a:t> </a:t>
                </a:r>
                <a:r>
                  <a:rPr lang="en-US" dirty="0"/>
                  <a:t> </a:t>
                </a:r>
                <a:r>
                  <a:rPr lang="ru-RU" dirty="0"/>
                  <a:t>. </a:t>
                </a:r>
              </a:p>
              <a:p>
                <a:endParaRPr lang="ru-RU" dirty="0"/>
              </a:p>
              <a:p>
                <a:pPr lvl="0"/>
                <a:r>
                  <a:rPr lang="ru-RU" sz="2000" dirty="0"/>
                  <a:t>2) Во-вторых, эффективная </a:t>
                </a:r>
                <a:r>
                  <a:rPr lang="ru-RU" sz="2000" dirty="0">
                    <a:solidFill>
                      <a:srgbClr val="FF0000"/>
                    </a:solidFill>
                  </a:rPr>
                  <a:t>доля запаздывающих нейтронов </a:t>
                </a:r>
                <a:r>
                  <a:rPr lang="ru-RU" sz="2000" i="1" dirty="0">
                    <a:solidFill>
                      <a:srgbClr val="FF0000"/>
                    </a:solidFill>
                    <a:sym typeface="Symbol"/>
                  </a:rPr>
                  <a:t></a:t>
                </a:r>
                <a:r>
                  <a:rPr lang="en-US" sz="2000" i="1" baseline="-25000" dirty="0">
                    <a:solidFill>
                      <a:srgbClr val="FF0000"/>
                    </a:solidFill>
                  </a:rPr>
                  <a:t>eff</a:t>
                </a:r>
                <a:r>
                  <a:rPr lang="ru-RU" sz="2000" dirty="0">
                    <a:solidFill>
                      <a:srgbClr val="FF0000"/>
                    </a:solidFill>
                  </a:rPr>
                  <a:t> </a:t>
                </a:r>
                <a:r>
                  <a:rPr lang="ru-RU" sz="2000" dirty="0"/>
                  <a:t>оказывается заметно ниже той же величины для плутония-239, и, соответственно </a:t>
                </a:r>
                <a:r>
                  <a:rPr lang="ru-RU" sz="2000" i="1" dirty="0">
                    <a:solidFill>
                      <a:srgbClr val="FF0000"/>
                    </a:solidFill>
                  </a:rPr>
                  <a:t>определяет малое значение фоновой мощности</a:t>
                </a:r>
                <a:r>
                  <a:rPr lang="ru-RU" sz="2000" dirty="0"/>
                  <a:t> в промежутках между </a:t>
                </a:r>
                <a:r>
                  <a:rPr lang="ru-RU" sz="2000" dirty="0" smtClean="0"/>
                  <a:t>импульсами (около 3 %) . </a:t>
                </a:r>
                <a:endParaRPr lang="ru-RU" sz="2000" dirty="0"/>
              </a:p>
              <a:p>
                <a:pPr lvl="0"/>
                <a:endParaRPr lang="ru-RU" sz="2000" dirty="0"/>
              </a:p>
              <a:p>
                <a:pPr lvl="0"/>
                <a:endParaRPr lang="ru-RU" dirty="0"/>
              </a:p>
              <a:p>
                <a:pPr lvl="0"/>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67544" y="764704"/>
                <a:ext cx="8424936" cy="4827925"/>
              </a:xfrm>
              <a:prstGeom prst="rect">
                <a:avLst/>
              </a:prstGeom>
              <a:blipFill rotWithShape="1">
                <a:blip r:embed="rId2"/>
                <a:stretch>
                  <a:fillRect l="-796" t="-631" r="-434"/>
                </a:stretch>
              </a:blipFill>
            </p:spPr>
            <p:txBody>
              <a:bodyPr/>
              <a:lstStyle/>
              <a:p>
                <a:r>
                  <a:rPr lang="ru-RU">
                    <a:noFill/>
                  </a:rPr>
                  <a:t> </a:t>
                </a:r>
              </a:p>
            </p:txBody>
          </p:sp>
        </mc:Fallback>
      </mc:AlternateContent>
    </p:spTree>
    <p:extLst>
      <p:ext uri="{BB962C8B-B14F-4D97-AF65-F5344CB8AC3E}">
        <p14:creationId xmlns:p14="http://schemas.microsoft.com/office/powerpoint/2010/main" val="2443187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712968" cy="5909310"/>
          </a:xfrm>
          <a:prstGeom prst="rect">
            <a:avLst/>
          </a:prstGeom>
        </p:spPr>
        <p:txBody>
          <a:bodyPr wrap="square">
            <a:spAutoFit/>
          </a:bodyPr>
          <a:lstStyle/>
          <a:p>
            <a:pPr lvl="0"/>
            <a:r>
              <a:rPr lang="ru-RU" dirty="0" smtClean="0"/>
              <a:t>3) Третье </a:t>
            </a:r>
            <a:r>
              <a:rPr lang="ru-RU" dirty="0"/>
              <a:t>следствие порогового характера деления нептуния – это возможность использования для модулятора реактивности материалов, замедляющих нейтроны. </a:t>
            </a:r>
            <a:r>
              <a:rPr lang="ru-RU" dirty="0" smtClean="0"/>
              <a:t>Водород </a:t>
            </a:r>
            <a:r>
              <a:rPr lang="ru-RU" dirty="0"/>
              <a:t>в </a:t>
            </a:r>
            <a:r>
              <a:rPr lang="ru-RU" dirty="0" err="1"/>
              <a:t>нептуниевой</a:t>
            </a:r>
            <a:r>
              <a:rPr lang="ru-RU" dirty="0"/>
              <a:t> зоне «работает» как поглотитель нейтронов (точнее, как «поглотитель ценности» нейтронов). </a:t>
            </a:r>
            <a:r>
              <a:rPr lang="ru-RU" dirty="0" smtClean="0"/>
              <a:t>Удаление </a:t>
            </a:r>
            <a:r>
              <a:rPr lang="ru-RU" dirty="0"/>
              <a:t>водородсодержащего </a:t>
            </a:r>
            <a:r>
              <a:rPr lang="ru-RU" dirty="0" smtClean="0"/>
              <a:t>вещества) </a:t>
            </a:r>
            <a:r>
              <a:rPr lang="ru-RU" dirty="0"/>
              <a:t>из активной зоны </a:t>
            </a:r>
            <a:r>
              <a:rPr lang="ru-RU" dirty="0" err="1"/>
              <a:t>нептуниевого</a:t>
            </a:r>
            <a:r>
              <a:rPr lang="ru-RU" dirty="0"/>
              <a:t> реактора дает изменение реактивности, сравнимое с вводом делящегося вещества. </a:t>
            </a:r>
            <a:endParaRPr lang="ru-RU" dirty="0" smtClean="0"/>
          </a:p>
          <a:p>
            <a:pPr lvl="0"/>
            <a:endParaRPr lang="ru-RU" dirty="0"/>
          </a:p>
          <a:p>
            <a:pPr lvl="0"/>
            <a:endParaRPr lang="ru-RU" dirty="0"/>
          </a:p>
          <a:p>
            <a:pPr lvl="0"/>
            <a:r>
              <a:rPr lang="ru-RU" dirty="0"/>
              <a:t>Помимо порогового характера деления, </a:t>
            </a:r>
            <a:r>
              <a:rPr lang="ru-RU" dirty="0" err="1"/>
              <a:t>нептуниевое</a:t>
            </a:r>
            <a:r>
              <a:rPr lang="ru-RU" dirty="0"/>
              <a:t> ядерное топливо обладает ещё одним замечательным свойством – при работе такого реактора на мощности </a:t>
            </a:r>
            <a:r>
              <a:rPr lang="ru-RU" i="1" dirty="0">
                <a:solidFill>
                  <a:srgbClr val="FF0000"/>
                </a:solidFill>
              </a:rPr>
              <a:t>эффект выгорания будет проявляться </a:t>
            </a:r>
            <a:r>
              <a:rPr lang="ru-RU" i="1" dirty="0" smtClean="0">
                <a:solidFill>
                  <a:srgbClr val="FF0000"/>
                </a:solidFill>
              </a:rPr>
              <a:t>в 4-5 раз слабее, </a:t>
            </a:r>
            <a:r>
              <a:rPr lang="ru-RU" i="1" dirty="0" smtClean="0"/>
              <a:t>чем в зоне с плутонием</a:t>
            </a:r>
            <a:r>
              <a:rPr lang="ru-RU" dirty="0" smtClean="0"/>
              <a:t>. </a:t>
            </a:r>
            <a:r>
              <a:rPr lang="ru-RU" dirty="0"/>
              <a:t>Объяснение простое: в плотной топливной загрузке с толстым непоглощающим отражателем на одно деление приходится более одного акта захвата нейтрона ядром нептуния. Возникающее </a:t>
            </a:r>
            <a:r>
              <a:rPr lang="ru-RU" dirty="0">
                <a:sym typeface="Symbol"/>
              </a:rPr>
              <a:t></a:t>
            </a:r>
            <a:r>
              <a:rPr lang="ru-RU" dirty="0"/>
              <a:t>-радиоактивное ядро нептуния-238 с периодом полураспада 2.12 дня превращается в ядро плутония-238, который является </a:t>
            </a:r>
            <a:r>
              <a:rPr lang="ru-RU" dirty="0" err="1"/>
              <a:t>непороговым</a:t>
            </a:r>
            <a:r>
              <a:rPr lang="ru-RU" dirty="0"/>
              <a:t> делящимся изотопом с лучшими, чем у нептуния-237, делящимися свойствами. </a:t>
            </a:r>
            <a:endParaRPr lang="ru-RU" dirty="0" smtClean="0"/>
          </a:p>
          <a:p>
            <a:pPr lvl="0"/>
            <a:endParaRPr lang="ru-RU" dirty="0" smtClean="0"/>
          </a:p>
          <a:p>
            <a:pPr lvl="0"/>
            <a:endParaRPr lang="ru-RU" dirty="0"/>
          </a:p>
          <a:p>
            <a:pPr lvl="0"/>
            <a:endParaRPr lang="ru-RU" dirty="0" smtClean="0"/>
          </a:p>
          <a:p>
            <a:pPr lvl="0"/>
            <a:endParaRPr lang="ru-RU" dirty="0"/>
          </a:p>
          <a:p>
            <a:pPr lvl="0"/>
            <a:endParaRPr lang="ru-RU" dirty="0"/>
          </a:p>
        </p:txBody>
      </p:sp>
    </p:spTree>
    <p:extLst>
      <p:ext uri="{BB962C8B-B14F-4D97-AF65-F5344CB8AC3E}">
        <p14:creationId xmlns:p14="http://schemas.microsoft.com/office/powerpoint/2010/main" val="1792223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251520" y="-8058760"/>
                <a:ext cx="9073008" cy="7509748"/>
              </a:xfrm>
              <a:prstGeom prst="rect">
                <a:avLst/>
              </a:prstGeom>
            </p:spPr>
            <p:txBody>
              <a:bodyPr wrap="square">
                <a:spAutoFit/>
              </a:bodyPr>
              <a:lstStyle/>
              <a:p>
                <a:pPr algn="just">
                  <a:lnSpc>
                    <a:spcPct val="150000"/>
                  </a:lnSpc>
                  <a:spcBef>
                    <a:spcPts val="2400"/>
                  </a:spcBef>
                  <a:spcAft>
                    <a:spcPts val="600"/>
                  </a:spcAft>
                </a:pPr>
                <a:r>
                  <a:rPr lang="ru-RU" sz="2000" b="1" i="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Таблица основных параметров </a:t>
                </a:r>
                <a:r>
                  <a:rPr lang="ru-RU" sz="2000" b="1" i="1" kern="0" dirty="0" err="1"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суперб</a:t>
                </a:r>
                <a:r>
                  <a:rPr lang="ru-RU" sz="2000" dirty="0" err="1" smtClean="0">
                    <a:solidFill>
                      <a:srgbClr val="000000"/>
                    </a:solidFill>
                    <a:latin typeface="Times New Roman" panose="02020603050405020304" pitchFamily="18" charset="0"/>
                    <a:ea typeface="Times New Roman" panose="02020603050405020304" pitchFamily="18" charset="0"/>
                  </a:rPr>
                  <a:t>устера</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	</a:t>
                </a:r>
                <a:r>
                  <a:rPr lang="ru-RU" sz="2000" b="1" i="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НЕПТУН </a:t>
                </a:r>
                <a:endParaRPr lang="ru-RU" sz="2000" b="1" i="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Плотность потока тепловых нейтронов, средняя по времени 	(</a:t>
                </a:r>
                <a:r>
                  <a:rPr lang="ru-RU" dirty="0" smtClean="0">
                    <a:solidFill>
                      <a:srgbClr val="000000"/>
                    </a:solidFill>
                    <a:effectLst/>
                    <a:latin typeface="Times New Roman" panose="02020603050405020304" pitchFamily="18" charset="0"/>
                    <a:ea typeface="Times New Roman" panose="02020603050405020304" pitchFamily="18" charset="0"/>
                  </a:rPr>
                  <a:t>0.4÷2</a:t>
                </a:r>
                <a:r>
                  <a:rPr lang="ru-RU" dirty="0">
                    <a:solidFill>
                      <a:srgbClr val="000000"/>
                    </a:solidFill>
                    <a:effectLst/>
                    <a:latin typeface="Times New Roman" panose="02020603050405020304" pitchFamily="18" charset="0"/>
                    <a:ea typeface="Times New Roman" panose="02020603050405020304" pitchFamily="18" charset="0"/>
                  </a:rPr>
                  <a:t>) 10</a:t>
                </a:r>
                <a:r>
                  <a:rPr lang="ru-RU" baseline="30000" dirty="0">
                    <a:solidFill>
                      <a:srgbClr val="000000"/>
                    </a:solidFill>
                    <a:effectLst/>
                    <a:latin typeface="Times New Roman" panose="02020603050405020304" pitchFamily="18" charset="0"/>
                    <a:ea typeface="Times New Roman" panose="02020603050405020304" pitchFamily="18" charset="0"/>
                  </a:rPr>
                  <a:t>14</a:t>
                </a:r>
                <a:r>
                  <a:rPr lang="ru-RU" dirty="0">
                    <a:solidFill>
                      <a:srgbClr val="000000"/>
                    </a:solidFill>
                    <a:effectLst/>
                    <a:latin typeface="Times New Roman" panose="02020603050405020304" pitchFamily="18" charset="0"/>
                    <a:ea typeface="Times New Roman" panose="02020603050405020304" pitchFamily="18" charset="0"/>
                  </a:rPr>
                  <a:t>  н см</a:t>
                </a:r>
                <a:r>
                  <a:rPr lang="ru-RU" baseline="30000" dirty="0">
                    <a:solidFill>
                      <a:srgbClr val="000000"/>
                    </a:solidFill>
                    <a:effectLst/>
                    <a:latin typeface="Times New Roman" panose="02020603050405020304" pitchFamily="18" charset="0"/>
                    <a:ea typeface="Times New Roman" panose="02020603050405020304" pitchFamily="18" charset="0"/>
                  </a:rPr>
                  <a:t>-2</a:t>
                </a:r>
                <a:r>
                  <a:rPr lang="ru-RU" dirty="0">
                    <a:solidFill>
                      <a:srgbClr val="000000"/>
                    </a:solidFill>
                    <a:effectLst/>
                    <a:latin typeface="Times New Roman" panose="02020603050405020304" pitchFamily="18" charset="0"/>
                    <a:ea typeface="Times New Roman" panose="02020603050405020304" pitchFamily="18" charset="0"/>
                  </a:rPr>
                  <a:t> c</a:t>
                </a:r>
                <a:r>
                  <a:rPr lang="ru-RU" baseline="30000" dirty="0">
                    <a:solidFill>
                      <a:srgbClr val="000000"/>
                    </a:solidFill>
                    <a:effectLst/>
                    <a:latin typeface="Times New Roman" panose="02020603050405020304" pitchFamily="18" charset="0"/>
                    <a:ea typeface="Times New Roman" panose="02020603050405020304" pitchFamily="18" charset="0"/>
                  </a:rPr>
                  <a:t>-1</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smtClean="0">
                    <a:solidFill>
                      <a:srgbClr val="000000"/>
                    </a:solidFill>
                    <a:effectLst/>
                    <a:latin typeface="Times New Roman" panose="02020603050405020304" pitchFamily="18" charset="0"/>
                    <a:ea typeface="Times New Roman" panose="02020603050405020304" pitchFamily="18" charset="0"/>
                  </a:rPr>
                  <a:t>Пиковая </a:t>
                </a:r>
                <a:r>
                  <a:rPr lang="ru-RU" dirty="0">
                    <a:solidFill>
                      <a:srgbClr val="000000"/>
                    </a:solidFill>
                    <a:effectLst/>
                    <a:latin typeface="Times New Roman" panose="02020603050405020304" pitchFamily="18" charset="0"/>
                    <a:ea typeface="Times New Roman" panose="02020603050405020304" pitchFamily="18" charset="0"/>
                  </a:rPr>
                  <a:t>плотность потока тепловых нейтронов             		 (3</a:t>
                </a:r>
                <a:r>
                  <a:rPr lang="ru-RU"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ru-RU" dirty="0">
                    <a:solidFill>
                      <a:srgbClr val="000000"/>
                    </a:solidFill>
                    <a:effectLst/>
                    <a:latin typeface="Times New Roman" panose="02020603050405020304" pitchFamily="18" charset="0"/>
                    <a:ea typeface="Times New Roman" panose="02020603050405020304" pitchFamily="18" charset="0"/>
                  </a:rPr>
                  <a:t>8)</a:t>
                </a:r>
                <a:r>
                  <a:rPr lang="ru-RU"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14:m>
                  <m:oMath xmlns:m="http://schemas.openxmlformats.org/officeDocument/2006/math">
                    <m:sSup>
                      <m:sSupPr>
                        <m:ctrlPr>
                          <a:rPr lang="ru-RU" i="1">
                            <a:solidFill>
                              <a:srgbClr val="000000"/>
                            </a:solidFill>
                            <a:effectLst/>
                            <a:latin typeface="Cambria Math" charset="0"/>
                            <a:ea typeface="Times New Roman" panose="02020603050405020304" pitchFamily="18" charset="0"/>
                          </a:rPr>
                        </m:ctrlPr>
                      </m:sSupPr>
                      <m:e>
                        <m:r>
                          <a:rPr lang="ru-RU" i="1">
                            <a:solidFill>
                              <a:srgbClr val="000000"/>
                            </a:solidFill>
                            <a:effectLst/>
                            <a:latin typeface="Cambria Math" panose="02040503050406030204" pitchFamily="18" charset="0"/>
                            <a:ea typeface="Times New Roman" panose="02020603050405020304" pitchFamily="18" charset="0"/>
                          </a:rPr>
                          <m:t>10</m:t>
                        </m:r>
                      </m:e>
                      <m:sup>
                        <m:r>
                          <a:rPr lang="ru-RU" i="1">
                            <a:solidFill>
                              <a:srgbClr val="000000"/>
                            </a:solidFill>
                            <a:effectLst/>
                            <a:latin typeface="Cambria Math" panose="02040503050406030204" pitchFamily="18" charset="0"/>
                            <a:ea typeface="Times New Roman" panose="02020603050405020304" pitchFamily="18" charset="0"/>
                          </a:rPr>
                          <m:t>16</m:t>
                        </m:r>
                      </m:sup>
                    </m:sSup>
                    <m:r>
                      <a:rPr lang="ru-RU">
                        <a:solidFill>
                          <a:srgbClr val="000000"/>
                        </a:solidFill>
                        <a:effectLst/>
                        <a:latin typeface="Cambria Math" panose="02040503050406030204" pitchFamily="18" charset="0"/>
                        <a:ea typeface="Times New Roman" panose="02020603050405020304" pitchFamily="18" charset="0"/>
                      </a:rPr>
                      <m:t> </m:t>
                    </m:r>
                  </m:oMath>
                </a14:m>
                <a:r>
                  <a:rPr lang="ru-RU" dirty="0">
                    <a:solidFill>
                      <a:srgbClr val="000000"/>
                    </a:solidFill>
                    <a:effectLst/>
                    <a:latin typeface="Times New Roman" panose="02020603050405020304" pitchFamily="18" charset="0"/>
                    <a:ea typeface="Times New Roman" panose="02020603050405020304" pitchFamily="18" charset="0"/>
                  </a:rPr>
                  <a:t> н см</a:t>
                </a:r>
                <a:r>
                  <a:rPr lang="ru-RU" baseline="30000" dirty="0">
                    <a:solidFill>
                      <a:srgbClr val="000000"/>
                    </a:solidFill>
                    <a:effectLst/>
                    <a:latin typeface="Times New Roman" panose="02020603050405020304" pitchFamily="18" charset="0"/>
                    <a:ea typeface="Times New Roman" panose="02020603050405020304" pitchFamily="18" charset="0"/>
                  </a:rPr>
                  <a:t>-2 </a:t>
                </a:r>
                <a:r>
                  <a:rPr lang="en-US" dirty="0">
                    <a:solidFill>
                      <a:srgbClr val="000000"/>
                    </a:solidFill>
                    <a:effectLst/>
                    <a:latin typeface="Times New Roman" panose="02020603050405020304" pitchFamily="18" charset="0"/>
                    <a:ea typeface="Times New Roman" panose="02020603050405020304" pitchFamily="18" charset="0"/>
                  </a:rPr>
                  <a:t>c</a:t>
                </a:r>
                <a:r>
                  <a:rPr lang="ru-RU" baseline="30000" dirty="0">
                    <a:solidFill>
                      <a:srgbClr val="000000"/>
                    </a:solidFill>
                    <a:effectLst/>
                    <a:latin typeface="Times New Roman" panose="02020603050405020304" pitchFamily="18" charset="0"/>
                    <a:ea typeface="Times New Roman" panose="02020603050405020304" pitchFamily="18" charset="0"/>
                  </a:rPr>
                  <a:t>-</a:t>
                </a:r>
                <a:r>
                  <a:rPr lang="ru-RU" dirty="0">
                    <a:solidFill>
                      <a:srgbClr val="000000"/>
                    </a:solidFill>
                    <a:effectLst/>
                    <a:latin typeface="Times New Roman" panose="02020603050405020304" pitchFamily="18" charset="0"/>
                    <a:ea typeface="Times New Roman" panose="02020603050405020304" pitchFamily="18" charset="0"/>
                  </a:rPr>
                  <a:t>Полуширина импульса быстрых/тепловых нейтронов: 		200/300 </a:t>
                </a:r>
                <a:r>
                  <a:rPr lang="ru-RU" dirty="0" err="1">
                    <a:solidFill>
                      <a:srgbClr val="000000"/>
                    </a:solidFill>
                    <a:effectLst/>
                    <a:latin typeface="Times New Roman" panose="02020603050405020304" pitchFamily="18" charset="0"/>
                    <a:ea typeface="Times New Roman" panose="02020603050405020304" pitchFamily="18" charset="0"/>
                  </a:rPr>
                  <a:t>мкс</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							 от 20 до 200 </a:t>
                </a:r>
                <a:r>
                  <a:rPr lang="ru-RU" dirty="0" err="1">
                    <a:solidFill>
                      <a:srgbClr val="000000"/>
                    </a:solidFill>
                    <a:effectLst/>
                    <a:latin typeface="Times New Roman" panose="02020603050405020304" pitchFamily="18" charset="0"/>
                    <a:ea typeface="Times New Roman" panose="02020603050405020304" pitchFamily="18" charset="0"/>
                  </a:rPr>
                  <a:t>мкс</a:t>
                </a:r>
                <a:r>
                  <a:rPr lang="ru-RU" dirty="0">
                    <a:solidFill>
                      <a:srgbClr val="000000"/>
                    </a:solidFill>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Частота импульсов:					10 Гц</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ru-RU" dirty="0">
                    <a:solidFill>
                      <a:srgbClr val="000000"/>
                    </a:solidFill>
                    <a:effectLst/>
                    <a:latin typeface="Times New Roman" panose="02020603050405020304" pitchFamily="18" charset="0"/>
                    <a:ea typeface="Times New Roman" panose="02020603050405020304" pitchFamily="18" charset="0"/>
                  </a:rPr>
                  <a:t>Фоновая мощность в долях от </a:t>
                </a:r>
                <a:r>
                  <a:rPr lang="ru-RU" dirty="0" smtClean="0">
                    <a:solidFill>
                      <a:srgbClr val="000000"/>
                    </a:solidFill>
                    <a:effectLst/>
                    <a:latin typeface="Times New Roman" panose="02020603050405020304" pitchFamily="18" charset="0"/>
                    <a:ea typeface="Times New Roman" panose="02020603050405020304" pitchFamily="18" charset="0"/>
                  </a:rPr>
                  <a:t>средней</a:t>
                </a:r>
                <a:r>
                  <a:rPr lang="ru-RU" dirty="0">
                    <a:solidFill>
                      <a:srgbClr val="000000"/>
                    </a:solidFill>
                    <a:effectLst/>
                    <a:latin typeface="Times New Roman" panose="02020603050405020304" pitchFamily="18" charset="0"/>
                    <a:ea typeface="Times New Roman" panose="02020603050405020304" pitchFamily="18" charset="0"/>
                  </a:rPr>
                  <a:t>			3.2 % </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ru-RU" dirty="0">
                    <a:solidFill>
                      <a:srgbClr val="000000"/>
                    </a:solidFill>
                    <a:effectLst/>
                    <a:latin typeface="Times New Roman" panose="02020603050405020304" pitchFamily="18" charset="0"/>
                    <a:ea typeface="Times New Roman" panose="02020603050405020304" pitchFamily="18" charset="0"/>
                  </a:rPr>
                  <a:t>Число нейтронных пучков 					20-22 </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ru-RU" dirty="0">
                    <a:solidFill>
                      <a:srgbClr val="000000"/>
                    </a:solidFill>
                    <a:effectLst/>
                    <a:latin typeface="Times New Roman" panose="02020603050405020304" pitchFamily="18" charset="0"/>
                    <a:ea typeface="Times New Roman" panose="02020603050405020304" pitchFamily="18" charset="0"/>
                  </a:rPr>
                  <a:t>Тепловая мощность –					</a:t>
                </a:r>
                <a:r>
                  <a:rPr lang="ru-RU" dirty="0" smtClean="0">
                    <a:solidFill>
                      <a:srgbClr val="000000"/>
                    </a:solidFill>
                    <a:effectLst/>
                    <a:latin typeface="Times New Roman" panose="02020603050405020304" pitchFamily="18" charset="0"/>
                    <a:ea typeface="Times New Roman" panose="02020603050405020304" pitchFamily="18" charset="0"/>
                  </a:rPr>
                  <a:t>10-15 </a:t>
                </a:r>
                <a:r>
                  <a:rPr lang="ru-RU" dirty="0">
                    <a:solidFill>
                      <a:srgbClr val="000000"/>
                    </a:solidFill>
                    <a:effectLst/>
                    <a:latin typeface="Times New Roman" panose="02020603050405020304" pitchFamily="18" charset="0"/>
                    <a:ea typeface="Times New Roman" panose="02020603050405020304" pitchFamily="18" charset="0"/>
                  </a:rPr>
                  <a:t>МВт</a:t>
                </a:r>
                <a:endParaRPr lang="ru-RU" dirty="0">
                  <a:effectLst/>
                  <a:latin typeface="Times New Roman" panose="02020603050405020304" pitchFamily="18" charset="0"/>
                  <a:ea typeface="Times New Roman" panose="02020603050405020304" pitchFamily="18" charset="0"/>
                </a:endParaRPr>
              </a:p>
              <a:p>
                <a:pPr marL="449580"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ТВЭ: пластинчатого типа, сердечник 10 мм с жидким свинцовым подслоем 0.3 мм   (или трубчатого типа с сердечником 13-14 мм)</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 Максимальная температура топлива   1500 К  </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 Температура теплоносителя (эвтектика свинец-висмут)  200-500</a:t>
                </a:r>
                <a:r>
                  <a:rPr lang="ru-RU" baseline="30000" dirty="0">
                    <a:solidFill>
                      <a:srgbClr val="000000"/>
                    </a:solidFill>
                    <a:effectLst/>
                    <a:latin typeface="Times New Roman" panose="02020603050405020304" pitchFamily="18" charset="0"/>
                    <a:ea typeface="Times New Roman" panose="02020603050405020304" pitchFamily="18" charset="0"/>
                  </a:rPr>
                  <a:t>0 </a:t>
                </a:r>
                <a:r>
                  <a:rPr lang="ru-RU" dirty="0">
                    <a:solidFill>
                      <a:srgbClr val="000000"/>
                    </a:solidFill>
                    <a:effectLst/>
                    <a:latin typeface="Times New Roman" panose="02020603050405020304" pitchFamily="18" charset="0"/>
                    <a:ea typeface="Times New Roman" panose="02020603050405020304" pitchFamily="18" charset="0"/>
                  </a:rPr>
                  <a:t>С </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 Расход теплоносителя – 80 куб. м/час (при мощности 10 МВт)  </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 Ресурс реактора (по корпусу активной зоны и ТВЭ)   20 -25 тыс. МВт-суток</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Загрузка нитрида нептуния 		  350 кг </a:t>
                </a:r>
                <a:endParaRPr lang="ru-RU"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effectLst/>
                    <a:latin typeface="Times New Roman" panose="02020603050405020304" pitchFamily="18" charset="0"/>
                    <a:ea typeface="Times New Roman" panose="02020603050405020304" pitchFamily="18" charset="0"/>
                  </a:rPr>
                  <a:t>			</a:t>
                </a:r>
                <a:r>
                  <a:rPr lang="ru-RU" dirty="0" smtClean="0">
                    <a:solidFill>
                      <a:srgbClr val="000000"/>
                    </a:solidFill>
                    <a:effectLst/>
                    <a:latin typeface="Times New Roman" panose="02020603050405020304" pitchFamily="18" charset="0"/>
                    <a:ea typeface="Times New Roman" panose="02020603050405020304" pitchFamily="18" charset="0"/>
                  </a:rPr>
                  <a:t>с </a:t>
                </a:r>
                <a:r>
                  <a:rPr lang="ru-RU" dirty="0">
                    <a:solidFill>
                      <a:srgbClr val="000000"/>
                    </a:solidFill>
                    <a:effectLst/>
                    <a:latin typeface="Times New Roman" panose="02020603050405020304" pitchFamily="18" charset="0"/>
                    <a:ea typeface="Times New Roman" panose="02020603050405020304" pitchFamily="18" charset="0"/>
                  </a:rPr>
                  <a:t>добавкой плутония-239 в количестве 10%           185 кг   </a:t>
                </a:r>
                <a:endParaRPr lang="ru-RU" dirty="0">
                  <a:effectLst/>
                  <a:latin typeface="Times New Roman" panose="02020603050405020304" pitchFamily="18" charset="0"/>
                  <a:ea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51520" y="-8058760"/>
                <a:ext cx="9073008" cy="7509748"/>
              </a:xfrm>
              <a:prstGeom prst="rect">
                <a:avLst/>
              </a:prstGeom>
              <a:blipFill rotWithShape="0">
                <a:blip r:embed="rId2"/>
                <a:stretch>
                  <a:fillRect l="-672" r="-5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31224" y="0"/>
                <a:ext cx="8789248" cy="6263253"/>
              </a:xfrm>
              <a:prstGeom prst="rect">
                <a:avLst/>
              </a:prstGeom>
            </p:spPr>
            <p:txBody>
              <a:bodyPr wrap="square">
                <a:spAutoFit/>
              </a:bodyPr>
              <a:lstStyle/>
              <a:p>
                <a:pPr algn="ctr">
                  <a:lnSpc>
                    <a:spcPct val="150000"/>
                  </a:lnSpc>
                  <a:spcBef>
                    <a:spcPts val="2400"/>
                  </a:spcBef>
                  <a:spcAft>
                    <a:spcPts val="600"/>
                  </a:spcAft>
                </a:pPr>
                <a:r>
                  <a:rPr lang="ru-RU" sz="2000" b="1" i="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Таблица основных параметров </a:t>
                </a:r>
                <a:r>
                  <a:rPr lang="ru-RU" sz="2000" b="1" i="1" kern="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суперб</a:t>
                </a:r>
                <a:r>
                  <a:rPr lang="ru-RU" sz="2000" b="1" i="1" dirty="0" err="1">
                    <a:solidFill>
                      <a:srgbClr val="000000"/>
                    </a:solidFill>
                    <a:latin typeface="Times New Roman" panose="02020603050405020304" pitchFamily="18" charset="0"/>
                    <a:ea typeface="Times New Roman" panose="02020603050405020304" pitchFamily="18" charset="0"/>
                  </a:rPr>
                  <a:t>устера</a:t>
                </a:r>
                <a:r>
                  <a:rPr lang="ru-RU" sz="2000" b="1" i="1" dirty="0">
                    <a:solidFill>
                      <a:srgbClr val="000000"/>
                    </a:solidFill>
                    <a:latin typeface="Times New Roman" panose="02020603050405020304" pitchFamily="18" charset="0"/>
                    <a:ea typeface="Times New Roman" panose="02020603050405020304" pitchFamily="18" charset="0"/>
                  </a:rPr>
                  <a:t> </a:t>
                </a:r>
                <a:r>
                  <a:rPr lang="ru-RU" sz="2000" b="1" i="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НЕПТУН </a:t>
                </a:r>
                <a:endParaRPr lang="ru-RU" sz="2000" b="1" i="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Плотность потока тепловых нейтронов, средняя по времени 	(0.4÷2) 10</a:t>
                </a:r>
                <a:r>
                  <a:rPr lang="ru-RU" baseline="30000" dirty="0">
                    <a:solidFill>
                      <a:srgbClr val="000000"/>
                    </a:solidFill>
                    <a:latin typeface="Times New Roman" panose="02020603050405020304" pitchFamily="18" charset="0"/>
                    <a:ea typeface="Times New Roman" panose="02020603050405020304" pitchFamily="18" charset="0"/>
                  </a:rPr>
                  <a:t>14</a:t>
                </a:r>
                <a:r>
                  <a:rPr lang="ru-RU" dirty="0">
                    <a:solidFill>
                      <a:srgbClr val="000000"/>
                    </a:solidFill>
                    <a:latin typeface="Times New Roman" panose="02020603050405020304" pitchFamily="18" charset="0"/>
                    <a:ea typeface="Times New Roman" panose="02020603050405020304" pitchFamily="18" charset="0"/>
                  </a:rPr>
                  <a:t>  н см</a:t>
                </a:r>
                <a:r>
                  <a:rPr lang="ru-RU" baseline="30000" dirty="0">
                    <a:solidFill>
                      <a:srgbClr val="000000"/>
                    </a:solidFill>
                    <a:latin typeface="Times New Roman" panose="02020603050405020304" pitchFamily="18" charset="0"/>
                    <a:ea typeface="Times New Roman" panose="02020603050405020304" pitchFamily="18" charset="0"/>
                  </a:rPr>
                  <a:t>-2</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c</a:t>
                </a:r>
                <a:r>
                  <a:rPr lang="ru-RU" baseline="30000" dirty="0" smtClean="0">
                    <a:solidFill>
                      <a:srgbClr val="000000"/>
                    </a:solidFill>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Пиковая плотность потока тепловых нейтронов             		 (3</a:t>
                </a:r>
                <a:r>
                  <a:rPr lang="ru-RU" dirty="0" smtClean="0">
                    <a:solidFill>
                      <a:srgbClr val="000000"/>
                    </a:solidFill>
                    <a:latin typeface="Times New Roman" panose="02020603050405020304" pitchFamily="18" charset="0"/>
                    <a:ea typeface="Times New Roman" panose="02020603050405020304" pitchFamily="18" charset="0"/>
                    <a:sym typeface="Symbol" panose="05050102010706020507" pitchFamily="18" charset="2"/>
                  </a:rPr>
                  <a:t>7</a:t>
                </a:r>
                <a:r>
                  <a:rPr lang="ru-RU" dirty="0" smtClean="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14:m>
                  <m:oMath xmlns:m="http://schemas.openxmlformats.org/officeDocument/2006/math">
                    <m:sSup>
                      <m:sSupPr>
                        <m:ctrlPr>
                          <a:rPr lang="ru-RU" i="1">
                            <a:solidFill>
                              <a:srgbClr val="000000"/>
                            </a:solidFill>
                            <a:latin typeface="Cambria Math" charset="0"/>
                            <a:ea typeface="Times New Roman" panose="02020603050405020304" pitchFamily="18" charset="0"/>
                          </a:rPr>
                        </m:ctrlPr>
                      </m:sSupPr>
                      <m:e>
                        <m:r>
                          <a:rPr lang="ru-RU" i="1">
                            <a:solidFill>
                              <a:srgbClr val="000000"/>
                            </a:solidFill>
                            <a:latin typeface="Cambria Math" panose="02040503050406030204" pitchFamily="18" charset="0"/>
                            <a:ea typeface="Times New Roman" panose="02020603050405020304" pitchFamily="18" charset="0"/>
                          </a:rPr>
                          <m:t>10</m:t>
                        </m:r>
                      </m:e>
                      <m:sup>
                        <m:r>
                          <a:rPr lang="ru-RU" i="1">
                            <a:solidFill>
                              <a:srgbClr val="000000"/>
                            </a:solidFill>
                            <a:latin typeface="Cambria Math" panose="02040503050406030204" pitchFamily="18" charset="0"/>
                            <a:ea typeface="Times New Roman" panose="02020603050405020304" pitchFamily="18" charset="0"/>
                          </a:rPr>
                          <m:t>16</m:t>
                        </m:r>
                      </m:sup>
                    </m:sSup>
                    <m:r>
                      <a:rPr lang="ru-RU">
                        <a:solidFill>
                          <a:srgbClr val="000000"/>
                        </a:solidFill>
                        <a:latin typeface="Cambria Math" panose="02040503050406030204" pitchFamily="18" charset="0"/>
                        <a:ea typeface="Times New Roman" panose="02020603050405020304" pitchFamily="18" charset="0"/>
                      </a:rPr>
                      <m:t> </m:t>
                    </m:r>
                  </m:oMath>
                </a14:m>
                <a:r>
                  <a:rPr lang="ru-RU" dirty="0">
                    <a:solidFill>
                      <a:srgbClr val="000000"/>
                    </a:solidFill>
                    <a:latin typeface="Times New Roman" panose="02020603050405020304" pitchFamily="18" charset="0"/>
                    <a:ea typeface="Times New Roman" panose="02020603050405020304" pitchFamily="18" charset="0"/>
                  </a:rPr>
                  <a:t> н см</a:t>
                </a:r>
                <a:r>
                  <a:rPr lang="ru-RU" baseline="30000" dirty="0">
                    <a:solidFill>
                      <a:srgbClr val="000000"/>
                    </a:solidFill>
                    <a:latin typeface="Times New Roman" panose="02020603050405020304" pitchFamily="18" charset="0"/>
                    <a:ea typeface="Times New Roman" panose="02020603050405020304" pitchFamily="18" charset="0"/>
                  </a:rPr>
                  <a:t>-2 </a:t>
                </a:r>
                <a:r>
                  <a:rPr lang="en-US" dirty="0">
                    <a:solidFill>
                      <a:srgbClr val="000000"/>
                    </a:solidFill>
                    <a:latin typeface="Times New Roman" panose="02020603050405020304" pitchFamily="18" charset="0"/>
                    <a:ea typeface="Times New Roman" panose="02020603050405020304" pitchFamily="18" charset="0"/>
                  </a:rPr>
                  <a:t>c</a:t>
                </a:r>
                <a:r>
                  <a:rPr lang="ru-RU" baseline="30000" dirty="0" smtClean="0">
                    <a:solidFill>
                      <a:srgbClr val="000000"/>
                    </a:solidFill>
                    <a:latin typeface="Times New Roman" panose="02020603050405020304" pitchFamily="18" charset="0"/>
                    <a:ea typeface="Times New Roman" panose="02020603050405020304" pitchFamily="18" charset="0"/>
                  </a:rPr>
                  <a:t>-</a:t>
                </a:r>
              </a:p>
              <a:p>
                <a:pPr algn="just">
                  <a:lnSpc>
                    <a:spcPct val="150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rPr>
                  <a:t>Полуширина </a:t>
                </a:r>
                <a:r>
                  <a:rPr lang="ru-RU" dirty="0">
                    <a:solidFill>
                      <a:srgbClr val="000000"/>
                    </a:solidFill>
                    <a:latin typeface="Times New Roman" panose="02020603050405020304" pitchFamily="18" charset="0"/>
                    <a:ea typeface="Times New Roman" panose="02020603050405020304" pitchFamily="18" charset="0"/>
                  </a:rPr>
                  <a:t>импульса </a:t>
                </a:r>
                <a:r>
                  <a:rPr lang="ru-RU" dirty="0" smtClean="0">
                    <a:solidFill>
                      <a:srgbClr val="000000"/>
                    </a:solidFill>
                    <a:latin typeface="Times New Roman" panose="02020603050405020304" pitchFamily="18" charset="0"/>
                    <a:ea typeface="Times New Roman" panose="02020603050405020304" pitchFamily="18" charset="0"/>
                  </a:rPr>
                  <a:t>тепловых </a:t>
                </a:r>
                <a:r>
                  <a:rPr lang="ru-RU" dirty="0">
                    <a:solidFill>
                      <a:srgbClr val="000000"/>
                    </a:solidFill>
                    <a:latin typeface="Times New Roman" panose="02020603050405020304" pitchFamily="18" charset="0"/>
                    <a:ea typeface="Times New Roman" panose="02020603050405020304" pitchFamily="18" charset="0"/>
                  </a:rPr>
                  <a:t>нейтронов: 			 от 20 до 200 </a:t>
                </a:r>
                <a:r>
                  <a:rPr lang="ru-RU" dirty="0" err="1">
                    <a:solidFill>
                      <a:srgbClr val="000000"/>
                    </a:solidFill>
                    <a:latin typeface="Times New Roman" panose="02020603050405020304" pitchFamily="18" charset="0"/>
                    <a:ea typeface="Times New Roman" panose="02020603050405020304" pitchFamily="18" charset="0"/>
                  </a:rPr>
                  <a:t>мкс</a:t>
                </a: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Частота импульсов:					</a:t>
                </a:r>
                <a:r>
                  <a:rPr lang="ru-RU" dirty="0" smtClean="0">
                    <a:solidFill>
                      <a:srgbClr val="000000"/>
                    </a:solidFill>
                    <a:latin typeface="Times New Roman" panose="02020603050405020304" pitchFamily="18" charset="0"/>
                    <a:ea typeface="Times New Roman" panose="02020603050405020304" pitchFamily="18" charset="0"/>
                  </a:rPr>
                  <a:t>5-10 </a:t>
                </a:r>
                <a:r>
                  <a:rPr lang="ru-RU" dirty="0">
                    <a:solidFill>
                      <a:srgbClr val="000000"/>
                    </a:solidFill>
                    <a:latin typeface="Times New Roman" panose="02020603050405020304" pitchFamily="18" charset="0"/>
                    <a:ea typeface="Times New Roman" panose="02020603050405020304" pitchFamily="18" charset="0"/>
                  </a:rPr>
                  <a:t>Гц</a:t>
                </a:r>
                <a:endParaRPr lang="ru-RU" dirty="0">
                  <a:latin typeface="Times New Roman" panose="02020603050405020304" pitchFamily="18" charset="0"/>
                  <a:ea typeface="Times New Roman" panose="02020603050405020304" pitchFamily="18" charset="0"/>
                </a:endParaRPr>
              </a:p>
              <a:p>
                <a:pPr algn="just">
                  <a:lnSpc>
                    <a:spcPct val="150000"/>
                  </a:lnSpc>
                  <a:spcAft>
                    <a:spcPts val="600"/>
                  </a:spcAft>
                </a:pPr>
                <a:r>
                  <a:rPr lang="ru-RU" dirty="0">
                    <a:solidFill>
                      <a:srgbClr val="000000"/>
                    </a:solidFill>
                    <a:latin typeface="Times New Roman" panose="02020603050405020304" pitchFamily="18" charset="0"/>
                    <a:ea typeface="Times New Roman" panose="02020603050405020304" pitchFamily="18" charset="0"/>
                  </a:rPr>
                  <a:t>Фоновая мощность в долях от средней			3.2 % </a:t>
                </a:r>
                <a:endParaRPr lang="ru-RU" dirty="0">
                  <a:latin typeface="Times New Roman" panose="02020603050405020304" pitchFamily="18" charset="0"/>
                  <a:ea typeface="Times New Roman" panose="02020603050405020304" pitchFamily="18" charset="0"/>
                </a:endParaRPr>
              </a:p>
              <a:p>
                <a:pPr algn="just">
                  <a:lnSpc>
                    <a:spcPct val="150000"/>
                  </a:lnSpc>
                  <a:spcAft>
                    <a:spcPts val="600"/>
                  </a:spcAft>
                </a:pPr>
                <a:r>
                  <a:rPr lang="ru-RU" dirty="0">
                    <a:solidFill>
                      <a:srgbClr val="000000"/>
                    </a:solidFill>
                    <a:latin typeface="Times New Roman" panose="02020603050405020304" pitchFamily="18" charset="0"/>
                    <a:ea typeface="Times New Roman" panose="02020603050405020304" pitchFamily="18" charset="0"/>
                  </a:rPr>
                  <a:t>Число нейтронных пучков 					20-22 </a:t>
                </a:r>
                <a:endParaRPr lang="ru-RU" dirty="0">
                  <a:latin typeface="Times New Roman" panose="02020603050405020304" pitchFamily="18" charset="0"/>
                  <a:ea typeface="Times New Roman" panose="02020603050405020304" pitchFamily="18" charset="0"/>
                </a:endParaRPr>
              </a:p>
              <a:p>
                <a:pPr algn="just">
                  <a:lnSpc>
                    <a:spcPct val="150000"/>
                  </a:lnSpc>
                  <a:spcAft>
                    <a:spcPts val="600"/>
                  </a:spcAft>
                </a:pPr>
                <a:r>
                  <a:rPr lang="ru-RU" dirty="0">
                    <a:solidFill>
                      <a:srgbClr val="000000"/>
                    </a:solidFill>
                    <a:latin typeface="Times New Roman" panose="02020603050405020304" pitchFamily="18" charset="0"/>
                    <a:ea typeface="Times New Roman" panose="02020603050405020304" pitchFamily="18" charset="0"/>
                  </a:rPr>
                  <a:t>Тепловая мощность –					</a:t>
                </a:r>
                <a:r>
                  <a:rPr lang="ru-RU" dirty="0" smtClean="0">
                    <a:solidFill>
                      <a:srgbClr val="000000"/>
                    </a:solidFill>
                    <a:latin typeface="Times New Roman" panose="02020603050405020304" pitchFamily="18" charset="0"/>
                    <a:ea typeface="Times New Roman" panose="02020603050405020304" pitchFamily="18" charset="0"/>
                  </a:rPr>
                  <a:t>10-15МВт</a:t>
                </a:r>
                <a:r>
                  <a:rPr lang="ru-RU" dirty="0" smtClean="0">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Максимальная </a:t>
                </a:r>
                <a:r>
                  <a:rPr lang="ru-RU" dirty="0">
                    <a:solidFill>
                      <a:srgbClr val="000000"/>
                    </a:solidFill>
                    <a:latin typeface="Times New Roman" panose="02020603050405020304" pitchFamily="18" charset="0"/>
                    <a:ea typeface="Times New Roman" panose="02020603050405020304" pitchFamily="18" charset="0"/>
                  </a:rPr>
                  <a:t>температура топлива   1500 К  </a:t>
                </a:r>
                <a:endParaRPr lang="ru-RU"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 Температура теплоносителя (эвтектика свинец-висмут)  </a:t>
                </a:r>
                <a:r>
                  <a:rPr lang="ru-RU" dirty="0" smtClean="0">
                    <a:solidFill>
                      <a:srgbClr val="000000"/>
                    </a:solidFill>
                    <a:latin typeface="Times New Roman" panose="02020603050405020304" pitchFamily="18" charset="0"/>
                    <a:ea typeface="Times New Roman" panose="02020603050405020304" pitchFamily="18" charset="0"/>
                  </a:rPr>
                  <a:t>	200-500</a:t>
                </a:r>
                <a:r>
                  <a:rPr lang="ru-RU" baseline="30000" dirty="0" smtClean="0">
                    <a:solidFill>
                      <a:srgbClr val="000000"/>
                    </a:solidFill>
                    <a:latin typeface="Times New Roman" panose="02020603050405020304" pitchFamily="18" charset="0"/>
                    <a:ea typeface="Times New Roman" panose="02020603050405020304" pitchFamily="18" charset="0"/>
                  </a:rPr>
                  <a:t>0 </a:t>
                </a:r>
                <a:r>
                  <a:rPr lang="ru-RU" dirty="0">
                    <a:solidFill>
                      <a:srgbClr val="000000"/>
                    </a:solidFill>
                    <a:latin typeface="Times New Roman" panose="02020603050405020304" pitchFamily="18" charset="0"/>
                    <a:ea typeface="Times New Roman" panose="02020603050405020304" pitchFamily="18" charset="0"/>
                  </a:rPr>
                  <a:t>С </a:t>
                </a:r>
                <a:endParaRPr lang="ru-RU"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 Расход теплоносителя – </a:t>
                </a:r>
                <a:r>
                  <a:rPr lang="ru-RU" dirty="0" smtClean="0">
                    <a:solidFill>
                      <a:srgbClr val="000000"/>
                    </a:solidFill>
                    <a:latin typeface="Times New Roman" panose="02020603050405020304" pitchFamily="18" charset="0"/>
                    <a:ea typeface="Times New Roman" panose="02020603050405020304" pitchFamily="18" charset="0"/>
                  </a:rPr>
                  <a:t>					до 100 </a:t>
                </a:r>
                <a:r>
                  <a:rPr lang="ru-RU" dirty="0">
                    <a:solidFill>
                      <a:srgbClr val="000000"/>
                    </a:solidFill>
                    <a:latin typeface="Times New Roman" panose="02020603050405020304" pitchFamily="18" charset="0"/>
                    <a:ea typeface="Times New Roman" panose="02020603050405020304" pitchFamily="18" charset="0"/>
                  </a:rPr>
                  <a:t>куб. </a:t>
                </a:r>
                <a:r>
                  <a:rPr lang="ru-RU" dirty="0" smtClean="0">
                    <a:solidFill>
                      <a:srgbClr val="000000"/>
                    </a:solidFill>
                    <a:latin typeface="Times New Roman" panose="02020603050405020304" pitchFamily="18" charset="0"/>
                    <a:ea typeface="Times New Roman" panose="02020603050405020304" pitchFamily="18" charset="0"/>
                  </a:rPr>
                  <a:t>м/час</a:t>
                </a:r>
                <a:endParaRPr lang="ru-RU"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 Ресурс реактора (по корпусу активной зоны и ТВЭ)  </a:t>
                </a:r>
                <a:r>
                  <a:rPr lang="ru-RU" dirty="0" smtClean="0">
                    <a:solidFill>
                      <a:srgbClr val="000000"/>
                    </a:solidFill>
                    <a:latin typeface="Times New Roman" panose="02020603050405020304" pitchFamily="18" charset="0"/>
                    <a:ea typeface="Times New Roman" panose="02020603050405020304" pitchFamily="18" charset="0"/>
                  </a:rPr>
                  <a:t>		до 20  </a:t>
                </a:r>
                <a:r>
                  <a:rPr lang="ru-RU" dirty="0">
                    <a:solidFill>
                      <a:srgbClr val="000000"/>
                    </a:solidFill>
                    <a:latin typeface="Times New Roman" panose="02020603050405020304" pitchFamily="18" charset="0"/>
                    <a:ea typeface="Times New Roman" panose="02020603050405020304" pitchFamily="18" charset="0"/>
                  </a:rPr>
                  <a:t>тыс. МВт-суток</a:t>
                </a:r>
                <a:endParaRPr lang="ru-RU"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Загрузка нитрида нептуния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350 кг </a:t>
                </a:r>
                <a:endParaRPr lang="ru-RU"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с </a:t>
                </a:r>
                <a:r>
                  <a:rPr lang="ru-RU" dirty="0">
                    <a:solidFill>
                      <a:srgbClr val="000000"/>
                    </a:solidFill>
                    <a:latin typeface="Times New Roman" panose="02020603050405020304" pitchFamily="18" charset="0"/>
                    <a:ea typeface="Times New Roman" panose="02020603050405020304" pitchFamily="18" charset="0"/>
                  </a:rPr>
                  <a:t>добавкой плутония-239 в количестве 10%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185 кг   </a:t>
                </a:r>
                <a:endParaRPr lang="ru-RU" dirty="0">
                  <a:latin typeface="Times New Roman" panose="02020603050405020304" pitchFamily="18" charset="0"/>
                  <a:ea typeface="Times New Roman" panose="02020603050405020304" pitchFamily="18"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1224" y="0"/>
                <a:ext cx="8789248" cy="6263253"/>
              </a:xfrm>
              <a:prstGeom prst="rect">
                <a:avLst/>
              </a:prstGeom>
              <a:blipFill rotWithShape="0">
                <a:blip r:embed="rId3"/>
                <a:stretch>
                  <a:fillRect l="-555" r="-69"/>
                </a:stretch>
              </a:blipFill>
            </p:spPr>
            <p:txBody>
              <a:bodyPr/>
              <a:lstStyle/>
              <a:p>
                <a:r>
                  <a:rPr lang="ru-RU">
                    <a:noFill/>
                  </a:rPr>
                  <a:t> </a:t>
                </a:r>
              </a:p>
            </p:txBody>
          </p:sp>
        </mc:Fallback>
      </mc:AlternateContent>
    </p:spTree>
    <p:extLst>
      <p:ext uri="{BB962C8B-B14F-4D97-AF65-F5344CB8AC3E}">
        <p14:creationId xmlns:p14="http://schemas.microsoft.com/office/powerpoint/2010/main" val="155503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83327" y="273050"/>
            <a:ext cx="5111750" cy="6108278"/>
          </a:xfrm>
        </p:spPr>
        <p:txBody>
          <a:bodyPr>
            <a:normAutofit/>
          </a:bodyPr>
          <a:lstStyle/>
          <a:p>
            <a:pPr lvl="2"/>
            <a:r>
              <a:rPr lang="en-US" sz="2800" b="1" i="1" dirty="0" smtClean="0">
                <a:solidFill>
                  <a:srgbClr val="FF0000"/>
                </a:solidFill>
              </a:rPr>
              <a:t>2015-2017</a:t>
            </a:r>
          </a:p>
          <a:p>
            <a:r>
              <a:rPr lang="en-US" sz="2600" dirty="0" smtClean="0"/>
              <a:t>Consideration of alternatives of the new </a:t>
            </a:r>
            <a:r>
              <a:rPr lang="en-US" sz="2600" dirty="0" err="1" smtClean="0"/>
              <a:t>neuton</a:t>
            </a:r>
            <a:r>
              <a:rPr lang="en-US" sz="2600" dirty="0" smtClean="0"/>
              <a:t> source lasted two and half year (since summer 2015), and up to the date final decision might be  published and discussed. </a:t>
            </a:r>
          </a:p>
          <a:p>
            <a:r>
              <a:rPr lang="en-US" sz="2800" i="1" dirty="0">
                <a:solidFill>
                  <a:srgbClr val="FF0000"/>
                </a:solidFill>
              </a:rPr>
              <a:t>Choice among variety of conceptions is done. </a:t>
            </a:r>
          </a:p>
          <a:p>
            <a:endParaRPr lang="en-US" sz="2600" dirty="0" smtClean="0">
              <a:solidFill>
                <a:srgbClr val="FF0000"/>
              </a:solidFill>
            </a:endParaRPr>
          </a:p>
          <a:p>
            <a:endParaRPr lang="en-US" sz="2600" dirty="0"/>
          </a:p>
          <a:p>
            <a:endParaRPr lang="en-US" sz="2600" dirty="0" smtClean="0"/>
          </a:p>
          <a:p>
            <a:endParaRPr lang="en-US" dirty="0"/>
          </a:p>
        </p:txBody>
      </p:sp>
      <p:pic>
        <p:nvPicPr>
          <p:cNvPr id="7" name="Picture 13"/>
          <p:cNvPicPr>
            <a:picLocks/>
          </p:cNvPicPr>
          <p:nvPr/>
        </p:nvPicPr>
        <p:blipFill>
          <a:blip r:embed="rId2" cstate="print">
            <a:extLst>
              <a:ext uri="{28A0092B-C50C-407E-A947-70E740481C1C}">
                <a14:useLocalDpi xmlns:a14="http://schemas.microsoft.com/office/drawing/2010/main" val="0"/>
              </a:ext>
            </a:extLst>
          </a:blip>
          <a:srcRect t="22985" b="22985"/>
          <a:stretch>
            <a:fillRect/>
          </a:stretch>
        </p:blipFill>
        <p:spPr>
          <a:xfrm>
            <a:off x="75293" y="692733"/>
            <a:ext cx="1479016" cy="987513"/>
          </a:xfrm>
          <a:prstGeom prst="rect">
            <a:avLst/>
          </a:prstGeom>
        </p:spPr>
      </p:pic>
      <p:pic>
        <p:nvPicPr>
          <p:cNvPr id="8" name="Рисунок 7"/>
          <p:cNvPicPr>
            <a:picLocks/>
          </p:cNvPicPr>
          <p:nvPr/>
        </p:nvPicPr>
        <p:blipFill>
          <a:blip r:embed="rId3"/>
          <a:srcRect t="18561" b="18561"/>
          <a:stretch>
            <a:fillRect/>
          </a:stretch>
        </p:blipFill>
        <p:spPr>
          <a:xfrm>
            <a:off x="223426" y="1941669"/>
            <a:ext cx="1182749" cy="1385520"/>
          </a:xfrm>
          <a:prstGeom prst="rect">
            <a:avLst/>
          </a:prstGeom>
        </p:spPr>
      </p:pic>
      <p:pic>
        <p:nvPicPr>
          <p:cNvPr id="9" name="Picture 8"/>
          <p:cNvPicPr/>
          <p:nvPr/>
        </p:nvPicPr>
        <p:blipFill>
          <a:blip r:embed="rId4"/>
          <a:stretch>
            <a:fillRect/>
          </a:stretch>
        </p:blipFill>
        <p:spPr>
          <a:xfrm>
            <a:off x="191172" y="3490297"/>
            <a:ext cx="1506448" cy="1430144"/>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934906" y="3646206"/>
            <a:ext cx="1241739" cy="1314713"/>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12" y="4762011"/>
            <a:ext cx="1355101" cy="1803495"/>
          </a:xfrm>
          <a:prstGeom prst="rect">
            <a:avLst/>
          </a:prstGeom>
        </p:spPr>
      </p:pic>
      <p:grpSp>
        <p:nvGrpSpPr>
          <p:cNvPr id="13" name="Группа 12"/>
          <p:cNvGrpSpPr/>
          <p:nvPr/>
        </p:nvGrpSpPr>
        <p:grpSpPr>
          <a:xfrm>
            <a:off x="1934906" y="2175061"/>
            <a:ext cx="1576289" cy="1152128"/>
            <a:chOff x="0" y="0"/>
            <a:chExt cx="5486400" cy="3009900"/>
          </a:xfrm>
        </p:grpSpPr>
        <p:sp>
          <p:nvSpPr>
            <p:cNvPr id="14" name="Цилиндр 13"/>
            <p:cNvSpPr/>
            <p:nvPr/>
          </p:nvSpPr>
          <p:spPr>
            <a:xfrm>
              <a:off x="0" y="1402080"/>
              <a:ext cx="2133600" cy="1607820"/>
            </a:xfrm>
            <a:prstGeom prst="can">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5" name="Куб 14"/>
            <p:cNvSpPr/>
            <p:nvPr/>
          </p:nvSpPr>
          <p:spPr>
            <a:xfrm>
              <a:off x="853440" y="1341120"/>
              <a:ext cx="457200" cy="601980"/>
            </a:xfrm>
            <a:prstGeom prst="cube">
              <a:avLst>
                <a:gd name="adj" fmla="val 3765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6" name="Овал 15"/>
            <p:cNvSpPr/>
            <p:nvPr/>
          </p:nvSpPr>
          <p:spPr>
            <a:xfrm>
              <a:off x="0" y="868680"/>
              <a:ext cx="2026920" cy="82296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7" name="Овал 16"/>
            <p:cNvSpPr/>
            <p:nvPr/>
          </p:nvSpPr>
          <p:spPr>
            <a:xfrm>
              <a:off x="1104900" y="586740"/>
              <a:ext cx="4244340" cy="75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8" name="Овал 17"/>
            <p:cNvSpPr/>
            <p:nvPr/>
          </p:nvSpPr>
          <p:spPr>
            <a:xfrm>
              <a:off x="990600" y="533400"/>
              <a:ext cx="4495800" cy="86868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9" name="Цилиндр 18"/>
            <p:cNvSpPr/>
            <p:nvPr/>
          </p:nvSpPr>
          <p:spPr>
            <a:xfrm>
              <a:off x="518160" y="640080"/>
              <a:ext cx="1135380" cy="857885"/>
            </a:xfrm>
            <a:prstGeom prst="can">
              <a:avLst>
                <a:gd name="adj" fmla="val 4898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0" name="Цилиндр 19"/>
            <p:cNvSpPr/>
            <p:nvPr/>
          </p:nvSpPr>
          <p:spPr>
            <a:xfrm>
              <a:off x="0" y="0"/>
              <a:ext cx="2026920" cy="1691640"/>
            </a:xfrm>
            <a:prstGeom prst="can">
              <a:avLst>
                <a:gd name="adj" fmla="val 463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21" name="Прямая соединительная линия 20"/>
            <p:cNvCxnSpPr/>
            <p:nvPr/>
          </p:nvCxnSpPr>
          <p:spPr>
            <a:xfrm flipH="1">
              <a:off x="1120140" y="1143000"/>
              <a:ext cx="186690" cy="2667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rot="21307178">
              <a:off x="3619500" y="1310640"/>
              <a:ext cx="914400" cy="56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23" name="Прямая со стрелкой 22"/>
            <p:cNvCxnSpPr/>
            <p:nvPr/>
          </p:nvCxnSpPr>
          <p:spPr>
            <a:xfrm flipH="1" flipV="1">
              <a:off x="2674620" y="1508760"/>
              <a:ext cx="601980" cy="45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2613660" y="678180"/>
              <a:ext cx="533400" cy="45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25" name="Рисунок 24"/>
          <p:cNvPicPr>
            <a:picLocks noChangeAspect="1"/>
          </p:cNvPicPr>
          <p:nvPr/>
        </p:nvPicPr>
        <p:blipFill>
          <a:blip r:embed="rId7"/>
          <a:srcRect t="11515" b="11515"/>
          <a:stretch>
            <a:fillRect/>
          </a:stretch>
        </p:blipFill>
        <p:spPr>
          <a:xfrm>
            <a:off x="1803322" y="688622"/>
            <a:ext cx="1466550" cy="1128391"/>
          </a:xfrm>
          <a:prstGeom prst="rect">
            <a:avLst/>
          </a:prstGeom>
        </p:spPr>
      </p:pic>
      <p:pic>
        <p:nvPicPr>
          <p:cNvPr id="26" name="Рисунок 31"/>
          <p:cNvPicPr>
            <a:picLocks noChangeAspect="1" noChangeArrowheads="1"/>
          </p:cNvPicPr>
          <p:nvPr/>
        </p:nvPicPr>
        <p:blipFill>
          <a:blip r:embed="rId8" cstate="print">
            <a:extLst>
              <a:ext uri="{28A0092B-C50C-407E-A947-70E740481C1C}">
                <a14:useLocalDpi xmlns:a14="http://schemas.microsoft.com/office/drawing/2010/main" val="0"/>
              </a:ext>
            </a:extLst>
          </a:blip>
          <a:srcRect l="2544" t="29298" r="2672" b="9236"/>
          <a:stretch>
            <a:fillRect/>
          </a:stretch>
        </p:blipFill>
        <p:spPr bwMode="auto">
          <a:xfrm>
            <a:off x="191172" y="5183045"/>
            <a:ext cx="4327380" cy="156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50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0"/>
            <a:ext cx="5313034" cy="5262812"/>
          </a:xfrm>
          <a:prstGeom prst="rect">
            <a:avLst/>
          </a:prstGeom>
        </p:spPr>
      </p:pic>
      <p:sp>
        <p:nvSpPr>
          <p:cNvPr id="4" name="Текст 3"/>
          <p:cNvSpPr>
            <a:spLocks noGrp="1"/>
          </p:cNvSpPr>
          <p:nvPr>
            <p:ph type="body" sz="quarter" idx="14"/>
          </p:nvPr>
        </p:nvSpPr>
        <p:spPr>
          <a:xfrm>
            <a:off x="395536" y="5135556"/>
            <a:ext cx="8748464" cy="1967574"/>
          </a:xfrm>
        </p:spPr>
        <p:txBody>
          <a:bodyPr>
            <a:normAutofit/>
          </a:bodyPr>
          <a:lstStyle/>
          <a:p>
            <a:pPr algn="ctr"/>
            <a:r>
              <a:rPr lang="en-US" sz="2000" b="1" dirty="0" smtClean="0"/>
              <a:t>At the crossroads</a:t>
            </a:r>
            <a:r>
              <a:rPr lang="en-US" sz="2000" dirty="0"/>
              <a:t>:</a:t>
            </a:r>
            <a:r>
              <a:rPr lang="en-US" sz="2000" dirty="0" smtClean="0"/>
              <a:t> options of a future pulsed neutron source instead of IBR-2:  </a:t>
            </a:r>
            <a:endParaRPr lang="en-US" sz="2000" dirty="0"/>
          </a:p>
          <a:p>
            <a:pPr algn="ctr"/>
            <a:r>
              <a:rPr lang="en-US" sz="2000" dirty="0" smtClean="0"/>
              <a:t>Target of big proton accelerator</a:t>
            </a:r>
          </a:p>
          <a:p>
            <a:pPr algn="ctr"/>
            <a:r>
              <a:rPr lang="en-US" sz="2000" dirty="0" smtClean="0"/>
              <a:t>Multiplying target with no modulator </a:t>
            </a:r>
          </a:p>
          <a:p>
            <a:pPr algn="ctr"/>
            <a:r>
              <a:rPr lang="en-US" sz="2000" dirty="0" smtClean="0">
                <a:solidFill>
                  <a:srgbClr val="FF0000"/>
                </a:solidFill>
              </a:rPr>
              <a:t>NEPTUNIUM  SUPERBOOSTER ! </a:t>
            </a:r>
            <a:endParaRPr lang="ru-RU" sz="2000" dirty="0">
              <a:solidFill>
                <a:srgbClr val="FF0000"/>
              </a:solidFill>
            </a:endParaRPr>
          </a:p>
        </p:txBody>
      </p:sp>
      <p:sp>
        <p:nvSpPr>
          <p:cNvPr id="9" name="TextBox 8"/>
          <p:cNvSpPr txBox="1"/>
          <p:nvPr/>
        </p:nvSpPr>
        <p:spPr>
          <a:xfrm rot="384668">
            <a:off x="3025475" y="657720"/>
            <a:ext cx="1580882" cy="830997"/>
          </a:xfrm>
          <a:prstGeom prst="rect">
            <a:avLst/>
          </a:prstGeom>
          <a:noFill/>
        </p:spPr>
        <p:txBody>
          <a:bodyPr wrap="none" rtlCol="0">
            <a:spAutoFit/>
          </a:bodyPr>
          <a:lstStyle/>
          <a:p>
            <a:r>
              <a:rPr lang="en-US" sz="2400" dirty="0" smtClean="0">
                <a:latin typeface="Comic Sans MS" panose="030F0702030302020204" pitchFamily="66" charset="0"/>
              </a:rPr>
              <a:t>What</a:t>
            </a:r>
          </a:p>
          <a:p>
            <a:r>
              <a:rPr lang="en-US" sz="2400" dirty="0" smtClean="0">
                <a:latin typeface="Comic Sans MS" panose="030F0702030302020204" pitchFamily="66" charset="0"/>
              </a:rPr>
              <a:t>a choice?!</a:t>
            </a:r>
            <a:endParaRPr lang="ru-RU" sz="2400" dirty="0">
              <a:latin typeface="Comic Sans MS" panose="030F0702030302020204" pitchFamily="66" charset="0"/>
            </a:endParaRPr>
          </a:p>
        </p:txBody>
      </p:sp>
      <p:sp>
        <p:nvSpPr>
          <p:cNvPr id="10" name="Прямоугольник 9"/>
          <p:cNvSpPr/>
          <p:nvPr/>
        </p:nvSpPr>
        <p:spPr>
          <a:xfrm rot="3748579">
            <a:off x="1665654" y="3614293"/>
            <a:ext cx="973439" cy="369332"/>
          </a:xfrm>
          <a:prstGeom prst="rect">
            <a:avLst/>
          </a:prstGeom>
        </p:spPr>
        <p:txBody>
          <a:bodyPr wrap="square">
            <a:spAutoFit/>
          </a:bodyPr>
          <a:lstStyle/>
          <a:p>
            <a:r>
              <a:rPr lang="en-US" dirty="0"/>
              <a:t>IBR-2</a:t>
            </a:r>
            <a:endParaRPr lang="ru-RU" dirty="0"/>
          </a:p>
        </p:txBody>
      </p:sp>
      <p:sp>
        <p:nvSpPr>
          <p:cNvPr id="11" name="TextBox 10"/>
          <p:cNvSpPr txBox="1"/>
          <p:nvPr/>
        </p:nvSpPr>
        <p:spPr>
          <a:xfrm rot="20226335">
            <a:off x="4344675" y="1526868"/>
            <a:ext cx="1723092" cy="646331"/>
          </a:xfrm>
          <a:prstGeom prst="rect">
            <a:avLst/>
          </a:prstGeom>
          <a:noFill/>
        </p:spPr>
        <p:txBody>
          <a:bodyPr wrap="square" rtlCol="0">
            <a:spAutoFit/>
          </a:bodyPr>
          <a:lstStyle/>
          <a:p>
            <a:pPr algn="ctr"/>
            <a:r>
              <a:rPr lang="en-US" b="1" dirty="0" smtClean="0">
                <a:solidFill>
                  <a:srgbClr val="12BE2B"/>
                </a:solidFill>
              </a:rPr>
              <a:t>  </a:t>
            </a:r>
            <a:endParaRPr lang="en-US" b="1" dirty="0" smtClean="0">
              <a:solidFill>
                <a:schemeClr val="accent6">
                  <a:lumMod val="75000"/>
                </a:schemeClr>
              </a:solidFill>
            </a:endParaRPr>
          </a:p>
          <a:p>
            <a:pPr algn="ctr"/>
            <a:r>
              <a:rPr lang="en-US" b="1" dirty="0" smtClean="0">
                <a:solidFill>
                  <a:srgbClr val="12BE2B"/>
                </a:solidFill>
              </a:rPr>
              <a:t>SNS</a:t>
            </a:r>
            <a:endParaRPr lang="ru-RU" b="1" dirty="0">
              <a:solidFill>
                <a:srgbClr val="12BE2B"/>
              </a:solidFill>
            </a:endParaRPr>
          </a:p>
        </p:txBody>
      </p:sp>
      <p:sp>
        <p:nvSpPr>
          <p:cNvPr id="12" name="TextBox 11"/>
          <p:cNvSpPr txBox="1"/>
          <p:nvPr/>
        </p:nvSpPr>
        <p:spPr>
          <a:xfrm rot="454884">
            <a:off x="4861050" y="2551637"/>
            <a:ext cx="1068306" cy="400110"/>
          </a:xfrm>
          <a:prstGeom prst="rect">
            <a:avLst/>
          </a:prstGeom>
          <a:noFill/>
        </p:spPr>
        <p:txBody>
          <a:bodyPr wrap="none" rtlCol="0">
            <a:spAutoFit/>
          </a:bodyPr>
          <a:lstStyle/>
          <a:p>
            <a:r>
              <a:rPr lang="en-US" sz="2000" b="1" dirty="0" smtClean="0"/>
              <a:t>Booster </a:t>
            </a:r>
            <a:endParaRPr lang="ru-RU" sz="2000" b="1" dirty="0"/>
          </a:p>
        </p:txBody>
      </p:sp>
      <p:sp>
        <p:nvSpPr>
          <p:cNvPr id="13" name="TextBox 12"/>
          <p:cNvSpPr txBox="1"/>
          <p:nvPr/>
        </p:nvSpPr>
        <p:spPr>
          <a:xfrm rot="21126840">
            <a:off x="5163421" y="3324612"/>
            <a:ext cx="859947" cy="861774"/>
          </a:xfrm>
          <a:prstGeom prst="rect">
            <a:avLst/>
          </a:prstGeom>
          <a:noFill/>
        </p:spPr>
        <p:txBody>
          <a:bodyPr wrap="square" rtlCol="0">
            <a:spAutoFit/>
          </a:bodyPr>
          <a:lstStyle/>
          <a:p>
            <a:r>
              <a:rPr lang="en-US" sz="1600" b="1" dirty="0" smtClean="0">
                <a:solidFill>
                  <a:srgbClr val="FF0000"/>
                </a:solidFill>
              </a:rPr>
              <a:t>Super</a:t>
            </a:r>
          </a:p>
          <a:p>
            <a:r>
              <a:rPr lang="en-US" sz="1600" b="1" dirty="0" smtClean="0">
                <a:solidFill>
                  <a:srgbClr val="FF0000"/>
                </a:solidFill>
              </a:rPr>
              <a:t>booster!</a:t>
            </a:r>
            <a:r>
              <a:rPr lang="en-US" b="1" dirty="0" smtClean="0">
                <a:solidFill>
                  <a:srgbClr val="FF0000"/>
                </a:solidFill>
              </a:rPr>
              <a:t>  </a:t>
            </a:r>
            <a:endParaRPr lang="ru-RU" b="1" dirty="0">
              <a:solidFill>
                <a:srgbClr val="FF0000"/>
              </a:solidFill>
            </a:endParaRPr>
          </a:p>
        </p:txBody>
      </p:sp>
      <p:grpSp>
        <p:nvGrpSpPr>
          <p:cNvPr id="2" name="Группа 1"/>
          <p:cNvGrpSpPr/>
          <p:nvPr/>
        </p:nvGrpSpPr>
        <p:grpSpPr>
          <a:xfrm>
            <a:off x="4143610" y="3409175"/>
            <a:ext cx="952056" cy="914400"/>
            <a:chOff x="5212805" y="3266002"/>
            <a:chExt cx="1269408" cy="914400"/>
          </a:xfrm>
        </p:grpSpPr>
        <p:sp>
          <p:nvSpPr>
            <p:cNvPr id="15" name="Капля 14"/>
            <p:cNvSpPr/>
            <p:nvPr/>
          </p:nvSpPr>
          <p:spPr>
            <a:xfrm rot="15866382">
              <a:off x="5388565" y="3266002"/>
              <a:ext cx="914400" cy="914400"/>
            </a:xfrm>
            <a:prstGeom prst="teardrop">
              <a:avLst/>
            </a:prstGeom>
            <a:solidFill>
              <a:srgbClr val="FBE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rot="284264">
              <a:off x="5212805" y="3289161"/>
              <a:ext cx="1269408" cy="646331"/>
            </a:xfrm>
            <a:prstGeom prst="rect">
              <a:avLst/>
            </a:prstGeom>
            <a:noFill/>
          </p:spPr>
          <p:txBody>
            <a:bodyPr wrap="none" rtlCol="0">
              <a:spAutoFit/>
            </a:bodyPr>
            <a:lstStyle/>
            <a:p>
              <a:r>
                <a:rPr lang="en-US" dirty="0" smtClean="0"/>
                <a:t>I prefer </a:t>
              </a:r>
            </a:p>
            <a:p>
              <a:r>
                <a:rPr lang="en-US" dirty="0" smtClean="0"/>
                <a:t>this way</a:t>
              </a:r>
              <a:endParaRPr lang="ru-RU" dirty="0"/>
            </a:p>
          </p:txBody>
        </p:sp>
      </p:grpSp>
    </p:spTree>
    <p:extLst>
      <p:ext uri="{BB962C8B-B14F-4D97-AF65-F5344CB8AC3E}">
        <p14:creationId xmlns:p14="http://schemas.microsoft.com/office/powerpoint/2010/main" val="64086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836712"/>
            <a:ext cx="6192688" cy="3939540"/>
          </a:xfrm>
          <a:prstGeom prst="rect">
            <a:avLst/>
          </a:prstGeom>
        </p:spPr>
        <p:txBody>
          <a:bodyPr wrap="square">
            <a:spAutoFit/>
          </a:bodyPr>
          <a:lstStyle/>
          <a:p>
            <a:r>
              <a:rPr lang="en-US" b="1" dirty="0" smtClean="0">
                <a:latin typeface="Times New Roman" panose="02020603050405020304" pitchFamily="18" charset="0"/>
                <a:ea typeface="Calibri" panose="020F0502020204030204" pitchFamily="34" charset="0"/>
              </a:rPr>
              <a:t>Dominant demerit </a:t>
            </a:r>
            <a:r>
              <a:rPr lang="en-US" b="1" u="sng" dirty="0" smtClean="0">
                <a:latin typeface="Times New Roman" panose="02020603050405020304" pitchFamily="18" charset="0"/>
                <a:ea typeface="Calibri" panose="020F0502020204030204" pitchFamily="34" charset="0"/>
              </a:rPr>
              <a:t>of pulsed reactor </a:t>
            </a:r>
            <a:r>
              <a:rPr lang="en-US" b="1" dirty="0" smtClean="0">
                <a:latin typeface="Times New Roman" panose="02020603050405020304" pitchFamily="18" charset="0"/>
                <a:ea typeface="Calibri" panose="020F0502020204030204" pitchFamily="34" charset="0"/>
              </a:rPr>
              <a:t>– </a:t>
            </a:r>
            <a:r>
              <a:rPr lang="en-US" b="1" dirty="0" smtClean="0">
                <a:solidFill>
                  <a:srgbClr val="C00000"/>
                </a:solidFill>
                <a:latin typeface="Times New Roman" panose="02020603050405020304" pitchFamily="18" charset="0"/>
                <a:ea typeface="Calibri" panose="020F0502020204030204" pitchFamily="34" charset="0"/>
              </a:rPr>
              <a:t>too long pulse</a:t>
            </a:r>
            <a:r>
              <a:rPr lang="en-US" b="1" dirty="0" smtClean="0">
                <a:latin typeface="Times New Roman" panose="02020603050405020304" pitchFamily="18" charset="0"/>
                <a:ea typeface="Calibri" panose="020F0502020204030204" pitchFamily="34" charset="0"/>
              </a:rPr>
              <a:t>,  which is inadequate to modern tendency in neutron TOF technics.</a:t>
            </a:r>
          </a:p>
          <a:p>
            <a:r>
              <a:rPr lang="ru-RU" dirty="0" smtClean="0">
                <a:latin typeface="Times New Roman" panose="02020603050405020304" pitchFamily="18" charset="0"/>
                <a:ea typeface="Calibri" panose="020F0502020204030204" pitchFamily="34" charset="0"/>
              </a:rPr>
              <a:t>.  </a:t>
            </a:r>
          </a:p>
          <a:p>
            <a:r>
              <a:rPr lang="en-US" b="1" dirty="0" smtClean="0">
                <a:latin typeface="Times New Roman" panose="02020603050405020304" pitchFamily="18" charset="0"/>
                <a:ea typeface="Calibri" panose="020F0502020204030204" pitchFamily="34" charset="0"/>
              </a:rPr>
              <a:t>Demerit of </a:t>
            </a:r>
            <a:r>
              <a:rPr lang="en-US" b="1" u="sng" dirty="0" smtClean="0">
                <a:latin typeface="Times New Roman" panose="02020603050405020304" pitchFamily="18" charset="0"/>
                <a:ea typeface="Calibri" panose="020F0502020204030204" pitchFamily="34" charset="0"/>
              </a:rPr>
              <a:t>accelerator </a:t>
            </a:r>
            <a:r>
              <a:rPr lang="en-US" b="1" dirty="0" smtClean="0">
                <a:latin typeface="Times New Roman" panose="02020603050405020304" pitchFamily="18" charset="0"/>
                <a:ea typeface="Calibri" panose="020F0502020204030204" pitchFamily="34" charset="0"/>
              </a:rPr>
              <a:t>as neutron source </a:t>
            </a:r>
            <a:r>
              <a:rPr lang="en-US" b="1" dirty="0">
                <a:latin typeface="Times New Roman" panose="02020603050405020304" pitchFamily="18" charset="0"/>
                <a:ea typeface="Calibri" panose="020F0502020204030204" pitchFamily="34" charset="0"/>
              </a:rPr>
              <a:t> </a:t>
            </a:r>
            <a:r>
              <a:rPr lang="en-US" b="1" dirty="0" smtClean="0">
                <a:latin typeface="Times New Roman" panose="02020603050405020304" pitchFamily="18" charset="0"/>
                <a:ea typeface="Calibri" panose="020F0502020204030204" pitchFamily="34" charset="0"/>
              </a:rPr>
              <a:t>is in limitation of </a:t>
            </a:r>
            <a:r>
              <a:rPr lang="en-US" b="1" dirty="0" smtClean="0">
                <a:solidFill>
                  <a:srgbClr val="C00000"/>
                </a:solidFill>
                <a:latin typeface="Times New Roman" panose="02020603050405020304" pitchFamily="18" charset="0"/>
                <a:ea typeface="Calibri" panose="020F0502020204030204" pitchFamily="34" charset="0"/>
              </a:rPr>
              <a:t>peak proton current . </a:t>
            </a:r>
            <a:r>
              <a:rPr lang="en-US" sz="1600" dirty="0" smtClean="0">
                <a:latin typeface="Comic Sans MS" panose="030F0702030302020204" pitchFamily="66" charset="0"/>
                <a:ea typeface="Calibri" panose="020F0502020204030204" pitchFamily="34" charset="0"/>
              </a:rPr>
              <a:t>To reach  neutron flux 10^17 n/sq.cm/s, attainable at fission </a:t>
            </a:r>
            <a:r>
              <a:rPr lang="en-US" sz="1600" dirty="0">
                <a:latin typeface="Comic Sans MS" panose="030F0702030302020204" pitchFamily="66" charset="0"/>
                <a:ea typeface="Calibri" panose="020F0502020204030204" pitchFamily="34" charset="0"/>
              </a:rPr>
              <a:t>b</a:t>
            </a:r>
            <a:r>
              <a:rPr lang="en-US" sz="1600" dirty="0" smtClean="0">
                <a:latin typeface="Comic Sans MS" panose="030F0702030302020204" pitchFamily="66" charset="0"/>
                <a:ea typeface="Calibri" panose="020F0502020204030204" pitchFamily="34" charset="0"/>
              </a:rPr>
              <a:t>ased pulsed facility (reactor, booster),  peak proton current at </a:t>
            </a:r>
            <a:r>
              <a:rPr lang="en-US" sz="1600" dirty="0" err="1" smtClean="0">
                <a:latin typeface="Comic Sans MS" panose="030F0702030302020204" pitchFamily="66" charset="0"/>
                <a:ea typeface="Calibri" panose="020F0502020204030204" pitchFamily="34" charset="0"/>
              </a:rPr>
              <a:t>nonmultiplying</a:t>
            </a:r>
            <a:r>
              <a:rPr lang="en-US" sz="1600" dirty="0" smtClean="0">
                <a:latin typeface="Comic Sans MS" panose="030F0702030302020204" pitchFamily="66" charset="0"/>
                <a:ea typeface="Calibri" panose="020F0502020204030204" pitchFamily="34" charset="0"/>
              </a:rPr>
              <a:t> target should be as high as 1 A  whereas this value in operating and studied accelerators less than 60 mA. </a:t>
            </a:r>
          </a:p>
          <a:p>
            <a:endParaRPr lang="en-US" b="1" dirty="0">
              <a:latin typeface="Times New Roman" panose="02020603050405020304" pitchFamily="18" charset="0"/>
              <a:ea typeface="Calibri" panose="020F0502020204030204" pitchFamily="34" charset="0"/>
            </a:endParaRPr>
          </a:p>
          <a:p>
            <a:r>
              <a:rPr lang="en-US" dirty="0" smtClean="0">
                <a:latin typeface="Times New Roman" panose="02020603050405020304" pitchFamily="18" charset="0"/>
                <a:ea typeface="Calibri" panose="020F0502020204030204" pitchFamily="34" charset="0"/>
              </a:rPr>
              <a:t>To unite the merit of pulsed reactor and  proton accelerator target in one installation, there is single opportunity. </a:t>
            </a:r>
          </a:p>
          <a:p>
            <a:r>
              <a:rPr lang="en-US" dirty="0" smtClean="0">
                <a:latin typeface="Times New Roman" panose="02020603050405020304" pitchFamily="18" charset="0"/>
                <a:ea typeface="Calibri" panose="020F0502020204030204" pitchFamily="34" charset="0"/>
              </a:rPr>
              <a:t>And we finally make such a choice:  </a:t>
            </a:r>
            <a:endParaRPr lang="ru-RU" dirty="0" smtClean="0">
              <a:latin typeface="Times New Roman" panose="02020603050405020304" pitchFamily="18" charset="0"/>
              <a:ea typeface="Calibri" panose="020F0502020204030204" pitchFamily="34" charset="0"/>
            </a:endParaRPr>
          </a:p>
          <a:p>
            <a:pPr algn="ctr"/>
            <a:r>
              <a:rPr lang="en-US" sz="2400" b="1" dirty="0" smtClean="0">
                <a:solidFill>
                  <a:srgbClr val="C00000"/>
                </a:solidFill>
                <a:latin typeface="Times New Roman" panose="02020603050405020304" pitchFamily="18" charset="0"/>
                <a:ea typeface="Calibri" panose="020F0502020204030204" pitchFamily="34" charset="0"/>
              </a:rPr>
              <a:t>SUPERBOOSTER</a:t>
            </a:r>
            <a:r>
              <a:rPr lang="en-US" b="1" dirty="0" smtClean="0">
                <a:solidFill>
                  <a:srgbClr val="C00000"/>
                </a:solidFill>
                <a:latin typeface="Times New Roman" panose="02020603050405020304" pitchFamily="18" charset="0"/>
                <a:ea typeface="Calibri" panose="020F0502020204030204" pitchFamily="34" charset="0"/>
              </a:rPr>
              <a:t> </a:t>
            </a:r>
            <a:endParaRPr lang="ru-RU" b="1" dirty="0">
              <a:solidFill>
                <a:srgbClr val="C00000"/>
              </a:solidFill>
            </a:endParaRPr>
          </a:p>
        </p:txBody>
      </p:sp>
    </p:spTree>
    <p:extLst>
      <p:ext uri="{BB962C8B-B14F-4D97-AF65-F5344CB8AC3E}">
        <p14:creationId xmlns:p14="http://schemas.microsoft.com/office/powerpoint/2010/main" val="321532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p:cNvPicPr>
          <p:nvPr>
            <p:ph type="pic" sz="quarter" idx="13"/>
          </p:nvPr>
        </p:nvPicPr>
        <p:blipFill>
          <a:blip r:embed="rId2"/>
          <a:srcRect t="8703" b="8703"/>
          <a:stretch>
            <a:fillRect/>
          </a:stretch>
        </p:blipFill>
        <p:spPr>
          <a:xfrm>
            <a:off x="797240" y="1103138"/>
            <a:ext cx="3655668" cy="3750319"/>
          </a:xfrm>
          <a:prstGeom prst="rect">
            <a:avLst/>
          </a:prstGeom>
        </p:spPr>
      </p:pic>
      <p:sp>
        <p:nvSpPr>
          <p:cNvPr id="6" name="Заголовок 5"/>
          <p:cNvSpPr>
            <a:spLocks noGrp="1"/>
          </p:cNvSpPr>
          <p:nvPr>
            <p:ph type="title"/>
          </p:nvPr>
        </p:nvSpPr>
        <p:spPr>
          <a:xfrm>
            <a:off x="1176571" y="260648"/>
            <a:ext cx="6078062" cy="579921"/>
          </a:xfrm>
        </p:spPr>
        <p:txBody>
          <a:bodyPr>
            <a:normAutofit fontScale="90000"/>
          </a:bodyPr>
          <a:lstStyle/>
          <a:p>
            <a:r>
              <a:rPr lang="en-US" b="1" dirty="0" smtClean="0">
                <a:solidFill>
                  <a:srgbClr val="C00000"/>
                </a:solidFill>
              </a:rPr>
              <a:t>Basic arrangement of Np booster </a:t>
            </a:r>
            <a:br>
              <a:rPr lang="en-US" b="1" dirty="0" smtClean="0">
                <a:solidFill>
                  <a:srgbClr val="C00000"/>
                </a:solidFill>
              </a:rPr>
            </a:br>
            <a:r>
              <a:rPr lang="en-US" b="1" dirty="0" smtClean="0">
                <a:solidFill>
                  <a:srgbClr val="C00000"/>
                </a:solidFill>
              </a:rPr>
              <a:t>(without reactivity modulator)</a:t>
            </a:r>
            <a:endParaRPr lang="ru-RU" b="1" dirty="0">
              <a:solidFill>
                <a:srgbClr val="C00000"/>
              </a:solidFill>
            </a:endParaRPr>
          </a:p>
        </p:txBody>
      </p:sp>
      <p:sp>
        <p:nvSpPr>
          <p:cNvPr id="2" name="Прямоугольник 1"/>
          <p:cNvSpPr/>
          <p:nvPr/>
        </p:nvSpPr>
        <p:spPr>
          <a:xfrm>
            <a:off x="873380" y="4099455"/>
            <a:ext cx="3456384" cy="72008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2029045" y="3451383"/>
            <a:ext cx="1296144"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635896" y="2492896"/>
            <a:ext cx="3163181"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2" name="Прямая со стрелкой 11"/>
          <p:cNvCxnSpPr/>
          <p:nvPr/>
        </p:nvCxnSpPr>
        <p:spPr>
          <a:xfrm flipH="1">
            <a:off x="3067115" y="2600908"/>
            <a:ext cx="2296974" cy="576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08104" y="2416242"/>
            <a:ext cx="418704" cy="369332"/>
          </a:xfrm>
          <a:prstGeom prst="rect">
            <a:avLst/>
          </a:prstGeom>
          <a:noFill/>
        </p:spPr>
        <p:txBody>
          <a:bodyPr wrap="none" rtlCol="0">
            <a:spAutoFit/>
          </a:bodyPr>
          <a:lstStyle/>
          <a:p>
            <a:r>
              <a:rPr lang="en-US" dirty="0" smtClean="0"/>
              <a:t>P+</a:t>
            </a:r>
            <a:endParaRPr lang="ru-RU" dirty="0"/>
          </a:p>
        </p:txBody>
      </p:sp>
      <p:sp>
        <p:nvSpPr>
          <p:cNvPr id="17" name="Прямоугольник 16"/>
          <p:cNvSpPr/>
          <p:nvPr/>
        </p:nvSpPr>
        <p:spPr>
          <a:xfrm>
            <a:off x="6660232" y="2246671"/>
            <a:ext cx="457200" cy="58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ятно 2 17"/>
          <p:cNvSpPr/>
          <p:nvPr/>
        </p:nvSpPr>
        <p:spPr>
          <a:xfrm flipV="1">
            <a:off x="2524951" y="2380453"/>
            <a:ext cx="583347" cy="50870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593489" y="3501008"/>
            <a:ext cx="733424" cy="45719"/>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595989" y="3645024"/>
            <a:ext cx="733424" cy="45719"/>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595989" y="3777270"/>
            <a:ext cx="733424" cy="45719"/>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2601572" y="3933056"/>
            <a:ext cx="733424" cy="45719"/>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1816357" y="4274829"/>
            <a:ext cx="425376" cy="369332"/>
          </a:xfrm>
          <a:prstGeom prst="rect">
            <a:avLst/>
          </a:prstGeom>
          <a:noFill/>
        </p:spPr>
        <p:txBody>
          <a:bodyPr wrap="square" rtlCol="0">
            <a:spAutoFit/>
          </a:bodyPr>
          <a:lstStyle/>
          <a:p>
            <a:r>
              <a:rPr lang="en-US" dirty="0" smtClean="0"/>
              <a:t>Be</a:t>
            </a:r>
            <a:endParaRPr lang="ru-RU" dirty="0"/>
          </a:p>
        </p:txBody>
      </p:sp>
      <p:sp>
        <p:nvSpPr>
          <p:cNvPr id="25" name="Прямоугольник 24"/>
          <p:cNvSpPr/>
          <p:nvPr/>
        </p:nvSpPr>
        <p:spPr>
          <a:xfrm>
            <a:off x="1816357" y="4274829"/>
            <a:ext cx="425376" cy="369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a:t>
            </a:r>
            <a:endParaRPr lang="ru-RU" dirty="0"/>
          </a:p>
        </p:txBody>
      </p:sp>
      <p:sp>
        <p:nvSpPr>
          <p:cNvPr id="26" name="TextBox 25"/>
          <p:cNvSpPr txBox="1"/>
          <p:nvPr/>
        </p:nvSpPr>
        <p:spPr>
          <a:xfrm>
            <a:off x="1816357" y="4274829"/>
            <a:ext cx="425116" cy="369332"/>
          </a:xfrm>
          <a:prstGeom prst="rect">
            <a:avLst/>
          </a:prstGeom>
          <a:noFill/>
        </p:spPr>
        <p:txBody>
          <a:bodyPr wrap="none" rtlCol="0">
            <a:spAutoFit/>
          </a:bodyPr>
          <a:lstStyle/>
          <a:p>
            <a:r>
              <a:rPr lang="en-US" dirty="0" smtClean="0"/>
              <a:t>Be</a:t>
            </a:r>
            <a:endParaRPr lang="ru-RU" dirty="0"/>
          </a:p>
        </p:txBody>
      </p:sp>
      <p:sp>
        <p:nvSpPr>
          <p:cNvPr id="27" name="TextBox 26"/>
          <p:cNvSpPr txBox="1"/>
          <p:nvPr/>
        </p:nvSpPr>
        <p:spPr>
          <a:xfrm>
            <a:off x="4932040" y="4274829"/>
            <a:ext cx="3960440" cy="1200329"/>
          </a:xfrm>
          <a:prstGeom prst="rect">
            <a:avLst/>
          </a:prstGeom>
          <a:noFill/>
        </p:spPr>
        <p:txBody>
          <a:bodyPr wrap="square" rtlCol="0">
            <a:spAutoFit/>
          </a:bodyPr>
          <a:lstStyle/>
          <a:p>
            <a:r>
              <a:rPr lang="en-US" dirty="0" smtClean="0"/>
              <a:t>Fission power of the target </a:t>
            </a:r>
          </a:p>
          <a:p>
            <a:r>
              <a:rPr lang="en-US" dirty="0" smtClean="0"/>
              <a:t>W≈10 MW  (10^18 n/s) </a:t>
            </a:r>
          </a:p>
          <a:p>
            <a:r>
              <a:rPr lang="en-US" dirty="0" smtClean="0"/>
              <a:t>at </a:t>
            </a:r>
            <a:r>
              <a:rPr lang="en-US" dirty="0" err="1"/>
              <a:t>Ipeak</a:t>
            </a:r>
            <a:r>
              <a:rPr lang="en-US" dirty="0"/>
              <a:t> ≥  0.5 </a:t>
            </a:r>
            <a:r>
              <a:rPr lang="en-US" dirty="0" smtClean="0"/>
              <a:t>A (?!) – unreal </a:t>
            </a:r>
            <a:endParaRPr lang="en-US" dirty="0"/>
          </a:p>
          <a:p>
            <a:endParaRPr lang="ru-RU" dirty="0"/>
          </a:p>
        </p:txBody>
      </p:sp>
      <p:grpSp>
        <p:nvGrpSpPr>
          <p:cNvPr id="11" name="Группа 10"/>
          <p:cNvGrpSpPr/>
          <p:nvPr/>
        </p:nvGrpSpPr>
        <p:grpSpPr>
          <a:xfrm>
            <a:off x="873380" y="1118812"/>
            <a:ext cx="3456384" cy="2326639"/>
            <a:chOff x="873380" y="1118812"/>
            <a:chExt cx="3456384" cy="2326639"/>
          </a:xfrm>
        </p:grpSpPr>
        <p:sp>
          <p:nvSpPr>
            <p:cNvPr id="3" name="Прямоугольник 2"/>
            <p:cNvSpPr/>
            <p:nvPr/>
          </p:nvSpPr>
          <p:spPr>
            <a:xfrm>
              <a:off x="873380" y="1118812"/>
              <a:ext cx="3456384" cy="792088"/>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Ni</a:t>
              </a:r>
              <a:endParaRPr lang="ru-RU" sz="2400" dirty="0">
                <a:solidFill>
                  <a:schemeClr val="tx1"/>
                </a:solidFill>
              </a:endParaRPr>
            </a:p>
          </p:txBody>
        </p:sp>
        <p:sp>
          <p:nvSpPr>
            <p:cNvPr id="4" name="Прямоугольник 3"/>
            <p:cNvSpPr/>
            <p:nvPr/>
          </p:nvSpPr>
          <p:spPr>
            <a:xfrm>
              <a:off x="877994" y="1910900"/>
              <a:ext cx="741678" cy="1534551"/>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635896" y="1916832"/>
              <a:ext cx="693868" cy="5760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635896" y="2708920"/>
              <a:ext cx="693868" cy="736531"/>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TextBox 12"/>
          <p:cNvSpPr txBox="1"/>
          <p:nvPr/>
        </p:nvSpPr>
        <p:spPr>
          <a:xfrm>
            <a:off x="4860032" y="3905497"/>
            <a:ext cx="3507242" cy="369332"/>
          </a:xfrm>
          <a:prstGeom prst="rect">
            <a:avLst/>
          </a:prstGeom>
          <a:noFill/>
        </p:spPr>
        <p:txBody>
          <a:bodyPr wrap="none" rtlCol="0">
            <a:spAutoFit/>
          </a:bodyPr>
          <a:lstStyle/>
          <a:p>
            <a:r>
              <a:rPr lang="en-US" dirty="0" smtClean="0"/>
              <a:t>Limited multiplication factor  – 25.  </a:t>
            </a:r>
            <a:endParaRPr lang="ru-RU" dirty="0"/>
          </a:p>
        </p:txBody>
      </p:sp>
      <p:sp>
        <p:nvSpPr>
          <p:cNvPr id="14" name="TextBox 13"/>
          <p:cNvSpPr txBox="1"/>
          <p:nvPr/>
        </p:nvSpPr>
        <p:spPr>
          <a:xfrm>
            <a:off x="6871723" y="2126014"/>
            <a:ext cx="1368152" cy="830997"/>
          </a:xfrm>
          <a:prstGeom prst="rect">
            <a:avLst/>
          </a:prstGeom>
          <a:noFill/>
        </p:spPr>
        <p:txBody>
          <a:bodyPr wrap="square" rtlCol="0">
            <a:spAutoFit/>
          </a:bodyPr>
          <a:lstStyle/>
          <a:p>
            <a:r>
              <a:rPr lang="en-US" sz="1600" dirty="0"/>
              <a:t>Proton linear accelerator</a:t>
            </a:r>
          </a:p>
          <a:p>
            <a:r>
              <a:rPr lang="en-US" sz="1600" dirty="0"/>
              <a:t>1.2 GeV</a:t>
            </a:r>
            <a:endParaRPr lang="ru-RU" sz="1600" dirty="0"/>
          </a:p>
        </p:txBody>
      </p:sp>
      <p:sp>
        <p:nvSpPr>
          <p:cNvPr id="15" name="TextBox 14"/>
          <p:cNvSpPr txBox="1"/>
          <p:nvPr/>
        </p:nvSpPr>
        <p:spPr>
          <a:xfrm>
            <a:off x="4860032" y="3506077"/>
            <a:ext cx="1269450" cy="369332"/>
          </a:xfrm>
          <a:prstGeom prst="rect">
            <a:avLst/>
          </a:prstGeom>
          <a:noFill/>
        </p:spPr>
        <p:txBody>
          <a:bodyPr wrap="none" rtlCol="0">
            <a:spAutoFit/>
          </a:bodyPr>
          <a:lstStyle/>
          <a:p>
            <a:r>
              <a:rPr lang="en-US" dirty="0" smtClean="0"/>
              <a:t>Deficiency: </a:t>
            </a:r>
            <a:endParaRPr lang="ru-RU" dirty="0"/>
          </a:p>
        </p:txBody>
      </p:sp>
    </p:spTree>
    <p:extLst>
      <p:ext uri="{BB962C8B-B14F-4D97-AF65-F5344CB8AC3E}">
        <p14:creationId xmlns:p14="http://schemas.microsoft.com/office/powerpoint/2010/main" val="11478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4"/>
          <a:stretch>
            <a:fillRect/>
          </a:stretch>
        </p:blipFill>
        <p:spPr>
          <a:xfrm>
            <a:off x="1619672" y="692696"/>
            <a:ext cx="4743450" cy="5392420"/>
          </a:xfrm>
          <a:prstGeom prst="rect">
            <a:avLst/>
          </a:prstGeom>
        </p:spPr>
      </p:pic>
      <p:pic>
        <p:nvPicPr>
          <p:cNvPr id="18" name="Сборка1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04664" y="-171400"/>
            <a:ext cx="11925547" cy="6708120"/>
          </a:xfrm>
          <a:prstGeom prst="rect">
            <a:avLst/>
          </a:prstGeom>
        </p:spPr>
      </p:pic>
      <p:sp>
        <p:nvSpPr>
          <p:cNvPr id="3" name="Солнце 2"/>
          <p:cNvSpPr/>
          <p:nvPr/>
        </p:nvSpPr>
        <p:spPr>
          <a:xfrm>
            <a:off x="2622608" y="3861048"/>
            <a:ext cx="432435" cy="37908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олнце 3"/>
          <p:cNvSpPr/>
          <p:nvPr/>
        </p:nvSpPr>
        <p:spPr>
          <a:xfrm>
            <a:off x="2497890" y="3880200"/>
            <a:ext cx="432435" cy="37908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олнце 4"/>
          <p:cNvSpPr/>
          <p:nvPr/>
        </p:nvSpPr>
        <p:spPr>
          <a:xfrm>
            <a:off x="2580681" y="3899352"/>
            <a:ext cx="432435" cy="37908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лнце 5"/>
          <p:cNvSpPr/>
          <p:nvPr/>
        </p:nvSpPr>
        <p:spPr>
          <a:xfrm>
            <a:off x="2572296" y="3930606"/>
            <a:ext cx="432435" cy="37908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олнце 6"/>
          <p:cNvSpPr/>
          <p:nvPr/>
        </p:nvSpPr>
        <p:spPr>
          <a:xfrm>
            <a:off x="2572295" y="3845378"/>
            <a:ext cx="432435" cy="37908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олнце 7"/>
          <p:cNvSpPr/>
          <p:nvPr/>
        </p:nvSpPr>
        <p:spPr>
          <a:xfrm>
            <a:off x="2551332" y="3815157"/>
            <a:ext cx="432435" cy="37908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олнце 8"/>
          <p:cNvSpPr/>
          <p:nvPr/>
        </p:nvSpPr>
        <p:spPr>
          <a:xfrm>
            <a:off x="2530369" y="3799530"/>
            <a:ext cx="432435" cy="37908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2187862" y="4034594"/>
            <a:ext cx="144016" cy="144016"/>
          </a:xfrm>
          <a:prstGeom prst="ellipse">
            <a:avLst/>
          </a:prstGeom>
          <a:solidFill>
            <a:srgbClr val="3FE5E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217536" y="4016884"/>
            <a:ext cx="144016" cy="144016"/>
          </a:xfrm>
          <a:prstGeom prst="ellipse">
            <a:avLst/>
          </a:prstGeom>
          <a:solidFill>
            <a:srgbClr val="3FE5E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177380" y="4034594"/>
            <a:ext cx="144016" cy="144016"/>
          </a:xfrm>
          <a:prstGeom prst="ellipse">
            <a:avLst/>
          </a:prstGeom>
          <a:solidFill>
            <a:srgbClr val="3FE5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915214" y="4141302"/>
            <a:ext cx="144016" cy="144016"/>
          </a:xfrm>
          <a:prstGeom prst="ellipse">
            <a:avLst/>
          </a:prstGeom>
          <a:solidFill>
            <a:srgbClr val="3FE5E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877308" y="4115264"/>
            <a:ext cx="144016" cy="144016"/>
          </a:xfrm>
          <a:prstGeom prst="ellipse">
            <a:avLst/>
          </a:prstGeom>
          <a:solidFill>
            <a:srgbClr val="3FE5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1828800" y="3855719"/>
            <a:ext cx="130632" cy="111957"/>
          </a:xfrm>
          <a:prstGeom prst="ellipse">
            <a:avLst/>
          </a:prstGeom>
          <a:solidFill>
            <a:srgbClr val="3FE5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823128" y="4093247"/>
            <a:ext cx="144016" cy="144016"/>
          </a:xfrm>
          <a:prstGeom prst="ellipse">
            <a:avLst/>
          </a:prstGeom>
          <a:solidFill>
            <a:srgbClr val="3FE5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rot="1506880">
            <a:off x="2474710" y="5415052"/>
            <a:ext cx="7467074" cy="53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p:nvPr/>
        </p:nvCxnSpPr>
        <p:spPr>
          <a:xfrm flipV="1">
            <a:off x="2735875" y="3804992"/>
            <a:ext cx="234052" cy="510668"/>
          </a:xfrm>
          <a:prstGeom prst="line">
            <a:avLst/>
          </a:prstGeom>
          <a:ln w="38100">
            <a:solidFill>
              <a:srgbClr val="ED3C19"/>
            </a:solidFill>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2176961" y="4034594"/>
            <a:ext cx="144016" cy="144016"/>
          </a:xfrm>
          <a:prstGeom prst="ellipse">
            <a:avLst/>
          </a:prstGeom>
          <a:solidFill>
            <a:srgbClr val="3FE5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1815416" y="3839689"/>
            <a:ext cx="144016" cy="144016"/>
          </a:xfrm>
          <a:prstGeom prst="ellipse">
            <a:avLst/>
          </a:prstGeom>
          <a:solidFill>
            <a:srgbClr val="3FE5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7218392" y="312033"/>
            <a:ext cx="1925608" cy="2985433"/>
          </a:xfrm>
          <a:prstGeom prst="rect">
            <a:avLst/>
          </a:prstGeom>
          <a:noFill/>
        </p:spPr>
        <p:txBody>
          <a:bodyPr wrap="square" rtlCol="0">
            <a:spAutoFit/>
          </a:bodyPr>
          <a:lstStyle/>
          <a:p>
            <a:r>
              <a:rPr lang="en-US" sz="2000" b="1" dirty="0" smtClean="0">
                <a:solidFill>
                  <a:srgbClr val="C00000"/>
                </a:solidFill>
              </a:rPr>
              <a:t>SUPERBOOSTER</a:t>
            </a:r>
          </a:p>
          <a:p>
            <a:r>
              <a:rPr lang="en-US" sz="2400" b="1" dirty="0" smtClean="0"/>
              <a:t>o</a:t>
            </a:r>
            <a:r>
              <a:rPr lang="en-US" sz="2400" dirty="0" smtClean="0"/>
              <a:t>perates with  reactivity modulator  </a:t>
            </a:r>
          </a:p>
          <a:p>
            <a:r>
              <a:rPr lang="en-US" sz="2400" b="1" dirty="0" smtClean="0">
                <a:solidFill>
                  <a:srgbClr val="C00000"/>
                </a:solidFill>
              </a:rPr>
              <a:t> </a:t>
            </a:r>
          </a:p>
          <a:p>
            <a:endParaRPr lang="en-US" sz="2400" b="1" dirty="0">
              <a:solidFill>
                <a:srgbClr val="C00000"/>
              </a:solidFill>
            </a:endParaRPr>
          </a:p>
          <a:p>
            <a:endParaRPr lang="en-US" sz="2400" b="1" dirty="0" smtClean="0">
              <a:solidFill>
                <a:srgbClr val="C00000"/>
              </a:solidFill>
            </a:endParaRPr>
          </a:p>
          <a:p>
            <a:endParaRPr lang="ru-RU" sz="2400" b="1" dirty="0">
              <a:solidFill>
                <a:srgbClr val="C00000"/>
              </a:solidFill>
            </a:endParaRPr>
          </a:p>
        </p:txBody>
      </p:sp>
    </p:spTree>
    <p:extLst>
      <p:ext uri="{BB962C8B-B14F-4D97-AF65-F5344CB8AC3E}">
        <p14:creationId xmlns:p14="http://schemas.microsoft.com/office/powerpoint/2010/main" val="36473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9" accel="46000" decel="54000" fill="hold" grpId="0" nodeType="clickEffect">
                                  <p:stCondLst>
                                    <p:cond delay="0"/>
                                  </p:stCondLst>
                                  <p:childTnLst>
                                    <p:anim calcmode="lin" valueType="num">
                                      <p:cBhvr additive="base">
                                        <p:cTn id="12" dur="3000"/>
                                        <p:tgtEl>
                                          <p:spTgt spid="10"/>
                                        </p:tgtEl>
                                        <p:attrNameLst>
                                          <p:attrName>ppt_x</p:attrName>
                                        </p:attrNameLst>
                                      </p:cBhvr>
                                      <p:tavLst>
                                        <p:tav tm="0">
                                          <p:val>
                                            <p:strVal val="ppt_x"/>
                                          </p:val>
                                        </p:tav>
                                        <p:tav tm="100000">
                                          <p:val>
                                            <p:strVal val="0-ppt_w/2"/>
                                          </p:val>
                                        </p:tav>
                                      </p:tavLst>
                                    </p:anim>
                                    <p:anim calcmode="lin" valueType="num">
                                      <p:cBhvr additive="base">
                                        <p:cTn id="13" dur="3000"/>
                                        <p:tgtEl>
                                          <p:spTgt spid="10"/>
                                        </p:tgtEl>
                                        <p:attrNameLst>
                                          <p:attrName>ppt_y</p:attrName>
                                        </p:attrNameLst>
                                      </p:cBhvr>
                                      <p:tavLst>
                                        <p:tav tm="0">
                                          <p:val>
                                            <p:strVal val="ppt_y"/>
                                          </p:val>
                                        </p:tav>
                                        <p:tav tm="100000">
                                          <p:val>
                                            <p:strVal val="0-ppt_h/2"/>
                                          </p:val>
                                        </p:tav>
                                      </p:tavLst>
                                    </p:anim>
                                    <p:set>
                                      <p:cBhvr>
                                        <p:cTn id="14" dur="1" fill="hold">
                                          <p:stCondLst>
                                            <p:cond delay="2999"/>
                                          </p:stCondLst>
                                        </p:cTn>
                                        <p:tgtEl>
                                          <p:spTgt spid="10"/>
                                        </p:tgtEl>
                                        <p:attrNameLst>
                                          <p:attrName>style.visibility</p:attrName>
                                        </p:attrNameLst>
                                      </p:cBhvr>
                                      <p:to>
                                        <p:strVal val="hidden"/>
                                      </p:to>
                                    </p:set>
                                  </p:childTnLst>
                                </p:cTn>
                              </p:par>
                              <p:par>
                                <p:cTn id="15" presetID="2" presetClass="exit" presetSubtype="8" accel="44000" decel="56000" fill="hold" grpId="0" nodeType="withEffect">
                                  <p:stCondLst>
                                    <p:cond delay="0"/>
                                  </p:stCondLst>
                                  <p:childTnLst>
                                    <p:anim calcmode="lin" valueType="num">
                                      <p:cBhvr additive="base">
                                        <p:cTn id="16" dur="3000"/>
                                        <p:tgtEl>
                                          <p:spTgt spid="11"/>
                                        </p:tgtEl>
                                        <p:attrNameLst>
                                          <p:attrName>ppt_x</p:attrName>
                                        </p:attrNameLst>
                                      </p:cBhvr>
                                      <p:tavLst>
                                        <p:tav tm="0">
                                          <p:val>
                                            <p:strVal val="ppt_x"/>
                                          </p:val>
                                        </p:tav>
                                        <p:tav tm="100000">
                                          <p:val>
                                            <p:strVal val="0-ppt_w/2"/>
                                          </p:val>
                                        </p:tav>
                                      </p:tavLst>
                                    </p:anim>
                                    <p:anim calcmode="lin" valueType="num">
                                      <p:cBhvr additive="base">
                                        <p:cTn id="17" dur="3000"/>
                                        <p:tgtEl>
                                          <p:spTgt spid="11"/>
                                        </p:tgtEl>
                                        <p:attrNameLst>
                                          <p:attrName>ppt_y</p:attrName>
                                        </p:attrNameLst>
                                      </p:cBhvr>
                                      <p:tavLst>
                                        <p:tav tm="0">
                                          <p:val>
                                            <p:strVal val="ppt_y"/>
                                          </p:val>
                                        </p:tav>
                                        <p:tav tm="100000">
                                          <p:val>
                                            <p:strVal val="ppt_y"/>
                                          </p:val>
                                        </p:tav>
                                      </p:tavLst>
                                    </p:anim>
                                    <p:set>
                                      <p:cBhvr>
                                        <p:cTn id="18" dur="1" fill="hold">
                                          <p:stCondLst>
                                            <p:cond delay="2999"/>
                                          </p:stCondLst>
                                        </p:cTn>
                                        <p:tgtEl>
                                          <p:spTgt spid="11"/>
                                        </p:tgtEl>
                                        <p:attrNameLst>
                                          <p:attrName>style.visibility</p:attrName>
                                        </p:attrNameLst>
                                      </p:cBhvr>
                                      <p:to>
                                        <p:strVal val="hidden"/>
                                      </p:to>
                                    </p:set>
                                  </p:childTnLst>
                                </p:cTn>
                              </p:par>
                              <p:par>
                                <p:cTn id="19" presetID="2" presetClass="exit" presetSubtype="12" accel="58000" decel="42000" fill="hold" grpId="0" nodeType="withEffect">
                                  <p:stCondLst>
                                    <p:cond delay="0"/>
                                  </p:stCondLst>
                                  <p:childTnLst>
                                    <p:anim calcmode="lin" valueType="num">
                                      <p:cBhvr additive="base">
                                        <p:cTn id="20" dur="3000"/>
                                        <p:tgtEl>
                                          <p:spTgt spid="12"/>
                                        </p:tgtEl>
                                        <p:attrNameLst>
                                          <p:attrName>ppt_x</p:attrName>
                                        </p:attrNameLst>
                                      </p:cBhvr>
                                      <p:tavLst>
                                        <p:tav tm="0">
                                          <p:val>
                                            <p:strVal val="ppt_x"/>
                                          </p:val>
                                        </p:tav>
                                        <p:tav tm="100000">
                                          <p:val>
                                            <p:strVal val="0-ppt_w/2"/>
                                          </p:val>
                                        </p:tav>
                                      </p:tavLst>
                                    </p:anim>
                                    <p:anim calcmode="lin" valueType="num">
                                      <p:cBhvr additive="base">
                                        <p:cTn id="21" dur="3000"/>
                                        <p:tgtEl>
                                          <p:spTgt spid="12"/>
                                        </p:tgtEl>
                                        <p:attrNameLst>
                                          <p:attrName>ppt_y</p:attrName>
                                        </p:attrNameLst>
                                      </p:cBhvr>
                                      <p:tavLst>
                                        <p:tav tm="0">
                                          <p:val>
                                            <p:strVal val="ppt_y"/>
                                          </p:val>
                                        </p:tav>
                                        <p:tav tm="100000">
                                          <p:val>
                                            <p:strVal val="1+ppt_h/2"/>
                                          </p:val>
                                        </p:tav>
                                      </p:tavLst>
                                    </p:anim>
                                    <p:set>
                                      <p:cBhvr>
                                        <p:cTn id="22" dur="1" fill="hold">
                                          <p:stCondLst>
                                            <p:cond delay="2999"/>
                                          </p:stCondLst>
                                        </p:cTn>
                                        <p:tgtEl>
                                          <p:spTgt spid="12"/>
                                        </p:tgtEl>
                                        <p:attrNameLst>
                                          <p:attrName>style.visibility</p:attrName>
                                        </p:attrNameLst>
                                      </p:cBhvr>
                                      <p:to>
                                        <p:strVal val="hidden"/>
                                      </p:to>
                                    </p:set>
                                  </p:childTnLst>
                                </p:cTn>
                              </p:par>
                              <p:par>
                                <p:cTn id="23" presetID="2" presetClass="exit" presetSubtype="9" accel="6000" decel="10000" fill="hold" grpId="0" nodeType="withEffect">
                                  <p:stCondLst>
                                    <p:cond delay="0"/>
                                  </p:stCondLst>
                                  <p:childTnLst>
                                    <p:anim calcmode="lin" valueType="num">
                                      <p:cBhvr additive="base">
                                        <p:cTn id="24" dur="3000"/>
                                        <p:tgtEl>
                                          <p:spTgt spid="14"/>
                                        </p:tgtEl>
                                        <p:attrNameLst>
                                          <p:attrName>ppt_x</p:attrName>
                                        </p:attrNameLst>
                                      </p:cBhvr>
                                      <p:tavLst>
                                        <p:tav tm="0">
                                          <p:val>
                                            <p:strVal val="ppt_x"/>
                                          </p:val>
                                        </p:tav>
                                        <p:tav tm="100000">
                                          <p:val>
                                            <p:strVal val="0-ppt_w/2"/>
                                          </p:val>
                                        </p:tav>
                                      </p:tavLst>
                                    </p:anim>
                                    <p:anim calcmode="lin" valueType="num">
                                      <p:cBhvr additive="base">
                                        <p:cTn id="25" dur="3000"/>
                                        <p:tgtEl>
                                          <p:spTgt spid="14"/>
                                        </p:tgtEl>
                                        <p:attrNameLst>
                                          <p:attrName>ppt_y</p:attrName>
                                        </p:attrNameLst>
                                      </p:cBhvr>
                                      <p:tavLst>
                                        <p:tav tm="0">
                                          <p:val>
                                            <p:strVal val="ppt_y"/>
                                          </p:val>
                                        </p:tav>
                                        <p:tav tm="100000">
                                          <p:val>
                                            <p:strVal val="0-ppt_h/2"/>
                                          </p:val>
                                        </p:tav>
                                      </p:tavLst>
                                    </p:anim>
                                    <p:set>
                                      <p:cBhvr>
                                        <p:cTn id="26" dur="1" fill="hold">
                                          <p:stCondLst>
                                            <p:cond delay="2999"/>
                                          </p:stCondLst>
                                        </p:cTn>
                                        <p:tgtEl>
                                          <p:spTgt spid="14"/>
                                        </p:tgtEl>
                                        <p:attrNameLst>
                                          <p:attrName>style.visibility</p:attrName>
                                        </p:attrNameLst>
                                      </p:cBhvr>
                                      <p:to>
                                        <p:strVal val="hidden"/>
                                      </p:to>
                                    </p:set>
                                  </p:childTnLst>
                                </p:cTn>
                              </p:par>
                              <p:par>
                                <p:cTn id="27" presetID="2" presetClass="exit" presetSubtype="8" accel="14000" decel="14000" fill="hold" grpId="0" nodeType="withEffect">
                                  <p:stCondLst>
                                    <p:cond delay="500"/>
                                  </p:stCondLst>
                                  <p:childTnLst>
                                    <p:anim calcmode="lin" valueType="num">
                                      <p:cBhvr additive="base">
                                        <p:cTn id="28" dur="3000"/>
                                        <p:tgtEl>
                                          <p:spTgt spid="15"/>
                                        </p:tgtEl>
                                        <p:attrNameLst>
                                          <p:attrName>ppt_x</p:attrName>
                                        </p:attrNameLst>
                                      </p:cBhvr>
                                      <p:tavLst>
                                        <p:tav tm="0">
                                          <p:val>
                                            <p:strVal val="ppt_x"/>
                                          </p:val>
                                        </p:tav>
                                        <p:tav tm="100000">
                                          <p:val>
                                            <p:strVal val="0-ppt_w/2"/>
                                          </p:val>
                                        </p:tav>
                                      </p:tavLst>
                                    </p:anim>
                                    <p:anim calcmode="lin" valueType="num">
                                      <p:cBhvr additive="base">
                                        <p:cTn id="29" dur="3000"/>
                                        <p:tgtEl>
                                          <p:spTgt spid="15"/>
                                        </p:tgtEl>
                                        <p:attrNameLst>
                                          <p:attrName>ppt_y</p:attrName>
                                        </p:attrNameLst>
                                      </p:cBhvr>
                                      <p:tavLst>
                                        <p:tav tm="0">
                                          <p:val>
                                            <p:strVal val="ppt_y"/>
                                          </p:val>
                                        </p:tav>
                                        <p:tav tm="100000">
                                          <p:val>
                                            <p:strVal val="ppt_y"/>
                                          </p:val>
                                        </p:tav>
                                      </p:tavLst>
                                    </p:anim>
                                    <p:set>
                                      <p:cBhvr>
                                        <p:cTn id="30" dur="1" fill="hold">
                                          <p:stCondLst>
                                            <p:cond delay="2999"/>
                                          </p:stCondLst>
                                        </p:cTn>
                                        <p:tgtEl>
                                          <p:spTgt spid="15"/>
                                        </p:tgtEl>
                                        <p:attrNameLst>
                                          <p:attrName>style.visibility</p:attrName>
                                        </p:attrNameLst>
                                      </p:cBhvr>
                                      <p:to>
                                        <p:strVal val="hidden"/>
                                      </p:to>
                                    </p:set>
                                  </p:childTnLst>
                                </p:cTn>
                              </p:par>
                              <p:par>
                                <p:cTn id="31" presetID="2" presetClass="exit" presetSubtype="12" fill="hold" grpId="1" nodeType="withEffect">
                                  <p:stCondLst>
                                    <p:cond delay="500"/>
                                  </p:stCondLst>
                                  <p:childTnLst>
                                    <p:anim calcmode="lin" valueType="num">
                                      <p:cBhvr additive="base">
                                        <p:cTn id="32" dur="5000"/>
                                        <p:tgtEl>
                                          <p:spTgt spid="16"/>
                                        </p:tgtEl>
                                        <p:attrNameLst>
                                          <p:attrName>ppt_x</p:attrName>
                                        </p:attrNameLst>
                                      </p:cBhvr>
                                      <p:tavLst>
                                        <p:tav tm="0">
                                          <p:val>
                                            <p:strVal val="ppt_x"/>
                                          </p:val>
                                        </p:tav>
                                        <p:tav tm="100000">
                                          <p:val>
                                            <p:strVal val="0-ppt_w/2"/>
                                          </p:val>
                                        </p:tav>
                                      </p:tavLst>
                                    </p:anim>
                                    <p:anim calcmode="lin" valueType="num">
                                      <p:cBhvr additive="base">
                                        <p:cTn id="33" dur="5000"/>
                                        <p:tgtEl>
                                          <p:spTgt spid="16"/>
                                        </p:tgtEl>
                                        <p:attrNameLst>
                                          <p:attrName>ppt_y</p:attrName>
                                        </p:attrNameLst>
                                      </p:cBhvr>
                                      <p:tavLst>
                                        <p:tav tm="0">
                                          <p:val>
                                            <p:strVal val="ppt_y"/>
                                          </p:val>
                                        </p:tav>
                                        <p:tav tm="100000">
                                          <p:val>
                                            <p:strVal val="1+ppt_h/2"/>
                                          </p:val>
                                        </p:tav>
                                      </p:tavLst>
                                    </p:anim>
                                    <p:set>
                                      <p:cBhvr>
                                        <p:cTn id="34" dur="1" fill="hold">
                                          <p:stCondLst>
                                            <p:cond delay="49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xit" presetSubtype="4" accel="4000" fill="hold" grpId="1" nodeType="withEffect">
                                  <p:stCondLst>
                                    <p:cond delay="0"/>
                                  </p:stCondLst>
                                  <p:childTnLst>
                                    <p:anim calcmode="lin" valueType="num">
                                      <p:cBhvr additive="base">
                                        <p:cTn id="42" dur="2000"/>
                                        <p:tgtEl>
                                          <p:spTgt spid="17"/>
                                        </p:tgtEl>
                                        <p:attrNameLst>
                                          <p:attrName>ppt_x</p:attrName>
                                        </p:attrNameLst>
                                      </p:cBhvr>
                                      <p:tavLst>
                                        <p:tav tm="0">
                                          <p:val>
                                            <p:strVal val="ppt_x"/>
                                          </p:val>
                                        </p:tav>
                                        <p:tav tm="100000">
                                          <p:val>
                                            <p:strVal val="ppt_x"/>
                                          </p:val>
                                        </p:tav>
                                      </p:tavLst>
                                    </p:anim>
                                    <p:anim calcmode="lin" valueType="num">
                                      <p:cBhvr additive="base">
                                        <p:cTn id="43" dur="2000"/>
                                        <p:tgtEl>
                                          <p:spTgt spid="17"/>
                                        </p:tgtEl>
                                        <p:attrNameLst>
                                          <p:attrName>ppt_y</p:attrName>
                                        </p:attrNameLst>
                                      </p:cBhvr>
                                      <p:tavLst>
                                        <p:tav tm="0">
                                          <p:val>
                                            <p:strVal val="ppt_y"/>
                                          </p:val>
                                        </p:tav>
                                        <p:tav tm="100000">
                                          <p:val>
                                            <p:strVal val="1+ppt_h/2"/>
                                          </p:val>
                                        </p:tav>
                                      </p:tavLst>
                                    </p:anim>
                                    <p:set>
                                      <p:cBhvr>
                                        <p:cTn id="44" dur="1" fill="hold">
                                          <p:stCondLst>
                                            <p:cond delay="1999"/>
                                          </p:stCondLst>
                                        </p:cTn>
                                        <p:tgtEl>
                                          <p:spTgt spid="17"/>
                                        </p:tgtEl>
                                        <p:attrNameLst>
                                          <p:attrName>style.visibility</p:attrName>
                                        </p:attrNameLst>
                                      </p:cBhvr>
                                      <p:to>
                                        <p:strVal val="hidden"/>
                                      </p:to>
                                    </p:set>
                                  </p:childTnLst>
                                </p:cTn>
                              </p:par>
                              <p:par>
                                <p:cTn id="45" presetID="2" presetClass="exit" presetSubtype="12" accel="58000" decel="42000" fill="hold" grpId="0" nodeType="withEffect">
                                  <p:stCondLst>
                                    <p:cond delay="0"/>
                                  </p:stCondLst>
                                  <p:childTnLst>
                                    <p:anim calcmode="lin" valueType="num">
                                      <p:cBhvr additive="base">
                                        <p:cTn id="46" dur="3000"/>
                                        <p:tgtEl>
                                          <p:spTgt spid="23"/>
                                        </p:tgtEl>
                                        <p:attrNameLst>
                                          <p:attrName>ppt_x</p:attrName>
                                        </p:attrNameLst>
                                      </p:cBhvr>
                                      <p:tavLst>
                                        <p:tav tm="0">
                                          <p:val>
                                            <p:strVal val="ppt_x"/>
                                          </p:val>
                                        </p:tav>
                                        <p:tav tm="100000">
                                          <p:val>
                                            <p:strVal val="0-ppt_w/2"/>
                                          </p:val>
                                        </p:tav>
                                      </p:tavLst>
                                    </p:anim>
                                    <p:anim calcmode="lin" valueType="num">
                                      <p:cBhvr additive="base">
                                        <p:cTn id="47" dur="3000"/>
                                        <p:tgtEl>
                                          <p:spTgt spid="23"/>
                                        </p:tgtEl>
                                        <p:attrNameLst>
                                          <p:attrName>ppt_y</p:attrName>
                                        </p:attrNameLst>
                                      </p:cBhvr>
                                      <p:tavLst>
                                        <p:tav tm="0">
                                          <p:val>
                                            <p:strVal val="ppt_y"/>
                                          </p:val>
                                        </p:tav>
                                        <p:tav tm="100000">
                                          <p:val>
                                            <p:strVal val="1+ppt_h/2"/>
                                          </p:val>
                                        </p:tav>
                                      </p:tavLst>
                                    </p:anim>
                                    <p:set>
                                      <p:cBhvr>
                                        <p:cTn id="48" dur="1" fill="hold">
                                          <p:stCondLst>
                                            <p:cond delay="2999"/>
                                          </p:stCondLst>
                                        </p:cTn>
                                        <p:tgtEl>
                                          <p:spTgt spid="23"/>
                                        </p:tgtEl>
                                        <p:attrNameLst>
                                          <p:attrName>style.visibility</p:attrName>
                                        </p:attrNameLst>
                                      </p:cBhvr>
                                      <p:to>
                                        <p:strVal val="hidden"/>
                                      </p:to>
                                    </p:set>
                                  </p:childTnLst>
                                </p:cTn>
                              </p:par>
                              <p:par>
                                <p:cTn id="49" presetID="2" presetClass="exit" presetSubtype="12" accel="58000" decel="42000" fill="hold" grpId="0" nodeType="withEffect">
                                  <p:stCondLst>
                                    <p:cond delay="0"/>
                                  </p:stCondLst>
                                  <p:childTnLst>
                                    <p:anim calcmode="lin" valueType="num">
                                      <p:cBhvr additive="base">
                                        <p:cTn id="50" dur="3000"/>
                                        <p:tgtEl>
                                          <p:spTgt spid="24"/>
                                        </p:tgtEl>
                                        <p:attrNameLst>
                                          <p:attrName>ppt_x</p:attrName>
                                        </p:attrNameLst>
                                      </p:cBhvr>
                                      <p:tavLst>
                                        <p:tav tm="0">
                                          <p:val>
                                            <p:strVal val="ppt_x"/>
                                          </p:val>
                                        </p:tav>
                                        <p:tav tm="100000">
                                          <p:val>
                                            <p:strVal val="0-ppt_w/2"/>
                                          </p:val>
                                        </p:tav>
                                      </p:tavLst>
                                    </p:anim>
                                    <p:anim calcmode="lin" valueType="num">
                                      <p:cBhvr additive="base">
                                        <p:cTn id="51" dur="3000"/>
                                        <p:tgtEl>
                                          <p:spTgt spid="24"/>
                                        </p:tgtEl>
                                        <p:attrNameLst>
                                          <p:attrName>ppt_y</p:attrName>
                                        </p:attrNameLst>
                                      </p:cBhvr>
                                      <p:tavLst>
                                        <p:tav tm="0">
                                          <p:val>
                                            <p:strVal val="ppt_y"/>
                                          </p:val>
                                        </p:tav>
                                        <p:tav tm="100000">
                                          <p:val>
                                            <p:strVal val="1+ppt_h/2"/>
                                          </p:val>
                                        </p:tav>
                                      </p:tavLst>
                                    </p:anim>
                                    <p:set>
                                      <p:cBhvr>
                                        <p:cTn id="52" dur="1" fill="hold">
                                          <p:stCondLst>
                                            <p:cond delay="2999"/>
                                          </p:stCondLst>
                                        </p:cTn>
                                        <p:tgtEl>
                                          <p:spTgt spid="24"/>
                                        </p:tgtEl>
                                        <p:attrNameLst>
                                          <p:attrName>style.visibility</p:attrName>
                                        </p:attrNameLst>
                                      </p:cBhvr>
                                      <p:to>
                                        <p:strVal val="hidden"/>
                                      </p:to>
                                    </p:set>
                                  </p:childTnLst>
                                </p:cTn>
                              </p:par>
                              <p:par>
                                <p:cTn id="53" presetID="2" presetClass="exit" presetSubtype="8" accel="4000" decel="4000" fill="hold" grpId="1" nodeType="withEffect">
                                  <p:stCondLst>
                                    <p:cond delay="0"/>
                                  </p:stCondLst>
                                  <p:childTnLst>
                                    <p:anim calcmode="lin" valueType="num">
                                      <p:cBhvr additive="base">
                                        <p:cTn id="54" dur="2000"/>
                                        <p:tgtEl>
                                          <p:spTgt spid="10"/>
                                        </p:tgtEl>
                                        <p:attrNameLst>
                                          <p:attrName>ppt_x</p:attrName>
                                        </p:attrNameLst>
                                      </p:cBhvr>
                                      <p:tavLst>
                                        <p:tav tm="0">
                                          <p:val>
                                            <p:strVal val="ppt_x"/>
                                          </p:val>
                                        </p:tav>
                                        <p:tav tm="100000">
                                          <p:val>
                                            <p:strVal val="0-ppt_w/2"/>
                                          </p:val>
                                        </p:tav>
                                      </p:tavLst>
                                    </p:anim>
                                    <p:anim calcmode="lin" valueType="num">
                                      <p:cBhvr additive="base">
                                        <p:cTn id="55" dur="2000"/>
                                        <p:tgtEl>
                                          <p:spTgt spid="10"/>
                                        </p:tgtEl>
                                        <p:attrNameLst>
                                          <p:attrName>ppt_y</p:attrName>
                                        </p:attrNameLst>
                                      </p:cBhvr>
                                      <p:tavLst>
                                        <p:tav tm="0">
                                          <p:val>
                                            <p:strVal val="ppt_y"/>
                                          </p:val>
                                        </p:tav>
                                        <p:tav tm="100000">
                                          <p:val>
                                            <p:strVal val="ppt_y"/>
                                          </p:val>
                                        </p:tav>
                                      </p:tavLst>
                                    </p:anim>
                                    <p:set>
                                      <p:cBhvr>
                                        <p:cTn id="56" dur="1" fill="hold">
                                          <p:stCondLst>
                                            <p:cond delay="19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1+#ppt_w/2"/>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1+#ppt_w/2"/>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1+#ppt_w/2"/>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3" nodeType="clickEffect">
                                  <p:stCondLst>
                                    <p:cond delay="0"/>
                                  </p:stCondLst>
                                  <p:childTnLst>
                                    <p:anim calcmode="lin" valueType="num">
                                      <p:cBhvr additive="base">
                                        <p:cTn id="90" dur="500"/>
                                        <p:tgtEl>
                                          <p:spTgt spid="17"/>
                                        </p:tgtEl>
                                        <p:attrNameLst>
                                          <p:attrName>ppt_x</p:attrName>
                                        </p:attrNameLst>
                                      </p:cBhvr>
                                      <p:tavLst>
                                        <p:tav tm="0">
                                          <p:val>
                                            <p:strVal val="ppt_x"/>
                                          </p:val>
                                        </p:tav>
                                        <p:tav tm="100000">
                                          <p:val>
                                            <p:strVal val="ppt_x"/>
                                          </p:val>
                                        </p:tav>
                                      </p:tavLst>
                                    </p:anim>
                                    <p:anim calcmode="lin" valueType="num">
                                      <p:cBhvr additive="base">
                                        <p:cTn id="91" dur="500"/>
                                        <p:tgtEl>
                                          <p:spTgt spid="17"/>
                                        </p:tgtEl>
                                        <p:attrNameLst>
                                          <p:attrName>ppt_y</p:attrName>
                                        </p:attrNameLst>
                                      </p:cBhvr>
                                      <p:tavLst>
                                        <p:tav tm="0">
                                          <p:val>
                                            <p:strVal val="ppt_y"/>
                                          </p:val>
                                        </p:tav>
                                        <p:tav tm="100000">
                                          <p:val>
                                            <p:strVal val="1+ppt_h/2"/>
                                          </p:val>
                                        </p:tav>
                                      </p:tavLst>
                                    </p:anim>
                                    <p:set>
                                      <p:cBhvr>
                                        <p:cTn id="92" dur="1" fill="hold">
                                          <p:stCondLst>
                                            <p:cond delay="499"/>
                                          </p:stCondLst>
                                        </p:cTn>
                                        <p:tgtEl>
                                          <p:spTgt spid="1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6"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1+#ppt_w/2"/>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20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600" fill="hold"/>
                                        <p:tgtEl>
                                          <p:spTgt spid="17"/>
                                        </p:tgtEl>
                                        <p:attrNameLst>
                                          <p:attrName>ppt_x</p:attrName>
                                        </p:attrNameLst>
                                      </p:cBhvr>
                                      <p:tavLst>
                                        <p:tav tm="0">
                                          <p:val>
                                            <p:strVal val="#ppt_x"/>
                                          </p:val>
                                        </p:tav>
                                        <p:tav tm="100000">
                                          <p:val>
                                            <p:strVal val="#ppt_x"/>
                                          </p:val>
                                        </p:tav>
                                      </p:tavLst>
                                    </p:anim>
                                    <p:anim calcmode="lin" valueType="num">
                                      <p:cBhvr additive="base">
                                        <p:cTn id="104" dur="6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2" nodeType="clickEffect">
                                  <p:stCondLst>
                                    <p:cond delay="0"/>
                                  </p:stCondLst>
                                  <p:childTnLst>
                                    <p:anim calcmode="lin" valueType="num">
                                      <p:cBhvr additive="base">
                                        <p:cTn id="108" dur="500"/>
                                        <p:tgtEl>
                                          <p:spTgt spid="17"/>
                                        </p:tgtEl>
                                        <p:attrNameLst>
                                          <p:attrName>ppt_x</p:attrName>
                                        </p:attrNameLst>
                                      </p:cBhvr>
                                      <p:tavLst>
                                        <p:tav tm="0">
                                          <p:val>
                                            <p:strVal val="ppt_x"/>
                                          </p:val>
                                        </p:tav>
                                        <p:tav tm="100000">
                                          <p:val>
                                            <p:strVal val="ppt_x"/>
                                          </p:val>
                                        </p:tav>
                                      </p:tavLst>
                                    </p:anim>
                                    <p:anim calcmode="lin" valueType="num">
                                      <p:cBhvr additive="base">
                                        <p:cTn id="109" dur="500"/>
                                        <p:tgtEl>
                                          <p:spTgt spid="17"/>
                                        </p:tgtEl>
                                        <p:attrNameLst>
                                          <p:attrName>ppt_y</p:attrName>
                                        </p:attrNameLst>
                                      </p:cBhvr>
                                      <p:tavLst>
                                        <p:tav tm="0">
                                          <p:val>
                                            <p:strVal val="ppt_y"/>
                                          </p:val>
                                        </p:tav>
                                        <p:tav tm="100000">
                                          <p:val>
                                            <p:strVal val="1+ppt_h/2"/>
                                          </p:val>
                                        </p:tav>
                                      </p:tavLst>
                                    </p:anim>
                                    <p:set>
                                      <p:cBhvr>
                                        <p:cTn id="1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18"/>
                    </p:tgtEl>
                  </p:cond>
                </p:stCondLst>
                <p:endSync evt="end" delay="0">
                  <p:rtn val="all"/>
                </p:endSync>
                <p:childTnLst>
                  <p:par>
                    <p:cTn id="112" fill="hold">
                      <p:stCondLst>
                        <p:cond delay="0"/>
                      </p:stCondLst>
                      <p:childTnLst>
                        <p:par>
                          <p:cTn id="113" fill="hold">
                            <p:stCondLst>
                              <p:cond delay="0"/>
                            </p:stCondLst>
                            <p:childTnLst>
                              <p:par>
                                <p:cTn id="114" presetID="2" presetClass="mediacall" presetSubtype="0" fill="hold" nodeType="clickEffect">
                                  <p:stCondLst>
                                    <p:cond delay="0"/>
                                  </p:stCondLst>
                                  <p:childTnLst>
                                    <p:cmd type="call" cmd="togglePause">
                                      <p:cBhvr>
                                        <p:cTn id="115" dur="1" fill="hold"/>
                                        <p:tgtEl>
                                          <p:spTgt spid="18"/>
                                        </p:tgtEl>
                                      </p:cBhvr>
                                    </p:cmd>
                                  </p:childTnLst>
                                </p:cTn>
                              </p:par>
                            </p:childTnLst>
                          </p:cTn>
                        </p:par>
                      </p:childTnLst>
                    </p:cTn>
                  </p:par>
                </p:childTnLst>
              </p:cTn>
              <p:nextCondLst>
                <p:cond evt="onClick" delay="0">
                  <p:tgtEl>
                    <p:spTgt spid="18"/>
                  </p:tgtEl>
                </p:cond>
              </p:nextCondLst>
            </p:seq>
            <p:video>
              <p:cMediaNode vol="80000">
                <p:cTn id="116" repeatCount="indefinite" fill="hold" display="0">
                  <p:stCondLst>
                    <p:cond delay="indefinite"/>
                  </p:stCondLst>
                </p:cTn>
                <p:tgtEl>
                  <p:spTgt spid="18"/>
                </p:tgtEl>
              </p:cMediaNode>
            </p:video>
          </p:childTnLst>
        </p:cTn>
      </p:par>
    </p:tnLst>
    <p:bldLst>
      <p:bldP spid="3" grpId="0" animBg="1"/>
      <p:bldP spid="4" grpId="0" animBg="1"/>
      <p:bldP spid="5" grpId="0" animBg="1"/>
      <p:bldP spid="6" grpId="0" animBg="1"/>
      <p:bldP spid="7" grpId="0" animBg="1"/>
      <p:bldP spid="8" grpId="0" animBg="1"/>
      <p:bldP spid="9" grpId="0" animBg="1"/>
      <p:bldP spid="10" grpId="0" animBg="1"/>
      <p:bldP spid="10" grpId="1" animBg="1"/>
      <p:bldP spid="11" grpId="0" animBg="1"/>
      <p:bldP spid="12" grpId="0" animBg="1"/>
      <p:bldP spid="14" grpId="0" animBg="1"/>
      <p:bldP spid="15" grpId="0" animBg="1"/>
      <p:bldP spid="16" grpId="0" animBg="1"/>
      <p:bldP spid="16" grpId="1" animBg="1"/>
      <p:bldP spid="17" grpId="0" animBg="1"/>
      <p:bldP spid="17" grpId="1" animBg="1"/>
      <p:bldP spid="17" grpId="2" animBg="1"/>
      <p:bldP spid="17" grpId="3"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596" y="260648"/>
            <a:ext cx="3078063" cy="1157102"/>
          </a:xfrm>
        </p:spPr>
        <p:txBody>
          <a:bodyPr>
            <a:noAutofit/>
          </a:bodyPr>
          <a:lstStyle/>
          <a:p>
            <a:r>
              <a:rPr lang="en-US" dirty="0" smtClean="0">
                <a:solidFill>
                  <a:srgbClr val="FF0000"/>
                </a:solidFill>
                <a:latin typeface="Comic Sans MS" panose="030F0702030302020204" pitchFamily="66" charset="0"/>
              </a:rPr>
              <a:t>Proton beam power</a:t>
            </a:r>
            <a:br>
              <a:rPr lang="en-US" dirty="0" smtClean="0">
                <a:solidFill>
                  <a:srgbClr val="FF0000"/>
                </a:solidFill>
                <a:latin typeface="Comic Sans MS" panose="030F0702030302020204" pitchFamily="66" charset="0"/>
              </a:rPr>
            </a:br>
            <a:r>
              <a:rPr lang="en-US" dirty="0" smtClean="0">
                <a:solidFill>
                  <a:srgbClr val="FF0000"/>
                </a:solidFill>
                <a:latin typeface="Comic Sans MS" panose="030F0702030302020204" pitchFamily="66" charset="0"/>
              </a:rPr>
              <a:t>at given neutron flux</a:t>
            </a:r>
            <a:endParaRPr lang="ru-RU" dirty="0">
              <a:solidFill>
                <a:srgbClr val="FF0000"/>
              </a:solidFill>
              <a:latin typeface="Comic Sans MS" panose="030F0702030302020204" pitchFamily="66" charset="0"/>
            </a:endParaRPr>
          </a:p>
        </p:txBody>
      </p:sp>
      <p:sp>
        <p:nvSpPr>
          <p:cNvPr id="3" name="Объект 2"/>
          <p:cNvSpPr>
            <a:spLocks noGrp="1"/>
          </p:cNvSpPr>
          <p:nvPr>
            <p:ph idx="1"/>
          </p:nvPr>
        </p:nvSpPr>
        <p:spPr>
          <a:xfrm>
            <a:off x="3546660" y="987426"/>
            <a:ext cx="5489836" cy="4873625"/>
          </a:xfrm>
        </p:spPr>
        <p:txBody>
          <a:bodyPr/>
          <a:lstStyle/>
          <a:p>
            <a:r>
              <a:rPr lang="en-US" dirty="0" smtClean="0"/>
              <a:t>Peak flux  		Time averaged</a:t>
            </a:r>
          </a:p>
          <a:p>
            <a:pPr marL="0" indent="0">
              <a:buNone/>
            </a:pPr>
            <a:r>
              <a:rPr lang="en-US" dirty="0" smtClean="0"/>
              <a:t>10^17 n/</a:t>
            </a:r>
            <a:r>
              <a:rPr lang="en-US" dirty="0" err="1" smtClean="0"/>
              <a:t>sq</a:t>
            </a:r>
            <a:r>
              <a:rPr lang="en-US" dirty="0" smtClean="0"/>
              <a:t> cm/s	3 10^14 	</a:t>
            </a:r>
          </a:p>
          <a:p>
            <a:endParaRPr lang="en-US" dirty="0" smtClean="0"/>
          </a:p>
          <a:p>
            <a:r>
              <a:rPr lang="en-US" dirty="0" smtClean="0"/>
              <a:t>--				4 MW 			 </a:t>
            </a:r>
          </a:p>
          <a:p>
            <a:r>
              <a:rPr lang="en-US" dirty="0" smtClean="0"/>
              <a:t>2 MW 			0.8 MW  </a:t>
            </a:r>
          </a:p>
          <a:p>
            <a:endParaRPr lang="en-US" dirty="0"/>
          </a:p>
          <a:p>
            <a:r>
              <a:rPr lang="en-US" dirty="0" smtClean="0"/>
              <a:t>0</a:t>
            </a:r>
            <a:r>
              <a:rPr lang="en-US" sz="2400" dirty="0" smtClean="0"/>
              <a:t>.1 MW</a:t>
            </a:r>
            <a:r>
              <a:rPr lang="en-US" dirty="0" smtClean="0"/>
              <a:t> 			</a:t>
            </a:r>
            <a:r>
              <a:rPr lang="en-US" sz="2400" dirty="0" smtClean="0"/>
              <a:t>0.04 MW</a:t>
            </a:r>
            <a:endParaRPr lang="ru-RU" sz="2400" dirty="0"/>
          </a:p>
        </p:txBody>
      </p:sp>
      <p:sp>
        <p:nvSpPr>
          <p:cNvPr id="4" name="Текст 3"/>
          <p:cNvSpPr>
            <a:spLocks noGrp="1"/>
          </p:cNvSpPr>
          <p:nvPr>
            <p:ph type="body" sz="half" idx="2"/>
          </p:nvPr>
        </p:nvSpPr>
        <p:spPr>
          <a:xfrm>
            <a:off x="608177" y="1767534"/>
            <a:ext cx="2949178" cy="3811588"/>
          </a:xfrm>
        </p:spPr>
        <p:txBody>
          <a:bodyPr>
            <a:normAutofit/>
          </a:bodyPr>
          <a:lstStyle/>
          <a:p>
            <a:endParaRPr lang="en-US" sz="2000" dirty="0"/>
          </a:p>
          <a:p>
            <a:r>
              <a:rPr lang="en-US" sz="2400" dirty="0" err="1" smtClean="0"/>
              <a:t>Nonmultiplying</a:t>
            </a:r>
            <a:r>
              <a:rPr lang="en-US" sz="2400" dirty="0" smtClean="0"/>
              <a:t> target </a:t>
            </a:r>
          </a:p>
          <a:p>
            <a:endParaRPr lang="en-US" sz="2400" dirty="0" smtClean="0"/>
          </a:p>
          <a:p>
            <a:r>
              <a:rPr lang="en-US" sz="2400" dirty="0" smtClean="0"/>
              <a:t>Booster </a:t>
            </a:r>
          </a:p>
          <a:p>
            <a:endParaRPr lang="en-US" sz="2400" dirty="0"/>
          </a:p>
          <a:p>
            <a:r>
              <a:rPr lang="en-US" sz="2400" dirty="0" err="1" smtClean="0"/>
              <a:t>Superbooster</a:t>
            </a:r>
            <a:r>
              <a:rPr lang="en-US" sz="2400" dirty="0" smtClean="0"/>
              <a:t> </a:t>
            </a:r>
            <a:endParaRPr lang="ru-RU" sz="2400" dirty="0"/>
          </a:p>
        </p:txBody>
      </p:sp>
    </p:spTree>
    <p:extLst>
      <p:ext uri="{BB962C8B-B14F-4D97-AF65-F5344CB8AC3E}">
        <p14:creationId xmlns:p14="http://schemas.microsoft.com/office/powerpoint/2010/main" val="221779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Овал 22"/>
          <p:cNvSpPr/>
          <p:nvPr/>
        </p:nvSpPr>
        <p:spPr>
          <a:xfrm>
            <a:off x="7159704" y="2565615"/>
            <a:ext cx="106445" cy="360519"/>
          </a:xfrm>
          <a:prstGeom prst="ellipse">
            <a:avLst/>
          </a:prstGeom>
          <a:solidFill>
            <a:srgbClr val="B6C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361940" y="156233"/>
            <a:ext cx="6481261" cy="584775"/>
          </a:xfrm>
          <a:prstGeom prst="rect">
            <a:avLst/>
          </a:prstGeom>
        </p:spPr>
        <p:txBody>
          <a:bodyPr wrap="none">
            <a:spAutoFit/>
          </a:bodyPr>
          <a:lstStyle/>
          <a:p>
            <a:r>
              <a:rPr lang="en-US" sz="3200" b="1" dirty="0" err="1" smtClean="0">
                <a:solidFill>
                  <a:srgbClr val="990033"/>
                </a:solidFill>
                <a:latin typeface="Comic Sans MS" panose="030F0702030302020204" pitchFamily="66" charset="0"/>
              </a:rPr>
              <a:t>Neptun</a:t>
            </a:r>
            <a:r>
              <a:rPr lang="en-US" sz="3200" b="1" dirty="0" smtClean="0">
                <a:solidFill>
                  <a:srgbClr val="990033"/>
                </a:solidFill>
                <a:latin typeface="Comic Sans MS" panose="030F0702030302020204" pitchFamily="66" charset="0"/>
              </a:rPr>
              <a:t> </a:t>
            </a:r>
            <a:r>
              <a:rPr lang="en-US" sz="3200" b="1" dirty="0" err="1" smtClean="0">
                <a:solidFill>
                  <a:srgbClr val="990033"/>
                </a:solidFill>
                <a:latin typeface="Comic Sans MS" panose="030F0702030302020204" pitchFamily="66" charset="0"/>
              </a:rPr>
              <a:t>Superbooster</a:t>
            </a:r>
            <a:r>
              <a:rPr lang="en-US" sz="3200" b="1" dirty="0" smtClean="0">
                <a:solidFill>
                  <a:srgbClr val="990033"/>
                </a:solidFill>
                <a:latin typeface="Comic Sans MS" panose="030F0702030302020204" pitchFamily="66" charset="0"/>
              </a:rPr>
              <a:t> (DNS-4) </a:t>
            </a:r>
            <a:endParaRPr lang="ru-RU" sz="3200" dirty="0">
              <a:solidFill>
                <a:srgbClr val="990033"/>
              </a:solidFill>
            </a:endParaRPr>
          </a:p>
        </p:txBody>
      </p:sp>
      <p:sp>
        <p:nvSpPr>
          <p:cNvPr id="25" name="TextBox 24"/>
          <p:cNvSpPr txBox="1"/>
          <p:nvPr/>
        </p:nvSpPr>
        <p:spPr>
          <a:xfrm>
            <a:off x="8477448" y="3487169"/>
            <a:ext cx="418704" cy="369332"/>
          </a:xfrm>
          <a:prstGeom prst="rect">
            <a:avLst/>
          </a:prstGeom>
          <a:noFill/>
        </p:spPr>
        <p:txBody>
          <a:bodyPr wrap="none" rtlCol="0">
            <a:spAutoFit/>
          </a:bodyPr>
          <a:lstStyle/>
          <a:p>
            <a:r>
              <a:rPr lang="en-US" dirty="0" smtClean="0"/>
              <a:t>P+</a:t>
            </a:r>
            <a:endParaRPr lang="ru-RU" dirty="0"/>
          </a:p>
        </p:txBody>
      </p:sp>
      <p:cxnSp>
        <p:nvCxnSpPr>
          <p:cNvPr id="31" name="Прямая со стрелкой 30"/>
          <p:cNvCxnSpPr/>
          <p:nvPr/>
        </p:nvCxnSpPr>
        <p:spPr>
          <a:xfrm flipH="1" flipV="1">
            <a:off x="3616728" y="3388801"/>
            <a:ext cx="1971686" cy="267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5860548" y="3328126"/>
            <a:ext cx="914400" cy="9144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6164616" y="3391473"/>
            <a:ext cx="1414658" cy="53317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5462949" y="3358610"/>
            <a:ext cx="325600" cy="104335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flipV="1">
            <a:off x="3595578" y="2844476"/>
            <a:ext cx="1715680" cy="43009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653165" y="3959735"/>
            <a:ext cx="463588" cy="369332"/>
          </a:xfrm>
          <a:prstGeom prst="rect">
            <a:avLst/>
          </a:prstGeom>
          <a:noFill/>
        </p:spPr>
        <p:txBody>
          <a:bodyPr wrap="none" rtlCol="0">
            <a:spAutoFit/>
          </a:bodyPr>
          <a:lstStyle/>
          <a:p>
            <a:r>
              <a:rPr lang="en-US" dirty="0" smtClean="0"/>
              <a:t>n</a:t>
            </a:r>
            <a:r>
              <a:rPr lang="en-US" baseline="30000" dirty="0" smtClean="0"/>
              <a:t>1</a:t>
            </a:r>
            <a:r>
              <a:rPr lang="en-US" baseline="-25000" dirty="0" smtClean="0"/>
              <a:t>0</a:t>
            </a:r>
            <a:endParaRPr lang="ru-RU" baseline="-25000" dirty="0"/>
          </a:p>
        </p:txBody>
      </p:sp>
      <p:sp>
        <p:nvSpPr>
          <p:cNvPr id="50" name="Прямоугольник 49"/>
          <p:cNvSpPr/>
          <p:nvPr/>
        </p:nvSpPr>
        <p:spPr>
          <a:xfrm>
            <a:off x="3153140" y="2444304"/>
            <a:ext cx="463588" cy="369332"/>
          </a:xfrm>
          <a:prstGeom prst="rect">
            <a:avLst/>
          </a:prstGeom>
        </p:spPr>
        <p:txBody>
          <a:bodyPr wrap="none">
            <a:spAutoFit/>
          </a:bodyPr>
          <a:lstStyle/>
          <a:p>
            <a:r>
              <a:rPr lang="en-US" dirty="0"/>
              <a:t>n</a:t>
            </a:r>
            <a:r>
              <a:rPr lang="en-US" baseline="30000" dirty="0"/>
              <a:t>1</a:t>
            </a:r>
            <a:r>
              <a:rPr lang="en-US" baseline="-25000" dirty="0"/>
              <a:t>0</a:t>
            </a:r>
            <a:endParaRPr lang="ru-RU" baseline="-25000" dirty="0"/>
          </a:p>
        </p:txBody>
      </p:sp>
      <p:grpSp>
        <p:nvGrpSpPr>
          <p:cNvPr id="11" name="Группа 10"/>
          <p:cNvGrpSpPr/>
          <p:nvPr/>
        </p:nvGrpSpPr>
        <p:grpSpPr>
          <a:xfrm>
            <a:off x="2267818" y="761818"/>
            <a:ext cx="8427513" cy="3719014"/>
            <a:chOff x="2267818" y="761818"/>
            <a:chExt cx="8427513" cy="3719014"/>
          </a:xfrm>
        </p:grpSpPr>
        <p:grpSp>
          <p:nvGrpSpPr>
            <p:cNvPr id="53" name="Группа 52"/>
            <p:cNvGrpSpPr/>
            <p:nvPr/>
          </p:nvGrpSpPr>
          <p:grpSpPr>
            <a:xfrm>
              <a:off x="2267818" y="761818"/>
              <a:ext cx="8427513" cy="3719014"/>
              <a:chOff x="2368676" y="679274"/>
              <a:chExt cx="8427513" cy="3719014"/>
            </a:xfrm>
          </p:grpSpPr>
          <p:pic>
            <p:nvPicPr>
              <p:cNvPr id="22" name="Picture 2" descr="C:\Users\Glebonsky\Desktop\появление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676" y="679274"/>
                <a:ext cx="6722009" cy="371901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Группа 51"/>
              <p:cNvGrpSpPr/>
              <p:nvPr/>
            </p:nvGrpSpPr>
            <p:grpSpPr>
              <a:xfrm>
                <a:off x="6240442" y="2398603"/>
                <a:ext cx="4555747" cy="671079"/>
                <a:chOff x="6240442" y="2398603"/>
                <a:chExt cx="4555747" cy="671079"/>
              </a:xfrm>
            </p:grpSpPr>
            <p:sp>
              <p:nvSpPr>
                <p:cNvPr id="19" name="Прямоугольник 18"/>
                <p:cNvSpPr/>
                <p:nvPr/>
              </p:nvSpPr>
              <p:spPr>
                <a:xfrm rot="739380">
                  <a:off x="6779743" y="2976344"/>
                  <a:ext cx="4016446" cy="9333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p:nvPr/>
              </p:nvCxnSpPr>
              <p:spPr>
                <a:xfrm>
                  <a:off x="6490472" y="2538781"/>
                  <a:ext cx="356476" cy="67549"/>
                </a:xfrm>
                <a:prstGeom prst="line">
                  <a:avLst/>
                </a:prstGeom>
                <a:ln w="57150">
                  <a:solidFill>
                    <a:srgbClr val="C71B71">
                      <a:alpha val="66000"/>
                    </a:srgbClr>
                  </a:solidFill>
                  <a:prstDash val="sysDot"/>
                </a:ln>
              </p:spPr>
              <p:style>
                <a:lnRef idx="1">
                  <a:schemeClr val="accent1"/>
                </a:lnRef>
                <a:fillRef idx="0">
                  <a:schemeClr val="accent1"/>
                </a:fillRef>
                <a:effectRef idx="0">
                  <a:schemeClr val="accent1"/>
                </a:effectRef>
                <a:fontRef idx="minor">
                  <a:schemeClr val="tx1"/>
                </a:fontRef>
              </p:style>
            </p:cxnSp>
            <p:sp>
              <p:nvSpPr>
                <p:cNvPr id="21" name="Пятно 1 20"/>
                <p:cNvSpPr/>
                <p:nvPr/>
              </p:nvSpPr>
              <p:spPr>
                <a:xfrm>
                  <a:off x="6240442" y="2398603"/>
                  <a:ext cx="250030" cy="207727"/>
                </a:xfrm>
                <a:prstGeom prst="irregularSeal1">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19050">
                  <a:solidFill>
                    <a:srgbClr val="C71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7" name="Трапеция 26"/>
            <p:cNvSpPr/>
            <p:nvPr/>
          </p:nvSpPr>
          <p:spPr>
            <a:xfrm rot="18356654">
              <a:off x="7676099" y="2921937"/>
              <a:ext cx="371603" cy="608428"/>
            </a:xfrm>
            <a:prstGeom prst="trapezoi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5708026" y="808103"/>
              <a:ext cx="751072" cy="628732"/>
              <a:chOff x="5622230" y="820291"/>
              <a:chExt cx="751072" cy="628732"/>
            </a:xfrm>
            <a:solidFill>
              <a:srgbClr val="FFFF00"/>
            </a:solidFill>
          </p:grpSpPr>
          <p:sp>
            <p:nvSpPr>
              <p:cNvPr id="26" name="Трапеция 25"/>
              <p:cNvSpPr/>
              <p:nvPr/>
            </p:nvSpPr>
            <p:spPr>
              <a:xfrm rot="8071794">
                <a:off x="5811964" y="887686"/>
                <a:ext cx="371603" cy="751072"/>
              </a:xfrm>
              <a:prstGeom prst="trapezoi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p:cNvSpPr/>
              <p:nvPr/>
            </p:nvSpPr>
            <p:spPr>
              <a:xfrm rot="-8520000">
                <a:off x="5627150" y="820291"/>
                <a:ext cx="172206" cy="385113"/>
              </a:xfrm>
              <a:prstGeom prs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grpSp>
      <p:sp>
        <p:nvSpPr>
          <p:cNvPr id="7" name="TextBox 6"/>
          <p:cNvSpPr txBox="1"/>
          <p:nvPr/>
        </p:nvSpPr>
        <p:spPr>
          <a:xfrm>
            <a:off x="107503" y="1119850"/>
            <a:ext cx="3816425" cy="2095958"/>
          </a:xfrm>
          <a:prstGeom prst="rect">
            <a:avLst/>
          </a:prstGeom>
          <a:noFill/>
        </p:spPr>
        <p:txBody>
          <a:bodyPr wrap="square" rtlCol="0">
            <a:spAutoFit/>
          </a:bodyPr>
          <a:lstStyle/>
          <a:p>
            <a:r>
              <a:rPr lang="en-US" b="1" dirty="0">
                <a:solidFill>
                  <a:srgbClr val="008000"/>
                </a:solidFill>
                <a:latin typeface="Comic Sans MS" panose="030F0702030302020204" pitchFamily="66" charset="0"/>
                <a:sym typeface="Symbol"/>
              </a:rPr>
              <a:t>Linear </a:t>
            </a:r>
            <a:r>
              <a:rPr lang="en-US" b="1" dirty="0" smtClean="0">
                <a:solidFill>
                  <a:srgbClr val="008000"/>
                </a:solidFill>
                <a:latin typeface="Comic Sans MS" panose="030F0702030302020204" pitchFamily="66" charset="0"/>
                <a:sym typeface="Symbol"/>
              </a:rPr>
              <a:t>p-Accelerator </a:t>
            </a:r>
          </a:p>
          <a:p>
            <a:r>
              <a:rPr lang="en-US" b="1" dirty="0" smtClean="0">
                <a:solidFill>
                  <a:srgbClr val="008000"/>
                </a:solidFill>
                <a:latin typeface="Comic Sans MS" panose="030F0702030302020204" pitchFamily="66" charset="0"/>
                <a:sym typeface="Symbol"/>
              </a:rPr>
              <a:t>with </a:t>
            </a:r>
            <a:r>
              <a:rPr lang="en-US" b="1" dirty="0">
                <a:solidFill>
                  <a:srgbClr val="008000"/>
                </a:solidFill>
                <a:latin typeface="Comic Sans MS" panose="030F0702030302020204" pitchFamily="66" charset="0"/>
                <a:sym typeface="Symbol"/>
              </a:rPr>
              <a:t>Variable  Pulse </a:t>
            </a:r>
            <a:r>
              <a:rPr lang="en-US" b="1" dirty="0" smtClean="0">
                <a:solidFill>
                  <a:srgbClr val="008000"/>
                </a:solidFill>
                <a:latin typeface="Comic Sans MS" panose="030F0702030302020204" pitchFamily="66" charset="0"/>
                <a:sym typeface="Symbol"/>
              </a:rPr>
              <a:t>Duration</a:t>
            </a:r>
          </a:p>
          <a:p>
            <a:r>
              <a:rPr lang="en-US" b="1" dirty="0" smtClean="0">
                <a:solidFill>
                  <a:srgbClr val="008000"/>
                </a:solidFill>
                <a:latin typeface="Comic Sans MS" panose="030F0702030302020204" pitchFamily="66" charset="0"/>
                <a:sym typeface="Symbol"/>
              </a:rPr>
              <a:t> </a:t>
            </a:r>
            <a:r>
              <a:rPr lang="en-US" sz="2400" b="1" dirty="0">
                <a:solidFill>
                  <a:srgbClr val="008000"/>
                </a:solidFill>
                <a:latin typeface="Comic Sans MS" panose="030F0702030302020204" pitchFamily="66" charset="0"/>
                <a:sym typeface="Symbol"/>
              </a:rPr>
              <a:t>+ </a:t>
            </a:r>
            <a:endParaRPr lang="en-US" b="1" dirty="0">
              <a:solidFill>
                <a:srgbClr val="008000"/>
              </a:solidFill>
              <a:latin typeface="Comic Sans MS" panose="030F0702030302020204" pitchFamily="66" charset="0"/>
              <a:sym typeface="Symbol"/>
            </a:endParaRPr>
          </a:p>
          <a:p>
            <a:pPr>
              <a:lnSpc>
                <a:spcPct val="130000"/>
              </a:lnSpc>
            </a:pPr>
            <a:r>
              <a:rPr lang="en-US" b="1" dirty="0">
                <a:solidFill>
                  <a:srgbClr val="008000"/>
                </a:solidFill>
                <a:latin typeface="Comic Sans MS" panose="030F0702030302020204" pitchFamily="66" charset="0"/>
                <a:sym typeface="Symbol"/>
              </a:rPr>
              <a:t>Multiplying Target Station </a:t>
            </a:r>
            <a:r>
              <a:rPr lang="en-US" b="1" dirty="0" smtClean="0">
                <a:solidFill>
                  <a:srgbClr val="008000"/>
                </a:solidFill>
                <a:latin typeface="Comic Sans MS" panose="030F0702030302020204" pitchFamily="66" charset="0"/>
                <a:sym typeface="Symbol"/>
              </a:rPr>
              <a:t>with periodic modulation of reactivity (</a:t>
            </a:r>
            <a:r>
              <a:rPr lang="en-US" b="1" dirty="0" err="1" smtClean="0">
                <a:solidFill>
                  <a:srgbClr val="008000"/>
                </a:solidFill>
                <a:latin typeface="Comic Sans MS" panose="030F0702030302020204" pitchFamily="66" charset="0"/>
                <a:sym typeface="Symbol"/>
              </a:rPr>
              <a:t>subcriticality</a:t>
            </a:r>
            <a:r>
              <a:rPr lang="en-US" b="1" dirty="0" smtClean="0">
                <a:solidFill>
                  <a:srgbClr val="008000"/>
                </a:solidFill>
                <a:latin typeface="Comic Sans MS" panose="030F0702030302020204" pitchFamily="66" charset="0"/>
                <a:sym typeface="Symbol"/>
              </a:rPr>
              <a:t> 0.05-0.002) </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887" y="4653136"/>
            <a:ext cx="3581039" cy="1620599"/>
          </a:xfrm>
          <a:prstGeom prst="rect">
            <a:avLst/>
          </a:prstGeom>
        </p:spPr>
      </p:pic>
      <p:sp>
        <p:nvSpPr>
          <p:cNvPr id="12" name="TextBox 11"/>
          <p:cNvSpPr txBox="1"/>
          <p:nvPr/>
        </p:nvSpPr>
        <p:spPr>
          <a:xfrm>
            <a:off x="509916" y="3462979"/>
            <a:ext cx="2875018" cy="923330"/>
          </a:xfrm>
          <a:prstGeom prst="rect">
            <a:avLst/>
          </a:prstGeom>
          <a:noFill/>
        </p:spPr>
        <p:txBody>
          <a:bodyPr wrap="none" rtlCol="0">
            <a:spAutoFit/>
          </a:bodyPr>
          <a:lstStyle/>
          <a:p>
            <a:r>
              <a:rPr lang="en-US" dirty="0" smtClean="0"/>
              <a:t>Ep =1.2 GeV,   </a:t>
            </a:r>
            <a:r>
              <a:rPr lang="el-GR" dirty="0" smtClean="0"/>
              <a:t>Δ</a:t>
            </a:r>
            <a:r>
              <a:rPr lang="en-US" dirty="0" smtClean="0"/>
              <a:t>t = 20-100 </a:t>
            </a:r>
            <a:r>
              <a:rPr lang="el-GR" dirty="0" smtClean="0"/>
              <a:t>μ</a:t>
            </a:r>
            <a:r>
              <a:rPr lang="en-US" dirty="0" smtClean="0"/>
              <a:t>s</a:t>
            </a:r>
          </a:p>
          <a:p>
            <a:r>
              <a:rPr lang="en-US" dirty="0" smtClean="0">
                <a:solidFill>
                  <a:srgbClr val="FF0000"/>
                </a:solidFill>
              </a:rPr>
              <a:t>I max = 50 mA </a:t>
            </a:r>
            <a:r>
              <a:rPr lang="en-US" dirty="0" smtClean="0"/>
              <a:t>,  </a:t>
            </a:r>
            <a:r>
              <a:rPr lang="el-GR" dirty="0" smtClean="0"/>
              <a:t>ν</a:t>
            </a:r>
            <a:r>
              <a:rPr lang="en-US" dirty="0" smtClean="0"/>
              <a:t> = 5-20 Hz</a:t>
            </a:r>
          </a:p>
          <a:p>
            <a:r>
              <a:rPr lang="en-US" dirty="0" smtClean="0"/>
              <a:t>W ≤ 100 kW</a:t>
            </a:r>
            <a:endParaRPr lang="ru-RU" dirty="0"/>
          </a:p>
        </p:txBody>
      </p:sp>
      <p:sp>
        <p:nvSpPr>
          <p:cNvPr id="13" name="TextBox 12"/>
          <p:cNvSpPr txBox="1"/>
          <p:nvPr/>
        </p:nvSpPr>
        <p:spPr>
          <a:xfrm>
            <a:off x="7082495" y="4941168"/>
            <a:ext cx="1604927" cy="369332"/>
          </a:xfrm>
          <a:prstGeom prst="rect">
            <a:avLst/>
          </a:prstGeom>
          <a:noFill/>
        </p:spPr>
        <p:txBody>
          <a:bodyPr wrap="none" rtlCol="0">
            <a:spAutoFit/>
          </a:bodyPr>
          <a:lstStyle/>
          <a:p>
            <a:r>
              <a:rPr lang="en-US" dirty="0" smtClean="0"/>
              <a:t>W = 10-15 MW</a:t>
            </a:r>
            <a:endParaRPr lang="ru-RU" dirty="0"/>
          </a:p>
        </p:txBody>
      </p:sp>
    </p:spTree>
    <p:extLst>
      <p:ext uri="{BB962C8B-B14F-4D97-AF65-F5344CB8AC3E}">
        <p14:creationId xmlns:p14="http://schemas.microsoft.com/office/powerpoint/2010/main" val="58231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2283</TotalTime>
  <Words>1423</Words>
  <Application>Microsoft Macintosh PowerPoint</Application>
  <PresentationFormat>Экран (4:3)</PresentationFormat>
  <Paragraphs>314</Paragraphs>
  <Slides>27</Slides>
  <Notes>2</Notes>
  <HiddenSlides>0</HiddenSlides>
  <MMClips>1</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27</vt:i4>
      </vt:variant>
    </vt:vector>
  </HeadingPairs>
  <TitlesOfParts>
    <vt:vector size="37" baseType="lpstr">
      <vt:lpstr>Arial</vt:lpstr>
      <vt:lpstr>Arial Black</vt:lpstr>
      <vt:lpstr>Calibri</vt:lpstr>
      <vt:lpstr>Calibri Light</vt:lpstr>
      <vt:lpstr>Cambria Math</vt:lpstr>
      <vt:lpstr>Comic Sans MS</vt:lpstr>
      <vt:lpstr>Garamond</vt:lpstr>
      <vt:lpstr>Symbol</vt:lpstr>
      <vt:lpstr>Times New Roman</vt:lpstr>
      <vt:lpstr>Тема Office</vt:lpstr>
      <vt:lpstr>A 20-year forward look at JINR's high-flux pulsed neutron source     by  E. Shabalin </vt:lpstr>
      <vt:lpstr>Презентация PowerPoint</vt:lpstr>
      <vt:lpstr>Презентация PowerPoint</vt:lpstr>
      <vt:lpstr>Презентация PowerPoint</vt:lpstr>
      <vt:lpstr>Презентация PowerPoint</vt:lpstr>
      <vt:lpstr>Basic arrangement of Np booster  (without reactivity modulator)</vt:lpstr>
      <vt:lpstr>Презентация PowerPoint</vt:lpstr>
      <vt:lpstr>Proton beam power at given neutron flux</vt:lpstr>
      <vt:lpstr>Презентация PowerPoint</vt:lpstr>
      <vt:lpstr>Презентация PowerPoint</vt:lpstr>
      <vt:lpstr>Презентация PowerPoint</vt:lpstr>
      <vt:lpstr>Why Neptunium–237?  </vt:lpstr>
      <vt:lpstr>Pu-238 production: </vt:lpstr>
      <vt:lpstr>General concept of pulsed reactor  D. I. Blokhintsev (1908-1979) </vt:lpstr>
      <vt:lpstr>Презентация PowerPoint</vt:lpstr>
      <vt:lpstr>Презентация PowerPoint</vt:lpstr>
      <vt:lpstr>Презентация PowerPoint</vt:lpstr>
      <vt:lpstr>Dubna Neutron Sources  vs. SNS </vt:lpstr>
      <vt:lpstr>Презентация PowerPoint</vt:lpstr>
      <vt:lpstr>Презентация PowerPoint</vt:lpstr>
      <vt:lpstr>Презентация PowerPoint</vt:lpstr>
      <vt:lpstr>Презентация PowerPoint</vt:lpstr>
      <vt:lpstr>Презентация PowerPoint</vt:lpstr>
      <vt:lpstr>Базовые отличия от ИБР-2:</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Николай Аксенов</cp:lastModifiedBy>
  <cp:revision>136</cp:revision>
  <dcterms:created xsi:type="dcterms:W3CDTF">2017-12-19T07:18:56Z</dcterms:created>
  <dcterms:modified xsi:type="dcterms:W3CDTF">2018-01-22T06:04:24Z</dcterms:modified>
</cp:coreProperties>
</file>