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sldIdLst>
    <p:sldId id="258" r:id="rId2"/>
    <p:sldId id="306" r:id="rId3"/>
    <p:sldId id="282" r:id="rId4"/>
    <p:sldId id="262" r:id="rId5"/>
    <p:sldId id="315" r:id="rId6"/>
    <p:sldId id="314" r:id="rId7"/>
    <p:sldId id="294" r:id="rId8"/>
    <p:sldId id="318" r:id="rId9"/>
    <p:sldId id="265" r:id="rId10"/>
    <p:sldId id="311" r:id="rId11"/>
    <p:sldId id="319" r:id="rId12"/>
    <p:sldId id="267" r:id="rId13"/>
    <p:sldId id="305" r:id="rId14"/>
    <p:sldId id="271" r:id="rId15"/>
    <p:sldId id="290" r:id="rId16"/>
    <p:sldId id="320" r:id="rId17"/>
    <p:sldId id="321" r:id="rId18"/>
    <p:sldId id="312" r:id="rId19"/>
    <p:sldId id="301" r:id="rId20"/>
    <p:sldId id="316" r:id="rId21"/>
    <p:sldId id="317" r:id="rId22"/>
    <p:sldId id="304" r:id="rId23"/>
    <p:sldId id="268" r:id="rId24"/>
    <p:sldId id="298" r:id="rId25"/>
    <p:sldId id="295" r:id="rId26"/>
    <p:sldId id="296" r:id="rId27"/>
    <p:sldId id="308" r:id="rId28"/>
    <p:sldId id="261" r:id="rId29"/>
    <p:sldId id="263" r:id="rId30"/>
    <p:sldId id="286" r:id="rId31"/>
    <p:sldId id="264" r:id="rId32"/>
    <p:sldId id="278" r:id="rId33"/>
    <p:sldId id="272" r:id="rId34"/>
    <p:sldId id="273" r:id="rId35"/>
    <p:sldId id="307" r:id="rId36"/>
    <p:sldId id="274" r:id="rId37"/>
    <p:sldId id="277" r:id="rId38"/>
    <p:sldId id="31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9" autoAdjust="0"/>
    <p:restoredTop sz="94761"/>
  </p:normalViewPr>
  <p:slideViewPr>
    <p:cSldViewPr>
      <p:cViewPr varScale="1">
        <p:scale>
          <a:sx n="86" d="100"/>
          <a:sy n="86" d="100"/>
        </p:scale>
        <p:origin x="-1086" y="-90"/>
      </p:cViewPr>
      <p:guideLst>
        <p:guide orient="horz" pos="2160"/>
        <p:guide pos="2880"/>
      </p:guideLst>
    </p:cSldViewPr>
  </p:slideViewPr>
  <p:notesTextViewPr>
    <p:cViewPr>
      <p:scale>
        <a:sx n="100" d="100"/>
        <a:sy n="100" d="100"/>
      </p:scale>
      <p:origin x="0" y="0"/>
    </p:cViewPr>
  </p:notesTextViewPr>
  <p:sorterViewPr>
    <p:cViewPr>
      <p:scale>
        <a:sx n="36" d="100"/>
        <a:sy n="3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07448-EB51-40AD-9C44-D9202825FB7D}" type="datetimeFigureOut">
              <a:rPr lang="ru-RU" smtClean="0"/>
              <a:pPr/>
              <a:t>16.01.2018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 xmlns:p14="http://schemas.microsoft.com/office/powerpoint/2010/main" val="391562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D63F2E6A-B84C-418D-B70D-3D9FE66504A1}" type="slidenum">
              <a:rPr lang="en-US" smtClean="0"/>
              <a:pPr/>
              <a:t>37</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ru-RU" dirty="0" smtClean="0"/>
          </a:p>
        </p:txBody>
      </p:sp>
    </p:spTree>
    <p:extLst>
      <p:ext uri="{BB962C8B-B14F-4D97-AF65-F5344CB8AC3E}">
        <p14:creationId xmlns="" xmlns:p14="http://schemas.microsoft.com/office/powerpoint/2010/main" val="208765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36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u-RU" dirty="0" smtClean="0"/>
          </a:p>
        </p:txBody>
      </p:sp>
    </p:spTree>
    <p:extLst>
      <p:ext uri="{BB962C8B-B14F-4D97-AF65-F5344CB8AC3E}">
        <p14:creationId xmlns="" xmlns:p14="http://schemas.microsoft.com/office/powerpoint/2010/main" val="314832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 xmlns:p14="http://schemas.microsoft.com/office/powerpoint/2010/main" val="378508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13</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14</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25</a:t>
            </a:fld>
            <a:endParaRPr lang="ru-RU"/>
          </a:p>
        </p:txBody>
      </p:sp>
    </p:spTree>
    <p:extLst>
      <p:ext uri="{BB962C8B-B14F-4D97-AF65-F5344CB8AC3E}">
        <p14:creationId xmlns="" xmlns:p14="http://schemas.microsoft.com/office/powerpoint/2010/main" val="84681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529DCBE-0222-4703-98BC-DF276C75E311}" type="slidenum">
              <a:rPr lang="ru-RU" smtClean="0"/>
              <a:pPr>
                <a:defRPr/>
              </a:pPr>
              <a:t>26</a:t>
            </a:fld>
            <a:endParaRPr lang="ru-RU"/>
          </a:p>
        </p:txBody>
      </p:sp>
    </p:spTree>
    <p:extLst>
      <p:ext uri="{BB962C8B-B14F-4D97-AF65-F5344CB8AC3E}">
        <p14:creationId xmlns="" xmlns:p14="http://schemas.microsoft.com/office/powerpoint/2010/main" val="201441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28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5B0E5A57-06D1-4669-9DF0-FDFF370A1E77}" type="slidenum">
              <a:rPr lang="en-US" altLang="ru-RU" smtClean="0"/>
              <a:pPr/>
              <a:t>30</a:t>
            </a:fld>
            <a:endParaRPr lang="en-US" altLang="ru-RU"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ru-RU" altLang="ru-RU" smtClean="0"/>
          </a:p>
        </p:txBody>
      </p:sp>
    </p:spTree>
    <p:extLst>
      <p:ext uri="{BB962C8B-B14F-4D97-AF65-F5344CB8AC3E}">
        <p14:creationId xmlns="" xmlns:p14="http://schemas.microsoft.com/office/powerpoint/2010/main" val="584542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D7142A-0CEA-4E0D-9DF4-5E1C3D248C28}" type="slidenum">
              <a:rPr lang="en-US"/>
              <a:pPr>
                <a:defRPr/>
              </a:pPr>
              <a:t>‹#›</a:t>
            </a:fld>
            <a:endParaRPr lang="en-US" dirty="0"/>
          </a:p>
        </p:txBody>
      </p:sp>
    </p:spTree>
    <p:extLst>
      <p:ext uri="{BB962C8B-B14F-4D97-AF65-F5344CB8AC3E}">
        <p14:creationId xmlns="" xmlns:p14="http://schemas.microsoft.com/office/powerpoint/2010/main" val="24425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127E45-1CF0-4802-B318-133C3315A921}" type="datetimeFigureOut">
              <a:rPr lang="ru-RU" smtClean="0"/>
              <a:pPr/>
              <a:t>16.01.2018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27E45-1CF0-4802-B318-133C3315A921}" type="datetimeFigureOut">
              <a:rPr lang="ru-RU" smtClean="0"/>
              <a:pPr/>
              <a:t>16.01.2018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423863"/>
            <a:ext cx="9144000" cy="3581400"/>
          </a:xfrm>
          <a:prstGeom prst="rect">
            <a:avLst/>
          </a:prstGeom>
          <a:noFill/>
          <a:ln w="9525">
            <a:noFill/>
            <a:miter lim="800000"/>
            <a:headEnd/>
            <a:tailEnd/>
          </a:ln>
        </p:spPr>
        <p:txBody>
          <a:bodyPr anchor="b"/>
          <a:lstStyle/>
          <a:p>
            <a:pPr algn="ctr"/>
            <a:r>
              <a:rPr lang="en-GB" sz="4400" b="1" dirty="0" smtClean="0">
                <a:solidFill>
                  <a:srgbClr val="0033CC"/>
                </a:solidFill>
              </a:rPr>
              <a:t>Programme Advisory Committee for Nuclear Physics</a:t>
            </a:r>
            <a:endParaRPr lang="en-GB" sz="2000" b="1" dirty="0" smtClean="0">
              <a:solidFill>
                <a:srgbClr val="0033CC"/>
              </a:solidFill>
            </a:endParaRPr>
          </a:p>
          <a:p>
            <a:pPr algn="ctr"/>
            <a:endParaRPr lang="en-GB" sz="2000" b="1" dirty="0" smtClean="0">
              <a:solidFill>
                <a:srgbClr val="0033CC"/>
              </a:solidFill>
              <a:cs typeface="Times New Roman" pitchFamily="18" charset="0"/>
            </a:endParaRPr>
          </a:p>
          <a:p>
            <a:pPr algn="ctr"/>
            <a:r>
              <a:rPr lang="en-GB" sz="3600" b="1" dirty="0" smtClean="0">
                <a:solidFill>
                  <a:schemeClr val="tx1"/>
                </a:solidFill>
                <a:cs typeface="Times New Roman" pitchFamily="18" charset="0"/>
              </a:rPr>
              <a:t>4</a:t>
            </a:r>
            <a:r>
              <a:rPr lang="en-GB" sz="3600" b="1" dirty="0" smtClean="0">
                <a:cs typeface="Times New Roman" pitchFamily="18" charset="0"/>
              </a:rPr>
              <a:t>6</a:t>
            </a:r>
            <a:r>
              <a:rPr lang="en-GB" sz="3600" b="1" dirty="0" smtClean="0">
                <a:solidFill>
                  <a:schemeClr val="tx1"/>
                </a:solidFill>
                <a:cs typeface="Times New Roman" pitchFamily="18" charset="0"/>
              </a:rPr>
              <a:t>-th meeting </a:t>
            </a:r>
          </a:p>
          <a:p>
            <a:pPr algn="ctr"/>
            <a:r>
              <a:rPr lang="en-GB" sz="3600" b="1" dirty="0" smtClean="0">
                <a:cs typeface="Times New Roman" pitchFamily="18" charset="0"/>
              </a:rPr>
              <a:t>Follow-up </a:t>
            </a:r>
            <a:endParaRPr lang="en-GB" sz="2000" b="1" dirty="0" smtClean="0">
              <a:solidFill>
                <a:schemeClr val="tx1"/>
              </a:solidFill>
              <a:cs typeface="Times New Roman" pitchFamily="18" charset="0"/>
            </a:endParaRPr>
          </a:p>
          <a:p>
            <a:pPr algn="ctr"/>
            <a:endParaRPr lang="en-GB" sz="2000" b="1" dirty="0" smtClean="0">
              <a:solidFill>
                <a:schemeClr val="tx1"/>
              </a:solidFill>
            </a:endParaRPr>
          </a:p>
          <a:p>
            <a:pPr algn="ctr"/>
            <a:r>
              <a:rPr lang="en-GB" b="1" dirty="0" smtClean="0"/>
              <a:t>14</a:t>
            </a:r>
            <a:r>
              <a:rPr lang="en-GB" b="1" dirty="0" smtClean="0">
                <a:solidFill>
                  <a:schemeClr val="tx1"/>
                </a:solidFill>
              </a:rPr>
              <a:t>–15 June  2017</a:t>
            </a:r>
            <a:endParaRPr lang="en-GB" sz="2800" b="1" i="1" dirty="0">
              <a:solidFill>
                <a:schemeClr val="tx1"/>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dirty="0">
              <a:latin typeface="Arial" charset="0"/>
            </a:endParaRPr>
          </a:p>
        </p:txBody>
      </p:sp>
      <p:sp>
        <p:nvSpPr>
          <p:cNvPr id="2052" name="Прямоугольник 4"/>
          <p:cNvSpPr>
            <a:spLocks noChangeArrowheads="1"/>
          </p:cNvSpPr>
          <p:nvPr/>
        </p:nvSpPr>
        <p:spPr bwMode="auto">
          <a:xfrm>
            <a:off x="1619250" y="4868863"/>
            <a:ext cx="6049963" cy="646112"/>
          </a:xfrm>
          <a:prstGeom prst="rect">
            <a:avLst/>
          </a:prstGeom>
          <a:noFill/>
          <a:ln w="9525">
            <a:noFill/>
            <a:miter lim="800000"/>
            <a:headEnd/>
            <a:tailEnd/>
          </a:ln>
        </p:spPr>
        <p:txBody>
          <a:bodyPr>
            <a:spAutoFit/>
          </a:bodyPr>
          <a:lstStyle/>
          <a:p>
            <a:pPr algn="ctr"/>
            <a:r>
              <a:rPr lang="en-GB" sz="3600" b="1" dirty="0" smtClean="0"/>
              <a:t>Marek  Lewitowicz</a:t>
            </a:r>
            <a:r>
              <a:rPr lang="en-GB" dirty="0" smtClean="0"/>
              <a:t>	</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6300" t="9450" r="5511" b="1050"/>
          <a:stretch>
            <a:fillRect/>
          </a:stretch>
        </p:blipFill>
        <p:spPr bwMode="auto">
          <a:xfrm>
            <a:off x="2934273" y="3710648"/>
            <a:ext cx="3000479" cy="299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Прямоугольник 5"/>
          <p:cNvSpPr/>
          <p:nvPr/>
        </p:nvSpPr>
        <p:spPr>
          <a:xfrm>
            <a:off x="2786050" y="332656"/>
            <a:ext cx="3143272" cy="461665"/>
          </a:xfrm>
          <a:prstGeom prst="rect">
            <a:avLst/>
          </a:prstGeom>
        </p:spPr>
        <p:txBody>
          <a:bodyPr wrap="square">
            <a:spAutoFit/>
          </a:bodyPr>
          <a:lstStyle/>
          <a:p>
            <a:pPr algn="ctr"/>
            <a:r>
              <a:rPr lang="sv-SE" sz="2400" b="1" dirty="0" smtClean="0">
                <a:solidFill>
                  <a:srgbClr val="C00000"/>
                </a:solidFill>
                <a:latin typeface="Arial" pitchFamily="34" charset="0"/>
                <a:ea typeface="Times New Roman" pitchFamily="18" charset="0"/>
                <a:cs typeface="Arial" pitchFamily="34" charset="0"/>
              </a:rPr>
              <a:t>Project E&amp;T&amp;RM</a:t>
            </a:r>
            <a:endParaRPr lang="sv-SE" sz="2400" b="1" dirty="0">
              <a:solidFill>
                <a:srgbClr val="C00000"/>
              </a:solidFill>
              <a:latin typeface="Arial" pitchFamily="34" charset="0"/>
              <a:ea typeface="Times New Roman" pitchFamily="18" charset="0"/>
              <a:cs typeface="Arial" pitchFamily="34" charset="0"/>
            </a:endParaRPr>
          </a:p>
        </p:txBody>
      </p:sp>
      <p:sp>
        <p:nvSpPr>
          <p:cNvPr id="7" name="Прямоугольник 6"/>
          <p:cNvSpPr/>
          <p:nvPr/>
        </p:nvSpPr>
        <p:spPr>
          <a:xfrm>
            <a:off x="251520" y="824613"/>
            <a:ext cx="8659162" cy="2908489"/>
          </a:xfrm>
          <a:prstGeom prst="rect">
            <a:avLst/>
          </a:prstGeom>
        </p:spPr>
        <p:txBody>
          <a:bodyPr wrap="square">
            <a:spAutoFit/>
          </a:bodyPr>
          <a:lstStyle/>
          <a:p>
            <a:pPr marL="342900" lvl="0" indent="-342900" algn="just" eaLnBrk="0" fontAlgn="base" hangingPunct="0">
              <a:spcBef>
                <a:spcPct val="0"/>
              </a:spcBef>
              <a:spcAft>
                <a:spcPct val="0"/>
              </a:spcAft>
              <a:buFont typeface="Arial" panose="020B0604020202020204" pitchFamily="34" charset="0"/>
              <a:buChar char="•"/>
            </a:pPr>
            <a:r>
              <a:rPr lang="en-US" sz="2000" dirty="0" smtClean="0">
                <a:latin typeface="Arial" pitchFamily="34" charset="0"/>
                <a:ea typeface="Times New Roman" pitchFamily="18" charset="0"/>
                <a:cs typeface="Arial" pitchFamily="34" charset="0"/>
              </a:rPr>
              <a:t>The PAC notes the large amount of work carried out by the authors of the project to develop methods for studying the main nuclear physics parameters of the uranium assembly “Quinta” (the neutron field, the plutonium production time, the energy yield of the assembly, the transmutation rates of minor actinides).</a:t>
            </a:r>
          </a:p>
          <a:p>
            <a:pPr marL="342900" lvl="0" indent="-342900" algn="just" eaLnBrk="0" fontAlgn="base" hangingPunct="0">
              <a:spcBef>
                <a:spcPct val="0"/>
              </a:spcBef>
              <a:spcAft>
                <a:spcPct val="0"/>
              </a:spcAft>
              <a:buFont typeface="Arial" panose="020B0604020202020204" pitchFamily="34" charset="0"/>
              <a:buChar char="•"/>
            </a:pPr>
            <a:endParaRPr lang="en-US" sz="1200" dirty="0" smtClean="0">
              <a:latin typeface="Arial" pitchFamily="34" charset="0"/>
              <a:ea typeface="Times New Roman" pitchFamily="18" charset="0"/>
              <a:cs typeface="Arial" pitchFamily="34" charset="0"/>
            </a:endParaRPr>
          </a:p>
          <a:p>
            <a:pPr marL="342900" indent="-342900" algn="just" eaLnBrk="0" fontAlgn="base" hangingPunct="0">
              <a:spcBef>
                <a:spcPct val="0"/>
              </a:spcBef>
              <a:spcAft>
                <a:spcPct val="0"/>
              </a:spcAft>
              <a:buFont typeface="Arial" panose="020B0604020202020204" pitchFamily="34" charset="0"/>
              <a:buChar char="•"/>
            </a:pPr>
            <a:r>
              <a:rPr lang="en-US" sz="2000" b="1" dirty="0">
                <a:solidFill>
                  <a:srgbClr val="C00000"/>
                </a:solidFill>
                <a:latin typeface="Arial" charset="0"/>
                <a:ea typeface="Arial" charset="0"/>
                <a:cs typeface="Arial" charset="0"/>
              </a:rPr>
              <a:t>Recommendation. The PAC recommends extending the work on this project until the end of 2019. More detailed recommendations on this topic will be formulated at the </a:t>
            </a:r>
            <a:r>
              <a:rPr lang="en-US" sz="2000" b="1" dirty="0" smtClean="0">
                <a:solidFill>
                  <a:srgbClr val="C00000"/>
                </a:solidFill>
                <a:latin typeface="Arial" charset="0"/>
                <a:ea typeface="Arial" charset="0"/>
                <a:cs typeface="Arial" charset="0"/>
              </a:rPr>
              <a:t>next (47</a:t>
            </a:r>
            <a:r>
              <a:rPr lang="en-US" sz="2000" b="1" baseline="30000" dirty="0" smtClean="0">
                <a:solidFill>
                  <a:srgbClr val="C00000"/>
                </a:solidFill>
                <a:latin typeface="Arial" charset="0"/>
                <a:ea typeface="Arial" charset="0"/>
                <a:cs typeface="Arial" charset="0"/>
              </a:rPr>
              <a:t>th</a:t>
            </a:r>
            <a:r>
              <a:rPr lang="en-US" sz="2000" b="1" dirty="0" smtClean="0">
                <a:solidFill>
                  <a:srgbClr val="C00000"/>
                </a:solidFill>
                <a:latin typeface="Arial" charset="0"/>
                <a:ea typeface="Arial" charset="0"/>
                <a:cs typeface="Arial" charset="0"/>
              </a:rPr>
              <a:t>) </a:t>
            </a:r>
            <a:r>
              <a:rPr lang="en-US" sz="2000" b="1" dirty="0">
                <a:solidFill>
                  <a:srgbClr val="C00000"/>
                </a:solidFill>
                <a:latin typeface="Arial" charset="0"/>
                <a:ea typeface="Arial" charset="0"/>
                <a:cs typeface="Arial" charset="0"/>
              </a:rPr>
              <a:t>PAC meeting</a:t>
            </a:r>
            <a:endParaRPr lang="ru-RU" sz="2000" b="1" dirty="0">
              <a:solidFill>
                <a:srgbClr val="C00000"/>
              </a:solidFill>
              <a:latin typeface="Arial" charset="0"/>
              <a:ea typeface="Arial" charset="0"/>
              <a:cs typeface="Arial" charset="0"/>
            </a:endParaRPr>
          </a:p>
          <a:p>
            <a:pPr marL="342900" lvl="0" indent="-342900" algn="just" eaLnBrk="0" fontAlgn="base" hangingPunct="0">
              <a:spcBef>
                <a:spcPct val="0"/>
              </a:spcBef>
              <a:spcAft>
                <a:spcPct val="0"/>
              </a:spcAft>
              <a:buFont typeface="Arial" panose="020B0604020202020204" pitchFamily="34" charset="0"/>
              <a:buChar char="•"/>
            </a:pPr>
            <a:endParaRPr lang="en-US" sz="1200" dirty="0" smtClean="0">
              <a:latin typeface="Arial" pitchFamily="34" charset="0"/>
              <a:ea typeface="Times New Roman" pitchFamily="18" charset="0"/>
              <a:cs typeface="Arial" pitchFamily="34" charset="0"/>
            </a:endParaRPr>
          </a:p>
        </p:txBody>
      </p:sp>
      <p:sp>
        <p:nvSpPr>
          <p:cNvPr id="9" name="Прямоугольник 8"/>
          <p:cNvSpPr/>
          <p:nvPr/>
        </p:nvSpPr>
        <p:spPr>
          <a:xfrm>
            <a:off x="3680734" y="5980514"/>
            <a:ext cx="2046651" cy="369332"/>
          </a:xfrm>
          <a:prstGeom prst="rect">
            <a:avLst/>
          </a:prstGeom>
        </p:spPr>
        <p:txBody>
          <a:bodyPr wrap="none">
            <a:spAutoFit/>
          </a:bodyPr>
          <a:lstStyle/>
          <a:p>
            <a:r>
              <a:rPr lang="en-US" dirty="0" smtClean="0">
                <a:solidFill>
                  <a:schemeClr val="bg1">
                    <a:lumMod val="95000"/>
                  </a:schemeClr>
                </a:solidFill>
              </a:rPr>
              <a:t>Assembly </a:t>
            </a:r>
            <a:r>
              <a:rPr lang="en-US" smtClean="0">
                <a:solidFill>
                  <a:schemeClr val="bg1">
                    <a:lumMod val="95000"/>
                  </a:schemeClr>
                </a:solidFill>
              </a:rPr>
              <a:t>“Quinta”</a:t>
            </a:r>
            <a:r>
              <a:rPr lang="en-US"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683568" y="1822757"/>
            <a:ext cx="777686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The Scientific Council supports the recommendations of the PAC for Nuclear Physics on extension of the TANGRA project “Design and development of the tagged neutron method for determination of the elemental structure of materials and nuclear reaction studies” and of the Е&amp;T&amp;RM project “Study of deeply subcritical electronuclear systems and possibilities of their application for energy production, transmutation of radioactive waste and research in the field of radiation material science” until the end of 2019.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Rectangle 2"/>
          <p:cNvSpPr/>
          <p:nvPr/>
        </p:nvSpPr>
        <p:spPr>
          <a:xfrm>
            <a:off x="323528" y="98629"/>
            <a:ext cx="8496944" cy="954107"/>
          </a:xfrm>
          <a:prstGeom prst="rect">
            <a:avLst/>
          </a:prstGeom>
        </p:spPr>
        <p:txBody>
          <a:bodyPr wrap="square">
            <a:spAutoFit/>
          </a:bodyPr>
          <a:lstStyle/>
          <a:p>
            <a:pPr algn="ctr">
              <a:defRPr/>
            </a:pPr>
            <a:r>
              <a:rPr lang="en-US" sz="2800" b="1" dirty="0">
                <a:solidFill>
                  <a:srgbClr val="C00000"/>
                </a:solidFill>
                <a:latin typeface="Times New Roman" panose="02020603050405020304" pitchFamily="18" charset="0"/>
                <a:cs typeface="Times New Roman" panose="02020603050405020304" pitchFamily="18" charset="0"/>
              </a:rPr>
              <a:t>The </a:t>
            </a:r>
            <a:r>
              <a:rPr lang="en-US" sz="2800" b="1" dirty="0" smtClean="0">
                <a:solidFill>
                  <a:srgbClr val="C00000"/>
                </a:solidFill>
                <a:latin typeface="Times New Roman" panose="02020603050405020304" pitchFamily="18" charset="0"/>
                <a:cs typeface="Times New Roman" panose="02020603050405020304" pitchFamily="18" charset="0"/>
              </a:rPr>
              <a:t>Scientific Council </a:t>
            </a:r>
            <a:r>
              <a:rPr lang="en-US" sz="2800" b="1" dirty="0">
                <a:solidFill>
                  <a:srgbClr val="C00000"/>
                </a:solidFill>
                <a:latin typeface="Times New Roman" panose="02020603050405020304" pitchFamily="18" charset="0"/>
                <a:cs typeface="Times New Roman" panose="02020603050405020304" pitchFamily="18" charset="0"/>
              </a:rPr>
              <a:t>recommendation</a:t>
            </a:r>
          </a:p>
          <a:p>
            <a:pPr algn="ctr"/>
            <a:r>
              <a:rPr lang="en-US" sz="2800" b="1" dirty="0" smtClean="0">
                <a:solidFill>
                  <a:srgbClr val="C00000"/>
                </a:solidFill>
                <a:latin typeface="Times New Roman" panose="02020603050405020304" pitchFamily="18" charset="0"/>
                <a:cs typeface="Times New Roman" panose="02020603050405020304" pitchFamily="18" charset="0"/>
              </a:rPr>
              <a:t>TANGRA and E&amp;T&amp;RM projects</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993" y="260648"/>
            <a:ext cx="8928992" cy="1200329"/>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The </a:t>
            </a:r>
            <a:r>
              <a:rPr lang="en-US" sz="2400" b="1" smtClean="0">
                <a:solidFill>
                  <a:srgbClr val="C00000"/>
                </a:solidFill>
                <a:latin typeface="Arial" pitchFamily="34" charset="0"/>
                <a:ea typeface="Times New Roman" pitchFamily="18" charset="0"/>
                <a:cs typeface="Arial" pitchFamily="34" charset="0"/>
              </a:rPr>
              <a:t>PAC recommendations </a:t>
            </a:r>
            <a:endParaRPr lang="en-US" sz="2400" b="1" dirty="0" smtClean="0">
              <a:solidFill>
                <a:srgbClr val="C00000"/>
              </a:solidFill>
              <a:latin typeface="Arial" pitchFamily="34" charset="0"/>
              <a:ea typeface="Times New Roman" pitchFamily="18" charset="0"/>
              <a:cs typeface="Arial" pitchFamily="34" charset="0"/>
            </a:endParaRPr>
          </a:p>
          <a:p>
            <a:pPr algn="ctr"/>
            <a:r>
              <a:rPr lang="en-US" sz="2400" b="1" dirty="0" smtClean="0">
                <a:solidFill>
                  <a:srgbClr val="C00000"/>
                </a:solidFill>
                <a:latin typeface="Arial" pitchFamily="34" charset="0"/>
                <a:ea typeface="Times New Roman" pitchFamily="18" charset="0"/>
                <a:cs typeface="Arial" pitchFamily="34" charset="0"/>
              </a:rPr>
              <a:t>Scientific </a:t>
            </a:r>
            <a:r>
              <a:rPr lang="en-US" sz="2400" b="1" dirty="0">
                <a:solidFill>
                  <a:srgbClr val="C00000"/>
                </a:solidFill>
                <a:latin typeface="Arial" pitchFamily="34" charset="0"/>
                <a:ea typeface="Times New Roman" pitchFamily="18" charset="0"/>
                <a:cs typeface="Arial" pitchFamily="34" charset="0"/>
              </a:rPr>
              <a:t>results obtained in the projects of the theme</a:t>
            </a:r>
          </a:p>
          <a:p>
            <a:pPr algn="ctr"/>
            <a:r>
              <a:rPr lang="en-US" sz="2400" b="1" dirty="0">
                <a:solidFill>
                  <a:srgbClr val="C00000"/>
                </a:solidFill>
                <a:latin typeface="Arial" pitchFamily="34" charset="0"/>
                <a:ea typeface="Times New Roman" pitchFamily="18" charset="0"/>
                <a:cs typeface="Arial" pitchFamily="34" charset="0"/>
              </a:rPr>
              <a:t> “Physics of Light Mesons”</a:t>
            </a:r>
          </a:p>
        </p:txBody>
      </p:sp>
      <p:sp>
        <p:nvSpPr>
          <p:cNvPr id="5" name="Прямоугольник 4"/>
          <p:cNvSpPr/>
          <p:nvPr/>
        </p:nvSpPr>
        <p:spPr>
          <a:xfrm>
            <a:off x="182727" y="1700808"/>
            <a:ext cx="8928992" cy="461665"/>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PEN-MEG</a:t>
            </a:r>
            <a:endParaRPr lang="en-US" sz="2400" b="1" dirty="0">
              <a:solidFill>
                <a:srgbClr val="C00000"/>
              </a:solidFill>
              <a:latin typeface="Arial" pitchFamily="34" charset="0"/>
              <a:ea typeface="Times New Roman" pitchFamily="18" charset="0"/>
              <a:cs typeface="Arial" pitchFamily="34" charset="0"/>
            </a:endParaRPr>
          </a:p>
        </p:txBody>
      </p:sp>
      <p:sp>
        <p:nvSpPr>
          <p:cNvPr id="2" name="ZoneTexte 1"/>
          <p:cNvSpPr txBox="1"/>
          <p:nvPr/>
        </p:nvSpPr>
        <p:spPr>
          <a:xfrm>
            <a:off x="801666" y="2724311"/>
            <a:ext cx="184731" cy="369332"/>
          </a:xfrm>
          <a:prstGeom prst="rect">
            <a:avLst/>
          </a:prstGeom>
          <a:noFill/>
        </p:spPr>
        <p:txBody>
          <a:bodyPr wrap="none" rtlCol="0">
            <a:spAutoFit/>
          </a:bodyPr>
          <a:lstStyle/>
          <a:p>
            <a:endParaRPr lang="en-GB" dirty="0"/>
          </a:p>
        </p:txBody>
      </p:sp>
      <p:sp>
        <p:nvSpPr>
          <p:cNvPr id="6" name="Rectangle 5"/>
          <p:cNvSpPr>
            <a:spLocks noChangeArrowheads="1"/>
          </p:cNvSpPr>
          <p:nvPr/>
        </p:nvSpPr>
        <p:spPr bwMode="auto">
          <a:xfrm>
            <a:off x="276506" y="2184827"/>
            <a:ext cx="8543966" cy="21082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ts val="600"/>
              </a:spcAft>
              <a:buFont typeface="Arial" panose="020B0604020202020204" pitchFamily="34" charset="0"/>
              <a:buChar char="•"/>
            </a:pPr>
            <a:r>
              <a:rPr lang="en-US" dirty="0" smtClean="0">
                <a:latin typeface="Arial" pitchFamily="34" charset="0"/>
                <a:ea typeface="Times New Roman" pitchFamily="18" charset="0"/>
                <a:cs typeface="Arial" pitchFamily="34" charset="0"/>
              </a:rPr>
              <a:t>The PAC recommends continuation of the processing of the data analysis in the PEN experiment on the radiative decay of a pion that will allow improvement of the previous results and to extract a new experimental value of the ratio R</a:t>
            </a:r>
            <a:r>
              <a:rPr lang="en-US" baseline="30000" dirty="0" smtClean="0">
                <a:latin typeface="Arial" pitchFamily="34" charset="0"/>
                <a:ea typeface="Times New Roman" pitchFamily="18" charset="0"/>
                <a:cs typeface="Arial" pitchFamily="34" charset="0"/>
              </a:rPr>
              <a:t>π</a:t>
            </a:r>
            <a:r>
              <a:rPr lang="en-US" baseline="-30000" dirty="0" smtClean="0">
                <a:latin typeface="Arial" pitchFamily="34" charset="0"/>
                <a:ea typeface="Times New Roman" pitchFamily="18" charset="0"/>
                <a:cs typeface="Arial" pitchFamily="34" charset="0"/>
              </a:rPr>
              <a:t>e/μ</a:t>
            </a:r>
            <a:r>
              <a:rPr lang="en-US" dirty="0" smtClean="0">
                <a:latin typeface="Arial" pitchFamily="34" charset="0"/>
                <a:ea typeface="Times New Roman" pitchFamily="18" charset="0"/>
                <a:cs typeface="Arial" pitchFamily="34" charset="0"/>
              </a:rPr>
              <a:t>. The PEN goal is ΔR/R ≈ 5·10</a:t>
            </a:r>
            <a:r>
              <a:rPr lang="en-US" baseline="30000" dirty="0" smtClean="0">
                <a:latin typeface="Arial" pitchFamily="34" charset="0"/>
                <a:ea typeface="Times New Roman" pitchFamily="18" charset="0"/>
                <a:cs typeface="Arial" pitchFamily="34" charset="0"/>
              </a:rPr>
              <a:t>-4</a:t>
            </a:r>
            <a:r>
              <a:rPr lang="en-US" dirty="0" smtClean="0">
                <a:latin typeface="Arial" pitchFamily="34" charset="0"/>
                <a:ea typeface="Times New Roman" pitchFamily="18" charset="0"/>
                <a:cs typeface="Arial" pitchFamily="34" charset="0"/>
              </a:rPr>
              <a:t>. </a:t>
            </a:r>
            <a:endParaRPr kumimoji="0" lang="en-US" b="0" i="0" u="none" strike="noStrike" cap="none" normalizeH="0" baseline="0" dirty="0" smtClean="0">
              <a:ln>
                <a:noFill/>
              </a:ln>
              <a:effectLst/>
              <a:latin typeface="Arial" pitchFamily="34" charset="0"/>
              <a:ea typeface="Times New Roman" pitchFamily="18" charset="0"/>
              <a:cs typeface="Arial" pitchFamily="34" charset="0"/>
            </a:endParaRPr>
          </a:p>
          <a:p>
            <a:pPr marL="342900" indent="-342900" algn="just" fontAlgn="base">
              <a:spcBef>
                <a:spcPct val="0"/>
              </a:spcBef>
              <a:spcAft>
                <a:spcPct val="0"/>
              </a:spcAft>
              <a:buFont typeface="Arial" panose="020B0604020202020204" pitchFamily="34" charset="0"/>
              <a:buChar char="•"/>
            </a:pPr>
            <a:r>
              <a:rPr kumimoji="0" lang="en-US" b="0" i="0" u="none" strike="noStrike" cap="none" normalizeH="0" baseline="0" dirty="0" smtClean="0">
                <a:ln>
                  <a:noFill/>
                </a:ln>
                <a:effectLst/>
                <a:latin typeface="Arial" pitchFamily="34" charset="0"/>
                <a:ea typeface="Times New Roman" pitchFamily="18" charset="0"/>
                <a:cs typeface="Arial" pitchFamily="34" charset="0"/>
              </a:rPr>
              <a:t>The PAC supports participation in the MEG-II project.</a:t>
            </a:r>
            <a:r>
              <a:rPr lang="en-US" altLang="ru-RU" dirty="0" smtClean="0">
                <a:latin typeface="Arial" pitchFamily="34" charset="0"/>
                <a:cs typeface="Arial" pitchFamily="34" charset="0"/>
              </a:rPr>
              <a:t>  As a result of the MEG (MEG-II) experiment in 2018-2020,  a new upper limit on the branching ratio of the </a:t>
            </a:r>
            <a:r>
              <a:rPr lang="ru-RU" altLang="ru-RU" dirty="0" err="1" smtClean="0">
                <a:latin typeface="Arial" pitchFamily="34" charset="0"/>
                <a:cs typeface="Arial" pitchFamily="34" charset="0"/>
              </a:rPr>
              <a:t>μ</a:t>
            </a:r>
            <a:r>
              <a:rPr lang="en-US" altLang="ru-RU" baseline="30000" dirty="0" smtClean="0">
                <a:latin typeface="Arial" pitchFamily="34" charset="0"/>
                <a:cs typeface="Arial" pitchFamily="34" charset="0"/>
              </a:rPr>
              <a:t>+</a:t>
            </a:r>
            <a:r>
              <a:rPr lang="en-US" altLang="ru-RU" dirty="0" smtClean="0">
                <a:latin typeface="Arial" pitchFamily="34" charset="0"/>
                <a:cs typeface="Arial" pitchFamily="34" charset="0"/>
              </a:rPr>
              <a:t> → e</a:t>
            </a:r>
            <a:r>
              <a:rPr lang="en-US" altLang="ru-RU" baseline="30000" dirty="0" smtClean="0">
                <a:latin typeface="Arial" pitchFamily="34" charset="0"/>
                <a:cs typeface="Arial" pitchFamily="34" charset="0"/>
              </a:rPr>
              <a:t>+</a:t>
            </a:r>
            <a:r>
              <a:rPr lang="ru-RU" altLang="ru-RU" dirty="0" err="1" smtClean="0">
                <a:latin typeface="Arial" pitchFamily="34" charset="0"/>
                <a:cs typeface="Arial" pitchFamily="34" charset="0"/>
              </a:rPr>
              <a:t>γ</a:t>
            </a:r>
            <a:r>
              <a:rPr lang="en-US" altLang="ru-RU" dirty="0" smtClean="0">
                <a:latin typeface="Arial" pitchFamily="34" charset="0"/>
                <a:cs typeface="Arial" pitchFamily="34" charset="0"/>
              </a:rPr>
              <a:t> decay  of  </a:t>
            </a:r>
            <a:r>
              <a:rPr lang="en-US" altLang="ru-RU" b="1" dirty="0" smtClean="0">
                <a:latin typeface="Arial" pitchFamily="34" charset="0"/>
                <a:cs typeface="Arial" pitchFamily="34" charset="0"/>
              </a:rPr>
              <a:t>(4-5) × 10</a:t>
            </a:r>
            <a:r>
              <a:rPr lang="en-US" altLang="ru-RU" b="1" baseline="30000" dirty="0" smtClean="0">
                <a:latin typeface="Arial" pitchFamily="34" charset="0"/>
                <a:cs typeface="Arial" pitchFamily="34" charset="0"/>
              </a:rPr>
              <a:t>−14</a:t>
            </a:r>
            <a:r>
              <a:rPr lang="en-US" altLang="ru-RU" baseline="30000" dirty="0" smtClean="0">
                <a:latin typeface="Arial" pitchFamily="34" charset="0"/>
                <a:cs typeface="Arial" pitchFamily="34" charset="0"/>
              </a:rPr>
              <a:t>  </a:t>
            </a:r>
            <a:r>
              <a:rPr lang="en-US" altLang="ru-RU" dirty="0" smtClean="0">
                <a:latin typeface="Arial" pitchFamily="34" charset="0"/>
                <a:cs typeface="Arial" pitchFamily="34" charset="0"/>
              </a:rPr>
              <a:t>will be reached.</a:t>
            </a:r>
            <a:endParaRPr lang="ru-RU" altLang="ru-RU" dirty="0" smtClean="0">
              <a:latin typeface="Arial" pitchFamily="34" charset="0"/>
              <a:cs typeface="Arial" pitchFamily="34" charset="0"/>
            </a:endParaRPr>
          </a:p>
        </p:txBody>
      </p:sp>
      <p:sp>
        <p:nvSpPr>
          <p:cNvPr id="8" name="Прямоугольник 5"/>
          <p:cNvSpPr/>
          <p:nvPr/>
        </p:nvSpPr>
        <p:spPr>
          <a:xfrm>
            <a:off x="83993" y="4551511"/>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PAINUC</a:t>
            </a:r>
          </a:p>
        </p:txBody>
      </p:sp>
      <p:sp>
        <p:nvSpPr>
          <p:cNvPr id="9" name="Rectangle 8"/>
          <p:cNvSpPr>
            <a:spLocks noChangeArrowheads="1"/>
          </p:cNvSpPr>
          <p:nvPr/>
        </p:nvSpPr>
        <p:spPr bwMode="auto">
          <a:xfrm>
            <a:off x="288032" y="4835527"/>
            <a:ext cx="8532440"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latin typeface="SFRM1200"/>
                <a:ea typeface="Times New Roman" pitchFamily="18" charset="0"/>
                <a:cs typeface="Arial" pitchFamily="34" charset="0"/>
              </a:rPr>
              <a:t>The PAC hopes that the PAINUC collaboration will successfully complete the analysis of all the existing data as well as extraction of pion beams and launch a new project as soon as possible. </a:t>
            </a:r>
          </a:p>
          <a:p>
            <a:pPr marL="285750" lvl="0" indent="-285750" algn="just" fontAlgn="base">
              <a:spcBef>
                <a:spcPct val="0"/>
              </a:spcBef>
              <a:spcAft>
                <a:spcPct val="0"/>
              </a:spcAft>
              <a:buFont typeface="Arial" panose="020B0604020202020204" pitchFamily="34" charset="0"/>
              <a:buChar char="•"/>
            </a:pPr>
            <a:endParaRPr lang="en-GB" sz="1100" dirty="0" smtClean="0">
              <a:latin typeface="SFRM120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latin typeface="SFRM1200"/>
                <a:ea typeface="Times New Roman" pitchFamily="18" charset="0"/>
                <a:cs typeface="Arial" pitchFamily="34" charset="0"/>
              </a:rPr>
              <a:t>The PAC encourages the PAINUC collaboration to have a more aggressive strategy for publication.</a:t>
            </a:r>
            <a:endParaRPr lang="en-GB"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399977"/>
            <a:ext cx="8143932" cy="3693319"/>
          </a:xfrm>
          <a:prstGeom prst="rect">
            <a:avLst/>
          </a:prstGeom>
        </p:spPr>
        <p:txBody>
          <a:bodyPr wrap="square">
            <a:spAutoFit/>
          </a:bodyPr>
          <a:lstStyle/>
          <a:p>
            <a:pPr lvl="0" algn="just" fontAlgn="base">
              <a:spcBef>
                <a:spcPct val="0"/>
              </a:spcBef>
              <a:spcAft>
                <a:spcPct val="0"/>
              </a:spcAft>
            </a:pPr>
            <a:r>
              <a:rPr lang="en-US" dirty="0" smtClean="0">
                <a:latin typeface="Arial" pitchFamily="34" charset="0"/>
                <a:ea typeface="Times New Roman" pitchFamily="18" charset="0"/>
                <a:cs typeface="Arial" pitchFamily="34" charset="0"/>
              </a:rPr>
              <a:t>Taking into account the new data on previously not observed pt-fusion channels with the emission of an electron-positron pair and gamma-quantum pair, as well as the complexity of the method of investigation, the PAC recommends continuation of the activity in the TRITON experiment in order to carry out in particular:</a:t>
            </a:r>
            <a:endParaRPr lang="ru-RU"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modeling of kinetics of </a:t>
            </a:r>
            <a:r>
              <a:rPr lang="en-US" dirty="0" err="1" smtClean="0">
                <a:latin typeface="Arial" pitchFamily="34" charset="0"/>
                <a:ea typeface="Times New Roman" pitchFamily="18" charset="0"/>
                <a:cs typeface="Arial" pitchFamily="34" charset="0"/>
              </a:rPr>
              <a:t>mesoatomic</a:t>
            </a:r>
            <a:r>
              <a:rPr lang="en-US" dirty="0" smtClean="0">
                <a:latin typeface="Arial" pitchFamily="34" charset="0"/>
                <a:ea typeface="Times New Roman" pitchFamily="18" charset="0"/>
                <a:cs typeface="Arial" pitchFamily="34" charset="0"/>
              </a:rPr>
              <a:t> and </a:t>
            </a:r>
            <a:r>
              <a:rPr lang="en-US" dirty="0" err="1" smtClean="0">
                <a:latin typeface="Arial" pitchFamily="34" charset="0"/>
                <a:ea typeface="Times New Roman" pitchFamily="18" charset="0"/>
                <a:cs typeface="Arial" pitchFamily="34" charset="0"/>
              </a:rPr>
              <a:t>mesomolecular</a:t>
            </a:r>
            <a:r>
              <a:rPr lang="en-US" dirty="0" smtClean="0">
                <a:latin typeface="Arial" pitchFamily="34" charset="0"/>
                <a:ea typeface="Times New Roman" pitchFamily="18" charset="0"/>
                <a:cs typeface="Arial" pitchFamily="34" charset="0"/>
              </a:rPr>
              <a:t> processes in the target;</a:t>
            </a:r>
            <a:endParaRPr lang="ru-RU"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calibration of detectors on an electron beam with an energy up to 20 </a:t>
            </a:r>
            <a:r>
              <a:rPr lang="en-US" dirty="0" err="1" smtClean="0">
                <a:latin typeface="Arial" pitchFamily="34" charset="0"/>
                <a:ea typeface="Times New Roman" pitchFamily="18" charset="0"/>
                <a:cs typeface="Arial" pitchFamily="34" charset="0"/>
              </a:rPr>
              <a:t>MeV</a:t>
            </a:r>
            <a:r>
              <a:rPr lang="en-US" dirty="0" smtClean="0">
                <a:latin typeface="Arial" pitchFamily="34" charset="0"/>
                <a:ea typeface="Times New Roman" pitchFamily="18" charset="0"/>
                <a:cs typeface="Arial" pitchFamily="34" charset="0"/>
              </a:rPr>
              <a:t>;</a:t>
            </a:r>
            <a:endParaRPr lang="ru-RU"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development of a technique for modeling the channel registration process with the emission of two gamma quanta from the pt-fusion reaction in the TRITON installation;</a:t>
            </a:r>
            <a:endParaRPr lang="ru-RU" dirty="0" smtClean="0">
              <a:latin typeface="Arial" pitchFamily="34" charset="0"/>
              <a:cs typeface="Arial" pitchFamily="34" charset="0"/>
            </a:endParaRPr>
          </a:p>
          <a:p>
            <a:pPr lvl="0" algn="just" eaLnBrk="0" fontAlgn="base" hangingPunct="0">
              <a:spcBef>
                <a:spcPct val="0"/>
              </a:spcBef>
              <a:spcAft>
                <a:spcPct val="0"/>
              </a:spcAft>
            </a:pPr>
            <a:r>
              <a:rPr lang="en-US" dirty="0" smtClean="0">
                <a:latin typeface="Arial" pitchFamily="34" charset="0"/>
                <a:ea typeface="Times New Roman" pitchFamily="18" charset="0"/>
                <a:cs typeface="Arial" pitchFamily="34" charset="0"/>
              </a:rPr>
              <a:t>– in-depth analysis of the experimental data obtained, as well as the decommissioning of the TRITON installation from operation by 2020.</a:t>
            </a:r>
            <a:endParaRPr lang="en-US" dirty="0" smtClean="0">
              <a:latin typeface="Arial" pitchFamily="34" charset="0"/>
              <a:cs typeface="Arial" pitchFamily="34" charset="0"/>
            </a:endParaRPr>
          </a:p>
        </p:txBody>
      </p:sp>
      <p:sp>
        <p:nvSpPr>
          <p:cNvPr id="5" name="Прямоугольник 5"/>
          <p:cNvSpPr/>
          <p:nvPr/>
        </p:nvSpPr>
        <p:spPr>
          <a:xfrm>
            <a:off x="107504" y="1905213"/>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TRITON </a:t>
            </a:r>
          </a:p>
        </p:txBody>
      </p:sp>
      <p:sp>
        <p:nvSpPr>
          <p:cNvPr id="6" name="Прямоугольник 3"/>
          <p:cNvSpPr/>
          <p:nvPr/>
        </p:nvSpPr>
        <p:spPr>
          <a:xfrm>
            <a:off x="83993" y="260648"/>
            <a:ext cx="8928992" cy="1200329"/>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The </a:t>
            </a:r>
            <a:r>
              <a:rPr lang="en-US" sz="2400" b="1" smtClean="0">
                <a:solidFill>
                  <a:srgbClr val="C00000"/>
                </a:solidFill>
                <a:latin typeface="Arial" pitchFamily="34" charset="0"/>
                <a:ea typeface="Times New Roman" pitchFamily="18" charset="0"/>
                <a:cs typeface="Arial" pitchFamily="34" charset="0"/>
              </a:rPr>
              <a:t>PAC recommendations </a:t>
            </a:r>
            <a:endParaRPr lang="en-US" sz="2400" b="1" dirty="0" smtClean="0">
              <a:solidFill>
                <a:srgbClr val="C00000"/>
              </a:solidFill>
              <a:latin typeface="Arial" pitchFamily="34" charset="0"/>
              <a:ea typeface="Times New Roman" pitchFamily="18" charset="0"/>
              <a:cs typeface="Arial" pitchFamily="34" charset="0"/>
            </a:endParaRPr>
          </a:p>
          <a:p>
            <a:pPr algn="ctr"/>
            <a:r>
              <a:rPr lang="en-US" sz="2400" b="1" dirty="0" smtClean="0">
                <a:solidFill>
                  <a:srgbClr val="C00000"/>
                </a:solidFill>
                <a:latin typeface="Arial" pitchFamily="34" charset="0"/>
                <a:ea typeface="Times New Roman" pitchFamily="18" charset="0"/>
                <a:cs typeface="Arial" pitchFamily="34" charset="0"/>
              </a:rPr>
              <a:t>Scientific </a:t>
            </a:r>
            <a:r>
              <a:rPr lang="en-US" sz="2400" b="1" dirty="0">
                <a:solidFill>
                  <a:srgbClr val="C00000"/>
                </a:solidFill>
                <a:latin typeface="Arial" pitchFamily="34" charset="0"/>
                <a:ea typeface="Times New Roman" pitchFamily="18" charset="0"/>
                <a:cs typeface="Arial" pitchFamily="34" charset="0"/>
              </a:rPr>
              <a:t>results obtained in the projects of the theme</a:t>
            </a:r>
          </a:p>
          <a:p>
            <a:pPr algn="ctr"/>
            <a:r>
              <a:rPr lang="en-US" sz="2400" b="1" dirty="0">
                <a:solidFill>
                  <a:srgbClr val="C00000"/>
                </a:solidFill>
                <a:latin typeface="Arial" pitchFamily="34" charset="0"/>
                <a:ea typeface="Times New Roman" pitchFamily="18" charset="0"/>
                <a:cs typeface="Arial" pitchFamily="34" charset="0"/>
              </a:rPr>
              <a:t> “Physics of Light Mesons”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2771" y="764704"/>
            <a:ext cx="8928992" cy="1569660"/>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The </a:t>
            </a:r>
            <a:r>
              <a:rPr lang="en-US" sz="2400" b="1" dirty="0">
                <a:solidFill>
                  <a:srgbClr val="C00000"/>
                </a:solidFill>
                <a:latin typeface="Arial" pitchFamily="34" charset="0"/>
                <a:ea typeface="Times New Roman" pitchFamily="18" charset="0"/>
                <a:cs typeface="Arial" pitchFamily="34" charset="0"/>
              </a:rPr>
              <a:t>S</a:t>
            </a:r>
            <a:r>
              <a:rPr lang="en-US" sz="2400" b="1" dirty="0" smtClean="0">
                <a:solidFill>
                  <a:srgbClr val="C00000"/>
                </a:solidFill>
                <a:latin typeface="Arial" pitchFamily="34" charset="0"/>
                <a:ea typeface="Times New Roman" pitchFamily="18" charset="0"/>
                <a:cs typeface="Arial" pitchFamily="34" charset="0"/>
              </a:rPr>
              <a:t>cientific Council recommendation</a:t>
            </a:r>
          </a:p>
          <a:p>
            <a:pPr algn="ctr"/>
            <a:r>
              <a:rPr lang="en-US" sz="2400" b="1" dirty="0">
                <a:solidFill>
                  <a:srgbClr val="C00000"/>
                </a:solidFill>
                <a:latin typeface="Arial" pitchFamily="34" charset="0"/>
                <a:ea typeface="Times New Roman" pitchFamily="18" charset="0"/>
                <a:cs typeface="Arial" pitchFamily="34" charset="0"/>
              </a:rPr>
              <a:t>Scientific results obtained in the projects of the theme</a:t>
            </a:r>
          </a:p>
          <a:p>
            <a:pPr algn="ctr"/>
            <a:r>
              <a:rPr lang="en-US" sz="2400" b="1" dirty="0">
                <a:solidFill>
                  <a:srgbClr val="C00000"/>
                </a:solidFill>
                <a:latin typeface="Arial" pitchFamily="34" charset="0"/>
                <a:ea typeface="Times New Roman" pitchFamily="18" charset="0"/>
                <a:cs typeface="Arial" pitchFamily="34" charset="0"/>
              </a:rPr>
              <a:t> “Physics of Light Mesons”</a:t>
            </a:r>
          </a:p>
          <a:p>
            <a:pPr algn="ctr"/>
            <a:r>
              <a:rPr lang="en-US" sz="2400" b="1" dirty="0">
                <a:solidFill>
                  <a:srgbClr val="C00000"/>
                </a:solidFill>
                <a:latin typeface="Arial" pitchFamily="34" charset="0"/>
                <a:ea typeface="Times New Roman" pitchFamily="18" charset="0"/>
                <a:cs typeface="Arial" pitchFamily="34" charset="0"/>
              </a:rPr>
              <a:t> </a:t>
            </a:r>
          </a:p>
        </p:txBody>
      </p:sp>
      <p:sp>
        <p:nvSpPr>
          <p:cNvPr id="12289" name="Rectangle 1"/>
          <p:cNvSpPr>
            <a:spLocks noChangeArrowheads="1"/>
          </p:cNvSpPr>
          <p:nvPr/>
        </p:nvSpPr>
        <p:spPr bwMode="auto">
          <a:xfrm>
            <a:off x="323528" y="2563743"/>
            <a:ext cx="828092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The Scientific Council notes the endorsement by the PAC of the final reports on the results obtained in the MEG-PEN, TRITON, and PAINUC experiments on the theme “Physics of Light Mesons” and supports the PAC recommendation on the continuation of the participation in the upgraded MEG-II frontier experiment in the search for lepton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flavour</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violation</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2976" y="2786058"/>
            <a:ext cx="6769100" cy="646331"/>
          </a:xfrm>
          <a:prstGeom prst="rect">
            <a:avLst/>
          </a:prstGeom>
          <a:noFill/>
          <a:ln w="9525">
            <a:noFill/>
            <a:miter lim="800000"/>
            <a:headEnd/>
            <a:tailEnd/>
          </a:ln>
        </p:spPr>
        <p:txBody>
          <a:bodyPr>
            <a:spAutoFit/>
          </a:bodyPr>
          <a:lstStyle/>
          <a:p>
            <a:pPr algn="ctr"/>
            <a:r>
              <a:rPr lang="en-US" altLang="ru-RU" sz="3200" b="1" dirty="0">
                <a:solidFill>
                  <a:srgbClr val="0070C0"/>
                </a:solidFill>
                <a:latin typeface="Arial" pitchFamily="34" charset="0"/>
                <a:cs typeface="Arial" pitchFamily="34" charset="0"/>
              </a:rPr>
              <a:t>THANKS FOR YOUR ATTENTION</a:t>
            </a:r>
            <a:r>
              <a:rPr lang="en-US" altLang="ru-RU" sz="3600" dirty="0">
                <a:solidFill>
                  <a:srgbClr val="0070C0"/>
                </a:solidFill>
                <a:latin typeface="Arial" pitchFamily="34" charset="0"/>
                <a:cs typeface="Arial" pitchFamily="34" charset="0"/>
              </a:rPr>
              <a:t>!</a:t>
            </a:r>
            <a:endParaRPr lang="ru-RU" altLang="ru-RU" sz="3600"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80928"/>
            <a:ext cx="4680520" cy="864096"/>
          </a:xfrm>
        </p:spPr>
        <p:txBody>
          <a:bodyPr>
            <a:normAutofit/>
          </a:bodyPr>
          <a:lstStyle/>
          <a:p>
            <a:r>
              <a:rPr lang="en-US" sz="1800" dirty="0" smtClean="0">
                <a:solidFill>
                  <a:srgbClr val="0070C0"/>
                </a:solidFill>
              </a:rPr>
              <a:t>Realization of BURT transportation from VBLHEP to DLNP September </a:t>
            </a:r>
            <a:r>
              <a:rPr lang="ru-RU" sz="1800" dirty="0" smtClean="0">
                <a:solidFill>
                  <a:srgbClr val="0070C0"/>
                </a:solidFill>
              </a:rPr>
              <a:t>2017</a:t>
            </a:r>
            <a:r>
              <a:rPr lang="en-US" sz="1800" dirty="0" smtClean="0">
                <a:solidFill>
                  <a:srgbClr val="0070C0"/>
                </a:solidFill>
              </a:rPr>
              <a:t>, JINR, </a:t>
            </a:r>
            <a:r>
              <a:rPr lang="en-US" sz="1800" dirty="0" err="1" smtClean="0">
                <a:solidFill>
                  <a:srgbClr val="0070C0"/>
                </a:solidFill>
              </a:rPr>
              <a:t>Dubna</a:t>
            </a:r>
            <a:endParaRPr lang="ru-RU" sz="1800" dirty="0">
              <a:solidFill>
                <a:srgbClr val="0070C0"/>
              </a:solidFill>
            </a:endParaRPr>
          </a:p>
        </p:txBody>
      </p:sp>
      <p:pic>
        <p:nvPicPr>
          <p:cNvPr id="5" name="Picture 4"/>
          <p:cNvPicPr/>
          <p:nvPr/>
        </p:nvPicPr>
        <p:blipFill>
          <a:blip r:embed="rId2" cstate="print"/>
          <a:srcRect/>
          <a:stretch>
            <a:fillRect/>
          </a:stretch>
        </p:blipFill>
        <p:spPr bwMode="auto">
          <a:xfrm>
            <a:off x="539552" y="3789040"/>
            <a:ext cx="1944216" cy="2808312"/>
          </a:xfrm>
          <a:prstGeom prst="rect">
            <a:avLst/>
          </a:prstGeom>
          <a:noFill/>
          <a:ln w="9525">
            <a:noFill/>
            <a:miter lim="800000"/>
            <a:headEnd/>
            <a:tailEnd/>
          </a:ln>
          <a:effectLst/>
        </p:spPr>
      </p:pic>
      <p:pic>
        <p:nvPicPr>
          <p:cNvPr id="6" name="Picture 5" descr="C:\Documents and Settings\strekale\Мои документы\Загрузки\20170905_100007.jpg"/>
          <p:cNvPicPr/>
          <p:nvPr/>
        </p:nvPicPr>
        <p:blipFill>
          <a:blip r:embed="rId3" cstate="print"/>
          <a:srcRect/>
          <a:stretch>
            <a:fillRect/>
          </a:stretch>
        </p:blipFill>
        <p:spPr bwMode="auto">
          <a:xfrm>
            <a:off x="2915816" y="3789040"/>
            <a:ext cx="2016224" cy="2793492"/>
          </a:xfrm>
          <a:prstGeom prst="rect">
            <a:avLst/>
          </a:prstGeom>
          <a:noFill/>
          <a:ln w="9525">
            <a:noFill/>
            <a:miter lim="800000"/>
            <a:headEnd/>
            <a:tailEnd/>
          </a:ln>
        </p:spPr>
      </p:pic>
      <p:pic>
        <p:nvPicPr>
          <p:cNvPr id="7" name="Рисунок 6" descr="F:\Ch\IMG_20171217_155022.jpg"/>
          <p:cNvPicPr/>
          <p:nvPr/>
        </p:nvPicPr>
        <p:blipFill>
          <a:blip r:embed="rId4" cstate="print"/>
          <a:srcRect/>
          <a:stretch>
            <a:fillRect/>
          </a:stretch>
        </p:blipFill>
        <p:spPr bwMode="auto">
          <a:xfrm>
            <a:off x="5148064" y="3789040"/>
            <a:ext cx="3636169" cy="2799206"/>
          </a:xfrm>
          <a:prstGeom prst="rect">
            <a:avLst/>
          </a:prstGeom>
          <a:noFill/>
          <a:ln w="9525">
            <a:noFill/>
            <a:miter lim="800000"/>
            <a:headEnd/>
            <a:tailEnd/>
          </a:ln>
        </p:spPr>
      </p:pic>
      <p:sp>
        <p:nvSpPr>
          <p:cNvPr id="8" name="TextBox 7"/>
          <p:cNvSpPr txBox="1"/>
          <p:nvPr/>
        </p:nvSpPr>
        <p:spPr>
          <a:xfrm>
            <a:off x="5364088" y="2852936"/>
            <a:ext cx="3528392" cy="646331"/>
          </a:xfrm>
          <a:prstGeom prst="rect">
            <a:avLst/>
          </a:prstGeom>
          <a:noFill/>
        </p:spPr>
        <p:txBody>
          <a:bodyPr wrap="square" rtlCol="0">
            <a:spAutoFit/>
          </a:bodyPr>
          <a:lstStyle/>
          <a:p>
            <a:pPr algn="ctr"/>
            <a:r>
              <a:rPr lang="en-US" dirty="0" smtClean="0">
                <a:solidFill>
                  <a:srgbClr val="0070C0"/>
                </a:solidFill>
              </a:rPr>
              <a:t>Background measurements, DNLP </a:t>
            </a:r>
            <a:r>
              <a:rPr lang="en-US" dirty="0" err="1" smtClean="0">
                <a:solidFill>
                  <a:srgbClr val="0070C0"/>
                </a:solidFill>
              </a:rPr>
              <a:t>Phasotron</a:t>
            </a:r>
            <a:r>
              <a:rPr lang="en-US" dirty="0" smtClean="0">
                <a:solidFill>
                  <a:srgbClr val="0070C0"/>
                </a:solidFill>
              </a:rPr>
              <a:t>, January 2018</a:t>
            </a:r>
            <a:endParaRPr lang="ru-RU" dirty="0">
              <a:solidFill>
                <a:srgbClr val="0070C0"/>
              </a:solidFill>
            </a:endParaRPr>
          </a:p>
        </p:txBody>
      </p:sp>
      <p:sp>
        <p:nvSpPr>
          <p:cNvPr id="9" name="Прямоугольник 8"/>
          <p:cNvSpPr/>
          <p:nvPr/>
        </p:nvSpPr>
        <p:spPr>
          <a:xfrm>
            <a:off x="467544" y="1340768"/>
            <a:ext cx="8208912" cy="1477328"/>
          </a:xfrm>
          <a:prstGeom prst="rect">
            <a:avLst/>
          </a:prstGeom>
        </p:spPr>
        <p:txBody>
          <a:bodyPr wrap="square">
            <a:spAutoFit/>
          </a:bodyPr>
          <a:lstStyle/>
          <a:p>
            <a:pPr algn="ctr"/>
            <a:r>
              <a:rPr lang="en-US" dirty="0">
                <a:solidFill>
                  <a:srgbClr val="0070C0"/>
                </a:solidFill>
              </a:rPr>
              <a:t>Our project started in </a:t>
            </a:r>
            <a:r>
              <a:rPr lang="en-US" dirty="0" smtClean="0">
                <a:solidFill>
                  <a:srgbClr val="0070C0"/>
                </a:solidFill>
              </a:rPr>
              <a:t>2017 </a:t>
            </a:r>
            <a:r>
              <a:rPr lang="en-US" dirty="0">
                <a:solidFill>
                  <a:srgbClr val="0070C0"/>
                </a:solidFill>
              </a:rPr>
              <a:t>at the Laboratory of </a:t>
            </a:r>
            <a:r>
              <a:rPr lang="en-US" dirty="0" smtClean="0">
                <a:solidFill>
                  <a:srgbClr val="0070C0"/>
                </a:solidFill>
              </a:rPr>
              <a:t>High Energy Physics, </a:t>
            </a:r>
            <a:r>
              <a:rPr lang="en-US" dirty="0">
                <a:solidFill>
                  <a:srgbClr val="0070C0"/>
                </a:solidFill>
              </a:rPr>
              <a:t>topic </a:t>
            </a:r>
            <a:r>
              <a:rPr lang="en-US" dirty="0" smtClean="0">
                <a:solidFill>
                  <a:srgbClr val="0070C0"/>
                </a:solidFill>
              </a:rPr>
              <a:t>1107.</a:t>
            </a:r>
          </a:p>
          <a:p>
            <a:pPr algn="ctr"/>
            <a:r>
              <a:rPr lang="en-US" dirty="0" smtClean="0">
                <a:solidFill>
                  <a:srgbClr val="0070C0"/>
                </a:solidFill>
              </a:rPr>
              <a:t> We participated in the </a:t>
            </a:r>
            <a:r>
              <a:rPr lang="en-GB" dirty="0" smtClean="0">
                <a:solidFill>
                  <a:srgbClr val="0070C0"/>
                </a:solidFill>
              </a:rPr>
              <a:t>First Research Coordination Meeting on Accelerator Driven Systems (ADS) Applications and Use of Low Enriched Uranium in ADS</a:t>
            </a:r>
          </a:p>
          <a:p>
            <a:pPr algn="ctr"/>
            <a:r>
              <a:rPr lang="en-GB" dirty="0" smtClean="0">
                <a:solidFill>
                  <a:srgbClr val="0070C0"/>
                </a:solidFill>
              </a:rPr>
              <a:t>24 to 29 September 2017 </a:t>
            </a:r>
            <a:r>
              <a:rPr lang="en-US" dirty="0" smtClean="0">
                <a:solidFill>
                  <a:srgbClr val="0070C0"/>
                </a:solidFill>
              </a:rPr>
              <a:t>and reported the current results.</a:t>
            </a:r>
            <a:endParaRPr lang="ru-RU" dirty="0" smtClean="0">
              <a:solidFill>
                <a:srgbClr val="0070C0"/>
              </a:solidFill>
            </a:endParaRPr>
          </a:p>
          <a:p>
            <a:endParaRPr lang="en-US" dirty="0" smtClean="0"/>
          </a:p>
        </p:txBody>
      </p:sp>
      <p:sp>
        <p:nvSpPr>
          <p:cNvPr id="10" name="Заголовок 1"/>
          <p:cNvSpPr txBox="1">
            <a:spLocks/>
          </p:cNvSpPr>
          <p:nvPr/>
        </p:nvSpPr>
        <p:spPr>
          <a:xfrm>
            <a:off x="755576" y="332656"/>
            <a:ext cx="777240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7030A0"/>
                </a:solidFill>
                <a:effectLst/>
                <a:uLnTx/>
                <a:uFillTx/>
                <a:latin typeface="+mj-lt"/>
                <a:ea typeface="+mj-ea"/>
                <a:cs typeface="+mj-cs"/>
              </a:rPr>
              <a:t>Project Report </a:t>
            </a:r>
            <a:r>
              <a:rPr kumimoji="0" lang="ru-RU" sz="4400" b="0" i="0" u="none" strike="noStrike" kern="1200" cap="none" spc="0" normalizeH="0" baseline="0" noProof="0" dirty="0" smtClean="0">
                <a:ln>
                  <a:noFill/>
                </a:ln>
                <a:solidFill>
                  <a:srgbClr val="7030A0"/>
                </a:solidFill>
                <a:effectLst/>
                <a:uLnTx/>
                <a:uFillTx/>
                <a:latin typeface="+mj-lt"/>
                <a:ea typeface="+mj-ea"/>
                <a:cs typeface="+mj-cs"/>
              </a:rPr>
              <a:t>«</a:t>
            </a:r>
            <a:r>
              <a:rPr kumimoji="0" lang="en-US" sz="4400" b="0" i="0" u="none" strike="noStrike" kern="1200" cap="none" spc="0" normalizeH="0" baseline="0" noProof="0" dirty="0" smtClean="0">
                <a:ln>
                  <a:noFill/>
                </a:ln>
                <a:solidFill>
                  <a:srgbClr val="7030A0"/>
                </a:solidFill>
                <a:effectLst/>
                <a:uLnTx/>
                <a:uFillTx/>
                <a:latin typeface="+mj-lt"/>
                <a:ea typeface="+mj-ea"/>
                <a:cs typeface="+mj-cs"/>
              </a:rPr>
              <a:t>E&amp;T</a:t>
            </a:r>
            <a:r>
              <a:rPr kumimoji="0" lang="ru-RU" sz="4400" b="0" i="0" u="none" strike="noStrike" kern="1200" cap="none" spc="0" normalizeH="0" baseline="0" noProof="0" dirty="0" smtClean="0">
                <a:ln>
                  <a:noFill/>
                </a:ln>
                <a:solidFill>
                  <a:srgbClr val="7030A0"/>
                </a:solidFill>
                <a:effectLst/>
                <a:uLnTx/>
                <a:uFillTx/>
                <a:latin typeface="+mj-lt"/>
                <a:ea typeface="+mj-ea"/>
                <a:cs typeface="+mj-cs"/>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785794"/>
            <a:ext cx="728667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project E&amp;T&amp;RM started in 2018 at the Laboratory of high energy Physics and the topic  “Development and Construction of the Prototype of Complex for Radiotherapy and Applied Research…..at the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Nuclotron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-M”(02-1-1107-2011/2019).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September, we reported our results at the meeting from 24 to 29 September, the IAEA .In accordance with the work plan of a large target transported and then installed at the DLNP </a:t>
            </a:r>
            <a:r>
              <a:rPr kumimoji="0" lang="en-US"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Phasotron</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Currently, there is documentation of the work on the proton beam. Also carried out the measurement of the background radiation from depleted uranium</a:t>
            </a:r>
            <a:r>
              <a:rPr kumimoji="0" lang="ru-RU"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142976" y="2786058"/>
            <a:ext cx="6769100" cy="584776"/>
          </a:xfrm>
          <a:prstGeom prst="rect">
            <a:avLst/>
          </a:prstGeom>
          <a:noFill/>
          <a:ln w="9525">
            <a:noFill/>
            <a:miter lim="800000"/>
            <a:headEnd/>
            <a:tailEnd/>
          </a:ln>
        </p:spPr>
        <p:txBody>
          <a:bodyPr>
            <a:spAutoFit/>
          </a:bodyPr>
          <a:lstStyle/>
          <a:p>
            <a:pPr algn="ctr"/>
            <a:r>
              <a:rPr lang="en-US" altLang="ru-RU" sz="3200" dirty="0" smtClean="0">
                <a:solidFill>
                  <a:srgbClr val="0070C0"/>
                </a:solidFill>
                <a:latin typeface="Arial" pitchFamily="34" charset="0"/>
                <a:cs typeface="Arial" pitchFamily="34" charset="0"/>
              </a:rPr>
              <a:t>BACKUP SLIDES</a:t>
            </a:r>
            <a:endParaRPr lang="ru-RU" altLang="ru-RU" sz="3600" dirty="0">
              <a:solidFill>
                <a:srgbClr val="0070C0"/>
              </a:solidFill>
              <a:latin typeface="Arial" pitchFamily="34" charset="0"/>
              <a:cs typeface="Arial" pitchFamily="34" charset="0"/>
            </a:endParaRPr>
          </a:p>
        </p:txBody>
      </p:sp>
    </p:spTree>
    <p:extLst>
      <p:ext uri="{BB962C8B-B14F-4D97-AF65-F5344CB8AC3E}">
        <p14:creationId xmlns="" xmlns:p14="http://schemas.microsoft.com/office/powerpoint/2010/main" val="3387900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85720" y="3071810"/>
            <a:ext cx="8714108" cy="3742563"/>
          </a:xfrm>
          <a:prstGeom prst="rect">
            <a:avLst/>
          </a:prstGeom>
          <a:noFill/>
          <a:ln w="9525">
            <a:noFill/>
            <a:miter lim="800000"/>
            <a:headEnd/>
            <a:tailEnd/>
          </a:ln>
        </p:spPr>
        <p:txBody>
          <a:bodyPr wrap="square">
            <a:spAutoFit/>
          </a:bodyPr>
          <a:lstStyle/>
          <a:p>
            <a:pPr algn="ctr"/>
            <a:r>
              <a:rPr lang="en-US" altLang="ru-RU" sz="2400" b="1" dirty="0">
                <a:solidFill>
                  <a:srgbClr val="C00000"/>
                </a:solidFill>
              </a:rPr>
              <a:t>Registration of </a:t>
            </a:r>
            <a:r>
              <a:rPr lang="en-US" altLang="ru-RU" sz="2400" b="1" dirty="0" err="1">
                <a:solidFill>
                  <a:srgbClr val="C00000"/>
                </a:solidFill>
              </a:rPr>
              <a:t>e</a:t>
            </a:r>
            <a:r>
              <a:rPr lang="en-US" altLang="ru-RU" sz="2400" b="1" baseline="30000" dirty="0" err="1">
                <a:solidFill>
                  <a:srgbClr val="C00000"/>
                </a:solidFill>
              </a:rPr>
              <a:t>+</a:t>
            </a:r>
            <a:r>
              <a:rPr lang="en-US" altLang="ru-RU" sz="2400" b="1" dirty="0" err="1">
                <a:solidFill>
                  <a:srgbClr val="C00000"/>
                </a:solidFill>
              </a:rPr>
              <a:t>e</a:t>
            </a:r>
            <a:r>
              <a:rPr lang="en-US" altLang="ru-RU" sz="2400" b="1" baseline="30000" dirty="0">
                <a:solidFill>
                  <a:srgbClr val="C00000"/>
                </a:solidFill>
              </a:rPr>
              <a:t>- </a:t>
            </a:r>
            <a:r>
              <a:rPr lang="en-US" altLang="ru-RU" sz="2400" b="1" dirty="0">
                <a:solidFill>
                  <a:srgbClr val="C00000"/>
                </a:solidFill>
              </a:rPr>
              <a:t>pairs and pairs of gamma quanta from pt</a:t>
            </a:r>
            <a:r>
              <a:rPr lang="ru-RU" altLang="ru-RU" sz="2400" b="1" dirty="0">
                <a:solidFill>
                  <a:srgbClr val="C00000"/>
                </a:solidFill>
              </a:rPr>
              <a:t>-</a:t>
            </a:r>
            <a:r>
              <a:rPr lang="en-US" altLang="ru-RU" sz="2400" b="1" dirty="0">
                <a:solidFill>
                  <a:srgbClr val="C00000"/>
                </a:solidFill>
              </a:rPr>
              <a:t>fusion</a:t>
            </a:r>
          </a:p>
          <a:p>
            <a:endParaRPr lang="en-US" altLang="ru-RU" dirty="0"/>
          </a:p>
          <a:p>
            <a:r>
              <a:rPr lang="ru-RU" altLang="ru-RU" sz="1600" dirty="0">
                <a:solidFill>
                  <a:srgbClr val="FF0000"/>
                </a:solidFill>
              </a:rPr>
              <a:t>F</a:t>
            </a:r>
            <a:r>
              <a:rPr lang="en-US" altLang="ru-RU" sz="1600" dirty="0">
                <a:solidFill>
                  <a:srgbClr val="FF0000"/>
                </a:solidFill>
              </a:rPr>
              <a:t>or the first time the channel of pt-reaction with electron-positron pair output </a:t>
            </a:r>
          </a:p>
          <a:p>
            <a:pPr algn="ctr">
              <a:spcBef>
                <a:spcPct val="30000"/>
              </a:spcBef>
              <a:spcAft>
                <a:spcPct val="30000"/>
              </a:spcAft>
            </a:pPr>
            <a:r>
              <a:rPr lang="en-US" altLang="ru-RU" sz="1600" dirty="0" err="1"/>
              <a:t>ptμ</a:t>
            </a:r>
            <a:r>
              <a:rPr lang="en-US" altLang="ru-RU" sz="1600" dirty="0"/>
              <a:t> → </a:t>
            </a:r>
            <a:r>
              <a:rPr lang="en-US" altLang="ru-RU" sz="1600" baseline="30000" dirty="0"/>
              <a:t>4</a:t>
            </a:r>
            <a:r>
              <a:rPr lang="en-US" altLang="ru-RU" sz="1600" dirty="0"/>
              <a:t>Heμ + e</a:t>
            </a:r>
            <a:r>
              <a:rPr lang="en-US" altLang="ru-RU" sz="1600" baseline="30000" dirty="0"/>
              <a:t>+</a:t>
            </a:r>
            <a:r>
              <a:rPr lang="en-US" altLang="ru-RU" sz="1600" dirty="0"/>
              <a:t>+e</a:t>
            </a:r>
            <a:r>
              <a:rPr lang="en-US" altLang="ru-RU" sz="1600" baseline="30000" dirty="0"/>
              <a:t>-</a:t>
            </a:r>
            <a:r>
              <a:rPr lang="en-US" altLang="ru-RU" sz="1600" dirty="0"/>
              <a:t> + 18.79 MeV</a:t>
            </a:r>
          </a:p>
          <a:p>
            <a:pPr>
              <a:spcBef>
                <a:spcPct val="30000"/>
              </a:spcBef>
              <a:spcAft>
                <a:spcPct val="30000"/>
              </a:spcAft>
            </a:pPr>
            <a:r>
              <a:rPr lang="en-US" altLang="ru-RU" sz="1600" dirty="0"/>
              <a:t>was observed. The general statistics collected on the TRITON installation in 2016 is about </a:t>
            </a:r>
            <a:r>
              <a:rPr lang="en-US" altLang="ru-RU" sz="1600" b="1" dirty="0">
                <a:solidFill>
                  <a:srgbClr val="FF0000"/>
                </a:solidFill>
              </a:rPr>
              <a:t>15 thousand </a:t>
            </a:r>
            <a:r>
              <a:rPr lang="en-US" altLang="ru-RU" sz="1600" dirty="0"/>
              <a:t>events.</a:t>
            </a:r>
          </a:p>
          <a:p>
            <a:endParaRPr lang="en-US" altLang="ru-RU" sz="1600" dirty="0">
              <a:solidFill>
                <a:srgbClr val="FF0000"/>
              </a:solidFill>
            </a:endParaRPr>
          </a:p>
          <a:p>
            <a:r>
              <a:rPr lang="en-US" altLang="ru-RU" sz="1600" dirty="0">
                <a:solidFill>
                  <a:srgbClr val="FF0000"/>
                </a:solidFill>
              </a:rPr>
              <a:t>Also the reaction channel with output of two gamma quanta</a:t>
            </a:r>
          </a:p>
          <a:p>
            <a:pPr algn="ctr">
              <a:spcBef>
                <a:spcPct val="50000"/>
              </a:spcBef>
              <a:spcAft>
                <a:spcPct val="50000"/>
              </a:spcAft>
            </a:pPr>
            <a:r>
              <a:rPr lang="en-US" altLang="ru-RU" sz="1600" dirty="0" err="1"/>
              <a:t>ptμ</a:t>
            </a:r>
            <a:r>
              <a:rPr lang="en-US" altLang="ru-RU" sz="1600" dirty="0"/>
              <a:t> → </a:t>
            </a:r>
            <a:r>
              <a:rPr lang="en-US" altLang="ru-RU" sz="1600" baseline="30000" dirty="0"/>
              <a:t>4</a:t>
            </a:r>
            <a:r>
              <a:rPr lang="en-US" altLang="ru-RU" sz="1600" dirty="0"/>
              <a:t>Heμ + 2γ + 19.82 </a:t>
            </a:r>
            <a:r>
              <a:rPr lang="en-US" altLang="ru-RU" sz="1600" dirty="0" err="1"/>
              <a:t>MeV</a:t>
            </a:r>
            <a:r>
              <a:rPr lang="en-US" altLang="ru-RU" sz="1600" dirty="0"/>
              <a:t> (E</a:t>
            </a:r>
            <a:r>
              <a:rPr lang="en-US" altLang="ru-RU" sz="1600" baseline="-25000" dirty="0"/>
              <a:t>γ1</a:t>
            </a:r>
            <a:r>
              <a:rPr lang="en-US" altLang="ru-RU" sz="1600" dirty="0"/>
              <a:t> + E</a:t>
            </a:r>
            <a:r>
              <a:rPr lang="en-US" altLang="ru-RU" sz="1600" baseline="-25000" dirty="0"/>
              <a:t>γ2</a:t>
            </a:r>
            <a:r>
              <a:rPr lang="en-US" altLang="ru-RU" sz="1600" dirty="0"/>
              <a:t> ≥ 19.77 </a:t>
            </a:r>
            <a:r>
              <a:rPr lang="en-US" altLang="ru-RU" sz="1600" dirty="0" err="1"/>
              <a:t>MeV</a:t>
            </a:r>
            <a:r>
              <a:rPr lang="en-US" altLang="ru-RU" sz="1600" dirty="0"/>
              <a:t>)</a:t>
            </a:r>
          </a:p>
          <a:p>
            <a:r>
              <a:rPr lang="en-US" altLang="ru-RU" sz="1600" dirty="0"/>
              <a:t>was registered. The general statistics is about </a:t>
            </a:r>
            <a:r>
              <a:rPr lang="en-US" altLang="ru-RU" sz="1600" b="1" dirty="0">
                <a:solidFill>
                  <a:srgbClr val="FF0000"/>
                </a:solidFill>
              </a:rPr>
              <a:t>3 thousand </a:t>
            </a:r>
            <a:r>
              <a:rPr lang="en-US" altLang="ru-RU" sz="1600" dirty="0"/>
              <a:t>registered double events that satisfy the selection criteria for gamma quanta simultaneously recorded in each of two gamma detectors.</a:t>
            </a:r>
          </a:p>
          <a:p>
            <a:endParaRPr lang="en-US" altLang="ru-RU" sz="1600" dirty="0"/>
          </a:p>
        </p:txBody>
      </p:sp>
      <p:sp>
        <p:nvSpPr>
          <p:cNvPr id="5" name="Прямоугольник 4"/>
          <p:cNvSpPr/>
          <p:nvPr/>
        </p:nvSpPr>
        <p:spPr>
          <a:xfrm>
            <a:off x="112887" y="537468"/>
            <a:ext cx="6245063" cy="2200602"/>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pitchFamily="34" charset="0"/>
                <a:ea typeface="Times New Roman" pitchFamily="18" charset="0"/>
                <a:cs typeface="Arial" pitchFamily="34" charset="0"/>
              </a:rPr>
              <a:t>The PAC heard a report on the results obtained in the TRITON experiment presented by </a:t>
            </a:r>
            <a:r>
              <a:rPr lang="en-US" dirty="0" smtClean="0">
                <a:solidFill>
                  <a:srgbClr val="0070C0"/>
                </a:solidFill>
                <a:latin typeface="Arial" pitchFamily="34" charset="0"/>
                <a:ea typeface="Times New Roman" pitchFamily="18" charset="0"/>
                <a:cs typeface="Arial" pitchFamily="34" charset="0"/>
              </a:rPr>
              <a:t>Dmitry Demin</a:t>
            </a:r>
            <a:r>
              <a:rPr lang="en-US" dirty="0" smtClean="0">
                <a:solidFill>
                  <a:schemeClr val="accent1"/>
                </a:solidFill>
                <a:latin typeface="Arial" pitchFamily="34" charset="0"/>
                <a:ea typeface="Times New Roman" pitchFamily="18" charset="0"/>
                <a:cs typeface="Arial" pitchFamily="34" charset="0"/>
              </a:rPr>
              <a:t>.</a:t>
            </a:r>
            <a:r>
              <a:rPr lang="en-US" dirty="0" smtClean="0">
                <a:solidFill>
                  <a:srgbClr val="FF0000"/>
                </a:solidFill>
                <a:latin typeface="Arial" pitchFamily="34" charset="0"/>
                <a:ea typeface="Times New Roman" pitchFamily="18" charset="0"/>
                <a:cs typeface="Arial" pitchFamily="34" charset="0"/>
              </a:rPr>
              <a:t> </a:t>
            </a:r>
          </a:p>
          <a:p>
            <a:pPr marL="285750" indent="-285750">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285750" indent="-285750">
              <a:buFont typeface="Arial" panose="020B0604020202020204" pitchFamily="34" charset="0"/>
              <a:buChar char="•"/>
            </a:pPr>
            <a:r>
              <a:rPr lang="en-US" dirty="0" smtClean="0">
                <a:solidFill>
                  <a:srgbClr val="0033CC"/>
                </a:solidFill>
                <a:latin typeface="Arial" pitchFamily="34" charset="0"/>
                <a:ea typeface="Times New Roman" pitchFamily="18" charset="0"/>
                <a:cs typeface="Arial" pitchFamily="34" charset="0"/>
              </a:rPr>
              <a:t>The PAC notes that the measured rates of the nuclear reaction p + t in the channels with the output of gamma quantum and muon conversion confirm the results of the only PSI experiment (1993 y) and are in substantial contradiction with the modern theory. </a:t>
            </a:r>
            <a:endParaRPr lang="ru-RU" dirty="0">
              <a:solidFill>
                <a:srgbClr val="0033CC"/>
              </a:solidFill>
            </a:endParaRPr>
          </a:p>
        </p:txBody>
      </p:sp>
      <p:sp>
        <p:nvSpPr>
          <p:cNvPr id="6" name="Прямоугольник 5"/>
          <p:cNvSpPr/>
          <p:nvPr/>
        </p:nvSpPr>
        <p:spPr>
          <a:xfrm>
            <a:off x="107504" y="116632"/>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TRITON </a:t>
            </a:r>
          </a:p>
        </p:txBody>
      </p:sp>
      <p:sp>
        <p:nvSpPr>
          <p:cNvPr id="14338" name="AutoShape 2"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0" name="AutoShape 4"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8" name="AutoShape 12" descr="https://webmail.jinr.ru/?_task=mail&amp;_action=get&amp;_mbox=INBOX&amp;_uid=18232&amp;_part=2&amp;_extwin=1&amp;_mimewarning=1&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0" name="AutoShape 14" descr="demin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51" name="Picture 15" descr="C:\Users\Work\Downloads\demin_1.jpg"/>
          <p:cNvPicPr>
            <a:picLocks noChangeAspect="1" noChangeArrowheads="1"/>
          </p:cNvPicPr>
          <p:nvPr/>
        </p:nvPicPr>
        <p:blipFill>
          <a:blip r:embed="rId2" cstate="print"/>
          <a:srcRect/>
          <a:stretch>
            <a:fillRect/>
          </a:stretch>
        </p:blipFill>
        <p:spPr bwMode="auto">
          <a:xfrm>
            <a:off x="6929454" y="142853"/>
            <a:ext cx="1877670" cy="2357453"/>
          </a:xfrm>
          <a:prstGeom prst="rect">
            <a:avLst/>
          </a:prstGeom>
          <a:noFill/>
        </p:spPr>
      </p:pic>
      <p:sp>
        <p:nvSpPr>
          <p:cNvPr id="14" name="Прямоугольник 13"/>
          <p:cNvSpPr/>
          <p:nvPr/>
        </p:nvSpPr>
        <p:spPr>
          <a:xfrm>
            <a:off x="6929454" y="2643182"/>
            <a:ext cx="1646605" cy="369332"/>
          </a:xfrm>
          <a:prstGeom prst="rect">
            <a:avLst/>
          </a:prstGeom>
        </p:spPr>
        <p:txBody>
          <a:bodyPr wrap="none">
            <a:spAutoFit/>
          </a:bodyPr>
          <a:lstStyle/>
          <a:p>
            <a:pPr marL="285750" indent="-285750"/>
            <a:r>
              <a:rPr lang="en-US" dirty="0" smtClean="0">
                <a:latin typeface="Arial" pitchFamily="34" charset="0"/>
                <a:ea typeface="Times New Roman" pitchFamily="18" charset="0"/>
                <a:cs typeface="Arial" pitchFamily="34" charset="0"/>
              </a:rPr>
              <a:t>Dmitry Demin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угольник 29"/>
          <p:cNvSpPr/>
          <p:nvPr/>
        </p:nvSpPr>
        <p:spPr>
          <a:xfrm>
            <a:off x="1691680" y="50636"/>
            <a:ext cx="1140056" cy="276999"/>
          </a:xfrm>
          <a:prstGeom prst="rect">
            <a:avLst/>
          </a:prstGeom>
        </p:spPr>
        <p:txBody>
          <a:bodyPr wrap="none">
            <a:spAutoFit/>
          </a:bodyPr>
          <a:lstStyle/>
          <a:p>
            <a:r>
              <a:rPr lang="en-US" sz="1200" b="1" i="1" dirty="0">
                <a:solidFill>
                  <a:srgbClr val="C00000"/>
                </a:solidFill>
                <a:latin typeface="Arial" panose="020B0604020202020204" pitchFamily="34" charset="0"/>
                <a:ea typeface="Times New Roman" panose="02020603050405020304" pitchFamily="18" charset="0"/>
              </a:rPr>
              <a:t>14 June 2017</a:t>
            </a:r>
            <a:endParaRPr lang="ru-RU" dirty="0">
              <a:solidFill>
                <a:srgbClr val="C00000"/>
              </a:solidFill>
            </a:endParaRPr>
          </a:p>
        </p:txBody>
      </p:sp>
      <p:sp>
        <p:nvSpPr>
          <p:cNvPr id="46" name="Прямоугольник 45"/>
          <p:cNvSpPr/>
          <p:nvPr/>
        </p:nvSpPr>
        <p:spPr>
          <a:xfrm>
            <a:off x="6372200" y="50636"/>
            <a:ext cx="1140056" cy="276999"/>
          </a:xfrm>
          <a:prstGeom prst="rect">
            <a:avLst/>
          </a:prstGeom>
        </p:spPr>
        <p:txBody>
          <a:bodyPr wrap="none">
            <a:spAutoFit/>
          </a:bodyPr>
          <a:lstStyle/>
          <a:p>
            <a:r>
              <a:rPr lang="en-US" sz="1200" b="1" i="1" dirty="0" smtClean="0">
                <a:solidFill>
                  <a:srgbClr val="C00000"/>
                </a:solidFill>
                <a:latin typeface="Arial" panose="020B0604020202020204" pitchFamily="34" charset="0"/>
                <a:ea typeface="Times New Roman" panose="02020603050405020304" pitchFamily="18" charset="0"/>
              </a:rPr>
              <a:t>15 June </a:t>
            </a:r>
            <a:r>
              <a:rPr lang="en-US" sz="1200" b="1" i="1" dirty="0">
                <a:solidFill>
                  <a:srgbClr val="C00000"/>
                </a:solidFill>
                <a:latin typeface="Arial" panose="020B0604020202020204" pitchFamily="34" charset="0"/>
                <a:ea typeface="Times New Roman" panose="02020603050405020304" pitchFamily="18" charset="0"/>
              </a:rPr>
              <a:t>2017</a:t>
            </a:r>
            <a:endParaRPr lang="ru-RU" dirty="0">
              <a:solidFill>
                <a:srgbClr val="C00000"/>
              </a:solidFill>
            </a:endParaRPr>
          </a:p>
        </p:txBody>
      </p:sp>
      <p:graphicFrame>
        <p:nvGraphicFramePr>
          <p:cNvPr id="64" name="Таблица 63"/>
          <p:cNvGraphicFramePr>
            <a:graphicFrameLocks noGrp="1"/>
          </p:cNvGraphicFramePr>
          <p:nvPr>
            <p:extLst>
              <p:ext uri="{D42A27DB-BD31-4B8C-83A1-F6EECF244321}">
                <p14:modId xmlns="" xmlns:p14="http://schemas.microsoft.com/office/powerpoint/2010/main" val="2235091597"/>
              </p:ext>
            </p:extLst>
          </p:nvPr>
        </p:nvGraphicFramePr>
        <p:xfrm>
          <a:off x="107504" y="327635"/>
          <a:ext cx="5184577" cy="6341723"/>
        </p:xfrm>
        <a:graphic>
          <a:graphicData uri="http://schemas.openxmlformats.org/drawingml/2006/table">
            <a:tbl>
              <a:tblPr/>
              <a:tblGrid>
                <a:gridCol w="110347"/>
                <a:gridCol w="268850"/>
                <a:gridCol w="3832212"/>
                <a:gridCol w="833090"/>
                <a:gridCol w="140078"/>
              </a:tblGrid>
              <a:tr h="124897">
                <a:tc>
                  <a:txBody>
                    <a:bodyPr/>
                    <a:lstStyle/>
                    <a:p>
                      <a:pPr algn="r">
                        <a:spcAft>
                          <a:spcPts val="0"/>
                        </a:spcAft>
                      </a:pPr>
                      <a:r>
                        <a:rPr lang="en-US" sz="800" i="1" dirty="0">
                          <a:effectLst/>
                          <a:latin typeface="Arial" panose="020B0604020202020204" pitchFamily="34"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Opening of the meeting</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M. Lewitowicz</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2.</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Implementation of the recommendations of the previous PAC meeting</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M. Lewitowicz</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374691">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3.</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Information on the Resolution of the 121st session of the JINR Scientific Council (February 2017) and on the decisions of the JINR Committee of Plenipotentiaries (March 2017)</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M. Itkis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ct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4.</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Status of the Factory of Superheavy Elements: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4.1. Cyclotron DC-280</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I. Kalagin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4.2. Ion source</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S. Bogomolov</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4.3. Separator, target and detection units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A. Popeko</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5.</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Commissioning of the ACCULINNA-2 fragment separator and its first day experiments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A. Fomichev</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C0000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C0000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6.</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Visit to FLNR (SHE Factory)</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S. Dmitriev</a:t>
                      </a:r>
                      <a:endParaRPr lang="ru-RU" sz="700">
                        <a:effectLst/>
                        <a:latin typeface="Times New Roman" panose="02020603050405020304" pitchFamily="18" charset="0"/>
                        <a:ea typeface="Times New Roman" panose="02020603050405020304" pitchFamily="18" charset="0"/>
                      </a:endParaRPr>
                    </a:p>
                    <a:p>
                      <a:pPr>
                        <a:spcAft>
                          <a:spcPts val="0"/>
                        </a:spcAft>
                      </a:pPr>
                      <a:r>
                        <a:rPr lang="en-US" sz="800">
                          <a:solidFill>
                            <a:srgbClr val="2500C0"/>
                          </a:solidFill>
                          <a:effectLst/>
                          <a:latin typeface="Arial" panose="020B0604020202020204" pitchFamily="34" charset="0"/>
                          <a:ea typeface="Times New Roman" panose="02020603050405020304" pitchFamily="18" charset="0"/>
                        </a:rPr>
                        <a:t>N. Skobelev</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ru-RU" sz="700">
                          <a:effectLst/>
                          <a:latin typeface="Times New Roman" panose="02020603050405020304" pitchFamily="18" charset="0"/>
                          <a:ea typeface="Times New Roman" panose="02020603050405020304" pitchFamily="18" charset="0"/>
                        </a:rPr>
                        <a:t> </a:t>
                      </a:r>
                    </a:p>
                  </a:txBody>
                  <a:tcPr marL="0" marR="0" marT="0" marB="0" anchor="ctr">
                    <a:lnL>
                      <a:noFill/>
                    </a:lnL>
                    <a:lnR>
                      <a:noFill/>
                    </a:lnR>
                    <a:lnT>
                      <a:noFill/>
                    </a:lnT>
                    <a:lnB>
                      <a:noFill/>
                    </a:lnB>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374691">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7.</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Proposal for the extension of the project</a:t>
                      </a:r>
                      <a:r>
                        <a:rPr lang="en-US" sz="800">
                          <a:solidFill>
                            <a:srgbClr val="000000"/>
                          </a:solidFill>
                          <a:effectLst/>
                          <a:latin typeface="Arial" panose="020B0604020202020204" pitchFamily="34" charset="0"/>
                          <a:ea typeface="Times New Roman" panose="02020603050405020304" pitchFamily="18" charset="0"/>
                        </a:rPr>
                        <a:t> “Design and development of the tagged neutron method for determination of the elemental structure of materials and nuclear reaction studies (</a:t>
                      </a:r>
                      <a:r>
                        <a:rPr lang="en-US" sz="800">
                          <a:solidFill>
                            <a:srgbClr val="2500C0"/>
                          </a:solidFill>
                          <a:effectLst/>
                          <a:latin typeface="Arial" panose="020B0604020202020204" pitchFamily="34" charset="0"/>
                          <a:ea typeface="Times New Roman" panose="02020603050405020304" pitchFamily="18" charset="0"/>
                        </a:rPr>
                        <a:t>project</a:t>
                      </a:r>
                      <a:r>
                        <a:rPr lang="en-US" sz="800">
                          <a:solidFill>
                            <a:srgbClr val="C00000"/>
                          </a:solidFill>
                          <a:effectLst/>
                          <a:latin typeface="Arial" panose="020B0604020202020204" pitchFamily="34" charset="0"/>
                          <a:ea typeface="Times New Roman" panose="02020603050405020304" pitchFamily="18" charset="0"/>
                        </a:rPr>
                        <a:t> </a:t>
                      </a:r>
                      <a:r>
                        <a:rPr lang="en-US" sz="800">
                          <a:solidFill>
                            <a:srgbClr val="2500C0"/>
                          </a:solidFill>
                          <a:effectLst/>
                          <a:latin typeface="Arial" panose="020B0604020202020204" pitchFamily="34" charset="0"/>
                          <a:ea typeface="Times New Roman" panose="02020603050405020304" pitchFamily="18" charset="0"/>
                        </a:rPr>
                        <a:t>TANGRA</a:t>
                      </a:r>
                      <a:r>
                        <a:rPr lang="en-US" sz="800">
                          <a:solidFill>
                            <a:srgbClr val="000000"/>
                          </a:solidFill>
                          <a:effectLst/>
                          <a:latin typeface="Arial" panose="020B0604020202020204" pitchFamily="34" charset="0"/>
                          <a:ea typeface="Times New Roman" panose="02020603050405020304" pitchFamily="18" charset="0"/>
                        </a:rPr>
                        <a:t>)”</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Yu. Kopatch</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43632">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nSpc>
                          <a:spcPct val="115000"/>
                        </a:lnSpc>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702623">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8.</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nSpc>
                          <a:spcPct val="115000"/>
                        </a:lnSpc>
                        <a:spcAft>
                          <a:spcPts val="0"/>
                        </a:spcAft>
                      </a:pPr>
                      <a:r>
                        <a:rPr lang="en-GB" sz="800" noProof="0" dirty="0" smtClean="0">
                          <a:solidFill>
                            <a:srgbClr val="2500C0"/>
                          </a:solidFill>
                          <a:effectLst/>
                          <a:latin typeface="Arial" panose="020B0604020202020204" pitchFamily="34" charset="0"/>
                          <a:ea typeface="Times New Roman" panose="02020603050405020304" pitchFamily="18" charset="0"/>
                        </a:rPr>
                        <a:t>Proposal for the extension of the project:</a:t>
                      </a:r>
                      <a:r>
                        <a:rPr lang="en-GB" sz="800" noProof="0" dirty="0" smtClean="0">
                          <a:effectLst/>
                          <a:latin typeface="Arial" panose="020B0604020202020204" pitchFamily="34" charset="0"/>
                          <a:ea typeface="Times New Roman" panose="02020603050405020304" pitchFamily="18" charset="0"/>
                        </a:rPr>
                        <a:t> “Study of deeply </a:t>
                      </a:r>
                      <a:r>
                        <a:rPr lang="en-GB" sz="800" noProof="0" dirty="0" smtClean="0">
                          <a:solidFill>
                            <a:srgbClr val="222222"/>
                          </a:solidFill>
                          <a:effectLst/>
                          <a:latin typeface="Arial" panose="020B0604020202020204" pitchFamily="34" charset="0"/>
                          <a:ea typeface="Times New Roman" panose="02020603050405020304" pitchFamily="18" charset="0"/>
                        </a:rPr>
                        <a:t>subcritical </a:t>
                      </a:r>
                      <a:r>
                        <a:rPr lang="en-GB" sz="800" noProof="0" dirty="0" smtClean="0">
                          <a:effectLst/>
                          <a:latin typeface="Arial" panose="020B0604020202020204" pitchFamily="34" charset="0"/>
                          <a:ea typeface="Times New Roman" panose="02020603050405020304" pitchFamily="18" charset="0"/>
                        </a:rPr>
                        <a:t>electronuclear systems </a:t>
                      </a:r>
                      <a:r>
                        <a:rPr lang="en-GB" sz="800" noProof="0" dirty="0" smtClean="0">
                          <a:solidFill>
                            <a:srgbClr val="222222"/>
                          </a:solidFill>
                          <a:effectLst/>
                          <a:latin typeface="Arial" panose="020B0604020202020204" pitchFamily="34" charset="0"/>
                          <a:ea typeface="Times New Roman" panose="02020603050405020304" pitchFamily="18" charset="0"/>
                        </a:rPr>
                        <a:t>and possibilities of their application for energy production, transmutation of radioactive waste and research in the field of radiation material science. Part III. Quasi infinite target </a:t>
                      </a:r>
                      <a:r>
                        <a:rPr lang="en-GB" sz="800" noProof="0" dirty="0" smtClean="0">
                          <a:solidFill>
                            <a:srgbClr val="2500C0"/>
                          </a:solidFill>
                          <a:effectLst/>
                          <a:latin typeface="Arial" panose="020B0604020202020204" pitchFamily="34" charset="0"/>
                          <a:ea typeface="Times New Roman" panose="02020603050405020304" pitchFamily="18" charset="0"/>
                        </a:rPr>
                        <a:t>(project E&amp;T&amp;RM</a:t>
                      </a:r>
                      <a:r>
                        <a:rPr lang="en-GB" sz="800" noProof="0" dirty="0" smtClean="0">
                          <a:solidFill>
                            <a:srgbClr val="222222"/>
                          </a:solidFill>
                          <a:effectLst/>
                          <a:latin typeface="Arial" panose="020B0604020202020204" pitchFamily="34" charset="0"/>
                          <a:ea typeface="Times New Roman" panose="02020603050405020304" pitchFamily="18" charset="0"/>
                        </a:rPr>
                        <a:t>)”</a:t>
                      </a:r>
                      <a:endParaRPr lang="en-GB" sz="700" noProof="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V. Wagner</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indent="405130">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9.</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Written reports on the scientific results obtained in the completed projects under the theme “Physics of Light Mesons”:</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9.1. Project PEN-MEG</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ru-RU" sz="800">
                          <a:solidFill>
                            <a:srgbClr val="2500C0"/>
                          </a:solidFill>
                          <a:effectLst/>
                          <a:latin typeface="Arial" panose="020B0604020202020204" pitchFamily="34" charset="0"/>
                          <a:ea typeface="Times New Roman" panose="02020603050405020304" pitchFamily="18" charset="0"/>
                        </a:rPr>
                        <a:t>N. Khomutov</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ru-RU"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9.2. Project TRITON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ru-RU" sz="800">
                          <a:solidFill>
                            <a:srgbClr val="2500C0"/>
                          </a:solidFill>
                          <a:effectLst/>
                          <a:latin typeface="Arial" panose="020B0604020202020204" pitchFamily="34" charset="0"/>
                          <a:ea typeface="Times New Roman" panose="02020603050405020304" pitchFamily="18" charset="0"/>
                        </a:rPr>
                        <a:t>D. Demin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9.3. Project  PAINUC</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G. Pontecorvo</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10.</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Scientific reports:</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10.1. “Dipole toroidal resonance: vortical properties, anomalous deformation splitting, relation to pygmy mode”</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V. Nesterenko</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i="1">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249794">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dirty="0">
                          <a:solidFill>
                            <a:srgbClr val="2500C0"/>
                          </a:solidFill>
                          <a:effectLst/>
                          <a:latin typeface="Arial" panose="020B0604020202020204" pitchFamily="34" charset="0"/>
                          <a:ea typeface="Times New Roman" panose="02020603050405020304" pitchFamily="18" charset="0"/>
                        </a:rPr>
                        <a:t>10.2. “Search for spatial parity violation effects in reactions of cold polarized neutrons with lightest nuclei”</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P. Sedyshev</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r h="124897">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11.</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General discussion</a:t>
                      </a:r>
                      <a:endParaRPr lang="ru-RU" sz="70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gridSpan="2">
                  <a:txBody>
                    <a:bodyPr/>
                    <a:lstStyle/>
                    <a:p>
                      <a:pPr>
                        <a:spcAft>
                          <a:spcPts val="0"/>
                        </a:spcAft>
                      </a:pPr>
                      <a:r>
                        <a:rPr lang="en-US" sz="800" dirty="0">
                          <a:effectLst/>
                          <a:latin typeface="Arial" panose="020B0604020202020204" pitchFamily="34" charset="0"/>
                          <a:ea typeface="Times New Roman" panose="02020603050405020304" pitchFamily="18" charset="0"/>
                        </a:rPr>
                        <a:t> </a:t>
                      </a:r>
                      <a:endParaRPr lang="ru-RU" sz="700" dirty="0">
                        <a:effectLst/>
                        <a:latin typeface="Times New Roman" panose="02020603050405020304" pitchFamily="18" charset="0"/>
                        <a:ea typeface="Times New Roman" panose="02020603050405020304" pitchFamily="18" charset="0"/>
                      </a:endParaRPr>
                    </a:p>
                  </a:txBody>
                  <a:tcPr marL="28596" marR="28596" marT="0" marB="0">
                    <a:lnL>
                      <a:noFill/>
                    </a:lnL>
                    <a:lnR>
                      <a:noFill/>
                    </a:lnR>
                    <a:lnT>
                      <a:noFill/>
                    </a:lnT>
                    <a:lnB>
                      <a:noFill/>
                    </a:lnB>
                  </a:tcPr>
                </a:tc>
                <a:tc hMerge="1">
                  <a:txBody>
                    <a:bodyPr/>
                    <a:lstStyle/>
                    <a:p>
                      <a:endParaRPr lang="ru-RU"/>
                    </a:p>
                  </a:txBody>
                  <a:tcPr/>
                </a:tc>
              </a:tr>
            </a:tbl>
          </a:graphicData>
        </a:graphic>
      </p:graphicFrame>
      <p:graphicFrame>
        <p:nvGraphicFramePr>
          <p:cNvPr id="66" name="Таблица 65"/>
          <p:cNvGraphicFramePr>
            <a:graphicFrameLocks noGrp="1"/>
          </p:cNvGraphicFramePr>
          <p:nvPr>
            <p:extLst>
              <p:ext uri="{D42A27DB-BD31-4B8C-83A1-F6EECF244321}">
                <p14:modId xmlns="" xmlns:p14="http://schemas.microsoft.com/office/powerpoint/2010/main" val="1454184819"/>
              </p:ext>
            </p:extLst>
          </p:nvPr>
        </p:nvGraphicFramePr>
        <p:xfrm>
          <a:off x="5220072" y="548680"/>
          <a:ext cx="4067943" cy="1977903"/>
        </p:xfrm>
        <a:graphic>
          <a:graphicData uri="http://schemas.openxmlformats.org/drawingml/2006/table">
            <a:tbl>
              <a:tblPr/>
              <a:tblGrid>
                <a:gridCol w="415669"/>
                <a:gridCol w="296368"/>
                <a:gridCol w="2492337"/>
                <a:gridCol w="863569"/>
              </a:tblGrid>
              <a:tr h="247237">
                <a:tc>
                  <a:txBody>
                    <a:bodyPr/>
                    <a:lstStyle/>
                    <a:p>
                      <a:pPr algn="r">
                        <a:spcAft>
                          <a:spcPts val="0"/>
                        </a:spcAft>
                      </a:pPr>
                      <a:r>
                        <a:rPr lang="en-US" sz="800" i="1"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12.</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Meeting of the PAC members with the JINR Directorate (closed session)</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13.</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solidFill>
                            <a:srgbClr val="2500C0"/>
                          </a:solidFill>
                          <a:effectLst/>
                          <a:latin typeface="Arial" panose="020B0604020202020204" pitchFamily="34" charset="0"/>
                          <a:ea typeface="Times New Roman" panose="02020603050405020304" pitchFamily="18" charset="0"/>
                        </a:rPr>
                        <a:t>Poster presentations by young scientists</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General conclusion on the poster presentations</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ctr">
                        <a:spcAft>
                          <a:spcPts val="0"/>
                        </a:spcAft>
                      </a:pPr>
                      <a:r>
                        <a:rPr lang="en-US" sz="800" u="sng">
                          <a:effectLst/>
                          <a:latin typeface="Arial" panose="020B0604020202020204" pitchFamily="34" charset="0"/>
                          <a:ea typeface="Times New Roman" panose="02020603050405020304" pitchFamily="18" charset="0"/>
                        </a:rPr>
                        <a:t>Closed session:</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ctr">
                        <a:spcAft>
                          <a:spcPts val="0"/>
                        </a:spcAft>
                      </a:pPr>
                      <a:r>
                        <a:rPr lang="en-US" sz="800" u="none" strike="noStrike"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dirty="0">
                          <a:effectLst/>
                          <a:latin typeface="Arial" panose="020B0604020202020204" pitchFamily="34" charset="0"/>
                          <a:ea typeface="Times New Roman" panose="02020603050405020304" pitchFamily="18" charset="0"/>
                        </a:rPr>
                        <a:t>14.</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PAC recommendations</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just">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15.</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Proposals for the agenda of the next PAC meeting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ctr">
                        <a:spcAft>
                          <a:spcPts val="0"/>
                        </a:spcAft>
                      </a:pPr>
                      <a:r>
                        <a:rPr lang="en-US" sz="800" u="none" strike="noStrike">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16.</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Presentation of the PAC recommendations</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r h="123619">
                <a:tc>
                  <a:txBody>
                    <a:bodyPr/>
                    <a:lstStyle/>
                    <a:p>
                      <a:pPr algn="r">
                        <a:spcAft>
                          <a:spcPts val="0"/>
                        </a:spcAft>
                      </a:pPr>
                      <a:r>
                        <a:rPr lang="en-US" sz="800" i="1">
                          <a:effectLst/>
                          <a:latin typeface="Arial" panose="020B0604020202020204" pitchFamily="34" charset="0"/>
                          <a:ea typeface="Times New Roman" panose="02020603050405020304" pitchFamily="18" charset="0"/>
                        </a:rPr>
                        <a:t> </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lgn="r">
                        <a:spcAft>
                          <a:spcPts val="0"/>
                        </a:spcAft>
                      </a:pPr>
                      <a:r>
                        <a:rPr lang="ru-RU" sz="800" i="1">
                          <a:effectLst/>
                          <a:latin typeface="Arial" panose="020B0604020202020204" pitchFamily="34" charset="0"/>
                          <a:ea typeface="Times New Roman" panose="02020603050405020304" pitchFamily="18" charset="0"/>
                        </a:rPr>
                        <a:t>17.</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a:effectLst/>
                          <a:latin typeface="Arial" panose="020B0604020202020204" pitchFamily="34" charset="0"/>
                          <a:ea typeface="Times New Roman" panose="02020603050405020304" pitchFamily="18" charset="0"/>
                        </a:rPr>
                        <a:t>Closing of the meeting</a:t>
                      </a:r>
                      <a:endParaRPr lang="ru-RU" sz="60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c>
                  <a:txBody>
                    <a:bodyPr/>
                    <a:lstStyle/>
                    <a:p>
                      <a:pPr>
                        <a:spcAft>
                          <a:spcPts val="0"/>
                        </a:spcAft>
                      </a:pPr>
                      <a:r>
                        <a:rPr lang="en-US" sz="800" dirty="0">
                          <a:effectLst/>
                          <a:latin typeface="Arial" panose="020B0604020202020204" pitchFamily="34" charset="0"/>
                          <a:ea typeface="Times New Roman" panose="02020603050405020304" pitchFamily="18" charset="0"/>
                        </a:rPr>
                        <a:t> </a:t>
                      </a:r>
                      <a:endParaRPr lang="ru-RU" sz="600" dirty="0">
                        <a:effectLst/>
                        <a:latin typeface="Times New Roman" panose="02020603050405020304" pitchFamily="18" charset="0"/>
                        <a:ea typeface="Times New Roman" panose="02020603050405020304" pitchFamily="18" charset="0"/>
                      </a:endParaRPr>
                    </a:p>
                  </a:txBody>
                  <a:tcPr marL="29720" marR="29720" marT="0" marB="0">
                    <a:lnL>
                      <a:noFill/>
                    </a:lnL>
                    <a:lnR>
                      <a:noFill/>
                    </a:lnR>
                    <a:lnT>
                      <a:noFill/>
                    </a:lnT>
                    <a:lnB>
                      <a:noFill/>
                    </a:lnB>
                  </a:tcPr>
                </a:tc>
              </a:tr>
            </a:tbl>
          </a:graphicData>
        </a:graphic>
      </p:graphicFrame>
    </p:spTree>
    <p:extLst>
      <p:ext uri="{BB962C8B-B14F-4D97-AF65-F5344CB8AC3E}">
        <p14:creationId xmlns="" xmlns:p14="http://schemas.microsoft.com/office/powerpoint/2010/main" val="843641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467544" y="1341349"/>
            <a:ext cx="835292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The Scientific Council is impressed with the progress of work for the DC-280 cyclotron (</a:t>
            </a:r>
            <a:r>
              <a:rPr kumimoji="0" lang="en-US" sz="2800" b="0"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Dubna</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cyclotron, K-factor 280), which is the central device of the Factory of </a:t>
            </a:r>
            <a:r>
              <a:rPr kumimoji="0" lang="en-US" sz="2800" b="0"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Superheavy</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Elements. The cyclotron and all its subsystems are in the installation phase. The main cyclotron magnet has been mounted and magnetic measurements are completed.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The ECR-type ion source (DECRIS-PM) is ready to be installed at the SHE Factory</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611560" y="764704"/>
            <a:ext cx="820891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71463"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The manufacturing of the new gas-filled separator GFS-2 is under completion. Documentation for the new target unit designed for GFS-2 has been prepared, and a detection system for recording rare events of formation of </a:t>
            </a:r>
            <a:r>
              <a:rPr kumimoji="0" lang="en-US" sz="2800" b="0" i="0" u="none" strike="noStrike" cap="none" normalizeH="0" baseline="0" dirty="0" err="1" smtClean="0">
                <a:ln>
                  <a:noFill/>
                </a:ln>
                <a:solidFill>
                  <a:srgbClr val="FF0000"/>
                </a:solidFill>
                <a:effectLst/>
                <a:latin typeface="Arial" pitchFamily="34" charset="0"/>
                <a:ea typeface="Times New Roman" pitchFamily="18" charset="0"/>
                <a:cs typeface="Times New Roman" pitchFamily="18" charset="0"/>
              </a:rPr>
              <a:t>superheavy</a:t>
            </a: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elements with a high position and energy resolution is under development.</a:t>
            </a:r>
            <a:endParaRPr kumimoji="0" lang="ru-RU"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71463" algn="l"/>
              </a:tabLst>
            </a:pPr>
            <a:r>
              <a:rPr kumimoji="0" lang="en-US" sz="28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	The Scientific Council looks forward to the completion of all installation work on schedule (December 2017) and to the commissioning of the cyclotron in the period from January to April 2018.</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764704"/>
            <a:ext cx="6143636"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a:t>
            </a:r>
            <a:r>
              <a:rPr kumimoji="0" lang="en-GB"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heard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report presented by </a:t>
            </a:r>
            <a:r>
              <a:rPr kumimoji="0" lang="en-GB"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Gil </a:t>
            </a:r>
            <a:r>
              <a:rPr kumimoji="0" lang="en-GB"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Pontecorvo</a:t>
            </a:r>
            <a:r>
              <a:rPr kumimoji="0" lang="en-GB"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the results obtained in the study of </a:t>
            </a:r>
            <a:r>
              <a:rPr kumimoji="0" lang="en-GB" b="0"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p</a:t>
            </a:r>
            <a:r>
              <a:rPr kumimoji="0" lang="en-GB"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 </a:t>
            </a:r>
            <a:r>
              <a:rPr kumimoji="0" lang="en-GB"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4</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He-interactions at beam energy lower than the Delta resonance in the </a:t>
            </a:r>
            <a:r>
              <a:rPr kumimoji="0" lang="en-GB" b="0" i="0" u="none" strike="noStrike" cap="none" normalizeH="0" baseline="0" dirty="0" smtClean="0">
                <a:ln>
                  <a:noFill/>
                </a:ln>
                <a:solidFill>
                  <a:srgbClr val="000000"/>
                </a:solidFill>
                <a:effectLst/>
                <a:latin typeface="SFRM1200"/>
                <a:ea typeface="Times New Roman" pitchFamily="18" charset="0"/>
                <a:cs typeface="Arial" pitchFamily="34" charset="0"/>
              </a:rPr>
              <a:t>PAINUC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project.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GB" sz="1100" dirty="0" smtClean="0">
              <a:latin typeface="Arial" pitchFamily="34" charset="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research was conducted using DLNP’s self-shunted streamer chamber placed in a magnetic field.</a:t>
            </a:r>
          </a:p>
          <a:p>
            <a:pPr marL="285750" lvl="0" indent="-285750" algn="just" fontAlgn="base">
              <a:spcBef>
                <a:spcPct val="0"/>
              </a:spcBef>
              <a:spcAft>
                <a:spcPct val="0"/>
              </a:spcAft>
              <a:buFont typeface="Arial" panose="020B0604020202020204" pitchFamily="34" charset="0"/>
              <a:buChar char="•"/>
            </a:pP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solidFill>
                  <a:srgbClr val="000000"/>
                </a:solidFill>
                <a:latin typeface="SFRM1200"/>
                <a:ea typeface="Times New Roman" pitchFamily="18" charset="0"/>
                <a:cs typeface="Arial" pitchFamily="34" charset="0"/>
              </a:rPr>
              <a:t> About 20% of the available raw data has been analysed. A significant part of the events of negative pion interaction with helium are shown to involve two deuterons in the final state. </a:t>
            </a:r>
          </a:p>
          <a:p>
            <a:pPr marL="285750" lvl="0" indent="-285750" algn="just" fontAlgn="base">
              <a:spcBef>
                <a:spcPct val="0"/>
              </a:spcBef>
              <a:spcAft>
                <a:spcPct val="0"/>
              </a:spcAft>
              <a:buFont typeface="Arial" panose="020B0604020202020204" pitchFamily="34" charset="0"/>
              <a:buChar char="•"/>
            </a:pPr>
            <a:endParaRPr lang="en-GB" sz="1100" dirty="0" smtClean="0">
              <a:solidFill>
                <a:srgbClr val="000000"/>
              </a:solidFill>
              <a:latin typeface="SFRM120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solidFill>
                  <a:srgbClr val="FF0000"/>
                </a:solidFill>
                <a:latin typeface="SFRM1200"/>
                <a:ea typeface="Times New Roman" pitchFamily="18" charset="0"/>
                <a:cs typeface="Arial" pitchFamily="34" charset="0"/>
              </a:rPr>
              <a:t>The PAC hopes that the PAINUC collaboration will successfully complete the analysis of all the existing data as well as extraction of pion beams and launch a new project as soon as possible. </a:t>
            </a:r>
          </a:p>
          <a:p>
            <a:pPr marL="285750" lvl="0" indent="-285750" algn="just" fontAlgn="base">
              <a:spcBef>
                <a:spcPct val="0"/>
              </a:spcBef>
              <a:spcAft>
                <a:spcPct val="0"/>
              </a:spcAft>
              <a:buFont typeface="Arial" panose="020B0604020202020204" pitchFamily="34" charset="0"/>
              <a:buChar char="•"/>
            </a:pPr>
            <a:endParaRPr lang="en-GB" sz="1100" dirty="0" smtClean="0">
              <a:solidFill>
                <a:srgbClr val="FF0000"/>
              </a:solidFill>
              <a:latin typeface="SFRM1200"/>
              <a:ea typeface="Times New Roman" pitchFamily="18" charset="0"/>
              <a:cs typeface="Arial" pitchFamily="34" charset="0"/>
            </a:endParaRPr>
          </a:p>
          <a:p>
            <a:pPr marL="285750" lvl="0" indent="-285750" algn="just" fontAlgn="base">
              <a:spcBef>
                <a:spcPct val="0"/>
              </a:spcBef>
              <a:spcAft>
                <a:spcPct val="0"/>
              </a:spcAft>
              <a:buFont typeface="Arial" panose="020B0604020202020204" pitchFamily="34" charset="0"/>
              <a:buChar char="•"/>
            </a:pPr>
            <a:r>
              <a:rPr lang="en-GB" dirty="0" smtClean="0">
                <a:solidFill>
                  <a:srgbClr val="FF0000"/>
                </a:solidFill>
                <a:latin typeface="SFRM1200"/>
                <a:ea typeface="Times New Roman" pitchFamily="18" charset="0"/>
                <a:cs typeface="Arial" pitchFamily="34" charset="0"/>
              </a:rPr>
              <a:t>The PAC encourages the PAINUC collaboration to have a more aggressive strategy for publication.</a:t>
            </a:r>
            <a:endParaRPr lang="en-GB" dirty="0" smtClean="0">
              <a:solidFill>
                <a:srgbClr val="FF0000"/>
              </a:solidFill>
              <a:latin typeface="Arial" pitchFamily="34"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GB" sz="1100" dirty="0" smtClean="0">
              <a:latin typeface="Arial" pitchFamily="34" charset="0"/>
              <a:ea typeface="Times New Roman" pitchFamily="18" charset="0"/>
              <a:cs typeface="Arial"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GB" sz="1100" dirty="0">
              <a:solidFill>
                <a:srgbClr val="000000"/>
              </a:solidFill>
              <a:latin typeface="SFRM1200"/>
              <a:ea typeface="Times New Roman" pitchFamily="18" charset="0"/>
              <a:cs typeface="Arial" pitchFamily="34" charset="0"/>
            </a:endParaRPr>
          </a:p>
        </p:txBody>
      </p:sp>
      <p:pic>
        <p:nvPicPr>
          <p:cNvPr id="2050" name="Picture 2" descr="C:\PAC\pac\PAC46\  46 ПКК ЯФ_2017.06.14_фото\C06I7660.jpg"/>
          <p:cNvPicPr>
            <a:picLocks noChangeAspect="1" noChangeArrowheads="1"/>
          </p:cNvPicPr>
          <p:nvPr/>
        </p:nvPicPr>
        <p:blipFill>
          <a:blip r:embed="rId2" cstate="print"/>
          <a:srcRect/>
          <a:stretch>
            <a:fillRect/>
          </a:stretch>
        </p:blipFill>
        <p:spPr bwMode="auto">
          <a:xfrm>
            <a:off x="6300192" y="1013654"/>
            <a:ext cx="2771800" cy="2270357"/>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6328739" y="4155762"/>
            <a:ext cx="2714612" cy="2575431"/>
          </a:xfrm>
          <a:prstGeom prst="rect">
            <a:avLst/>
          </a:prstGeom>
          <a:noFill/>
          <a:ln w="9525">
            <a:noFill/>
            <a:miter lim="800000"/>
            <a:headEnd/>
            <a:tailEnd/>
          </a:ln>
          <a:effectLst/>
        </p:spPr>
      </p:pic>
      <p:sp>
        <p:nvSpPr>
          <p:cNvPr id="6" name="Прямоугольник 5"/>
          <p:cNvSpPr/>
          <p:nvPr/>
        </p:nvSpPr>
        <p:spPr>
          <a:xfrm>
            <a:off x="107504" y="116632"/>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PAINUC</a:t>
            </a:r>
          </a:p>
        </p:txBody>
      </p:sp>
      <p:sp>
        <p:nvSpPr>
          <p:cNvPr id="7" name="Прямоугольник 6"/>
          <p:cNvSpPr/>
          <p:nvPr/>
        </p:nvSpPr>
        <p:spPr>
          <a:xfrm>
            <a:off x="6143636" y="3357562"/>
            <a:ext cx="1762021" cy="369332"/>
          </a:xfrm>
          <a:prstGeom prst="rect">
            <a:avLst/>
          </a:prstGeom>
        </p:spPr>
        <p:txBody>
          <a:bodyPr wrap="none">
            <a:spAutoFit/>
          </a:bodyPr>
          <a:lstStyle/>
          <a:p>
            <a:r>
              <a:rPr lang="en-GB" dirty="0" smtClean="0">
                <a:solidFill>
                  <a:srgbClr val="0070C0"/>
                </a:solidFill>
                <a:latin typeface="Arial" pitchFamily="34" charset="0"/>
                <a:ea typeface="Times New Roman" pitchFamily="18" charset="0"/>
                <a:cs typeface="Arial" pitchFamily="34" charset="0"/>
              </a:rPr>
              <a:t>Gil </a:t>
            </a:r>
            <a:r>
              <a:rPr lang="en-GB" dirty="0" err="1" smtClean="0">
                <a:solidFill>
                  <a:srgbClr val="0070C0"/>
                </a:solidFill>
                <a:latin typeface="Arial" pitchFamily="34" charset="0"/>
                <a:ea typeface="Times New Roman" pitchFamily="18" charset="0"/>
                <a:cs typeface="Arial" pitchFamily="34" charset="0"/>
              </a:rPr>
              <a:t>Pontecorvo</a:t>
            </a:r>
            <a:r>
              <a:rPr lang="en-GB" dirty="0" smtClean="0">
                <a:solidFill>
                  <a:srgbClr val="0070C0"/>
                </a:solidFill>
                <a:latin typeface="Arial" pitchFamily="34" charset="0"/>
                <a:ea typeface="Times New Roman" pitchFamily="18" charset="0"/>
                <a:cs typeface="Arial" pitchFamily="34" charset="0"/>
              </a:rPr>
              <a:t> </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2508" y="547729"/>
            <a:ext cx="6863748" cy="64786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fontAlgn="base">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a report on the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results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obtained in the PEN-MEG experiment presented by </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Nikolay</a:t>
            </a:r>
            <a:r>
              <a:rPr lang="en-US" dirty="0" smtClean="0">
                <a:solidFill>
                  <a:srgbClr val="000000"/>
                </a:solidFill>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Chomutov</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342900" indent="-342900" algn="just" fontAlgn="base">
              <a:spcBef>
                <a:spcPct val="0"/>
              </a:spcBef>
              <a:spcAft>
                <a:spcPct val="0"/>
              </a:spcAft>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342900" indent="-342900" algn="just" fontAlgn="base">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recognizes the world-class results produced in implementing this project. </a:t>
            </a:r>
          </a:p>
          <a:p>
            <a:pPr marL="342900" indent="-342900" algn="just" fontAlgn="base">
              <a:spcBef>
                <a:spcPct val="0"/>
              </a:spcBef>
              <a:spcAft>
                <a:spcPct val="0"/>
              </a:spcAft>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342900" indent="-342900" algn="just" fontAlgn="base">
              <a:spcBef>
                <a:spcPct val="0"/>
              </a:spcBef>
              <a:spcAft>
                <a:spcPts val="60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PEN experiment accumulated some 2.3·10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en-US"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ν</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more than 1.5·10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8 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μ→e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decays as well as significant numbers of pion and muon radiative decays. </a:t>
            </a:r>
          </a:p>
          <a:p>
            <a:pPr marL="342900" indent="-342900" algn="just" fontAlgn="base">
              <a:spcBef>
                <a:spcPct val="0"/>
              </a:spcBef>
              <a:spcAft>
                <a:spcPts val="600"/>
              </a:spcAft>
              <a:buFont typeface="Arial" panose="020B0604020202020204" pitchFamily="34" charset="0"/>
              <a:buChar char="•"/>
            </a:pPr>
            <a:r>
              <a:rPr lang="en-US" dirty="0" smtClean="0">
                <a:solidFill>
                  <a:srgbClr val="FF0000"/>
                </a:solidFill>
                <a:latin typeface="Arial" pitchFamily="34" charset="0"/>
                <a:ea typeface="Times New Roman" pitchFamily="18" charset="0"/>
                <a:cs typeface="Arial" pitchFamily="34" charset="0"/>
              </a:rPr>
              <a:t>The PAC recommends continuation of the processing of the data analysis in the PEN experiment on the radiative decay of a pion that will allow improvement of the previous results and to extract a new experimental value of the ratio R</a:t>
            </a:r>
            <a:r>
              <a:rPr lang="en-US" baseline="30000" dirty="0" smtClean="0">
                <a:solidFill>
                  <a:srgbClr val="FF0000"/>
                </a:solidFill>
                <a:latin typeface="Arial" pitchFamily="34" charset="0"/>
                <a:ea typeface="Times New Roman" pitchFamily="18" charset="0"/>
                <a:cs typeface="Arial" pitchFamily="34" charset="0"/>
              </a:rPr>
              <a:t>π</a:t>
            </a:r>
            <a:r>
              <a:rPr lang="en-US" baseline="-30000" dirty="0" smtClean="0">
                <a:solidFill>
                  <a:srgbClr val="FF0000"/>
                </a:solidFill>
                <a:latin typeface="Arial" pitchFamily="34" charset="0"/>
                <a:ea typeface="Times New Roman" pitchFamily="18" charset="0"/>
                <a:cs typeface="Arial" pitchFamily="34" charset="0"/>
              </a:rPr>
              <a:t>e/μ</a:t>
            </a:r>
            <a:r>
              <a:rPr lang="en-US" dirty="0" smtClean="0">
                <a:solidFill>
                  <a:srgbClr val="FF0000"/>
                </a:solidFill>
                <a:latin typeface="Arial" pitchFamily="34" charset="0"/>
                <a:ea typeface="Times New Roman" pitchFamily="18" charset="0"/>
                <a:cs typeface="Arial" pitchFamily="34" charset="0"/>
              </a:rPr>
              <a:t>. The PEN goal is ΔR/R ≈ 5·10</a:t>
            </a:r>
            <a:r>
              <a:rPr lang="en-US" baseline="30000" dirty="0" smtClean="0">
                <a:solidFill>
                  <a:srgbClr val="FF0000"/>
                </a:solidFill>
                <a:latin typeface="Arial" pitchFamily="34" charset="0"/>
                <a:ea typeface="Times New Roman" pitchFamily="18" charset="0"/>
                <a:cs typeface="Arial" pitchFamily="34" charset="0"/>
              </a:rPr>
              <a:t>-4</a:t>
            </a:r>
            <a:r>
              <a:rPr lang="en-US" dirty="0" smtClean="0">
                <a:solidFill>
                  <a:srgbClr val="FF0000"/>
                </a:solidFill>
                <a:latin typeface="Arial" pitchFamily="34" charset="0"/>
                <a:ea typeface="Times New Roman" pitchFamily="18" charset="0"/>
                <a:cs typeface="Arial" pitchFamily="34" charset="0"/>
              </a:rPr>
              <a:t>. </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342900" indent="-342900" algn="just" fontAlgn="base">
              <a:spcBef>
                <a:spcPct val="0"/>
              </a:spcBef>
              <a:spcAft>
                <a:spcPts val="600"/>
              </a:spcAft>
              <a:buFont typeface="Arial" panose="020B0604020202020204" pitchFamily="34" charset="0"/>
              <a:buChar char="•"/>
            </a:pPr>
            <a:r>
              <a:rPr lang="en-US" dirty="0" smtClean="0">
                <a:latin typeface="Arial" pitchFamily="34" charset="0"/>
                <a:ea typeface="Times New Roman" pitchFamily="18" charset="0"/>
                <a:cs typeface="Arial" pitchFamily="34" charset="0"/>
              </a:rPr>
              <a:t>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MEG experiment: a new upper limit on the branching ratio of this decay of B (μ</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en-US"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γ</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&lt; 4.2·10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-13</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(90% CL) was established, which represents the most stringent limit on the existence of this decay to date.</a:t>
            </a:r>
          </a:p>
          <a:p>
            <a:pPr marL="342900" indent="-342900" algn="just" fontAlgn="base">
              <a:spcBef>
                <a:spcPct val="0"/>
              </a:spcBef>
              <a:spcAft>
                <a:spcPct val="0"/>
              </a:spcAft>
              <a:buFont typeface="Arial" panose="020B0604020202020204" pitchFamily="34" charset="0"/>
              <a:buChar char="•"/>
            </a:pP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The PAC supports participation in the MEG-II project.</a:t>
            </a:r>
            <a:r>
              <a:rPr lang="en-US" altLang="ru-RU" dirty="0" smtClean="0">
                <a:solidFill>
                  <a:srgbClr val="FF0000"/>
                </a:solidFill>
                <a:latin typeface="Arial" pitchFamily="34" charset="0"/>
                <a:cs typeface="Arial" pitchFamily="34" charset="0"/>
              </a:rPr>
              <a:t>  As a result of the MEG (MEG-II) experiment in 2018-2020,  a new upper limit on the branching ratio of the </a:t>
            </a:r>
            <a:r>
              <a:rPr lang="ru-RU" altLang="ru-RU" dirty="0" err="1" smtClean="0">
                <a:solidFill>
                  <a:srgbClr val="FF0000"/>
                </a:solidFill>
                <a:latin typeface="Arial" pitchFamily="34" charset="0"/>
                <a:cs typeface="Arial" pitchFamily="34" charset="0"/>
              </a:rPr>
              <a:t>μ</a:t>
            </a:r>
            <a:r>
              <a:rPr lang="en-US" altLang="ru-RU" baseline="30000" dirty="0" smtClean="0">
                <a:solidFill>
                  <a:srgbClr val="FF0000"/>
                </a:solidFill>
                <a:latin typeface="Arial" pitchFamily="34" charset="0"/>
                <a:cs typeface="Arial" pitchFamily="34" charset="0"/>
              </a:rPr>
              <a:t>+</a:t>
            </a:r>
            <a:r>
              <a:rPr lang="en-US" altLang="ru-RU" dirty="0" smtClean="0">
                <a:solidFill>
                  <a:srgbClr val="FF0000"/>
                </a:solidFill>
                <a:latin typeface="Arial" pitchFamily="34" charset="0"/>
                <a:cs typeface="Arial" pitchFamily="34" charset="0"/>
              </a:rPr>
              <a:t> → e</a:t>
            </a:r>
            <a:r>
              <a:rPr lang="en-US" altLang="ru-RU" baseline="30000" dirty="0" smtClean="0">
                <a:solidFill>
                  <a:srgbClr val="FF0000"/>
                </a:solidFill>
                <a:latin typeface="Arial" pitchFamily="34" charset="0"/>
                <a:cs typeface="Arial" pitchFamily="34" charset="0"/>
              </a:rPr>
              <a:t>+</a:t>
            </a:r>
            <a:r>
              <a:rPr lang="ru-RU" altLang="ru-RU" dirty="0" err="1" smtClean="0">
                <a:solidFill>
                  <a:srgbClr val="FF0000"/>
                </a:solidFill>
                <a:latin typeface="Arial" pitchFamily="34" charset="0"/>
                <a:cs typeface="Arial" pitchFamily="34" charset="0"/>
              </a:rPr>
              <a:t>γ</a:t>
            </a:r>
            <a:r>
              <a:rPr lang="en-US" altLang="ru-RU" dirty="0" smtClean="0">
                <a:solidFill>
                  <a:srgbClr val="FF0000"/>
                </a:solidFill>
                <a:latin typeface="Arial" pitchFamily="34" charset="0"/>
                <a:cs typeface="Arial" pitchFamily="34" charset="0"/>
              </a:rPr>
              <a:t> decay  of  </a:t>
            </a:r>
            <a:r>
              <a:rPr lang="en-US" altLang="ru-RU" b="1" dirty="0" smtClean="0">
                <a:solidFill>
                  <a:srgbClr val="FF0000"/>
                </a:solidFill>
                <a:latin typeface="Arial" pitchFamily="34" charset="0"/>
                <a:cs typeface="Arial" pitchFamily="34" charset="0"/>
              </a:rPr>
              <a:t>(4-5) × 10</a:t>
            </a:r>
            <a:r>
              <a:rPr lang="en-US" altLang="ru-RU" b="1" baseline="30000" dirty="0" smtClean="0">
                <a:solidFill>
                  <a:srgbClr val="FF0000"/>
                </a:solidFill>
                <a:latin typeface="Arial" pitchFamily="34" charset="0"/>
                <a:cs typeface="Arial" pitchFamily="34" charset="0"/>
              </a:rPr>
              <a:t>−14</a:t>
            </a:r>
            <a:r>
              <a:rPr lang="en-US" altLang="ru-RU" baseline="30000" dirty="0" smtClean="0">
                <a:solidFill>
                  <a:srgbClr val="FF0000"/>
                </a:solidFill>
                <a:latin typeface="Arial" pitchFamily="34" charset="0"/>
                <a:cs typeface="Arial" pitchFamily="34" charset="0"/>
              </a:rPr>
              <a:t>  </a:t>
            </a:r>
            <a:r>
              <a:rPr lang="en-US" altLang="ru-RU" dirty="0" smtClean="0">
                <a:solidFill>
                  <a:srgbClr val="FF0000"/>
                </a:solidFill>
                <a:latin typeface="Arial" pitchFamily="34" charset="0"/>
                <a:cs typeface="Arial" pitchFamily="34" charset="0"/>
              </a:rPr>
              <a:t>will be reached</a:t>
            </a:r>
            <a:r>
              <a:rPr lang="en-US" altLang="ru-RU" dirty="0" smtClean="0">
                <a:solidFill>
                  <a:srgbClr val="000000"/>
                </a:solidFill>
                <a:latin typeface="Arial" pitchFamily="34" charset="0"/>
                <a:cs typeface="Arial" pitchFamily="34" charset="0"/>
              </a:rPr>
              <a:t>.</a:t>
            </a:r>
            <a:endParaRPr lang="ru-RU" altLang="ru-RU" dirty="0" smtClean="0">
              <a:solidFill>
                <a:srgbClr val="000000"/>
              </a:solidFill>
              <a:latin typeface="Arial" pitchFamily="34"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PAC\pac\PAC46\  46 ПКК ЯФ_2017.06.14_фото\C06I7645.jpg"/>
          <p:cNvPicPr>
            <a:picLocks noChangeAspect="1" noChangeArrowheads="1"/>
          </p:cNvPicPr>
          <p:nvPr/>
        </p:nvPicPr>
        <p:blipFill>
          <a:blip r:embed="rId2" cstate="print"/>
          <a:srcRect/>
          <a:stretch>
            <a:fillRect/>
          </a:stretch>
        </p:blipFill>
        <p:spPr bwMode="auto">
          <a:xfrm>
            <a:off x="7017917" y="836712"/>
            <a:ext cx="2111627" cy="2217233"/>
          </a:xfrm>
          <a:prstGeom prst="rect">
            <a:avLst/>
          </a:prstGeom>
          <a:noFill/>
        </p:spPr>
      </p:pic>
      <p:sp>
        <p:nvSpPr>
          <p:cNvPr id="5" name="Прямоугольник 4"/>
          <p:cNvSpPr/>
          <p:nvPr/>
        </p:nvSpPr>
        <p:spPr>
          <a:xfrm>
            <a:off x="215008" y="0"/>
            <a:ext cx="8928992" cy="461665"/>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PEN-MEG</a:t>
            </a:r>
            <a:endParaRPr lang="en-US" sz="2400" b="1" dirty="0">
              <a:solidFill>
                <a:srgbClr val="C00000"/>
              </a:solidFill>
              <a:latin typeface="Arial" pitchFamily="34" charset="0"/>
              <a:ea typeface="Times New Roman" pitchFamily="18" charset="0"/>
              <a:cs typeface="Arial" pitchFamily="34" charset="0"/>
            </a:endParaRPr>
          </a:p>
        </p:txBody>
      </p:sp>
      <p:sp>
        <p:nvSpPr>
          <p:cNvPr id="2" name="Rectangle 1"/>
          <p:cNvSpPr/>
          <p:nvPr/>
        </p:nvSpPr>
        <p:spPr>
          <a:xfrm>
            <a:off x="7074203" y="3212976"/>
            <a:ext cx="2069797" cy="369332"/>
          </a:xfrm>
          <a:prstGeom prst="rect">
            <a:avLst/>
          </a:prstGeom>
        </p:spPr>
        <p:txBody>
          <a:bodyPr wrap="none">
            <a:spAutoFit/>
          </a:bodyPr>
          <a:lstStyle/>
          <a:p>
            <a:r>
              <a:rPr lang="en-US" dirty="0" err="1">
                <a:solidFill>
                  <a:srgbClr val="000000"/>
                </a:solidFill>
                <a:latin typeface="Arial" pitchFamily="34" charset="0"/>
                <a:ea typeface="Times New Roman" pitchFamily="18" charset="0"/>
                <a:cs typeface="Arial" pitchFamily="34" charset="0"/>
              </a:rPr>
              <a:t>Nikolay</a:t>
            </a:r>
            <a:r>
              <a:rPr lang="en-US" dirty="0">
                <a:solidFill>
                  <a:srgbClr val="000000"/>
                </a:solidFill>
                <a:latin typeface="Arial" pitchFamily="34" charset="0"/>
                <a:ea typeface="Times New Roman" pitchFamily="18" charset="0"/>
                <a:cs typeface="Arial" pitchFamily="34" charset="0"/>
              </a:rPr>
              <a:t> </a:t>
            </a:r>
            <a:r>
              <a:rPr lang="en-US" dirty="0" err="1">
                <a:solidFill>
                  <a:srgbClr val="000000"/>
                </a:solidFill>
                <a:latin typeface="Arial" pitchFamily="34" charset="0"/>
                <a:ea typeface="Times New Roman" pitchFamily="18" charset="0"/>
                <a:cs typeface="Arial" pitchFamily="34" charset="0"/>
              </a:rPr>
              <a:t>Chomutov</a:t>
            </a:r>
            <a:endParaRPr lang="en-GB"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607191" y="648298"/>
            <a:ext cx="8072494" cy="4857784"/>
          </a:xfrm>
          <a:solidFill>
            <a:schemeClr val="bg1">
              <a:alpha val="39999"/>
            </a:schemeClr>
          </a:solidFill>
        </p:spPr>
        <p:txBody>
          <a:bodyPr>
            <a:normAutofit fontScale="92500" lnSpcReduction="20000"/>
          </a:bodyPr>
          <a:lstStyle/>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Conditions:</a:t>
            </a:r>
          </a:p>
          <a:p>
            <a:pPr>
              <a:buFont typeface="Arial" panose="020B0604020202020204" pitchFamily="34" charset="0"/>
              <a:buNone/>
            </a:pPr>
            <a:endParaRPr lang="en-US" altLang="ru-RU" sz="800" b="1" dirty="0" smtClean="0">
              <a:solidFill>
                <a:srgbClr val="0000CC"/>
              </a:solidFill>
              <a:latin typeface="Times New Roman" panose="02020603050405020304" pitchFamily="18" charset="0"/>
              <a:cs typeface="Times New Roman" panose="02020603050405020304" pitchFamily="18" charset="0"/>
            </a:endParaRP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Phasotron should work at least next two years</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Nuclotron should be closed  (works connected to NICA project)</a:t>
            </a:r>
          </a:p>
          <a:p>
            <a:pPr>
              <a:buFont typeface="Arial" panose="020B0604020202020204" pitchFamily="34" charset="0"/>
              <a:buAutoNum type="arabicParenR"/>
            </a:pPr>
            <a:r>
              <a:rPr lang="en-US" altLang="ru-RU" sz="1800" b="1" dirty="0" smtClean="0">
                <a:solidFill>
                  <a:srgbClr val="0000CC"/>
                </a:solidFill>
                <a:latin typeface="Times New Roman" panose="02020603050405020304" pitchFamily="18" charset="0"/>
                <a:cs typeface="Times New Roman" panose="02020603050405020304" pitchFamily="18" charset="0"/>
              </a:rPr>
              <a:t>Nuclotron will start work after 2 – 3 years</a:t>
            </a:r>
          </a:p>
          <a:p>
            <a:pPr>
              <a:buAutoNum type="arabicParenR" startAt="4"/>
            </a:pPr>
            <a:r>
              <a:rPr lang="en-US" altLang="ru-RU" sz="1800" b="1" dirty="0" smtClean="0">
                <a:solidFill>
                  <a:srgbClr val="0000CC"/>
                </a:solidFill>
                <a:latin typeface="Times New Roman" panose="02020603050405020304" pitchFamily="18" charset="0"/>
                <a:cs typeface="Times New Roman" panose="02020603050405020304" pitchFamily="18" charset="0"/>
              </a:rPr>
              <a:t>PhD students on theme</a:t>
            </a:r>
          </a:p>
          <a:p>
            <a:pPr>
              <a:buNone/>
            </a:pPr>
            <a:r>
              <a:rPr lang="en-US" altLang="ru-RU" sz="1800" b="1" dirty="0" smtClean="0">
                <a:solidFill>
                  <a:srgbClr val="0000CC"/>
                </a:solidFill>
                <a:latin typeface="Times New Roman" panose="02020603050405020304" pitchFamily="18" charset="0"/>
                <a:cs typeface="Times New Roman" panose="02020603050405020304" pitchFamily="18" charset="0"/>
              </a:rPr>
              <a:t>5)	Very good spectroscopy laboratory and also other equipment (clover detector)</a:t>
            </a:r>
          </a:p>
          <a:p>
            <a:pPr>
              <a:buNone/>
            </a:pPr>
            <a:r>
              <a:rPr lang="en-US" altLang="ru-RU" sz="1800" b="1" dirty="0" smtClean="0">
                <a:solidFill>
                  <a:srgbClr val="0000CC"/>
                </a:solidFill>
                <a:latin typeface="Times New Roman" panose="02020603050405020304" pitchFamily="18" charset="0"/>
                <a:cs typeface="Times New Roman" panose="02020603050405020304" pitchFamily="18" charset="0"/>
              </a:rPr>
              <a:t>6) 	Good collaboration with Czech universities (Czech direct financial support)</a:t>
            </a:r>
          </a:p>
          <a:p>
            <a:pPr>
              <a:buFont typeface="Arial" panose="020B0604020202020204" pitchFamily="34" charset="0"/>
              <a:buNone/>
            </a:pPr>
            <a:endParaRPr lang="en-US" altLang="ru-RU" sz="1000" b="1" dirty="0" smtClean="0">
              <a:solidFill>
                <a:srgbClr val="0000CC"/>
              </a:solidFill>
            </a:endParaRPr>
          </a:p>
          <a:p>
            <a:pPr>
              <a:buFont typeface="Arial" panose="020B0604020202020204" pitchFamily="34" charset="0"/>
              <a:buNone/>
            </a:pPr>
            <a:r>
              <a:rPr lang="en-US" altLang="ru-RU" sz="1800" b="1" dirty="0" smtClean="0">
                <a:solidFill>
                  <a:srgbClr val="0000CC"/>
                </a:solidFill>
                <a:latin typeface="Times New Roman" panose="02020603050405020304" pitchFamily="18" charset="0"/>
                <a:cs typeface="Times New Roman" panose="02020603050405020304" pitchFamily="18" charset="0"/>
              </a:rPr>
              <a:t>Plans:</a:t>
            </a:r>
          </a:p>
          <a:p>
            <a:pPr>
              <a:buFont typeface="Arial" panose="020B0604020202020204" pitchFamily="34" charset="0"/>
              <a:buNone/>
            </a:pPr>
            <a:endParaRPr lang="en-US" altLang="ru-RU" sz="1000" b="1" dirty="0" smtClean="0">
              <a:solidFill>
                <a:srgbClr val="0000CC"/>
              </a:solidFill>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Setup Quinta – important additional measurements o</a:t>
            </a:r>
            <a:r>
              <a:rPr lang="cs-CZ" altLang="ru-RU" sz="1800" b="1" dirty="0">
                <a:solidFill>
                  <a:srgbClr val="0000CC"/>
                </a:solidFill>
                <a:latin typeface="Times New Roman" panose="02020603050405020304" pitchFamily="18" charset="0"/>
                <a:cs typeface="Times New Roman" panose="02020603050405020304" pitchFamily="18" charset="0"/>
              </a:rPr>
              <a:t>n</a:t>
            </a:r>
            <a:r>
              <a:rPr lang="en-US" altLang="ru-RU" sz="1800" b="1" dirty="0" smtClean="0">
                <a:solidFill>
                  <a:srgbClr val="0000CC"/>
                </a:solidFill>
                <a:latin typeface="Times New Roman" panose="02020603050405020304" pitchFamily="18" charset="0"/>
                <a:cs typeface="Times New Roman" panose="02020603050405020304" pitchFamily="18" charset="0"/>
              </a:rPr>
              <a:t> Phasotron beam;</a:t>
            </a:r>
          </a:p>
          <a:p>
            <a:r>
              <a:rPr lang="en-US" altLang="ru-RU" sz="1800" b="1" dirty="0" smtClean="0">
                <a:solidFill>
                  <a:srgbClr val="0000CC"/>
                </a:solidFill>
                <a:latin typeface="Times New Roman" panose="02020603050405020304" pitchFamily="18" charset="0"/>
                <a:cs typeface="Times New Roman" panose="02020603050405020304" pitchFamily="18" charset="0"/>
              </a:rPr>
              <a:t>Simulation of hybrid nuclear reactor on the basis of a deep subcritical assembly of natural uranium, excited by a beam of high-energy ions. Research possibility of transmutation of radioactive waste under the influence of radiation.</a:t>
            </a:r>
            <a:endParaRPr lang="cs-CZ" altLang="ru-RU" sz="1800" b="1" dirty="0" smtClean="0">
              <a:solidFill>
                <a:srgbClr val="0000CC"/>
              </a:solidFill>
              <a:latin typeface="Times New Roman" panose="02020603050405020304" pitchFamily="18" charset="0"/>
              <a:cs typeface="Times New Roman" panose="02020603050405020304" pitchFamily="18" charset="0"/>
            </a:endParaRPr>
          </a:p>
          <a:p>
            <a:r>
              <a:rPr lang="en-US" altLang="ru-RU" sz="1800" b="1" dirty="0" smtClean="0">
                <a:solidFill>
                  <a:srgbClr val="0000CC"/>
                </a:solidFill>
                <a:latin typeface="Times New Roman" panose="02020603050405020304" pitchFamily="18" charset="0"/>
                <a:cs typeface="Times New Roman" panose="02020603050405020304" pitchFamily="18" charset="0"/>
              </a:rPr>
              <a:t>Measurements of important cross-sections and systematic review analysis of up to date results;</a:t>
            </a:r>
          </a:p>
          <a:p>
            <a:r>
              <a:rPr lang="en-US" altLang="ru-RU" sz="1800" b="1" dirty="0" smtClean="0">
                <a:solidFill>
                  <a:srgbClr val="0000CC"/>
                </a:solidFill>
                <a:latin typeface="Times New Roman" panose="02020603050405020304" pitchFamily="18" charset="0"/>
                <a:cs typeface="Times New Roman" panose="02020603050405020304" pitchFamily="18" charset="0"/>
              </a:rPr>
              <a:t>Setup “Big uranium target - BURAN" </a:t>
            </a:r>
            <a:r>
              <a:rPr lang="mr-IN" altLang="ru-RU" sz="1800" b="1" dirty="0" smtClean="0">
                <a:solidFill>
                  <a:srgbClr val="0000CC"/>
                </a:solidFill>
                <a:latin typeface="Times New Roman" panose="02020603050405020304" pitchFamily="18" charset="0"/>
                <a:cs typeface="Times New Roman" panose="02020603050405020304" pitchFamily="18" charset="0"/>
              </a:rPr>
              <a:t>–</a:t>
            </a:r>
            <a:r>
              <a:rPr lang="en-US" altLang="ru-RU" sz="1800" b="1" dirty="0" smtClean="0">
                <a:solidFill>
                  <a:srgbClr val="0000CC"/>
                </a:solidFill>
                <a:latin typeface="Times New Roman" panose="02020603050405020304" pitchFamily="18" charset="0"/>
                <a:cs typeface="Times New Roman" panose="02020603050405020304" pitchFamily="18" charset="0"/>
              </a:rPr>
              <a:t> to be irradiated with extracted beam from Phasotron (DLNP);</a:t>
            </a:r>
          </a:p>
          <a:p>
            <a:r>
              <a:rPr lang="en-US" altLang="ru-RU" sz="1800" b="1" dirty="0" smtClean="0">
                <a:solidFill>
                  <a:srgbClr val="0000CC"/>
                </a:solidFill>
                <a:latin typeface="Times New Roman" panose="02020603050405020304" pitchFamily="18" charset="0"/>
                <a:cs typeface="Times New Roman" panose="02020603050405020304" pitchFamily="18" charset="0"/>
              </a:rPr>
              <a:t>Later: Setup Quinta and BURAN </a:t>
            </a:r>
            <a:r>
              <a:rPr lang="mr-IN" altLang="ru-RU" sz="1800" b="1" dirty="0" smtClean="0">
                <a:solidFill>
                  <a:srgbClr val="0000CC"/>
                </a:solidFill>
                <a:latin typeface="Times New Roman" panose="02020603050405020304" pitchFamily="18" charset="0"/>
                <a:cs typeface="Times New Roman" panose="02020603050405020304" pitchFamily="18" charset="0"/>
              </a:rPr>
              <a:t>–</a:t>
            </a:r>
            <a:r>
              <a:rPr lang="en-US" altLang="ru-RU" sz="1800" b="1" dirty="0" smtClean="0">
                <a:solidFill>
                  <a:srgbClr val="0000CC"/>
                </a:solidFill>
                <a:latin typeface="Times New Roman" panose="02020603050405020304" pitchFamily="18" charset="0"/>
                <a:cs typeface="Times New Roman" panose="02020603050405020304" pitchFamily="18" charset="0"/>
              </a:rPr>
              <a:t> irradiation with Nuclotron extracted beam (205 VBLHEP building) – depends on start of Nuclotron operation</a:t>
            </a:r>
            <a:r>
              <a:rPr lang="cs-CZ" altLang="ru-RU" sz="1800" b="1" dirty="0" smtClean="0">
                <a:solidFill>
                  <a:srgbClr val="0000CC"/>
                </a:solidFill>
                <a:latin typeface="Times New Roman" panose="02020603050405020304" pitchFamily="18" charset="0"/>
                <a:cs typeface="Times New Roman" panose="02020603050405020304" pitchFamily="18" charset="0"/>
              </a:rPr>
              <a:t>.</a:t>
            </a:r>
            <a:endParaRPr lang="en-US" altLang="ru-RU" sz="1800" b="1" dirty="0" smtClean="0">
              <a:solidFill>
                <a:srgbClr val="0000CC"/>
              </a:solidFill>
              <a:latin typeface="Times New Roman" panose="02020603050405020304" pitchFamily="18" charset="0"/>
              <a:cs typeface="Times New Roman" panose="02020603050405020304" pitchFamily="18" charset="0"/>
            </a:endParaRPr>
          </a:p>
          <a:p>
            <a:endParaRPr lang="en-US" altLang="ru-RU" sz="1800" b="1" dirty="0" smtClean="0">
              <a:solidFill>
                <a:srgbClr val="0000CC"/>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7158" y="5643578"/>
            <a:ext cx="8572560" cy="923330"/>
          </a:xfrm>
          <a:prstGeom prst="rect">
            <a:avLst/>
          </a:prstGeom>
        </p:spPr>
        <p:txBody>
          <a:bodyPr wrap="square">
            <a:spAutoFit/>
          </a:bodyPr>
          <a:lstStyle/>
          <a:p>
            <a:r>
              <a:rPr lang="en-US" b="1" u="sng" dirty="0" smtClean="0">
                <a:solidFill>
                  <a:srgbClr val="C00000"/>
                </a:solidFill>
                <a:latin typeface="Arial" pitchFamily="34" charset="0"/>
                <a:ea typeface="Times New Roman" pitchFamily="18" charset="0"/>
                <a:cs typeface="Arial" pitchFamily="34" charset="0"/>
              </a:rPr>
              <a:t>Recommendation</a:t>
            </a:r>
            <a:r>
              <a:rPr lang="en-US" b="1" dirty="0" smtClean="0">
                <a:solidFill>
                  <a:srgbClr val="C00000"/>
                </a:solidFill>
                <a:latin typeface="Arial" pitchFamily="34" charset="0"/>
                <a:ea typeface="Times New Roman" pitchFamily="18" charset="0"/>
                <a:cs typeface="Arial" pitchFamily="34" charset="0"/>
              </a:rPr>
              <a:t>. The PAC recommends extending the work on this project until the end of 2019. More detailed recommendations on this topic will be formulated at the next PAC meeting</a:t>
            </a:r>
            <a:endParaRPr lang="ru-RU" b="1" dirty="0">
              <a:solidFill>
                <a:srgbClr val="C00000"/>
              </a:solidFill>
            </a:endParaRPr>
          </a:p>
        </p:txBody>
      </p:sp>
      <p:sp>
        <p:nvSpPr>
          <p:cNvPr id="5" name="Прямоугольник 4"/>
          <p:cNvSpPr/>
          <p:nvPr/>
        </p:nvSpPr>
        <p:spPr>
          <a:xfrm>
            <a:off x="107504" y="44624"/>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Programme for the </a:t>
            </a:r>
            <a:r>
              <a:rPr lang="en-US" sz="2400" b="1" dirty="0" smtClean="0">
                <a:solidFill>
                  <a:srgbClr val="C00000"/>
                </a:solidFill>
                <a:latin typeface="Arial" pitchFamily="34" charset="0"/>
                <a:ea typeface="Times New Roman" pitchFamily="18" charset="0"/>
                <a:cs typeface="Arial" pitchFamily="34" charset="0"/>
              </a:rPr>
              <a:t>years 2017-2019</a:t>
            </a:r>
            <a:endParaRPr lang="sv-SE" sz="2400" b="1" dirty="0">
              <a:solidFill>
                <a:srgbClr val="C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20" name="Заголовок 19"/>
          <p:cNvSpPr>
            <a:spLocks noGrp="1"/>
          </p:cNvSpPr>
          <p:nvPr>
            <p:ph type="title"/>
          </p:nvPr>
        </p:nvSpPr>
        <p:spPr>
          <a:xfrm>
            <a:off x="134846" y="3537866"/>
            <a:ext cx="8928992" cy="1012036"/>
          </a:xfrm>
        </p:spPr>
        <p:txBody>
          <a:bodyPr>
            <a:normAutofit/>
          </a:bodyPr>
          <a:lstStyle/>
          <a:p>
            <a:pPr marL="342900" indent="-342900">
              <a:defRPr/>
            </a:pPr>
            <a:r>
              <a:rPr lang="en-US" sz="2000" dirty="0" smtClean="0">
                <a:latin typeface="Arial" pitchFamily="34" charset="0"/>
                <a:cs typeface="Arial" pitchFamily="34" charset="0"/>
              </a:rPr>
              <a:t>Measurements of differential cross sections of the inelastic scattering of 14.1 MeV neutrons on different materials</a:t>
            </a:r>
            <a:endParaRPr lang="en-US" sz="2400" dirty="0" smtClean="0">
              <a:latin typeface="Arial" pitchFamily="34" charset="0"/>
              <a:cs typeface="Arial" pitchFamily="34" charset="0"/>
            </a:endParaRPr>
          </a:p>
        </p:txBody>
      </p:sp>
      <p:grpSp>
        <p:nvGrpSpPr>
          <p:cNvPr id="2" name="Группа 28"/>
          <p:cNvGrpSpPr/>
          <p:nvPr/>
        </p:nvGrpSpPr>
        <p:grpSpPr>
          <a:xfrm>
            <a:off x="1438526" y="4702165"/>
            <a:ext cx="6559756" cy="1334840"/>
            <a:chOff x="1907704" y="693040"/>
            <a:chExt cx="5724636" cy="1164902"/>
          </a:xfrm>
        </p:grpSpPr>
        <p:pic>
          <p:nvPicPr>
            <p:cNvPr id="23" name="Рисунок 3"/>
            <p:cNvPicPr>
              <a:picLocks noChangeAspect="1"/>
            </p:cNvPicPr>
            <p:nvPr/>
          </p:nvPicPr>
          <p:blipFill rotWithShape="1">
            <a:blip r:embed="rId3" cstate="print">
              <a:grayscl/>
              <a:extLst>
                <a:ext uri="{28A0092B-C50C-407E-A947-70E740481C1C}">
                  <a14:useLocalDpi xmlns="" xmlns:a14="http://schemas.microsoft.com/office/drawing/2010/main" val="0"/>
                </a:ext>
              </a:extLst>
            </a:blip>
            <a:srcRect l="4568" t="33503" r="3596" b="41299"/>
            <a:stretch/>
          </p:blipFill>
          <p:spPr>
            <a:xfrm>
              <a:off x="1907704" y="693040"/>
              <a:ext cx="5724636" cy="1164902"/>
            </a:xfrm>
            <a:prstGeom prst="rect">
              <a:avLst/>
            </a:prstGeom>
          </p:spPr>
        </p:pic>
        <p:sp>
          <p:nvSpPr>
            <p:cNvPr id="24" name="TextBox 23"/>
            <p:cNvSpPr txBox="1"/>
            <p:nvPr/>
          </p:nvSpPr>
          <p:spPr>
            <a:xfrm>
              <a:off x="3463430" y="1316511"/>
              <a:ext cx="532506" cy="338554"/>
            </a:xfrm>
            <a:prstGeom prst="rect">
              <a:avLst/>
            </a:prstGeom>
            <a:noFill/>
          </p:spPr>
          <p:txBody>
            <a:bodyPr wrap="square" rtlCol="0">
              <a:spAutoFit/>
            </a:bodyPr>
            <a:lstStyle/>
            <a:p>
              <a:r>
                <a:rPr lang="en-US" sz="1600" baseline="30000" dirty="0" smtClean="0">
                  <a:solidFill>
                    <a:srgbClr val="FF0000"/>
                  </a:solidFill>
                  <a:latin typeface="Times New Roman"/>
                </a:rPr>
                <a:t>12</a:t>
              </a:r>
              <a:r>
                <a:rPr lang="en-US" sz="1600" dirty="0" smtClean="0">
                  <a:solidFill>
                    <a:srgbClr val="FF0000"/>
                  </a:solidFill>
                  <a:latin typeface="Times New Roman"/>
                </a:rPr>
                <a:t>C</a:t>
              </a:r>
              <a:endParaRPr lang="en-US" sz="1600" dirty="0">
                <a:solidFill>
                  <a:srgbClr val="FF0000"/>
                </a:solidFill>
                <a:latin typeface="Times New Roman"/>
              </a:endParaRPr>
            </a:p>
          </p:txBody>
        </p:sp>
        <p:sp>
          <p:nvSpPr>
            <p:cNvPr id="25" name="TextBox 24"/>
            <p:cNvSpPr txBox="1"/>
            <p:nvPr/>
          </p:nvSpPr>
          <p:spPr>
            <a:xfrm>
              <a:off x="6801444" y="1280160"/>
              <a:ext cx="539972" cy="338554"/>
            </a:xfrm>
            <a:prstGeom prst="rect">
              <a:avLst/>
            </a:prstGeom>
            <a:noFill/>
          </p:spPr>
          <p:txBody>
            <a:bodyPr wrap="square" rtlCol="0">
              <a:spAutoFit/>
            </a:bodyPr>
            <a:lstStyle/>
            <a:p>
              <a:r>
                <a:rPr lang="en-US" sz="1600" baseline="30000" dirty="0" smtClean="0">
                  <a:solidFill>
                    <a:srgbClr val="FF0000"/>
                  </a:solidFill>
                  <a:latin typeface="Times New Roman"/>
                </a:rPr>
                <a:t>27</a:t>
              </a:r>
              <a:r>
                <a:rPr lang="en-US" sz="1600" dirty="0" smtClean="0">
                  <a:solidFill>
                    <a:srgbClr val="FF0000"/>
                  </a:solidFill>
                  <a:latin typeface="Times New Roman"/>
                </a:rPr>
                <a:t>Al</a:t>
              </a:r>
              <a:endParaRPr lang="en-US" sz="1600" dirty="0">
                <a:solidFill>
                  <a:srgbClr val="FF0000"/>
                </a:solidFill>
                <a:latin typeface="Times New Roman"/>
              </a:endParaRPr>
            </a:p>
          </p:txBody>
        </p:sp>
        <p:sp>
          <p:nvSpPr>
            <p:cNvPr id="26" name="TextBox 25"/>
            <p:cNvSpPr txBox="1"/>
            <p:nvPr/>
          </p:nvSpPr>
          <p:spPr>
            <a:xfrm>
              <a:off x="2285307" y="1316512"/>
              <a:ext cx="738521" cy="338554"/>
            </a:xfrm>
            <a:prstGeom prst="rect">
              <a:avLst/>
            </a:prstGeom>
            <a:noFill/>
          </p:spPr>
          <p:txBody>
            <a:bodyPr wrap="square" rtlCol="0">
              <a:spAutoFit/>
            </a:bodyPr>
            <a:lstStyle/>
            <a:p>
              <a:r>
                <a:rPr lang="en-US" sz="1600" baseline="30000" dirty="0" smtClean="0">
                  <a:solidFill>
                    <a:srgbClr val="FF0000"/>
                  </a:solidFill>
                  <a:latin typeface="Times New Roman"/>
                </a:rPr>
                <a:t>208</a:t>
              </a:r>
              <a:r>
                <a:rPr lang="en-US" sz="1600" dirty="0" smtClean="0">
                  <a:solidFill>
                    <a:srgbClr val="FF0000"/>
                  </a:solidFill>
                  <a:latin typeface="Times New Roman"/>
                </a:rPr>
                <a:t>Pb</a:t>
              </a:r>
              <a:endParaRPr lang="en-US" sz="1600" dirty="0">
                <a:solidFill>
                  <a:srgbClr val="FF0000"/>
                </a:solidFill>
                <a:latin typeface="Times New Roman"/>
              </a:endParaRPr>
            </a:p>
          </p:txBody>
        </p:sp>
        <p:sp>
          <p:nvSpPr>
            <p:cNvPr id="27" name="TextBox 26"/>
            <p:cNvSpPr txBox="1"/>
            <p:nvPr/>
          </p:nvSpPr>
          <p:spPr>
            <a:xfrm>
              <a:off x="5667501" y="1289501"/>
              <a:ext cx="593970" cy="338554"/>
            </a:xfrm>
            <a:prstGeom prst="rect">
              <a:avLst/>
            </a:prstGeom>
            <a:noFill/>
          </p:spPr>
          <p:txBody>
            <a:bodyPr wrap="square" rtlCol="0">
              <a:spAutoFit/>
            </a:bodyPr>
            <a:lstStyle/>
            <a:p>
              <a:r>
                <a:rPr lang="en-US" sz="1600" baseline="30000" dirty="0" smtClean="0">
                  <a:solidFill>
                    <a:srgbClr val="FF0000"/>
                  </a:solidFill>
                  <a:latin typeface="Times New Roman"/>
                </a:rPr>
                <a:t>209</a:t>
              </a:r>
              <a:r>
                <a:rPr lang="en-US" sz="1600" dirty="0" smtClean="0">
                  <a:solidFill>
                    <a:srgbClr val="FF0000"/>
                  </a:solidFill>
                  <a:latin typeface="Times New Roman"/>
                </a:rPr>
                <a:t>Bi</a:t>
              </a:r>
              <a:endParaRPr lang="en-US" sz="1600" dirty="0">
                <a:solidFill>
                  <a:srgbClr val="FF0000"/>
                </a:solidFill>
                <a:latin typeface="Times New Roman"/>
              </a:endParaRPr>
            </a:p>
          </p:txBody>
        </p:sp>
        <p:sp>
          <p:nvSpPr>
            <p:cNvPr id="28" name="TextBox 27"/>
            <p:cNvSpPr txBox="1"/>
            <p:nvPr/>
          </p:nvSpPr>
          <p:spPr>
            <a:xfrm>
              <a:off x="4572235" y="1327923"/>
              <a:ext cx="560201" cy="338554"/>
            </a:xfrm>
            <a:prstGeom prst="rect">
              <a:avLst/>
            </a:prstGeom>
            <a:noFill/>
          </p:spPr>
          <p:txBody>
            <a:bodyPr wrap="square" rtlCol="0">
              <a:spAutoFit/>
            </a:bodyPr>
            <a:lstStyle/>
            <a:p>
              <a:r>
                <a:rPr lang="en-US" sz="1600" baseline="30000" dirty="0" smtClean="0">
                  <a:solidFill>
                    <a:srgbClr val="FF0000"/>
                  </a:solidFill>
                  <a:latin typeface="Times New Roman"/>
                </a:rPr>
                <a:t>56</a:t>
              </a:r>
              <a:r>
                <a:rPr lang="en-US" sz="1600" dirty="0" smtClean="0">
                  <a:solidFill>
                    <a:srgbClr val="FF0000"/>
                  </a:solidFill>
                  <a:latin typeface="Times New Roman"/>
                </a:rPr>
                <a:t>Fe</a:t>
              </a:r>
              <a:endParaRPr lang="en-US" sz="1600" dirty="0">
                <a:solidFill>
                  <a:srgbClr val="FF0000"/>
                </a:solidFill>
                <a:latin typeface="Times New Roman"/>
              </a:endParaRPr>
            </a:p>
          </p:txBody>
        </p:sp>
      </p:grpSp>
      <p:grpSp>
        <p:nvGrpSpPr>
          <p:cNvPr id="4" name="Group 2067"/>
          <p:cNvGrpSpPr/>
          <p:nvPr/>
        </p:nvGrpSpPr>
        <p:grpSpPr>
          <a:xfrm>
            <a:off x="6832823" y="1089902"/>
            <a:ext cx="2265851" cy="1757598"/>
            <a:chOff x="14515239" y="20396571"/>
            <a:chExt cx="3072599" cy="2160000"/>
          </a:xfrm>
        </p:grpSpPr>
        <p:pic>
          <p:nvPicPr>
            <p:cNvPr id="30" name="Picture 13" descr="Z:\home\dimitar\data\DUBNA\POSTERI\pic\Si_28_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515239" y="20396571"/>
              <a:ext cx="3072599"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15283582" y="20396571"/>
              <a:ext cx="1706826" cy="321506"/>
            </a:xfrm>
            <a:prstGeom prst="rect">
              <a:avLst/>
            </a:prstGeom>
            <a:noFill/>
          </p:spPr>
          <p:txBody>
            <a:bodyPr wrap="none" rtlCol="0">
              <a:spAutoFit/>
            </a:bodyPr>
            <a:lstStyle/>
            <a:p>
              <a:r>
                <a:rPr lang="en-US" sz="1100" baseline="30000" dirty="0" smtClean="0">
                  <a:latin typeface="Times New Roman"/>
                </a:rPr>
                <a:t>28</a:t>
              </a:r>
              <a:r>
                <a:rPr lang="en-US" sz="1100" dirty="0" smtClean="0">
                  <a:latin typeface="Times New Roman"/>
                </a:rPr>
                <a:t>Si,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1.8 MeV</a:t>
              </a:r>
              <a:endParaRPr lang="en-US" sz="1100" dirty="0">
                <a:latin typeface="Times New Roman"/>
              </a:endParaRPr>
            </a:p>
          </p:txBody>
        </p:sp>
      </p:grpSp>
      <p:grpSp>
        <p:nvGrpSpPr>
          <p:cNvPr id="5" name="Group 2070"/>
          <p:cNvGrpSpPr/>
          <p:nvPr/>
        </p:nvGrpSpPr>
        <p:grpSpPr>
          <a:xfrm>
            <a:off x="2301121" y="1095338"/>
            <a:ext cx="2265851" cy="1757598"/>
            <a:chOff x="17659846" y="20396571"/>
            <a:chExt cx="3072599" cy="2160000"/>
          </a:xfrm>
        </p:grpSpPr>
        <p:pic>
          <p:nvPicPr>
            <p:cNvPr id="33" name="Picture 12" descr="Z:\home\dimitar\data\DUBNA\POSTERI\pic\Mg-24_1.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59846" y="20396571"/>
              <a:ext cx="3072599"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4" name="TextBox 33"/>
            <p:cNvSpPr txBox="1"/>
            <p:nvPr/>
          </p:nvSpPr>
          <p:spPr>
            <a:xfrm>
              <a:off x="18379926" y="20396571"/>
              <a:ext cx="1824208" cy="321506"/>
            </a:xfrm>
            <a:prstGeom prst="rect">
              <a:avLst/>
            </a:prstGeom>
            <a:noFill/>
          </p:spPr>
          <p:txBody>
            <a:bodyPr wrap="none" rtlCol="0">
              <a:spAutoFit/>
            </a:bodyPr>
            <a:lstStyle/>
            <a:p>
              <a:r>
                <a:rPr lang="en-US" sz="1100" baseline="30000" dirty="0" smtClean="0">
                  <a:latin typeface="Times New Roman"/>
                </a:rPr>
                <a:t>24</a:t>
              </a:r>
              <a:r>
                <a:rPr lang="en-US" sz="1100" dirty="0" smtClean="0">
                  <a:latin typeface="Times New Roman"/>
                </a:rPr>
                <a:t>Mg,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1.4 MeV</a:t>
              </a:r>
              <a:endParaRPr lang="en-US" sz="1100" dirty="0">
                <a:latin typeface="Times New Roman"/>
              </a:endParaRPr>
            </a:p>
          </p:txBody>
        </p:sp>
      </p:grpSp>
      <p:grpSp>
        <p:nvGrpSpPr>
          <p:cNvPr id="6" name="Group 2068"/>
          <p:cNvGrpSpPr/>
          <p:nvPr/>
        </p:nvGrpSpPr>
        <p:grpSpPr>
          <a:xfrm>
            <a:off x="72698" y="1090043"/>
            <a:ext cx="2283488" cy="1757598"/>
            <a:chOff x="14491321" y="18164323"/>
            <a:chExt cx="3096517" cy="2160000"/>
          </a:xfrm>
        </p:grpSpPr>
        <p:pic>
          <p:nvPicPr>
            <p:cNvPr id="36" name="Picture 14" descr="Z:\home\dimitar\data\DUBNA\POSTERI\pic\C-12_1.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491321" y="18164323"/>
              <a:ext cx="3096517"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37" name="TextBox 36"/>
            <p:cNvSpPr txBox="1"/>
            <p:nvPr/>
          </p:nvSpPr>
          <p:spPr>
            <a:xfrm>
              <a:off x="15289932" y="18164323"/>
              <a:ext cx="1687263" cy="321506"/>
            </a:xfrm>
            <a:prstGeom prst="rect">
              <a:avLst/>
            </a:prstGeom>
            <a:noFill/>
          </p:spPr>
          <p:txBody>
            <a:bodyPr wrap="none" rtlCol="0">
              <a:spAutoFit/>
            </a:bodyPr>
            <a:lstStyle/>
            <a:p>
              <a:r>
                <a:rPr lang="en-US" sz="1100" baseline="30000" dirty="0" smtClean="0">
                  <a:latin typeface="Times New Roman"/>
                </a:rPr>
                <a:t>12</a:t>
              </a:r>
              <a:r>
                <a:rPr lang="en-US" sz="1100" dirty="0" smtClean="0">
                  <a:latin typeface="Times New Roman"/>
                </a:rPr>
                <a:t>C,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4.4 MeV</a:t>
              </a:r>
              <a:endParaRPr lang="en-US" sz="1100" dirty="0">
                <a:latin typeface="Times New Roman"/>
              </a:endParaRPr>
            </a:p>
          </p:txBody>
        </p:sp>
      </p:grpSp>
      <p:grpSp>
        <p:nvGrpSpPr>
          <p:cNvPr id="7" name="Group 2069"/>
          <p:cNvGrpSpPr/>
          <p:nvPr/>
        </p:nvGrpSpPr>
        <p:grpSpPr>
          <a:xfrm>
            <a:off x="4591050" y="1090043"/>
            <a:ext cx="2265187" cy="1757598"/>
            <a:chOff x="17659846" y="18155932"/>
            <a:chExt cx="3071700" cy="2160000"/>
          </a:xfrm>
        </p:grpSpPr>
        <p:pic>
          <p:nvPicPr>
            <p:cNvPr id="39" name="Picture 11" descr="Z:\home\dimitar\data\DUBNA\POSTERI\pic\O-16_exp_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659846" y="18155932"/>
              <a:ext cx="3071700" cy="21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40" name="TextBox 39"/>
            <p:cNvSpPr txBox="1"/>
            <p:nvPr/>
          </p:nvSpPr>
          <p:spPr>
            <a:xfrm>
              <a:off x="18438580" y="18157973"/>
              <a:ext cx="1695958" cy="321506"/>
            </a:xfrm>
            <a:prstGeom prst="rect">
              <a:avLst/>
            </a:prstGeom>
            <a:noFill/>
          </p:spPr>
          <p:txBody>
            <a:bodyPr wrap="none" rtlCol="0">
              <a:spAutoFit/>
            </a:bodyPr>
            <a:lstStyle/>
            <a:p>
              <a:r>
                <a:rPr lang="en-US" sz="1100" baseline="30000" dirty="0" smtClean="0">
                  <a:latin typeface="Times New Roman"/>
                </a:rPr>
                <a:t>16</a:t>
              </a:r>
              <a:r>
                <a:rPr lang="en-US" sz="1100" dirty="0" smtClean="0">
                  <a:latin typeface="Times New Roman"/>
                </a:rPr>
                <a:t>O, </a:t>
              </a:r>
              <a:r>
                <a:rPr lang="en-US" sz="1100" dirty="0" err="1" smtClean="0">
                  <a:latin typeface="Times New Roman"/>
                </a:rPr>
                <a:t>E</a:t>
              </a:r>
              <a:r>
                <a:rPr lang="en-US" sz="1100" baseline="-25000" dirty="0" err="1" smtClean="0">
                  <a:latin typeface="Symbol" panose="05050102010706020507" pitchFamily="18" charset="2"/>
                </a:rPr>
                <a:t>g</a:t>
              </a:r>
              <a:r>
                <a:rPr lang="en-US" sz="1100" dirty="0" smtClean="0">
                  <a:latin typeface="Times New Roman"/>
                </a:rPr>
                <a:t> = 6.1 MeV</a:t>
              </a:r>
              <a:endParaRPr lang="en-US" sz="1100" dirty="0">
                <a:latin typeface="Times New Roman"/>
              </a:endParaRPr>
            </a:p>
          </p:txBody>
        </p:sp>
      </p:grpSp>
      <p:sp>
        <p:nvSpPr>
          <p:cNvPr id="42" name="TextBox 41"/>
          <p:cNvSpPr txBox="1"/>
          <p:nvPr/>
        </p:nvSpPr>
        <p:spPr>
          <a:xfrm>
            <a:off x="6900655" y="6020180"/>
            <a:ext cx="1153586" cy="307777"/>
          </a:xfrm>
          <a:prstGeom prst="rect">
            <a:avLst/>
          </a:prstGeom>
          <a:noFill/>
        </p:spPr>
        <p:txBody>
          <a:bodyPr wrap="none" rtlCol="0">
            <a:spAutoFit/>
          </a:bodyPr>
          <a:lstStyle/>
          <a:p>
            <a:r>
              <a:rPr lang="en-US" sz="1400" dirty="0" smtClean="0">
                <a:solidFill>
                  <a:srgbClr val="C00000"/>
                </a:solidFill>
              </a:rPr>
              <a:t>New samples</a:t>
            </a:r>
            <a:endParaRPr lang="ru-RU" sz="1400" dirty="0">
              <a:solidFill>
                <a:srgbClr val="C00000"/>
              </a:solidFill>
            </a:endParaRPr>
          </a:p>
        </p:txBody>
      </p:sp>
      <p:sp>
        <p:nvSpPr>
          <p:cNvPr id="29" name="Прямоугольник 28"/>
          <p:cNvSpPr/>
          <p:nvPr/>
        </p:nvSpPr>
        <p:spPr>
          <a:xfrm>
            <a:off x="102476" y="3106545"/>
            <a:ext cx="8928992" cy="461665"/>
          </a:xfrm>
          <a:prstGeom prst="rect">
            <a:avLst/>
          </a:prstGeom>
        </p:spPr>
        <p:txBody>
          <a:bodyPr wrap="square">
            <a:spAutoFit/>
          </a:bodyPr>
          <a:lstStyle/>
          <a:p>
            <a:pPr algn="ctr"/>
            <a:r>
              <a:rPr lang="sv-SE" sz="2400" b="1" dirty="0">
                <a:solidFill>
                  <a:srgbClr val="C00000"/>
                </a:solidFill>
                <a:latin typeface="Arial" pitchFamily="34" charset="0"/>
                <a:ea typeface="Times New Roman" pitchFamily="18" charset="0"/>
                <a:cs typeface="Arial" pitchFamily="34" charset="0"/>
              </a:rPr>
              <a:t>Plans for </a:t>
            </a:r>
            <a:r>
              <a:rPr lang="sv-SE" sz="2400" b="1" dirty="0" smtClean="0">
                <a:solidFill>
                  <a:srgbClr val="C00000"/>
                </a:solidFill>
                <a:latin typeface="Arial" pitchFamily="34" charset="0"/>
                <a:ea typeface="Times New Roman" pitchFamily="18" charset="0"/>
                <a:cs typeface="Arial" pitchFamily="34" charset="0"/>
              </a:rPr>
              <a:t>2017-2019</a:t>
            </a:r>
            <a:endParaRPr lang="sv-SE" sz="2400" b="1" dirty="0">
              <a:solidFill>
                <a:srgbClr val="C00000"/>
              </a:solidFill>
              <a:latin typeface="Arial" pitchFamily="34" charset="0"/>
              <a:ea typeface="Times New Roman" pitchFamily="18" charset="0"/>
              <a:cs typeface="Arial" pitchFamily="34" charset="0"/>
            </a:endParaRPr>
          </a:p>
        </p:txBody>
      </p:sp>
      <p:sp>
        <p:nvSpPr>
          <p:cNvPr id="32" name="Прямоугольник 31"/>
          <p:cNvSpPr/>
          <p:nvPr/>
        </p:nvSpPr>
        <p:spPr>
          <a:xfrm>
            <a:off x="215008" y="142852"/>
            <a:ext cx="8928992" cy="830997"/>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Angular distributions of gamma-rays: preliminary results obtained with </a:t>
            </a:r>
            <a:r>
              <a:rPr lang="en-US" sz="2400" b="1" dirty="0" err="1">
                <a:solidFill>
                  <a:srgbClr val="C00000"/>
                </a:solidFill>
                <a:latin typeface="Arial" pitchFamily="34" charset="0"/>
                <a:ea typeface="Times New Roman" pitchFamily="18" charset="0"/>
                <a:cs typeface="Arial" pitchFamily="34" charset="0"/>
              </a:rPr>
              <a:t>NaI</a:t>
            </a:r>
            <a:r>
              <a:rPr lang="en-US" sz="2400" b="1" dirty="0">
                <a:solidFill>
                  <a:srgbClr val="C00000"/>
                </a:solidFill>
                <a:latin typeface="Arial" pitchFamily="34" charset="0"/>
                <a:ea typeface="Times New Roman" pitchFamily="18" charset="0"/>
                <a:cs typeface="Arial" pitchFamily="34" charset="0"/>
              </a:rPr>
              <a:t> detectors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ru-RU"/>
          </a:p>
        </p:txBody>
      </p:sp>
      <p:sp>
        <p:nvSpPr>
          <p:cNvPr id="20" name="Заголовок 19"/>
          <p:cNvSpPr>
            <a:spLocks noGrp="1"/>
          </p:cNvSpPr>
          <p:nvPr>
            <p:ph type="title"/>
          </p:nvPr>
        </p:nvSpPr>
        <p:spPr>
          <a:xfrm>
            <a:off x="0" y="480111"/>
            <a:ext cx="9108504" cy="471007"/>
          </a:xfrm>
        </p:spPr>
        <p:txBody>
          <a:bodyPr>
            <a:normAutofit/>
          </a:bodyPr>
          <a:lstStyle/>
          <a:p>
            <a:pPr marL="342900" indent="-342900">
              <a:defRPr/>
            </a:pPr>
            <a:r>
              <a:rPr lang="en-US" sz="1900" dirty="0" smtClean="0">
                <a:solidFill>
                  <a:srgbClr val="0070C0"/>
                </a:solidFill>
                <a:latin typeface="Arial" pitchFamily="34" charset="0"/>
                <a:cs typeface="Arial" pitchFamily="34" charset="0"/>
              </a:rPr>
              <a:t>Investigation of</a:t>
            </a:r>
            <a:r>
              <a:rPr lang="ru-RU" sz="1900" dirty="0" smtClean="0">
                <a:solidFill>
                  <a:srgbClr val="0070C0"/>
                </a:solidFill>
                <a:latin typeface="Arial" pitchFamily="34" charset="0"/>
                <a:cs typeface="Arial" pitchFamily="34" charset="0"/>
              </a:rPr>
              <a:t> </a:t>
            </a:r>
            <a:r>
              <a:rPr lang="en-US" sz="1900" dirty="0" smtClean="0">
                <a:solidFill>
                  <a:srgbClr val="0070C0"/>
                </a:solidFill>
                <a:latin typeface="Arial" pitchFamily="34" charset="0"/>
                <a:cs typeface="Arial" pitchFamily="34" charset="0"/>
              </a:rPr>
              <a:t>the </a:t>
            </a:r>
            <a:r>
              <a:rPr lang="ru-RU" sz="1900" dirty="0" smtClean="0">
                <a:solidFill>
                  <a:srgbClr val="0070C0"/>
                </a:solidFill>
                <a:latin typeface="Arial" pitchFamily="34" charset="0"/>
                <a:cs typeface="Arial" pitchFamily="34" charset="0"/>
              </a:rPr>
              <a:t>(n,2n`) </a:t>
            </a:r>
            <a:r>
              <a:rPr lang="en-US" sz="1900" dirty="0" smtClean="0">
                <a:solidFill>
                  <a:srgbClr val="0070C0"/>
                </a:solidFill>
                <a:latin typeface="Arial" pitchFamily="34" charset="0"/>
                <a:cs typeface="Arial" pitchFamily="34" charset="0"/>
              </a:rPr>
              <a:t>and</a:t>
            </a:r>
            <a:r>
              <a:rPr lang="ru-RU" sz="1900" dirty="0" smtClean="0">
                <a:solidFill>
                  <a:srgbClr val="0070C0"/>
                </a:solidFill>
                <a:latin typeface="Arial" pitchFamily="34" charset="0"/>
                <a:cs typeface="Arial" pitchFamily="34" charset="0"/>
              </a:rPr>
              <a:t> (</a:t>
            </a:r>
            <a:r>
              <a:rPr lang="en-US" sz="1900" dirty="0" err="1" smtClean="0">
                <a:solidFill>
                  <a:srgbClr val="0070C0"/>
                </a:solidFill>
                <a:latin typeface="Arial" pitchFamily="34" charset="0"/>
                <a:cs typeface="Arial" pitchFamily="34" charset="0"/>
              </a:rPr>
              <a:t>n,n</a:t>
            </a:r>
            <a:r>
              <a:rPr lang="en-US" sz="1900" dirty="0" smtClean="0">
                <a:solidFill>
                  <a:srgbClr val="0070C0"/>
                </a:solidFill>
                <a:latin typeface="Arial" pitchFamily="34" charset="0"/>
                <a:cs typeface="Arial" pitchFamily="34" charset="0"/>
              </a:rPr>
              <a:t>`) </a:t>
            </a:r>
            <a:r>
              <a:rPr lang="ru-RU" sz="1900" dirty="0" smtClean="0">
                <a:solidFill>
                  <a:srgbClr val="0070C0"/>
                </a:solidFill>
                <a:latin typeface="Arial" pitchFamily="34" charset="0"/>
                <a:cs typeface="Arial" pitchFamily="34" charset="0"/>
              </a:rPr>
              <a:t>– </a:t>
            </a:r>
            <a:r>
              <a:rPr lang="en-US" sz="1900" dirty="0" smtClean="0">
                <a:solidFill>
                  <a:srgbClr val="0070C0"/>
                </a:solidFill>
                <a:latin typeface="Arial" pitchFamily="34" charset="0"/>
                <a:cs typeface="Arial" pitchFamily="34" charset="0"/>
              </a:rPr>
              <a:t>reactions using the tagged neutron method</a:t>
            </a:r>
            <a:endParaRPr lang="en-US" sz="1900" b="1" dirty="0" smtClean="0">
              <a:solidFill>
                <a:srgbClr val="0070C0"/>
              </a:solidFill>
              <a:latin typeface="Arial" pitchFamily="34" charset="0"/>
              <a:cs typeface="Arial" pitchFamily="34" charset="0"/>
            </a:endParaRPr>
          </a:p>
        </p:txBody>
      </p:sp>
      <p:pic>
        <p:nvPicPr>
          <p:cNvPr id="23" name="Рисунок 7" descr="Fig.1-corr..jpg"/>
          <p:cNvPicPr>
            <a:picLocks noChangeAspect="1"/>
          </p:cNvPicPr>
          <p:nvPr/>
        </p:nvPicPr>
        <p:blipFill>
          <a:blip r:embed="rId3" cstate="print"/>
          <a:srcRect/>
          <a:stretch>
            <a:fillRect/>
          </a:stretch>
        </p:blipFill>
        <p:spPr bwMode="auto">
          <a:xfrm>
            <a:off x="390527" y="1156688"/>
            <a:ext cx="3605409" cy="1533465"/>
          </a:xfrm>
          <a:prstGeom prst="rect">
            <a:avLst/>
          </a:prstGeom>
          <a:noFill/>
          <a:ln w="9525">
            <a:noFill/>
            <a:miter lim="800000"/>
            <a:headEnd/>
            <a:tailEnd/>
          </a:ln>
        </p:spPr>
      </p:pic>
      <p:sp>
        <p:nvSpPr>
          <p:cNvPr id="24" name="Прямоугольник 24"/>
          <p:cNvSpPr>
            <a:spLocks noChangeArrowheads="1"/>
          </p:cNvSpPr>
          <p:nvPr/>
        </p:nvSpPr>
        <p:spPr bwMode="auto">
          <a:xfrm>
            <a:off x="323528" y="2996952"/>
            <a:ext cx="7785100" cy="1569660"/>
          </a:xfrm>
          <a:prstGeom prst="rect">
            <a:avLst/>
          </a:prstGeom>
          <a:noFill/>
          <a:ln w="9525">
            <a:noFill/>
            <a:miter lim="800000"/>
            <a:headEnd/>
            <a:tailEnd/>
          </a:ln>
        </p:spPr>
        <p:txBody>
          <a:bodyPr wrap="square">
            <a:spAutoFit/>
          </a:bodyPr>
          <a:lstStyle/>
          <a:p>
            <a:pPr>
              <a:defRPr/>
            </a:pPr>
            <a:r>
              <a:rPr lang="en-US" sz="1600" dirty="0"/>
              <a:t>Investigation of the reaction </a:t>
            </a:r>
            <a:r>
              <a:rPr lang="ru-RU" sz="1600" baseline="30000" dirty="0"/>
              <a:t>10</a:t>
            </a:r>
            <a:r>
              <a:rPr lang="ru-RU" sz="1600" dirty="0"/>
              <a:t>B(n,2n)</a:t>
            </a:r>
            <a:r>
              <a:rPr lang="ru-RU" sz="1600" baseline="30000" dirty="0"/>
              <a:t>9</a:t>
            </a:r>
            <a:r>
              <a:rPr lang="ru-RU" sz="1600" dirty="0"/>
              <a:t>B </a:t>
            </a:r>
            <a:r>
              <a:rPr lang="en-US" sz="1600" dirty="0">
                <a:sym typeface="Symbol" pitchFamily="18" charset="2"/>
              </a:rPr>
              <a:t></a:t>
            </a:r>
            <a:r>
              <a:rPr lang="ru-RU" sz="1600" dirty="0"/>
              <a:t> </a:t>
            </a:r>
            <a:r>
              <a:rPr lang="ru-RU" sz="1600" dirty="0" err="1"/>
              <a:t>p</a:t>
            </a:r>
            <a:r>
              <a:rPr lang="ru-RU" sz="1600" dirty="0"/>
              <a:t> + </a:t>
            </a:r>
            <a:r>
              <a:rPr lang="en-US" sz="1600" baseline="30000" dirty="0"/>
              <a:t>8</a:t>
            </a:r>
            <a:r>
              <a:rPr lang="ru-RU" sz="1600" dirty="0" err="1"/>
              <a:t>Be</a:t>
            </a:r>
            <a:r>
              <a:rPr lang="ru-RU" sz="1600" dirty="0"/>
              <a:t>.</a:t>
            </a:r>
          </a:p>
          <a:p>
            <a:pPr>
              <a:defRPr/>
            </a:pPr>
            <a:endParaRPr lang="ru-RU" sz="1600" dirty="0"/>
          </a:p>
          <a:p>
            <a:pPr>
              <a:defRPr/>
            </a:pPr>
            <a:r>
              <a:rPr lang="en-US" sz="1600" u="sng" dirty="0"/>
              <a:t>Aim</a:t>
            </a:r>
            <a:r>
              <a:rPr lang="ru-RU" sz="1600" u="sng" dirty="0"/>
              <a:t>:</a:t>
            </a:r>
            <a:r>
              <a:rPr lang="ru-RU" sz="1600" dirty="0"/>
              <a:t> </a:t>
            </a:r>
            <a:r>
              <a:rPr lang="en-US" sz="1600" i="1" dirty="0">
                <a:solidFill>
                  <a:srgbClr val="FF0000"/>
                </a:solidFill>
              </a:rPr>
              <a:t>Obtaining information about the low-lying levels of the unstable nucleus </a:t>
            </a:r>
            <a:r>
              <a:rPr lang="ru-RU" sz="1600" i="1" baseline="30000" dirty="0">
                <a:solidFill>
                  <a:srgbClr val="FF0000"/>
                </a:solidFill>
              </a:rPr>
              <a:t>9</a:t>
            </a:r>
            <a:r>
              <a:rPr lang="ru-RU" sz="1600" i="1" dirty="0">
                <a:solidFill>
                  <a:srgbClr val="FF0000"/>
                </a:solidFill>
              </a:rPr>
              <a:t>B</a:t>
            </a:r>
          </a:p>
          <a:p>
            <a:pPr>
              <a:defRPr/>
            </a:pPr>
            <a:endParaRPr lang="ru-RU" sz="1600" dirty="0"/>
          </a:p>
          <a:p>
            <a:pPr>
              <a:defRPr/>
            </a:pPr>
            <a:r>
              <a:rPr lang="en-US" sz="1600" u="sng" dirty="0"/>
              <a:t>Method</a:t>
            </a:r>
            <a:r>
              <a:rPr lang="ru-RU" sz="1600" u="sng" dirty="0"/>
              <a:t>: </a:t>
            </a:r>
            <a:r>
              <a:rPr lang="en-US" sz="1600" i="1" dirty="0">
                <a:solidFill>
                  <a:srgbClr val="0070C0"/>
                </a:solidFill>
              </a:rPr>
              <a:t>Measurement of the energies of two neutrons using time of flight and calculation of missing-mass spectrum for </a:t>
            </a:r>
            <a:r>
              <a:rPr lang="ru-RU" sz="1600" i="1" baseline="30000" dirty="0">
                <a:solidFill>
                  <a:srgbClr val="0070C0"/>
                </a:solidFill>
              </a:rPr>
              <a:t>9</a:t>
            </a:r>
            <a:r>
              <a:rPr lang="ru-RU" sz="1600" i="1" dirty="0">
                <a:solidFill>
                  <a:srgbClr val="0070C0"/>
                </a:solidFill>
              </a:rPr>
              <a:t>B</a:t>
            </a:r>
            <a:r>
              <a:rPr lang="ru-RU" sz="1600" i="1" dirty="0">
                <a:solidFill>
                  <a:schemeClr val="accent3"/>
                </a:solidFill>
              </a:rPr>
              <a:t>.</a:t>
            </a:r>
          </a:p>
        </p:txBody>
      </p:sp>
      <p:pic>
        <p:nvPicPr>
          <p:cNvPr id="26" name="Рисунок 25" descr="12.png"/>
          <p:cNvPicPr>
            <a:picLocks noChangeAspect="1"/>
          </p:cNvPicPr>
          <p:nvPr/>
        </p:nvPicPr>
        <p:blipFill>
          <a:blip r:embed="rId4" cstate="print"/>
          <a:stretch>
            <a:fillRect/>
          </a:stretch>
        </p:blipFill>
        <p:spPr>
          <a:xfrm>
            <a:off x="4932040" y="1268760"/>
            <a:ext cx="2963611" cy="1128142"/>
          </a:xfrm>
          <a:prstGeom prst="rect">
            <a:avLst/>
          </a:prstGeom>
        </p:spPr>
      </p:pic>
      <p:sp>
        <p:nvSpPr>
          <p:cNvPr id="27" name="TextBox 26"/>
          <p:cNvSpPr txBox="1"/>
          <p:nvPr/>
        </p:nvSpPr>
        <p:spPr>
          <a:xfrm>
            <a:off x="4932040" y="2492896"/>
            <a:ext cx="3240360" cy="523220"/>
          </a:xfrm>
          <a:prstGeom prst="rect">
            <a:avLst/>
          </a:prstGeom>
          <a:noFill/>
        </p:spPr>
        <p:txBody>
          <a:bodyPr wrap="square" rtlCol="0">
            <a:spAutoFit/>
          </a:bodyPr>
          <a:lstStyle/>
          <a:p>
            <a:r>
              <a:rPr lang="en-US" sz="1400" i="1" dirty="0" smtClean="0"/>
              <a:t>Using </a:t>
            </a:r>
            <a:r>
              <a:rPr lang="en-US" sz="1400" b="1" i="1" dirty="0" smtClean="0"/>
              <a:t>high efficiency DEMON detectors with n-gamma </a:t>
            </a:r>
            <a:r>
              <a:rPr lang="en-US" sz="1400" i="1" dirty="0" smtClean="0"/>
              <a:t>separation capability</a:t>
            </a:r>
          </a:p>
        </p:txBody>
      </p:sp>
      <p:sp>
        <p:nvSpPr>
          <p:cNvPr id="8" name="Прямоугольник 7"/>
          <p:cNvSpPr/>
          <p:nvPr/>
        </p:nvSpPr>
        <p:spPr>
          <a:xfrm>
            <a:off x="428596" y="4941168"/>
            <a:ext cx="8463884" cy="923330"/>
          </a:xfrm>
          <a:prstGeom prst="rect">
            <a:avLst/>
          </a:prstGeom>
        </p:spPr>
        <p:txBody>
          <a:bodyPr wrap="square">
            <a:spAutoFit/>
          </a:bodyPr>
          <a:lstStyle/>
          <a:p>
            <a:pPr lvl="0" algn="just" eaLnBrk="0" fontAlgn="base" hangingPunct="0">
              <a:spcBef>
                <a:spcPct val="0"/>
              </a:spcBef>
              <a:spcAft>
                <a:spcPct val="0"/>
              </a:spcAft>
            </a:pPr>
            <a:r>
              <a:rPr lang="en-US" u="sng" dirty="0" smtClean="0">
                <a:solidFill>
                  <a:srgbClr val="C00000"/>
                </a:solidFill>
                <a:latin typeface="Arial" pitchFamily="34" charset="0"/>
                <a:ea typeface="Times New Roman" pitchFamily="18" charset="0"/>
                <a:cs typeface="Arial" pitchFamily="34" charset="0"/>
              </a:rPr>
              <a:t>Recommendation.</a:t>
            </a:r>
            <a:r>
              <a:rPr lang="en-US" dirty="0" smtClean="0">
                <a:solidFill>
                  <a:srgbClr val="C00000"/>
                </a:solidFill>
                <a:latin typeface="Arial" pitchFamily="34" charset="0"/>
                <a:ea typeface="Times New Roman" pitchFamily="18" charset="0"/>
                <a:cs typeface="Arial" pitchFamily="34" charset="0"/>
              </a:rPr>
              <a:t> The PAC recommends extension of the TANGRA project until the end of 2019 with full allocation of the requested funding, according to the presented schedule of work</a:t>
            </a:r>
            <a:r>
              <a:rPr lang="en-US" sz="1100" dirty="0" smtClean="0">
                <a:solidFill>
                  <a:srgbClr val="C00000"/>
                </a:solidFill>
                <a:latin typeface="Arial" pitchFamily="34" charset="0"/>
                <a:ea typeface="Times New Roman" pitchFamily="18" charset="0"/>
                <a:cs typeface="Arial" pitchFamily="34" charset="0"/>
              </a:rPr>
              <a:t>.</a:t>
            </a:r>
            <a:endParaRPr lang="en-US" sz="1600" dirty="0" smtClean="0">
              <a:solidFill>
                <a:srgbClr val="C00000"/>
              </a:solidFill>
              <a:latin typeface="Arial" pitchFamily="34" charset="0"/>
              <a:cs typeface="Arial" pitchFamily="34" charset="0"/>
            </a:endParaRPr>
          </a:p>
        </p:txBody>
      </p:sp>
      <p:sp>
        <p:nvSpPr>
          <p:cNvPr id="9" name="Прямоугольник 8"/>
          <p:cNvSpPr/>
          <p:nvPr/>
        </p:nvSpPr>
        <p:spPr>
          <a:xfrm>
            <a:off x="-90834" y="2658"/>
            <a:ext cx="8928992" cy="461665"/>
          </a:xfrm>
          <a:prstGeom prst="rect">
            <a:avLst/>
          </a:prstGeom>
        </p:spPr>
        <p:txBody>
          <a:bodyPr wrap="square">
            <a:spAutoFit/>
          </a:bodyPr>
          <a:lstStyle/>
          <a:p>
            <a:pPr algn="ctr"/>
            <a:r>
              <a:rPr lang="sv-SE" sz="2400" b="1" dirty="0">
                <a:solidFill>
                  <a:srgbClr val="C00000"/>
                </a:solidFill>
                <a:latin typeface="Arial" pitchFamily="34" charset="0"/>
                <a:ea typeface="Times New Roman" pitchFamily="18" charset="0"/>
                <a:cs typeface="Arial" pitchFamily="34" charset="0"/>
              </a:rPr>
              <a:t>Plans for </a:t>
            </a:r>
            <a:r>
              <a:rPr lang="sv-SE" sz="2400" b="1" dirty="0" smtClean="0">
                <a:solidFill>
                  <a:srgbClr val="C00000"/>
                </a:solidFill>
                <a:latin typeface="Arial" pitchFamily="34" charset="0"/>
                <a:ea typeface="Times New Roman" pitchFamily="18" charset="0"/>
                <a:cs typeface="Arial" pitchFamily="34" charset="0"/>
              </a:rPr>
              <a:t>2017-2019</a:t>
            </a:r>
            <a:endParaRPr lang="sv-SE" sz="2400" b="1" dirty="0">
              <a:solidFill>
                <a:srgbClr val="C00000"/>
              </a:solidFill>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857232"/>
            <a:ext cx="6215106" cy="2200602"/>
          </a:xfrm>
          <a:prstGeom prst="rect">
            <a:avLst/>
          </a:prstGeom>
        </p:spPr>
        <p:txBody>
          <a:bodyPr wrap="square">
            <a:spAutoFit/>
          </a:bodyPr>
          <a:lstStyle/>
          <a:p>
            <a:pPr lvl="0" eaLnBrk="0" fontAlgn="base" hangingPunct="0">
              <a:spcBef>
                <a:spcPct val="0"/>
              </a:spcBef>
              <a:spcAft>
                <a:spcPct val="0"/>
              </a:spcAft>
              <a:tabLst>
                <a:tab pos="271463" algn="l"/>
              </a:tabLst>
            </a:pPr>
            <a:r>
              <a:rPr kumimoji="0" lang="en-GB"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Target unit</a:t>
            </a:r>
            <a:r>
              <a:rPr kumimoji="0" lang="en-GB"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a:t>
            </a: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 design for the target unit designed for the gas-filled separator has been developed.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GB"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contract on the construction of the target unit will be signed in the coming few months and the system is expected to be operational for the first experiments in 2018.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3" name="Picture 1" descr="C:\PAC\pac\PAC46\  46 ПКК ЯФ_2017.06.14_фото\C06I7425.jpg"/>
          <p:cNvPicPr>
            <a:picLocks noChangeAspect="1" noChangeArrowheads="1"/>
          </p:cNvPicPr>
          <p:nvPr/>
        </p:nvPicPr>
        <p:blipFill>
          <a:blip r:embed="rId2" cstate="print"/>
          <a:srcRect/>
          <a:stretch>
            <a:fillRect/>
          </a:stretch>
        </p:blipFill>
        <p:spPr bwMode="auto">
          <a:xfrm>
            <a:off x="6444208" y="980728"/>
            <a:ext cx="2657204" cy="2643181"/>
          </a:xfrm>
          <a:prstGeom prst="rect">
            <a:avLst/>
          </a:prstGeom>
          <a:noFill/>
        </p:spPr>
      </p:pic>
      <p:sp>
        <p:nvSpPr>
          <p:cNvPr id="4" name="Прямоугольник 3"/>
          <p:cNvSpPr/>
          <p:nvPr/>
        </p:nvSpPr>
        <p:spPr>
          <a:xfrm>
            <a:off x="7092280" y="3613023"/>
            <a:ext cx="1877437" cy="369332"/>
          </a:xfrm>
          <a:prstGeom prst="rect">
            <a:avLst/>
          </a:prstGeom>
        </p:spPr>
        <p:txBody>
          <a:bodyPr wrap="none">
            <a:spAutoFit/>
          </a:bodyPr>
          <a:lstStyle/>
          <a:p>
            <a:r>
              <a:rPr kumimoji="0" lang="en-GB" b="1" i="0" u="none" strike="noStrike" cap="none" normalizeH="0" baseline="0" smtClean="0">
                <a:ln>
                  <a:noFill/>
                </a:ln>
                <a:solidFill>
                  <a:srgbClr val="0070C0"/>
                </a:solidFill>
                <a:effectLst/>
                <a:latin typeface="Arial" pitchFamily="34" charset="0"/>
                <a:ea typeface="Times New Roman" pitchFamily="18" charset="0"/>
                <a:cs typeface="Arial" pitchFamily="34" charset="0"/>
              </a:rPr>
              <a:t>Andrey Popeko</a:t>
            </a:r>
            <a:endParaRPr lang="en-GB" b="1">
              <a:solidFill>
                <a:srgbClr val="0070C0"/>
              </a:solidFill>
            </a:endParaRPr>
          </a:p>
        </p:txBody>
      </p:sp>
      <p:sp>
        <p:nvSpPr>
          <p:cNvPr id="5" name="Text Box 46"/>
          <p:cNvSpPr txBox="1">
            <a:spLocks noChangeArrowheads="1"/>
          </p:cNvSpPr>
          <p:nvPr/>
        </p:nvSpPr>
        <p:spPr bwMode="auto">
          <a:xfrm>
            <a:off x="645079" y="21447"/>
            <a:ext cx="7970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GB" sz="2800" b="1" smtClean="0">
                <a:solidFill>
                  <a:srgbClr val="C00000"/>
                </a:solidFill>
                <a:latin typeface="Times New Roman" panose="02020603050405020304" pitchFamily="18" charset="0"/>
                <a:cs typeface="Times New Roman" panose="02020603050405020304" pitchFamily="18" charset="0"/>
              </a:rPr>
              <a:t>Target, Separator and Detection units</a:t>
            </a:r>
          </a:p>
        </p:txBody>
      </p:sp>
      <p:pic>
        <p:nvPicPr>
          <p:cNvPr id="6" name="Content Placeholder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5393" y="3057834"/>
            <a:ext cx="2796623" cy="3610594"/>
          </a:xfrm>
          <a:prstGeom prst="rect">
            <a:avLst/>
          </a:prstGeom>
        </p:spPr>
      </p:pic>
      <p:sp>
        <p:nvSpPr>
          <p:cNvPr id="8" name="TextBox 7"/>
          <p:cNvSpPr txBox="1"/>
          <p:nvPr/>
        </p:nvSpPr>
        <p:spPr>
          <a:xfrm>
            <a:off x="3347864" y="4581128"/>
            <a:ext cx="3810980" cy="923330"/>
          </a:xfrm>
          <a:prstGeom prst="rect">
            <a:avLst/>
          </a:prstGeom>
          <a:noFill/>
        </p:spPr>
        <p:txBody>
          <a:bodyPr wrap="none" rtlCol="0">
            <a:spAutoFit/>
          </a:bodyPr>
          <a:lstStyle/>
          <a:p>
            <a:pPr marL="285750" indent="-285750">
              <a:buClr>
                <a:srgbClr val="FF0000"/>
              </a:buClr>
              <a:buFont typeface="Wingdings" panose="05000000000000000000" pitchFamily="2" charset="2"/>
              <a:buChar char="Ø"/>
            </a:pPr>
            <a:r>
              <a:rPr lang="en-GB" b="1" dirty="0" err="1" smtClean="0">
                <a:solidFill>
                  <a:srgbClr val="0066FF"/>
                </a:solidFill>
                <a:latin typeface="Times New Roman" panose="02020603050405020304" pitchFamily="18" charset="0"/>
                <a:cs typeface="Times New Roman" panose="02020603050405020304" pitchFamily="18" charset="0"/>
              </a:rPr>
              <a:t>Ø</a:t>
            </a:r>
            <a:r>
              <a:rPr lang="en-GB" b="1" dirty="0" smtClean="0">
                <a:solidFill>
                  <a:srgbClr val="0066FF"/>
                </a:solidFill>
                <a:latin typeface="Times New Roman" panose="02020603050405020304" pitchFamily="18" charset="0"/>
                <a:cs typeface="Times New Roman" panose="02020603050405020304" pitchFamily="18" charset="0"/>
              </a:rPr>
              <a:t> = 480, 1500 </a:t>
            </a:r>
            <a:r>
              <a:rPr lang="en-GB" b="1" dirty="0" err="1" smtClean="0">
                <a:solidFill>
                  <a:srgbClr val="0066FF"/>
                </a:solidFill>
                <a:latin typeface="Times New Roman" panose="02020603050405020304" pitchFamily="18" charset="0"/>
                <a:cs typeface="Times New Roman" panose="02020603050405020304" pitchFamily="18" charset="0"/>
              </a:rPr>
              <a:t>r.p.m</a:t>
            </a:r>
            <a:r>
              <a:rPr lang="en-GB" b="1" dirty="0" smtClean="0">
                <a:solidFill>
                  <a:srgbClr val="0066FF"/>
                </a:solidFill>
                <a:latin typeface="Times New Roman" panose="02020603050405020304" pitchFamily="18" charset="0"/>
                <a:cs typeface="Times New Roman" panose="02020603050405020304" pitchFamily="18" charset="0"/>
              </a:rPr>
              <a:t>. synchronous,</a:t>
            </a:r>
          </a:p>
          <a:p>
            <a:pPr marL="285750" indent="-285750">
              <a:buClr>
                <a:srgbClr val="FF0000"/>
              </a:buClr>
              <a:buFont typeface="Wingdings" panose="05000000000000000000" pitchFamily="2" charset="2"/>
              <a:buChar char="Ø"/>
            </a:pPr>
            <a:r>
              <a:rPr lang="en-GB" b="1" dirty="0" smtClean="0">
                <a:solidFill>
                  <a:srgbClr val="0066FF"/>
                </a:solidFill>
                <a:latin typeface="Times New Roman" panose="02020603050405020304" pitchFamily="18" charset="0"/>
                <a:cs typeface="Times New Roman" panose="02020603050405020304" pitchFamily="18" charset="0"/>
              </a:rPr>
              <a:t>e-beam &amp; optical diagnostic,</a:t>
            </a:r>
          </a:p>
          <a:p>
            <a:pPr marL="285750" indent="-285750">
              <a:buClr>
                <a:srgbClr val="FF0000"/>
              </a:buClr>
              <a:buFont typeface="Wingdings" panose="05000000000000000000" pitchFamily="2" charset="2"/>
              <a:buChar char="Ø"/>
            </a:pPr>
            <a:r>
              <a:rPr lang="en-GB" b="1" dirty="0" smtClean="0">
                <a:solidFill>
                  <a:srgbClr val="0066FF"/>
                </a:solidFill>
                <a:latin typeface="Times New Roman" panose="02020603050405020304" pitchFamily="18" charset="0"/>
                <a:cs typeface="Times New Roman" panose="02020603050405020304" pitchFamily="18" charset="0"/>
              </a:rPr>
              <a:t>water cooling</a:t>
            </a:r>
            <a:endParaRPr lang="en-GB" b="1"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7827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6"/>
          <p:cNvSpPr txBox="1">
            <a:spLocks noChangeArrowheads="1"/>
          </p:cNvSpPr>
          <p:nvPr/>
        </p:nvSpPr>
        <p:spPr bwMode="auto">
          <a:xfrm>
            <a:off x="539552" y="-36097"/>
            <a:ext cx="7970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New gas-filled separator GFS-2</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pic>
        <p:nvPicPr>
          <p:cNvPr id="7" name="Image 2"/>
          <p:cNvPicPr>
            <a:picLocks noChangeAspect="1"/>
          </p:cNvPicPr>
          <p:nvPr/>
        </p:nvPicPr>
        <p:blipFill>
          <a:blip r:embed="rId3" cstate="print"/>
          <a:stretch>
            <a:fillRect/>
          </a:stretch>
        </p:blipFill>
        <p:spPr>
          <a:xfrm>
            <a:off x="4355976" y="2420888"/>
            <a:ext cx="4725510" cy="2736304"/>
          </a:xfrm>
          <a:prstGeom prst="rect">
            <a:avLst/>
          </a:prstGeom>
        </p:spPr>
      </p:pic>
      <p:pic>
        <p:nvPicPr>
          <p:cNvPr id="8"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5496" y="3212976"/>
            <a:ext cx="2883993" cy="2016224"/>
          </a:xfrm>
          <a:prstGeom prst="rect">
            <a:avLst/>
          </a:prstGeom>
        </p:spPr>
      </p:pic>
      <p:pic>
        <p:nvPicPr>
          <p:cNvPr id="9"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071802" y="4214818"/>
            <a:ext cx="3156382" cy="2549056"/>
          </a:xfrm>
          <a:prstGeom prst="rect">
            <a:avLst/>
          </a:prstGeom>
        </p:spPr>
      </p:pic>
      <p:pic>
        <p:nvPicPr>
          <p:cNvPr id="10" name="Picture 4"/>
          <p:cNvPicPr>
            <a:picLocks noChangeAspect="1"/>
          </p:cNvPicPr>
          <p:nvPr/>
        </p:nvPicPr>
        <p:blipFill>
          <a:blip r:embed="rId6" cstate="print"/>
          <a:stretch>
            <a:fillRect/>
          </a:stretch>
        </p:blipFill>
        <p:spPr>
          <a:xfrm>
            <a:off x="7387190" y="5726486"/>
            <a:ext cx="1661564" cy="870865"/>
          </a:xfrm>
          <a:prstGeom prst="rect">
            <a:avLst/>
          </a:prstGeom>
        </p:spPr>
      </p:pic>
      <p:pic>
        <p:nvPicPr>
          <p:cNvPr id="11" name="Picture 2" descr="flerovlab new logotyp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313708" y="5726486"/>
            <a:ext cx="1057830" cy="8708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79041" y="616039"/>
            <a:ext cx="8973982" cy="209288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manufacturing of the GFS-2 is ongoing and the initial testing of several components is being conducted.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separator should be delivered to Dubna and mounted on channel 3 in October 2017.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design of a pre-separator for studying the chemical properties of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superheavy</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elements is in progress.</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58" y="980728"/>
            <a:ext cx="8954830" cy="315471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cyclotron and all its subsystems are in the installation phase.</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high-voltage platform on which the ion source will be located is being currently mounted.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mounting of the axial injection system is in progress.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main cyclotron magnet has been mounted and magnetic measurements are </a:t>
            </a:r>
            <a:r>
              <a:rPr lang="en-US" dirty="0" smtClean="0">
                <a:latin typeface="Arial" pitchFamily="34" charset="0"/>
                <a:ea typeface="Times New Roman" pitchFamily="18" charset="0"/>
                <a:cs typeface="Arial" pitchFamily="34" charset="0"/>
              </a:rPr>
              <a:t>completed</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Completion of the installation work is planned for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December 2017</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commissioning of the cyclotron is now planned </a:t>
            </a:r>
            <a:r>
              <a:rPr kumimoji="0" lang="en-US"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from January to April 2018</a:t>
            </a:r>
            <a:r>
              <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lang="ru-RU" dirty="0">
              <a:solidFill>
                <a:srgbClr val="FF0000"/>
              </a:solidFill>
            </a:endParaRPr>
          </a:p>
        </p:txBody>
      </p:sp>
      <p:pic>
        <p:nvPicPr>
          <p:cNvPr id="23553" name="Picture 1" descr="C:\PAC\pac\PAC46\  46 ПКК ЯФ_2017.06.14_фото\C06I7372.jpg"/>
          <p:cNvPicPr>
            <a:picLocks noChangeAspect="1" noChangeArrowheads="1"/>
          </p:cNvPicPr>
          <p:nvPr/>
        </p:nvPicPr>
        <p:blipFill>
          <a:blip r:embed="rId2" cstate="print"/>
          <a:srcRect/>
          <a:stretch>
            <a:fillRect/>
          </a:stretch>
        </p:blipFill>
        <p:spPr bwMode="auto">
          <a:xfrm>
            <a:off x="5814812" y="4306991"/>
            <a:ext cx="1997548" cy="2136870"/>
          </a:xfrm>
          <a:prstGeom prst="rect">
            <a:avLst/>
          </a:prstGeom>
          <a:noFill/>
        </p:spPr>
      </p:pic>
      <p:sp>
        <p:nvSpPr>
          <p:cNvPr id="4" name="Прямоугольник 3"/>
          <p:cNvSpPr/>
          <p:nvPr/>
        </p:nvSpPr>
        <p:spPr>
          <a:xfrm>
            <a:off x="6030836" y="6444044"/>
            <a:ext cx="1518364" cy="369332"/>
          </a:xfrm>
          <a:prstGeom prst="rect">
            <a:avLst/>
          </a:prstGeom>
        </p:spPr>
        <p:txBody>
          <a:bodyPr wrap="none">
            <a:spAutoFit/>
          </a:bodyPr>
          <a:lstStyle/>
          <a:p>
            <a:r>
              <a:rPr kumimoji="0" lang="en-US"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Igor </a:t>
            </a:r>
            <a:r>
              <a:rPr kumimoji="0" lang="en-US"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Kalagin</a:t>
            </a:r>
            <a:endParaRPr lang="ru-RU" b="1" dirty="0">
              <a:solidFill>
                <a:srgbClr val="000000"/>
              </a:solidFill>
            </a:endParaRPr>
          </a:p>
        </p:txBody>
      </p:sp>
      <p:sp>
        <p:nvSpPr>
          <p:cNvPr id="5" name="Прямоугольник 4"/>
          <p:cNvSpPr/>
          <p:nvPr/>
        </p:nvSpPr>
        <p:spPr>
          <a:xfrm>
            <a:off x="35496" y="0"/>
            <a:ext cx="8928992" cy="830997"/>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Cyclotron DC-280 (</a:t>
            </a:r>
            <a:r>
              <a:rPr lang="en-US" sz="2400" b="1" dirty="0" err="1">
                <a:solidFill>
                  <a:srgbClr val="C00000"/>
                </a:solidFill>
                <a:latin typeface="Arial" pitchFamily="34" charset="0"/>
                <a:ea typeface="Times New Roman" pitchFamily="18" charset="0"/>
                <a:cs typeface="Arial" pitchFamily="34" charset="0"/>
              </a:rPr>
              <a:t>Dubna</a:t>
            </a:r>
            <a:r>
              <a:rPr lang="en-US" sz="2400" b="1" dirty="0">
                <a:solidFill>
                  <a:srgbClr val="C00000"/>
                </a:solidFill>
                <a:latin typeface="Arial" pitchFamily="34" charset="0"/>
                <a:ea typeface="Times New Roman" pitchFamily="18" charset="0"/>
                <a:cs typeface="Arial" pitchFamily="34" charset="0"/>
              </a:rPr>
              <a:t> </a:t>
            </a:r>
            <a:r>
              <a:rPr lang="en-US" sz="2400" b="1" dirty="0" err="1">
                <a:solidFill>
                  <a:srgbClr val="C00000"/>
                </a:solidFill>
                <a:latin typeface="Arial" pitchFamily="34" charset="0"/>
                <a:ea typeface="Times New Roman" pitchFamily="18" charset="0"/>
                <a:cs typeface="Arial" pitchFamily="34" charset="0"/>
              </a:rPr>
              <a:t>Сyclotron</a:t>
            </a:r>
            <a:r>
              <a:rPr lang="en-US" sz="2400" b="1" dirty="0">
                <a:solidFill>
                  <a:srgbClr val="C00000"/>
                </a:solidFill>
                <a:latin typeface="Arial" pitchFamily="34" charset="0"/>
                <a:ea typeface="Times New Roman" pitchFamily="18" charset="0"/>
                <a:cs typeface="Arial" pitchFamily="34" charset="0"/>
              </a:rPr>
              <a:t>, K-factor 280) </a:t>
            </a:r>
            <a:r>
              <a:rPr lang="en-US" sz="2400" b="1" dirty="0" smtClean="0">
                <a:solidFill>
                  <a:srgbClr val="C00000"/>
                </a:solidFill>
                <a:latin typeface="Arial" pitchFamily="34" charset="0"/>
                <a:ea typeface="Times New Roman" pitchFamily="18" charset="0"/>
                <a:cs typeface="Arial" pitchFamily="34" charset="0"/>
              </a:rPr>
              <a:t>– central </a:t>
            </a:r>
            <a:r>
              <a:rPr lang="en-US" sz="2400" b="1" dirty="0">
                <a:solidFill>
                  <a:srgbClr val="C00000"/>
                </a:solidFill>
                <a:latin typeface="Arial" pitchFamily="34" charset="0"/>
                <a:ea typeface="Times New Roman" pitchFamily="18" charset="0"/>
                <a:cs typeface="Arial" pitchFamily="34" charset="0"/>
              </a:rPr>
              <a:t>device of the new SHE Factory</a:t>
            </a:r>
            <a:endParaRPr lang="ru-RU" sz="2400" dirty="0">
              <a:solidFill>
                <a:srgbClr val="C00000"/>
              </a:solidFill>
            </a:endParaRPr>
          </a:p>
        </p:txBody>
      </p:sp>
      <p:pic>
        <p:nvPicPr>
          <p:cNvPr id="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43608" y="4149080"/>
            <a:ext cx="4055392" cy="2689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 name="ZoneTexte 2"/>
          <p:cNvSpPr txBox="1"/>
          <p:nvPr/>
        </p:nvSpPr>
        <p:spPr>
          <a:xfrm>
            <a:off x="1043608" y="4149080"/>
            <a:ext cx="1743386" cy="338554"/>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GB" sz="1600" dirty="0" smtClean="0"/>
              <a:t>SHE Factory layout</a:t>
            </a:r>
            <a:endParaRPr lang="en-GB"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5758" y="2749336"/>
            <a:ext cx="5815568" cy="2786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Прямоугольник 2"/>
          <p:cNvSpPr/>
          <p:nvPr/>
        </p:nvSpPr>
        <p:spPr>
          <a:xfrm>
            <a:off x="1196108" y="219002"/>
            <a:ext cx="6780627" cy="584775"/>
          </a:xfrm>
          <a:prstGeom prst="rect">
            <a:avLst/>
          </a:prstGeom>
        </p:spPr>
        <p:txBody>
          <a:bodyPr wrap="square">
            <a:spAutoFit/>
          </a:bodyPr>
          <a:lstStyle/>
          <a:p>
            <a:pPr algn="ctr"/>
            <a:r>
              <a:rPr lang="en-US" altLang="ru-RU" sz="3200" b="1" dirty="0" smtClean="0">
                <a:solidFill>
                  <a:schemeClr val="bg1"/>
                </a:solidFill>
                <a:latin typeface="Times New Roman" pitchFamily="18" charset="0"/>
              </a:rPr>
              <a:t>!</a:t>
            </a:r>
            <a:endParaRPr lang="ru-RU" sz="3200" b="1" dirty="0">
              <a:solidFill>
                <a:schemeClr val="bg1"/>
              </a:solidFill>
            </a:endParaRPr>
          </a:p>
        </p:txBody>
      </p:sp>
      <p:sp>
        <p:nvSpPr>
          <p:cNvPr id="4" name="Прямоугольник 8"/>
          <p:cNvSpPr>
            <a:spLocks noChangeArrowheads="1"/>
          </p:cNvSpPr>
          <p:nvPr/>
        </p:nvSpPr>
        <p:spPr bwMode="auto">
          <a:xfrm>
            <a:off x="989453" y="2841424"/>
            <a:ext cx="4254884" cy="707886"/>
          </a:xfrm>
          <a:prstGeom prst="rect">
            <a:avLst/>
          </a:prstGeom>
          <a:noFill/>
          <a:ln w="9525">
            <a:noFill/>
            <a:miter lim="800000"/>
            <a:headEnd/>
            <a:tailEnd/>
          </a:ln>
        </p:spPr>
        <p:txBody>
          <a:bodyPr wrap="square">
            <a:spAutoFit/>
          </a:bodyPr>
          <a:lstStyle/>
          <a:p>
            <a:pPr algn="ctr">
              <a:spcBef>
                <a:spcPct val="50000"/>
              </a:spcBef>
            </a:pPr>
            <a:r>
              <a:rPr lang="en-GB" sz="2000" b="1" dirty="0" smtClean="0">
                <a:solidFill>
                  <a:schemeClr val="bg1"/>
                </a:solidFill>
                <a:latin typeface="Times New Roman" panose="02020603050405020304" pitchFamily="18" charset="0"/>
                <a:cs typeface="Times New Roman" panose="02020603050405020304" pitchFamily="18" charset="0"/>
              </a:rPr>
              <a:t>The building of</a:t>
            </a:r>
            <a:r>
              <a:rPr lang="en-US" altLang="ru-RU" sz="2000" b="1" dirty="0" smtClean="0">
                <a:solidFill>
                  <a:schemeClr val="bg1"/>
                </a:solidFill>
                <a:latin typeface="Times New Roman" panose="02020603050405020304" pitchFamily="18" charset="0"/>
                <a:cs typeface="Times New Roman" panose="02020603050405020304" pitchFamily="18" charset="0"/>
              </a:rPr>
              <a:t> the </a:t>
            </a:r>
            <a:r>
              <a:rPr lang="en-GB" sz="2000" b="1" dirty="0" smtClean="0">
                <a:solidFill>
                  <a:schemeClr val="bg1"/>
                </a:solidFill>
                <a:latin typeface="Times New Roman" panose="02020603050405020304" pitchFamily="18" charset="0"/>
                <a:cs typeface="Times New Roman" panose="02020603050405020304" pitchFamily="18" charset="0"/>
              </a:rPr>
              <a:t>SHE factory   June 2017</a:t>
            </a:r>
            <a:endParaRPr lang="en-US" sz="2000" b="1" dirty="0">
              <a:solidFill>
                <a:schemeClr val="bg1"/>
              </a:solidFill>
            </a:endParaRPr>
          </a:p>
        </p:txBody>
      </p:sp>
      <p:sp>
        <p:nvSpPr>
          <p:cNvPr id="5" name="Прямоугольник 4"/>
          <p:cNvSpPr/>
          <p:nvPr/>
        </p:nvSpPr>
        <p:spPr>
          <a:xfrm>
            <a:off x="127165" y="876669"/>
            <a:ext cx="8918511" cy="1754326"/>
          </a:xfrm>
          <a:prstGeom prst="rect">
            <a:avLst/>
          </a:prstGeom>
        </p:spPr>
        <p:txBody>
          <a:bodyPr wrap="square">
            <a:spAutoFit/>
          </a:bodyPr>
          <a:lstStyle/>
          <a:p>
            <a:r>
              <a:rPr lang="en-US" dirty="0" smtClean="0">
                <a:latin typeface="Arial" pitchFamily="34" charset="0"/>
                <a:ea typeface="Times New Roman" pitchFamily="18" charset="0"/>
                <a:cs typeface="Arial" pitchFamily="34" charset="0"/>
              </a:rPr>
              <a:t>The PAC</a:t>
            </a:r>
          </a:p>
          <a:p>
            <a:pPr marL="285750" indent="-285750">
              <a:buFont typeface="Arial" panose="020B0604020202020204" pitchFamily="34" charset="0"/>
              <a:buChar char="•"/>
            </a:pPr>
            <a:r>
              <a:rPr lang="en-US" dirty="0" smtClean="0">
                <a:latin typeface="Arial" pitchFamily="34" charset="0"/>
                <a:ea typeface="Times New Roman" pitchFamily="18" charset="0"/>
                <a:cs typeface="Arial" pitchFamily="34" charset="0"/>
              </a:rPr>
              <a:t>heard reports on the status of the Factory of Superheavy Elements presented by </a:t>
            </a:r>
            <a:r>
              <a:rPr lang="en-US" dirty="0" smtClean="0">
                <a:solidFill>
                  <a:srgbClr val="0070C0"/>
                </a:solidFill>
                <a:latin typeface="Arial" pitchFamily="34" charset="0"/>
                <a:ea typeface="Times New Roman" pitchFamily="18" charset="0"/>
                <a:cs typeface="Arial" pitchFamily="34" charset="0"/>
              </a:rPr>
              <a:t>Igor Kalagin, Sergey Bogomolov, </a:t>
            </a:r>
            <a:r>
              <a:rPr lang="en-US" dirty="0" smtClean="0">
                <a:latin typeface="Arial" pitchFamily="34" charset="0"/>
                <a:ea typeface="Times New Roman" pitchFamily="18" charset="0"/>
                <a:cs typeface="Arial" pitchFamily="34" charset="0"/>
              </a:rPr>
              <a:t>and</a:t>
            </a:r>
            <a:r>
              <a:rPr lang="en-US" dirty="0" smtClean="0">
                <a:solidFill>
                  <a:srgbClr val="0070C0"/>
                </a:solidFill>
                <a:latin typeface="Arial" pitchFamily="34" charset="0"/>
                <a:ea typeface="Times New Roman" pitchFamily="18" charset="0"/>
                <a:cs typeface="Arial" pitchFamily="34" charset="0"/>
              </a:rPr>
              <a:t> Andrey Popeko;</a:t>
            </a:r>
          </a:p>
          <a:p>
            <a:pPr marL="285750" indent="-285750">
              <a:buFont typeface="Arial" panose="020B0604020202020204" pitchFamily="34" charset="0"/>
              <a:buChar char="•"/>
            </a:pPr>
            <a:endParaRPr lang="en-US" dirty="0">
              <a:latin typeface="Arial" pitchFamily="34" charset="0"/>
              <a:ea typeface="Times New Roman" pitchFamily="18" charset="0"/>
              <a:cs typeface="Arial" pitchFamily="34" charset="0"/>
            </a:endParaRPr>
          </a:p>
          <a:p>
            <a:pPr marL="285750" indent="-285750">
              <a:buFont typeface="Arial" panose="020B0604020202020204" pitchFamily="34" charset="0"/>
              <a:buChar char="•"/>
            </a:pPr>
            <a:r>
              <a:rPr lang="en-US" dirty="0" smtClean="0">
                <a:latin typeface="Arial" pitchFamily="34" charset="0"/>
                <a:ea typeface="Times New Roman" pitchFamily="18" charset="0"/>
                <a:cs typeface="Arial" pitchFamily="34" charset="0"/>
              </a:rPr>
              <a:t>appreciates the high pace of the installation and commissioning work of their subsystems;</a:t>
            </a:r>
            <a:endParaRPr lang="ru-RU" dirty="0"/>
          </a:p>
        </p:txBody>
      </p:sp>
      <p:sp>
        <p:nvSpPr>
          <p:cNvPr id="6" name="Прямоугольник 5"/>
          <p:cNvSpPr/>
          <p:nvPr/>
        </p:nvSpPr>
        <p:spPr>
          <a:xfrm>
            <a:off x="0" y="95890"/>
            <a:ext cx="8928992" cy="830997"/>
          </a:xfrm>
          <a:prstGeom prst="rect">
            <a:avLst/>
          </a:prstGeom>
        </p:spPr>
        <p:txBody>
          <a:bodyPr wrap="square">
            <a:spAutoFit/>
          </a:bodyPr>
          <a:lstStyle/>
          <a:p>
            <a:pPr algn="ctr"/>
            <a:r>
              <a:rPr lang="en-US" sz="2400" b="1" dirty="0" smtClean="0">
                <a:solidFill>
                  <a:srgbClr val="C00000"/>
                </a:solidFill>
                <a:latin typeface="Arial" pitchFamily="34" charset="0"/>
                <a:ea typeface="Times New Roman" pitchFamily="18" charset="0"/>
                <a:cs typeface="Arial" pitchFamily="34" charset="0"/>
              </a:rPr>
              <a:t>I. Status of the Factory of Superheavy Elements </a:t>
            </a:r>
          </a:p>
          <a:p>
            <a:pPr algn="ctr"/>
            <a:r>
              <a:rPr lang="en-US" sz="2400" b="1" dirty="0" smtClean="0">
                <a:solidFill>
                  <a:srgbClr val="C00000"/>
                </a:solidFill>
                <a:latin typeface="Arial" pitchFamily="34" charset="0"/>
                <a:ea typeface="Times New Roman" pitchFamily="18" charset="0"/>
                <a:cs typeface="Arial" pitchFamily="34" charset="0"/>
              </a:rPr>
              <a:t>(SHE Factory)</a:t>
            </a:r>
            <a:endParaRPr lang="ru-RU" sz="2400" dirty="0">
              <a:solidFill>
                <a:srgbClr val="C00000"/>
              </a:solidFill>
            </a:endParaRPr>
          </a:p>
        </p:txBody>
      </p:sp>
      <p:pic>
        <p:nvPicPr>
          <p:cNvPr id="1026" name="Picture 2" descr="C:\PAC\pac\PAC46\  46 ПКК ЯФ_2017.06.14_фото\C06I7599.jpg"/>
          <p:cNvPicPr>
            <a:picLocks noChangeAspect="1" noChangeArrowheads="1"/>
          </p:cNvPicPr>
          <p:nvPr/>
        </p:nvPicPr>
        <p:blipFill>
          <a:blip r:embed="rId3" cstate="print"/>
          <a:srcRect/>
          <a:stretch>
            <a:fillRect/>
          </a:stretch>
        </p:blipFill>
        <p:spPr bwMode="auto">
          <a:xfrm>
            <a:off x="4707975" y="3789040"/>
            <a:ext cx="4221017" cy="2857496"/>
          </a:xfrm>
          <a:prstGeom prst="rect">
            <a:avLst/>
          </a:prstGeom>
          <a:noFill/>
        </p:spPr>
      </p:pic>
    </p:spTree>
    <p:extLst>
      <p:ext uri="{BB962C8B-B14F-4D97-AF65-F5344CB8AC3E}">
        <p14:creationId xmlns="" xmlns:p14="http://schemas.microsoft.com/office/powerpoint/2010/main" val="6837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858016" y="6237312"/>
            <a:ext cx="2285984" cy="369332"/>
          </a:xfrm>
          <a:prstGeom prst="rect">
            <a:avLst/>
          </a:prstGeom>
        </p:spPr>
        <p:txBody>
          <a:bodyPr wrap="square">
            <a:spAutoFit/>
          </a:bodyPr>
          <a:lstStyle/>
          <a:p>
            <a:r>
              <a:rPr lang="en-US" b="1" dirty="0" smtClean="0">
                <a:solidFill>
                  <a:srgbClr val="000000"/>
                </a:solidFill>
                <a:latin typeface="Arial" pitchFamily="34" charset="0"/>
                <a:ea typeface="Times New Roman" pitchFamily="18" charset="0"/>
                <a:cs typeface="Arial" pitchFamily="34" charset="0"/>
              </a:rPr>
              <a:t>Sergey Bogomolov</a:t>
            </a:r>
            <a:endParaRPr lang="ru-RU" b="1" dirty="0">
              <a:solidFill>
                <a:srgbClr val="000000"/>
              </a:solidFill>
            </a:endParaRPr>
          </a:p>
        </p:txBody>
      </p:sp>
      <p:sp>
        <p:nvSpPr>
          <p:cNvPr id="6" name="Прямоугольник 5"/>
          <p:cNvSpPr/>
          <p:nvPr/>
        </p:nvSpPr>
        <p:spPr>
          <a:xfrm>
            <a:off x="0" y="836712"/>
            <a:ext cx="4468457" cy="4924425"/>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new 14 GHz ECR-type ion source (DECRIS-PM) was constructed on permanent magnets.</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first results obtained with the DECRIS-PM for </a:t>
            </a:r>
            <a:r>
              <a:rPr lang="en-US" dirty="0" err="1" smtClean="0">
                <a:latin typeface="Arial" pitchFamily="34" charset="0"/>
                <a:ea typeface="Times New Roman" pitchFamily="18" charset="0"/>
                <a:cs typeface="Arial" pitchFamily="34" charset="0"/>
              </a:rPr>
              <a:t>Ar</a:t>
            </a:r>
            <a:r>
              <a:rPr lang="en-US" dirty="0" smtClean="0">
                <a:latin typeface="Arial" pitchFamily="34" charset="0"/>
                <a:ea typeface="Times New Roman" pitchFamily="18" charset="0"/>
                <a:cs typeface="Arial" pitchFamily="34" charset="0"/>
              </a:rPr>
              <a:t>, Kr, </a:t>
            </a:r>
            <a:r>
              <a:rPr lang="en-US" dirty="0" err="1" smtClean="0">
                <a:latin typeface="Arial" pitchFamily="34" charset="0"/>
                <a:ea typeface="Times New Roman" pitchFamily="18" charset="0"/>
                <a:cs typeface="Arial" pitchFamily="34" charset="0"/>
              </a:rPr>
              <a:t>Xe</a:t>
            </a:r>
            <a:r>
              <a:rPr lang="en-US" dirty="0" smtClean="0">
                <a:latin typeface="Arial" pitchFamily="34" charset="0"/>
                <a:ea typeface="Times New Roman" pitchFamily="18" charset="0"/>
                <a:cs typeface="Arial" pitchFamily="34" charset="0"/>
              </a:rPr>
              <a:t>, Ca, Mg and Fe manifested the design intensities of the produced ions.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test with Ca ions confirmed that the design specifications of the source were reached in terms of the ion-beam intensity (210 </a:t>
            </a:r>
            <a:r>
              <a:rPr lang="en-US" dirty="0" err="1" smtClean="0">
                <a:latin typeface="Arial" pitchFamily="34" charset="0"/>
                <a:ea typeface="Times New Roman" pitchFamily="18" charset="0"/>
                <a:cs typeface="Arial" pitchFamily="34" charset="0"/>
              </a:rPr>
              <a:t>eµA</a:t>
            </a:r>
            <a:r>
              <a:rPr lang="en-US" dirty="0" smtClean="0">
                <a:latin typeface="Arial" pitchFamily="34" charset="0"/>
                <a:ea typeface="Times New Roman" pitchFamily="18" charset="0"/>
                <a:cs typeface="Arial" pitchFamily="34" charset="0"/>
              </a:rPr>
              <a:t> for </a:t>
            </a:r>
            <a:r>
              <a:rPr lang="en-US" baseline="30000" dirty="0" smtClean="0">
                <a:latin typeface="Arial" pitchFamily="34" charset="0"/>
                <a:ea typeface="Times New Roman" pitchFamily="18" charset="0"/>
                <a:cs typeface="Arial" pitchFamily="34" charset="0"/>
              </a:rPr>
              <a:t>40</a:t>
            </a:r>
            <a:r>
              <a:rPr lang="en-US" dirty="0" smtClean="0">
                <a:latin typeface="Arial" pitchFamily="34" charset="0"/>
                <a:ea typeface="Times New Roman" pitchFamily="18" charset="0"/>
                <a:cs typeface="Arial" pitchFamily="34" charset="0"/>
              </a:rPr>
              <a:t>Ca</a:t>
            </a:r>
            <a:r>
              <a:rPr lang="en-US" baseline="30000" dirty="0" smtClean="0">
                <a:latin typeface="Arial" pitchFamily="34" charset="0"/>
                <a:ea typeface="Times New Roman" pitchFamily="18" charset="0"/>
                <a:cs typeface="Arial" pitchFamily="34" charset="0"/>
              </a:rPr>
              <a:t>9+</a:t>
            </a:r>
            <a:r>
              <a:rPr lang="en-US" dirty="0" smtClean="0">
                <a:latin typeface="Arial" pitchFamily="34" charset="0"/>
                <a:ea typeface="Times New Roman" pitchFamily="18" charset="0"/>
                <a:cs typeface="Arial" pitchFamily="34" charset="0"/>
              </a:rPr>
              <a:t>) and of the low consumption of the calcium material.</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lang="en-US" dirty="0" smtClean="0">
                <a:latin typeface="Arial" pitchFamily="34" charset="0"/>
                <a:ea typeface="Times New Roman" pitchFamily="18" charset="0"/>
                <a:cs typeface="Arial" pitchFamily="34" charset="0"/>
              </a:rPr>
              <a:t>The source is ready for installation at the SHE Factory.</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smtClean="0">
              <a:latin typeface="Arial" pitchFamily="34" charset="0"/>
              <a:ea typeface="Times New Roman" pitchFamily="18" charset="0"/>
              <a:cs typeface="Arial" pitchFamily="34" charset="0"/>
            </a:endParaRPr>
          </a:p>
        </p:txBody>
      </p:sp>
      <p:pic>
        <p:nvPicPr>
          <p:cNvPr id="2050" name="Picture 2" descr="C:\PAC\pac\PAC46\  46 ПКК ЯФ_2017.06.14_фото\C06I7414.jpg"/>
          <p:cNvPicPr>
            <a:picLocks noChangeAspect="1" noChangeArrowheads="1"/>
          </p:cNvPicPr>
          <p:nvPr/>
        </p:nvPicPr>
        <p:blipFill>
          <a:blip r:embed="rId3" cstate="print"/>
          <a:srcRect/>
          <a:stretch>
            <a:fillRect/>
          </a:stretch>
        </p:blipFill>
        <p:spPr bwMode="auto">
          <a:xfrm>
            <a:off x="7236296" y="4365104"/>
            <a:ext cx="1738033" cy="1721108"/>
          </a:xfrm>
          <a:prstGeom prst="rect">
            <a:avLst/>
          </a:prstGeom>
          <a:noFill/>
        </p:spPr>
      </p:pic>
      <p:sp>
        <p:nvSpPr>
          <p:cNvPr id="7" name="Text Box 46"/>
          <p:cNvSpPr txBox="1">
            <a:spLocks noChangeArrowheads="1"/>
          </p:cNvSpPr>
          <p:nvPr/>
        </p:nvSpPr>
        <p:spPr bwMode="auto">
          <a:xfrm>
            <a:off x="642910" y="241484"/>
            <a:ext cx="7970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ECR sources</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pic>
        <p:nvPicPr>
          <p:cNvPr id="3" name="Image 2" descr="SHEF ion sources.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55976" y="936104"/>
            <a:ext cx="4789521" cy="2996952"/>
          </a:xfrm>
          <a:prstGeom prst="rect">
            <a:avLst/>
          </a:prstGeom>
        </p:spPr>
      </p:pic>
      <p:pic>
        <p:nvPicPr>
          <p:cNvPr id="35" name="Рисунок 1"/>
          <p:cNvPicPr>
            <a:picLocks noChangeAspect="1"/>
          </p:cNvPicPr>
          <p:nvPr/>
        </p:nvPicPr>
        <p:blipFill>
          <a:blip r:embed="rId5" cstate="print"/>
          <a:srcRect/>
          <a:stretch>
            <a:fillRect/>
          </a:stretch>
        </p:blipFill>
        <p:spPr bwMode="auto">
          <a:xfrm>
            <a:off x="4427984" y="4653136"/>
            <a:ext cx="2483580" cy="1863087"/>
          </a:xfrm>
          <a:prstGeom prst="rect">
            <a:avLst/>
          </a:prstGeom>
          <a:noFill/>
          <a:ln w="9525">
            <a:noFill/>
            <a:miter lim="800000"/>
            <a:headEnd/>
            <a:tailEnd/>
          </a:ln>
        </p:spPr>
      </p:pic>
      <p:sp>
        <p:nvSpPr>
          <p:cNvPr id="36" name="Text Box 46"/>
          <p:cNvSpPr txBox="1">
            <a:spLocks noChangeArrowheads="1"/>
          </p:cNvSpPr>
          <p:nvPr/>
        </p:nvSpPr>
        <p:spPr bwMode="auto">
          <a:xfrm>
            <a:off x="4283968" y="4221088"/>
            <a:ext cx="280831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1400" b="1" dirty="0">
                <a:solidFill>
                  <a:srgbClr val="C00000"/>
                </a:solidFill>
                <a:latin typeface="Times New Roman" panose="02020603050405020304" pitchFamily="18" charset="0"/>
                <a:cs typeface="Times New Roman" panose="02020603050405020304" pitchFamily="18" charset="0"/>
              </a:rPr>
              <a:t>DECRIS-PM at the test bench</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191" y="1124744"/>
            <a:ext cx="5059676" cy="5478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a report on the progress in commissioning and preparing day-one experiments at the new fragment-separator ACCULINNA-2 presented by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Andrey</a:t>
            </a:r>
            <a:r>
              <a:rPr kumimoji="0" lang="en-US" b="0" i="0" u="none" strike="noStrike" cap="none" normalizeH="0" baseline="0" dirty="0" smtClean="0">
                <a:ln>
                  <a:noFill/>
                </a:ln>
                <a:effectLst/>
                <a:latin typeface="Arial" pitchFamily="34" charset="0"/>
                <a:ea typeface="Times New Roman" pitchFamily="18" charset="0"/>
                <a:cs typeface="Arial" pitchFamily="34" charset="0"/>
              </a:rPr>
              <a:t> Fomichev.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start-up of this fragment-separator was carried out in March 2017.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design parameters of the set-up were experimentally confirmed.</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measured intensities of the secondary beams exceeded the values obtained at the existing fragment-separator ACCULINNA-1 by a factor of 25.</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collaboration proposed that the first experiments would investigate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13</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 and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26</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decaying via the 3n, 4n and 2p emission.</a:t>
            </a:r>
            <a:endPar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pic>
        <p:nvPicPr>
          <p:cNvPr id="20483" name="Picture 3" descr="C:\PAC\pac\PAC46\  46 ПКК ЯФ_2017.06.14_фото\C06I7457.jpg"/>
          <p:cNvPicPr>
            <a:picLocks noChangeAspect="1" noChangeArrowheads="1"/>
          </p:cNvPicPr>
          <p:nvPr/>
        </p:nvPicPr>
        <p:blipFill>
          <a:blip r:embed="rId2" cstate="print"/>
          <a:srcRect/>
          <a:stretch>
            <a:fillRect/>
          </a:stretch>
        </p:blipFill>
        <p:spPr bwMode="auto">
          <a:xfrm>
            <a:off x="6084168" y="3789040"/>
            <a:ext cx="2241008" cy="2342150"/>
          </a:xfrm>
          <a:prstGeom prst="rect">
            <a:avLst/>
          </a:prstGeom>
          <a:noFill/>
        </p:spPr>
      </p:pic>
      <p:sp>
        <p:nvSpPr>
          <p:cNvPr id="4" name="Прямоугольник 3"/>
          <p:cNvSpPr/>
          <p:nvPr/>
        </p:nvSpPr>
        <p:spPr>
          <a:xfrm>
            <a:off x="0" y="95890"/>
            <a:ext cx="8928992" cy="830997"/>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II. New fragment-separator ACCULINNA-2 and its day-one experiments</a:t>
            </a:r>
          </a:p>
        </p:txBody>
      </p:sp>
      <p:pic>
        <p:nvPicPr>
          <p:cNvPr id="5" name="Picture 3" descr="D:\Articles\fig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43920" y="1052736"/>
            <a:ext cx="3964584" cy="25202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6516216" y="6309320"/>
            <a:ext cx="1809341" cy="369332"/>
          </a:xfrm>
          <a:prstGeom prst="rect">
            <a:avLst/>
          </a:prstGeom>
          <a:noFill/>
        </p:spPr>
        <p:txBody>
          <a:bodyPr wrap="none" rtlCol="0">
            <a:spAutoFit/>
          </a:bodyPr>
          <a:lstStyle/>
          <a:p>
            <a:r>
              <a:rPr lang="en-GB" dirty="0" err="1" smtClean="0"/>
              <a:t>Andrey</a:t>
            </a:r>
            <a:r>
              <a:rPr lang="en-GB" dirty="0" smtClean="0"/>
              <a:t> </a:t>
            </a:r>
            <a:r>
              <a:rPr lang="en-GB" dirty="0" err="1" smtClean="0"/>
              <a:t>Fomichev</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48523" y="596918"/>
            <a:ext cx="9059981" cy="2161518"/>
          </a:xfrm>
          <a:prstGeom prst="rect">
            <a:avLst/>
          </a:prstGeom>
        </p:spPr>
      </p:pic>
      <p:pic>
        <p:nvPicPr>
          <p:cNvPr id="28" name="Рисунок 27"/>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1938361" y="3571876"/>
            <a:ext cx="5037045" cy="2500330"/>
          </a:xfrm>
          <a:prstGeom prst="rect">
            <a:avLst/>
          </a:prstGeom>
        </p:spPr>
      </p:pic>
      <p:sp>
        <p:nvSpPr>
          <p:cNvPr id="6" name="Text Box 46"/>
          <p:cNvSpPr txBox="1">
            <a:spLocks noChangeArrowheads="1"/>
          </p:cNvSpPr>
          <p:nvPr/>
        </p:nvSpPr>
        <p:spPr bwMode="auto">
          <a:xfrm>
            <a:off x="645079" y="21447"/>
            <a:ext cx="7970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Schedule</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
        <p:nvSpPr>
          <p:cNvPr id="7" name="Text Box 46"/>
          <p:cNvSpPr txBox="1">
            <a:spLocks noChangeArrowheads="1"/>
          </p:cNvSpPr>
          <p:nvPr/>
        </p:nvSpPr>
        <p:spPr bwMode="auto">
          <a:xfrm>
            <a:off x="683568" y="2889721"/>
            <a:ext cx="7970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Increasing of the FLNR staff for the </a:t>
            </a:r>
            <a:r>
              <a:rPr lang="en-US" sz="2800" b="1" dirty="0" smtClean="0">
                <a:solidFill>
                  <a:srgbClr val="C00000"/>
                </a:solidFill>
                <a:latin typeface="Times New Roman" panose="02020603050405020304" pitchFamily="18" charset="0"/>
                <a:cs typeface="Times New Roman" panose="02020603050405020304" pitchFamily="18" charset="0"/>
              </a:rPr>
              <a:t>SHE Factory</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1499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42844" y="1285860"/>
            <a:ext cx="8715436"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with interest the report “Dipole toroidal resonance: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vortical</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properties, anomalous deformation splitting, relation to pygmy mode” presented by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Valentin</a:t>
            </a:r>
            <a:r>
              <a:rPr kumimoji="0" lang="en-US" b="0" i="0" u="none" strike="noStrike" cap="none" normalizeH="0" baseline="0" dirty="0" smtClean="0">
                <a:ln>
                  <a:noFill/>
                </a:ln>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effectLst/>
                <a:latin typeface="Arial" pitchFamily="34" charset="0"/>
                <a:ea typeface="Times New Roman" pitchFamily="18" charset="0"/>
                <a:cs typeface="Arial" pitchFamily="34" charset="0"/>
              </a:rPr>
              <a:t>Nesterenko</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342900" indent="-342900">
              <a:buFont typeface="Arial" panose="020B0604020202020204" pitchFamily="34" charset="0"/>
              <a:buChar char="•"/>
            </a:pPr>
            <a:endParaRPr lang="en-US" sz="1100" dirty="0">
              <a:latin typeface="Arial" pitchFamily="34" charset="0"/>
              <a:ea typeface="Times New Roman" pitchFamily="18" charset="0"/>
              <a:cs typeface="Arial" pitchFamily="34" charset="0"/>
            </a:endParaRPr>
          </a:p>
          <a:p>
            <a:pPr marL="342900" indent="-342900">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Theoretical models which describe well and give a deep interpretation of the experimental results were widely discussed. </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models are also able to predict new results </a:t>
            </a:r>
            <a:r>
              <a:rPr lang="en-US" dirty="0" smtClean="0">
                <a:latin typeface="Arial" pitchFamily="34" charset="0"/>
                <a:ea typeface="Times New Roman" pitchFamily="18" charset="0"/>
                <a:cs typeface="Arial" pitchFamily="34" charset="0"/>
              </a:rPr>
              <a:t>that</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dirty="0" smtClean="0">
                <a:latin typeface="Arial" pitchFamily="34" charset="0"/>
                <a:cs typeface="Arial" pitchFamily="34" charset="0"/>
              </a:rPr>
              <a:t>lowest </a:t>
            </a:r>
            <a:r>
              <a:rPr lang="en-US" dirty="0" err="1" smtClean="0">
                <a:latin typeface="Arial" pitchFamily="34" charset="0"/>
                <a:cs typeface="Arial" pitchFamily="34" charset="0"/>
              </a:rPr>
              <a:t>toroidal</a:t>
            </a:r>
            <a:r>
              <a:rPr lang="en-US" dirty="0" smtClean="0">
                <a:latin typeface="Arial" pitchFamily="34" charset="0"/>
                <a:cs typeface="Arial" pitchFamily="34" charset="0"/>
              </a:rPr>
              <a:t> and compression states can exist </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en-US"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24</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Mg nucleus. The results are very</a:t>
            </a:r>
            <a:r>
              <a:rPr kumimoji="0" lang="en-US"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interesting and should be published very soon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heard with interest the report “Search for spatial parity violation effects in reactions of cold polarized neutrons with lightest nuclei” presented by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Pavel</a:t>
            </a: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Sedyshev</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smtClean="0">
              <a:latin typeface="Arial"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scientific goal of the experiment </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10</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B(n,α)</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 is to determine the value of the weak π-meson-nucleon exchange constant f</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π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reported f</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π</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0.6·10</a:t>
            </a:r>
            <a:r>
              <a:rPr kumimoji="0" lang="en-US"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Прямоугольник 2"/>
          <p:cNvSpPr/>
          <p:nvPr/>
        </p:nvSpPr>
        <p:spPr>
          <a:xfrm>
            <a:off x="215008" y="357166"/>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VI. Scientific reports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07504" y="664536"/>
            <a:ext cx="892971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marR="0" lvl="0" algn="just" defTabSz="914400" rtl="0" eaLnBrk="0" fontAlgn="base" latinLnBrk="0" hangingPunct="0">
              <a:lnSpc>
                <a:spcPct val="100000"/>
              </a:lnSpc>
              <a:spcBef>
                <a:spcPct val="0"/>
              </a:spcBef>
              <a:spcAft>
                <a:spcPct val="0"/>
              </a:spcAft>
              <a:buClrTx/>
              <a:buSzTx/>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best posters selected are: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Investigation of exotic states in light nuclei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presented by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Danijar</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Janseitov</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p>
          <a:p>
            <a:pPr marL="800100" lvl="1" indent="-342900" algn="just" eaLnBrk="0" fontAlgn="base" hangingPunct="0">
              <a:spcBef>
                <a:spcPct val="0"/>
              </a:spcBef>
              <a:spcAft>
                <a:spcPct val="0"/>
              </a:spcAft>
              <a:buFont typeface="Arial" panose="020B0604020202020204" pitchFamily="34" charset="0"/>
              <a:buChar char="•"/>
            </a:pPr>
            <a:endParaRPr lang="en-US" dirty="0">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Impact of tensor interaction on β-delayed neutron emission in neutron-rich Ni isotopes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presented by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Evgeny</a:t>
            </a:r>
            <a:r>
              <a:rPr kumimoji="0" lang="en-US"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b="0"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Sushenok</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800100" lvl="1" indent="-342900" algn="just" eaLnBrk="0" fontAlgn="base" hangingPunct="0">
              <a:spcBef>
                <a:spcPct val="0"/>
              </a:spcBef>
              <a:spcAft>
                <a:spcPct val="0"/>
              </a:spcAft>
              <a:buFont typeface="Arial" panose="020B0604020202020204" pitchFamily="34" charset="0"/>
              <a:buChar char="•"/>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PAC recommends the poster “</a:t>
            </a:r>
            <a:r>
              <a:rPr kumimoji="0" lang="en-US"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Investigation of exotic states in light nuclei</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presentation at the session of the Scientific Council in September 2017.</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descr="C:\PAC\pac\PAC46\  46 ПКК ЯФ_2017.06.14_фото\C06I7692.jpg"/>
          <p:cNvPicPr>
            <a:picLocks noChangeAspect="1" noChangeArrowheads="1"/>
          </p:cNvPicPr>
          <p:nvPr/>
        </p:nvPicPr>
        <p:blipFill>
          <a:blip r:embed="rId2" cstate="print"/>
          <a:srcRect/>
          <a:stretch>
            <a:fillRect/>
          </a:stretch>
        </p:blipFill>
        <p:spPr bwMode="auto">
          <a:xfrm>
            <a:off x="4283968" y="4120705"/>
            <a:ext cx="4664199" cy="2673720"/>
          </a:xfrm>
          <a:prstGeom prst="rect">
            <a:avLst/>
          </a:prstGeom>
          <a:noFill/>
        </p:spPr>
      </p:pic>
      <p:sp>
        <p:nvSpPr>
          <p:cNvPr id="4" name="Прямоугольник 3"/>
          <p:cNvSpPr/>
          <p:nvPr/>
        </p:nvSpPr>
        <p:spPr>
          <a:xfrm>
            <a:off x="215008" y="154985"/>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VII. Poster session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975554"/>
            <a:ext cx="9001000" cy="2092881"/>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detection system for recording rare events of formation of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superheavy</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elements with a high position and energy resolution at GFS-2 is under development.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First tests of the focal plane double-sided Si strip detector have demonstrated its excellent energy resolution. </a:t>
            </a:r>
          </a:p>
          <a:p>
            <a:pPr marL="285750" lvl="0" indent="-285750" eaLnBrk="0" fontAlgn="base" hangingPunct="0">
              <a:spcBef>
                <a:spcPct val="0"/>
              </a:spcBef>
              <a:spcAft>
                <a:spcPct val="0"/>
              </a:spcAft>
              <a:buFont typeface="Arial" panose="020B0604020202020204" pitchFamily="34" charset="0"/>
              <a:buChar char="•"/>
              <a:tabLst>
                <a:tab pos="271463" algn="l"/>
              </a:tabLst>
            </a:pPr>
            <a:endParaRPr lang="en-US" sz="1100" dirty="0">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tabLst>
                <a:tab pos="271463"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combination of the existing digital and analog electronics is proposed to be used in the first experiments at the SHE Factory.</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46"/>
          <p:cNvSpPr txBox="1">
            <a:spLocks noChangeArrowheads="1"/>
          </p:cNvSpPr>
          <p:nvPr/>
        </p:nvSpPr>
        <p:spPr bwMode="auto">
          <a:xfrm>
            <a:off x="645079" y="21447"/>
            <a:ext cx="797083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Focal plane DSS-Detectors</a:t>
            </a:r>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(Micron Semiconductors, UK)</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pic>
        <p:nvPicPr>
          <p:cNvPr id="8"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16617" y="3286124"/>
            <a:ext cx="3683575" cy="2411068"/>
          </a:xfrm>
          <a:prstGeom prst="rect">
            <a:avLst/>
          </a:prstGeom>
        </p:spPr>
      </p:pic>
      <p:sp>
        <p:nvSpPr>
          <p:cNvPr id="11" name="TextBox 10"/>
          <p:cNvSpPr txBox="1"/>
          <p:nvPr/>
        </p:nvSpPr>
        <p:spPr>
          <a:xfrm>
            <a:off x="3688187" y="5857892"/>
            <a:ext cx="1443665" cy="369332"/>
          </a:xfrm>
          <a:prstGeom prst="rect">
            <a:avLst/>
          </a:prstGeom>
          <a:noFill/>
        </p:spPr>
        <p:txBody>
          <a:bodyPr wrap="none" rtlCol="0">
            <a:spAutoFit/>
          </a:bodyPr>
          <a:lstStyle/>
          <a:p>
            <a:r>
              <a:rPr lang="en-US" b="1" dirty="0" smtClean="0">
                <a:solidFill>
                  <a:srgbClr val="0066FF"/>
                </a:solidFill>
                <a:latin typeface="Times New Roman" panose="02020603050405020304" pitchFamily="18" charset="0"/>
                <a:cs typeface="Times New Roman" panose="02020603050405020304" pitchFamily="18" charset="0"/>
              </a:rPr>
              <a:t>Detector box</a:t>
            </a:r>
            <a:endParaRPr lang="ru-RU" b="1"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72272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06363" y="900319"/>
            <a:ext cx="925150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members of the PAC thank the Directorate of the Flerov Laboratory of Nuclear Reactions for the organization of the visit to this laboratory to get acquainted with the progress of construction of the Factory of Superheavy Elements and the ACCULINNA-2 fragment separator</a:t>
            </a:r>
            <a:r>
              <a:rPr kumimoji="0" lang="en-U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4" name="Picture 2" descr="C:\PAC\pac\PAC46\  46 ПКК ЯФ_2017.06.14_фото\C06I7561.jpg"/>
          <p:cNvPicPr>
            <a:picLocks noChangeAspect="1" noChangeArrowheads="1"/>
          </p:cNvPicPr>
          <p:nvPr/>
        </p:nvPicPr>
        <p:blipFill>
          <a:blip r:embed="rId2" cstate="print"/>
          <a:srcRect/>
          <a:stretch>
            <a:fillRect/>
          </a:stretch>
        </p:blipFill>
        <p:spPr bwMode="auto">
          <a:xfrm>
            <a:off x="323528" y="2348880"/>
            <a:ext cx="3929122" cy="3031286"/>
          </a:xfrm>
          <a:prstGeom prst="rect">
            <a:avLst/>
          </a:prstGeom>
          <a:noFill/>
        </p:spPr>
      </p:pic>
      <p:pic>
        <p:nvPicPr>
          <p:cNvPr id="33795" name="Picture 3" descr="C:\PAC\pac\PAC46\  46 ПКК ЯФ_2017.06.14_фото\C06I7508.jpg"/>
          <p:cNvPicPr>
            <a:picLocks noChangeAspect="1" noChangeArrowheads="1"/>
          </p:cNvPicPr>
          <p:nvPr/>
        </p:nvPicPr>
        <p:blipFill>
          <a:blip r:embed="rId3" cstate="print"/>
          <a:srcRect/>
          <a:stretch>
            <a:fillRect/>
          </a:stretch>
        </p:blipFill>
        <p:spPr bwMode="auto">
          <a:xfrm>
            <a:off x="4429124" y="2357430"/>
            <a:ext cx="4385505" cy="3000396"/>
          </a:xfrm>
          <a:prstGeom prst="rect">
            <a:avLst/>
          </a:prstGeom>
          <a:noFill/>
        </p:spPr>
      </p:pic>
      <p:sp>
        <p:nvSpPr>
          <p:cNvPr id="5" name="Прямоугольник 4"/>
          <p:cNvSpPr/>
          <p:nvPr/>
        </p:nvSpPr>
        <p:spPr>
          <a:xfrm>
            <a:off x="215008" y="154985"/>
            <a:ext cx="8928992" cy="461665"/>
          </a:xfrm>
          <a:prstGeom prst="rect">
            <a:avLst/>
          </a:prstGeom>
        </p:spPr>
        <p:txBody>
          <a:bodyPr wrap="square">
            <a:spAutoFit/>
          </a:bodyPr>
          <a:lstStyle/>
          <a:p>
            <a:pPr algn="ctr"/>
            <a:r>
              <a:rPr lang="en-US" sz="2400" b="1" dirty="0">
                <a:solidFill>
                  <a:srgbClr val="C00000"/>
                </a:solidFill>
                <a:latin typeface="Arial" pitchFamily="34" charset="0"/>
                <a:ea typeface="Times New Roman" pitchFamily="18" charset="0"/>
                <a:cs typeface="Arial" pitchFamily="34" charset="0"/>
              </a:rPr>
              <a:t>VIII. Visit to FLNR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7810" name="Group 2"/>
          <p:cNvGraphicFramePr>
            <a:graphicFrameLocks noGrp="1"/>
          </p:cNvGraphicFramePr>
          <p:nvPr>
            <p:extLst>
              <p:ext uri="{D42A27DB-BD31-4B8C-83A1-F6EECF244321}">
                <p14:modId xmlns="" xmlns:p14="http://schemas.microsoft.com/office/powerpoint/2010/main" val="1384609845"/>
              </p:ext>
            </p:extLst>
          </p:nvPr>
        </p:nvGraphicFramePr>
        <p:xfrm>
          <a:off x="246062" y="836712"/>
          <a:ext cx="8651875" cy="5689992"/>
        </p:xfrm>
        <a:graphic>
          <a:graphicData uri="http://schemas.openxmlformats.org/drawingml/2006/table">
            <a:tbl>
              <a:tblPr/>
              <a:tblGrid>
                <a:gridCol w="1052345"/>
                <a:gridCol w="813903"/>
                <a:gridCol w="692683"/>
                <a:gridCol w="1157579"/>
                <a:gridCol w="876714"/>
                <a:gridCol w="1322363"/>
                <a:gridCol w="2736288"/>
              </a:tblGrid>
              <a:tr h="7715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ION</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Z</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Beam Intensity from ECR</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HV</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platform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N</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Efficiency of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acceleration</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Expected beam intensities of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(4÷8) MeV/n ions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on targets</a:t>
                      </a:r>
                      <a:endParaRPr kumimoji="0" lang="en-US"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err="1" smtClean="0">
                          <a:ln>
                            <a:noFill/>
                          </a:ln>
                          <a:solidFill>
                            <a:schemeClr val="tx1"/>
                          </a:solidFill>
                          <a:effectLst/>
                          <a:latin typeface="Times New Roman" pitchFamily="18" charset="0"/>
                          <a:cs typeface="Times New Roman" pitchFamily="18" charset="0"/>
                        </a:rPr>
                        <a:t>pps</a:t>
                      </a:r>
                      <a:endParaRPr kumimoji="0" lang="en-US" alt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e</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sym typeface="Symbol" pitchFamily="18" charset="2"/>
                        </a:rPr>
                        <a:t>A</a:t>
                      </a:r>
                      <a:endParaRPr kumimoji="0" lang="en-US" sz="1600" b="0" i="0" u="none" strike="noStrike" cap="none" normalizeH="0" baseline="0" dirty="0" smtClean="0">
                        <a:ln>
                          <a:noFill/>
                        </a:ln>
                        <a:solidFill>
                          <a:schemeClr val="tx1"/>
                        </a:solidFill>
                        <a:effectLst/>
                        <a:latin typeface="Arial" charset="0"/>
                        <a:sym typeface="Symbol" pitchFamily="18" charset="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pps</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ru-RU"/>
                    </a:p>
                  </a:txBody>
                  <a:tcPr/>
                </a:tc>
                <a:tc vMerge="1">
                  <a:txBody>
                    <a:bodyPr/>
                    <a:lstStyle/>
                    <a:p>
                      <a:endParaRPr lang="ru-RU"/>
                    </a:p>
                  </a:txBody>
                  <a:tcPr/>
                </a:tc>
                <a:tc vMerge="1">
                  <a:txBody>
                    <a:bodyPr/>
                    <a:lstStyle/>
                    <a:p>
                      <a:endParaRPr lang="ru-RU"/>
                    </a:p>
                  </a:txBody>
                  <a:tcPr/>
                </a:tc>
              </a:tr>
              <a:tr h="3671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20</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Ne</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3</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150</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3</a:t>
                      </a: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1.5·10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40</a:t>
                      </a:r>
                      <a:r>
                        <a:rPr kumimoji="0" lang="en-US" sz="1600" b="1" i="0" u="none" strike="noStrike" cap="none" normalizeH="0" baseline="0" dirty="0" err="1" smtClean="0">
                          <a:ln>
                            <a:noFill/>
                          </a:ln>
                          <a:solidFill>
                            <a:schemeClr val="tx1"/>
                          </a:solidFill>
                          <a:effectLst/>
                          <a:latin typeface="Times New Roman" pitchFamily="18" charset="0"/>
                          <a:cs typeface="Times New Roman" pitchFamily="18" charset="0"/>
                        </a:rPr>
                        <a:t>Ar</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300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1.5·10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48Са</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7/8</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6</a:t>
                      </a: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14</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6.2</a:t>
                      </a: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30000" dirty="0" smtClean="0">
                          <a:ln>
                            <a:noFill/>
                          </a:ln>
                          <a:solidFill>
                            <a:schemeClr val="tx1"/>
                          </a:solidFill>
                          <a:effectLst/>
                          <a:latin typeface="Times New Roman" pitchFamily="18" charset="0"/>
                          <a:cs typeface="Times New Roman" pitchFamily="18" charset="0"/>
                        </a:rPr>
                        <a:t>50</a:t>
                      </a:r>
                      <a:r>
                        <a:rPr kumimoji="0" lang="en-US" altLang="ru-RU" sz="1600" b="1" i="0" u="none" strike="noStrike" cap="none" normalizeH="0" baseline="0" dirty="0" err="1" smtClean="0">
                          <a:ln>
                            <a:noFill/>
                          </a:ln>
                          <a:solidFill>
                            <a:schemeClr val="tx1"/>
                          </a:solidFill>
                          <a:effectLst/>
                          <a:latin typeface="Times New Roman" pitchFamily="18" charset="0"/>
                          <a:cs typeface="Times New Roman" pitchFamily="18" charset="0"/>
                        </a:rPr>
                        <a:t>Ti</a:t>
                      </a:r>
                      <a:endParaRPr kumimoji="0" lang="en-US" alt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5.10</a:t>
                      </a:r>
                      <a:r>
                        <a:rPr kumimoji="0" lang="ru-RU" alt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dirty="0" smtClean="0">
                          <a:ln>
                            <a:noFill/>
                          </a:ln>
                          <a:solidFill>
                            <a:srgbClr val="00B050"/>
                          </a:solidFill>
                          <a:effectLst/>
                          <a:latin typeface="Times New Roman" pitchFamily="18" charset="0"/>
                          <a:cs typeface="Times New Roman" pitchFamily="18" charset="0"/>
                        </a:rPr>
                        <a:t>1</a:t>
                      </a:r>
                      <a:endParaRPr kumimoji="0" lang="ru-RU" altLang="ru-RU" sz="1800" b="1" i="0" u="none" strike="noStrike" cap="none" normalizeH="0" baseline="0" dirty="0" smtClean="0">
                        <a:ln>
                          <a:noFill/>
                        </a:ln>
                        <a:solidFill>
                          <a:srgbClr val="00B05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2</a:t>
                      </a:r>
                      <a:r>
                        <a:rPr kumimoji="0" lang="en-US" altLang="ru-RU" sz="1600" b="1"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ru-RU" altLang="ru-RU" sz="1600" b="1" i="0" u="none" strike="noStrike" cap="none" normalizeH="0" baseline="0" dirty="0" smtClean="0">
                          <a:ln>
                            <a:noFill/>
                          </a:ln>
                          <a:solidFill>
                            <a:schemeClr val="tx1"/>
                          </a:solidFill>
                          <a:effectLst/>
                          <a:latin typeface="Times New Roman" pitchFamily="18" charset="0"/>
                          <a:cs typeface="Times New Roman" pitchFamily="18" charset="0"/>
                        </a:rPr>
                        <a:t>.10</a:t>
                      </a:r>
                      <a:r>
                        <a:rPr kumimoji="0" lang="ru-RU" alt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altLang="ru-RU"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30000" dirty="0" smtClean="0">
                          <a:ln>
                            <a:noFill/>
                          </a:ln>
                          <a:solidFill>
                            <a:schemeClr val="bg1"/>
                          </a:solidFill>
                          <a:effectLst/>
                          <a:latin typeface="Times New Roman" pitchFamily="18" charset="0"/>
                          <a:cs typeface="Times New Roman" pitchFamily="18" charset="0"/>
                        </a:rPr>
                        <a:t>54</a:t>
                      </a:r>
                      <a:r>
                        <a:rPr kumimoji="0" lang="en-US" altLang="ru-RU" sz="1600" b="1" i="0" u="none" strike="noStrike" cap="none" normalizeH="0" baseline="0" dirty="0" smtClean="0">
                          <a:ln>
                            <a:noFill/>
                          </a:ln>
                          <a:solidFill>
                            <a:schemeClr val="bg1"/>
                          </a:solidFill>
                          <a:effectLst/>
                          <a:latin typeface="Times New Roman" pitchFamily="18" charset="0"/>
                          <a:cs typeface="Times New Roman" pitchFamily="18" charset="0"/>
                        </a:rPr>
                        <a:t>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bg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bg1"/>
                          </a:solidFill>
                          <a:effectLst/>
                          <a:latin typeface="Times New Roman" pitchFamily="18" charset="0"/>
                          <a:cs typeface="Times New Roman" pitchFamily="18" charset="0"/>
                        </a:rPr>
                        <a:t>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smtClean="0">
                          <a:ln>
                            <a:noFill/>
                          </a:ln>
                          <a:solidFill>
                            <a:schemeClr val="bg1"/>
                          </a:solidFill>
                          <a:effectLst/>
                          <a:latin typeface="Times New Roman" pitchFamily="18" charset="0"/>
                          <a:cs typeface="Times New Roman" pitchFamily="18" charset="0"/>
                        </a:rPr>
                        <a:t>8.10</a:t>
                      </a:r>
                      <a:r>
                        <a:rPr kumimoji="0" lang="ru-RU" altLang="ru-RU" sz="1600" b="1" i="0" u="none" strike="noStrike" cap="none" normalizeH="0" baseline="30000" smtClean="0">
                          <a:ln>
                            <a:noFill/>
                          </a:ln>
                          <a:solidFill>
                            <a:schemeClr val="bg1"/>
                          </a:solidFill>
                          <a:effectLst/>
                          <a:latin typeface="Times New Roman" pitchFamily="18" charset="0"/>
                          <a:cs typeface="Times New Roman" pitchFamily="18" charset="0"/>
                        </a:rPr>
                        <a:t>13</a:t>
                      </a:r>
                      <a:endParaRPr kumimoji="0" lang="ru-RU" altLang="ru-RU" sz="1600" b="1"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ru-RU" sz="1800" b="1" i="0" u="none" strike="noStrike" cap="none" normalizeH="0" baseline="0" dirty="0" smtClean="0">
                          <a:ln>
                            <a:noFill/>
                          </a:ln>
                          <a:solidFill>
                            <a:srgbClr val="00B050"/>
                          </a:solidFill>
                          <a:effectLst/>
                          <a:latin typeface="Times New Roman" pitchFamily="18" charset="0"/>
                          <a:cs typeface="Times New Roman" pitchFamily="18" charset="0"/>
                        </a:rPr>
                        <a:t>1</a:t>
                      </a:r>
                      <a:endParaRPr kumimoji="0" lang="ru-RU" altLang="ru-RU" sz="1800" b="1" i="0" u="none" strike="noStrike" cap="none" normalizeH="0" baseline="0" dirty="0" smtClean="0">
                        <a:ln>
                          <a:noFill/>
                        </a:ln>
                        <a:solidFill>
                          <a:srgbClr val="00B05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bg1"/>
                          </a:solidFill>
                          <a:effectLst/>
                          <a:latin typeface="Times New Roman" pitchFamily="18" charset="0"/>
                          <a:cs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lvl1pPr marL="342900" indent="-342900" algn="l" eaLnBrk="0" hangingPunct="0">
                        <a:spcBef>
                          <a:spcPct val="20000"/>
                        </a:spcBef>
                        <a:defRPr sz="2800">
                          <a:solidFill>
                            <a:schemeClr val="tx1"/>
                          </a:solidFill>
                          <a:latin typeface="Arial" charset="0"/>
                        </a:defRPr>
                      </a:lvl1pPr>
                      <a:lvl2pPr marL="742950" indent="-285750" algn="l" eaLnBrk="0" hangingPunct="0">
                        <a:spcBef>
                          <a:spcPct val="20000"/>
                        </a:spcBef>
                        <a:defRPr sz="2400">
                          <a:solidFill>
                            <a:schemeClr val="tx1"/>
                          </a:solidFill>
                          <a:latin typeface="Arial" charset="0"/>
                        </a:defRPr>
                      </a:lvl2pPr>
                      <a:lvl3pPr marL="1143000" indent="-228600" algn="l" eaLnBrk="0" hangingPunct="0">
                        <a:spcBef>
                          <a:spcPct val="20000"/>
                        </a:spcBef>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chemeClr val="bg1"/>
                          </a:solidFill>
                          <a:effectLst/>
                          <a:latin typeface="Times New Roman" pitchFamily="18" charset="0"/>
                          <a:cs typeface="Times New Roman" pitchFamily="18" charset="0"/>
                        </a:rPr>
                        <a:t>4.10</a:t>
                      </a:r>
                      <a:r>
                        <a:rPr kumimoji="0" lang="ru-RU" alt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altLang="ru-RU" sz="16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58</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Fe</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9/10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125</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8.10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64</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Ni</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10/11</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125</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8.10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4·10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70</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Zn</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11/12</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2,5.10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136Хе</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22/23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4.10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B050"/>
                          </a:solidFill>
                          <a:effectLst/>
                          <a:latin typeface="Arial" charset="0"/>
                        </a:rPr>
                        <a:t>1</a:t>
                      </a:r>
                      <a:endParaRPr kumimoji="0" lang="ru-RU" sz="1800" b="1" i="0" u="none" strike="noStrike" cap="none" normalizeH="0" baseline="0" dirty="0" smtClean="0">
                        <a:ln>
                          <a:noFill/>
                        </a:ln>
                        <a:solidFill>
                          <a:srgbClr val="00B05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50%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13</a:t>
                      </a:r>
                      <a:endParaRPr kumimoji="0" lang="ru-RU"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209</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Bi</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34/35</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2,2.10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12</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2</a:t>
                      </a:r>
                      <a:endParaRPr kumimoji="0" lang="ru-RU"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ru-RU"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1·10</a:t>
                      </a:r>
                      <a:r>
                        <a:rPr kumimoji="0" lang="ru-RU" sz="1600" b="1" i="0" u="none" strike="noStrike" cap="none" normalizeH="0" baseline="30000" dirty="0" smtClean="0">
                          <a:ln>
                            <a:noFill/>
                          </a:ln>
                          <a:solidFill>
                            <a:schemeClr val="tx1"/>
                          </a:solidFill>
                          <a:effectLst/>
                          <a:latin typeface="Times New Roman" pitchFamily="18" charset="0"/>
                          <a:cs typeface="Times New Roman" pitchFamily="18" charset="0"/>
                        </a:rPr>
                        <a:t>12</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238</a:t>
                      </a: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U</a:t>
                      </a:r>
                      <a:endParaRPr kumimoji="0" lang="en-US"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39/40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1,5.10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11</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charset="0"/>
                        </a:rPr>
                        <a:t>2</a:t>
                      </a:r>
                      <a:endParaRPr kumimoji="0" lang="ru-RU" sz="18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60%</a:t>
                      </a:r>
                      <a:endParaRPr kumimoji="0" lang="ru-RU" sz="16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bg1"/>
                          </a:solidFill>
                          <a:effectLst/>
                          <a:latin typeface="Times New Roman" pitchFamily="18" charset="0"/>
                          <a:cs typeface="Times New Roman" pitchFamily="18" charset="0"/>
                        </a:rPr>
                        <a:t>1.10</a:t>
                      </a:r>
                      <a:r>
                        <a:rPr kumimoji="0" lang="ru-RU" sz="1600" b="1" i="0" u="none" strike="noStrike" cap="none" normalizeH="0" baseline="30000" dirty="0" smtClean="0">
                          <a:ln>
                            <a:noFill/>
                          </a:ln>
                          <a:solidFill>
                            <a:schemeClr val="bg1"/>
                          </a:solidFill>
                          <a:effectLst/>
                          <a:latin typeface="Times New Roman" pitchFamily="18" charset="0"/>
                          <a:cs typeface="Times New Roman" pitchFamily="18" charset="0"/>
                        </a:rPr>
                        <a:t>11</a:t>
                      </a:r>
                      <a:endParaRPr kumimoji="0" lang="ru-RU" sz="1400" b="1" i="0" u="none" strike="noStrike" cap="none" normalizeH="0" baseline="0" dirty="0" smtClean="0">
                        <a:ln>
                          <a:noFill/>
                        </a:ln>
                        <a:solidFill>
                          <a:schemeClr val="bg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sp>
        <p:nvSpPr>
          <p:cNvPr id="4" name="Text Box 46"/>
          <p:cNvSpPr txBox="1">
            <a:spLocks noChangeArrowheads="1"/>
          </p:cNvSpPr>
          <p:nvPr/>
        </p:nvSpPr>
        <p:spPr bwMode="auto">
          <a:xfrm>
            <a:off x="684213" y="116632"/>
            <a:ext cx="7970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smtClean="0">
                <a:solidFill>
                  <a:srgbClr val="C00000"/>
                </a:solidFill>
                <a:latin typeface="Times New Roman" panose="02020603050405020304" pitchFamily="18" charset="0"/>
                <a:cs typeface="Times New Roman" panose="02020603050405020304" pitchFamily="18" charset="0"/>
              </a:rPr>
              <a:t>Expected beam parameters </a:t>
            </a:r>
            <a:r>
              <a:rPr lang="en-US" sz="2800" b="1" dirty="0">
                <a:solidFill>
                  <a:srgbClr val="C00000"/>
                </a:solidFill>
                <a:latin typeface="Times New Roman" panose="02020603050405020304" pitchFamily="18" charset="0"/>
                <a:cs typeface="Times New Roman" panose="02020603050405020304" pitchFamily="18" charset="0"/>
              </a:rPr>
              <a:t>of </a:t>
            </a:r>
            <a:r>
              <a:rPr lang="en-US" sz="2800" b="1" dirty="0" smtClean="0">
                <a:solidFill>
                  <a:srgbClr val="C00000"/>
                </a:solidFill>
                <a:latin typeface="Times New Roman" panose="02020603050405020304" pitchFamily="18" charset="0"/>
                <a:cs typeface="Times New Roman" panose="02020603050405020304" pitchFamily="18" charset="0"/>
              </a:rPr>
              <a:t>the DC-280</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8" name="Group 2"/>
          <p:cNvGraphicFramePr>
            <a:graphicFrameLocks noGrp="1"/>
          </p:cNvGraphicFramePr>
          <p:nvPr>
            <p:ph/>
            <p:extLst>
              <p:ext uri="{D42A27DB-BD31-4B8C-83A1-F6EECF244321}">
                <p14:modId xmlns="" xmlns:p14="http://schemas.microsoft.com/office/powerpoint/2010/main" val="1167580838"/>
              </p:ext>
            </p:extLst>
          </p:nvPr>
        </p:nvGraphicFramePr>
        <p:xfrm>
          <a:off x="513050" y="980728"/>
          <a:ext cx="8162270" cy="5259181"/>
        </p:xfrm>
        <a:graphic>
          <a:graphicData uri="http://schemas.openxmlformats.org/drawingml/2006/table">
            <a:tbl>
              <a:tblPr/>
              <a:tblGrid>
                <a:gridCol w="4150434"/>
                <a:gridCol w="4011836"/>
              </a:tblGrid>
              <a:tr h="70111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GB" sz="2000" b="1" i="0" u="none" strike="noStrike" cap="none" normalizeH="0" baseline="0" noProof="0" smtClean="0">
                        <a:ln>
                          <a:noFill/>
                        </a:ln>
                        <a:solidFill>
                          <a:srgbClr val="000099"/>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rPr>
                        <a:t>Ion sources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457200" marR="0" lvl="0" indent="-457200" algn="l" defTabSz="914400" rtl="0" eaLnBrk="0" fontAlgn="base" latinLnBrk="0" hangingPunct="0">
                        <a:lnSpc>
                          <a:spcPct val="100000"/>
                        </a:lnSpc>
                        <a:spcBef>
                          <a:spcPct val="0"/>
                        </a:spcBef>
                        <a:spcAft>
                          <a:spcPct val="0"/>
                        </a:spcAft>
                        <a:buClr>
                          <a:srgbClr val="00B050"/>
                        </a:buClr>
                        <a:buSzTx/>
                        <a:buFont typeface="+mj-lt"/>
                        <a:buAutoNum type="arabicPeriod"/>
                        <a:tabLst/>
                      </a:pP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rPr>
                        <a:t>DECRIS-PM</a:t>
                      </a: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  - 14 GHz on the 1-st HV platform</a:t>
                      </a:r>
                    </a:p>
                    <a:p>
                      <a:pPr marL="457200" marR="0" lvl="0" indent="-457200" algn="l" defTabSz="914400" rtl="0" eaLnBrk="0" fontAlgn="base" latinLnBrk="0" hangingPunct="0">
                        <a:lnSpc>
                          <a:spcPct val="100000"/>
                        </a:lnSpc>
                        <a:spcBef>
                          <a:spcPct val="0"/>
                        </a:spcBef>
                        <a:spcAft>
                          <a:spcPct val="0"/>
                        </a:spcAft>
                        <a:buClr>
                          <a:srgbClr val="FF0000"/>
                        </a:buClr>
                        <a:buSzTx/>
                        <a:buFont typeface="+mj-lt"/>
                        <a:buAutoNum type="arabicPeriod"/>
                        <a:tabLst/>
                      </a:pPr>
                      <a:r>
                        <a:rPr kumimoji="0" lang="en-GB" sz="2000" b="1" i="0" u="none" strike="noStrike" cap="none" normalizeH="0" baseline="0" noProof="0" dirty="0" smtClean="0">
                          <a:ln>
                            <a:noFill/>
                          </a:ln>
                          <a:solidFill>
                            <a:schemeClr val="tx1"/>
                          </a:solidFill>
                          <a:effectLst/>
                          <a:latin typeface="Times New Roman" pitchFamily="18" charset="0"/>
                        </a:rPr>
                        <a:t>Superconducting ECR on </a:t>
                      </a: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the 2-nd HV platform</a:t>
                      </a:r>
                    </a:p>
                    <a:p>
                      <a:pPr marL="0" marR="0" lvl="0" indent="0" algn="ctr" defTabSz="914400" rtl="0" eaLnBrk="0" fontAlgn="base" latinLnBrk="0" hangingPunct="0">
                        <a:lnSpc>
                          <a:spcPct val="100000"/>
                        </a:lnSpc>
                        <a:spcBef>
                          <a:spcPct val="0"/>
                        </a:spcBef>
                        <a:spcAft>
                          <a:spcPct val="0"/>
                        </a:spcAft>
                        <a:buClr>
                          <a:schemeClr val="bg1"/>
                        </a:buClr>
                        <a:buSzTx/>
                        <a:buFont typeface="+mj-lt"/>
                        <a:buNone/>
                        <a:tabLst/>
                      </a:pP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    (</a:t>
                      </a:r>
                      <a:r>
                        <a:rPr kumimoji="0" lang="en-GB" altLang="ja-JP" sz="2000" b="1" i="0" u="none" strike="noStrike" cap="none" normalizeH="0" baseline="0" noProof="0" dirty="0" smtClean="0">
                          <a:ln>
                            <a:noFill/>
                          </a:ln>
                          <a:solidFill>
                            <a:srgbClr val="C00000"/>
                          </a:solidFill>
                          <a:effectLst>
                            <a:outerShdw blurRad="38100" dist="38100" dir="2700000" algn="tl">
                              <a:srgbClr val="FFFFFF"/>
                            </a:outerShdw>
                          </a:effectLst>
                          <a:latin typeface="Times New Roman" pitchFamily="18" charset="0"/>
                          <a:ea typeface="MS PGothic" pitchFamily="34" charset="-128"/>
                        </a:rPr>
                        <a:t>development stage</a:t>
                      </a:r>
                      <a:r>
                        <a:rPr kumimoji="0" lang="en-GB" altLang="ja-JP"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a typeface="MS PGothic" pitchFamily="34" charset="-128"/>
                        </a:rPr>
                        <a:t>)</a:t>
                      </a:r>
                      <a:endParaRPr kumimoji="0" lang="en-GB" sz="2000" b="1" i="0" u="none" strike="noStrike" cap="none" normalizeH="0" baseline="0" noProof="0" dirty="0" smtClean="0">
                        <a:ln>
                          <a:noFill/>
                        </a:ln>
                        <a:solidFill>
                          <a:schemeClr val="tx1"/>
                        </a:solidFill>
                        <a:effectLst>
                          <a:outerShdw blurRad="38100" dist="38100" dir="2700000" algn="tl">
                            <a:srgbClr val="FFFFFF"/>
                          </a:outerShdw>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Injection energy</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Up to 80 keV/Z</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A/Z range</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4÷7.5</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rPr>
                        <a:t>Energy</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rPr>
                        <a:t>4÷8 MeV/n</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Magnetic field level</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0.6÷1.35 T</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K factor</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280</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Dee voltage</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2x130 kV</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RF power consumption</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2x30 kW</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Flat-top dee voltage</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rgbClr val="000099"/>
                          </a:solidFill>
                          <a:effectLst/>
                          <a:latin typeface="Times New Roman" pitchFamily="18" charset="0"/>
                          <a:cs typeface="Times New Roman" pitchFamily="18" charset="0"/>
                        </a:rPr>
                        <a:t>2x13 kV</a:t>
                      </a:r>
                      <a:endParaRPr kumimoji="0" lang="en-GB" sz="2000" b="1" i="0" u="none" strike="noStrike" cap="none" normalizeH="0" baseline="0" noProof="0" smtClean="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5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2000" b="1" i="0" u="none" strike="noStrike" cap="none" normalizeH="0" baseline="0" noProof="0" smtClean="0">
                          <a:ln>
                            <a:noFill/>
                          </a:ln>
                          <a:solidFill>
                            <a:schemeClr val="tx1"/>
                          </a:solidFill>
                          <a:effectLst/>
                          <a:latin typeface="Times New Roman" pitchFamily="18" charset="0"/>
                          <a:cs typeface="Times New Roman" pitchFamily="18" charset="0"/>
                        </a:rPr>
                        <a:t>Flat-top power consumption</a:t>
                      </a:r>
                      <a:endParaRPr kumimoji="0" lang="en-GB" sz="2000" b="1" i="0" u="none" strike="noStrike" cap="none" normalizeH="0" baseline="0" noProof="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GB" sz="2000" b="1" i="0" u="none" strike="noStrike" cap="none" normalizeH="0" baseline="0" noProof="0" dirty="0" smtClean="0">
                          <a:ln>
                            <a:noFill/>
                          </a:ln>
                          <a:solidFill>
                            <a:schemeClr val="tx1"/>
                          </a:solidFill>
                          <a:effectLst/>
                          <a:latin typeface="Times New Roman" pitchFamily="18" charset="0"/>
                          <a:cs typeface="Times New Roman" pitchFamily="18" charset="0"/>
                        </a:rPr>
                        <a:t>2x2 kW</a:t>
                      </a:r>
                      <a:endParaRPr kumimoji="0" lang="en-GB" sz="2000" b="1" i="0" u="none" strike="noStrike" cap="none" normalizeH="0" baseline="0" noProof="0" dirty="0" smtClean="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lumMod val="85000"/>
                      </a:schemeClr>
                    </a:solidFill>
                  </a:tcPr>
                </a:tc>
              </a:tr>
            </a:tbl>
          </a:graphicData>
        </a:graphic>
      </p:graphicFrame>
      <p:sp>
        <p:nvSpPr>
          <p:cNvPr id="11310" name="Text Box 46"/>
          <p:cNvSpPr txBox="1">
            <a:spLocks noChangeArrowheads="1"/>
          </p:cNvSpPr>
          <p:nvPr/>
        </p:nvSpPr>
        <p:spPr bwMode="auto">
          <a:xfrm>
            <a:off x="608766" y="44624"/>
            <a:ext cx="79708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smtClean="0">
                <a:solidFill>
                  <a:srgbClr val="C00000"/>
                </a:solidFill>
                <a:latin typeface="Times New Roman" panose="02020603050405020304" pitchFamily="18" charset="0"/>
                <a:cs typeface="Times New Roman" panose="02020603050405020304" pitchFamily="18" charset="0"/>
              </a:rPr>
              <a:t>Main</a:t>
            </a:r>
            <a:r>
              <a:rPr lang="ru-RU" sz="2800" b="1" dirty="0" smtClean="0">
                <a:solidFill>
                  <a:srgbClr val="C00000"/>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design parameters </a:t>
            </a:r>
            <a:r>
              <a:rPr lang="en-US" sz="2800" b="1" dirty="0">
                <a:solidFill>
                  <a:srgbClr val="C00000"/>
                </a:solidFill>
                <a:latin typeface="Times New Roman" panose="02020603050405020304" pitchFamily="18" charset="0"/>
                <a:cs typeface="Times New Roman" panose="02020603050405020304" pitchFamily="18" charset="0"/>
              </a:rPr>
              <a:t>of </a:t>
            </a:r>
            <a:r>
              <a:rPr lang="en-US" sz="2800" b="1" dirty="0" smtClean="0">
                <a:solidFill>
                  <a:srgbClr val="C00000"/>
                </a:solidFill>
                <a:latin typeface="Times New Roman" panose="02020603050405020304" pitchFamily="18" charset="0"/>
                <a:cs typeface="Times New Roman" panose="02020603050405020304" pitchFamily="18" charset="0"/>
              </a:rPr>
              <a:t>the DC-280</a:t>
            </a:r>
            <a:endParaRPr lang="ru-RU" sz="2800" b="1"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303359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772816"/>
            <a:ext cx="8786874" cy="3185487"/>
          </a:xfrm>
          <a:prstGeom prst="rect">
            <a:avLst/>
          </a:prstGeom>
        </p:spPr>
        <p:txBody>
          <a:bodyPr wrap="square">
            <a:spAutoFit/>
          </a:bodyPr>
          <a:lstStyle/>
          <a:p>
            <a:pPr marL="342900" lvl="0" indent="-342900" eaLnBrk="0" fontAlgn="base" hangingPunct="0">
              <a:spcBef>
                <a:spcPct val="0"/>
              </a:spcBef>
              <a:spcAft>
                <a:spcPct val="0"/>
              </a:spcAft>
              <a:buFont typeface="Arial" panose="020B0604020202020204" pitchFamily="34" charset="0"/>
              <a:buChar char="•"/>
              <a:tabLst>
                <a:tab pos="271463"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2000" dirty="0" smtClean="0">
                <a:latin typeface="Arial" pitchFamily="34" charset="0"/>
                <a:ea typeface="Times New Roman" pitchFamily="18" charset="0"/>
                <a:cs typeface="Arial" pitchFamily="34" charset="0"/>
              </a:rPr>
              <a:t>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JINR and FLNR Directorates ensure coordinated implementation of the schedule of civil construction, installation and commissioning work for the accelerator, separator, target and detector systems. </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endParaRPr kumimoji="0" lang="ru-RU" sz="105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r>
              <a:rPr lang="en-US" sz="2000" dirty="0" smtClean="0">
                <a:latin typeface="Arial" pitchFamily="34" charset="0"/>
                <a:ea typeface="Times New Roman" pitchFamily="18" charset="0"/>
                <a:cs typeface="Arial" pitchFamily="34" charset="0"/>
              </a:rPr>
              <a:t>A</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careful quality control to be ensured during the installation and commissioning of all mentioned SHE Factory components in order to guarantee the reliable operation of the facility at its optimal performance.</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endParaRPr lang="ru-RU" sz="1050" dirty="0">
              <a:latin typeface="Arial" pitchFamily="34" charset="0"/>
              <a:ea typeface="Times New Roman" pitchFamily="18" charset="0"/>
              <a:cs typeface="Arial" pitchFamily="34" charset="0"/>
            </a:endParaRPr>
          </a:p>
          <a:p>
            <a:pPr marL="342900" lvl="0" indent="-342900" eaLnBrk="0" fontAlgn="base" hangingPunct="0">
              <a:spcBef>
                <a:spcPct val="0"/>
              </a:spcBef>
              <a:spcAft>
                <a:spcPct val="0"/>
              </a:spcAft>
              <a:buFont typeface="Arial" panose="020B0604020202020204" pitchFamily="34" charset="0"/>
              <a:buChar char="•"/>
              <a:tabLst>
                <a:tab pos="271463" algn="l"/>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2000" dirty="0" smtClean="0">
                <a:latin typeface="Arial" pitchFamily="34" charset="0"/>
                <a:ea typeface="Times New Roman" pitchFamily="18" charset="0"/>
                <a:cs typeface="Arial" pitchFamily="34" charset="0"/>
              </a:rPr>
              <a:t>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 FLNR Directorate focus on the preparation of day-one experiment. Special attention should be given to the timely provision of the SHE Factory complex with engineering and technical personnel.</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6"/>
          <p:cNvSpPr txBox="1">
            <a:spLocks noChangeArrowheads="1"/>
          </p:cNvSpPr>
          <p:nvPr/>
        </p:nvSpPr>
        <p:spPr bwMode="auto">
          <a:xfrm>
            <a:off x="-71438" y="250342"/>
            <a:ext cx="900115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a:solidFill>
                  <a:srgbClr val="C00000"/>
                </a:solidFill>
                <a:latin typeface="Times New Roman" panose="02020603050405020304" pitchFamily="18" charset="0"/>
                <a:cs typeface="Times New Roman" panose="02020603050405020304" pitchFamily="18" charset="0"/>
              </a:rPr>
              <a:t>The PAC </a:t>
            </a:r>
            <a:r>
              <a:rPr lang="en-US" sz="2800" b="1" dirty="0" smtClean="0">
                <a:solidFill>
                  <a:srgbClr val="C00000"/>
                </a:solidFill>
                <a:latin typeface="Times New Roman" panose="02020603050405020304" pitchFamily="18" charset="0"/>
                <a:cs typeface="Times New Roman" panose="02020603050405020304" pitchFamily="18" charset="0"/>
              </a:rPr>
              <a:t>recommendation</a:t>
            </a:r>
          </a:p>
          <a:p>
            <a:pPr algn="ctr"/>
            <a:r>
              <a:rPr lang="en-US" sz="2800" b="1" dirty="0" smtClean="0">
                <a:solidFill>
                  <a:srgbClr val="C00000"/>
                </a:solidFill>
                <a:latin typeface="Times New Roman" panose="02020603050405020304" pitchFamily="18" charset="0"/>
                <a:cs typeface="Times New Roman" panose="02020603050405020304" pitchFamily="18" charset="0"/>
              </a:rPr>
              <a:t>Status </a:t>
            </a:r>
            <a:r>
              <a:rPr lang="en-US" sz="2800" b="1" dirty="0">
                <a:solidFill>
                  <a:srgbClr val="C00000"/>
                </a:solidFill>
                <a:latin typeface="Times New Roman" panose="02020603050405020304" pitchFamily="18" charset="0"/>
                <a:cs typeface="Times New Roman" panose="02020603050405020304" pitchFamily="18" charset="0"/>
              </a:rPr>
              <a:t>of the Factory of Superheavy Elements </a:t>
            </a:r>
          </a:p>
        </p:txBody>
      </p:sp>
      <p:sp>
        <p:nvSpPr>
          <p:cNvPr id="4" name="ZoneTexte 3"/>
          <p:cNvSpPr txBox="1"/>
          <p:nvPr/>
        </p:nvSpPr>
        <p:spPr>
          <a:xfrm>
            <a:off x="395536" y="6095037"/>
            <a:ext cx="7272808" cy="646331"/>
          </a:xfrm>
          <a:prstGeom prst="rect">
            <a:avLst/>
          </a:prstGeom>
          <a:noFill/>
        </p:spPr>
        <p:txBody>
          <a:bodyPr wrap="square" rtlCol="0">
            <a:spAutoFit/>
          </a:bodyPr>
          <a:lstStyle/>
          <a:p>
            <a:r>
              <a:rPr lang="en-GB" i="1" dirty="0" smtClean="0"/>
              <a:t>Note: The PAC for NP </a:t>
            </a:r>
            <a:r>
              <a:rPr lang="en-GB" i="1" dirty="0"/>
              <a:t>members </a:t>
            </a:r>
            <a:r>
              <a:rPr lang="en-GB" i="1" dirty="0" smtClean="0"/>
              <a:t>were appointed for a regular follow-up of the construction and commissioning of the SHE Factory</a:t>
            </a:r>
            <a:endParaRPr lang="en-GB"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83741"/>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The Scientific Council is pleased to note that Phase 1 of construction of the SHE Factory has entered its final stage. Civil construction is planned to be completed at the end of 2017.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 complete range of installation work for the DC-280 cyclotron, the new ECR-ion source, and for the engineering systems is planned to be finished in December 2017. The installation and adjustment of the new gas-filled recoil separator GFS-2 is to be completed during November 2017–June 2018. First experiments are planned for the second half of 2018.</a:t>
            </a: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Given the high priority of the research work on the synthesis of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superheavy</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elements and study of their properties, the Scientific Council recommends that the JINR and FLNR Directorates ensure the implementation of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programmes</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on the further development of the SHE Factory (construction of new and upgrade of the existing physics instruments for the studies of chemical and nuclear properties of </a:t>
            </a:r>
            <a:r>
              <a:rPr kumimoji="0" lang="en-US" sz="2400"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superheavy</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elements</a:t>
            </a:r>
            <a:r>
              <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2" name="Rectangle 1"/>
          <p:cNvSpPr/>
          <p:nvPr/>
        </p:nvSpPr>
        <p:spPr>
          <a:xfrm>
            <a:off x="323528" y="0"/>
            <a:ext cx="8496944" cy="954107"/>
          </a:xfrm>
          <a:prstGeom prst="rect">
            <a:avLst/>
          </a:prstGeom>
        </p:spPr>
        <p:txBody>
          <a:bodyPr wrap="square">
            <a:spAutoFit/>
          </a:bodyPr>
          <a:lstStyle/>
          <a:p>
            <a:pPr algn="ctr">
              <a:defRPr/>
            </a:pPr>
            <a:r>
              <a:rPr lang="en-US" sz="2800" b="1" dirty="0">
                <a:solidFill>
                  <a:srgbClr val="C00000"/>
                </a:solidFill>
                <a:latin typeface="Times New Roman" panose="02020603050405020304" pitchFamily="18" charset="0"/>
                <a:cs typeface="Times New Roman" panose="02020603050405020304" pitchFamily="18" charset="0"/>
              </a:rPr>
              <a:t>The </a:t>
            </a:r>
            <a:r>
              <a:rPr lang="en-US" sz="2800" b="1" dirty="0" smtClean="0">
                <a:solidFill>
                  <a:srgbClr val="C00000"/>
                </a:solidFill>
                <a:latin typeface="Times New Roman" panose="02020603050405020304" pitchFamily="18" charset="0"/>
                <a:cs typeface="Times New Roman" panose="02020603050405020304" pitchFamily="18" charset="0"/>
              </a:rPr>
              <a:t>Scientific Council </a:t>
            </a:r>
            <a:r>
              <a:rPr lang="en-US" sz="2800" b="1" dirty="0">
                <a:solidFill>
                  <a:srgbClr val="C00000"/>
                </a:solidFill>
                <a:latin typeface="Times New Roman" panose="02020603050405020304" pitchFamily="18" charset="0"/>
                <a:cs typeface="Times New Roman" panose="02020603050405020304" pitchFamily="18" charset="0"/>
              </a:rPr>
              <a:t>recommendation</a:t>
            </a:r>
          </a:p>
          <a:p>
            <a:pPr algn="ctr"/>
            <a:r>
              <a:rPr lang="en-US" sz="2800" b="1" dirty="0">
                <a:solidFill>
                  <a:srgbClr val="C00000"/>
                </a:solidFill>
                <a:latin typeface="Times New Roman" panose="02020603050405020304" pitchFamily="18" charset="0"/>
                <a:cs typeface="Times New Roman" panose="02020603050405020304" pitchFamily="18" charset="0"/>
              </a:rPr>
              <a:t>Status of the Factory of Superheavy Elements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163" y="979642"/>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71463"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In order to meet the deadlines of the start-up and putting into operation of the SHE Factory, the PAC recommends that the JINR and FLNR Directorates ensure coordinated implementation of the schedule of civil construction, installation and commissioning work for the accelerator, separator, target and detector systems. The FLNR Directorate should focus on the preparation of day-one experiment, with special attention to be given to the timely provision of the SHE Factory complex with engineering and technical personnel. </a:t>
            </a:r>
          </a:p>
          <a:p>
            <a:pPr marL="0" marR="0" lvl="0" indent="0" algn="just" defTabSz="914400" rtl="0" eaLnBrk="1" fontAlgn="base" latinLnBrk="0" hangingPunct="1">
              <a:lnSpc>
                <a:spcPct val="100000"/>
              </a:lnSpc>
              <a:spcBef>
                <a:spcPct val="0"/>
              </a:spcBef>
              <a:spcAft>
                <a:spcPct val="0"/>
              </a:spcAft>
              <a:buClrTx/>
              <a:buSzTx/>
              <a:buFontTx/>
              <a:buNone/>
              <a:tabLst>
                <a:tab pos="271463" algn="l"/>
              </a:tabLst>
            </a:pPr>
            <a:r>
              <a:rPr lang="en-US" sz="2400" dirty="0" smtClean="0">
                <a:solidFill>
                  <a:srgbClr val="FF0000"/>
                </a:solidFill>
                <a:latin typeface="Arial" pitchFamily="34" charset="0"/>
                <a:ea typeface="Times New Roman" pitchFamily="18" charset="0"/>
                <a:cs typeface="Times New Roman" pitchFamily="18" charset="0"/>
              </a:rPr>
              <a:t>	</a:t>
            </a:r>
            <a:r>
              <a:rPr kumimoji="0" lang="en-US"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The Scientific Council also recommends that a careful quality control be ensured during the installation and commissioning of all SHE Factory components in order to guarantee the reliable operation of the facility at its optimal performance.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4" name="Rectangle 3"/>
          <p:cNvSpPr/>
          <p:nvPr/>
        </p:nvSpPr>
        <p:spPr>
          <a:xfrm>
            <a:off x="323528" y="0"/>
            <a:ext cx="8496944" cy="954107"/>
          </a:xfrm>
          <a:prstGeom prst="rect">
            <a:avLst/>
          </a:prstGeom>
        </p:spPr>
        <p:txBody>
          <a:bodyPr wrap="square">
            <a:spAutoFit/>
          </a:bodyPr>
          <a:lstStyle/>
          <a:p>
            <a:pPr algn="ctr">
              <a:defRPr/>
            </a:pPr>
            <a:r>
              <a:rPr lang="en-US" sz="2800" b="1" dirty="0">
                <a:solidFill>
                  <a:srgbClr val="C00000"/>
                </a:solidFill>
                <a:latin typeface="Times New Roman" panose="02020603050405020304" pitchFamily="18" charset="0"/>
                <a:cs typeface="Times New Roman" panose="02020603050405020304" pitchFamily="18" charset="0"/>
              </a:rPr>
              <a:t>The </a:t>
            </a:r>
            <a:r>
              <a:rPr lang="en-US" sz="2800" b="1" dirty="0" smtClean="0">
                <a:solidFill>
                  <a:srgbClr val="C00000"/>
                </a:solidFill>
                <a:latin typeface="Times New Roman" panose="02020603050405020304" pitchFamily="18" charset="0"/>
                <a:cs typeface="Times New Roman" panose="02020603050405020304" pitchFamily="18" charset="0"/>
              </a:rPr>
              <a:t>Scientific Council </a:t>
            </a:r>
            <a:r>
              <a:rPr lang="en-US" sz="2800" b="1" dirty="0">
                <a:solidFill>
                  <a:srgbClr val="C00000"/>
                </a:solidFill>
                <a:latin typeface="Times New Roman" panose="02020603050405020304" pitchFamily="18" charset="0"/>
                <a:cs typeface="Times New Roman" panose="02020603050405020304" pitchFamily="18" charset="0"/>
              </a:rPr>
              <a:t>recommendation</a:t>
            </a:r>
          </a:p>
          <a:p>
            <a:pPr algn="ctr"/>
            <a:r>
              <a:rPr lang="en-US" sz="2800" b="1" dirty="0">
                <a:solidFill>
                  <a:srgbClr val="C00000"/>
                </a:solidFill>
                <a:latin typeface="Times New Roman" panose="02020603050405020304" pitchFamily="18" charset="0"/>
                <a:cs typeface="Times New Roman" panose="02020603050405020304" pitchFamily="18" charset="0"/>
              </a:rPr>
              <a:t>Status of the Factory of Superheavy Elements </a:t>
            </a:r>
          </a:p>
        </p:txBody>
      </p:sp>
      <p:sp>
        <p:nvSpPr>
          <p:cNvPr id="5" name="Прямоугольник 1"/>
          <p:cNvSpPr/>
          <p:nvPr/>
        </p:nvSpPr>
        <p:spPr>
          <a:xfrm>
            <a:off x="1187624" y="5898824"/>
            <a:ext cx="7128792" cy="830997"/>
          </a:xfrm>
          <a:prstGeom prst="rect">
            <a:avLst/>
          </a:prstGeom>
        </p:spPr>
        <p:txBody>
          <a:bodyPr wrap="square">
            <a:spAutoFit/>
          </a:bodyPr>
          <a:lstStyle/>
          <a:p>
            <a:r>
              <a:rPr lang="en-US" sz="2400" b="1" dirty="0" smtClean="0">
                <a:solidFill>
                  <a:srgbClr val="0033CC"/>
                </a:solidFill>
                <a:latin typeface="Arial" pitchFamily="34" charset="0"/>
                <a:cs typeface="Arial" pitchFamily="34" charset="0"/>
              </a:rPr>
              <a:t>Today we will hear a report on the progress in </a:t>
            </a:r>
          </a:p>
          <a:p>
            <a:r>
              <a:rPr lang="en-US" sz="2400" b="1" dirty="0" smtClean="0">
                <a:solidFill>
                  <a:srgbClr val="0033CC"/>
                </a:solidFill>
                <a:latin typeface="Arial" pitchFamily="34" charset="0"/>
                <a:cs typeface="Arial" pitchFamily="34" charset="0"/>
              </a:rPr>
              <a:t>the construction of the SHE factory</a:t>
            </a:r>
            <a:endParaRPr lang="ru-RU" sz="2400" b="1"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5638" y="993502"/>
            <a:ext cx="8929718" cy="923330"/>
          </a:xfrm>
          <a:prstGeom prst="rect">
            <a:avLst/>
          </a:prstGeom>
        </p:spPr>
        <p:txBody>
          <a:bodyPr wrap="square">
            <a:spAutoFit/>
          </a:bodyPr>
          <a:lstStyle/>
          <a:p>
            <a:pPr lvl="0" algn="just" eaLnBrk="0" fontAlgn="base" hangingPunct="0">
              <a:spcBef>
                <a:spcPct val="0"/>
              </a:spcBef>
              <a:spcAft>
                <a:spcPct val="0"/>
              </a:spcAft>
            </a:pPr>
            <a:r>
              <a:rPr lang="en-US" dirty="0" smtClean="0">
                <a:solidFill>
                  <a:srgbClr val="000000"/>
                </a:solidFill>
                <a:latin typeface="Arial" pitchFamily="34" charset="0"/>
                <a:ea typeface="Times New Roman" pitchFamily="18" charset="0"/>
                <a:cs typeface="Arial" pitchFamily="34" charset="0"/>
              </a:rPr>
              <a:t>The PAC endorses the presented programme of the first experiments at the ACCULINNA-2 fragment-separator and looks forward to a report on their results at future meetings of the PAC.</a:t>
            </a:r>
            <a:endParaRPr lang="en-US" dirty="0" smtClean="0">
              <a:solidFill>
                <a:srgbClr val="000000"/>
              </a:solidFill>
              <a:latin typeface="Arial" pitchFamily="34" charset="0"/>
              <a:cs typeface="Arial" pitchFamily="34" charset="0"/>
            </a:endParaRPr>
          </a:p>
        </p:txBody>
      </p:sp>
      <p:sp>
        <p:nvSpPr>
          <p:cNvPr id="4" name="Text Box 46"/>
          <p:cNvSpPr txBox="1">
            <a:spLocks noChangeArrowheads="1"/>
          </p:cNvSpPr>
          <p:nvPr/>
        </p:nvSpPr>
        <p:spPr bwMode="auto">
          <a:xfrm>
            <a:off x="957139" y="-27384"/>
            <a:ext cx="7970837"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ru-RU"/>
            </a:defPPr>
            <a:lvl1pPr algn="ctr">
              <a:defRPr sz="2800" b="1">
                <a:solidFill>
                  <a:srgbClr val="C00000"/>
                </a:solidFill>
                <a:latin typeface="Times New Roman" panose="02020603050405020304" pitchFamily="18" charset="0"/>
                <a:cs typeface="Times New Roman" panose="02020603050405020304" pitchFamily="18"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algn="ctr" eaLnBrk="0" fontAlgn="base" hangingPunct="0">
              <a:spcBef>
                <a:spcPct val="0"/>
              </a:spcBef>
              <a:spcAft>
                <a:spcPct val="0"/>
              </a:spcAft>
              <a:defRPr>
                <a:latin typeface="Arial" charset="0"/>
              </a:defRPr>
            </a:lvl6pPr>
            <a:lvl7pPr marL="2971800" indent="-228600" algn="ctr" eaLnBrk="0" fontAlgn="base" hangingPunct="0">
              <a:spcBef>
                <a:spcPct val="0"/>
              </a:spcBef>
              <a:spcAft>
                <a:spcPct val="0"/>
              </a:spcAft>
              <a:defRPr>
                <a:latin typeface="Arial" charset="0"/>
              </a:defRPr>
            </a:lvl7pPr>
            <a:lvl8pPr marL="3429000" indent="-228600" algn="ctr" eaLnBrk="0" fontAlgn="base" hangingPunct="0">
              <a:spcBef>
                <a:spcPct val="0"/>
              </a:spcBef>
              <a:spcAft>
                <a:spcPct val="0"/>
              </a:spcAft>
              <a:defRPr>
                <a:latin typeface="Arial" charset="0"/>
              </a:defRPr>
            </a:lvl8pPr>
            <a:lvl9pPr marL="3886200" indent="-228600" algn="ctr" eaLnBrk="0" fontAlgn="base" hangingPunct="0">
              <a:spcBef>
                <a:spcPct val="0"/>
              </a:spcBef>
              <a:spcAft>
                <a:spcPct val="0"/>
              </a:spcAft>
              <a:defRPr>
                <a:latin typeface="Arial" charset="0"/>
              </a:defRPr>
            </a:lvl9pPr>
          </a:lstStyle>
          <a:p>
            <a:r>
              <a:rPr lang="en-US" dirty="0"/>
              <a:t>The PAC recommendation</a:t>
            </a:r>
          </a:p>
          <a:p>
            <a:r>
              <a:rPr lang="en-US" altLang="ru-RU" dirty="0"/>
              <a:t>Status of </a:t>
            </a:r>
            <a:r>
              <a:rPr lang="en-US" altLang="ru-RU" dirty="0" smtClean="0"/>
              <a:t>ACCULINNA-2</a:t>
            </a:r>
            <a:endParaRPr lang="en-US" altLang="ru-RU" dirty="0"/>
          </a:p>
        </p:txBody>
      </p:sp>
      <p:pic>
        <p:nvPicPr>
          <p:cNvPr id="5" name="Рисунок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1520" y="2077608"/>
            <a:ext cx="8676456" cy="4591752"/>
          </a:xfrm>
          <a:prstGeom prst="rect">
            <a:avLst/>
          </a:prstGeom>
        </p:spPr>
      </p:pic>
      <p:sp>
        <p:nvSpPr>
          <p:cNvPr id="6" name="Rectangle 15"/>
          <p:cNvSpPr>
            <a:spLocks noChangeArrowheads="1"/>
          </p:cNvSpPr>
          <p:nvPr/>
        </p:nvSpPr>
        <p:spPr bwMode="auto">
          <a:xfrm>
            <a:off x="2915816" y="2134325"/>
            <a:ext cx="3024336" cy="830997"/>
          </a:xfrm>
          <a:prstGeom prst="rect">
            <a:avLst/>
          </a:prstGeom>
          <a:solidFill>
            <a:srgbClr val="CC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ltLang="ru-RU" sz="2400" b="1" dirty="0" smtClean="0">
                <a:solidFill>
                  <a:srgbClr val="FF0000"/>
                </a:solidFill>
                <a:latin typeface="Times New Roman" pitchFamily="18" charset="0"/>
                <a:cs typeface="Lucida Sans Unicode" pitchFamily="34" charset="0"/>
              </a:rPr>
              <a:t>ACCULINNA-</a:t>
            </a:r>
            <a:r>
              <a:rPr lang="en-US" altLang="ru-RU" sz="2400" b="1" dirty="0">
                <a:solidFill>
                  <a:srgbClr val="FF0000"/>
                </a:solidFill>
                <a:latin typeface="Times New Roman" pitchFamily="18" charset="0"/>
                <a:cs typeface="Lucida Sans Unicode" pitchFamily="34" charset="0"/>
              </a:rPr>
              <a:t>2</a:t>
            </a:r>
            <a:endParaRPr lang="en-US" altLang="ru-RU" sz="2400" b="1" dirty="0" smtClean="0">
              <a:solidFill>
                <a:srgbClr val="FF0000"/>
              </a:solidFill>
              <a:latin typeface="Times New Roman" pitchFamily="18" charset="0"/>
              <a:cs typeface="Lucida Sans Unicode" pitchFamily="34" charset="0"/>
            </a:endParaRPr>
          </a:p>
          <a:p>
            <a:pPr algn="ctr"/>
            <a:r>
              <a:rPr lang="en-US" altLang="ru-RU" sz="2400" b="1" dirty="0">
                <a:solidFill>
                  <a:srgbClr val="FF0000"/>
                </a:solidFill>
                <a:latin typeface="Times New Roman" pitchFamily="18" charset="0"/>
                <a:cs typeface="Lucida Sans Unicode" pitchFamily="34" charset="0"/>
              </a:rPr>
              <a:t>s</a:t>
            </a:r>
            <a:r>
              <a:rPr lang="en-US" altLang="ru-RU" sz="2400" b="1" dirty="0" smtClean="0">
                <a:solidFill>
                  <a:srgbClr val="FF0000"/>
                </a:solidFill>
                <a:latin typeface="Times New Roman" pitchFamily="18" charset="0"/>
                <a:cs typeface="Lucida Sans Unicode" pitchFamily="34" charset="0"/>
              </a:rPr>
              <a:t>tatus</a:t>
            </a:r>
          </a:p>
        </p:txBody>
      </p:sp>
      <p:sp>
        <p:nvSpPr>
          <p:cNvPr id="7" name="Прямоугольник 20"/>
          <p:cNvSpPr/>
          <p:nvPr/>
        </p:nvSpPr>
        <p:spPr>
          <a:xfrm>
            <a:off x="3229249" y="3070429"/>
            <a:ext cx="2524449" cy="646331"/>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en-US" b="1" i="1" dirty="0">
                <a:solidFill>
                  <a:srgbClr val="000000"/>
                </a:solidFill>
              </a:rPr>
              <a:t>t</a:t>
            </a:r>
            <a:r>
              <a:rPr lang="en-US" b="1" i="1" dirty="0" smtClean="0">
                <a:solidFill>
                  <a:srgbClr val="000000"/>
                </a:solidFill>
              </a:rPr>
              <a:t>otal length F0-F5 ~53m</a:t>
            </a:r>
          </a:p>
          <a:p>
            <a:pPr algn="ctr"/>
            <a:r>
              <a:rPr lang="en-US" b="1" i="1" dirty="0" smtClean="0">
                <a:solidFill>
                  <a:srgbClr val="000000"/>
                </a:solidFill>
              </a:rPr>
              <a:t>39 magnetic elements</a:t>
            </a:r>
            <a:endParaRPr lang="en-US" b="1" i="1"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683568" y="1815207"/>
            <a:ext cx="77048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The Scientific Council is pleased with the start-up of the new fragment-separator ACCULINNA-2 and welcomes the programme of first experiments to investigate </a:t>
            </a:r>
            <a:r>
              <a:rPr kumimoji="0" lang="en-GB" sz="2400" b="0" i="0" u="none" strike="noStrike" cap="none" normalizeH="0" baseline="30000" dirty="0" smtClean="0">
                <a:ln>
                  <a:noFill/>
                </a:ln>
                <a:solidFill>
                  <a:srgbClr val="FF0000"/>
                </a:solidFill>
                <a:effectLst/>
                <a:latin typeface="Arial" pitchFamily="34" charset="0"/>
                <a:ea typeface="Times New Roman" pitchFamily="18" charset="0"/>
                <a:cs typeface="Times New Roman" pitchFamily="18" charset="0"/>
              </a:rPr>
              <a:t>7</a:t>
            </a:r>
            <a:r>
              <a:rPr kumimoji="0" lang="en-GB"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H, </a:t>
            </a:r>
            <a:r>
              <a:rPr kumimoji="0" lang="en-GB" sz="2400" b="0" i="0" u="none" strike="noStrike" cap="none" normalizeH="0" baseline="30000" dirty="0" smtClean="0">
                <a:ln>
                  <a:noFill/>
                </a:ln>
                <a:solidFill>
                  <a:srgbClr val="FF0000"/>
                </a:solidFill>
                <a:effectLst/>
                <a:latin typeface="Arial" pitchFamily="34" charset="0"/>
                <a:ea typeface="Times New Roman" pitchFamily="18" charset="0"/>
                <a:cs typeface="Times New Roman" pitchFamily="18" charset="0"/>
              </a:rPr>
              <a:t>13</a:t>
            </a:r>
            <a:r>
              <a:rPr kumimoji="0" lang="en-GB"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Li, </a:t>
            </a:r>
            <a:r>
              <a:rPr kumimoji="0" lang="en-GB" sz="2400" b="0" i="0" u="none" strike="noStrike" cap="none" normalizeH="0" baseline="30000" dirty="0" smtClean="0">
                <a:ln>
                  <a:noFill/>
                </a:ln>
                <a:solidFill>
                  <a:srgbClr val="FF0000"/>
                </a:solidFill>
                <a:effectLst/>
                <a:latin typeface="Arial" pitchFamily="34" charset="0"/>
                <a:ea typeface="Times New Roman" pitchFamily="18" charset="0"/>
                <a:cs typeface="Times New Roman" pitchFamily="18" charset="0"/>
              </a:rPr>
              <a:t>17</a:t>
            </a:r>
            <a:r>
              <a:rPr kumimoji="0" lang="en-GB"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Ne and </a:t>
            </a:r>
            <a:r>
              <a:rPr kumimoji="0" lang="en-GB" sz="2400" b="0" i="0" u="none" strike="noStrike" cap="none" normalizeH="0" baseline="30000" dirty="0" smtClean="0">
                <a:ln>
                  <a:noFill/>
                </a:ln>
                <a:solidFill>
                  <a:srgbClr val="FF0000"/>
                </a:solidFill>
                <a:effectLst/>
                <a:latin typeface="Arial" pitchFamily="34" charset="0"/>
                <a:ea typeface="Times New Roman" pitchFamily="18" charset="0"/>
                <a:cs typeface="Times New Roman" pitchFamily="18" charset="0"/>
              </a:rPr>
              <a:t>26</a:t>
            </a:r>
            <a:r>
              <a:rPr kumimoji="0" lang="en-GB" sz="2400" b="0" i="0" u="none" strike="noStrike" cap="none" normalizeH="0" baseline="0" dirty="0" smtClean="0">
                <a:ln>
                  <a:noFill/>
                </a:ln>
                <a:solidFill>
                  <a:srgbClr val="FF0000"/>
                </a:solidFill>
                <a:effectLst/>
                <a:latin typeface="Arial" pitchFamily="34" charset="0"/>
                <a:ea typeface="Times New Roman" pitchFamily="18" charset="0"/>
                <a:cs typeface="Times New Roman" pitchFamily="18" charset="0"/>
              </a:rPr>
              <a:t>S decaying via 3n, 4n and 2p emissions</a:t>
            </a:r>
            <a:r>
              <a:rPr kumimoji="0" lang="en-GB" sz="2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187624" y="5046275"/>
            <a:ext cx="6984776" cy="830997"/>
          </a:xfrm>
          <a:prstGeom prst="rect">
            <a:avLst/>
          </a:prstGeom>
        </p:spPr>
        <p:txBody>
          <a:bodyPr wrap="square">
            <a:spAutoFit/>
          </a:bodyPr>
          <a:lstStyle/>
          <a:p>
            <a:r>
              <a:rPr lang="en-GB" sz="2400" b="1" dirty="0" smtClean="0">
                <a:solidFill>
                  <a:srgbClr val="0033CC"/>
                </a:solidFill>
                <a:latin typeface="Arial" pitchFamily="34" charset="0"/>
                <a:cs typeface="Arial" pitchFamily="34" charset="0"/>
              </a:rPr>
              <a:t>Today we will </a:t>
            </a:r>
            <a:r>
              <a:rPr lang="en-GB" sz="2400" b="1" dirty="0">
                <a:solidFill>
                  <a:srgbClr val="0033CC"/>
                </a:solidFill>
                <a:latin typeface="Arial" pitchFamily="34" charset="0"/>
                <a:cs typeface="Arial" pitchFamily="34" charset="0"/>
              </a:rPr>
              <a:t>hear also a </a:t>
            </a:r>
            <a:r>
              <a:rPr lang="en-GB" sz="2400" b="1" dirty="0" smtClean="0">
                <a:solidFill>
                  <a:srgbClr val="0033CC"/>
                </a:solidFill>
                <a:latin typeface="Arial" pitchFamily="34" charset="0"/>
                <a:cs typeface="Arial" pitchFamily="34" charset="0"/>
              </a:rPr>
              <a:t>report on the progress in</a:t>
            </a:r>
            <a:r>
              <a:rPr lang="en-GB" sz="2400" b="1" dirty="0" smtClean="0">
                <a:solidFill>
                  <a:srgbClr val="0033CC"/>
                </a:solidFill>
                <a:latin typeface="Arial" pitchFamily="34" charset="0"/>
                <a:ea typeface="Times New Roman" pitchFamily="18" charset="0"/>
                <a:cs typeface="Times New Roman" pitchFamily="18" charset="0"/>
              </a:rPr>
              <a:t>  ACCULINNA-2</a:t>
            </a:r>
            <a:endParaRPr lang="en-GB" sz="2400" b="1" dirty="0">
              <a:solidFill>
                <a:srgbClr val="0033CC"/>
              </a:solidFill>
              <a:latin typeface="Arial" pitchFamily="34" charset="0"/>
              <a:cs typeface="Arial" pitchFamily="34" charset="0"/>
            </a:endParaRPr>
          </a:p>
        </p:txBody>
      </p:sp>
      <p:sp>
        <p:nvSpPr>
          <p:cNvPr id="4" name="Rectangle 3"/>
          <p:cNvSpPr/>
          <p:nvPr/>
        </p:nvSpPr>
        <p:spPr>
          <a:xfrm>
            <a:off x="323528" y="0"/>
            <a:ext cx="8496944" cy="954107"/>
          </a:xfrm>
          <a:prstGeom prst="rect">
            <a:avLst/>
          </a:prstGeom>
        </p:spPr>
        <p:txBody>
          <a:bodyPr wrap="square">
            <a:spAutoFit/>
          </a:bodyPr>
          <a:lstStyle/>
          <a:p>
            <a:pPr algn="ctr">
              <a:defRPr/>
            </a:pPr>
            <a:r>
              <a:rPr lang="en-GB" sz="2800" b="1" dirty="0" smtClean="0">
                <a:solidFill>
                  <a:srgbClr val="C00000"/>
                </a:solidFill>
                <a:latin typeface="Times New Roman" panose="02020603050405020304" pitchFamily="18" charset="0"/>
                <a:cs typeface="Times New Roman" panose="02020603050405020304" pitchFamily="18" charset="0"/>
              </a:rPr>
              <a:t>The Scientific Council recommendation</a:t>
            </a:r>
          </a:p>
          <a:p>
            <a:pPr algn="ctr"/>
            <a:r>
              <a:rPr lang="en-GB" sz="2800" b="1" dirty="0" smtClean="0">
                <a:solidFill>
                  <a:srgbClr val="C00000"/>
                </a:solidFill>
                <a:latin typeface="Times New Roman" panose="02020603050405020304" pitchFamily="18" charset="0"/>
                <a:cs typeface="Times New Roman" panose="02020603050405020304" pitchFamily="18" charset="0"/>
              </a:rPr>
              <a:t>Status of ACCULINNA-2</a:t>
            </a:r>
            <a:endParaRPr lang="en-GB"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7381" y="770222"/>
            <a:ext cx="8892480" cy="32008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project is aimed at developing the tagged neutron method and its application for basic nuclear physics research, as well as for applied studies.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100" dirty="0">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effectLst/>
                <a:latin typeface="Arial" pitchFamily="34" charset="0"/>
                <a:ea typeface="Times New Roman" pitchFamily="18" charset="0"/>
                <a:cs typeface="Arial" pitchFamily="34" charset="0"/>
              </a:rPr>
              <a:t>The PAC notes the successful realization of the first stage of the project during 2014–2016, the expansion of the list of its participants, as well as the balanced research programme for 2017–2019.</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indent="-342900" algn="just" eaLnBrk="0" fontAlgn="base" hangingPunct="0">
              <a:spcBef>
                <a:spcPct val="0"/>
              </a:spcBef>
              <a:spcAft>
                <a:spcPct val="0"/>
              </a:spcAft>
              <a:buFont typeface="Arial" panose="020B0604020202020204" pitchFamily="34" charset="0"/>
              <a:buChar char="•"/>
            </a:pPr>
            <a:r>
              <a:rPr lang="en-US" b="1" dirty="0" smtClean="0">
                <a:solidFill>
                  <a:srgbClr val="C00000"/>
                </a:solidFill>
                <a:latin typeface="Arial" pitchFamily="34" charset="0"/>
                <a:ea typeface="Times New Roman" pitchFamily="18" charset="0"/>
                <a:cs typeface="Arial" pitchFamily="34" charset="0"/>
              </a:rPr>
              <a:t>Recommendation.</a:t>
            </a:r>
            <a:r>
              <a:rPr lang="en-US" b="1" dirty="0">
                <a:solidFill>
                  <a:srgbClr val="C00000"/>
                </a:solidFill>
                <a:latin typeface="Arial" pitchFamily="34" charset="0"/>
                <a:ea typeface="Times New Roman" pitchFamily="18" charset="0"/>
                <a:cs typeface="Arial" pitchFamily="34" charset="0"/>
              </a:rPr>
              <a:t> The PAC recommends extension of the TANGRA project until the end of 2019 with full allocation of the requested funding, according to the presented schedule of work</a:t>
            </a:r>
            <a:r>
              <a:rPr lang="en-US" sz="1100" b="1" dirty="0" smtClean="0">
                <a:solidFill>
                  <a:srgbClr val="C00000"/>
                </a:solidFill>
                <a:latin typeface="Arial" pitchFamily="34" charset="0"/>
                <a:ea typeface="Times New Roman" pitchFamily="18"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0" y="95890"/>
            <a:ext cx="8928992" cy="830997"/>
          </a:xfrm>
          <a:prstGeom prst="rect">
            <a:avLst/>
          </a:prstGeom>
        </p:spPr>
        <p:txBody>
          <a:bodyPr wrap="square">
            <a:spAutoFit/>
          </a:bodyPr>
          <a:lstStyle/>
          <a:p>
            <a:pPr algn="ctr"/>
            <a:r>
              <a:rPr lang="sv-SE" sz="2400" b="1" dirty="0" smtClean="0">
                <a:solidFill>
                  <a:srgbClr val="C00000"/>
                </a:solidFill>
                <a:latin typeface="Arial" pitchFamily="34" charset="0"/>
                <a:ea typeface="Times New Roman" pitchFamily="18" charset="0"/>
                <a:cs typeface="Arial" pitchFamily="34" charset="0"/>
              </a:rPr>
              <a:t>Project </a:t>
            </a:r>
            <a:r>
              <a:rPr lang="sv-SE" sz="2400" b="1" dirty="0">
                <a:solidFill>
                  <a:srgbClr val="C00000"/>
                </a:solidFill>
                <a:latin typeface="Arial" pitchFamily="34" charset="0"/>
                <a:ea typeface="Times New Roman" pitchFamily="18" charset="0"/>
                <a:cs typeface="Arial" pitchFamily="34" charset="0"/>
              </a:rPr>
              <a:t>TANGRA</a:t>
            </a:r>
          </a:p>
          <a:p>
            <a:pPr algn="ctr"/>
            <a:r>
              <a:rPr lang="sv-SE" sz="2400" b="1" dirty="0">
                <a:solidFill>
                  <a:srgbClr val="C00000"/>
                </a:solidFill>
                <a:latin typeface="Arial" pitchFamily="34" charset="0"/>
                <a:ea typeface="Times New Roman" pitchFamily="18" charset="0"/>
                <a:cs typeface="Arial" pitchFamily="34" charset="0"/>
              </a:rPr>
              <a:t> (TAgged Neutrons &amp; Gamma-Rays)</a:t>
            </a:r>
          </a:p>
        </p:txBody>
      </p:sp>
      <p:sp>
        <p:nvSpPr>
          <p:cNvPr id="6" name="TextBox 4"/>
          <p:cNvSpPr txBox="1">
            <a:spLocks noChangeArrowheads="1"/>
          </p:cNvSpPr>
          <p:nvPr/>
        </p:nvSpPr>
        <p:spPr bwMode="auto">
          <a:xfrm>
            <a:off x="4932040" y="4221088"/>
            <a:ext cx="2408237" cy="2554545"/>
          </a:xfrm>
          <a:prstGeom prst="rect">
            <a:avLst/>
          </a:prstGeom>
          <a:noFill/>
          <a:ln w="9525">
            <a:noFill/>
            <a:miter lim="800000"/>
            <a:headEnd/>
            <a:tailEnd/>
          </a:ln>
        </p:spPr>
        <p:txBody>
          <a:bodyPr>
            <a:spAutoFit/>
          </a:bodyPr>
          <a:lstStyle/>
          <a:p>
            <a:pPr marL="342900" indent="-342900" algn="ctr"/>
            <a:r>
              <a:rPr lang="en-US" sz="1600" u="sng" dirty="0"/>
              <a:t>Main components</a:t>
            </a:r>
            <a:r>
              <a:rPr lang="ru-RU" sz="1600" u="sng" dirty="0"/>
              <a:t>:</a:t>
            </a:r>
          </a:p>
          <a:p>
            <a:pPr marL="342900" indent="-342900">
              <a:buFont typeface="+mj-lt"/>
              <a:buAutoNum type="arabicPeriod"/>
            </a:pPr>
            <a:endParaRPr lang="ru-RU" sz="1600" u="sng" dirty="0"/>
          </a:p>
          <a:p>
            <a:pPr marL="342900" indent="-342900">
              <a:buFont typeface="+mj-lt"/>
              <a:buAutoNum type="arabicPeriod"/>
            </a:pPr>
            <a:r>
              <a:rPr lang="en-US" sz="1600" dirty="0" smtClean="0"/>
              <a:t>Neutron generator with a position </a:t>
            </a:r>
            <a:r>
              <a:rPr lang="en-US" sz="1600" dirty="0"/>
              <a:t>sensitive detector of </a:t>
            </a:r>
            <a:r>
              <a:rPr lang="en-US" sz="1600" dirty="0">
                <a:sym typeface="Symbol" pitchFamily="18" charset="2"/>
              </a:rPr>
              <a:t>-</a:t>
            </a:r>
            <a:r>
              <a:rPr lang="en-US" sz="1600" dirty="0" smtClean="0">
                <a:sym typeface="Symbol" pitchFamily="18" charset="2"/>
              </a:rPr>
              <a:t>particles</a:t>
            </a:r>
            <a:endParaRPr lang="ru-RU" sz="1600" dirty="0"/>
          </a:p>
          <a:p>
            <a:pPr marL="342900" indent="-342900">
              <a:buFont typeface="+mj-lt"/>
              <a:buAutoNum type="arabicPeriod"/>
            </a:pPr>
            <a:r>
              <a:rPr lang="en-US" sz="1600" dirty="0" smtClean="0"/>
              <a:t>Shielding</a:t>
            </a:r>
            <a:endParaRPr lang="en-US" sz="1600" dirty="0"/>
          </a:p>
          <a:p>
            <a:pPr marL="342900" indent="-342900">
              <a:buFont typeface="+mj-lt"/>
              <a:buAutoNum type="arabicPeriod"/>
            </a:pPr>
            <a:r>
              <a:rPr lang="en-US" sz="1600" dirty="0" smtClean="0"/>
              <a:t>Detectors </a:t>
            </a:r>
            <a:r>
              <a:rPr lang="en-US" sz="1600" dirty="0"/>
              <a:t>of </a:t>
            </a:r>
            <a:r>
              <a:rPr lang="ru-RU" sz="1600" dirty="0">
                <a:sym typeface="Symbol" pitchFamily="18" charset="2"/>
              </a:rPr>
              <a:t></a:t>
            </a:r>
            <a:r>
              <a:rPr lang="ru-RU" sz="1600" dirty="0"/>
              <a:t>-</a:t>
            </a:r>
            <a:r>
              <a:rPr lang="en-US" sz="1600" dirty="0"/>
              <a:t>rays </a:t>
            </a:r>
            <a:r>
              <a:rPr lang="ru-RU" sz="1600" dirty="0"/>
              <a:t>/</a:t>
            </a:r>
            <a:r>
              <a:rPr lang="en-US" sz="1600" dirty="0"/>
              <a:t> </a:t>
            </a:r>
            <a:r>
              <a:rPr lang="en-US" sz="1600" dirty="0" smtClean="0"/>
              <a:t>neutrons</a:t>
            </a:r>
          </a:p>
          <a:p>
            <a:pPr marL="342900" indent="-342900">
              <a:buFont typeface="+mj-lt"/>
              <a:buAutoNum type="arabicPeriod"/>
            </a:pPr>
            <a:r>
              <a:rPr lang="en-US" sz="1600" dirty="0" smtClean="0"/>
              <a:t>Sample</a:t>
            </a:r>
            <a:endParaRPr lang="ru-RU" sz="1600" dirty="0"/>
          </a:p>
        </p:txBody>
      </p:sp>
      <p:sp>
        <p:nvSpPr>
          <p:cNvPr id="7" name="Прямоугольник 5"/>
          <p:cNvSpPr>
            <a:spLocks noChangeArrowheads="1"/>
          </p:cNvSpPr>
          <p:nvPr/>
        </p:nvSpPr>
        <p:spPr bwMode="auto">
          <a:xfrm>
            <a:off x="4942977" y="3861048"/>
            <a:ext cx="2869383" cy="307777"/>
          </a:xfrm>
          <a:prstGeom prst="rect">
            <a:avLst/>
          </a:prstGeom>
          <a:noFill/>
          <a:ln w="9525">
            <a:noFill/>
            <a:miter lim="800000"/>
            <a:headEnd/>
            <a:tailEnd/>
          </a:ln>
        </p:spPr>
        <p:txBody>
          <a:bodyPr wrap="none">
            <a:spAutoFit/>
          </a:bodyPr>
          <a:lstStyle/>
          <a:p>
            <a:r>
              <a:rPr lang="en-US" sz="1400" dirty="0">
                <a:solidFill>
                  <a:srgbClr val="FF0000"/>
                </a:solidFill>
              </a:rPr>
              <a:t>d</a:t>
            </a:r>
            <a:r>
              <a:rPr lang="ru-RU" sz="1400" dirty="0">
                <a:solidFill>
                  <a:srgbClr val="FF0000"/>
                </a:solidFill>
              </a:rPr>
              <a:t> </a:t>
            </a:r>
            <a:r>
              <a:rPr lang="ru-RU" sz="1400" dirty="0" smtClean="0">
                <a:solidFill>
                  <a:srgbClr val="FF0000"/>
                </a:solidFill>
              </a:rPr>
              <a:t>+</a:t>
            </a:r>
            <a:r>
              <a:rPr lang="en-US" sz="1400" dirty="0" smtClean="0">
                <a:solidFill>
                  <a:srgbClr val="FF0000"/>
                </a:solidFill>
              </a:rPr>
              <a:t> t </a:t>
            </a:r>
            <a:r>
              <a:rPr lang="ru-RU" sz="1400" dirty="0" smtClean="0">
                <a:solidFill>
                  <a:srgbClr val="FF0000"/>
                </a:solidFill>
                <a:sym typeface="Symbol" pitchFamily="18" charset="2"/>
              </a:rPr>
              <a:t></a:t>
            </a:r>
            <a:r>
              <a:rPr lang="ru-RU" sz="1400" dirty="0" smtClean="0">
                <a:solidFill>
                  <a:srgbClr val="FF0000"/>
                </a:solidFill>
              </a:rPr>
              <a:t> </a:t>
            </a:r>
            <a:r>
              <a:rPr lang="ru-RU" sz="1400" baseline="30000" dirty="0">
                <a:solidFill>
                  <a:srgbClr val="FF0000"/>
                </a:solidFill>
              </a:rPr>
              <a:t>4</a:t>
            </a:r>
            <a:r>
              <a:rPr lang="ru-RU" sz="1400" dirty="0">
                <a:solidFill>
                  <a:srgbClr val="FF0000"/>
                </a:solidFill>
              </a:rPr>
              <a:t>He (3.5М</a:t>
            </a:r>
            <a:r>
              <a:rPr lang="en-US" sz="1400" dirty="0" err="1">
                <a:solidFill>
                  <a:srgbClr val="FF0000"/>
                </a:solidFill>
              </a:rPr>
              <a:t>eV</a:t>
            </a:r>
            <a:r>
              <a:rPr lang="ru-RU" sz="1400" dirty="0">
                <a:solidFill>
                  <a:srgbClr val="FF0000"/>
                </a:solidFill>
              </a:rPr>
              <a:t>)  + </a:t>
            </a:r>
            <a:r>
              <a:rPr lang="ru-RU" sz="1400" dirty="0" err="1">
                <a:solidFill>
                  <a:srgbClr val="FF0000"/>
                </a:solidFill>
              </a:rPr>
              <a:t>n</a:t>
            </a:r>
            <a:r>
              <a:rPr lang="ru-RU" sz="1400" dirty="0">
                <a:solidFill>
                  <a:srgbClr val="FF0000"/>
                </a:solidFill>
              </a:rPr>
              <a:t> (14.1М</a:t>
            </a:r>
            <a:r>
              <a:rPr lang="en-US" sz="1400" dirty="0" err="1">
                <a:solidFill>
                  <a:srgbClr val="FF0000"/>
                </a:solidFill>
              </a:rPr>
              <a:t>eV</a:t>
            </a:r>
            <a:r>
              <a:rPr lang="ru-RU" sz="1400" dirty="0">
                <a:solidFill>
                  <a:srgbClr val="FF0000"/>
                </a:solidFill>
              </a:rPr>
              <a:t>)</a:t>
            </a:r>
          </a:p>
        </p:txBody>
      </p:sp>
      <p:pic>
        <p:nvPicPr>
          <p:cNvPr id="8" name="Picture 8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196" t="5604" r="2411" b="10614"/>
          <a:stretch/>
        </p:blipFill>
        <p:spPr bwMode="auto">
          <a:xfrm>
            <a:off x="1043608" y="3931189"/>
            <a:ext cx="3874782" cy="2926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10"/>
          <p:cNvSpPr txBox="1"/>
          <p:nvPr/>
        </p:nvSpPr>
        <p:spPr>
          <a:xfrm>
            <a:off x="1032384" y="4355812"/>
            <a:ext cx="312906" cy="369332"/>
          </a:xfrm>
          <a:prstGeom prst="rect">
            <a:avLst/>
          </a:prstGeom>
          <a:noFill/>
        </p:spPr>
        <p:txBody>
          <a:bodyPr wrap="none" rtlCol="0">
            <a:spAutoFit/>
          </a:bodyPr>
          <a:lstStyle/>
          <a:p>
            <a:r>
              <a:rPr lang="en-US" dirty="0" smtClean="0"/>
              <a:t>1</a:t>
            </a:r>
            <a:endParaRPr lang="ru-RU" dirty="0"/>
          </a:p>
        </p:txBody>
      </p:sp>
      <p:cxnSp>
        <p:nvCxnSpPr>
          <p:cNvPr id="10" name="Прямая со стрелкой 12"/>
          <p:cNvCxnSpPr>
            <a:stCxn id="9" idx="2"/>
          </p:cNvCxnSpPr>
          <p:nvPr/>
        </p:nvCxnSpPr>
        <p:spPr>
          <a:xfrm>
            <a:off x="1188837" y="4725144"/>
            <a:ext cx="156453"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5"/>
          <p:cNvSpPr txBox="1"/>
          <p:nvPr/>
        </p:nvSpPr>
        <p:spPr>
          <a:xfrm>
            <a:off x="1810822" y="4138880"/>
            <a:ext cx="312906" cy="369332"/>
          </a:xfrm>
          <a:prstGeom prst="rect">
            <a:avLst/>
          </a:prstGeom>
          <a:noFill/>
        </p:spPr>
        <p:txBody>
          <a:bodyPr wrap="none" rtlCol="0">
            <a:spAutoFit/>
          </a:bodyPr>
          <a:lstStyle/>
          <a:p>
            <a:r>
              <a:rPr lang="en-US" dirty="0" smtClean="0"/>
              <a:t>2</a:t>
            </a:r>
            <a:endParaRPr lang="ru-RU" dirty="0"/>
          </a:p>
        </p:txBody>
      </p:sp>
      <p:cxnSp>
        <p:nvCxnSpPr>
          <p:cNvPr id="12" name="Прямая со стрелкой 16"/>
          <p:cNvCxnSpPr/>
          <p:nvPr/>
        </p:nvCxnSpPr>
        <p:spPr>
          <a:xfrm>
            <a:off x="1967275" y="4517504"/>
            <a:ext cx="156453" cy="36004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8"/>
          <p:cNvSpPr txBox="1"/>
          <p:nvPr/>
        </p:nvSpPr>
        <p:spPr>
          <a:xfrm>
            <a:off x="3394998" y="3888045"/>
            <a:ext cx="312906" cy="369332"/>
          </a:xfrm>
          <a:prstGeom prst="rect">
            <a:avLst/>
          </a:prstGeom>
          <a:noFill/>
        </p:spPr>
        <p:txBody>
          <a:bodyPr wrap="none" rtlCol="0">
            <a:spAutoFit/>
          </a:bodyPr>
          <a:lstStyle/>
          <a:p>
            <a:r>
              <a:rPr lang="en-US" dirty="0"/>
              <a:t>3</a:t>
            </a:r>
            <a:endParaRPr lang="ru-RU" dirty="0"/>
          </a:p>
        </p:txBody>
      </p:sp>
      <p:cxnSp>
        <p:nvCxnSpPr>
          <p:cNvPr id="14" name="Прямая со стрелкой 19"/>
          <p:cNvCxnSpPr>
            <a:stCxn id="13" idx="2"/>
          </p:cNvCxnSpPr>
          <p:nvPr/>
        </p:nvCxnSpPr>
        <p:spPr>
          <a:xfrm flipH="1">
            <a:off x="3214979" y="4257377"/>
            <a:ext cx="336472" cy="2508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21"/>
          <p:cNvCxnSpPr>
            <a:stCxn id="13" idx="2"/>
          </p:cNvCxnSpPr>
          <p:nvPr/>
        </p:nvCxnSpPr>
        <p:spPr>
          <a:xfrm>
            <a:off x="3551451" y="4257377"/>
            <a:ext cx="308040" cy="2508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7"/>
          <p:cNvSpPr txBox="1"/>
          <p:nvPr/>
        </p:nvSpPr>
        <p:spPr>
          <a:xfrm>
            <a:off x="4187086" y="3888045"/>
            <a:ext cx="312906" cy="369332"/>
          </a:xfrm>
          <a:prstGeom prst="rect">
            <a:avLst/>
          </a:prstGeom>
          <a:noFill/>
        </p:spPr>
        <p:txBody>
          <a:bodyPr wrap="none" rtlCol="0">
            <a:spAutoFit/>
          </a:bodyPr>
          <a:lstStyle/>
          <a:p>
            <a:r>
              <a:rPr lang="en-US" dirty="0" smtClean="0"/>
              <a:t>4</a:t>
            </a:r>
            <a:endParaRPr lang="ru-RU" dirty="0"/>
          </a:p>
        </p:txBody>
      </p:sp>
      <p:cxnSp>
        <p:nvCxnSpPr>
          <p:cNvPr id="17" name="Прямая со стрелкой 20"/>
          <p:cNvCxnSpPr/>
          <p:nvPr/>
        </p:nvCxnSpPr>
        <p:spPr>
          <a:xfrm flipH="1">
            <a:off x="3575112" y="4057233"/>
            <a:ext cx="479182" cy="11158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24"/>
          <p:cNvSpPr/>
          <p:nvPr/>
        </p:nvSpPr>
        <p:spPr>
          <a:xfrm>
            <a:off x="3418659" y="5173072"/>
            <a:ext cx="95575"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13040</TotalTime>
  <Words>2344</Words>
  <Application>Microsoft Macintosh PowerPoint</Application>
  <PresentationFormat>Экран (4:3)</PresentationFormat>
  <Paragraphs>606</Paragraphs>
  <Slides>38</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Realization of BURT transportation from VBLHEP to DLNP September 2017, JINR, Dubna</vt:lpstr>
      <vt:lpstr>Слайд 17</vt:lpstr>
      <vt:lpstr>Слайд 18</vt:lpstr>
      <vt:lpstr>Слайд 19</vt:lpstr>
      <vt:lpstr>Слайд 20</vt:lpstr>
      <vt:lpstr>Слайд 21</vt:lpstr>
      <vt:lpstr>Слайд 22</vt:lpstr>
      <vt:lpstr>Слайд 23</vt:lpstr>
      <vt:lpstr>Слайд 24</vt:lpstr>
      <vt:lpstr>Measurements of differential cross sections of the inelastic scattering of 14.1 MeV neutrons on different materials</vt:lpstr>
      <vt:lpstr>Investigation of the (n,2n`) and (n,n`) – reactions using the tagged neutron method</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149</cp:revision>
  <dcterms:created xsi:type="dcterms:W3CDTF">2017-07-20T07:19:18Z</dcterms:created>
  <dcterms:modified xsi:type="dcterms:W3CDTF">2018-01-16T13:32:32Z</dcterms:modified>
</cp:coreProperties>
</file>