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9" r:id="rId2"/>
    <p:sldMasterId id="2147483681" r:id="rId3"/>
  </p:sldMasterIdLst>
  <p:notesMasterIdLst>
    <p:notesMasterId r:id="rId51"/>
  </p:notesMasterIdLst>
  <p:sldIdLst>
    <p:sldId id="256" r:id="rId4"/>
    <p:sldId id="272" r:id="rId5"/>
    <p:sldId id="266" r:id="rId6"/>
    <p:sldId id="271" r:id="rId7"/>
    <p:sldId id="273" r:id="rId8"/>
    <p:sldId id="287" r:id="rId9"/>
    <p:sldId id="283" r:id="rId10"/>
    <p:sldId id="284" r:id="rId11"/>
    <p:sldId id="288" r:id="rId12"/>
    <p:sldId id="290" r:id="rId13"/>
    <p:sldId id="291" r:id="rId14"/>
    <p:sldId id="292" r:id="rId15"/>
    <p:sldId id="299" r:id="rId16"/>
    <p:sldId id="307" r:id="rId17"/>
    <p:sldId id="300" r:id="rId18"/>
    <p:sldId id="301" r:id="rId19"/>
    <p:sldId id="339" r:id="rId20"/>
    <p:sldId id="341" r:id="rId21"/>
    <p:sldId id="302" r:id="rId22"/>
    <p:sldId id="303" r:id="rId23"/>
    <p:sldId id="304" r:id="rId24"/>
    <p:sldId id="343" r:id="rId25"/>
    <p:sldId id="257" r:id="rId26"/>
    <p:sldId id="342" r:id="rId27"/>
    <p:sldId id="333" r:id="rId28"/>
    <p:sldId id="308" r:id="rId29"/>
    <p:sldId id="311" r:id="rId30"/>
    <p:sldId id="309" r:id="rId31"/>
    <p:sldId id="310" r:id="rId32"/>
    <p:sldId id="305" r:id="rId33"/>
    <p:sldId id="306" r:id="rId34"/>
    <p:sldId id="344" r:id="rId35"/>
    <p:sldId id="297" r:id="rId36"/>
    <p:sldId id="335" r:id="rId37"/>
    <p:sldId id="286" r:id="rId38"/>
    <p:sldId id="275" r:id="rId39"/>
    <p:sldId id="277" r:id="rId40"/>
    <p:sldId id="334" r:id="rId41"/>
    <p:sldId id="294" r:id="rId42"/>
    <p:sldId id="295" r:id="rId43"/>
    <p:sldId id="296" r:id="rId44"/>
    <p:sldId id="293" r:id="rId45"/>
    <p:sldId id="336" r:id="rId46"/>
    <p:sldId id="279" r:id="rId47"/>
    <p:sldId id="280" r:id="rId48"/>
    <p:sldId id="278" r:id="rId49"/>
    <p:sldId id="270" r:id="rId5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E2E2"/>
    <a:srgbClr val="ECEC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034" autoAdjust="0"/>
    <p:restoredTop sz="94111" autoAdjust="0"/>
  </p:normalViewPr>
  <p:slideViewPr>
    <p:cSldViewPr snapToGrid="0" showGuides="1">
      <p:cViewPr varScale="1">
        <p:scale>
          <a:sx n="82" d="100"/>
          <a:sy n="82" d="100"/>
        </p:scale>
        <p:origin x="797" y="67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viewProps" Target="viewProp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B050D0-9207-4ACD-9291-3EF7CD873815}" type="datetimeFigureOut">
              <a:rPr lang="ru-RU" smtClean="0"/>
              <a:pPr/>
              <a:t>17.01.2018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59EA51-A539-4251-8FC6-73DE179CD9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8296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59EA51-A539-4251-8FC6-73DE179CD98B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0324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59EA51-A539-4251-8FC6-73DE179CD98B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0699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ru-RU" smtClean="0"/>
          </a:p>
          <a:p>
            <a:r>
              <a:rPr lang="en-US" altLang="ru-RU" smtClean="0"/>
              <a:t>   </a:t>
            </a:r>
            <a:endParaRPr lang="ru-RU" altLang="ru-RU" smtClean="0"/>
          </a:p>
        </p:txBody>
      </p:sp>
      <p:sp>
        <p:nvSpPr>
          <p:cNvPr id="297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C4D3633-2045-4EC3-A99A-926B1018C5DB}" type="slidenum">
              <a:rPr lang="ru-RU" altLang="ru-RU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34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93432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59EA51-A539-4251-8FC6-73DE179CD98B}" type="slidenum">
              <a:rPr lang="ru-RU" smtClean="0"/>
              <a:pPr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9239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DDB7BDA-81CD-442A-BD86-32DE4A1108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69EEFD6-A5DD-4290-9496-A0EAA46076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01038C5-39C5-48B7-8802-A8350F4A8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1E756-7E76-4086-86DC-CF785DF3F5B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9029A0A-B6A7-4797-B7A1-770CD98E0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C5078CC-AE61-4D63-B655-9C1696E63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83D67-9D6A-462F-8AB3-2A3ED6CA6C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9296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390E463-0160-4126-BDD8-97B2BA9AB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1849A07-C339-4285-8A22-2C772F275C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D1B03F0-20AC-4888-8E91-D9F1A2DF8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1E756-7E76-4086-86DC-CF785DF3F5B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8913EFB-841A-4A99-A6A2-53B4A8546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7CE3CB3-99B3-4BE1-B870-5A0EF283C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83D67-9D6A-462F-8AB3-2A3ED6CA6C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206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B3A7329-1147-4CAE-BAA4-CC3280AC6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E930552-322E-400A-8681-FECC09DC14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AD4E3F3-00AC-4FC1-AB89-EC32B8272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1E756-7E76-4086-86DC-CF785DF3F5B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2D53E2E-C905-4359-8376-CBE9A4009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8429121-4CA4-4001-8490-708AC88DD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83D67-9D6A-462F-8AB3-2A3ED6CA6C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7508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35B4383-4655-4302-8CEB-B42A3B3D5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4C811A5-4EF8-460C-8A9B-C74ECC0668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1096C1B-F0C3-4E7D-9652-162283659F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D84BA3E-DC5B-41D8-8EEF-1654A39F1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1E756-7E76-4086-86DC-CF785DF3F5B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E0BB4DA-1918-4399-AC36-884AFD7D7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1BD8F2A-1C46-4B73-B5B9-B9017F12E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83D67-9D6A-462F-8AB3-2A3ED6CA6C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0060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E0019D5-1F76-4BDF-AEFD-A9DE2B556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49A7249-3546-4E95-9892-7E67A81E8B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EBA6B46D-E02E-4F4A-AA8F-DD53C303C4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AE2A77B5-884B-4A10-9DBC-9EA21A319B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006A0129-1B76-43E5-914F-173D4F9A31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DF114883-A777-485F-B2AC-4594F6114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1E756-7E76-4086-86DC-CF785DF3F5B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E5F39F70-2030-46A1-9178-FCC8BD728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BA26925E-8355-4816-8F6B-F1A379D8E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83D67-9D6A-462F-8AB3-2A3ED6CA6C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1671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AD43F15-4050-4881-B41A-3A3A40D5F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9758723B-3DEA-4D0A-A5F8-6B997EA16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1E756-7E76-4086-86DC-CF785DF3F5B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CD4C21F5-7030-41A3-93B0-1405DDE0F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70749111-755E-483A-81B3-8D014C9B2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83D67-9D6A-462F-8AB3-2A3ED6CA6C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633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6C3857C-0164-4631-B806-1A7070912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1E756-7E76-4086-86DC-CF785DF3F5B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90D8BA75-FB66-4CEC-97E8-94F68DD35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76A43512-95E7-4094-8616-21CFDD702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83D67-9D6A-462F-8AB3-2A3ED6CA6C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921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9A60605-F930-4A9E-B0F1-B8005EF59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9C8D39B-96F6-4341-AC08-DADF0DBAB8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5C00F98-2CF4-4B6B-B54B-A3E6D81A90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4B8733D-64E2-4D0A-B5D8-A137572BA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1E756-7E76-4086-86DC-CF785DF3F5B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25A63E2-E707-43AB-B9C0-BBC1DF29D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A77BFB0-9E88-4923-B446-E0EBD69E0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83D67-9D6A-462F-8AB3-2A3ED6CA6C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5481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F89DDF3-45CF-4DE6-AB9F-240FDD0B9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6E11239C-898F-4568-9A5D-5E39F8DF1B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8B96ACD-EF16-4197-A922-0DA9E7E50D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C74AC98-D1C0-441F-B3B9-DF3D0E2DD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1E756-7E76-4086-86DC-CF785DF3F5B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B0CE8A9-434D-447C-9008-0E5112F28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42AC6FD-1B85-4200-8A46-F65E95075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83D67-9D6A-462F-8AB3-2A3ED6CA6C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6181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931E8DB-A2DD-4690-880C-E160768C4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81EC967-B8E1-4873-B039-28D5FA56E1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709F5DF-DDC3-49F9-AEA8-CAD1E3CFA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1E756-7E76-4086-86DC-CF785DF3F5B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A2F1175-79BA-4B60-BCF5-DB67899F1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A9A4EC8-1F83-4651-A1FE-ED959097F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83D67-9D6A-462F-8AB3-2A3ED6CA6C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4538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310FEC5E-4721-4476-86F8-E73D9802FE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DB1231DE-9A82-4D9A-B9B7-999BE76617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F8140DC-AABF-4493-BDF4-91B86A680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1E756-7E76-4086-86DC-CF785DF3F5B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FE9455C-23D1-4709-B1B9-31A7818D6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532F5C6-5066-47CB-8044-2A7F9126F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83D67-9D6A-462F-8AB3-2A3ED6CA6C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1118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DDB7BDA-81CD-442A-BD86-32DE4A1108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69EEFD6-A5DD-4290-9496-A0EAA46076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01038C5-39C5-48B7-8802-A8350F4A8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1E756-7E76-4086-86DC-CF785DF3F5B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9029A0A-B6A7-4797-B7A1-770CD98E0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C5078CC-AE61-4D63-B655-9C1696E63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83D67-9D6A-462F-8AB3-2A3ED6CA6C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440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390E463-0160-4126-BDD8-97B2BA9AB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1849A07-C339-4285-8A22-2C772F275C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D1B03F0-20AC-4888-8E91-D9F1A2DF8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1E756-7E76-4086-86DC-CF785DF3F5B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8913EFB-841A-4A99-A6A2-53B4A8546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7CE3CB3-99B3-4BE1-B870-5A0EF283C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83D67-9D6A-462F-8AB3-2A3ED6CA6C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8405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B3A7329-1147-4CAE-BAA4-CC3280AC6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E930552-322E-400A-8681-FECC09DC14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AD4E3F3-00AC-4FC1-AB89-EC32B8272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1E756-7E76-4086-86DC-CF785DF3F5B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2D53E2E-C905-4359-8376-CBE9A4009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8429121-4CA4-4001-8490-708AC88DD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83D67-9D6A-462F-8AB3-2A3ED6CA6C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8426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35B4383-4655-4302-8CEB-B42A3B3D5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4C811A5-4EF8-460C-8A9B-C74ECC0668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1096C1B-F0C3-4E7D-9652-162283659F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D84BA3E-DC5B-41D8-8EEF-1654A39F1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1E756-7E76-4086-86DC-CF785DF3F5B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E0BB4DA-1918-4399-AC36-884AFD7D7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1BD8F2A-1C46-4B73-B5B9-B9017F12E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83D67-9D6A-462F-8AB3-2A3ED6CA6C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1475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E0019D5-1F76-4BDF-AEFD-A9DE2B556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49A7249-3546-4E95-9892-7E67A81E8B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EBA6B46D-E02E-4F4A-AA8F-DD53C303C4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AE2A77B5-884B-4A10-9DBC-9EA21A319B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006A0129-1B76-43E5-914F-173D4F9A31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DF114883-A777-485F-B2AC-4594F6114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1E756-7E76-4086-86DC-CF785DF3F5B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E5F39F70-2030-46A1-9178-FCC8BD728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BA26925E-8355-4816-8F6B-F1A379D8E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83D67-9D6A-462F-8AB3-2A3ED6CA6C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2722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AD43F15-4050-4881-B41A-3A3A40D5F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9758723B-3DEA-4D0A-A5F8-6B997EA16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1E756-7E76-4086-86DC-CF785DF3F5B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CD4C21F5-7030-41A3-93B0-1405DDE0F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70749111-755E-483A-81B3-8D014C9B2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83D67-9D6A-462F-8AB3-2A3ED6CA6C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0404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6C3857C-0164-4631-B806-1A7070912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1E756-7E76-4086-86DC-CF785DF3F5B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90D8BA75-FB66-4CEC-97E8-94F68DD35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76A43512-95E7-4094-8616-21CFDD702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83D67-9D6A-462F-8AB3-2A3ED6CA6C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1848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9A60605-F930-4A9E-B0F1-B8005EF59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9C8D39B-96F6-4341-AC08-DADF0DBAB8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5C00F98-2CF4-4B6B-B54B-A3E6D81A90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4B8733D-64E2-4D0A-B5D8-A137572BA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1E756-7E76-4086-86DC-CF785DF3F5B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25A63E2-E707-43AB-B9C0-BBC1DF29D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A77BFB0-9E88-4923-B446-E0EBD69E0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83D67-9D6A-462F-8AB3-2A3ED6CA6C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8977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F89DDF3-45CF-4DE6-AB9F-240FDD0B9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6E11239C-898F-4568-9A5D-5E39F8DF1B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8B96ACD-EF16-4197-A922-0DA9E7E50D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C74AC98-D1C0-441F-B3B9-DF3D0E2DD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1E756-7E76-4086-86DC-CF785DF3F5B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B0CE8A9-434D-447C-9008-0E5112F28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42AC6FD-1B85-4200-8A46-F65E95075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83D67-9D6A-462F-8AB3-2A3ED6CA6C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5835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931E8DB-A2DD-4690-880C-E160768C4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81EC967-B8E1-4873-B039-28D5FA56E1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709F5DF-DDC3-49F9-AEA8-CAD1E3CFA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1E756-7E76-4086-86DC-CF785DF3F5B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A2F1175-79BA-4B60-BCF5-DB67899F1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A9A4EC8-1F83-4651-A1FE-ED959097F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83D67-9D6A-462F-8AB3-2A3ED6CA6C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4936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310FEC5E-4721-4476-86F8-E73D9802FE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DB1231DE-9A82-4D9A-B9B7-999BE76617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F8140DC-AABF-4493-BDF4-91B86A680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1E756-7E76-4086-86DC-CF785DF3F5B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FE9455C-23D1-4709-B1B9-31A7818D6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532F5C6-5066-47CB-8044-2A7F9126F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83D67-9D6A-462F-8AB3-2A3ED6CA6C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832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1/17/2018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1/17/2018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">
              <a:schemeClr val="bg2">
                <a:tint val="97000"/>
                <a:hueMod val="92000"/>
                <a:satMod val="169000"/>
                <a:lumMod val="164000"/>
              </a:schemeClr>
            </a:gs>
            <a:gs pos="8000">
              <a:schemeClr val="bg2">
                <a:shade val="96000"/>
                <a:satMod val="120000"/>
                <a:lumMod val="90000"/>
              </a:schemeClr>
            </a:gs>
          </a:gsLst>
          <a:lin ang="60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">
              <a:schemeClr val="bg2">
                <a:tint val="97000"/>
                <a:hueMod val="92000"/>
                <a:satMod val="169000"/>
                <a:lumMod val="164000"/>
              </a:schemeClr>
            </a:gs>
            <a:gs pos="8000">
              <a:schemeClr val="bg2">
                <a:shade val="96000"/>
                <a:satMod val="120000"/>
                <a:lumMod val="90000"/>
              </a:schemeClr>
            </a:gs>
          </a:gsLst>
          <a:lin ang="60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3DB548DC-753A-4156-B310-056AF4B59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AF3B73F-9C5F-474A-ADAD-CE1CFA6666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6FA454D-016A-4679-8A7D-985AE41B72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5E1E756-7E76-4086-86DC-CF785DF3F5B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17.01.2018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8C8B19B-1944-45A5-BE87-EA6E6663E6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7BC8403-AAEE-4179-8DDE-3BEEFFFF7A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0983D67-9D6A-462F-8AB3-2A3ED6CA6C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750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">
              <a:schemeClr val="bg2">
                <a:tint val="97000"/>
                <a:hueMod val="92000"/>
                <a:satMod val="169000"/>
                <a:lumMod val="164000"/>
              </a:schemeClr>
            </a:gs>
            <a:gs pos="8000">
              <a:schemeClr val="bg2">
                <a:shade val="96000"/>
                <a:satMod val="120000"/>
                <a:lumMod val="90000"/>
              </a:schemeClr>
            </a:gs>
          </a:gsLst>
          <a:lin ang="60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3DB548DC-753A-4156-B310-056AF4B59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AF3B73F-9C5F-474A-ADAD-CE1CFA6666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6FA454D-016A-4679-8A7D-985AE41B72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5E1E756-7E76-4086-86DC-CF785DF3F5B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17.01.2018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8C8B19B-1944-45A5-BE87-EA6E6663E6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7BC8403-AAEE-4179-8DDE-3BEEFFFF7A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0983D67-9D6A-462F-8AB3-2A3ED6CA6C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53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324"/>
            <a:ext cx="12192001" cy="6834319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376761" y="67070"/>
            <a:ext cx="8842847" cy="1544016"/>
          </a:xfrm>
          <a:effectLst>
            <a:outerShdw blurRad="38100" dist="50800" dir="2700000" algn="tl" rotWithShape="0">
              <a:prstClr val="black"/>
            </a:outerShdw>
          </a:effectLst>
        </p:spPr>
        <p:txBody>
          <a:bodyPr>
            <a:noAutofit/>
          </a:bodyPr>
          <a:lstStyle/>
          <a:p>
            <a:r>
              <a:rPr lang="en-US" sz="3200" u="sng" cap="none" dirty="0" smtClean="0"/>
              <a:t>Prolongation</a:t>
            </a:r>
            <a:r>
              <a:rPr lang="ru-RU" sz="3200" b="1" cap="none" dirty="0" smtClean="0"/>
              <a:t> </a:t>
            </a:r>
            <a:r>
              <a:rPr lang="en-US" b="1" cap="none" dirty="0" smtClean="0"/>
              <a:t/>
            </a:r>
            <a:br>
              <a:rPr lang="en-US" b="1" cap="none" dirty="0" smtClean="0"/>
            </a:br>
            <a:r>
              <a:rPr lang="en-US" sz="4000" b="1" cap="none" dirty="0"/>
              <a:t>P</a:t>
            </a:r>
            <a:r>
              <a:rPr lang="en-US" sz="4000" b="1" cap="none" dirty="0" smtClean="0"/>
              <a:t>roject</a:t>
            </a:r>
            <a:r>
              <a:rPr lang="ru-RU" sz="4000" b="1" cap="none" dirty="0" smtClean="0"/>
              <a:t> </a:t>
            </a:r>
            <a:r>
              <a:rPr lang="en-US" sz="4000" b="1" dirty="0" smtClean="0"/>
              <a:t>Baikal-GVD</a:t>
            </a:r>
            <a:endParaRPr lang="ru-RU" sz="4000" b="1" dirty="0"/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9694536" y="6016875"/>
            <a:ext cx="2399525" cy="715431"/>
          </a:xfrm>
          <a:solidFill>
            <a:schemeClr val="accent3">
              <a:lumMod val="50000"/>
            </a:schemeClr>
          </a:solidFill>
        </p:spPr>
        <p:txBody>
          <a:bodyPr>
            <a:normAutofit fontScale="70000" lnSpcReduction="20000"/>
          </a:bodyPr>
          <a:lstStyle/>
          <a:p>
            <a:pPr algn="ctr"/>
            <a:r>
              <a:rPr lang="en-US" sz="2600" dirty="0" err="1" smtClean="0">
                <a:solidFill>
                  <a:schemeClr val="tx1"/>
                </a:solidFill>
              </a:rPr>
              <a:t>I.Belolaptikov</a:t>
            </a:r>
            <a:endParaRPr lang="ru-RU" sz="2600" dirty="0" smtClean="0">
              <a:solidFill>
                <a:schemeClr val="tx1"/>
              </a:solidFill>
            </a:endParaRPr>
          </a:p>
          <a:p>
            <a:pPr algn="ctr"/>
            <a:r>
              <a:rPr lang="en-US" sz="2600" dirty="0" smtClean="0">
                <a:solidFill>
                  <a:schemeClr val="tx1"/>
                </a:solidFill>
              </a:rPr>
              <a:t>17</a:t>
            </a:r>
            <a:r>
              <a:rPr lang="ru-RU" sz="2600" dirty="0" smtClean="0">
                <a:solidFill>
                  <a:schemeClr val="tx1"/>
                </a:solidFill>
              </a:rPr>
              <a:t>.</a:t>
            </a:r>
            <a:r>
              <a:rPr lang="en-US" sz="2600" dirty="0" smtClean="0">
                <a:solidFill>
                  <a:schemeClr val="tx1"/>
                </a:solidFill>
              </a:rPr>
              <a:t>01</a:t>
            </a:r>
            <a:r>
              <a:rPr lang="ru-RU" sz="2600" dirty="0" smtClean="0">
                <a:solidFill>
                  <a:schemeClr val="tx1"/>
                </a:solidFill>
              </a:rPr>
              <a:t>.201</a:t>
            </a:r>
            <a:r>
              <a:rPr lang="en-US" sz="2600" dirty="0" smtClean="0">
                <a:solidFill>
                  <a:schemeClr val="tx1"/>
                </a:solidFill>
              </a:rPr>
              <a:t>8</a:t>
            </a:r>
            <a:endParaRPr lang="ru-RU" dirty="0"/>
          </a:p>
        </p:txBody>
      </p:sp>
      <p:sp>
        <p:nvSpPr>
          <p:cNvPr id="13" name="Равнобедренный треугольник 12"/>
          <p:cNvSpPr/>
          <p:nvPr/>
        </p:nvSpPr>
        <p:spPr>
          <a:xfrm rot="8120457">
            <a:off x="1578290" y="2465814"/>
            <a:ext cx="2110007" cy="1678610"/>
          </a:xfrm>
          <a:prstGeom prst="triangle">
            <a:avLst/>
          </a:prstGeom>
          <a:solidFill>
            <a:schemeClr val="tx1">
              <a:alpha val="5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12" y="1828795"/>
            <a:ext cx="2677344" cy="1641855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15" name="Равнобедренный треугольник 14"/>
          <p:cNvSpPr/>
          <p:nvPr/>
        </p:nvSpPr>
        <p:spPr>
          <a:xfrm rot="18788564">
            <a:off x="3236600" y="4050768"/>
            <a:ext cx="1100448" cy="1740848"/>
          </a:xfrm>
          <a:prstGeom prst="triangle">
            <a:avLst/>
          </a:prstGeom>
          <a:solidFill>
            <a:schemeClr val="tx1">
              <a:lumMod val="75000"/>
              <a:alpha val="6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244" y="4226063"/>
            <a:ext cx="2574262" cy="2506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695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">
              <a:schemeClr val="bg2">
                <a:tint val="97000"/>
                <a:hueMod val="92000"/>
                <a:satMod val="169000"/>
                <a:lumMod val="164000"/>
              </a:schemeClr>
            </a:gs>
            <a:gs pos="29000">
              <a:schemeClr val="bg2">
                <a:shade val="96000"/>
                <a:satMod val="120000"/>
                <a:lumMod val="90000"/>
              </a:schemeClr>
            </a:gs>
          </a:gsLst>
          <a:lin ang="7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Объект 4"/>
          <p:cNvSpPr txBox="1">
            <a:spLocks/>
          </p:cNvSpPr>
          <p:nvPr/>
        </p:nvSpPr>
        <p:spPr>
          <a:xfrm>
            <a:off x="295111" y="1730258"/>
            <a:ext cx="6747716" cy="1465152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-468000" defTabSz="280988">
              <a:spcBef>
                <a:spcPts val="0"/>
              </a:spcBef>
              <a:spcAft>
                <a:spcPts val="0"/>
              </a:spcAft>
              <a:buFont typeface="Wingdings 3" panose="05040102010807070707" pitchFamily="18" charset="2"/>
              <a:buAutoNum type="arabicPeriod"/>
            </a:pPr>
            <a:r>
              <a:rPr lang="en-US" altLang="ru-RU" sz="280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>Cluster-1:  preventive maintenance</a:t>
            </a:r>
          </a:p>
          <a:p>
            <a:pPr marL="0" indent="-468000" defTabSz="280988">
              <a:spcBef>
                <a:spcPts val="0"/>
              </a:spcBef>
              <a:spcAft>
                <a:spcPts val="0"/>
              </a:spcAft>
              <a:buFont typeface="Wingdings 3" panose="05040102010807070707" pitchFamily="18" charset="2"/>
              <a:buAutoNum type="arabicPeriod"/>
            </a:pPr>
            <a:r>
              <a:rPr lang="en-US" altLang="ru-RU" sz="280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>Installation of new calibration systems</a:t>
            </a:r>
          </a:p>
          <a:p>
            <a:pPr marL="0" indent="-468000" defTabSz="280988">
              <a:spcBef>
                <a:spcPts val="0"/>
              </a:spcBef>
              <a:spcAft>
                <a:spcPts val="0"/>
              </a:spcAft>
              <a:buFont typeface="Georgia" pitchFamily="18" charset="0"/>
              <a:buAutoNum type="arabicPeriod" startAt="3"/>
            </a:pPr>
            <a:r>
              <a:rPr lang="en-US" altLang="ru-RU" sz="280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>Cluster-2:  deployment</a:t>
            </a:r>
            <a:endParaRPr lang="en-US" altLang="ru-RU" sz="2800" dirty="0">
              <a:solidFill>
                <a:schemeClr val="tx1"/>
              </a:solidFill>
              <a:latin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27" name="Прямоугольник 8"/>
          <p:cNvSpPr>
            <a:spLocks noChangeArrowheads="1"/>
          </p:cNvSpPr>
          <p:nvPr/>
        </p:nvSpPr>
        <p:spPr bwMode="auto">
          <a:xfrm>
            <a:off x="269781" y="102072"/>
            <a:ext cx="407194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ru-RU" sz="4000" b="1" dirty="0">
                <a:ln w="3175" cmpd="sng"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Expedition 2017</a:t>
            </a:r>
            <a:endParaRPr lang="ru-RU" altLang="ru-RU" sz="4000" b="1" dirty="0">
              <a:ln w="3175" cmpd="sng"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8" name="Прямоугольник 2"/>
          <p:cNvSpPr>
            <a:spLocks noChangeArrowheads="1"/>
          </p:cNvSpPr>
          <p:nvPr/>
        </p:nvSpPr>
        <p:spPr bwMode="auto">
          <a:xfrm>
            <a:off x="295110" y="1143265"/>
            <a:ext cx="298671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280988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defTabSz="280988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defTabSz="280988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defTabSz="280988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defTabSz="280988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defTabSz="280988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defTabSz="280988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defTabSz="280988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defTabSz="280988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ts val="850"/>
              </a:spcBef>
              <a:spcAft>
                <a:spcPct val="0"/>
              </a:spcAft>
              <a:buClrTx/>
              <a:buSzTx/>
              <a:buNone/>
            </a:pPr>
            <a:r>
              <a:rPr lang="en-US" altLang="ru-RU" sz="2800" b="1" dirty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>The scope of work</a:t>
            </a:r>
          </a:p>
        </p:txBody>
      </p:sp>
      <p:pic>
        <p:nvPicPr>
          <p:cNvPr id="29" name="Picture 2" descr="C:\AVM\AVM_Basic\Cluster_2016\Ekspedition_2016\Photo\Fedor-photo\anchor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678" y="391017"/>
            <a:ext cx="3710308" cy="5565463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6966430" y="6048975"/>
            <a:ext cx="37103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/>
              <a:t>The first anchor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of </a:t>
            </a:r>
            <a:r>
              <a:rPr lang="en-US" dirty="0"/>
              <a:t>the second cluster</a:t>
            </a:r>
            <a:endParaRPr lang="ru-RU" dirty="0"/>
          </a:p>
        </p:txBody>
      </p:sp>
      <p:sp>
        <p:nvSpPr>
          <p:cNvPr id="32" name="Прямоугольник 1"/>
          <p:cNvSpPr>
            <a:spLocks noChangeArrowheads="1"/>
          </p:cNvSpPr>
          <p:nvPr/>
        </p:nvSpPr>
        <p:spPr bwMode="auto">
          <a:xfrm>
            <a:off x="269781" y="4067707"/>
            <a:ext cx="6773046" cy="156966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indent="-180000" eaLnBrk="1" hangingPunct="1">
              <a:spcBef>
                <a:spcPts val="0"/>
              </a:spcBef>
              <a:spcAft>
                <a:spcPct val="0"/>
              </a:spcAft>
              <a:buClrTx/>
              <a:buSzTx/>
              <a:buFontTx/>
              <a:buAutoNum type="arabicPeriod"/>
            </a:pPr>
            <a:r>
              <a:rPr lang="en-US" altLang="ru-RU" sz="240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> A </a:t>
            </a:r>
            <a:r>
              <a:rPr lang="en-US" altLang="ru-RU" sz="2400" dirty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>new way to connect acoustic positioning </a:t>
            </a:r>
            <a:r>
              <a:rPr lang="en-US" altLang="ru-RU" sz="240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/>
            </a:r>
            <a:br>
              <a:rPr lang="en-US" altLang="ru-RU" sz="240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</a:br>
            <a:r>
              <a:rPr lang="en-US" altLang="ru-RU" sz="240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>    systems </a:t>
            </a:r>
            <a:r>
              <a:rPr lang="en-US" altLang="ru-RU" sz="2400" dirty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>was tested</a:t>
            </a:r>
          </a:p>
          <a:p>
            <a:pPr indent="-180000" eaLnBrk="1" hangingPunct="1">
              <a:spcBef>
                <a:spcPts val="0"/>
              </a:spcBef>
              <a:spcAft>
                <a:spcPct val="0"/>
              </a:spcAft>
              <a:buClrTx/>
              <a:buSzTx/>
              <a:buFontTx/>
              <a:buAutoNum type="arabicPeriod"/>
            </a:pPr>
            <a:r>
              <a:rPr lang="en-US" altLang="ru-RU" sz="240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> Calibration </a:t>
            </a:r>
            <a:r>
              <a:rPr lang="en-US" altLang="ru-RU" sz="2400" dirty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>system designed for </a:t>
            </a:r>
            <a:r>
              <a:rPr lang="en-US" altLang="ru-RU" sz="2400" dirty="0" err="1" smtClean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>IceCube</a:t>
            </a:r>
            <a:r>
              <a:rPr lang="en-US" altLang="ru-RU" sz="240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/>
            </a:r>
            <a:br>
              <a:rPr lang="en-US" altLang="ru-RU" sz="240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</a:br>
            <a:r>
              <a:rPr lang="en-US" altLang="ru-RU" sz="240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>     </a:t>
            </a:r>
            <a:r>
              <a:rPr lang="en-US" altLang="ru-RU" sz="2400" dirty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>was </a:t>
            </a:r>
            <a:r>
              <a:rPr lang="en-US" altLang="ru-RU" sz="240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>installed for tests  (in GNN frame cooperation) </a:t>
            </a:r>
            <a:endParaRPr lang="en-US" altLang="ru-RU" sz="2400" dirty="0">
              <a:solidFill>
                <a:schemeClr val="tx1"/>
              </a:solidFill>
              <a:latin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33" name="Прямоугольник 4"/>
          <p:cNvSpPr>
            <a:spLocks noChangeArrowheads="1"/>
          </p:cNvSpPr>
          <p:nvPr/>
        </p:nvSpPr>
        <p:spPr bwMode="auto">
          <a:xfrm>
            <a:off x="270488" y="3416941"/>
            <a:ext cx="1517980" cy="523220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defTabSz="280988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defTabSz="280988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defTabSz="280988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defTabSz="280988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defTabSz="280988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defTabSz="280988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defTabSz="280988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defTabSz="280988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defTabSz="280988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ts val="850"/>
              </a:spcBef>
              <a:spcAft>
                <a:spcPct val="0"/>
              </a:spcAft>
              <a:buClrTx/>
              <a:buSzTx/>
              <a:buFont typeface="Georgia" pitchFamily="18" charset="0"/>
              <a:buNone/>
            </a:pPr>
            <a:r>
              <a:rPr lang="en-US" altLang="ru-RU" sz="2800" b="1" dirty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>Cluster-1</a:t>
            </a:r>
          </a:p>
        </p:txBody>
      </p:sp>
    </p:spTree>
    <p:extLst>
      <p:ext uri="{BB962C8B-B14F-4D97-AF65-F5344CB8AC3E}">
        <p14:creationId xmlns:p14="http://schemas.microsoft.com/office/powerpoint/2010/main" val="3474977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3613730" y="166769"/>
            <a:ext cx="556274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280988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defTabSz="280988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defTabSz="280988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defTabSz="280988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defTabSz="280988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defTabSz="280988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defTabSz="280988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defTabSz="280988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defTabSz="280988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defTabSz="457200" eaLnBrk="1" hangingPunct="1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ru-RU" sz="4000" dirty="0">
                <a:ln w="3175" cmpd="sng"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Cluster-2 deployment</a:t>
            </a:r>
          </a:p>
        </p:txBody>
      </p:sp>
      <p:sp>
        <p:nvSpPr>
          <p:cNvPr id="3" name="Прямоугольник 4"/>
          <p:cNvSpPr>
            <a:spLocks noChangeArrowheads="1"/>
          </p:cNvSpPr>
          <p:nvPr/>
        </p:nvSpPr>
        <p:spPr bwMode="auto">
          <a:xfrm>
            <a:off x="3613730" y="1547571"/>
            <a:ext cx="5292544" cy="181588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2800" b="1" dirty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>Cluster: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2800" dirty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>8 strings </a:t>
            </a:r>
            <a:r>
              <a:rPr lang="en-US" altLang="ru-RU" sz="2800" dirty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  <a:sym typeface="Symbol"/>
              </a:rPr>
              <a:t> 36 OMs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Georgia" pitchFamily="18" charset="0"/>
              <a:buNone/>
            </a:pPr>
            <a:r>
              <a:rPr lang="en-US" altLang="ru-RU" sz="2800" dirty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>4 Acoustic Modems on each string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2800" dirty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>5 LED calibration units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10" y="249382"/>
            <a:ext cx="3025039" cy="569229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370" y="280816"/>
            <a:ext cx="811994" cy="6165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270110" y="6103201"/>
            <a:ext cx="35670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2800" b="1" dirty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>Size: 525 m </a:t>
            </a:r>
            <a:r>
              <a:rPr lang="en-US" altLang="ru-RU" sz="2800" b="1" dirty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  <a:sym typeface="Symbol" pitchFamily="18" charset="2"/>
              </a:rPr>
              <a:t>  12</a:t>
            </a:r>
            <a:r>
              <a:rPr lang="en-US" altLang="ru-RU" sz="2800" b="1" dirty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>0 m</a:t>
            </a:r>
          </a:p>
        </p:txBody>
      </p:sp>
      <p:sp>
        <p:nvSpPr>
          <p:cNvPr id="7" name="Прямоугольник 4"/>
          <p:cNvSpPr>
            <a:spLocks noChangeArrowheads="1"/>
          </p:cNvSpPr>
          <p:nvPr/>
        </p:nvSpPr>
        <p:spPr bwMode="auto">
          <a:xfrm>
            <a:off x="3613730" y="3877749"/>
            <a:ext cx="5292544" cy="2336194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xtLst/>
        </p:spPr>
        <p:txBody>
          <a:bodyPr wrap="square" lIns="216000" tIns="72000" bIns="108000"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Georgia" pitchFamily="18" charset="0"/>
              <a:buNone/>
            </a:pPr>
            <a:r>
              <a:rPr lang="en-US" altLang="ru-RU" sz="2800" dirty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>Fully unified electronics </a:t>
            </a:r>
            <a:r>
              <a:rPr lang="en-US" altLang="ru-RU" sz="280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>and </a:t>
            </a:r>
            <a:r>
              <a:rPr lang="en-US" altLang="ru-RU" sz="2800" dirty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>firmware.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Georgia" pitchFamily="18" charset="0"/>
              <a:buNone/>
            </a:pPr>
            <a:r>
              <a:rPr lang="en-US" altLang="ru-RU" sz="2800" dirty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>Optical modules are equipped with </a:t>
            </a:r>
            <a:r>
              <a:rPr lang="en-US" altLang="ru-RU" sz="280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>humidity and orientation </a:t>
            </a:r>
            <a:r>
              <a:rPr lang="en-US" altLang="ru-RU" sz="2800" dirty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>sensors</a:t>
            </a:r>
            <a:r>
              <a:rPr lang="en-US" altLang="ru-RU" sz="280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>.</a:t>
            </a:r>
            <a:endParaRPr lang="en-US" altLang="ru-RU" sz="2800" dirty="0">
              <a:solidFill>
                <a:schemeClr val="tx1"/>
              </a:solidFill>
              <a:latin typeface="Calibri" panose="020F050202020403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1593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3"/>
          <p:cNvSpPr>
            <a:spLocks noChangeArrowheads="1"/>
          </p:cNvSpPr>
          <p:nvPr/>
        </p:nvSpPr>
        <p:spPr bwMode="auto">
          <a:xfrm>
            <a:off x="519793" y="100616"/>
            <a:ext cx="644118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ru-RU" sz="4000" dirty="0">
                <a:ln w="3175" cmpd="sng"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Detector operation -2017</a:t>
            </a:r>
            <a:endParaRPr lang="ru-RU" altLang="ru-RU" sz="4000" dirty="0">
              <a:ln w="3175" cmpd="sng"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3" name="Рисунок 1" descr="http://baikalsnr.jinr.ru/images/cluster1/masterstat201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052" y="1409725"/>
            <a:ext cx="3455988" cy="253644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667001" y="37015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itchFamily="34" charset="0"/>
            </a:endParaRPr>
          </a:p>
        </p:txBody>
      </p:sp>
      <p:pic>
        <p:nvPicPr>
          <p:cNvPr id="5" name="Рисунок 2" descr="http://baikalsnr.jinr.ru/images/cluster2/masterstat201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053" y="4054121"/>
            <a:ext cx="3455987" cy="25447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667001" y="396029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7" name="TextBox 10"/>
          <p:cNvSpPr txBox="1">
            <a:spLocks noChangeArrowheads="1"/>
          </p:cNvSpPr>
          <p:nvPr/>
        </p:nvSpPr>
        <p:spPr bwMode="auto">
          <a:xfrm>
            <a:off x="2351533" y="2809585"/>
            <a:ext cx="12858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Cluster 1</a:t>
            </a:r>
            <a:endParaRPr lang="ru-RU" altLang="ru-RU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15"/>
          <p:cNvSpPr txBox="1">
            <a:spLocks noChangeArrowheads="1"/>
          </p:cNvSpPr>
          <p:nvPr/>
        </p:nvSpPr>
        <p:spPr bwMode="auto">
          <a:xfrm>
            <a:off x="2452923" y="5293651"/>
            <a:ext cx="12874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Cluster 2</a:t>
            </a:r>
            <a:endParaRPr lang="ru-RU" altLang="ru-RU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519793" y="895585"/>
            <a:ext cx="30059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2400" dirty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>13  April – 15 Jun 2017</a:t>
            </a:r>
            <a:endParaRPr lang="ru-RU" altLang="ru-RU" sz="2400" dirty="0">
              <a:solidFill>
                <a:schemeClr val="tx1"/>
              </a:solidFill>
              <a:latin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10" name="Рисунок 9" descr="C:\AVM\AVM_Basic\present_select\ICRC-2017\Carta-GVD\Cluster-plan-1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799" y="1415388"/>
            <a:ext cx="4479812" cy="348862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2216562"/>
              </p:ext>
            </p:extLst>
          </p:nvPr>
        </p:nvGraphicFramePr>
        <p:xfrm>
          <a:off x="4346928" y="5515458"/>
          <a:ext cx="5361275" cy="10972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7769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1055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2764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4538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20000"/>
                        </a:lnSpc>
                      </a:pP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Full time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20000"/>
                        </a:lnSpc>
                      </a:pPr>
                      <a:r>
                        <a:rPr lang="en-US" sz="2000" kern="0" dirty="0" smtClean="0">
                          <a:effectLst/>
                          <a:latin typeface="Perpetua" panose="02020502060401020303" pitchFamily="18" charset="0"/>
                        </a:rPr>
                        <a:t>Eff., </a:t>
                      </a:r>
                      <a:r>
                        <a:rPr lang="en-US" sz="2000" kern="0" dirty="0">
                          <a:effectLst/>
                          <a:latin typeface="Perpetua" panose="02020502060401020303" pitchFamily="18" charset="0"/>
                        </a:rPr>
                        <a:t>%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20000"/>
                        </a:lnSpc>
                      </a:pPr>
                      <a:r>
                        <a:rPr lang="en-US" sz="2000" kern="0" dirty="0" smtClean="0">
                          <a:effectLst/>
                          <a:latin typeface="Perpetua" panose="02020502060401020303" pitchFamily="18" charset="0"/>
                        </a:rPr>
                        <a:t>Event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20000"/>
                        </a:lnSpc>
                      </a:pPr>
                      <a:r>
                        <a:rPr lang="en-US" sz="2000" kern="0" dirty="0" smtClean="0">
                          <a:effectLst/>
                          <a:latin typeface="Perpetua" panose="02020502060401020303" pitchFamily="18" charset="0"/>
                        </a:rPr>
                        <a:t>Cluster-1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20000"/>
                        </a:lnSpc>
                      </a:pPr>
                      <a:r>
                        <a:rPr lang="ru-RU" sz="2000" kern="0" dirty="0" smtClean="0">
                          <a:effectLst/>
                        </a:rPr>
                        <a:t>64</a:t>
                      </a:r>
                      <a:r>
                        <a:rPr lang="en-US" sz="2000" kern="0" dirty="0" smtClean="0">
                          <a:effectLst/>
                        </a:rPr>
                        <a:t>d 7h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20000"/>
                        </a:lnSpc>
                      </a:pPr>
                      <a:r>
                        <a:rPr lang="ru-RU" sz="2000" kern="0" dirty="0">
                          <a:effectLst/>
                        </a:rPr>
                        <a:t>84.4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20000"/>
                        </a:lnSpc>
                      </a:pPr>
                      <a:r>
                        <a:rPr lang="ru-RU" sz="2000" kern="0" dirty="0">
                          <a:effectLst/>
                        </a:rPr>
                        <a:t>1.87×10</a:t>
                      </a:r>
                      <a:r>
                        <a:rPr lang="ru-RU" sz="2000" kern="0" baseline="30000" dirty="0">
                          <a:effectLst/>
                        </a:rPr>
                        <a:t>8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20000"/>
                        </a:lnSpc>
                      </a:pPr>
                      <a:r>
                        <a:rPr lang="en-US" sz="2000" kern="0" dirty="0" smtClean="0">
                          <a:effectLst/>
                          <a:latin typeface="Perpetua" panose="02020502060401020303" pitchFamily="18" charset="0"/>
                        </a:rPr>
                        <a:t>Cluster-2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20000"/>
                        </a:lnSpc>
                      </a:pPr>
                      <a:r>
                        <a:rPr lang="ru-RU" sz="2000" kern="0" dirty="0" smtClean="0">
                          <a:effectLst/>
                        </a:rPr>
                        <a:t>64</a:t>
                      </a:r>
                      <a:r>
                        <a:rPr lang="en-US" sz="2000" kern="0" dirty="0" smtClean="0">
                          <a:effectLst/>
                        </a:rPr>
                        <a:t>d</a:t>
                      </a:r>
                      <a:r>
                        <a:rPr lang="en-US" sz="2000" kern="0" baseline="0" dirty="0" smtClean="0">
                          <a:effectLst/>
                        </a:rPr>
                        <a:t> </a:t>
                      </a:r>
                      <a:r>
                        <a:rPr lang="ru-RU" sz="2000" kern="0" dirty="0" smtClean="0">
                          <a:effectLst/>
                        </a:rPr>
                        <a:t>0</a:t>
                      </a:r>
                      <a:r>
                        <a:rPr lang="en-US" sz="2000" kern="0" dirty="0" smtClean="0">
                          <a:effectLst/>
                        </a:rPr>
                        <a:t>h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20000"/>
                        </a:lnSpc>
                      </a:pPr>
                      <a:r>
                        <a:rPr lang="ru-RU" sz="2000" kern="0">
                          <a:effectLst/>
                        </a:rPr>
                        <a:t>87.6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20000"/>
                        </a:lnSpc>
                      </a:pPr>
                      <a:r>
                        <a:rPr lang="ru-RU" sz="2000" kern="0" dirty="0">
                          <a:effectLst/>
                        </a:rPr>
                        <a:t>1.45×10</a:t>
                      </a:r>
                      <a:r>
                        <a:rPr lang="ru-RU" sz="2000" kern="0" baseline="30000" dirty="0">
                          <a:effectLst/>
                        </a:rPr>
                        <a:t>8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4334879" y="4917869"/>
            <a:ext cx="3910366" cy="505972"/>
          </a:xfrm>
          <a:prstGeom prst="rect">
            <a:avLst/>
          </a:prstGeom>
          <a:solidFill>
            <a:schemeClr val="tx1">
              <a:lumMod val="95000"/>
              <a:alpha val="45000"/>
            </a:schemeClr>
          </a:solidFill>
        </p:spPr>
        <p:txBody>
          <a:bodyPr wrap="non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Times New Roman" pitchFamily="18" charset="0"/>
              </a:rPr>
              <a:t>Eff. Vol. (E &gt; 10</a:t>
            </a:r>
            <a:r>
              <a:rPr lang="en-US" sz="2400" baseline="30000" dirty="0">
                <a:solidFill>
                  <a:schemeClr val="bg1"/>
                </a:solidFill>
                <a:latin typeface="Calibri" panose="020F0502020204030204" pitchFamily="34" charset="0"/>
                <a:cs typeface="Times New Roman" pitchFamily="18" charset="0"/>
              </a:rPr>
              <a:t>2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cs typeface="Times New Roman" pitchFamily="18" charset="0"/>
              </a:rPr>
              <a:t>TeV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Times New Roman" pitchFamily="18" charset="0"/>
              </a:rPr>
              <a:t>) ~0.1 km</a:t>
            </a:r>
            <a:r>
              <a:rPr lang="en-US" sz="2400" baseline="30000" dirty="0">
                <a:solidFill>
                  <a:schemeClr val="bg1"/>
                </a:solidFill>
                <a:latin typeface="Calibri" panose="020F0502020204030204" pitchFamily="34" charset="0"/>
                <a:cs typeface="Times New Roman" pitchFamily="18" charset="0"/>
              </a:rPr>
              <a:t>3</a:t>
            </a:r>
            <a:endParaRPr lang="ru-RU" sz="2400" baseline="30000" dirty="0">
              <a:solidFill>
                <a:schemeClr val="bg1"/>
              </a:solidFill>
              <a:latin typeface="Calibri" panose="020F050202020403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768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4138" y="494979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endParaRPr lang="ru-RU" b="1" dirty="0">
              <a:ln>
                <a:solidFill>
                  <a:prstClr val="white"/>
                </a:solidFill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3" name="Рисунок 5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2"/>
          <a:stretch/>
        </p:blipFill>
        <p:spPr>
          <a:xfrm>
            <a:off x="0" y="-54591"/>
            <a:ext cx="12184516" cy="690718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6260595" y="6429368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6301401" y="6432219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Группа 5"/>
          <p:cNvGrpSpPr/>
          <p:nvPr/>
        </p:nvGrpSpPr>
        <p:grpSpPr>
          <a:xfrm>
            <a:off x="11800791" y="1686467"/>
            <a:ext cx="369332" cy="4348052"/>
            <a:chOff x="9310281" y="-47147"/>
            <a:chExt cx="423408" cy="4439013"/>
          </a:xfrm>
        </p:grpSpPr>
        <p:cxnSp>
          <p:nvCxnSpPr>
            <p:cNvPr id="7" name="Прямая со стрелкой 6"/>
            <p:cNvCxnSpPr/>
            <p:nvPr/>
          </p:nvCxnSpPr>
          <p:spPr>
            <a:xfrm flipH="1">
              <a:off x="9328058" y="-47147"/>
              <a:ext cx="10579" cy="4439013"/>
            </a:xfrm>
            <a:prstGeom prst="straightConnector1">
              <a:avLst/>
            </a:prstGeom>
            <a:ln w="34925">
              <a:solidFill>
                <a:schemeClr val="tx2">
                  <a:lumMod val="40000"/>
                  <a:lumOff val="6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 rot="16200000">
              <a:off x="9066863" y="1851760"/>
              <a:ext cx="910243" cy="4234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b="1" dirty="0">
                  <a:ln>
                    <a:solidFill>
                      <a:prstClr val="white"/>
                    </a:solidFill>
                  </a:ln>
                  <a:solidFill>
                    <a:srgbClr val="1F497D">
                      <a:lumMod val="20000"/>
                      <a:lumOff val="80000"/>
                    </a:srgbClr>
                  </a:solidFill>
                </a:rPr>
                <a:t>~600 m</a:t>
              </a:r>
              <a:endParaRPr lang="ru-RU" b="1" dirty="0">
                <a:ln>
                  <a:solidFill>
                    <a:prstClr val="white"/>
                  </a:solidFill>
                </a:ln>
                <a:solidFill>
                  <a:srgbClr val="1F497D">
                    <a:lumMod val="20000"/>
                    <a:lumOff val="80000"/>
                  </a:srgbClr>
                </a:solidFill>
              </a:endParaRPr>
            </a:p>
          </p:txBody>
        </p:sp>
      </p:grpSp>
      <p:sp>
        <p:nvSpPr>
          <p:cNvPr id="10" name="Цилиндр 9"/>
          <p:cNvSpPr/>
          <p:nvPr/>
        </p:nvSpPr>
        <p:spPr>
          <a:xfrm>
            <a:off x="3588973" y="1477509"/>
            <a:ext cx="7317564" cy="4720051"/>
          </a:xfrm>
          <a:prstGeom prst="can">
            <a:avLst>
              <a:gd name="adj" fmla="val 12656"/>
            </a:avLst>
          </a:prstGeom>
          <a:solidFill>
            <a:schemeClr val="accent1">
              <a:lumMod val="20000"/>
              <a:lumOff val="80000"/>
              <a:alpha val="79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620" dirty="0">
              <a:ln>
                <a:solidFill>
                  <a:prstClr val="white"/>
                </a:solidFill>
              </a:ln>
              <a:solidFill>
                <a:prstClr val="white"/>
              </a:solidFill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3626008" y="1119907"/>
            <a:ext cx="7985872" cy="5577700"/>
            <a:chOff x="4341627" y="751418"/>
            <a:chExt cx="7050644" cy="5577700"/>
          </a:xfrm>
        </p:grpSpPr>
        <p:cxnSp>
          <p:nvCxnSpPr>
            <p:cNvPr id="16" name="Прямая со стрелкой 15"/>
            <p:cNvCxnSpPr/>
            <p:nvPr/>
          </p:nvCxnSpPr>
          <p:spPr>
            <a:xfrm flipV="1">
              <a:off x="7252923" y="5483808"/>
              <a:ext cx="1127097" cy="13846"/>
            </a:xfrm>
            <a:prstGeom prst="straightConnector1">
              <a:avLst/>
            </a:prstGeom>
            <a:ln w="47625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Цилиндр 16"/>
            <p:cNvSpPr/>
            <p:nvPr/>
          </p:nvSpPr>
          <p:spPr>
            <a:xfrm>
              <a:off x="4356675" y="1331409"/>
              <a:ext cx="1200156" cy="4315506"/>
            </a:xfrm>
            <a:prstGeom prst="can">
              <a:avLst>
                <a:gd name="adj" fmla="val 11269"/>
              </a:avLst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620">
                <a:ln>
                  <a:solidFill>
                    <a:prstClr val="white"/>
                  </a:solidFill>
                </a:ln>
                <a:solidFill>
                  <a:prstClr val="white"/>
                </a:solidFill>
              </a:endParaRPr>
            </a:p>
          </p:txBody>
        </p:sp>
        <p:sp>
          <p:nvSpPr>
            <p:cNvPr id="18" name="Цилиндр 17"/>
            <p:cNvSpPr/>
            <p:nvPr/>
          </p:nvSpPr>
          <p:spPr>
            <a:xfrm>
              <a:off x="5623769" y="1206295"/>
              <a:ext cx="1200156" cy="4315506"/>
            </a:xfrm>
            <a:prstGeom prst="can">
              <a:avLst>
                <a:gd name="adj" fmla="val 11269"/>
              </a:avLst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620">
                <a:ln>
                  <a:solidFill>
                    <a:prstClr val="white"/>
                  </a:solidFill>
                </a:ln>
                <a:solidFill>
                  <a:prstClr val="white"/>
                </a:solidFill>
              </a:endParaRPr>
            </a:p>
          </p:txBody>
        </p:sp>
        <p:sp>
          <p:nvSpPr>
            <p:cNvPr id="19" name="Цилиндр 18"/>
            <p:cNvSpPr/>
            <p:nvPr/>
          </p:nvSpPr>
          <p:spPr>
            <a:xfrm>
              <a:off x="6980147" y="1149567"/>
              <a:ext cx="1200156" cy="4315506"/>
            </a:xfrm>
            <a:prstGeom prst="can">
              <a:avLst>
                <a:gd name="adj" fmla="val 11269"/>
              </a:avLst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620">
                <a:ln>
                  <a:solidFill>
                    <a:prstClr val="white"/>
                  </a:solidFill>
                </a:ln>
                <a:solidFill>
                  <a:prstClr val="white"/>
                </a:solidFill>
              </a:endParaRPr>
            </a:p>
          </p:txBody>
        </p:sp>
        <p:sp>
          <p:nvSpPr>
            <p:cNvPr id="20" name="Цилиндр 19"/>
            <p:cNvSpPr/>
            <p:nvPr/>
          </p:nvSpPr>
          <p:spPr>
            <a:xfrm>
              <a:off x="8315490" y="1171167"/>
              <a:ext cx="1200156" cy="4315506"/>
            </a:xfrm>
            <a:prstGeom prst="can">
              <a:avLst>
                <a:gd name="adj" fmla="val 11269"/>
              </a:avLst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620">
                <a:ln>
                  <a:solidFill>
                    <a:prstClr val="white"/>
                  </a:solidFill>
                </a:ln>
                <a:solidFill>
                  <a:prstClr val="white"/>
                </a:solidFill>
              </a:endParaRPr>
            </a:p>
          </p:txBody>
        </p:sp>
        <p:sp>
          <p:nvSpPr>
            <p:cNvPr id="21" name="Цилиндр 20"/>
            <p:cNvSpPr/>
            <p:nvPr/>
          </p:nvSpPr>
          <p:spPr>
            <a:xfrm>
              <a:off x="6666839" y="1371783"/>
              <a:ext cx="1200156" cy="4315506"/>
            </a:xfrm>
            <a:prstGeom prst="can">
              <a:avLst>
                <a:gd name="adj" fmla="val 11269"/>
              </a:avLst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620">
                <a:ln>
                  <a:solidFill>
                    <a:prstClr val="white"/>
                  </a:solidFill>
                </a:ln>
                <a:solidFill>
                  <a:prstClr val="white"/>
                </a:solidFill>
              </a:endParaRPr>
            </a:p>
          </p:txBody>
        </p:sp>
        <p:sp>
          <p:nvSpPr>
            <p:cNvPr id="22" name="Цилиндр 21"/>
            <p:cNvSpPr/>
            <p:nvPr/>
          </p:nvSpPr>
          <p:spPr>
            <a:xfrm>
              <a:off x="5505772" y="1481469"/>
              <a:ext cx="1200156" cy="4315506"/>
            </a:xfrm>
            <a:prstGeom prst="can">
              <a:avLst>
                <a:gd name="adj" fmla="val 11269"/>
              </a:avLst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620">
                <a:ln>
                  <a:solidFill>
                    <a:prstClr val="white"/>
                  </a:solidFill>
                </a:ln>
                <a:solidFill>
                  <a:prstClr val="white"/>
                </a:solidFill>
              </a:endParaRPr>
            </a:p>
          </p:txBody>
        </p:sp>
        <p:sp>
          <p:nvSpPr>
            <p:cNvPr id="23" name="Цилиндр 22"/>
            <p:cNvSpPr/>
            <p:nvPr/>
          </p:nvSpPr>
          <p:spPr>
            <a:xfrm>
              <a:off x="7606855" y="1492281"/>
              <a:ext cx="1200156" cy="4315506"/>
            </a:xfrm>
            <a:prstGeom prst="can">
              <a:avLst>
                <a:gd name="adj" fmla="val 11269"/>
              </a:avLst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620">
                <a:ln>
                  <a:solidFill>
                    <a:prstClr val="white"/>
                  </a:solidFill>
                </a:ln>
                <a:solidFill>
                  <a:prstClr val="white"/>
                </a:solidFill>
              </a:endParaRPr>
            </a:p>
          </p:txBody>
        </p:sp>
        <p:sp>
          <p:nvSpPr>
            <p:cNvPr id="24" name="Цилиндр 23"/>
            <p:cNvSpPr/>
            <p:nvPr/>
          </p:nvSpPr>
          <p:spPr>
            <a:xfrm>
              <a:off x="9387904" y="1312976"/>
              <a:ext cx="1200156" cy="4315506"/>
            </a:xfrm>
            <a:prstGeom prst="can">
              <a:avLst>
                <a:gd name="adj" fmla="val 11269"/>
              </a:avLst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620">
                <a:ln>
                  <a:solidFill>
                    <a:prstClr val="white"/>
                  </a:solidFill>
                </a:ln>
                <a:solidFill>
                  <a:prstClr val="white"/>
                </a:solidFill>
              </a:endParaRPr>
            </a:p>
          </p:txBody>
        </p:sp>
        <p:cxnSp>
          <p:nvCxnSpPr>
            <p:cNvPr id="25" name="Gerade Verbindung mit Pfeil 7"/>
            <p:cNvCxnSpPr/>
            <p:nvPr/>
          </p:nvCxnSpPr>
          <p:spPr>
            <a:xfrm flipV="1">
              <a:off x="9242692" y="5987427"/>
              <a:ext cx="1265849" cy="24464"/>
            </a:xfrm>
            <a:prstGeom prst="straightConnector1">
              <a:avLst/>
            </a:prstGeom>
            <a:ln w="28575"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 стрелкой 25"/>
            <p:cNvCxnSpPr/>
            <p:nvPr/>
          </p:nvCxnSpPr>
          <p:spPr>
            <a:xfrm>
              <a:off x="4341627" y="6329118"/>
              <a:ext cx="6320130" cy="0"/>
            </a:xfrm>
            <a:prstGeom prst="straightConnector1">
              <a:avLst/>
            </a:prstGeom>
            <a:ln w="34925">
              <a:solidFill>
                <a:schemeClr val="tx2">
                  <a:lumMod val="60000"/>
                  <a:lumOff val="4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7144834" y="5947867"/>
              <a:ext cx="7681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b="1" dirty="0">
                  <a:ln>
                    <a:solidFill>
                      <a:prstClr val="white"/>
                    </a:solidFill>
                  </a:ln>
                  <a:solidFill>
                    <a:srgbClr val="1F497D">
                      <a:lumMod val="20000"/>
                      <a:lumOff val="80000"/>
                    </a:srgbClr>
                  </a:solidFill>
                </a:rPr>
                <a:t>~1 km</a:t>
              </a:r>
              <a:endParaRPr lang="ru-RU" b="1" dirty="0">
                <a:ln>
                  <a:solidFill>
                    <a:prstClr val="white"/>
                  </a:solidFill>
                </a:ln>
                <a:solidFill>
                  <a:srgbClr val="1F497D">
                    <a:lumMod val="20000"/>
                    <a:lumOff val="80000"/>
                  </a:srgbClr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9536160" y="5841232"/>
              <a:ext cx="710852" cy="338554"/>
            </a:xfrm>
            <a:prstGeom prst="rect">
              <a:avLst/>
            </a:prstGeom>
            <a:solidFill>
              <a:srgbClr val="6699FF"/>
            </a:solidFill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600" dirty="0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</a:rPr>
                <a:t>120 m</a:t>
              </a:r>
              <a:endParaRPr lang="ru-RU" sz="160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</a:endParaRPr>
            </a:p>
          </p:txBody>
        </p:sp>
        <p:grpSp>
          <p:nvGrpSpPr>
            <p:cNvPr id="29" name="Группа 28"/>
            <p:cNvGrpSpPr/>
            <p:nvPr/>
          </p:nvGrpSpPr>
          <p:grpSpPr>
            <a:xfrm>
              <a:off x="4934503" y="751418"/>
              <a:ext cx="1209041" cy="1087718"/>
              <a:chOff x="1887023" y="836712"/>
              <a:chExt cx="1343522" cy="1087718"/>
            </a:xfrm>
          </p:grpSpPr>
          <p:sp>
            <p:nvSpPr>
              <p:cNvPr id="49" name="TextBox 48"/>
              <p:cNvSpPr txBox="1"/>
              <p:nvPr/>
            </p:nvSpPr>
            <p:spPr>
              <a:xfrm rot="206125">
                <a:off x="2106509" y="1582798"/>
                <a:ext cx="796599" cy="3416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en-US" sz="1620" b="1" dirty="0">
                    <a:ln>
                      <a:solidFill>
                        <a:prstClr val="white"/>
                      </a:solidFill>
                    </a:ln>
                    <a:solidFill>
                      <a:prstClr val="black"/>
                    </a:solidFill>
                  </a:rPr>
                  <a:t>300 m</a:t>
                </a:r>
                <a:endParaRPr lang="ru-RU" sz="1620" b="1" dirty="0">
                  <a:ln>
                    <a:solidFill>
                      <a:prstClr val="white"/>
                    </a:solidFill>
                  </a:ln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50" name="Прямая соединительная линия 49"/>
              <p:cNvCxnSpPr/>
              <p:nvPr/>
            </p:nvCxnSpPr>
            <p:spPr>
              <a:xfrm>
                <a:off x="1887023" y="864609"/>
                <a:ext cx="0" cy="82740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Прямая соединительная линия 50"/>
              <p:cNvCxnSpPr/>
              <p:nvPr/>
            </p:nvCxnSpPr>
            <p:spPr>
              <a:xfrm flipV="1">
                <a:off x="3194752" y="836712"/>
                <a:ext cx="1926" cy="91690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Прямая со стрелкой 51"/>
              <p:cNvCxnSpPr/>
              <p:nvPr/>
            </p:nvCxnSpPr>
            <p:spPr>
              <a:xfrm>
                <a:off x="1922817" y="1540970"/>
                <a:ext cx="1307728" cy="99165"/>
              </a:xfrm>
              <a:prstGeom prst="straightConnector1">
                <a:avLst/>
              </a:prstGeom>
              <a:ln w="44450">
                <a:solidFill>
                  <a:schemeClr val="accent6">
                    <a:lumMod val="75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Прямоугольник 29"/>
            <p:cNvSpPr/>
            <p:nvPr/>
          </p:nvSpPr>
          <p:spPr>
            <a:xfrm>
              <a:off x="7514269" y="799807"/>
              <a:ext cx="1200156" cy="753164"/>
            </a:xfrm>
            <a:prstGeom prst="rect">
              <a:avLst/>
            </a:prstGeom>
            <a:solidFill>
              <a:schemeClr val="tx1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1600" b="1" dirty="0">
                  <a:solidFill>
                    <a:prstClr val="black"/>
                  </a:solidFill>
                  <a:cs typeface="Arial" panose="020B0604020202020204" pitchFamily="34" charset="0"/>
                </a:rPr>
                <a:t>April 2017</a:t>
              </a:r>
            </a:p>
            <a:p>
              <a:pPr algn="ctr">
                <a:defRPr/>
              </a:pPr>
              <a:r>
                <a:rPr lang="en-US" sz="1600" b="1" dirty="0">
                  <a:solidFill>
                    <a:prstClr val="black"/>
                  </a:solidFill>
                  <a:cs typeface="Arial" panose="020B0604020202020204" pitchFamily="34" charset="0"/>
                </a:rPr>
                <a:t>Taking data</a:t>
              </a:r>
              <a:endParaRPr lang="ru-RU" sz="1600" b="1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31" name="Группа 30"/>
            <p:cNvGrpSpPr/>
            <p:nvPr/>
          </p:nvGrpSpPr>
          <p:grpSpPr>
            <a:xfrm>
              <a:off x="9271772" y="834926"/>
              <a:ext cx="1265849" cy="4922412"/>
              <a:chOff x="6207505" y="822667"/>
              <a:chExt cx="1407767" cy="4518163"/>
            </a:xfrm>
          </p:grpSpPr>
          <p:grpSp>
            <p:nvGrpSpPr>
              <p:cNvPr id="43" name="Группа 42"/>
              <p:cNvGrpSpPr/>
              <p:nvPr/>
            </p:nvGrpSpPr>
            <p:grpSpPr>
              <a:xfrm>
                <a:off x="6207505" y="822667"/>
                <a:ext cx="1407767" cy="4502135"/>
                <a:chOff x="6079552" y="-438017"/>
                <a:chExt cx="1451190" cy="4792091"/>
              </a:xfrm>
            </p:grpSpPr>
            <p:grpSp>
              <p:nvGrpSpPr>
                <p:cNvPr id="45" name="Группа 44"/>
                <p:cNvGrpSpPr/>
                <p:nvPr/>
              </p:nvGrpSpPr>
              <p:grpSpPr>
                <a:xfrm>
                  <a:off x="6079552" y="-438017"/>
                  <a:ext cx="1451190" cy="4792091"/>
                  <a:chOff x="7249879" y="-510243"/>
                  <a:chExt cx="1451190" cy="4792091"/>
                </a:xfrm>
                <a:solidFill>
                  <a:schemeClr val="accent1"/>
                </a:solidFill>
              </p:grpSpPr>
              <p:sp>
                <p:nvSpPr>
                  <p:cNvPr id="47" name="TextBox 46"/>
                  <p:cNvSpPr txBox="1"/>
                  <p:nvPr/>
                </p:nvSpPr>
                <p:spPr>
                  <a:xfrm>
                    <a:off x="7249879" y="-510243"/>
                    <a:ext cx="1451190" cy="841945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rgbClr val="FFC000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>
                      <a:defRPr/>
                    </a:pPr>
                    <a:r>
                      <a:rPr lang="en-US" sz="1600" b="1" dirty="0">
                        <a:solidFill>
                          <a:prstClr val="black"/>
                        </a:solidFill>
                        <a:cs typeface="Arial" panose="020B0604020202020204" pitchFamily="34" charset="0"/>
                      </a:rPr>
                      <a:t>April 2016</a:t>
                    </a:r>
                  </a:p>
                  <a:p>
                    <a:pPr algn="ctr">
                      <a:defRPr/>
                    </a:pPr>
                    <a:r>
                      <a:rPr lang="en-US" sz="1600" b="1" dirty="0">
                        <a:solidFill>
                          <a:prstClr val="black"/>
                        </a:solidFill>
                        <a:cs typeface="Arial" panose="020B0604020202020204" pitchFamily="34" charset="0"/>
                      </a:rPr>
                      <a:t>Taking data</a:t>
                    </a:r>
                    <a:endParaRPr lang="ru-RU" sz="1600" b="1" dirty="0">
                      <a:solidFill>
                        <a:prstClr val="black"/>
                      </a:solidFill>
                      <a:cs typeface="Arial" panose="020B0604020202020204" pitchFamily="34" charset="0"/>
                    </a:endParaRPr>
                  </a:p>
                  <a:p>
                    <a:pPr>
                      <a:defRPr/>
                    </a:pPr>
                    <a:endParaRPr lang="en-US" sz="1600" u="sng" dirty="0">
                      <a:ln>
                        <a:solidFill>
                          <a:prstClr val="white"/>
                        </a:solidFill>
                      </a:ln>
                      <a:solidFill>
                        <a:srgbClr val="C00000"/>
                      </a:solidFill>
                    </a:endParaRPr>
                  </a:p>
                </p:txBody>
              </p:sp>
              <p:pic>
                <p:nvPicPr>
                  <p:cNvPr id="48" name="Рисунок 47"/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265795" y="159766"/>
                    <a:ext cx="1375879" cy="4122082"/>
                  </a:xfrm>
                  <a:prstGeom prst="rect">
                    <a:avLst/>
                  </a:prstGeom>
                  <a:grpFill/>
                  <a:ln w="38100">
                    <a:solidFill>
                      <a:srgbClr val="00B050"/>
                    </a:solidFill>
                  </a:ln>
                </p:spPr>
              </p:pic>
            </p:grpSp>
            <p:sp>
              <p:nvSpPr>
                <p:cNvPr id="46" name="Овал 45"/>
                <p:cNvSpPr/>
                <p:nvPr/>
              </p:nvSpPr>
              <p:spPr>
                <a:xfrm>
                  <a:off x="6095468" y="170845"/>
                  <a:ext cx="1375879" cy="127487"/>
                </a:xfrm>
                <a:prstGeom prst="ellipse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ru-RU" sz="1620">
                    <a:ln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44" name="Овал 43"/>
              <p:cNvSpPr/>
              <p:nvPr/>
            </p:nvSpPr>
            <p:spPr>
              <a:xfrm>
                <a:off x="6234135" y="5248647"/>
                <a:ext cx="1344260" cy="92183"/>
              </a:xfrm>
              <a:prstGeom prst="ellipse">
                <a:avLst/>
              </a:prstGeom>
              <a:solidFill>
                <a:schemeClr val="tx2">
                  <a:lumMod val="20000"/>
                  <a:lumOff val="80000"/>
                  <a:alpha val="7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 sz="1620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32" name="Группа 31"/>
            <p:cNvGrpSpPr/>
            <p:nvPr/>
          </p:nvGrpSpPr>
          <p:grpSpPr>
            <a:xfrm>
              <a:off x="7553489" y="1479712"/>
              <a:ext cx="1218809" cy="4299210"/>
              <a:chOff x="6222942" y="1394689"/>
              <a:chExt cx="1355453" cy="3946141"/>
            </a:xfrm>
          </p:grpSpPr>
          <p:grpSp>
            <p:nvGrpSpPr>
              <p:cNvPr id="39" name="Группа 38"/>
              <p:cNvGrpSpPr/>
              <p:nvPr/>
            </p:nvGrpSpPr>
            <p:grpSpPr>
              <a:xfrm>
                <a:off x="6222942" y="1394689"/>
                <a:ext cx="1334709" cy="3930113"/>
                <a:chOff x="6095468" y="170845"/>
                <a:chExt cx="1375879" cy="4183229"/>
              </a:xfrm>
            </p:grpSpPr>
            <p:pic>
              <p:nvPicPr>
                <p:cNvPr id="41" name="Рисунок 40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95468" y="231992"/>
                  <a:ext cx="1375878" cy="4122082"/>
                </a:xfrm>
                <a:prstGeom prst="rect">
                  <a:avLst/>
                </a:prstGeom>
                <a:solidFill>
                  <a:schemeClr val="accent1"/>
                </a:solidFill>
                <a:ln w="38100">
                  <a:solidFill>
                    <a:srgbClr val="00B050"/>
                  </a:solidFill>
                </a:ln>
              </p:spPr>
            </p:pic>
            <p:sp>
              <p:nvSpPr>
                <p:cNvPr id="42" name="Овал 41"/>
                <p:cNvSpPr/>
                <p:nvPr/>
              </p:nvSpPr>
              <p:spPr>
                <a:xfrm>
                  <a:off x="6095468" y="170845"/>
                  <a:ext cx="1375879" cy="127487"/>
                </a:xfrm>
                <a:prstGeom prst="ellipse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ru-RU" sz="1620">
                    <a:ln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40" name="Овал 39"/>
              <p:cNvSpPr/>
              <p:nvPr/>
            </p:nvSpPr>
            <p:spPr>
              <a:xfrm>
                <a:off x="6234135" y="5248647"/>
                <a:ext cx="1344260" cy="92183"/>
              </a:xfrm>
              <a:prstGeom prst="ellipse">
                <a:avLst/>
              </a:prstGeom>
              <a:solidFill>
                <a:schemeClr val="tx2">
                  <a:lumMod val="20000"/>
                  <a:lumOff val="80000"/>
                  <a:alpha val="7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 sz="1620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33" name="Рисунок 3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99946" y="2851743"/>
              <a:ext cx="830639" cy="2830555"/>
            </a:xfrm>
            <a:prstGeom prst="rect">
              <a:avLst/>
            </a:prstGeom>
            <a:ln w="38100">
              <a:solidFill>
                <a:srgbClr val="FF0000"/>
              </a:solidFill>
            </a:ln>
          </p:spPr>
        </p:pic>
        <p:grpSp>
          <p:nvGrpSpPr>
            <p:cNvPr id="34" name="Группа 33"/>
            <p:cNvGrpSpPr/>
            <p:nvPr/>
          </p:nvGrpSpPr>
          <p:grpSpPr>
            <a:xfrm>
              <a:off x="5666408" y="2663439"/>
              <a:ext cx="2081666" cy="2287203"/>
              <a:chOff x="4145737" y="2883466"/>
              <a:chExt cx="2081666" cy="2287203"/>
            </a:xfrm>
          </p:grpSpPr>
          <p:pic>
            <p:nvPicPr>
              <p:cNvPr id="37" name="Рисунок 36" descr="OM_vid_subcon.png"/>
              <p:cNvPicPr>
                <a:picLocks noChangeAspect="1"/>
              </p:cNvPicPr>
              <p:nvPr/>
            </p:nvPicPr>
            <p:blipFill>
              <a:blip r:embed="rId5">
                <a:lum bright="-14000" contrast="2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172" r="14172"/>
              <a:stretch>
                <a:fillRect/>
              </a:stretch>
            </p:blipFill>
            <p:spPr bwMode="auto">
              <a:xfrm>
                <a:off x="4145737" y="2883466"/>
                <a:ext cx="1800225" cy="2287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8" name="Блок-схема: объединение 37"/>
              <p:cNvSpPr/>
              <p:nvPr/>
            </p:nvSpPr>
            <p:spPr>
              <a:xfrm rot="16200000">
                <a:off x="5275215" y="3695600"/>
                <a:ext cx="1662186" cy="242190"/>
              </a:xfrm>
              <a:prstGeom prst="flowChartMerge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35" name="Picture 6" descr="http://km-shop.su/images/sk-00669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078" t="13009" r="39134"/>
            <a:stretch/>
          </p:blipFill>
          <p:spPr bwMode="auto">
            <a:xfrm>
              <a:off x="10672191" y="1634492"/>
              <a:ext cx="720080" cy="4105384"/>
            </a:xfrm>
            <a:prstGeom prst="rect">
              <a:avLst/>
            </a:prstGeom>
            <a:noFill/>
            <a:ln w="38100">
              <a:solidFill>
                <a:srgbClr val="00B05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TextBox 35"/>
            <p:cNvSpPr txBox="1"/>
            <p:nvPr/>
          </p:nvSpPr>
          <p:spPr>
            <a:xfrm>
              <a:off x="9136189" y="3385340"/>
              <a:ext cx="1452137" cy="83099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prstClr val="black"/>
                  </a:solidFill>
                </a:rPr>
                <a:t>“</a:t>
              </a:r>
              <a:r>
                <a:rPr lang="en-US" sz="1600" b="1" dirty="0" err="1" smtClean="0">
                  <a:solidFill>
                    <a:prstClr val="black"/>
                  </a:solidFill>
                </a:rPr>
                <a:t>Dubna</a:t>
              </a:r>
              <a:r>
                <a:rPr lang="en-US" sz="1600" b="1" dirty="0" smtClean="0">
                  <a:solidFill>
                    <a:prstClr val="black"/>
                  </a:solidFill>
                </a:rPr>
                <a:t>” </a:t>
              </a:r>
            </a:p>
            <a:p>
              <a:pPr algn="ctr"/>
              <a:r>
                <a:rPr lang="en-US" sz="1600" b="1" dirty="0" smtClean="0">
                  <a:solidFill>
                    <a:prstClr val="black"/>
                  </a:solidFill>
                </a:rPr>
                <a:t>Demonstration </a:t>
              </a:r>
            </a:p>
            <a:p>
              <a:pPr algn="ctr"/>
              <a:r>
                <a:rPr lang="en-US" sz="1600" b="1" dirty="0" smtClean="0">
                  <a:solidFill>
                    <a:prstClr val="black"/>
                  </a:solidFill>
                </a:rPr>
                <a:t>Cluster (2015) </a:t>
              </a:r>
              <a:endParaRPr lang="ru-RU" sz="1600" b="1" dirty="0">
                <a:solidFill>
                  <a:prstClr val="black"/>
                </a:solidFill>
              </a:endParaRPr>
            </a:p>
          </p:txBody>
        </p:sp>
      </p:grpSp>
      <p:cxnSp>
        <p:nvCxnSpPr>
          <p:cNvPr id="13" name="Прямая со стрелкой 12"/>
          <p:cNvCxnSpPr/>
          <p:nvPr/>
        </p:nvCxnSpPr>
        <p:spPr>
          <a:xfrm flipH="1">
            <a:off x="6801045" y="942327"/>
            <a:ext cx="367569" cy="1094482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89120" y="113019"/>
            <a:ext cx="3856217" cy="1877437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"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b="1" dirty="0"/>
              <a:t>BAIKAL-GVD-1</a:t>
            </a:r>
          </a:p>
          <a:p>
            <a:pPr>
              <a:defRPr/>
            </a:pPr>
            <a:r>
              <a:rPr lang="en-US" sz="2000" b="1" dirty="0"/>
              <a:t>2304 light sensors </a:t>
            </a:r>
            <a:r>
              <a:rPr lang="en-US" sz="2000" b="1" dirty="0" smtClean="0"/>
              <a:t>combined</a:t>
            </a:r>
            <a:br>
              <a:rPr lang="en-US" sz="2000" b="1" dirty="0" smtClean="0"/>
            </a:br>
            <a:r>
              <a:rPr lang="en-US" sz="2000" b="1" dirty="0" smtClean="0"/>
              <a:t> </a:t>
            </a:r>
            <a:r>
              <a:rPr lang="en-US" sz="2000" b="1" dirty="0"/>
              <a:t>in 8 </a:t>
            </a:r>
            <a:r>
              <a:rPr lang="en-US" sz="2000" b="1" dirty="0" smtClean="0"/>
              <a:t>clusters of </a:t>
            </a:r>
            <a:r>
              <a:rPr lang="en-US" sz="2000" b="1" dirty="0"/>
              <a:t>vertical strings 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dirty="0" smtClean="0"/>
              <a:t>at 750 – 1300 m depths.</a:t>
            </a:r>
          </a:p>
          <a:p>
            <a:pPr>
              <a:defRPr/>
            </a:pP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Detection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volume 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0.4km</a:t>
            </a:r>
            <a:r>
              <a:rPr lang="en-US" sz="2000" b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ru-RU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>
            <a:off x="8560716" y="926825"/>
            <a:ext cx="246393" cy="707477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607989" y="392868"/>
            <a:ext cx="66271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n w="3175" cmpd="sng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Deployment plan for expedition 2018</a:t>
            </a:r>
            <a:endParaRPr lang="ru-RU" sz="2800" b="1" dirty="0">
              <a:ln w="3175" cmpd="sng"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42587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">
              <a:schemeClr val="bg2">
                <a:tint val="97000"/>
                <a:hueMod val="92000"/>
                <a:satMod val="169000"/>
                <a:lumMod val="164000"/>
              </a:schemeClr>
            </a:gs>
            <a:gs pos="21000">
              <a:schemeClr val="bg2">
                <a:shade val="96000"/>
                <a:satMod val="120000"/>
                <a:lumMod val="90000"/>
              </a:schemeClr>
            </a:gs>
          </a:gsLst>
          <a:lin ang="60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5172877"/>
              </p:ext>
            </p:extLst>
          </p:nvPr>
        </p:nvGraphicFramePr>
        <p:xfrm>
          <a:off x="665649" y="868398"/>
          <a:ext cx="6893391" cy="16598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9862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7841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4927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96707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66373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2017</a:t>
                      </a:r>
                      <a:endParaRPr lang="ru-RU" sz="3200" dirty="0">
                        <a:solidFill>
                          <a:srgbClr val="000000"/>
                        </a:solidFill>
                        <a:effectLst/>
                        <a:latin typeface="AAEMYJ+Calibri-Light"/>
                        <a:ea typeface="Times New Roman" panose="02020603050405020304" pitchFamily="18" charset="0"/>
                        <a:cs typeface="AAEMYJ+Calibri-Ligh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2018</a:t>
                      </a:r>
                      <a:endParaRPr lang="ru-RU" sz="3200" dirty="0">
                        <a:solidFill>
                          <a:srgbClr val="000000"/>
                        </a:solidFill>
                        <a:effectLst/>
                        <a:latin typeface="AAEMYJ+Calibri-Light"/>
                        <a:ea typeface="Times New Roman" panose="02020603050405020304" pitchFamily="18" charset="0"/>
                        <a:cs typeface="AAEMYJ+Calibri-Ligh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2019</a:t>
                      </a:r>
                      <a:endParaRPr lang="ru-RU" sz="3200" dirty="0">
                        <a:solidFill>
                          <a:srgbClr val="000000"/>
                        </a:solidFill>
                        <a:effectLst/>
                        <a:latin typeface="AAEMYJ+Calibri-Light"/>
                        <a:ea typeface="Times New Roman" panose="02020603050405020304" pitchFamily="18" charset="0"/>
                        <a:cs typeface="AAEMYJ+Calibri-Ligh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2020</a:t>
                      </a:r>
                      <a:endParaRPr lang="ru-RU" sz="3200" dirty="0">
                        <a:solidFill>
                          <a:srgbClr val="000000"/>
                        </a:solidFill>
                        <a:effectLst/>
                        <a:latin typeface="AAEMYJ+Calibri-Light"/>
                        <a:ea typeface="Times New Roman" panose="02020603050405020304" pitchFamily="18" charset="0"/>
                        <a:cs typeface="AAEMYJ+Calibri-Light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9608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</a:rPr>
                        <a:t>2 clusters (deployed)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AEMYJ+Calibri-Ligh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</a:rPr>
                        <a:t>4 clusters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AEMYJ+Calibri-Ligh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</a:rPr>
                        <a:t>6 clusters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AEMYJ+Calibri-Ligh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</a:rPr>
                        <a:t>8 clusters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AEMYJ+Calibri-Light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665649" y="160512"/>
            <a:ext cx="89768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Baikal</a:t>
            </a:r>
            <a:r>
              <a:rPr lang="de-DE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-GVD  Stage 1 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timeline</a:t>
            </a:r>
            <a:r>
              <a:rPr lang="de-DE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65650" y="2886760"/>
            <a:ext cx="72264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/>
              <a:t>GVD </a:t>
            </a:r>
            <a:r>
              <a:rPr lang="en-US" sz="3600" b="1" dirty="0" smtClean="0"/>
              <a:t>Stage </a:t>
            </a:r>
            <a:r>
              <a:rPr lang="en-US" sz="3600" b="1" dirty="0"/>
              <a:t>2</a:t>
            </a:r>
            <a:r>
              <a:rPr lang="en-US" sz="3600" dirty="0"/>
              <a:t>:</a:t>
            </a:r>
            <a:r>
              <a:rPr lang="en-US" dirty="0"/>
              <a:t> </a:t>
            </a:r>
            <a:r>
              <a:rPr lang="en-US" sz="2800" dirty="0"/>
              <a:t>extension to 14 </a:t>
            </a:r>
            <a:r>
              <a:rPr lang="en-US" sz="2800" dirty="0" smtClean="0"/>
              <a:t>clusters</a:t>
            </a:r>
          </a:p>
          <a:p>
            <a:r>
              <a:rPr lang="en-US" dirty="0" smtClean="0"/>
              <a:t>(</a:t>
            </a:r>
            <a:r>
              <a:rPr lang="en-US" dirty="0"/>
              <a:t>possibly technologically upgraded) Timeline Phase-2:</a:t>
            </a:r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4957348"/>
              </p:ext>
            </p:extLst>
          </p:nvPr>
        </p:nvGraphicFramePr>
        <p:xfrm>
          <a:off x="665649" y="4039303"/>
          <a:ext cx="6728142" cy="19505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42714"/>
                <a:gridCol w="2242714"/>
                <a:gridCol w="2242714"/>
              </a:tblGrid>
              <a:tr h="97528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2021</a:t>
                      </a:r>
                      <a:endParaRPr lang="ru-RU" sz="3200" dirty="0">
                        <a:solidFill>
                          <a:srgbClr val="000000"/>
                        </a:solidFill>
                        <a:effectLst/>
                        <a:latin typeface="AAEMYJ+Calibri-Light"/>
                        <a:ea typeface="Times New Roman" panose="02020603050405020304" pitchFamily="18" charset="0"/>
                        <a:cs typeface="AAEMYJ+Calibri-Ligh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2022</a:t>
                      </a:r>
                      <a:endParaRPr lang="ru-RU" sz="3200" dirty="0">
                        <a:solidFill>
                          <a:srgbClr val="000000"/>
                        </a:solidFill>
                        <a:effectLst/>
                        <a:latin typeface="AAEMYJ+Calibri-Light"/>
                        <a:ea typeface="Times New Roman" panose="02020603050405020304" pitchFamily="18" charset="0"/>
                        <a:cs typeface="AAEMYJ+Calibri-Ligh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2023</a:t>
                      </a:r>
                      <a:endParaRPr lang="ru-RU" sz="3200" dirty="0">
                        <a:solidFill>
                          <a:srgbClr val="000000"/>
                        </a:solidFill>
                        <a:effectLst/>
                        <a:latin typeface="AAEMYJ+Calibri-Light"/>
                        <a:ea typeface="Times New Roman" panose="02020603050405020304" pitchFamily="18" charset="0"/>
                        <a:cs typeface="AAEMYJ+Calibri-Light"/>
                      </a:endParaRPr>
                    </a:p>
                  </a:txBody>
                  <a:tcPr marL="68580" marR="68580" marT="0" marB="0" anchor="ctr"/>
                </a:tc>
              </a:tr>
              <a:tr h="97528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bg1"/>
                          </a:solidFill>
                          <a:effectLst/>
                        </a:rPr>
                        <a:t>10 clusters</a:t>
                      </a:r>
                      <a:endParaRPr lang="ru-RU" sz="2400" b="0" dirty="0">
                        <a:solidFill>
                          <a:schemeClr val="bg1"/>
                        </a:solidFill>
                        <a:effectLst/>
                        <a:latin typeface="AAEMYJ+Calibri-Light"/>
                        <a:ea typeface="Times New Roman" panose="02020603050405020304" pitchFamily="18" charset="0"/>
                        <a:cs typeface="AAEMYJ+Calibri-Light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12 clusters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AAEMYJ+Calibri-Light"/>
                        <a:ea typeface="Times New Roman" panose="02020603050405020304" pitchFamily="18" charset="0"/>
                        <a:cs typeface="AAEMYJ+Calibri-Light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14 clusters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AAEMYJ+Calibri-Light"/>
                        <a:ea typeface="Times New Roman" panose="02020603050405020304" pitchFamily="18" charset="0"/>
                        <a:cs typeface="AAEMYJ+Calibri-Light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125408" y="3810090"/>
            <a:ext cx="3929743" cy="255454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A further extension of Phase 2 to more 14 clusters will </a:t>
            </a:r>
            <a:r>
              <a:rPr lang="en-US" sz="2000" dirty="0" smtClean="0"/>
              <a:t>depend</a:t>
            </a:r>
            <a:r>
              <a:rPr lang="en-US" sz="2000" dirty="0"/>
              <a:t>s</a:t>
            </a:r>
            <a:r>
              <a:rPr lang="en-US" sz="2000" dirty="0" smtClean="0"/>
              <a:t> </a:t>
            </a:r>
            <a:r>
              <a:rPr lang="en-US" sz="2000" dirty="0"/>
              <a:t>on the worldwide physics situation in the </a:t>
            </a:r>
            <a:r>
              <a:rPr lang="en-US" sz="2000" dirty="0" smtClean="0"/>
              <a:t>2020s and </a:t>
            </a:r>
            <a:r>
              <a:rPr lang="en-US" sz="2000" dirty="0"/>
              <a:t>last but not least on the performance and physics output of the </a:t>
            </a:r>
            <a:r>
              <a:rPr lang="en-US" sz="2000" dirty="0" smtClean="0"/>
              <a:t>BAIKAL-GVD </a:t>
            </a:r>
            <a:r>
              <a:rPr lang="en-US" sz="2000" dirty="0"/>
              <a:t>detector.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181783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2"/>
          <p:cNvSpPr>
            <a:spLocks noGrp="1"/>
          </p:cNvSpPr>
          <p:nvPr>
            <p:ph type="sldNum" sz="quarter" idx="12"/>
          </p:nvPr>
        </p:nvSpPr>
        <p:spPr>
          <a:xfrm>
            <a:off x="9448800" y="6302376"/>
            <a:ext cx="762000" cy="365125"/>
          </a:xfrm>
        </p:spPr>
        <p:txBody>
          <a:bodyPr/>
          <a:lstStyle/>
          <a:p>
            <a:pPr>
              <a:defRPr/>
            </a:pPr>
            <a:fld id="{C9805DD6-20E0-4DD9-9E48-88F691D5175A}" type="slidenum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7" t="4259" r="6870" b="75"/>
          <a:stretch/>
        </p:blipFill>
        <p:spPr>
          <a:xfrm>
            <a:off x="5696500" y="187569"/>
            <a:ext cx="6312604" cy="5107761"/>
          </a:xfrm>
          <a:prstGeom prst="rect">
            <a:avLst/>
          </a:prstGeom>
          <a:ln w="19050">
            <a:solidFill>
              <a:srgbClr val="FFFFFF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8995" y="4610676"/>
            <a:ext cx="3820109" cy="2063909"/>
          </a:xfrm>
          <a:prstGeom prst="rect">
            <a:avLst/>
          </a:prstGeom>
          <a:ln w="19050">
            <a:solidFill>
              <a:srgbClr val="FFFFFF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78567" y="753197"/>
            <a:ext cx="5520653" cy="3754874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"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>
              <a:buClr>
                <a:srgbClr val="00B050"/>
              </a:buClr>
            </a:pPr>
            <a:r>
              <a:rPr lang="en-US" sz="2000" dirty="0"/>
              <a:t>Status</a:t>
            </a:r>
            <a:r>
              <a:rPr lang="en-US" sz="2000" b="1" dirty="0"/>
              <a:t>:</a:t>
            </a:r>
          </a:p>
          <a:p>
            <a:pPr>
              <a:spcBef>
                <a:spcPts val="600"/>
              </a:spcBef>
              <a:buClr>
                <a:srgbClr val="00B050"/>
              </a:buClr>
              <a:buFont typeface="Wingdings" pitchFamily="2" charset="2"/>
              <a:buChar char="ü"/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dirty="0">
                <a:latin typeface="Calibri" panose="020F0502020204030204" pitchFamily="34" charset="0"/>
              </a:rPr>
              <a:t>The </a:t>
            </a:r>
            <a:r>
              <a:rPr lang="en-US" dirty="0" smtClean="0">
                <a:latin typeface="Calibri" panose="020F0502020204030204" pitchFamily="34" charset="0"/>
              </a:rPr>
              <a:t>DUBNA </a:t>
            </a:r>
            <a:r>
              <a:rPr lang="en-US" dirty="0">
                <a:latin typeface="Calibri" panose="020F0502020204030204" pitchFamily="34" charset="0"/>
              </a:rPr>
              <a:t>cluster </a:t>
            </a:r>
            <a:r>
              <a:rPr lang="en-US" dirty="0" smtClean="0">
                <a:latin typeface="Calibri" panose="020F0502020204030204" pitchFamily="34" charset="0"/>
              </a:rPr>
              <a:t>installed</a:t>
            </a:r>
            <a:r>
              <a:rPr lang="ru-RU" dirty="0" smtClean="0">
                <a:latin typeface="Calibri" panose="020F0502020204030204" pitchFamily="34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</a:rPr>
              <a:t>on </a:t>
            </a:r>
            <a:r>
              <a:rPr lang="en-US" dirty="0">
                <a:latin typeface="Calibri" panose="020F0502020204030204" pitchFamily="34" charset="0"/>
              </a:rPr>
              <a:t>April </a:t>
            </a:r>
            <a:r>
              <a:rPr lang="en-US" dirty="0" smtClean="0">
                <a:latin typeface="Calibri" panose="020F0502020204030204" pitchFamily="34" charset="0"/>
              </a:rPr>
              <a:t>2015</a:t>
            </a:r>
            <a:r>
              <a:rPr lang="ru-RU" dirty="0" smtClean="0">
                <a:latin typeface="Calibri" panose="020F0502020204030204" pitchFamily="34" charset="0"/>
              </a:rPr>
              <a:t>  </a:t>
            </a:r>
            <a:r>
              <a:rPr lang="en-US" dirty="0" smtClean="0">
                <a:latin typeface="Calibri" panose="020F0502020204030204" pitchFamily="34" charset="0"/>
              </a:rPr>
              <a:t>has been</a:t>
            </a:r>
            <a:r>
              <a:rPr lang="ru-RU" dirty="0" smtClean="0">
                <a:latin typeface="Calibri" panose="020F0502020204030204" pitchFamily="34" charset="0"/>
              </a:rPr>
              <a:t/>
            </a:r>
            <a:br>
              <a:rPr lang="ru-RU" dirty="0" smtClean="0">
                <a:latin typeface="Calibri" panose="020F0502020204030204" pitchFamily="34" charset="0"/>
              </a:rPr>
            </a:br>
            <a:r>
              <a:rPr lang="ru-RU" dirty="0" smtClean="0">
                <a:latin typeface="Calibri" panose="020F0502020204030204" pitchFamily="34" charset="0"/>
              </a:rPr>
              <a:t>    </a:t>
            </a:r>
            <a:r>
              <a:rPr lang="en-US" dirty="0" smtClean="0">
                <a:latin typeface="Calibri" panose="020F0502020204030204" pitchFamily="34" charset="0"/>
              </a:rPr>
              <a:t>upgraded</a:t>
            </a:r>
            <a:r>
              <a:rPr lang="ru-RU" dirty="0" smtClean="0">
                <a:latin typeface="Calibri" panose="020F0502020204030204" pitchFamily="34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</a:rPr>
              <a:t>to </a:t>
            </a:r>
            <a:r>
              <a:rPr lang="en-US" dirty="0">
                <a:latin typeface="Calibri" panose="020F0502020204030204" pitchFamily="34" charset="0"/>
              </a:rPr>
              <a:t>a final state </a:t>
            </a:r>
            <a:r>
              <a:rPr lang="en-US" dirty="0" smtClean="0">
                <a:latin typeface="Calibri" panose="020F0502020204030204" pitchFamily="34" charset="0"/>
              </a:rPr>
              <a:t>one</a:t>
            </a:r>
            <a:r>
              <a:rPr lang="ru-RU" dirty="0" smtClean="0">
                <a:latin typeface="Calibri" panose="020F0502020204030204" pitchFamily="34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</a:rPr>
              <a:t>with</a:t>
            </a:r>
            <a:r>
              <a:rPr lang="ru-RU" dirty="0" smtClean="0">
                <a:latin typeface="Calibri" panose="020F0502020204030204" pitchFamily="34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</a:rPr>
              <a:t>288 </a:t>
            </a:r>
            <a:r>
              <a:rPr lang="en-US" dirty="0">
                <a:latin typeface="Calibri" panose="020F0502020204030204" pitchFamily="34" charset="0"/>
              </a:rPr>
              <a:t>optical </a:t>
            </a:r>
            <a:r>
              <a:rPr lang="en-US" dirty="0" smtClean="0">
                <a:latin typeface="Calibri" panose="020F0502020204030204" pitchFamily="34" charset="0"/>
              </a:rPr>
              <a:t>modules</a:t>
            </a:r>
            <a:r>
              <a:rPr lang="ru-RU" dirty="0" smtClean="0">
                <a:latin typeface="Calibri" panose="020F0502020204030204" pitchFamily="34" charset="0"/>
              </a:rPr>
              <a:t> </a:t>
            </a:r>
            <a:br>
              <a:rPr lang="ru-RU" dirty="0" smtClean="0">
                <a:latin typeface="Calibri" panose="020F0502020204030204" pitchFamily="34" charset="0"/>
              </a:rPr>
            </a:br>
            <a:r>
              <a:rPr lang="ru-RU" dirty="0" smtClean="0">
                <a:latin typeface="Calibri" panose="020F0502020204030204" pitchFamily="34" charset="0"/>
              </a:rPr>
              <a:t>    </a:t>
            </a:r>
            <a:r>
              <a:rPr lang="en-US" dirty="0" smtClean="0">
                <a:latin typeface="Calibri" panose="020F0502020204030204" pitchFamily="34" charset="0"/>
              </a:rPr>
              <a:t>in</a:t>
            </a:r>
            <a:r>
              <a:rPr lang="ru-RU" dirty="0" smtClean="0">
                <a:latin typeface="Calibri" panose="020F0502020204030204" pitchFamily="34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</a:rPr>
              <a:t>2016</a:t>
            </a:r>
            <a:r>
              <a:rPr lang="ru-RU" dirty="0" smtClean="0">
                <a:latin typeface="Calibri" panose="020F0502020204030204" pitchFamily="34" charset="0"/>
              </a:rPr>
              <a:t>  </a:t>
            </a:r>
            <a:r>
              <a:rPr lang="en-US" dirty="0" smtClean="0">
                <a:latin typeface="Calibri" panose="020F0502020204030204" pitchFamily="34" charset="0"/>
              </a:rPr>
              <a:t>spring</a:t>
            </a:r>
            <a:r>
              <a:rPr lang="ru-RU" dirty="0" smtClean="0">
                <a:latin typeface="Calibri" panose="020F0502020204030204" pitchFamily="34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</a:rPr>
              <a:t>.</a:t>
            </a:r>
            <a:r>
              <a:rPr lang="ru-RU" dirty="0">
                <a:latin typeface="Calibri" panose="020F0502020204030204" pitchFamily="34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</a:rPr>
              <a:t>The second</a:t>
            </a:r>
            <a:r>
              <a:rPr lang="ru-RU" dirty="0" smtClean="0">
                <a:latin typeface="Calibri" panose="020F0502020204030204" pitchFamily="34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</a:rPr>
              <a:t>cluster</a:t>
            </a:r>
            <a:r>
              <a:rPr lang="ru-RU" dirty="0" smtClean="0">
                <a:latin typeface="Calibri" panose="020F0502020204030204" pitchFamily="34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</a:rPr>
              <a:t>started</a:t>
            </a:r>
            <a:r>
              <a:rPr lang="ru-RU" dirty="0" smtClean="0">
                <a:latin typeface="Calibri" panose="020F0502020204030204" pitchFamily="34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</a:rPr>
              <a:t>to operate</a:t>
            </a:r>
            <a:r>
              <a:rPr lang="ru-RU" dirty="0" smtClean="0">
                <a:latin typeface="Calibri" panose="020F0502020204030204" pitchFamily="34" charset="0"/>
              </a:rPr>
              <a:t/>
            </a:r>
            <a:br>
              <a:rPr lang="ru-RU" dirty="0" smtClean="0">
                <a:latin typeface="Calibri" panose="020F0502020204030204" pitchFamily="34" charset="0"/>
              </a:rPr>
            </a:br>
            <a:r>
              <a:rPr lang="ru-RU" dirty="0" smtClean="0">
                <a:latin typeface="Calibri" panose="020F0502020204030204" pitchFamily="34" charset="0"/>
              </a:rPr>
              <a:t>    </a:t>
            </a:r>
            <a:r>
              <a:rPr lang="en-US" dirty="0" smtClean="0">
                <a:latin typeface="Calibri" panose="020F0502020204030204" pitchFamily="34" charset="0"/>
              </a:rPr>
              <a:t>on </a:t>
            </a:r>
            <a:r>
              <a:rPr lang="en-US" dirty="0">
                <a:latin typeface="Calibri" panose="020F0502020204030204" pitchFamily="34" charset="0"/>
              </a:rPr>
              <a:t>April 2017.</a:t>
            </a:r>
          </a:p>
          <a:p>
            <a:pPr>
              <a:spcBef>
                <a:spcPts val="600"/>
              </a:spcBef>
              <a:buClr>
                <a:srgbClr val="00B050"/>
              </a:buClr>
              <a:buFont typeface="Wingdings" pitchFamily="2" charset="2"/>
              <a:buChar char="ü"/>
            </a:pPr>
            <a:r>
              <a:rPr lang="en-US" dirty="0">
                <a:latin typeface="Calibri" panose="020F0502020204030204" pitchFamily="34" charset="0"/>
              </a:rPr>
              <a:t>The new data taking </a:t>
            </a:r>
            <a:r>
              <a:rPr lang="en-US" dirty="0" smtClean="0">
                <a:latin typeface="Calibri" panose="020F0502020204030204" pitchFamily="34" charset="0"/>
              </a:rPr>
              <a:t>center</a:t>
            </a:r>
            <a:r>
              <a:rPr lang="ru-RU" dirty="0">
                <a:latin typeface="Calibri" panose="020F0502020204030204" pitchFamily="34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</a:rPr>
              <a:t>at </a:t>
            </a:r>
            <a:r>
              <a:rPr lang="en-US" dirty="0">
                <a:latin typeface="Calibri" panose="020F0502020204030204" pitchFamily="34" charset="0"/>
              </a:rPr>
              <a:t>the array </a:t>
            </a:r>
            <a:r>
              <a:rPr lang="en-US" dirty="0" smtClean="0">
                <a:latin typeface="Calibri" panose="020F0502020204030204" pitchFamily="34" charset="0"/>
              </a:rPr>
              <a:t>site</a:t>
            </a:r>
            <a:r>
              <a:rPr lang="ru-RU" dirty="0" smtClean="0">
                <a:latin typeface="Calibri" panose="020F0502020204030204" pitchFamily="34" charset="0"/>
              </a:rPr>
              <a:t/>
            </a:r>
            <a:br>
              <a:rPr lang="ru-RU" dirty="0" smtClean="0">
                <a:latin typeface="Calibri" panose="020F0502020204030204" pitchFamily="34" charset="0"/>
              </a:rPr>
            </a:br>
            <a:r>
              <a:rPr lang="ru-RU" dirty="0" smtClean="0">
                <a:latin typeface="Calibri" panose="020F0502020204030204" pitchFamily="34" charset="0"/>
              </a:rPr>
              <a:t>   </a:t>
            </a:r>
            <a:r>
              <a:rPr lang="en-US" dirty="0" smtClean="0">
                <a:latin typeface="Calibri" panose="020F0502020204030204" pitchFamily="34" charset="0"/>
              </a:rPr>
              <a:t> has been</a:t>
            </a:r>
            <a:r>
              <a:rPr lang="ru-RU" dirty="0" smtClean="0">
                <a:latin typeface="Calibri" panose="020F0502020204030204" pitchFamily="34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</a:rPr>
              <a:t>installed</a:t>
            </a:r>
            <a:r>
              <a:rPr lang="en-US" dirty="0">
                <a:latin typeface="Calibri" panose="020F0502020204030204" pitchFamily="34" charset="0"/>
              </a:rPr>
              <a:t>. </a:t>
            </a:r>
          </a:p>
          <a:p>
            <a:pPr>
              <a:spcBef>
                <a:spcPts val="600"/>
              </a:spcBef>
              <a:buClr>
                <a:srgbClr val="00B050"/>
              </a:buClr>
              <a:buFont typeface="Wingdings" pitchFamily="2" charset="2"/>
              <a:buChar char="ü"/>
            </a:pPr>
            <a:r>
              <a:rPr lang="en-US" dirty="0">
                <a:latin typeface="Calibri" panose="020F0502020204030204" pitchFamily="34" charset="0"/>
              </a:rPr>
              <a:t>The new shore lab </a:t>
            </a:r>
            <a:r>
              <a:rPr lang="en-US" dirty="0" smtClean="0">
                <a:latin typeface="Calibri" panose="020F0502020204030204" pitchFamily="34" charset="0"/>
              </a:rPr>
              <a:t>was</a:t>
            </a:r>
            <a:r>
              <a:rPr lang="ru-RU" dirty="0" smtClean="0">
                <a:latin typeface="Calibri" panose="020F0502020204030204" pitchFamily="34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</a:rPr>
              <a:t>installed </a:t>
            </a:r>
            <a:r>
              <a:rPr lang="en-US" dirty="0">
                <a:latin typeface="Calibri" panose="020F0502020204030204" pitchFamily="34" charset="0"/>
              </a:rPr>
              <a:t>on the </a:t>
            </a:r>
            <a:r>
              <a:rPr lang="en-US" dirty="0" smtClean="0">
                <a:latin typeface="Calibri" panose="020F0502020204030204" pitchFamily="34" charset="0"/>
              </a:rPr>
              <a:t>site</a:t>
            </a:r>
            <a:r>
              <a:rPr lang="ru-RU" dirty="0" smtClean="0">
                <a:latin typeface="Calibri" panose="020F0502020204030204" pitchFamily="34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</a:rPr>
              <a:t>during</a:t>
            </a:r>
            <a:r>
              <a:rPr lang="ru-RU" dirty="0" smtClean="0">
                <a:latin typeface="Calibri" panose="020F0502020204030204" pitchFamily="34" charset="0"/>
              </a:rPr>
              <a:t/>
            </a:r>
            <a:br>
              <a:rPr lang="ru-RU" dirty="0" smtClean="0">
                <a:latin typeface="Calibri" panose="020F0502020204030204" pitchFamily="34" charset="0"/>
              </a:rPr>
            </a:br>
            <a:r>
              <a:rPr lang="ru-RU" dirty="0" smtClean="0">
                <a:latin typeface="Calibri" panose="020F0502020204030204" pitchFamily="34" charset="0"/>
              </a:rPr>
              <a:t>    </a:t>
            </a:r>
            <a:r>
              <a:rPr lang="en-US" dirty="0" smtClean="0">
                <a:latin typeface="Calibri" panose="020F0502020204030204" pitchFamily="34" charset="0"/>
              </a:rPr>
              <a:t>summer </a:t>
            </a:r>
            <a:r>
              <a:rPr lang="en-US" dirty="0">
                <a:latin typeface="Calibri" panose="020F0502020204030204" pitchFamily="34" charset="0"/>
              </a:rPr>
              <a:t>2017.</a:t>
            </a:r>
          </a:p>
          <a:p>
            <a:pPr>
              <a:spcBef>
                <a:spcPts val="600"/>
              </a:spcBef>
              <a:buClr>
                <a:srgbClr val="00B050"/>
              </a:buClr>
              <a:buFont typeface="Wingdings" pitchFamily="2" charset="2"/>
              <a:buChar char="ü"/>
            </a:pPr>
            <a:r>
              <a:rPr lang="en-US" dirty="0">
                <a:latin typeface="Calibri" panose="020F0502020204030204" pitchFamily="34" charset="0"/>
              </a:rPr>
              <a:t>The building in </a:t>
            </a:r>
            <a:r>
              <a:rPr lang="en-US" dirty="0" err="1" smtClean="0">
                <a:latin typeface="Calibri" panose="020F0502020204030204" pitchFamily="34" charset="0"/>
              </a:rPr>
              <a:t>Baikalsk</a:t>
            </a:r>
            <a:r>
              <a:rPr lang="ru-RU" dirty="0" smtClean="0">
                <a:latin typeface="Calibri" panose="020F0502020204030204" pitchFamily="34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</a:rPr>
              <a:t>is </a:t>
            </a:r>
            <a:r>
              <a:rPr lang="en-US" dirty="0">
                <a:latin typeface="Calibri" panose="020F0502020204030204" pitchFamily="34" charset="0"/>
              </a:rPr>
              <a:t>prepared </a:t>
            </a:r>
            <a:r>
              <a:rPr lang="en-US" dirty="0" smtClean="0">
                <a:latin typeface="Calibri" panose="020F0502020204030204" pitchFamily="34" charset="0"/>
              </a:rPr>
              <a:t>for</a:t>
            </a:r>
            <a:r>
              <a:rPr lang="ru-RU" dirty="0" smtClean="0">
                <a:latin typeface="Calibri" panose="020F0502020204030204" pitchFamily="34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</a:rPr>
              <a:t>a </a:t>
            </a:r>
            <a:r>
              <a:rPr lang="en-US" dirty="0">
                <a:latin typeface="Calibri" panose="020F0502020204030204" pitchFamily="34" charset="0"/>
              </a:rPr>
              <a:t>local </a:t>
            </a:r>
            <a:r>
              <a:rPr lang="en-US" dirty="0" smtClean="0">
                <a:latin typeface="Calibri" panose="020F0502020204030204" pitchFamily="34" charset="0"/>
              </a:rPr>
              <a:t>lab</a:t>
            </a:r>
            <a:r>
              <a:rPr lang="ru-RU" dirty="0" smtClean="0">
                <a:latin typeface="Calibri" panose="020F0502020204030204" pitchFamily="34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</a:rPr>
              <a:t>and</a:t>
            </a:r>
            <a:r>
              <a:rPr lang="ru-RU" dirty="0" smtClean="0">
                <a:latin typeface="Calibri" panose="020F0502020204030204" pitchFamily="34" charset="0"/>
              </a:rPr>
              <a:t> </a:t>
            </a:r>
            <a:br>
              <a:rPr lang="ru-RU" dirty="0" smtClean="0">
                <a:latin typeface="Calibri" panose="020F0502020204030204" pitchFamily="34" charset="0"/>
              </a:rPr>
            </a:br>
            <a:r>
              <a:rPr lang="ru-RU" dirty="0" smtClean="0">
                <a:latin typeface="Calibri" panose="020F0502020204030204" pitchFamily="34" charset="0"/>
              </a:rPr>
              <a:t>    </a:t>
            </a:r>
            <a:r>
              <a:rPr lang="en-US" dirty="0" smtClean="0">
                <a:latin typeface="Calibri" panose="020F0502020204030204" pitchFamily="34" charset="0"/>
              </a:rPr>
              <a:t>a </a:t>
            </a:r>
            <a:r>
              <a:rPr lang="en-US" dirty="0">
                <a:latin typeface="Calibri" panose="020F0502020204030204" pitchFamily="34" charset="0"/>
              </a:rPr>
              <a:t>temporary storage </a:t>
            </a:r>
            <a:r>
              <a:rPr lang="en-US" dirty="0" smtClean="0">
                <a:latin typeface="Calibri" panose="020F0502020204030204" pitchFamily="34" charset="0"/>
              </a:rPr>
              <a:t>for</a:t>
            </a:r>
            <a:r>
              <a:rPr lang="ru-RU" dirty="0" smtClean="0">
                <a:latin typeface="Calibri" panose="020F0502020204030204" pitchFamily="34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</a:rPr>
              <a:t>optical</a:t>
            </a:r>
            <a:r>
              <a:rPr lang="ru-RU" dirty="0" smtClean="0">
                <a:latin typeface="Calibri" panose="020F0502020204030204" pitchFamily="34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</a:rPr>
              <a:t>modules</a:t>
            </a:r>
            <a:r>
              <a:rPr lang="ru-RU" dirty="0" smtClean="0">
                <a:latin typeface="Calibri" panose="020F0502020204030204" pitchFamily="34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</a:rPr>
              <a:t>of </a:t>
            </a:r>
            <a:r>
              <a:rPr lang="en-US" dirty="0">
                <a:latin typeface="Calibri" panose="020F0502020204030204" pitchFamily="34" charset="0"/>
              </a:rPr>
              <a:t>the next </a:t>
            </a:r>
            <a:r>
              <a:rPr lang="ru-RU" dirty="0" smtClean="0">
                <a:latin typeface="Calibri" panose="020F0502020204030204" pitchFamily="34" charset="0"/>
              </a:rPr>
              <a:t/>
            </a:r>
            <a:br>
              <a:rPr lang="ru-RU" dirty="0" smtClean="0">
                <a:latin typeface="Calibri" panose="020F0502020204030204" pitchFamily="34" charset="0"/>
              </a:rPr>
            </a:br>
            <a:r>
              <a:rPr lang="ru-RU" dirty="0" smtClean="0">
                <a:latin typeface="Calibri" panose="020F0502020204030204" pitchFamily="34" charset="0"/>
              </a:rPr>
              <a:t>    </a:t>
            </a:r>
            <a:r>
              <a:rPr lang="en-US" dirty="0" smtClean="0">
                <a:latin typeface="Calibri" panose="020F0502020204030204" pitchFamily="34" charset="0"/>
              </a:rPr>
              <a:t>stages</a:t>
            </a:r>
            <a:r>
              <a:rPr lang="ru-RU" dirty="0" smtClean="0">
                <a:latin typeface="Calibri" panose="020F0502020204030204" pitchFamily="34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</a:rPr>
              <a:t>of </a:t>
            </a:r>
            <a:r>
              <a:rPr lang="en-US" dirty="0">
                <a:latin typeface="Calibri" panose="020F0502020204030204" pitchFamily="34" charset="0"/>
              </a:rPr>
              <a:t>the detector</a:t>
            </a:r>
            <a:r>
              <a:rPr lang="en-US" dirty="0" smtClean="0">
                <a:latin typeface="Calibri" panose="020F0502020204030204" pitchFamily="34" charset="0"/>
              </a:rPr>
              <a:t>.</a:t>
            </a:r>
            <a:endParaRPr lang="ru-RU" dirty="0" smtClean="0">
              <a:latin typeface="Calibri" panose="020F050202020403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916" y="4610676"/>
            <a:ext cx="3365550" cy="2063909"/>
          </a:xfrm>
          <a:prstGeom prst="rect">
            <a:avLst/>
          </a:prstGeom>
          <a:ln w="19050">
            <a:solidFill>
              <a:srgbClr val="FFFFFF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132038" y="18015"/>
            <a:ext cx="47836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Infrastructure</a:t>
            </a: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(site)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8" t="17071" r="1942" b="40588"/>
          <a:stretch/>
        </p:blipFill>
        <p:spPr>
          <a:xfrm>
            <a:off x="175846" y="4622398"/>
            <a:ext cx="4416541" cy="2059755"/>
          </a:xfrm>
          <a:prstGeom prst="rect">
            <a:avLst/>
          </a:prstGeom>
          <a:ln w="19050">
            <a:solidFill>
              <a:srgbClr val="FFFFFF"/>
            </a:solidFill>
          </a:ln>
        </p:spPr>
      </p:pic>
    </p:spTree>
    <p:extLst>
      <p:ext uri="{BB962C8B-B14F-4D97-AF65-F5344CB8AC3E}">
        <p14:creationId xmlns:p14="http://schemas.microsoft.com/office/powerpoint/2010/main" val="7202781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9026" y="1066801"/>
            <a:ext cx="3275038" cy="5139869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"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  <a:buClr>
                <a:srgbClr val="00B050"/>
              </a:buClr>
            </a:pPr>
            <a:r>
              <a:rPr lang="ru-RU" sz="2000" b="1" dirty="0" smtClean="0"/>
              <a:t>  </a:t>
            </a:r>
            <a:r>
              <a:rPr lang="en-US" sz="2000" b="1" dirty="0" smtClean="0"/>
              <a:t>Status </a:t>
            </a:r>
            <a:r>
              <a:rPr lang="en-US" sz="2000" dirty="0"/>
              <a:t>(continue):</a:t>
            </a:r>
          </a:p>
          <a:p>
            <a:pPr>
              <a:spcBef>
                <a:spcPts val="600"/>
              </a:spcBef>
              <a:buClr>
                <a:srgbClr val="00B050"/>
              </a:buClr>
              <a:buFont typeface="Wingdings" pitchFamily="2" charset="2"/>
              <a:buChar char="ü"/>
            </a:pPr>
            <a:r>
              <a:rPr lang="en-US" sz="1600" dirty="0"/>
              <a:t> </a:t>
            </a:r>
            <a:r>
              <a:rPr lang="en-US" sz="2000" dirty="0" smtClean="0">
                <a:latin typeface="Calibri" panose="020F0502020204030204" pitchFamily="34" charset="0"/>
              </a:rPr>
              <a:t>New  living boxes have been deployed on the site on the end of 2017</a:t>
            </a:r>
          </a:p>
          <a:p>
            <a:pPr>
              <a:spcBef>
                <a:spcPts val="600"/>
              </a:spcBef>
              <a:buClr>
                <a:srgbClr val="00B050"/>
              </a:buClr>
              <a:buFont typeface="Wingdings" pitchFamily="2" charset="2"/>
              <a:buChar char="ü"/>
            </a:pPr>
            <a:r>
              <a:rPr lang="en-US" sz="2000" dirty="0" smtClean="0">
                <a:latin typeface="Calibri" panose="020F0502020204030204" pitchFamily="34" charset="0"/>
              </a:rPr>
              <a:t>Transportation problem</a:t>
            </a:r>
            <a:r>
              <a:rPr lang="ru-RU" sz="2000" dirty="0" smtClean="0">
                <a:latin typeface="Calibri" panose="020F0502020204030204" pitchFamily="34" charset="0"/>
              </a:rPr>
              <a:t/>
            </a:r>
            <a:br>
              <a:rPr lang="ru-RU" sz="2000" dirty="0" smtClean="0">
                <a:latin typeface="Calibri" panose="020F0502020204030204" pitchFamily="34" charset="0"/>
              </a:rPr>
            </a:br>
            <a:r>
              <a:rPr lang="en-US" sz="2000" dirty="0" smtClean="0">
                <a:latin typeface="Calibri" panose="020F0502020204030204" pitchFamily="34" charset="0"/>
              </a:rPr>
              <a:t>from the temporary store in </a:t>
            </a:r>
            <a:r>
              <a:rPr lang="en-US" sz="2000" dirty="0" err="1" smtClean="0">
                <a:latin typeface="Calibri" panose="020F0502020204030204" pitchFamily="34" charset="0"/>
              </a:rPr>
              <a:t>Baikalsk</a:t>
            </a:r>
            <a:r>
              <a:rPr lang="en-US" sz="2000" dirty="0" smtClean="0">
                <a:latin typeface="Calibri" panose="020F0502020204030204" pitchFamily="34" charset="0"/>
              </a:rPr>
              <a:t> to the shore and cargo handling</a:t>
            </a:r>
            <a:r>
              <a:rPr lang="ru-RU" sz="2000" dirty="0" smtClean="0">
                <a:latin typeface="Calibri" panose="020F0502020204030204" pitchFamily="34" charset="0"/>
              </a:rPr>
              <a:t> </a:t>
            </a:r>
            <a:r>
              <a:rPr lang="en-US" sz="2000" dirty="0" smtClean="0">
                <a:latin typeface="Calibri" panose="020F0502020204030204" pitchFamily="34" charset="0"/>
              </a:rPr>
              <a:t>at the site </a:t>
            </a:r>
            <a:r>
              <a:rPr lang="ru-RU" sz="2000" dirty="0" smtClean="0">
                <a:latin typeface="Calibri" panose="020F0502020204030204" pitchFamily="34" charset="0"/>
              </a:rPr>
              <a:t/>
            </a:r>
            <a:br>
              <a:rPr lang="ru-RU" sz="2000" dirty="0" smtClean="0">
                <a:latin typeface="Calibri" panose="020F0502020204030204" pitchFamily="34" charset="0"/>
              </a:rPr>
            </a:br>
            <a:r>
              <a:rPr lang="en-US" sz="2000" dirty="0" smtClean="0">
                <a:latin typeface="Calibri" panose="020F0502020204030204" pitchFamily="34" charset="0"/>
              </a:rPr>
              <a:t>was resolved by getting 2 cargo vehicles and the crane </a:t>
            </a:r>
          </a:p>
          <a:p>
            <a:pPr>
              <a:spcBef>
                <a:spcPts val="600"/>
              </a:spcBef>
              <a:buClr>
                <a:srgbClr val="00B050"/>
              </a:buClr>
              <a:buFont typeface="Wingdings" pitchFamily="2" charset="2"/>
              <a:buChar char="ü"/>
            </a:pPr>
            <a:r>
              <a:rPr lang="en-US" sz="2000" dirty="0" smtClean="0">
                <a:latin typeface="Calibri" panose="020F0502020204030204" pitchFamily="34" charset="0"/>
              </a:rPr>
              <a:t>All shore infrastructure extension, emergency transportation executed by</a:t>
            </a:r>
            <a:r>
              <a:rPr lang="ru-RU" sz="2000" dirty="0" smtClean="0">
                <a:latin typeface="Calibri" panose="020F0502020204030204" pitchFamily="34" charset="0"/>
              </a:rPr>
              <a:t> </a:t>
            </a:r>
            <a:r>
              <a:rPr lang="en-US" sz="2000" dirty="0" smtClean="0">
                <a:latin typeface="Calibri" panose="020F0502020204030204" pitchFamily="34" charset="0"/>
              </a:rPr>
              <a:t>excavator</a:t>
            </a:r>
            <a:r>
              <a:rPr lang="ru-RU" sz="2000" dirty="0" smtClean="0">
                <a:latin typeface="Calibri" panose="020F0502020204030204" pitchFamily="34" charset="0"/>
              </a:rPr>
              <a:t>, </a:t>
            </a:r>
            <a:r>
              <a:rPr lang="en-US" sz="2000" dirty="0" smtClean="0">
                <a:latin typeface="Calibri" panose="020F0502020204030204" pitchFamily="34" charset="0"/>
              </a:rPr>
              <a:t>track and speed boat.</a:t>
            </a:r>
            <a:endParaRPr lang="en-US" sz="800" dirty="0">
              <a:latin typeface="Calibri" panose="020F0502020204030204" pitchFamily="34" charset="0"/>
            </a:endParaRPr>
          </a:p>
          <a:p>
            <a:pPr>
              <a:spcBef>
                <a:spcPts val="600"/>
              </a:spcBef>
              <a:buClr>
                <a:srgbClr val="00B050"/>
              </a:buClr>
              <a:buFont typeface="Wingdings" pitchFamily="2" charset="2"/>
              <a:buChar char="ü"/>
            </a:pPr>
            <a:endParaRPr lang="en-US" sz="800" dirty="0"/>
          </a:p>
        </p:txBody>
      </p:sp>
      <p:sp>
        <p:nvSpPr>
          <p:cNvPr id="5" name="TextBox 4"/>
          <p:cNvSpPr txBox="1"/>
          <p:nvPr/>
        </p:nvSpPr>
        <p:spPr>
          <a:xfrm>
            <a:off x="379026" y="185011"/>
            <a:ext cx="47836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Infrastructure 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(site)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7" b="3715"/>
          <a:stretch/>
        </p:blipFill>
        <p:spPr>
          <a:xfrm>
            <a:off x="8524875" y="1066801"/>
            <a:ext cx="3324225" cy="5562600"/>
          </a:xfrm>
          <a:prstGeom prst="rect">
            <a:avLst/>
          </a:prstGeom>
          <a:ln w="19050">
            <a:solidFill>
              <a:srgbClr val="FFFFFF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11"/>
          <a:stretch/>
        </p:blipFill>
        <p:spPr>
          <a:xfrm>
            <a:off x="3847919" y="1066801"/>
            <a:ext cx="4483100" cy="2461969"/>
          </a:xfrm>
          <a:prstGeom prst="rect">
            <a:avLst/>
          </a:prstGeom>
          <a:ln w="19050">
            <a:solidFill>
              <a:srgbClr val="FFFFFF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0" b="8351"/>
          <a:stretch/>
        </p:blipFill>
        <p:spPr>
          <a:xfrm>
            <a:off x="3865563" y="3689974"/>
            <a:ext cx="4483100" cy="2946400"/>
          </a:xfrm>
          <a:prstGeom prst="rect">
            <a:avLst/>
          </a:prstGeom>
          <a:ln w="19050">
            <a:solidFill>
              <a:srgbClr val="FFFFFF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54016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46C389A-C2AB-44EC-B7AD-B07F50E70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Infrastructure development plans for </a:t>
            </a:r>
            <a:r>
              <a:rPr lang="en-US" dirty="0" smtClean="0"/>
              <a:t>2018-2020-21 (</a:t>
            </a:r>
            <a:r>
              <a:rPr lang="en-US" sz="3200" dirty="0" smtClean="0"/>
              <a:t>on a base of the developed general plan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4E063B7-89E6-4672-938F-90B052BC2A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146" y="2945423"/>
            <a:ext cx="11092962" cy="3648808"/>
          </a:xfrm>
        </p:spPr>
        <p:txBody>
          <a:bodyPr>
            <a:normAutofit fontScale="70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Design and build a 30-person canteen and 8-10 person dormitory near the 106 km shore center.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Restore 2 houses: an old shore center at 106 km, and a house at 107 km (both buildings are recognized as a cultural heritage by the Russian government).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Build a pier on 106 km capable of housing 2 boats.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Paperwork and property rights on 460 000 sq. m. of land at 106-107km and 220 000 sq. m. of land in the </a:t>
            </a:r>
            <a:r>
              <a:rPr lang="en-US" dirty="0" err="1"/>
              <a:t>Baikalsk</a:t>
            </a:r>
            <a:r>
              <a:rPr lang="en-US" dirty="0"/>
              <a:t> city.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Renovate mobile housing at 106 km.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Resolve sewage and water supply issues for facilities at 106-107 km.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Build a cable channel underneath the railroad at 106km.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Finish building renovations in </a:t>
            </a:r>
            <a:r>
              <a:rPr lang="en-US" dirty="0" err="1"/>
              <a:t>Baikalsk</a:t>
            </a:r>
            <a:r>
              <a:rPr lang="en-US" dirty="0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General improvements for sites at 106-107 km and in </a:t>
            </a:r>
            <a:r>
              <a:rPr lang="en-US" dirty="0" err="1"/>
              <a:t>Baikalsk</a:t>
            </a:r>
            <a:r>
              <a:rPr lang="en-US" dirty="0"/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5DCBBB8-C2E2-45AF-9D49-601D574E7EDB}"/>
              </a:ext>
            </a:extLst>
          </p:cNvPr>
          <p:cNvSpPr txBox="1"/>
          <p:nvPr/>
        </p:nvSpPr>
        <p:spPr>
          <a:xfrm>
            <a:off x="671146" y="1756283"/>
            <a:ext cx="11092962" cy="92333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defTabSz="914400"/>
            <a:r>
              <a:rPr lang="en-US" dirty="0">
                <a:solidFill>
                  <a:prstClr val="white"/>
                </a:solidFill>
              </a:rPr>
              <a:t>Due to zoning issues, it is impossible to determine exact time frames for the following tasks. However, while resolving zoning situation might take 1-2 years, all possible preparations will be made so that once the necessary permits are acquired, the infrastructure development plans will be implemented rapidly.</a:t>
            </a:r>
          </a:p>
        </p:txBody>
      </p:sp>
    </p:spTree>
    <p:extLst>
      <p:ext uri="{BB962C8B-B14F-4D97-AF65-F5344CB8AC3E}">
        <p14:creationId xmlns:p14="http://schemas.microsoft.com/office/powerpoint/2010/main" val="8848050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0D645A37-BB82-4093-98EC-8421B4602A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61" y="457200"/>
            <a:ext cx="11784706" cy="595834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43201" y="293914"/>
            <a:ext cx="6052939" cy="64633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600" dirty="0" smtClean="0"/>
              <a:t>View of the 106 km shore base 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950644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">
              <a:schemeClr val="bg2">
                <a:tint val="97000"/>
                <a:hueMod val="92000"/>
                <a:satMod val="169000"/>
                <a:lumMod val="164000"/>
              </a:schemeClr>
            </a:gs>
            <a:gs pos="92000">
              <a:schemeClr val="bg2">
                <a:shade val="96000"/>
                <a:satMod val="120000"/>
                <a:lumMod val="9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72" y="934562"/>
            <a:ext cx="10058400" cy="5649685"/>
          </a:xfrm>
          <a:prstGeom prst="rect">
            <a:avLst/>
          </a:prstGeom>
          <a:ln w="19050">
            <a:solidFill>
              <a:srgbClr val="FFFFFF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3095785" y="4124240"/>
            <a:ext cx="8722996" cy="2286951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">
            <a:solidFill>
              <a:srgbClr val="FFFFFF"/>
            </a:solidFill>
          </a:ln>
          <a:effectLst/>
        </p:spPr>
        <p:txBody>
          <a:bodyPr wrap="none" lIns="81646" tIns="66623" rIns="81646" bIns="40823"/>
          <a:lstStyle>
            <a:lvl1pPr marL="212725" indent="-212725">
              <a:tabLst>
                <a:tab pos="212725" algn="l"/>
                <a:tab pos="660400" algn="l"/>
                <a:tab pos="1109663" algn="l"/>
                <a:tab pos="1558925" algn="l"/>
                <a:tab pos="2008188" algn="l"/>
                <a:tab pos="2457450" algn="l"/>
                <a:tab pos="2906713" algn="l"/>
                <a:tab pos="3355975" algn="l"/>
                <a:tab pos="3805238" algn="l"/>
                <a:tab pos="4254500" algn="l"/>
                <a:tab pos="4703763" algn="l"/>
                <a:tab pos="5153025" algn="l"/>
                <a:tab pos="5602288" algn="l"/>
                <a:tab pos="6051550" algn="l"/>
                <a:tab pos="6500813" algn="l"/>
                <a:tab pos="6950075" algn="l"/>
                <a:tab pos="7399338" algn="l"/>
                <a:tab pos="7848600" algn="l"/>
                <a:tab pos="8297863" algn="l"/>
                <a:tab pos="8747125" algn="l"/>
                <a:tab pos="91963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ource Han Sans CN Regular" charset="0"/>
                <a:cs typeface="Source Han Sans CN Regular" charset="0"/>
              </a:defRPr>
            </a:lvl1pPr>
            <a:lvl2pPr>
              <a:tabLst>
                <a:tab pos="212725" algn="l"/>
                <a:tab pos="660400" algn="l"/>
                <a:tab pos="1109663" algn="l"/>
                <a:tab pos="1558925" algn="l"/>
                <a:tab pos="2008188" algn="l"/>
                <a:tab pos="2457450" algn="l"/>
                <a:tab pos="2906713" algn="l"/>
                <a:tab pos="3355975" algn="l"/>
                <a:tab pos="3805238" algn="l"/>
                <a:tab pos="4254500" algn="l"/>
                <a:tab pos="4703763" algn="l"/>
                <a:tab pos="5153025" algn="l"/>
                <a:tab pos="5602288" algn="l"/>
                <a:tab pos="6051550" algn="l"/>
                <a:tab pos="6500813" algn="l"/>
                <a:tab pos="6950075" algn="l"/>
                <a:tab pos="7399338" algn="l"/>
                <a:tab pos="7848600" algn="l"/>
                <a:tab pos="8297863" algn="l"/>
                <a:tab pos="8747125" algn="l"/>
                <a:tab pos="91963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ource Han Sans CN Regular" charset="0"/>
                <a:cs typeface="Source Han Sans CN Regular" charset="0"/>
              </a:defRPr>
            </a:lvl2pPr>
            <a:lvl3pPr>
              <a:tabLst>
                <a:tab pos="212725" algn="l"/>
                <a:tab pos="660400" algn="l"/>
                <a:tab pos="1109663" algn="l"/>
                <a:tab pos="1558925" algn="l"/>
                <a:tab pos="2008188" algn="l"/>
                <a:tab pos="2457450" algn="l"/>
                <a:tab pos="2906713" algn="l"/>
                <a:tab pos="3355975" algn="l"/>
                <a:tab pos="3805238" algn="l"/>
                <a:tab pos="4254500" algn="l"/>
                <a:tab pos="4703763" algn="l"/>
                <a:tab pos="5153025" algn="l"/>
                <a:tab pos="5602288" algn="l"/>
                <a:tab pos="6051550" algn="l"/>
                <a:tab pos="6500813" algn="l"/>
                <a:tab pos="6950075" algn="l"/>
                <a:tab pos="7399338" algn="l"/>
                <a:tab pos="7848600" algn="l"/>
                <a:tab pos="8297863" algn="l"/>
                <a:tab pos="8747125" algn="l"/>
                <a:tab pos="91963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ource Han Sans CN Regular" charset="0"/>
                <a:cs typeface="Source Han Sans CN Regular" charset="0"/>
              </a:defRPr>
            </a:lvl3pPr>
            <a:lvl4pPr>
              <a:tabLst>
                <a:tab pos="212725" algn="l"/>
                <a:tab pos="660400" algn="l"/>
                <a:tab pos="1109663" algn="l"/>
                <a:tab pos="1558925" algn="l"/>
                <a:tab pos="2008188" algn="l"/>
                <a:tab pos="2457450" algn="l"/>
                <a:tab pos="2906713" algn="l"/>
                <a:tab pos="3355975" algn="l"/>
                <a:tab pos="3805238" algn="l"/>
                <a:tab pos="4254500" algn="l"/>
                <a:tab pos="4703763" algn="l"/>
                <a:tab pos="5153025" algn="l"/>
                <a:tab pos="5602288" algn="l"/>
                <a:tab pos="6051550" algn="l"/>
                <a:tab pos="6500813" algn="l"/>
                <a:tab pos="6950075" algn="l"/>
                <a:tab pos="7399338" algn="l"/>
                <a:tab pos="7848600" algn="l"/>
                <a:tab pos="8297863" algn="l"/>
                <a:tab pos="8747125" algn="l"/>
                <a:tab pos="91963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ource Han Sans CN Regular" charset="0"/>
                <a:cs typeface="Source Han Sans CN Regular" charset="0"/>
              </a:defRPr>
            </a:lvl4pPr>
            <a:lvl5pPr>
              <a:tabLst>
                <a:tab pos="212725" algn="l"/>
                <a:tab pos="660400" algn="l"/>
                <a:tab pos="1109663" algn="l"/>
                <a:tab pos="1558925" algn="l"/>
                <a:tab pos="2008188" algn="l"/>
                <a:tab pos="2457450" algn="l"/>
                <a:tab pos="2906713" algn="l"/>
                <a:tab pos="3355975" algn="l"/>
                <a:tab pos="3805238" algn="l"/>
                <a:tab pos="4254500" algn="l"/>
                <a:tab pos="4703763" algn="l"/>
                <a:tab pos="5153025" algn="l"/>
                <a:tab pos="5602288" algn="l"/>
                <a:tab pos="6051550" algn="l"/>
                <a:tab pos="6500813" algn="l"/>
                <a:tab pos="6950075" algn="l"/>
                <a:tab pos="7399338" algn="l"/>
                <a:tab pos="7848600" algn="l"/>
                <a:tab pos="8297863" algn="l"/>
                <a:tab pos="8747125" algn="l"/>
                <a:tab pos="91963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ource Han Sans CN Regular" charset="0"/>
                <a:cs typeface="Source Han Sans CN Regular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2725" algn="l"/>
                <a:tab pos="660400" algn="l"/>
                <a:tab pos="1109663" algn="l"/>
                <a:tab pos="1558925" algn="l"/>
                <a:tab pos="2008188" algn="l"/>
                <a:tab pos="2457450" algn="l"/>
                <a:tab pos="2906713" algn="l"/>
                <a:tab pos="3355975" algn="l"/>
                <a:tab pos="3805238" algn="l"/>
                <a:tab pos="4254500" algn="l"/>
                <a:tab pos="4703763" algn="l"/>
                <a:tab pos="5153025" algn="l"/>
                <a:tab pos="5602288" algn="l"/>
                <a:tab pos="6051550" algn="l"/>
                <a:tab pos="6500813" algn="l"/>
                <a:tab pos="6950075" algn="l"/>
                <a:tab pos="7399338" algn="l"/>
                <a:tab pos="7848600" algn="l"/>
                <a:tab pos="8297863" algn="l"/>
                <a:tab pos="8747125" algn="l"/>
                <a:tab pos="91963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ource Han Sans CN Regular" charset="0"/>
                <a:cs typeface="Source Han Sans CN Regular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2725" algn="l"/>
                <a:tab pos="660400" algn="l"/>
                <a:tab pos="1109663" algn="l"/>
                <a:tab pos="1558925" algn="l"/>
                <a:tab pos="2008188" algn="l"/>
                <a:tab pos="2457450" algn="l"/>
                <a:tab pos="2906713" algn="l"/>
                <a:tab pos="3355975" algn="l"/>
                <a:tab pos="3805238" algn="l"/>
                <a:tab pos="4254500" algn="l"/>
                <a:tab pos="4703763" algn="l"/>
                <a:tab pos="5153025" algn="l"/>
                <a:tab pos="5602288" algn="l"/>
                <a:tab pos="6051550" algn="l"/>
                <a:tab pos="6500813" algn="l"/>
                <a:tab pos="6950075" algn="l"/>
                <a:tab pos="7399338" algn="l"/>
                <a:tab pos="7848600" algn="l"/>
                <a:tab pos="8297863" algn="l"/>
                <a:tab pos="8747125" algn="l"/>
                <a:tab pos="91963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ource Han Sans CN Regular" charset="0"/>
                <a:cs typeface="Source Han Sans CN Regular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2725" algn="l"/>
                <a:tab pos="660400" algn="l"/>
                <a:tab pos="1109663" algn="l"/>
                <a:tab pos="1558925" algn="l"/>
                <a:tab pos="2008188" algn="l"/>
                <a:tab pos="2457450" algn="l"/>
                <a:tab pos="2906713" algn="l"/>
                <a:tab pos="3355975" algn="l"/>
                <a:tab pos="3805238" algn="l"/>
                <a:tab pos="4254500" algn="l"/>
                <a:tab pos="4703763" algn="l"/>
                <a:tab pos="5153025" algn="l"/>
                <a:tab pos="5602288" algn="l"/>
                <a:tab pos="6051550" algn="l"/>
                <a:tab pos="6500813" algn="l"/>
                <a:tab pos="6950075" algn="l"/>
                <a:tab pos="7399338" algn="l"/>
                <a:tab pos="7848600" algn="l"/>
                <a:tab pos="8297863" algn="l"/>
                <a:tab pos="8747125" algn="l"/>
                <a:tab pos="91963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ource Han Sans CN Regular" charset="0"/>
                <a:cs typeface="Source Han Sans CN Regular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2725" algn="l"/>
                <a:tab pos="660400" algn="l"/>
                <a:tab pos="1109663" algn="l"/>
                <a:tab pos="1558925" algn="l"/>
                <a:tab pos="2008188" algn="l"/>
                <a:tab pos="2457450" algn="l"/>
                <a:tab pos="2906713" algn="l"/>
                <a:tab pos="3355975" algn="l"/>
                <a:tab pos="3805238" algn="l"/>
                <a:tab pos="4254500" algn="l"/>
                <a:tab pos="4703763" algn="l"/>
                <a:tab pos="5153025" algn="l"/>
                <a:tab pos="5602288" algn="l"/>
                <a:tab pos="6051550" algn="l"/>
                <a:tab pos="6500813" algn="l"/>
                <a:tab pos="6950075" algn="l"/>
                <a:tab pos="7399338" algn="l"/>
                <a:tab pos="7848600" algn="l"/>
                <a:tab pos="8297863" algn="l"/>
                <a:tab pos="8747125" algn="l"/>
                <a:tab pos="91963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ource Han Sans CN Regular" charset="0"/>
                <a:cs typeface="Source Han Sans CN Regular" charset="0"/>
              </a:defRPr>
            </a:lvl9pPr>
          </a:lstStyle>
          <a:p>
            <a:pPr marL="457200" indent="-457200">
              <a:lnSpc>
                <a:spcPct val="93000"/>
              </a:lnSpc>
              <a:spcBef>
                <a:spcPts val="261"/>
              </a:spcBef>
              <a:spcAft>
                <a:spcPts val="261"/>
              </a:spcAft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  <a:defRPr/>
            </a:pPr>
            <a:r>
              <a:rPr lang="en-US" altLang="ru-RU" sz="2800" dirty="0">
                <a:solidFill>
                  <a:schemeClr val="tx1"/>
                </a:solidFill>
              </a:rPr>
              <a:t>The assembly and testing of optical modules was </a:t>
            </a:r>
            <a:r>
              <a:rPr lang="ru-RU" altLang="ru-RU" sz="2800" dirty="0" smtClean="0">
                <a:solidFill>
                  <a:schemeClr val="tx1"/>
                </a:solidFill>
              </a:rPr>
              <a:t/>
            </a:r>
            <a:br>
              <a:rPr lang="ru-RU" altLang="ru-RU" sz="2800" dirty="0" smtClean="0">
                <a:solidFill>
                  <a:schemeClr val="tx1"/>
                </a:solidFill>
              </a:rPr>
            </a:br>
            <a:r>
              <a:rPr lang="en-US" altLang="ru-RU" sz="2800" dirty="0" smtClean="0">
                <a:solidFill>
                  <a:schemeClr val="tx1"/>
                </a:solidFill>
              </a:rPr>
              <a:t>carried </a:t>
            </a:r>
            <a:r>
              <a:rPr lang="en-US" altLang="ru-RU" sz="2800" dirty="0">
                <a:solidFill>
                  <a:schemeClr val="tx1"/>
                </a:solidFill>
              </a:rPr>
              <a:t>out in period </a:t>
            </a:r>
            <a:r>
              <a:rPr lang="ru-RU" altLang="ru-RU" sz="2800" dirty="0">
                <a:solidFill>
                  <a:schemeClr val="tx1"/>
                </a:solidFill>
              </a:rPr>
              <a:t>21.09.2016 </a:t>
            </a:r>
            <a:r>
              <a:rPr lang="en-US" altLang="ru-RU" sz="2800" dirty="0">
                <a:solidFill>
                  <a:schemeClr val="tx1"/>
                </a:solidFill>
              </a:rPr>
              <a:t>- </a:t>
            </a:r>
            <a:r>
              <a:rPr lang="ru-RU" altLang="ru-RU" sz="2800" dirty="0" smtClean="0">
                <a:solidFill>
                  <a:schemeClr val="tx1"/>
                </a:solidFill>
              </a:rPr>
              <a:t>10.03.2017</a:t>
            </a:r>
          </a:p>
          <a:p>
            <a:pPr marL="457200" indent="-457200">
              <a:lnSpc>
                <a:spcPct val="93000"/>
              </a:lnSpc>
              <a:spcBef>
                <a:spcPts val="261"/>
              </a:spcBef>
              <a:spcAft>
                <a:spcPts val="261"/>
              </a:spcAft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  <a:defRPr/>
            </a:pPr>
            <a:r>
              <a:rPr lang="en-US" altLang="ru-RU" sz="2800" dirty="0" smtClean="0">
                <a:solidFill>
                  <a:schemeClr val="tx1"/>
                </a:solidFill>
              </a:rPr>
              <a:t>In </a:t>
            </a:r>
            <a:r>
              <a:rPr lang="en-US" altLang="ru-RU" sz="2800" dirty="0">
                <a:solidFill>
                  <a:schemeClr val="tx1"/>
                </a:solidFill>
              </a:rPr>
              <a:t>total</a:t>
            </a:r>
            <a:r>
              <a:rPr lang="ru-RU" altLang="ru-RU" sz="2800" dirty="0">
                <a:solidFill>
                  <a:schemeClr val="tx1"/>
                </a:solidFill>
              </a:rPr>
              <a:t>, 305 OM</a:t>
            </a:r>
            <a:r>
              <a:rPr lang="en-US" altLang="ru-RU" sz="2800" dirty="0">
                <a:solidFill>
                  <a:schemeClr val="tx1"/>
                </a:solidFill>
              </a:rPr>
              <a:t>s</a:t>
            </a:r>
            <a:r>
              <a:rPr lang="ru-RU" altLang="ru-RU" sz="2800" dirty="0">
                <a:solidFill>
                  <a:schemeClr val="tx1"/>
                </a:solidFill>
              </a:rPr>
              <a:t> </a:t>
            </a:r>
            <a:r>
              <a:rPr lang="en-US" altLang="ru-RU" sz="2800" dirty="0">
                <a:solidFill>
                  <a:schemeClr val="tx1"/>
                </a:solidFill>
              </a:rPr>
              <a:t>have been</a:t>
            </a:r>
            <a:r>
              <a:rPr lang="ru-RU" altLang="ru-RU" sz="2800" dirty="0">
                <a:solidFill>
                  <a:schemeClr val="tx1"/>
                </a:solidFill>
              </a:rPr>
              <a:t> </a:t>
            </a:r>
            <a:r>
              <a:rPr lang="en-US" altLang="ru-RU" sz="2800" dirty="0">
                <a:solidFill>
                  <a:schemeClr val="tx1"/>
                </a:solidFill>
              </a:rPr>
              <a:t>prepared</a:t>
            </a:r>
            <a:r>
              <a:rPr lang="ru-RU" altLang="ru-RU" sz="2800" dirty="0">
                <a:solidFill>
                  <a:schemeClr val="tx1"/>
                </a:solidFill>
              </a:rPr>
              <a:t> </a:t>
            </a:r>
            <a:r>
              <a:rPr lang="en-US" altLang="ru-RU" sz="2800" dirty="0">
                <a:solidFill>
                  <a:schemeClr val="tx1"/>
                </a:solidFill>
              </a:rPr>
              <a:t>and </a:t>
            </a:r>
            <a:r>
              <a:rPr lang="en-US" altLang="ru-RU" sz="2800" dirty="0" smtClean="0">
                <a:solidFill>
                  <a:schemeClr val="tx1"/>
                </a:solidFill>
              </a:rPr>
              <a:t>tested</a:t>
            </a:r>
            <a:endParaRPr lang="ru-RU" altLang="ru-RU" sz="2800" dirty="0" smtClean="0">
              <a:solidFill>
                <a:schemeClr val="tx1"/>
              </a:solidFill>
            </a:endParaRPr>
          </a:p>
          <a:p>
            <a:pPr marL="457200" indent="-457200">
              <a:lnSpc>
                <a:spcPct val="93000"/>
              </a:lnSpc>
              <a:spcBef>
                <a:spcPts val="261"/>
              </a:spcBef>
              <a:spcAft>
                <a:spcPts val="261"/>
              </a:spcAft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  <a:defRPr/>
            </a:pPr>
            <a:r>
              <a:rPr lang="en-US" sz="2800" dirty="0" smtClean="0">
                <a:solidFill>
                  <a:schemeClr val="tx1"/>
                </a:solidFill>
              </a:rPr>
              <a:t>Production </a:t>
            </a:r>
            <a:r>
              <a:rPr lang="en-US" sz="2800" dirty="0">
                <a:solidFill>
                  <a:schemeClr val="tx1"/>
                </a:solidFill>
              </a:rPr>
              <a:t>rate (including testing) was </a:t>
            </a:r>
            <a:r>
              <a:rPr lang="ru-RU" sz="2800" dirty="0" smtClean="0">
                <a:solidFill>
                  <a:schemeClr val="tx1"/>
                </a:solidFill>
              </a:rPr>
              <a:t/>
            </a:r>
            <a:br>
              <a:rPr lang="ru-RU" sz="2800" dirty="0" smtClean="0">
                <a:solidFill>
                  <a:schemeClr val="tx1"/>
                </a:solidFill>
              </a:rPr>
            </a:br>
            <a:r>
              <a:rPr lang="en-US" sz="2800" dirty="0" smtClean="0">
                <a:solidFill>
                  <a:schemeClr val="tx1"/>
                </a:solidFill>
              </a:rPr>
              <a:t>up to </a:t>
            </a:r>
            <a:r>
              <a:rPr lang="en-US" sz="2800" dirty="0">
                <a:solidFill>
                  <a:schemeClr val="tx1"/>
                </a:solidFill>
              </a:rPr>
              <a:t>6 OM/day for 2-3 </a:t>
            </a:r>
            <a:r>
              <a:rPr lang="en-US" sz="2800" dirty="0" smtClean="0">
                <a:solidFill>
                  <a:schemeClr val="tx1"/>
                </a:solidFill>
              </a:rPr>
              <a:t>people</a:t>
            </a:r>
            <a:endParaRPr lang="ru-RU" altLang="ru-RU" sz="2903" dirty="0"/>
          </a:p>
          <a:p>
            <a:pPr marL="195864">
              <a:lnSpc>
                <a:spcPct val="93000"/>
              </a:lnSpc>
              <a:spcBef>
                <a:spcPts val="261"/>
              </a:spcBef>
              <a:spcAft>
                <a:spcPts val="261"/>
              </a:spcAft>
              <a:buSzPct val="45000"/>
              <a:defRPr/>
            </a:pPr>
            <a:endParaRPr lang="ru-RU" altLang="ru-RU" sz="2903" dirty="0"/>
          </a:p>
        </p:txBody>
      </p:sp>
      <p:sp>
        <p:nvSpPr>
          <p:cNvPr id="11" name="TextBox 10"/>
          <p:cNvSpPr txBox="1"/>
          <p:nvPr/>
        </p:nvSpPr>
        <p:spPr>
          <a:xfrm>
            <a:off x="6132513" y="98623"/>
            <a:ext cx="12234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2016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02880" y="221734"/>
            <a:ext cx="54681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  <a:tab pos="8151419" algn="l"/>
              </a:tabLst>
            </a:pPr>
            <a:r>
              <a:rPr lang="en-US" alt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Optical modules assemble</a:t>
            </a:r>
          </a:p>
        </p:txBody>
      </p:sp>
    </p:spTree>
    <p:extLst>
      <p:ext uri="{BB962C8B-B14F-4D97-AF65-F5344CB8AC3E}">
        <p14:creationId xmlns:p14="http://schemas.microsoft.com/office/powerpoint/2010/main" val="30492625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">
              <a:schemeClr val="bg2">
                <a:tint val="97000"/>
                <a:hueMod val="92000"/>
                <a:satMod val="169000"/>
                <a:lumMod val="164000"/>
              </a:schemeClr>
            </a:gs>
            <a:gs pos="83000">
              <a:schemeClr val="bg2">
                <a:shade val="96000"/>
                <a:satMod val="120000"/>
                <a:lumMod val="9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1"/>
          <p:cNvSpPr>
            <a:spLocks noChangeArrowheads="1"/>
          </p:cNvSpPr>
          <p:nvPr/>
        </p:nvSpPr>
        <p:spPr bwMode="auto">
          <a:xfrm>
            <a:off x="1" y="184634"/>
            <a:ext cx="12192000" cy="646135"/>
          </a:xfrm>
          <a:prstGeom prst="rect">
            <a:avLst/>
          </a:prstGeom>
          <a:noFill/>
          <a:ln>
            <a:noFill/>
          </a:ln>
          <a:effectLst>
            <a:outerShdw blurRad="25400" dist="38100" dir="2700000" algn="ctr" rotWithShape="0">
              <a:schemeClr val="bg2">
                <a:lumMod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43" tIns="45623" rIns="91243" bIns="45623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sz="3600" b="1" dirty="0" err="1">
                <a:ln w="3175" cmpd="sng">
                  <a:noFill/>
                </a:ln>
                <a:latin typeface="+mj-lt"/>
              </a:rPr>
              <a:t>Gigaton</a:t>
            </a:r>
            <a:r>
              <a:rPr lang="en-GB" sz="3600" b="1" dirty="0">
                <a:ln w="3175" cmpd="sng">
                  <a:noFill/>
                </a:ln>
                <a:latin typeface="+mj-lt"/>
              </a:rPr>
              <a:t> Volume Detector (GVD) in Lake Baikal</a:t>
            </a: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779721" y="1215250"/>
            <a:ext cx="9144000" cy="5201228"/>
          </a:xfrm>
          <a:prstGeom prst="rect">
            <a:avLst/>
          </a:prstGeom>
          <a:gradFill>
            <a:gsLst>
              <a:gs pos="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26000">
                <a:schemeClr val="bg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square" lIns="91243" tIns="45623" rIns="91243" bIns="45623">
            <a:spAutoFit/>
          </a:bodyPr>
          <a:lstStyle/>
          <a:p>
            <a:r>
              <a:rPr lang="en-US" sz="2800" b="1" dirty="0"/>
              <a:t>Objectives:</a:t>
            </a:r>
            <a:r>
              <a:rPr lang="en-US" b="1" dirty="0"/>
              <a:t> </a:t>
            </a:r>
          </a:p>
          <a:p>
            <a:pPr lvl="1"/>
            <a:r>
              <a:rPr lang="ru-RU" sz="2000" dirty="0" smtClean="0"/>
              <a:t>	</a:t>
            </a:r>
            <a:r>
              <a:rPr lang="en-US" sz="2000" dirty="0" smtClean="0"/>
              <a:t>- </a:t>
            </a:r>
            <a:r>
              <a:rPr lang="en-US" sz="2000" dirty="0"/>
              <a:t>km3-scale 3D-array of photo sensors</a:t>
            </a:r>
          </a:p>
          <a:p>
            <a:pPr lvl="2"/>
            <a:r>
              <a:rPr lang="en-US" sz="2000" dirty="0" smtClean="0"/>
              <a:t>- </a:t>
            </a:r>
            <a:r>
              <a:rPr lang="en-US" sz="2000" dirty="0"/>
              <a:t>flexible structure allowing  an upgrade and/or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ru-RU" sz="2000" dirty="0" smtClean="0"/>
              <a:t>  </a:t>
            </a:r>
            <a:r>
              <a:rPr lang="en-US" sz="2000" dirty="0" smtClean="0"/>
              <a:t>a  rearrangement </a:t>
            </a:r>
            <a:r>
              <a:rPr lang="en-US" sz="2000" dirty="0"/>
              <a:t>of the main building blocks (clusters)</a:t>
            </a:r>
          </a:p>
          <a:p>
            <a:r>
              <a:rPr lang="ru-RU" sz="2000" dirty="0" smtClean="0"/>
              <a:t>		</a:t>
            </a:r>
            <a:r>
              <a:rPr lang="en-US" sz="2000" dirty="0" smtClean="0"/>
              <a:t>- </a:t>
            </a:r>
            <a:r>
              <a:rPr lang="en-US" sz="2000" dirty="0"/>
              <a:t>high sensitivity and resolution of neutrino energy,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               </a:t>
            </a:r>
            <a:r>
              <a:rPr lang="en-US" sz="2000" dirty="0" smtClean="0"/>
              <a:t>direction</a:t>
            </a:r>
            <a:r>
              <a:rPr lang="ru-RU" sz="2000" dirty="0" smtClean="0"/>
              <a:t> </a:t>
            </a:r>
            <a:r>
              <a:rPr lang="en-US" sz="2000" dirty="0" smtClean="0"/>
              <a:t>and </a:t>
            </a:r>
            <a:r>
              <a:rPr lang="en-US" sz="2000" dirty="0"/>
              <a:t>flavor content</a:t>
            </a:r>
            <a:r>
              <a:rPr lang="en-US" dirty="0"/>
              <a:t> 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sz="2800" b="1" dirty="0"/>
              <a:t>Central Physics Goals:</a:t>
            </a:r>
            <a:r>
              <a:rPr lang="en-US" dirty="0"/>
              <a:t> </a:t>
            </a:r>
          </a:p>
          <a:p>
            <a:r>
              <a:rPr lang="en-US" dirty="0">
                <a:solidFill>
                  <a:srgbClr val="000000"/>
                </a:solidFill>
              </a:rPr>
              <a:t> </a:t>
            </a:r>
          </a:p>
          <a:p>
            <a:r>
              <a:rPr lang="ru-RU" sz="2000" dirty="0" smtClean="0"/>
              <a:t>		</a:t>
            </a:r>
            <a:r>
              <a:rPr lang="en-US" sz="2000" dirty="0" smtClean="0"/>
              <a:t>- </a:t>
            </a:r>
            <a:r>
              <a:rPr lang="en-US" sz="2000" dirty="0"/>
              <a:t>Investigate Galactic and extragalactic neutrino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              </a:t>
            </a:r>
            <a:r>
              <a:rPr lang="en-US" sz="2000" dirty="0" smtClean="0"/>
              <a:t>“point</a:t>
            </a:r>
            <a:r>
              <a:rPr lang="ru-RU" sz="2000" dirty="0" smtClean="0"/>
              <a:t> </a:t>
            </a:r>
            <a:r>
              <a:rPr lang="en-US" sz="2000" dirty="0" smtClean="0"/>
              <a:t>sources</a:t>
            </a:r>
            <a:r>
              <a:rPr lang="en-US" sz="2000" dirty="0"/>
              <a:t>” in energy range &gt; </a:t>
            </a:r>
            <a:r>
              <a:rPr lang="en-US" sz="2000" dirty="0" err="1"/>
              <a:t>TeV</a:t>
            </a:r>
            <a:endParaRPr lang="en-US" sz="2000" dirty="0"/>
          </a:p>
          <a:p>
            <a:pPr lvl="2"/>
            <a:r>
              <a:rPr lang="en-US" sz="2000" dirty="0" smtClean="0"/>
              <a:t>- </a:t>
            </a:r>
            <a:r>
              <a:rPr lang="en-US" sz="2000" dirty="0"/>
              <a:t>Diffuse neutrino flux – energy spectrum, local and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  </a:t>
            </a:r>
            <a:r>
              <a:rPr lang="en-US" sz="2000" dirty="0" smtClean="0"/>
              <a:t>global anisotropy</a:t>
            </a:r>
            <a:r>
              <a:rPr lang="en-US" sz="2000" dirty="0"/>
              <a:t>, flavor content</a:t>
            </a:r>
          </a:p>
          <a:p>
            <a:r>
              <a:rPr lang="ru-RU" sz="2000" dirty="0" smtClean="0"/>
              <a:t>		</a:t>
            </a:r>
            <a:r>
              <a:rPr lang="en-US" sz="2000" dirty="0" smtClean="0"/>
              <a:t>- </a:t>
            </a:r>
            <a:r>
              <a:rPr lang="en-US" sz="2000" dirty="0"/>
              <a:t>Transient sources (GRB, …)</a:t>
            </a:r>
            <a:endParaRPr lang="ru-RU" sz="2000" dirty="0"/>
          </a:p>
          <a:p>
            <a:pPr lvl="1"/>
            <a:r>
              <a:rPr lang="ru-RU" sz="2000" dirty="0" smtClean="0"/>
              <a:t>	-  </a:t>
            </a:r>
            <a:r>
              <a:rPr lang="en-US" sz="2000" dirty="0"/>
              <a:t>Dark matter – indirect search</a:t>
            </a:r>
          </a:p>
          <a:p>
            <a:r>
              <a:rPr lang="ru-RU" sz="2000" dirty="0" smtClean="0"/>
              <a:t>		</a:t>
            </a:r>
            <a:r>
              <a:rPr lang="en-US" sz="2000" dirty="0" smtClean="0"/>
              <a:t>-  </a:t>
            </a:r>
            <a:r>
              <a:rPr lang="en-US" sz="2000" dirty="0"/>
              <a:t>Exotic particles – monopoles, Q-balls, </a:t>
            </a:r>
            <a:r>
              <a:rPr lang="en-US" sz="2000" dirty="0" err="1"/>
              <a:t>nuclearites</a:t>
            </a:r>
            <a:r>
              <a:rPr lang="en-US" sz="2000" dirty="0"/>
              <a:t>, …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246073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8796" y="101600"/>
            <a:ext cx="120148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optical modules production facility (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Rearrangeed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2017)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2005" y="5943600"/>
            <a:ext cx="90220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The facility allows to produce and test up to 12 OM per day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95"/>
          <a:stretch/>
        </p:blipFill>
        <p:spPr>
          <a:xfrm>
            <a:off x="352805" y="826075"/>
            <a:ext cx="10058400" cy="4990525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44688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0415" y="12700"/>
            <a:ext cx="109023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Long-term testing room (OMs and sections)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15" y="952500"/>
            <a:ext cx="10058400" cy="5711455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68060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">
              <a:schemeClr val="bg2">
                <a:tint val="97000"/>
                <a:hueMod val="92000"/>
                <a:satMod val="169000"/>
                <a:lumMod val="164000"/>
              </a:schemeClr>
            </a:gs>
            <a:gs pos="50000">
              <a:schemeClr val="bg2">
                <a:shade val="96000"/>
                <a:satMod val="120000"/>
                <a:lumMod val="9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8634" y="356098"/>
            <a:ext cx="58773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Warm 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storages</a:t>
            </a:r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components and ready-to-install OMs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59375" y="3011897"/>
            <a:ext cx="6935348" cy="3661277"/>
          </a:xfrm>
          <a:prstGeom prst="rect">
            <a:avLst/>
          </a:prstGeom>
          <a:ln w="19050">
            <a:solidFill>
              <a:srgbClr val="FFFFFF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52" y="2282321"/>
            <a:ext cx="7236052" cy="4069841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6459166" y="356098"/>
            <a:ext cx="552766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Prepared place for a container where we are going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en-US" sz="2800" dirty="0" smtClean="0"/>
              <a:t>to </a:t>
            </a:r>
            <a:r>
              <a:rPr lang="en-US" sz="2800" dirty="0"/>
              <a:t>make long-term tests at least a one equipped full string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4694602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">
              <a:schemeClr val="bg2">
                <a:tint val="97000"/>
                <a:hueMod val="92000"/>
                <a:satMod val="169000"/>
                <a:lumMod val="164000"/>
              </a:schemeClr>
            </a:gs>
            <a:gs pos="25000">
              <a:schemeClr val="bg2">
                <a:shade val="96000"/>
                <a:satMod val="120000"/>
                <a:lumMod val="90000"/>
              </a:schemeClr>
            </a:gs>
          </a:gsLst>
          <a:lin ang="7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4190" y="629388"/>
            <a:ext cx="8534401" cy="489465"/>
          </a:xfrm>
          <a:effectLst>
            <a:outerShdw blurRad="50800" dist="50800" dir="5400000" algn="ctr" rotWithShape="0">
              <a:schemeClr val="bg2"/>
            </a:outerShdw>
          </a:effectLst>
        </p:spPr>
        <p:txBody>
          <a:bodyPr>
            <a:noAutofit/>
          </a:bodyPr>
          <a:lstStyle/>
          <a:p>
            <a:r>
              <a:rPr lang="en-US" sz="4000" b="1" dirty="0">
                <a:ea typeface="+mn-ea"/>
                <a:cs typeface="+mn-cs"/>
              </a:rPr>
              <a:t>Baikal Collaboration</a:t>
            </a:r>
            <a:endParaRPr lang="ru-RU" sz="4000" b="1" dirty="0">
              <a:ea typeface="+mn-ea"/>
              <a:cs typeface="+mn-cs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614190" y="1267127"/>
            <a:ext cx="9332999" cy="5010104"/>
          </a:xfrm>
        </p:spPr>
        <p:txBody>
          <a:bodyPr>
            <a:noAutofit/>
          </a:bodyPr>
          <a:lstStyle/>
          <a:p>
            <a:pPr marL="342900" indent="-342900" defTabSz="496570"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 sz="1800">
                <a:solidFill>
                  <a:srgbClr val="000000"/>
                </a:solidFill>
              </a:defRPr>
            </a:pPr>
            <a:r>
              <a:rPr lang="en-US" sz="2400" u="sng" dirty="0">
                <a:solidFill>
                  <a:schemeClr val="tx1"/>
                </a:solidFill>
              </a:rPr>
              <a:t>Institute for Nuclear Research, Moscow, </a:t>
            </a:r>
            <a:r>
              <a:rPr lang="en-US" sz="2400" u="sng" dirty="0" smtClean="0">
                <a:solidFill>
                  <a:schemeClr val="tx1"/>
                </a:solidFill>
              </a:rPr>
              <a:t>Russia</a:t>
            </a:r>
            <a:endParaRPr lang="en-US" sz="2400" u="sng" dirty="0">
              <a:solidFill>
                <a:schemeClr val="tx1"/>
              </a:solidFill>
            </a:endParaRPr>
          </a:p>
          <a:p>
            <a:pPr marL="342900" indent="-342900" defTabSz="496570"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 sz="1800">
                <a:solidFill>
                  <a:srgbClr val="000000"/>
                </a:solidFill>
              </a:defRPr>
            </a:pPr>
            <a:r>
              <a:rPr lang="en-US" sz="2400" u="sng" dirty="0">
                <a:solidFill>
                  <a:schemeClr val="tx1"/>
                </a:solidFill>
              </a:rPr>
              <a:t>Joint Institute for Nuclear Research, </a:t>
            </a:r>
            <a:r>
              <a:rPr lang="en-US" sz="2400" u="sng" dirty="0" err="1">
                <a:solidFill>
                  <a:schemeClr val="tx1"/>
                </a:solidFill>
              </a:rPr>
              <a:t>Dubna</a:t>
            </a:r>
            <a:r>
              <a:rPr lang="en-US" sz="2400" u="sng" dirty="0">
                <a:solidFill>
                  <a:schemeClr val="tx1"/>
                </a:solidFill>
              </a:rPr>
              <a:t>, </a:t>
            </a:r>
            <a:r>
              <a:rPr lang="en-US" sz="2400" u="sng" dirty="0" smtClean="0">
                <a:solidFill>
                  <a:schemeClr val="tx1"/>
                </a:solidFill>
              </a:rPr>
              <a:t>Russia</a:t>
            </a:r>
            <a:endParaRPr lang="en-US" sz="2400" u="sng" dirty="0">
              <a:solidFill>
                <a:schemeClr val="tx1"/>
              </a:solidFill>
            </a:endParaRPr>
          </a:p>
          <a:p>
            <a:pPr marL="342900" indent="-342900" defTabSz="496570"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 sz="1800">
                <a:solidFill>
                  <a:srgbClr val="000000"/>
                </a:solidFill>
              </a:defRPr>
            </a:pPr>
            <a:r>
              <a:rPr lang="en-US" sz="2400" dirty="0">
                <a:solidFill>
                  <a:schemeClr val="tx1"/>
                </a:solidFill>
              </a:rPr>
              <a:t>Irkutsk State University, Irkutsk, </a:t>
            </a:r>
            <a:r>
              <a:rPr lang="en-US" sz="2400" dirty="0" smtClean="0">
                <a:solidFill>
                  <a:schemeClr val="tx1"/>
                </a:solidFill>
              </a:rPr>
              <a:t>Russia</a:t>
            </a:r>
            <a:endParaRPr lang="en-US" sz="2400" dirty="0">
              <a:solidFill>
                <a:schemeClr val="tx1"/>
              </a:solidFill>
            </a:endParaRPr>
          </a:p>
          <a:p>
            <a:pPr marL="342900" indent="-342900" defTabSz="496570"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 sz="1800">
                <a:solidFill>
                  <a:srgbClr val="000000"/>
                </a:solidFill>
              </a:defRPr>
            </a:pPr>
            <a:r>
              <a:rPr lang="en-US" sz="2400" dirty="0" err="1">
                <a:solidFill>
                  <a:schemeClr val="tx1"/>
                </a:solidFill>
              </a:rPr>
              <a:t>Skobeltsyn</a:t>
            </a:r>
            <a:r>
              <a:rPr lang="en-US" sz="2400" dirty="0">
                <a:solidFill>
                  <a:schemeClr val="tx1"/>
                </a:solidFill>
              </a:rPr>
              <a:t> Institute of Nuclear Physics MSU, Moscow, </a:t>
            </a:r>
            <a:r>
              <a:rPr lang="en-US" sz="2400" dirty="0" smtClean="0">
                <a:solidFill>
                  <a:schemeClr val="tx1"/>
                </a:solidFill>
              </a:rPr>
              <a:t>Russia</a:t>
            </a:r>
            <a:endParaRPr lang="en-US" sz="2400" dirty="0">
              <a:solidFill>
                <a:schemeClr val="tx1"/>
              </a:solidFill>
            </a:endParaRPr>
          </a:p>
          <a:p>
            <a:pPr marL="342900" indent="-342900" defTabSz="496570"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 sz="1800">
                <a:solidFill>
                  <a:srgbClr val="000000"/>
                </a:solidFill>
              </a:defRPr>
            </a:pPr>
            <a:r>
              <a:rPr lang="en-US" sz="2400" dirty="0">
                <a:solidFill>
                  <a:schemeClr val="tx1"/>
                </a:solidFill>
              </a:rPr>
              <a:t>Nizhny Novgorod State Technical University, </a:t>
            </a:r>
            <a:r>
              <a:rPr lang="en-US" sz="2400" dirty="0" smtClean="0">
                <a:solidFill>
                  <a:schemeClr val="tx1"/>
                </a:solidFill>
              </a:rPr>
              <a:t>Russia</a:t>
            </a:r>
            <a:endParaRPr lang="en-US" sz="2400" dirty="0">
              <a:solidFill>
                <a:schemeClr val="tx1"/>
              </a:solidFill>
            </a:endParaRPr>
          </a:p>
          <a:p>
            <a:pPr marL="342900" indent="-342900" defTabSz="496570"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 sz="1800">
                <a:solidFill>
                  <a:srgbClr val="000000"/>
                </a:solidFill>
              </a:defRPr>
            </a:pPr>
            <a:r>
              <a:rPr lang="en-US" sz="2400" dirty="0">
                <a:solidFill>
                  <a:schemeClr val="tx1"/>
                </a:solidFill>
              </a:rPr>
              <a:t>Saint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Petersburg State Marine University, </a:t>
            </a:r>
            <a:r>
              <a:rPr lang="en-US" sz="2400" dirty="0" smtClean="0">
                <a:solidFill>
                  <a:schemeClr val="tx1"/>
                </a:solidFill>
              </a:rPr>
              <a:t>Russia</a:t>
            </a:r>
            <a:endParaRPr lang="en-US" sz="2400" dirty="0">
              <a:solidFill>
                <a:schemeClr val="tx1"/>
              </a:solidFill>
            </a:endParaRPr>
          </a:p>
          <a:p>
            <a:pPr marL="342900" indent="-342900" defTabSz="496570"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 sz="1800">
                <a:solidFill>
                  <a:srgbClr val="000000"/>
                </a:solidFill>
              </a:defRPr>
            </a:pPr>
            <a:r>
              <a:rPr lang="en-US" sz="2400" dirty="0">
                <a:solidFill>
                  <a:schemeClr val="tx1"/>
                </a:solidFill>
              </a:rPr>
              <a:t>Institute of Experimental and Applied Physics,                                                  Czech Technical University, Prague, Czech </a:t>
            </a:r>
            <a:r>
              <a:rPr lang="en-US" sz="2400" dirty="0" smtClean="0">
                <a:solidFill>
                  <a:schemeClr val="tx1"/>
                </a:solidFill>
              </a:rPr>
              <a:t>Republic</a:t>
            </a:r>
            <a:endParaRPr lang="en-US" sz="2400" dirty="0">
              <a:solidFill>
                <a:schemeClr val="tx1"/>
              </a:solidFill>
            </a:endParaRPr>
          </a:p>
          <a:p>
            <a:pPr marL="342900" indent="-342900" defTabSz="496570"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 sz="1800">
                <a:solidFill>
                  <a:srgbClr val="000000"/>
                </a:solidFill>
              </a:defRPr>
            </a:pPr>
            <a:r>
              <a:rPr lang="en-US" sz="2400" dirty="0">
                <a:solidFill>
                  <a:schemeClr val="tx1"/>
                </a:solidFill>
              </a:rPr>
              <a:t>Comenius University, Bratislava, </a:t>
            </a:r>
            <a:r>
              <a:rPr lang="en-US" sz="2400" dirty="0" smtClean="0">
                <a:solidFill>
                  <a:schemeClr val="tx1"/>
                </a:solidFill>
              </a:rPr>
              <a:t>Slovakia</a:t>
            </a:r>
            <a:endParaRPr lang="en-US" sz="2400" dirty="0">
              <a:solidFill>
                <a:schemeClr val="tx1"/>
              </a:solidFill>
            </a:endParaRPr>
          </a:p>
          <a:p>
            <a:pPr marL="342900" indent="-342900" defTabSz="496570"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 sz="1800">
                <a:solidFill>
                  <a:srgbClr val="000000"/>
                </a:solidFill>
              </a:defRPr>
            </a:pPr>
            <a:r>
              <a:rPr lang="en-US" sz="2400" dirty="0" err="1">
                <a:solidFill>
                  <a:schemeClr val="tx1"/>
                </a:solidFill>
              </a:rPr>
              <a:t>EvoLogics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GmbH, Berlin, </a:t>
            </a:r>
            <a:r>
              <a:rPr lang="en-US" sz="2400" dirty="0" smtClean="0">
                <a:solidFill>
                  <a:schemeClr val="tx1"/>
                </a:solidFill>
              </a:rPr>
              <a:t>Germany</a:t>
            </a:r>
            <a:endParaRPr lang="en-US" sz="240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endParaRPr lang="ru-RU" sz="16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996855" y="536027"/>
            <a:ext cx="1933904" cy="7311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dirty="0"/>
              <a:t>~ 65 physicists </a:t>
            </a:r>
            <a:r>
              <a:rPr lang="ru-RU" dirty="0"/>
              <a:t/>
            </a:r>
            <a:br>
              <a:rPr lang="ru-RU" dirty="0"/>
            </a:br>
            <a:r>
              <a:rPr lang="en-US" dirty="0"/>
              <a:t>and engineers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0783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66311" y="596381"/>
            <a:ext cx="10951028" cy="3774233"/>
          </a:xfrm>
        </p:spPr>
        <p:txBody>
          <a:bodyPr>
            <a:normAutofit lnSpcReduction="10000"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A. </a:t>
            </a:r>
            <a:r>
              <a:rPr lang="en-US" dirty="0">
                <a:solidFill>
                  <a:schemeClr val="tx1"/>
                </a:solidFill>
              </a:rPr>
              <a:t>Avrorin (Moscow, INR) et al</a:t>
            </a:r>
            <a:r>
              <a:rPr lang="en-US" dirty="0" smtClean="0">
                <a:solidFill>
                  <a:schemeClr val="tx1"/>
                </a:solidFill>
              </a:rPr>
              <a:t>., </a:t>
            </a:r>
            <a:r>
              <a:rPr lang="en-US" dirty="0">
                <a:solidFill>
                  <a:schemeClr val="tx1"/>
                </a:solidFill>
              </a:rPr>
              <a:t>The optical module of </a:t>
            </a:r>
            <a:r>
              <a:rPr lang="en-US" dirty="0" smtClean="0">
                <a:solidFill>
                  <a:schemeClr val="tx1"/>
                </a:solidFill>
              </a:rPr>
              <a:t>Baikal-GVD, </a:t>
            </a:r>
            <a:r>
              <a:rPr lang="en-US" dirty="0" err="1">
                <a:solidFill>
                  <a:schemeClr val="tx1"/>
                </a:solidFill>
              </a:rPr>
              <a:t>Phys.Part.Nucl.Lett</a:t>
            </a:r>
            <a:r>
              <a:rPr lang="en-US" dirty="0">
                <a:solidFill>
                  <a:schemeClr val="tx1"/>
                </a:solidFill>
              </a:rPr>
              <a:t>. 13 (2016) no.6, 737-746 </a:t>
            </a:r>
            <a:endParaRPr lang="en-US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A. Avrorin </a:t>
            </a:r>
            <a:r>
              <a:rPr lang="en-US" dirty="0">
                <a:solidFill>
                  <a:schemeClr val="tx1"/>
                </a:solidFill>
              </a:rPr>
              <a:t>et al</a:t>
            </a:r>
            <a:r>
              <a:rPr lang="en-US" dirty="0" smtClean="0">
                <a:solidFill>
                  <a:schemeClr val="tx1"/>
                </a:solidFill>
              </a:rPr>
              <a:t>., </a:t>
            </a:r>
            <a:r>
              <a:rPr lang="en-US" dirty="0">
                <a:solidFill>
                  <a:schemeClr val="tx1"/>
                </a:solidFill>
              </a:rPr>
              <a:t>Dark matter constraints from an observation of </a:t>
            </a:r>
            <a:r>
              <a:rPr lang="en-US" dirty="0" err="1">
                <a:solidFill>
                  <a:schemeClr val="tx1"/>
                </a:solidFill>
              </a:rPr>
              <a:t>dSphs</a:t>
            </a:r>
            <a:r>
              <a:rPr lang="en-US" dirty="0">
                <a:solidFill>
                  <a:schemeClr val="tx1"/>
                </a:solidFill>
              </a:rPr>
              <a:t> and the LMC with the Baikal NT200, Published in JETP Vol. 152 (7) (2017</a:t>
            </a:r>
            <a:r>
              <a:rPr lang="en-US" dirty="0" smtClean="0">
                <a:solidFill>
                  <a:schemeClr val="tx1"/>
                </a:solidFill>
              </a:rPr>
              <a:t>) – results in PDG2017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A. Avrorin et al</a:t>
            </a:r>
            <a:r>
              <a:rPr lang="en-US" dirty="0" smtClean="0">
                <a:solidFill>
                  <a:schemeClr val="tx1"/>
                </a:solidFill>
              </a:rPr>
              <a:t>., </a:t>
            </a:r>
            <a:r>
              <a:rPr lang="en-US" dirty="0">
                <a:solidFill>
                  <a:schemeClr val="tx1"/>
                </a:solidFill>
              </a:rPr>
              <a:t>Data acquisition system for the Baikal-GVD neutrino </a:t>
            </a:r>
            <a:r>
              <a:rPr lang="en-US" dirty="0" smtClean="0">
                <a:solidFill>
                  <a:schemeClr val="tx1"/>
                </a:solidFill>
              </a:rPr>
              <a:t>telescope, </a:t>
            </a:r>
            <a:r>
              <a:rPr lang="en-US" dirty="0" err="1">
                <a:solidFill>
                  <a:schemeClr val="tx1"/>
                </a:solidFill>
              </a:rPr>
              <a:t>Phys.Part.Nucl</a:t>
            </a:r>
            <a:r>
              <a:rPr lang="en-US" dirty="0">
                <a:solidFill>
                  <a:schemeClr val="tx1"/>
                </a:solidFill>
              </a:rPr>
              <a:t>. 47 (2016) no.6, 933-937 </a:t>
            </a:r>
            <a:endParaRPr lang="en-US" dirty="0" smtClean="0">
              <a:solidFill>
                <a:schemeClr val="tx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A. Avrorin et al</a:t>
            </a:r>
            <a:r>
              <a:rPr lang="en-US" dirty="0" smtClean="0">
                <a:solidFill>
                  <a:schemeClr val="tx1"/>
                </a:solidFill>
              </a:rPr>
              <a:t>., </a:t>
            </a:r>
            <a:r>
              <a:rPr lang="en-US" dirty="0">
                <a:solidFill>
                  <a:schemeClr val="tx1"/>
                </a:solidFill>
              </a:rPr>
              <a:t>Neutrino signal at Baikal from dark matter in the Galactic </a:t>
            </a:r>
            <a:r>
              <a:rPr lang="en-US" dirty="0" smtClean="0">
                <a:solidFill>
                  <a:schemeClr val="tx1"/>
                </a:solidFill>
              </a:rPr>
              <a:t>Center, </a:t>
            </a:r>
            <a:r>
              <a:rPr lang="en-US" dirty="0" err="1" smtClean="0">
                <a:solidFill>
                  <a:schemeClr val="tx1"/>
                </a:solidFill>
              </a:rPr>
              <a:t>Phys.Part.Nucl</a:t>
            </a:r>
            <a:r>
              <a:rPr lang="en-US" dirty="0">
                <a:solidFill>
                  <a:schemeClr val="tx1"/>
                </a:solidFill>
              </a:rPr>
              <a:t>. 47 (2016) no.6, 926-932 </a:t>
            </a:r>
            <a:endParaRPr lang="en-US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A. Avrorin et al</a:t>
            </a:r>
            <a:r>
              <a:rPr lang="en-US" dirty="0" smtClean="0">
                <a:solidFill>
                  <a:schemeClr val="tx1"/>
                </a:solidFill>
              </a:rPr>
              <a:t>., </a:t>
            </a:r>
            <a:r>
              <a:rPr lang="en-US" dirty="0">
                <a:solidFill>
                  <a:schemeClr val="tx1"/>
                </a:solidFill>
              </a:rPr>
              <a:t>Baikal-GVD: first cluster </a:t>
            </a:r>
            <a:r>
              <a:rPr lang="en-US" dirty="0" smtClean="0">
                <a:solidFill>
                  <a:schemeClr val="tx1"/>
                </a:solidFill>
              </a:rPr>
              <a:t>Dubna, </a:t>
            </a:r>
            <a:r>
              <a:rPr lang="en-US" dirty="0" err="1">
                <a:solidFill>
                  <a:schemeClr val="tx1"/>
                </a:solidFill>
              </a:rPr>
              <a:t>PoS</a:t>
            </a:r>
            <a:r>
              <a:rPr lang="en-US" dirty="0">
                <a:solidFill>
                  <a:schemeClr val="tx1"/>
                </a:solidFill>
              </a:rPr>
              <a:t> EPS-HEP2015 (2015) 418 </a:t>
            </a:r>
            <a:endParaRPr lang="ru-RU" dirty="0">
              <a:solidFill>
                <a:schemeClr val="tx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A. Avrorin et al., </a:t>
            </a:r>
            <a:r>
              <a:rPr lang="en-US" dirty="0" smtClean="0">
                <a:solidFill>
                  <a:schemeClr val="tx1"/>
                </a:solidFill>
              </a:rPr>
              <a:t>Search </a:t>
            </a:r>
            <a:r>
              <a:rPr lang="en-US" dirty="0">
                <a:solidFill>
                  <a:schemeClr val="tx1"/>
                </a:solidFill>
              </a:rPr>
              <a:t>for neutrino emission from relic dark matter in the Sun with the Baikal NT200 </a:t>
            </a:r>
            <a:r>
              <a:rPr lang="en-US" dirty="0" smtClean="0">
                <a:solidFill>
                  <a:schemeClr val="tx1"/>
                </a:solidFill>
              </a:rPr>
              <a:t>detector, </a:t>
            </a:r>
            <a:r>
              <a:rPr lang="en-US" dirty="0" err="1">
                <a:solidFill>
                  <a:schemeClr val="tx1"/>
                </a:solidFill>
              </a:rPr>
              <a:t>Astropart.Phys</a:t>
            </a:r>
            <a:r>
              <a:rPr lang="en-US" dirty="0">
                <a:solidFill>
                  <a:schemeClr val="tx1"/>
                </a:solidFill>
              </a:rPr>
              <a:t>. 62 (2015) 12-20 </a:t>
            </a:r>
            <a:endParaRPr lang="en-US" dirty="0" smtClean="0">
              <a:solidFill>
                <a:schemeClr val="tx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66311" y="171065"/>
            <a:ext cx="45320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ea typeface="Calibri" panose="020F0502020204030204" pitchFamily="34" charset="0"/>
              </a:rPr>
              <a:t>Main publications for </a:t>
            </a:r>
            <a:r>
              <a:rPr lang="en-US" b="1" dirty="0">
                <a:latin typeface="Arial" panose="020B0604020202020204" pitchFamily="34" charset="0"/>
                <a:ea typeface="Calibri" panose="020F0502020204030204" pitchFamily="34" charset="0"/>
              </a:rPr>
              <a:t>2015-2017 years.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66311" y="4347289"/>
            <a:ext cx="1150658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PHD thesis:</a:t>
            </a:r>
            <a:endParaRPr lang="ru-RU" b="1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Avrorin A.D. Muons registration with deep underwater neutrino telescope Baikal-GVD, Moscow, 2016</a:t>
            </a:r>
            <a:endParaRPr lang="ru-RU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 err="1"/>
              <a:t>Kuleshov</a:t>
            </a:r>
            <a:r>
              <a:rPr lang="en-US" dirty="0"/>
              <a:t> D.A. The DAQ system of the telescope NT1000, Moscow, 2014</a:t>
            </a:r>
            <a:endParaRPr lang="ru-RU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 err="1"/>
              <a:t>Sheifler</a:t>
            </a:r>
            <a:r>
              <a:rPr lang="en-US" dirty="0"/>
              <a:t> A.A.  Optical module of the Baikal deep underwater neutrino telescope Baikal-GVD (development and testing of the detecting system), Moscow, 2016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1602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849923" y="0"/>
            <a:ext cx="11342077" cy="782150"/>
          </a:xfrm>
          <a:prstGeom prst="rect">
            <a:avLst/>
          </a:prstGeom>
        </p:spPr>
        <p:txBody>
          <a:bodyPr vert="horz" lIns="0" rIns="0" bIns="0" anchor="b">
            <a:normAutofit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JINR group participation 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80789" y="2481920"/>
            <a:ext cx="10965943" cy="4376080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Clr>
                <a:schemeClr val="tx1"/>
              </a:buClr>
            </a:pPr>
            <a:r>
              <a:rPr lang="en-GB" sz="2400" dirty="0"/>
              <a:t>Assembly and test of OMs </a:t>
            </a:r>
            <a:endParaRPr lang="en-GB" sz="2400" dirty="0" smtClean="0"/>
          </a:p>
          <a:p>
            <a:pPr lvl="0">
              <a:buClr>
                <a:schemeClr val="tx1"/>
              </a:buClr>
            </a:pPr>
            <a:r>
              <a:rPr lang="en-GB" sz="2400" dirty="0" smtClean="0"/>
              <a:t>Participation </a:t>
            </a:r>
            <a:r>
              <a:rPr lang="en-GB" sz="2400" dirty="0"/>
              <a:t>in winter deployment campaigns </a:t>
            </a:r>
            <a:r>
              <a:rPr lang="en-GB" sz="2400" dirty="0" smtClean="0"/>
              <a:t>and summer infrastructure extension expeditions</a:t>
            </a:r>
            <a:endParaRPr lang="ru-RU" sz="2400" dirty="0"/>
          </a:p>
          <a:p>
            <a:pPr lvl="0">
              <a:buClr>
                <a:schemeClr val="tx1"/>
              </a:buClr>
            </a:pPr>
            <a:r>
              <a:rPr lang="en-GB" sz="2400" dirty="0"/>
              <a:t>Data archive processing and analysis; </a:t>
            </a:r>
            <a:r>
              <a:rPr lang="en-GB" sz="2400" dirty="0" smtClean="0"/>
              <a:t>access </a:t>
            </a:r>
            <a:r>
              <a:rPr lang="en-GB" sz="2400" dirty="0"/>
              <a:t>and security service</a:t>
            </a:r>
            <a:endParaRPr lang="ru-RU" sz="2400" dirty="0"/>
          </a:p>
          <a:p>
            <a:pPr lvl="0">
              <a:buClr>
                <a:schemeClr val="tx1"/>
              </a:buClr>
            </a:pPr>
            <a:r>
              <a:rPr lang="en-GB" sz="2400" dirty="0"/>
              <a:t>Detector calibration and mass processing of </a:t>
            </a:r>
            <a:r>
              <a:rPr lang="en-GB" sz="2400" dirty="0" smtClean="0"/>
              <a:t>data</a:t>
            </a:r>
            <a:endParaRPr lang="ru-RU" sz="2400" dirty="0"/>
          </a:p>
          <a:p>
            <a:pPr lvl="0">
              <a:buClr>
                <a:schemeClr val="tx1"/>
              </a:buClr>
            </a:pPr>
            <a:r>
              <a:rPr lang="en-GB" sz="2400" dirty="0" smtClean="0"/>
              <a:t>Analysis frame software (BARS)</a:t>
            </a:r>
            <a:endParaRPr lang="ru-RU" sz="2400" dirty="0"/>
          </a:p>
          <a:p>
            <a:pPr lvl="0">
              <a:buClr>
                <a:schemeClr val="tx1"/>
              </a:buClr>
            </a:pPr>
            <a:r>
              <a:rPr lang="en-GB" sz="2400" dirty="0"/>
              <a:t>Simulation software and MK </a:t>
            </a:r>
            <a:r>
              <a:rPr lang="en-GB" sz="2400" dirty="0" smtClean="0"/>
              <a:t>production</a:t>
            </a:r>
            <a:endParaRPr lang="ru-RU" sz="2400" dirty="0"/>
          </a:p>
          <a:p>
            <a:pPr lvl="0">
              <a:buClr>
                <a:schemeClr val="tx1"/>
              </a:buClr>
            </a:pPr>
            <a:r>
              <a:rPr lang="en-GB" sz="2400" dirty="0"/>
              <a:t>On-line </a:t>
            </a:r>
            <a:r>
              <a:rPr lang="en-GB" sz="2400" dirty="0" smtClean="0"/>
              <a:t>software; </a:t>
            </a:r>
            <a:r>
              <a:rPr lang="en-US" sz="2400" dirty="0" smtClean="0"/>
              <a:t>remote </a:t>
            </a:r>
            <a:r>
              <a:rPr lang="en-US" sz="2400" dirty="0"/>
              <a:t>control and monitoring systems of </a:t>
            </a:r>
            <a:r>
              <a:rPr lang="en-US" sz="2400" dirty="0" smtClean="0"/>
              <a:t>detector</a:t>
            </a:r>
            <a:endParaRPr lang="ru-RU" sz="2400" dirty="0"/>
          </a:p>
          <a:p>
            <a:pPr lvl="0">
              <a:buClr>
                <a:schemeClr val="tx1"/>
              </a:buClr>
            </a:pPr>
            <a:r>
              <a:rPr lang="en-GB" sz="2400" dirty="0"/>
              <a:t>Development of new methods of event selection and </a:t>
            </a:r>
            <a:r>
              <a:rPr lang="en-GB" sz="2400" dirty="0" smtClean="0"/>
              <a:t>reconstruction</a:t>
            </a:r>
            <a:endParaRPr lang="en-GB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674636" y="782150"/>
            <a:ext cx="10414895" cy="163121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P. Antonov, I. Belolaptikov, V. Brudanin, I.-A. Caracas, A. Doroshenko, R. Dvornicky, </a:t>
            </a:r>
            <a:endParaRPr lang="en-US" sz="2000" dirty="0" smtClean="0"/>
          </a:p>
          <a:p>
            <a:r>
              <a:rPr lang="en-US" sz="2000" dirty="0" smtClean="0"/>
              <a:t>K</a:t>
            </a:r>
            <a:r>
              <a:rPr lang="en-US" sz="2000" dirty="0"/>
              <a:t>. </a:t>
            </a:r>
            <a:r>
              <a:rPr lang="en-US" sz="2000" dirty="0" smtClean="0"/>
              <a:t>Golubkov, N. Gorshkov</a:t>
            </a:r>
            <a:r>
              <a:rPr lang="en-US" sz="2000" dirty="0"/>
              <a:t>, E. Khramov, M. Kolbin, K. Konischev, A. Korobchenko, </a:t>
            </a:r>
            <a:endParaRPr lang="en-US" sz="2000" dirty="0" smtClean="0"/>
          </a:p>
          <a:p>
            <a:r>
              <a:rPr lang="en-US" sz="2000" dirty="0" smtClean="0"/>
              <a:t>M</a:t>
            </a:r>
            <a:r>
              <a:rPr lang="en-US" sz="2000" dirty="0"/>
              <a:t>. Kruglov, V. Lomov, M. Milenin, V. Nazari, T. Orazgali, A. Panfilov, D. Petukhov, </a:t>
            </a:r>
            <a:endParaRPr lang="en-US" sz="2000" dirty="0" smtClean="0"/>
          </a:p>
          <a:p>
            <a:r>
              <a:rPr lang="en-US" sz="2000" dirty="0" smtClean="0"/>
              <a:t>E</a:t>
            </a:r>
            <a:r>
              <a:rPr lang="en-US" sz="2000" dirty="0"/>
              <a:t>. Pliskovsky, V. Rushay, G. Safronov, B. Shaybonov, </a:t>
            </a:r>
            <a:r>
              <a:rPr lang="en-US" sz="2000" dirty="0" smtClean="0"/>
              <a:t>S</a:t>
            </a:r>
            <a:r>
              <a:rPr lang="en-US" sz="2000" dirty="0"/>
              <a:t>. Sinegovski, M. Sorokovikov, </a:t>
            </a:r>
            <a:endParaRPr lang="en-US" sz="2000" dirty="0" smtClean="0"/>
          </a:p>
          <a:p>
            <a:r>
              <a:rPr lang="en-US" sz="2000" dirty="0" smtClean="0"/>
              <a:t>A</a:t>
            </a:r>
            <a:r>
              <a:rPr lang="en-US" sz="2000" dirty="0"/>
              <a:t>. Svistunov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2924841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1" r="3425" b="1709"/>
          <a:stretch/>
        </p:blipFill>
        <p:spPr>
          <a:xfrm>
            <a:off x="1" y="1"/>
            <a:ext cx="12191999" cy="68478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91446" y="550449"/>
            <a:ext cx="5197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</a:t>
            </a:r>
            <a:endParaRPr lang="ru-RU" sz="32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630343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068898"/>
              </p:ext>
            </p:extLst>
          </p:nvPr>
        </p:nvGraphicFramePr>
        <p:xfrm>
          <a:off x="821023" y="1448263"/>
          <a:ext cx="9504219" cy="4131101"/>
        </p:xfrm>
        <a:graphic>
          <a:graphicData uri="http://schemas.openxmlformats.org/drawingml/2006/table">
            <a:tbl>
              <a:tblPr firstRow="1" lastRow="1"/>
              <a:tblGrid>
                <a:gridCol w="542480">
                  <a:extLst>
                    <a:ext uri="{9D8B030D-6E8A-4147-A177-3AD203B41FA5}">
                      <a16:colId xmlns:a16="http://schemas.microsoft.com/office/drawing/2014/main" xmlns="" val="1602489024"/>
                    </a:ext>
                  </a:extLst>
                </a:gridCol>
                <a:gridCol w="2853100">
                  <a:extLst>
                    <a:ext uri="{9D8B030D-6E8A-4147-A177-3AD203B41FA5}">
                      <a16:colId xmlns:a16="http://schemas.microsoft.com/office/drawing/2014/main" xmlns="" val="190088665"/>
                    </a:ext>
                  </a:extLst>
                </a:gridCol>
                <a:gridCol w="1840461">
                  <a:extLst>
                    <a:ext uri="{9D8B030D-6E8A-4147-A177-3AD203B41FA5}">
                      <a16:colId xmlns:a16="http://schemas.microsoft.com/office/drawing/2014/main" xmlns="" val="3239805467"/>
                    </a:ext>
                  </a:extLst>
                </a:gridCol>
                <a:gridCol w="1454981">
                  <a:extLst>
                    <a:ext uri="{9D8B030D-6E8A-4147-A177-3AD203B41FA5}">
                      <a16:colId xmlns:a16="http://schemas.microsoft.com/office/drawing/2014/main" xmlns="" val="3360610996"/>
                    </a:ext>
                  </a:extLst>
                </a:gridCol>
                <a:gridCol w="1426982">
                  <a:extLst>
                    <a:ext uri="{9D8B030D-6E8A-4147-A177-3AD203B41FA5}">
                      <a16:colId xmlns:a16="http://schemas.microsoft.com/office/drawing/2014/main" xmlns="" val="2416795165"/>
                    </a:ext>
                  </a:extLst>
                </a:gridCol>
                <a:gridCol w="1386215">
                  <a:extLst>
                    <a:ext uri="{9D8B030D-6E8A-4147-A177-3AD203B41FA5}">
                      <a16:colId xmlns:a16="http://schemas.microsoft.com/office/drawing/2014/main" xmlns="" val="1313923751"/>
                    </a:ext>
                  </a:extLst>
                </a:gridCol>
              </a:tblGrid>
              <a:tr h="519083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№</a:t>
                      </a:r>
                      <a:r>
                        <a:rPr lang="ru-RU" sz="24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         </a:t>
                      </a:r>
                      <a:endParaRPr lang="ru-RU" sz="24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</a:txBody>
                  <a:tcPr marL="66711" marR="667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Designation for outlays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</a:txBody>
                  <a:tcPr marL="66711" marR="667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Full cost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</a:txBody>
                  <a:tcPr marL="66711" marR="667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 1</a:t>
                      </a:r>
                      <a:r>
                        <a:rPr lang="en-US" sz="2000" baseline="30000" dirty="0" err="1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st</a:t>
                      </a: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 year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</a:txBody>
                  <a:tcPr marL="66711" marR="667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2</a:t>
                      </a:r>
                      <a:r>
                        <a:rPr lang="en-US" sz="2000" baseline="30000" dirty="0" err="1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nd</a:t>
                      </a: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 year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</a:txBody>
                  <a:tcPr marL="66711" marR="667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3</a:t>
                      </a:r>
                      <a:r>
                        <a:rPr lang="en-US" sz="2000" baseline="30000" dirty="0" err="1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rd</a:t>
                      </a: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 year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</a:txBody>
                  <a:tcPr marL="66711" marR="667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4104819"/>
                  </a:ext>
                </a:extLst>
              </a:tr>
              <a:tr h="415692"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24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</a:txBody>
                  <a:tcPr marL="66711" marR="667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Direct expenses for the project</a:t>
                      </a:r>
                      <a:endParaRPr lang="ru-RU" dirty="0"/>
                    </a:p>
                  </a:txBody>
                  <a:tcPr marL="66711" marR="667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48175228"/>
                  </a:ext>
                </a:extLst>
              </a:tr>
              <a:tr h="234926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1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2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3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4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5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6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7</a:t>
                      </a:r>
                      <a:r>
                        <a:rPr lang="ru-RU" sz="20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 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 </a:t>
                      </a:r>
                    </a:p>
                  </a:txBody>
                  <a:tcPr marL="144000" marR="667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Networking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DLNP workshop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JINR workshop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Materials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Equipment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R&amp;D on a contract base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 </a:t>
                      </a: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Travel expenses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</a:txBody>
                  <a:tcPr marL="144000" marR="667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30.0K US$</a:t>
                      </a:r>
                      <a:endParaRPr lang="ru-RU" sz="2000" dirty="0" smtClean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3</a:t>
                      </a:r>
                      <a:r>
                        <a:rPr lang="ru-RU" sz="20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300 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h.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6</a:t>
                      </a:r>
                      <a:r>
                        <a:rPr lang="ru-RU" sz="20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000 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h.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14</a:t>
                      </a:r>
                      <a:r>
                        <a:rPr lang="ru-RU" sz="20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280.0K 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US$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6</a:t>
                      </a:r>
                      <a:r>
                        <a:rPr lang="ru-RU" sz="20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300.0K 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US$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210.0K US$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180.0K 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US</a:t>
                      </a: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$</a:t>
                      </a:r>
                      <a:endParaRPr lang="ru-RU" sz="2000" dirty="0" smtClean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</a:txBody>
                  <a:tcPr marL="0" marR="180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 </a:t>
                      </a:r>
                      <a:r>
                        <a:rPr lang="ru-RU" sz="20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10.0</a:t>
                      </a: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1 100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2 </a:t>
                      </a: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0</a:t>
                      </a:r>
                      <a:r>
                        <a:rPr lang="ru-RU" sz="20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00</a:t>
                      </a: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4</a:t>
                      </a:r>
                      <a:r>
                        <a:rPr lang="ru-RU" sz="20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760.0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2</a:t>
                      </a:r>
                      <a:r>
                        <a:rPr lang="ru-RU" sz="20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100.0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70.0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60.0</a:t>
                      </a:r>
                      <a:endParaRPr lang="ru-RU" sz="2000" dirty="0" smtClean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</a:txBody>
                  <a:tcPr marL="0" marR="18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 </a:t>
                      </a:r>
                      <a:r>
                        <a:rPr lang="ru-RU" sz="20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10.0</a:t>
                      </a: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1 100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2 </a:t>
                      </a: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0</a:t>
                      </a:r>
                      <a:r>
                        <a:rPr lang="ru-RU" sz="20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00</a:t>
                      </a: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4</a:t>
                      </a:r>
                      <a:r>
                        <a:rPr lang="ru-RU" sz="20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760.0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2</a:t>
                      </a:r>
                      <a:r>
                        <a:rPr lang="ru-RU" sz="20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100.0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70.0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60.0</a:t>
                      </a:r>
                      <a:endParaRPr lang="ru-RU" sz="2000" dirty="0" smtClean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</a:txBody>
                  <a:tcPr marL="0" marR="18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 </a:t>
                      </a:r>
                      <a:r>
                        <a:rPr lang="ru-RU" sz="20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10.0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1 100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2 </a:t>
                      </a: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0</a:t>
                      </a:r>
                      <a:r>
                        <a:rPr lang="ru-RU" sz="20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00</a:t>
                      </a: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4</a:t>
                      </a:r>
                      <a:r>
                        <a:rPr lang="ru-RU" sz="20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760.0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2</a:t>
                      </a:r>
                      <a:r>
                        <a:rPr lang="ru-RU" sz="20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100.0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70.0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60.0</a:t>
                      </a:r>
                      <a:endParaRPr lang="ru-RU" sz="2000" dirty="0" smtClean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</a:txBody>
                  <a:tcPr marL="0" marR="18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55416774"/>
                  </a:ext>
                </a:extLst>
              </a:tr>
              <a:tr h="757926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MS Mincho" panose="02020609040205080304" pitchFamily="49" charset="-128"/>
                        </a:rPr>
                        <a:t>Total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</a:txBody>
                  <a:tcPr marL="144000" marR="667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MS Mincho" panose="02020609040205080304" pitchFamily="49" charset="-128"/>
                        </a:rPr>
                        <a:t>21</a:t>
                      </a:r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MS Mincho" panose="02020609040205080304" pitchFamily="49" charset="-128"/>
                        </a:rPr>
                        <a:t>000.0K US$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</a:txBody>
                  <a:tcPr marL="0" marR="1800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MS Mincho" panose="02020609040205080304" pitchFamily="49" charset="-128"/>
                        </a:rPr>
                        <a:t>7</a:t>
                      </a:r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MS Mincho" panose="02020609040205080304" pitchFamily="49" charset="-128"/>
                        </a:rPr>
                        <a:t>000.0K$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</a:txBody>
                  <a:tcPr marL="0" marR="1800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MS Mincho" panose="02020609040205080304" pitchFamily="49" charset="-128"/>
                        </a:rPr>
                        <a:t>7</a:t>
                      </a:r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MS Mincho" panose="02020609040205080304" pitchFamily="49" charset="-128"/>
                        </a:rPr>
                        <a:t>000.0K$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</a:txBody>
                  <a:tcPr marL="0" marR="1800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MS Mincho" panose="02020609040205080304" pitchFamily="49" charset="-128"/>
                        </a:rPr>
                        <a:t>7</a:t>
                      </a:r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MS Mincho" panose="02020609040205080304" pitchFamily="49" charset="-128"/>
                        </a:rPr>
                        <a:t>000.0K$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</a:txBody>
                  <a:tcPr marL="0" marR="1800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19733481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330612" y="167008"/>
            <a:ext cx="1172284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3000" dirty="0">
                <a:ln w="3175" cmpd="sng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Estimate of expenditures for the project BAIKAL-GVD, </a:t>
            </a:r>
            <a:r>
              <a:rPr lang="ru-RU" sz="3000" dirty="0" smtClean="0">
                <a:ln w="3175" cmpd="sng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/>
            </a:r>
            <a:br>
              <a:rPr lang="ru-RU" sz="3000" dirty="0" smtClean="0">
                <a:ln w="3175" cmpd="sng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sz="2400" dirty="0" smtClean="0">
                <a:ln w="3175" cmpd="sng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Deep </a:t>
            </a:r>
            <a:r>
              <a:rPr lang="en-US" sz="2400" dirty="0">
                <a:ln w="3175" cmpd="sng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underwater muon and neutrino detector </a:t>
            </a:r>
            <a:r>
              <a:rPr lang="en-US" sz="2400" dirty="0" smtClean="0">
                <a:ln w="3175" cmpd="sng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on </a:t>
            </a:r>
            <a:r>
              <a:rPr lang="en-US" sz="2400" dirty="0">
                <a:ln w="3175" cmpd="sng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Lake Baikal</a:t>
            </a:r>
            <a:endParaRPr lang="ru-RU" sz="2400" dirty="0">
              <a:ln w="3175" cmpd="sng"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10021" y="5817513"/>
            <a:ext cx="9881896" cy="4053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000" b="1" dirty="0">
                <a:ln w="3175" cmpd="sng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Including budget spending JINR </a:t>
            </a:r>
            <a:r>
              <a:rPr lang="ru-RU" sz="2000" b="1" dirty="0" smtClean="0">
                <a:ln w="3175" cmpd="sng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000" b="1" dirty="0" smtClean="0">
                <a:ln w="3175" cmpd="sng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18</a:t>
            </a:r>
            <a:r>
              <a:rPr lang="ru-RU" sz="2000" b="1" dirty="0" smtClean="0">
                <a:ln w="3175" cmpd="sng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000" b="1" dirty="0" smtClean="0">
                <a:ln w="3175" cmpd="sng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000.0K</a:t>
            </a:r>
            <a:r>
              <a:rPr lang="en-US" sz="2000" b="1" dirty="0">
                <a:ln w="3175" cmpd="sng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$	    </a:t>
            </a:r>
            <a:r>
              <a:rPr lang="en-US" sz="2000" b="1" dirty="0" smtClean="0">
                <a:ln w="3175" cmpd="sng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6</a:t>
            </a:r>
            <a:r>
              <a:rPr lang="ru-RU" sz="2000" b="1" dirty="0" smtClean="0">
                <a:ln w="3175" cmpd="sng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000" b="1" dirty="0" smtClean="0">
                <a:ln w="3175" cmpd="sng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000.0k</a:t>
            </a:r>
            <a:r>
              <a:rPr lang="en-US" sz="2000" b="1" dirty="0">
                <a:ln w="3175" cmpd="sng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$   </a:t>
            </a:r>
            <a:r>
              <a:rPr lang="en-US" sz="2000" b="1" dirty="0" smtClean="0">
                <a:ln w="3175" cmpd="sng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6</a:t>
            </a:r>
            <a:r>
              <a:rPr lang="ru-RU" sz="2000" b="1" dirty="0" smtClean="0">
                <a:ln w="3175" cmpd="sng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000" b="1" dirty="0" smtClean="0">
                <a:ln w="3175" cmpd="sng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000.0K</a:t>
            </a:r>
            <a:r>
              <a:rPr lang="en-US" sz="2000" b="1" dirty="0">
                <a:ln w="3175" cmpd="sng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$ </a:t>
            </a:r>
            <a:r>
              <a:rPr lang="ru-RU" sz="2000" b="1" dirty="0" smtClean="0">
                <a:ln w="3175" cmpd="sng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000" b="1" dirty="0" smtClean="0">
                <a:ln w="3175" cmpd="sng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6000.0K</a:t>
            </a:r>
            <a:r>
              <a:rPr lang="en-US" sz="2000" b="1" dirty="0">
                <a:ln w="3175" cmpd="sng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$</a:t>
            </a:r>
            <a:endParaRPr lang="ru-RU" sz="2000" b="1" dirty="0">
              <a:ln w="3175" cmpd="sng"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2798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0418063"/>
              </p:ext>
            </p:extLst>
          </p:nvPr>
        </p:nvGraphicFramePr>
        <p:xfrm>
          <a:off x="758868" y="1189973"/>
          <a:ext cx="10033347" cy="5294221"/>
        </p:xfrm>
        <a:graphic>
          <a:graphicData uri="http://schemas.openxmlformats.org/drawingml/2006/table">
            <a:tbl>
              <a:tblPr firstRow="1" firstCol="1">
                <a:tableStyleId>{775DCB02-9BB8-47FD-8907-85C794F793BA}</a:tableStyleId>
              </a:tblPr>
              <a:tblGrid>
                <a:gridCol w="671287">
                  <a:extLst>
                    <a:ext uri="{9D8B030D-6E8A-4147-A177-3AD203B41FA5}">
                      <a16:colId xmlns:a16="http://schemas.microsoft.com/office/drawing/2014/main" xmlns="" val="142306523"/>
                    </a:ext>
                  </a:extLst>
                </a:gridCol>
                <a:gridCol w="4019800">
                  <a:extLst>
                    <a:ext uri="{9D8B030D-6E8A-4147-A177-3AD203B41FA5}">
                      <a16:colId xmlns:a16="http://schemas.microsoft.com/office/drawing/2014/main" xmlns="" val="4294217935"/>
                    </a:ext>
                  </a:extLst>
                </a:gridCol>
                <a:gridCol w="1475101">
                  <a:extLst>
                    <a:ext uri="{9D8B030D-6E8A-4147-A177-3AD203B41FA5}">
                      <a16:colId xmlns:a16="http://schemas.microsoft.com/office/drawing/2014/main" xmlns="" val="1701921656"/>
                    </a:ext>
                  </a:extLst>
                </a:gridCol>
                <a:gridCol w="1206057">
                  <a:extLst>
                    <a:ext uri="{9D8B030D-6E8A-4147-A177-3AD203B41FA5}">
                      <a16:colId xmlns:a16="http://schemas.microsoft.com/office/drawing/2014/main" xmlns="" val="3637817544"/>
                    </a:ext>
                  </a:extLst>
                </a:gridCol>
                <a:gridCol w="1330551">
                  <a:extLst>
                    <a:ext uri="{9D8B030D-6E8A-4147-A177-3AD203B41FA5}">
                      <a16:colId xmlns:a16="http://schemas.microsoft.com/office/drawing/2014/main" xmlns="" val="3524558390"/>
                    </a:ext>
                  </a:extLst>
                </a:gridCol>
                <a:gridCol w="1330551">
                  <a:extLst>
                    <a:ext uri="{9D8B030D-6E8A-4147-A177-3AD203B41FA5}">
                      <a16:colId xmlns:a16="http://schemas.microsoft.com/office/drawing/2014/main" xmlns="" val="176360260"/>
                    </a:ext>
                  </a:extLst>
                </a:gridCol>
              </a:tblGrid>
              <a:tr h="850755"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Expenditures, resources</a:t>
                      </a:r>
                      <a:r>
                        <a:rPr lang="en-US" sz="18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ru-RU" sz="18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ru-RU" sz="18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8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financing sources</a:t>
                      </a:r>
                      <a:endParaRPr lang="ru-RU" sz="18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0645" marR="40645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Cost of parts (US$), </a:t>
                      </a:r>
                      <a:r>
                        <a:rPr lang="ru-RU" sz="18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ru-RU" sz="18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8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resources</a:t>
                      </a:r>
                      <a:r>
                        <a:rPr lang="ru-RU" sz="18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ru-RU" sz="18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8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needs</a:t>
                      </a:r>
                      <a:endParaRPr lang="ru-RU" sz="18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0645" marR="406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Proposals of the 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Laboratory on the distribution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of finances and resources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</a:txBody>
                  <a:tcPr marL="40645" marR="406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22602495"/>
                  </a:ext>
                </a:extLst>
              </a:tr>
              <a:tr h="321967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r>
                        <a:rPr lang="en-US" sz="1800" b="0" dirty="0" smtClean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800" b="0" dirty="0">
                          <a:effectLst/>
                          <a:latin typeface="Calibri" panose="020F0502020204030204" pitchFamily="34" charset="0"/>
                        </a:rPr>
                        <a:t>year</a:t>
                      </a:r>
                      <a:endParaRPr lang="ru-RU" sz="1800" b="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</a:txBody>
                  <a:tcPr marL="40645" marR="40645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year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</a:txBody>
                  <a:tcPr marL="40645" marR="40645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year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</a:txBody>
                  <a:tcPr marL="40645" marR="40645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54445899"/>
                  </a:ext>
                </a:extLst>
              </a:tr>
              <a:tr h="4025850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Main parts and equipment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</a:txBody>
                  <a:tcPr marL="40645" marR="40645" marT="0" marB="0" vert="vert270"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1. Underwater optical </a:t>
                      </a: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module</a:t>
                      </a: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elements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2. Underwater connectors</a:t>
                      </a:r>
                      <a:endParaRPr lang="ru-RU" sz="1800" dirty="0" smtClean="0">
                        <a:effectLst/>
                        <a:latin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3. Elements of underwater</a:t>
                      </a: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electronic</a:t>
                      </a: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</a:rPr>
                        <a:t/>
                      </a:r>
                      <a:br>
                        <a:rPr lang="ru-RU" sz="1800" dirty="0" smtClean="0"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</a:rPr>
                        <a:t>   </a:t>
                      </a: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 system of control</a:t>
                      </a: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and data acquisition  </a:t>
                      </a:r>
                      <a:endParaRPr lang="ru-RU" sz="1800" dirty="0" smtClean="0">
                        <a:effectLst/>
                        <a:latin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. Elements of underwater </a:t>
                      </a: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cable</a:t>
                      </a: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</a:rPr>
                        <a:t/>
                      </a:r>
                      <a:br>
                        <a:rPr lang="ru-RU" sz="1800" dirty="0" smtClean="0"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</a:rPr>
                        <a:t>   </a:t>
                      </a: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communications 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. Elements of the acoustic </a:t>
                      </a: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</a:rPr>
                        <a:t/>
                      </a:r>
                      <a:br>
                        <a:rPr lang="ru-RU" sz="1800" dirty="0" smtClean="0"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positioning </a:t>
                      </a: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system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6</a:t>
                      </a: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. Infrastructure development </a:t>
                      </a: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</a:rPr>
                        <a:t/>
                      </a:r>
                      <a:br>
                        <a:rPr lang="ru-RU" sz="1800" dirty="0" smtClean="0"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and </a:t>
                      </a: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vehicles 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7</a:t>
                      </a: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. Electro-optical cable and </a:t>
                      </a: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</a:rPr>
                        <a:t/>
                      </a:r>
                      <a:br>
                        <a:rPr lang="ru-RU" sz="1800" dirty="0" smtClean="0"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deployment </a:t>
                      </a: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tool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Calibri" panose="020F0502020204030204" pitchFamily="34" charset="0"/>
                        </a:rPr>
                        <a:t>  </a:t>
                      </a:r>
                      <a:endParaRPr lang="ru-RU" sz="1800" kern="0" dirty="0" smtClean="0">
                        <a:effectLst/>
                        <a:latin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0" dirty="0" smtClean="0"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  <a:endParaRPr lang="ru-RU" sz="1800" b="1" kern="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</a:txBody>
                  <a:tcPr marL="108000" marR="40645" marT="7200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8</a:t>
                      </a: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430</a:t>
                      </a: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K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lvl="0"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100</a:t>
                      </a: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K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lvl="0"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950</a:t>
                      </a: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K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lvl="0"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 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lvl="0"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500</a:t>
                      </a: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K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lvl="0"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  <a:p>
                      <a:pPr lvl="0"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</a:rPr>
                        <a:t>2 400 </a:t>
                      </a: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K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lvl="0"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lvl="0"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</a:rPr>
                        <a:t>2 400 </a:t>
                      </a: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K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lvl="0"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lvl="0"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800</a:t>
                      </a: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K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lvl="0"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lvl="0"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800" dirty="0" smtClean="0">
                        <a:effectLst/>
                        <a:latin typeface="Calibri" panose="020F0502020204030204" pitchFamily="34" charset="0"/>
                      </a:endParaRPr>
                    </a:p>
                    <a:p>
                      <a:pPr lvl="0"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 panose="020F0502020204030204" pitchFamily="34" charset="0"/>
                        </a:rPr>
                        <a:t>20 580 </a:t>
                      </a: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K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</a:txBody>
                  <a:tcPr marL="40645" marR="468000" marT="7200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810</a:t>
                      </a: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K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  </a:t>
                      </a: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700</a:t>
                      </a: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K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650</a:t>
                      </a: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K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500</a:t>
                      </a: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K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</a:rPr>
                        <a:t>800 </a:t>
                      </a: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K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</a:rPr>
                        <a:t>800 </a:t>
                      </a: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K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600</a:t>
                      </a: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K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800" dirty="0" smtClean="0"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effectLst/>
                          <a:latin typeface="Calibri" panose="020F0502020204030204" pitchFamily="34" charset="0"/>
                        </a:rPr>
                        <a:t>6</a:t>
                      </a:r>
                      <a:r>
                        <a:rPr lang="ru-RU" sz="1800" b="1" dirty="0" smtClean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800" b="1" dirty="0" smtClean="0">
                          <a:effectLst/>
                          <a:latin typeface="Calibri" panose="020F0502020204030204" pitchFamily="34" charset="0"/>
                        </a:rPr>
                        <a:t>86</a:t>
                      </a:r>
                      <a:r>
                        <a:rPr lang="ru-RU" sz="1800" b="1" dirty="0" smtClean="0">
                          <a:effectLst/>
                          <a:latin typeface="Calibri" panose="020F0502020204030204" pitchFamily="34" charset="0"/>
                        </a:rPr>
                        <a:t>0 </a:t>
                      </a:r>
                      <a:r>
                        <a:rPr lang="en-US" sz="1800" b="1" dirty="0" smtClean="0">
                          <a:effectLst/>
                          <a:latin typeface="Calibri" panose="020F0502020204030204" pitchFamily="34" charset="0"/>
                        </a:rPr>
                        <a:t>K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</a:txBody>
                  <a:tcPr marL="40645" marR="252000" marT="7200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810</a:t>
                      </a: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K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  </a:t>
                      </a: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700</a:t>
                      </a: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K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650</a:t>
                      </a: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K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 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500</a:t>
                      </a: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K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</a:rPr>
                        <a:t>800 </a:t>
                      </a: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K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</a:rPr>
                        <a:t>800 </a:t>
                      </a: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K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 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600</a:t>
                      </a: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K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800" dirty="0" smtClean="0"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effectLst/>
                          <a:latin typeface="Calibri" panose="020F0502020204030204" pitchFamily="34" charset="0"/>
                        </a:rPr>
                        <a:t>6</a:t>
                      </a:r>
                      <a:r>
                        <a:rPr lang="ru-RU" sz="1800" b="1" dirty="0" smtClean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800" b="1" dirty="0" smtClean="0">
                          <a:effectLst/>
                          <a:latin typeface="Calibri" panose="020F0502020204030204" pitchFamily="34" charset="0"/>
                        </a:rPr>
                        <a:t>86</a:t>
                      </a:r>
                      <a:r>
                        <a:rPr lang="ru-RU" sz="1800" b="1" dirty="0" smtClean="0">
                          <a:effectLst/>
                          <a:latin typeface="Calibri" panose="020F0502020204030204" pitchFamily="34" charset="0"/>
                        </a:rPr>
                        <a:t>0 </a:t>
                      </a:r>
                      <a:r>
                        <a:rPr lang="en-US" sz="1800" b="1" dirty="0" smtClean="0">
                          <a:effectLst/>
                          <a:latin typeface="Calibri" panose="020F0502020204030204" pitchFamily="34" charset="0"/>
                        </a:rPr>
                        <a:t>K 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</a:txBody>
                  <a:tcPr marL="40645" marR="252000" marT="7200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810</a:t>
                      </a: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K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  </a:t>
                      </a: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700</a:t>
                      </a: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K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650</a:t>
                      </a: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K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500</a:t>
                      </a: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K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</a:rPr>
                        <a:t>800 </a:t>
                      </a: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K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</a:rPr>
                        <a:t>800 </a:t>
                      </a: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K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 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600</a:t>
                      </a: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K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800" dirty="0" smtClean="0"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effectLst/>
                          <a:latin typeface="Calibri" panose="020F0502020204030204" pitchFamily="34" charset="0"/>
                        </a:rPr>
                        <a:t>6</a:t>
                      </a:r>
                      <a:r>
                        <a:rPr lang="ru-RU" sz="1800" b="1" dirty="0" smtClean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800" b="1" dirty="0" smtClean="0">
                          <a:effectLst/>
                          <a:latin typeface="Calibri" panose="020F0502020204030204" pitchFamily="34" charset="0"/>
                        </a:rPr>
                        <a:t>86</a:t>
                      </a:r>
                      <a:r>
                        <a:rPr lang="ru-RU" sz="1800" b="1" dirty="0" smtClean="0">
                          <a:effectLst/>
                          <a:latin typeface="Calibri" panose="020F0502020204030204" pitchFamily="34" charset="0"/>
                        </a:rPr>
                        <a:t>0 </a:t>
                      </a:r>
                      <a:r>
                        <a:rPr lang="en-US" sz="1800" b="1" dirty="0" smtClean="0">
                          <a:effectLst/>
                          <a:latin typeface="Calibri" panose="020F0502020204030204" pitchFamily="34" charset="0"/>
                        </a:rPr>
                        <a:t>K 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</a:txBody>
                  <a:tcPr marL="40645" marR="252000" marT="7200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19453420"/>
                  </a:ext>
                </a:extLst>
              </a:tr>
            </a:tbl>
          </a:graphicData>
        </a:graphic>
      </p:graphicFrame>
      <p:sp>
        <p:nvSpPr>
          <p:cNvPr id="3" name="Title 1"/>
          <p:cNvSpPr txBox="1">
            <a:spLocks/>
          </p:cNvSpPr>
          <p:nvPr/>
        </p:nvSpPr>
        <p:spPr>
          <a:xfrm>
            <a:off x="758868" y="137786"/>
            <a:ext cx="10033347" cy="1052187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000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Recourses needs for the BAIKAL project </a:t>
            </a:r>
            <a:r>
              <a:rPr lang="ru-RU" sz="3000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000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000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proposed schedule of its allocation</a:t>
            </a:r>
            <a:endParaRPr lang="ru-RU" sz="3000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84154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7167380"/>
              </p:ext>
            </p:extLst>
          </p:nvPr>
        </p:nvGraphicFramePr>
        <p:xfrm>
          <a:off x="1005833" y="1569620"/>
          <a:ext cx="9892142" cy="4062104"/>
        </p:xfrm>
        <a:graphic>
          <a:graphicData uri="http://schemas.openxmlformats.org/drawingml/2006/table">
            <a:tbl>
              <a:tblPr/>
              <a:tblGrid>
                <a:gridCol w="703861">
                  <a:extLst>
                    <a:ext uri="{9D8B030D-6E8A-4147-A177-3AD203B41FA5}">
                      <a16:colId xmlns:a16="http://schemas.microsoft.com/office/drawing/2014/main" xmlns="" val="3477229278"/>
                    </a:ext>
                  </a:extLst>
                </a:gridCol>
                <a:gridCol w="1546159">
                  <a:extLst>
                    <a:ext uri="{9D8B030D-6E8A-4147-A177-3AD203B41FA5}">
                      <a16:colId xmlns:a16="http://schemas.microsoft.com/office/drawing/2014/main" xmlns="" val="1184925441"/>
                    </a:ext>
                  </a:extLst>
                </a:gridCol>
                <a:gridCol w="3000850">
                  <a:extLst>
                    <a:ext uri="{9D8B030D-6E8A-4147-A177-3AD203B41FA5}">
                      <a16:colId xmlns:a16="http://schemas.microsoft.com/office/drawing/2014/main" xmlns="" val="2533535527"/>
                    </a:ext>
                  </a:extLst>
                </a:gridCol>
                <a:gridCol w="1233055">
                  <a:extLst>
                    <a:ext uri="{9D8B030D-6E8A-4147-A177-3AD203B41FA5}">
                      <a16:colId xmlns:a16="http://schemas.microsoft.com/office/drawing/2014/main" xmlns="" val="2373266620"/>
                    </a:ext>
                  </a:extLst>
                </a:gridCol>
                <a:gridCol w="1149927">
                  <a:extLst>
                    <a:ext uri="{9D8B030D-6E8A-4147-A177-3AD203B41FA5}">
                      <a16:colId xmlns:a16="http://schemas.microsoft.com/office/drawing/2014/main" xmlns="" val="2468264504"/>
                    </a:ext>
                  </a:extLst>
                </a:gridCol>
                <a:gridCol w="1163782">
                  <a:extLst>
                    <a:ext uri="{9D8B030D-6E8A-4147-A177-3AD203B41FA5}">
                      <a16:colId xmlns:a16="http://schemas.microsoft.com/office/drawing/2014/main" xmlns="" val="2499813602"/>
                    </a:ext>
                  </a:extLst>
                </a:gridCol>
                <a:gridCol w="1094508">
                  <a:extLst>
                    <a:ext uri="{9D8B030D-6E8A-4147-A177-3AD203B41FA5}">
                      <a16:colId xmlns:a16="http://schemas.microsoft.com/office/drawing/2014/main" xmlns="" val="2885812088"/>
                    </a:ext>
                  </a:extLst>
                </a:gridCol>
              </a:tblGrid>
              <a:tr h="1343974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Resources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</a:txBody>
                  <a:tcPr marL="72000" marR="108000"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0" kern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Standard </a:t>
                      </a:r>
                      <a:r>
                        <a:rPr lang="ru-RU" sz="2000" b="0" kern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/>
                      </a:r>
                      <a:br>
                        <a:rPr lang="ru-RU" sz="2000" b="0" kern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</a:br>
                      <a:r>
                        <a:rPr lang="en-US" sz="2000" b="0" kern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hour</a:t>
                      </a:r>
                      <a:endParaRPr lang="ru-RU" sz="2000" b="1" kern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</a:txBody>
                  <a:tcPr marL="72000" marR="108000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JINR 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workshop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DLNP workshop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</a:txBody>
                  <a:tcPr marL="288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6</a:t>
                      </a:r>
                      <a:r>
                        <a:rPr lang="ru-RU" sz="20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0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000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3</a:t>
                      </a:r>
                      <a:r>
                        <a:rPr lang="ru-RU" sz="20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0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300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</a:txBody>
                  <a:tcPr marL="72000" marR="180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2</a:t>
                      </a:r>
                      <a:r>
                        <a:rPr lang="ru-RU" sz="20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0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000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1</a:t>
                      </a:r>
                      <a:r>
                        <a:rPr lang="ru-RU" sz="20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0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100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</a:txBody>
                  <a:tcPr marL="72000" marR="180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2</a:t>
                      </a:r>
                      <a:r>
                        <a:rPr lang="ru-RU" sz="20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0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000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1</a:t>
                      </a:r>
                      <a:r>
                        <a:rPr lang="ru-RU" sz="20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0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100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</a:txBody>
                  <a:tcPr marL="72000" marR="180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2</a:t>
                      </a:r>
                      <a:r>
                        <a:rPr lang="ru-RU" sz="20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0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000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1</a:t>
                      </a:r>
                      <a:r>
                        <a:rPr lang="ru-RU" sz="20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0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100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</a:txBody>
                  <a:tcPr marL="72000" marR="180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21383852"/>
                  </a:ext>
                </a:extLst>
              </a:tr>
              <a:tr h="1365337"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Financial sources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 </a:t>
                      </a:r>
                    </a:p>
                  </a:txBody>
                  <a:tcPr marL="68272" marR="68272"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Budgetary 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  <a:p>
                      <a:pPr marL="71755" marR="717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resources Budgetary 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  <a:p>
                      <a:pPr marL="71755" marR="717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resources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</a:txBody>
                  <a:tcPr marL="68272" marR="68272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 </a:t>
                      </a:r>
                      <a:r>
                        <a:rPr lang="en-US" sz="1800" b="1" kern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Budget </a:t>
                      </a:r>
                      <a:r>
                        <a:rPr lang="en-US" sz="1800" b="1" kern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spending</a:t>
                      </a:r>
                      <a:endParaRPr lang="ru-RU" sz="1800" b="1" kern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</a:txBody>
                  <a:tcPr marL="288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 </a:t>
                      </a:r>
                      <a:r>
                        <a:rPr lang="en-US" sz="18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18</a:t>
                      </a:r>
                      <a:r>
                        <a:rPr lang="ru-RU" sz="18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000</a:t>
                      </a:r>
                      <a:r>
                        <a:rPr lang="ru-RU" sz="18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K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</a:txBody>
                  <a:tcPr marL="0" marR="180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 </a:t>
                      </a:r>
                      <a:r>
                        <a:rPr lang="en-US" sz="18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6</a:t>
                      </a:r>
                      <a:r>
                        <a:rPr lang="ru-RU" sz="18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000</a:t>
                      </a:r>
                      <a:r>
                        <a:rPr lang="ru-RU" sz="18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K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</a:txBody>
                  <a:tcPr marL="0" marR="180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 </a:t>
                      </a:r>
                      <a:r>
                        <a:rPr lang="en-US" sz="18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6</a:t>
                      </a:r>
                      <a:r>
                        <a:rPr lang="ru-RU" sz="18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000</a:t>
                      </a:r>
                      <a:r>
                        <a:rPr lang="ru-RU" sz="18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K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</a:txBody>
                  <a:tcPr marL="0" marR="180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6</a:t>
                      </a:r>
                      <a:r>
                        <a:rPr lang="ru-RU" sz="18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000</a:t>
                      </a:r>
                      <a:r>
                        <a:rPr lang="ru-RU" sz="18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K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</a:txBody>
                  <a:tcPr marL="0" marR="180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98459107"/>
                  </a:ext>
                </a:extLst>
              </a:tr>
              <a:tr h="13527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External resources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</a:txBody>
                  <a:tcPr marL="68272" marR="68272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Contribution from collaboration(s);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Grants; Sponsors;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kern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Contracts; Other sources</a:t>
                      </a:r>
                      <a:endParaRPr lang="ru-RU" sz="2000" b="1" kern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</a:txBody>
                  <a:tcPr marL="25200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3</a:t>
                      </a:r>
                      <a:r>
                        <a:rPr lang="ru-RU" sz="18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000</a:t>
                      </a:r>
                      <a:r>
                        <a:rPr lang="ru-RU" sz="18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K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</a:txBody>
                  <a:tcPr marL="0" marR="180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 </a:t>
                      </a:r>
                      <a:r>
                        <a:rPr lang="en-US" sz="18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1</a:t>
                      </a:r>
                      <a:r>
                        <a:rPr lang="ru-RU" sz="18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000</a:t>
                      </a:r>
                      <a:r>
                        <a:rPr lang="ru-RU" sz="18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K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</a:txBody>
                  <a:tcPr marL="0" marR="180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1</a:t>
                      </a:r>
                      <a:r>
                        <a:rPr lang="ru-RU" sz="18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000</a:t>
                      </a:r>
                      <a:r>
                        <a:rPr lang="ru-RU" sz="18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K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</a:txBody>
                  <a:tcPr marL="0" marR="180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1</a:t>
                      </a:r>
                      <a:r>
                        <a:rPr lang="ru-RU" sz="18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000</a:t>
                      </a:r>
                      <a:r>
                        <a:rPr lang="ru-RU" sz="18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K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</a:txBody>
                  <a:tcPr marL="0" marR="180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82446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3475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72886" y="214980"/>
            <a:ext cx="9424079" cy="707739"/>
          </a:xfrm>
          <a:prstGeom prst="rect">
            <a:avLst/>
          </a:prstGeom>
          <a:noFill/>
          <a:effectLst>
            <a:outerShdw blurRad="25400" dist="38100" dir="2700000" algn="ctr" rotWithShape="0">
              <a:schemeClr val="bg2">
                <a:lumMod val="75000"/>
                <a:alpha val="43000"/>
              </a:schemeClr>
            </a:outerShdw>
          </a:effectLst>
        </p:spPr>
        <p:txBody>
          <a:bodyPr wrap="none" lIns="91293" tIns="45647" rIns="91293" bIns="45647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000" b="1" dirty="0" smtClean="0">
                <a:ln w="3175" cmpd="sng">
                  <a:noFill/>
                </a:ln>
                <a:latin typeface="+mj-lt"/>
              </a:rPr>
              <a:t>Detection Modes – </a:t>
            </a:r>
            <a:r>
              <a:rPr lang="en-US" sz="4000" b="1" dirty="0" err="1" smtClean="0">
                <a:ln w="3175" cmpd="sng">
                  <a:noFill/>
                </a:ln>
                <a:latin typeface="+mj-lt"/>
              </a:rPr>
              <a:t>cascades&amp;muons</a:t>
            </a:r>
            <a:endParaRPr lang="ru-RU" sz="4000" b="1" dirty="0">
              <a:ln w="3175" cmpd="sng">
                <a:noFill/>
              </a:ln>
              <a:latin typeface="+mj-lt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772886" y="1158911"/>
            <a:ext cx="10133286" cy="5222044"/>
            <a:chOff x="76201" y="1137139"/>
            <a:chExt cx="10133286" cy="5222044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76201" y="1137139"/>
              <a:ext cx="10133286" cy="5222044"/>
            </a:xfrm>
            <a:prstGeom prst="rect">
              <a:avLst/>
            </a:prstGeom>
            <a:solidFill>
              <a:schemeClr val="tx1"/>
            </a:solidFill>
            <a:ln w="635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005304" y="5231912"/>
              <a:ext cx="4353505" cy="646183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txBody>
            <a:bodyPr wrap="square" lIns="91293" tIns="45647" rIns="91293" bIns="45647" rtlCol="0">
              <a:spAutoFit/>
            </a:bodyPr>
            <a:lstStyle/>
            <a:p>
              <a:r>
                <a:rPr lang="el-GR" sz="3600" i="1" dirty="0">
                  <a:solidFill>
                    <a:prstClr val="black"/>
                  </a:solidFill>
                  <a:latin typeface="Calibri" panose="020F0502020204030204" pitchFamily="34" charset="0"/>
                </a:rPr>
                <a:t>μ</a:t>
              </a:r>
              <a:r>
                <a:rPr lang="en-US" sz="3600" i="1" dirty="0">
                  <a:solidFill>
                    <a:prstClr val="black"/>
                  </a:solidFill>
                  <a:latin typeface="Calibri" panose="020F0502020204030204" pitchFamily="34" charset="0"/>
                </a:rPr>
                <a:t>/</a:t>
              </a:r>
              <a:r>
                <a:rPr lang="en-US" sz="3600" i="1" dirty="0" err="1">
                  <a:solidFill>
                    <a:prstClr val="black"/>
                  </a:solidFill>
                  <a:latin typeface="Calibri" panose="020F0502020204030204" pitchFamily="34" charset="0"/>
                </a:rPr>
                <a:t>casc</a:t>
              </a:r>
              <a:r>
                <a:rPr lang="en-US" sz="3600" i="1" dirty="0">
                  <a:solidFill>
                    <a:prstClr val="black"/>
                  </a:solidFill>
                  <a:latin typeface="Calibri" panose="020F0502020204030204" pitchFamily="34" charset="0"/>
                </a:rPr>
                <a:t>. ~ 1/3 for </a:t>
              </a:r>
              <a:r>
                <a:rPr lang="en-US" sz="3600" i="1" dirty="0" smtClean="0">
                  <a:solidFill>
                    <a:prstClr val="black"/>
                  </a:solidFill>
                  <a:latin typeface="Calibri" panose="020F0502020204030204" pitchFamily="34" charset="0"/>
                </a:rPr>
                <a:t>1:1:1</a:t>
              </a:r>
              <a:endParaRPr lang="ru-RU" sz="3600" i="1" dirty="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>
              <a:lum brigh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127901" y="3342980"/>
              <a:ext cx="3935291" cy="2935498"/>
            </a:xfrm>
            <a:prstGeom prst="rect">
              <a:avLst/>
            </a:prstGeom>
            <a:noFill/>
            <a:ln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Прямоугольник 8"/>
                <p:cNvSpPr/>
                <p:nvPr/>
              </p:nvSpPr>
              <p:spPr>
                <a:xfrm>
                  <a:off x="206829" y="1254286"/>
                  <a:ext cx="9666514" cy="1860990"/>
                </a:xfrm>
                <a:prstGeom prst="rect">
                  <a:avLst/>
                </a:prstGeom>
              </p:spPr>
              <p:txBody>
                <a:bodyPr wrap="square" lIns="91407" tIns="45704" rIns="91407" bIns="45704">
                  <a:spAutoFit/>
                </a:bodyPr>
                <a:lstStyle/>
                <a:p>
                  <a:pPr defTabSz="914400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ru-RU" sz="36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u-RU" sz="36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𝜈</m:t>
                            </m:r>
                          </m:e>
                          <m:sub>
                            <m: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𝑙</m:t>
                            </m:r>
                          </m:sub>
                        </m:sSub>
                        <m:r>
                          <a:rPr lang="ru-RU" sz="36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+</m:t>
                        </m:r>
                        <m:r>
                          <a:rPr lang="ru-RU" sz="36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𝑁</m:t>
                        </m:r>
                        <m:box>
                          <m:boxPr>
                            <m:ctrlPr>
                              <a:rPr lang="ru-RU" sz="3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boxPr>
                          <m:e>
                            <m:groupChr>
                              <m:groupChrPr>
                                <m:chr m:val="→"/>
                                <m:vertJc m:val="bot"/>
                                <m:ctrlPr>
                                  <a:rPr lang="ru-RU" sz="3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groupChrPr>
                              <m:e>
                                <m:r>
                                  <a:rPr lang="ru-RU" sz="3600" i="1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𝐶𝐶</m:t>
                                </m:r>
                              </m:e>
                            </m:groupChr>
                            <m: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 </m:t>
                            </m:r>
                            <m:d>
                              <m:dPr>
                                <m:begChr m:val="{"/>
                                <m:endChr m:val=""/>
                                <m:ctrlPr>
                                  <a:rPr lang="en-US" sz="3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eqArr>
                                  <m:eqArrPr>
                                    <m:ctrlPr>
                                      <a:rPr lang="en-US" sz="36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sSup>
                                      <m:sSupPr>
                                        <m:ctrlPr>
                                          <a:rPr lang="en-US" sz="36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3600" i="1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𝑒</m:t>
                                        </m:r>
                                      </m:e>
                                      <m:sup>
                                        <m:r>
                                          <a:rPr lang="en-US" sz="3600" i="1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−</m:t>
                                        </m:r>
                                      </m:sup>
                                    </m:sSup>
                                    <m:r>
                                      <a:rPr lang="en-US" sz="3600" i="1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+</m:t>
                                    </m:r>
                                    <m:r>
                                      <a:rPr lang="en-US" sz="3600" i="1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𝑋</m:t>
                                    </m:r>
                                    <m:r>
                                      <a:rPr lang="en-US" sz="3600" i="1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 →</m:t>
                                    </m:r>
                                    <m:r>
                                      <a:rPr lang="en-US" sz="3600" i="1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𝑐𝑎𝑠𝑐𝑎𝑑𝑒𝑠</m:t>
                                    </m:r>
                                  </m:e>
                                  <m:e>
                                    <m:sSup>
                                      <m:sSupPr>
                                        <m:ctrlPr>
                                          <a:rPr lang="en-US" sz="36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3600" i="1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  <m:t>𝜏</m:t>
                                        </m:r>
                                      </m:e>
                                      <m:sup>
                                        <m:r>
                                          <a:rPr lang="en-US" sz="3600" i="1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−</m:t>
                                        </m:r>
                                      </m:sup>
                                    </m:sSup>
                                    <m:r>
                                      <a:rPr lang="en-US" sz="3600" i="1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+</m:t>
                                    </m:r>
                                    <m:r>
                                      <a:rPr lang="en-US" sz="3600" i="1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𝑋</m:t>
                                    </m:r>
                                    <m:r>
                                      <a:rPr lang="en-US" sz="3600" i="1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→</m:t>
                                    </m:r>
                                    <m:r>
                                      <a:rPr lang="en-US" sz="3600" i="1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𝑐𝑎𝑠𝑐𝑎𝑑𝑒𝑠</m:t>
                                    </m:r>
                                  </m:e>
                                  <m:e>
                                    <m:sSup>
                                      <m:sSupPr>
                                        <m:ctrlPr>
                                          <a:rPr lang="en-US" sz="36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3600" i="1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  <m:t>𝜇</m:t>
                                        </m:r>
                                      </m:e>
                                      <m:sup>
                                        <m:r>
                                          <a:rPr lang="en-US" sz="3600" i="1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−</m:t>
                                        </m:r>
                                      </m:sup>
                                    </m:sSup>
                                    <m:r>
                                      <a:rPr lang="en-US" sz="3600" i="1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+</m:t>
                                    </m:r>
                                    <m:r>
                                      <a:rPr lang="en-US" sz="3600" i="1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𝑋</m:t>
                                    </m:r>
                                    <m:r>
                                      <a:rPr lang="en-US" sz="3600" i="1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→</m:t>
                                    </m:r>
                                    <m:r>
                                      <a:rPr lang="en-US" sz="3600" i="1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𝑡𝑟𝑎𝑐𝑘</m:t>
                                    </m:r>
                                    <m:r>
                                      <a:rPr lang="en-US" sz="3600" i="1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+</m:t>
                                    </m:r>
                                    <m:r>
                                      <a:rPr lang="en-US" sz="3600" i="1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𝑐𝑎𝑠𝑐𝑎𝑑𝑒</m:t>
                                    </m:r>
                                  </m:e>
                                </m:eqArr>
                              </m:e>
                            </m:d>
                            <m:r>
                              <a:rPr lang="en-US" sz="360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            </m:t>
                            </m:r>
                          </m:e>
                        </m:box>
                      </m:oMath>
                    </m:oMathPara>
                  </a14:m>
                  <a:endParaRPr lang="ru-RU" sz="3600" i="1" dirty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9" name="Прямоугольник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6829" y="1254286"/>
                  <a:ext cx="9666514" cy="1860990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Прямоугольник 7"/>
                <p:cNvSpPr/>
                <p:nvPr/>
              </p:nvSpPr>
              <p:spPr>
                <a:xfrm>
                  <a:off x="914400" y="3688377"/>
                  <a:ext cx="4681793" cy="836857"/>
                </a:xfrm>
                <a:prstGeom prst="rect">
                  <a:avLst/>
                </a:prstGeom>
              </p:spPr>
              <p:txBody>
                <a:bodyPr wrap="none" lIns="91407" tIns="45704" rIns="91407" bIns="45704">
                  <a:spAutoFit/>
                </a:bodyPr>
                <a:lstStyle/>
                <a:p>
                  <a:r>
                    <a:rPr lang="ru-RU" sz="3600" dirty="0">
                      <a:solidFill>
                        <a:prstClr val="black"/>
                      </a:solidFill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ru-RU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36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𝜈</m:t>
                          </m:r>
                        </m:e>
                        <m:sub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𝑙</m:t>
                          </m:r>
                        </m:sub>
                      </m:sSub>
                      <m:r>
                        <a:rPr lang="ru-RU" sz="3600" i="1">
                          <a:solidFill>
                            <a:prstClr val="black"/>
                          </a:solidFill>
                          <a:latin typeface="Cambria Math"/>
                        </a:rPr>
                        <m:t>+</m:t>
                      </m:r>
                      <m:r>
                        <a:rPr lang="ru-RU" sz="3600" i="1">
                          <a:solidFill>
                            <a:prstClr val="black"/>
                          </a:solidFill>
                          <a:latin typeface="Cambria Math"/>
                        </a:rPr>
                        <m:t>𝑁</m:t>
                      </m:r>
                      <m:box>
                        <m:boxPr>
                          <m:ctrlPr>
                            <a:rPr lang="ru-RU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groupChr>
                            <m:groupChrPr>
                              <m:chr m:val="→"/>
                              <m:vertJc m:val="bot"/>
                              <m:ctrlPr>
                                <a:rPr lang="ru-RU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r>
                                <a:rPr lang="ru-RU" sz="36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𝑁𝐶</m:t>
                              </m:r>
                            </m:e>
                          </m:groupChr>
                          <m:sSub>
                            <m:sSubPr>
                              <m:ctrlPr>
                                <a:rPr lang="ru-RU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36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𝑙</m:t>
                              </m:r>
                            </m:sub>
                          </m:sSub>
                          <m:r>
                            <a:rPr lang="ru-RU" sz="36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+</m:t>
                          </m:r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𝑐𝑎𝑠𝑐𝑎𝑑𝑒</m:t>
                          </m:r>
                        </m:e>
                      </m:box>
                    </m:oMath>
                  </a14:m>
                  <a:endParaRPr lang="ru-RU" sz="36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Прямоугольник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4400" y="3688377"/>
                  <a:ext cx="4681793" cy="836857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89629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 flip="none" rotWithShape="1">
          <a:gsLst>
            <a:gs pos="3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8634" y="112907"/>
            <a:ext cx="111652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Warm 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storages</a:t>
            </a:r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components and ready-to-install OMs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34" y="978269"/>
            <a:ext cx="10058400" cy="5657241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6806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759" y="1257069"/>
            <a:ext cx="10058400" cy="5309985"/>
          </a:xfrm>
          <a:prstGeom prst="rect">
            <a:avLst/>
          </a:prstGeom>
          <a:ln w="19050">
            <a:solidFill>
              <a:srgbClr val="FFFFFF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199505" y="114376"/>
            <a:ext cx="1182624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Prepared place for a container where we are going </a:t>
            </a:r>
            <a:r>
              <a:rPr lang="ru-RU" sz="2800" dirty="0" smtClean="0">
                <a:solidFill>
                  <a:schemeClr val="bg1"/>
                </a:solidFill>
              </a:rPr>
              <a:t/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en-US" sz="2800" dirty="0" smtClean="0">
                <a:solidFill>
                  <a:schemeClr val="bg1"/>
                </a:solidFill>
              </a:rPr>
              <a:t>to </a:t>
            </a:r>
            <a:r>
              <a:rPr lang="en-US" sz="2800" dirty="0">
                <a:solidFill>
                  <a:schemeClr val="bg1"/>
                </a:solidFill>
              </a:rPr>
              <a:t>make long-term tests at least a one equipped full string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60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97521" y="-173944"/>
            <a:ext cx="11342077" cy="1491116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JINR group participation </a:t>
            </a:r>
          </a:p>
          <a:p>
            <a:pPr lvl="0" defTabSz="914400">
              <a:defRPr/>
            </a:pPr>
            <a:r>
              <a:rPr lang="en-US" sz="2400" u="sng" dirty="0">
                <a:solidFill>
                  <a:schemeClr val="tx1"/>
                </a:solidFill>
              </a:rPr>
              <a:t>Total FTE (Engineers): 8.8, Total FTE (Scientific staff): 8.3</a:t>
            </a:r>
            <a:endParaRPr kumimoji="0" lang="ru-RU" sz="2400" b="0" i="0" u="sng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97521" y="1693980"/>
            <a:ext cx="9850735" cy="5080045"/>
          </a:xfrm>
          <a:prstGeom prst="rect">
            <a:avLst/>
          </a:prstGeom>
        </p:spPr>
        <p:txBody>
          <a:bodyPr vert="horz">
            <a:normAutofit fontScale="92500" lnSpcReduction="200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Clr>
                <a:schemeClr val="tx1"/>
              </a:buClr>
            </a:pPr>
            <a:r>
              <a:rPr lang="en-GB" dirty="0"/>
              <a:t>Assembly and test of OMs and strings</a:t>
            </a:r>
            <a:endParaRPr lang="ru-RU" dirty="0"/>
          </a:p>
          <a:p>
            <a:pPr lvl="0">
              <a:buClr>
                <a:schemeClr val="tx1"/>
              </a:buClr>
            </a:pPr>
            <a:r>
              <a:rPr lang="en-GB" dirty="0"/>
              <a:t>Participation in winter deployment campaigns </a:t>
            </a:r>
            <a:r>
              <a:rPr lang="en-GB" dirty="0" smtClean="0"/>
              <a:t>and summer infrastructure extension expeditions</a:t>
            </a:r>
            <a:endParaRPr lang="ru-RU" dirty="0"/>
          </a:p>
          <a:p>
            <a:pPr lvl="0">
              <a:buClr>
                <a:schemeClr val="tx1"/>
              </a:buClr>
            </a:pPr>
            <a:r>
              <a:rPr lang="en-GB" dirty="0"/>
              <a:t>Access and security service.</a:t>
            </a:r>
            <a:endParaRPr lang="ru-RU" dirty="0"/>
          </a:p>
          <a:p>
            <a:pPr lvl="0">
              <a:buClr>
                <a:schemeClr val="tx1"/>
              </a:buClr>
            </a:pPr>
            <a:r>
              <a:rPr lang="en-GB" dirty="0"/>
              <a:t>Data archive processing and analysis.</a:t>
            </a:r>
            <a:endParaRPr lang="ru-RU" dirty="0"/>
          </a:p>
          <a:p>
            <a:pPr lvl="0">
              <a:buClr>
                <a:schemeClr val="tx1"/>
              </a:buClr>
            </a:pPr>
            <a:r>
              <a:rPr lang="en-GB" dirty="0"/>
              <a:t>Detector calibration and mass processing of data.</a:t>
            </a:r>
            <a:endParaRPr lang="ru-RU" dirty="0"/>
          </a:p>
          <a:p>
            <a:pPr lvl="0">
              <a:buClr>
                <a:schemeClr val="tx1"/>
              </a:buClr>
            </a:pPr>
            <a:r>
              <a:rPr lang="en-GB" dirty="0"/>
              <a:t>Remote control and monitoring systems of </a:t>
            </a:r>
            <a:r>
              <a:rPr lang="en-GB" dirty="0" smtClean="0"/>
              <a:t>detector</a:t>
            </a:r>
          </a:p>
          <a:p>
            <a:pPr lvl="0">
              <a:buClr>
                <a:schemeClr val="tx1"/>
              </a:buClr>
            </a:pPr>
            <a:r>
              <a:rPr lang="en-GB" dirty="0" smtClean="0"/>
              <a:t>Analysis frame software (BARS)</a:t>
            </a:r>
            <a:endParaRPr lang="ru-RU" dirty="0"/>
          </a:p>
          <a:p>
            <a:pPr lvl="0">
              <a:buClr>
                <a:schemeClr val="tx1"/>
              </a:buClr>
            </a:pPr>
            <a:r>
              <a:rPr lang="en-GB" dirty="0"/>
              <a:t>Simulation software and MK production.</a:t>
            </a:r>
            <a:endParaRPr lang="ru-RU" dirty="0"/>
          </a:p>
          <a:p>
            <a:pPr lvl="0">
              <a:buClr>
                <a:schemeClr val="tx1"/>
              </a:buClr>
            </a:pPr>
            <a:r>
              <a:rPr lang="en-GB" dirty="0"/>
              <a:t>On-line software</a:t>
            </a:r>
            <a:endParaRPr lang="ru-RU" dirty="0"/>
          </a:p>
          <a:p>
            <a:pPr lvl="0">
              <a:buClr>
                <a:schemeClr val="tx1"/>
              </a:buClr>
            </a:pPr>
            <a:r>
              <a:rPr lang="en-GB" dirty="0"/>
              <a:t>Development of new methods of event selection and reconstruction.</a:t>
            </a:r>
            <a:endParaRPr lang="ru-RU" dirty="0"/>
          </a:p>
          <a:p>
            <a:pPr>
              <a:buClr>
                <a:schemeClr val="tx1"/>
              </a:buClr>
            </a:pPr>
            <a:r>
              <a:rPr lang="en-GB" dirty="0"/>
              <a:t>Data analysis with respect to high-energy neutrinos and neutrinos from dark matter annihilation</a:t>
            </a: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46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49250" y="1121560"/>
            <a:ext cx="6637619" cy="520142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Perpetua" panose="02020502060401020303" pitchFamily="18" charset="0"/>
              </a:rPr>
              <a:t>Heavy thunderstorm of June 17, 2017</a:t>
            </a:r>
          </a:p>
          <a:p>
            <a:r>
              <a:rPr lang="en-US" sz="2800" b="1" dirty="0">
                <a:solidFill>
                  <a:prstClr val="black"/>
                </a:solidFill>
                <a:latin typeface="Perpetua" panose="02020502060401020303" pitchFamily="18" charset="0"/>
              </a:rPr>
              <a:t>Cluster-2: critical failure </a:t>
            </a:r>
          </a:p>
          <a:p>
            <a:pPr marL="457200" indent="-457200">
              <a:buFontTx/>
              <a:buChar char="-"/>
            </a:pPr>
            <a:r>
              <a:rPr lang="en-US" sz="2400" dirty="0">
                <a:solidFill>
                  <a:prstClr val="black"/>
                </a:solidFill>
                <a:latin typeface="Perpetua" panose="02020502060401020303" pitchFamily="18" charset="0"/>
              </a:rPr>
              <a:t>Both shore PSU failing simultaneously;</a:t>
            </a:r>
          </a:p>
          <a:p>
            <a:pPr marL="457200" indent="-457200">
              <a:buFontTx/>
              <a:buChar char="-"/>
            </a:pPr>
            <a:r>
              <a:rPr lang="en-US" sz="2400" dirty="0">
                <a:solidFill>
                  <a:prstClr val="black"/>
                </a:solidFill>
                <a:latin typeface="Perpetua" panose="02020502060401020303" pitchFamily="18" charset="0"/>
              </a:rPr>
              <a:t>Underwater power control system is partially out of operation.</a:t>
            </a:r>
          </a:p>
          <a:p>
            <a:r>
              <a:rPr lang="en-US" sz="2800" b="1" dirty="0">
                <a:solidFill>
                  <a:prstClr val="black"/>
                </a:solidFill>
                <a:latin typeface="Perpetua" panose="02020502060401020303" pitchFamily="18" charset="0"/>
              </a:rPr>
              <a:t>Cluster-1:  was not affected</a:t>
            </a:r>
          </a:p>
          <a:p>
            <a:pPr algn="just"/>
            <a:endParaRPr lang="en-US" sz="2400" dirty="0">
              <a:solidFill>
                <a:prstClr val="black"/>
              </a:solidFill>
              <a:latin typeface="Perpetua" panose="02020502060401020303" pitchFamily="18" charset="0"/>
            </a:endParaRPr>
          </a:p>
          <a:p>
            <a:pPr algn="just"/>
            <a:r>
              <a:rPr lang="en-US" sz="2400" dirty="0">
                <a:solidFill>
                  <a:prstClr val="black"/>
                </a:solidFill>
                <a:latin typeface="Perpetua" panose="02020502060401020303" pitchFamily="18" charset="0"/>
              </a:rPr>
              <a:t>Failed power supplies have been sent to the manufacturer for repairs. At the moment, the second cluster operates on backup power; it is sufficient to keep four out of eight strings operational.</a:t>
            </a:r>
          </a:p>
          <a:p>
            <a:pPr algn="ctr"/>
            <a:r>
              <a:rPr lang="en-US" sz="2800" b="1" dirty="0">
                <a:solidFill>
                  <a:srgbClr val="C00000"/>
                </a:solidFill>
                <a:latin typeface="Perpetua" panose="02020502060401020303" pitchFamily="18" charset="0"/>
              </a:rPr>
              <a:t> Detector configuration (July – October</a:t>
            </a:r>
            <a:r>
              <a:rPr lang="en-US" sz="2800" b="1" dirty="0">
                <a:solidFill>
                  <a:prstClr val="black"/>
                </a:solidFill>
                <a:latin typeface="Perpetua" panose="02020502060401020303" pitchFamily="18" charset="0"/>
              </a:rPr>
              <a:t>)</a:t>
            </a:r>
          </a:p>
          <a:p>
            <a:pPr algn="ctr"/>
            <a:r>
              <a:rPr lang="en-US" sz="2800" b="1" dirty="0">
                <a:solidFill>
                  <a:srgbClr val="C00000"/>
                </a:solidFill>
                <a:latin typeface="Perpetua" panose="02020502060401020303" pitchFamily="18" charset="0"/>
              </a:rPr>
              <a:t>Cluster-1: 8 strings      Cluster-2: 4 strings</a:t>
            </a:r>
          </a:p>
        </p:txBody>
      </p:sp>
      <p:sp>
        <p:nvSpPr>
          <p:cNvPr id="3" name="Прямоугольник 3"/>
          <p:cNvSpPr>
            <a:spLocks noChangeArrowheads="1"/>
          </p:cNvSpPr>
          <p:nvPr/>
        </p:nvSpPr>
        <p:spPr bwMode="auto">
          <a:xfrm>
            <a:off x="3973081" y="434282"/>
            <a:ext cx="41031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Georgia" pitchFamily="18" charset="0"/>
              <a:buNone/>
            </a:pPr>
            <a:r>
              <a:rPr lang="en-US" altLang="ru-RU" sz="3200" b="1" dirty="0">
                <a:solidFill>
                  <a:schemeClr val="tx1"/>
                </a:solidFill>
                <a:latin typeface="Perpetua" panose="02020502060401020303" pitchFamily="18" charset="0"/>
                <a:cs typeface="Times New Roman" pitchFamily="18" charset="0"/>
              </a:rPr>
              <a:t>Power supply problem</a:t>
            </a:r>
            <a:endParaRPr lang="en-GB" altLang="ru-RU" sz="3200" b="1" dirty="0">
              <a:solidFill>
                <a:schemeClr val="tx1"/>
              </a:solidFill>
              <a:latin typeface="Perpetua" panose="02020502060401020303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89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Прямоугольник 3"/>
          <p:cNvSpPr>
            <a:spLocks noChangeArrowheads="1"/>
          </p:cNvSpPr>
          <p:nvPr/>
        </p:nvSpPr>
        <p:spPr bwMode="auto">
          <a:xfrm>
            <a:off x="2557464" y="73026"/>
            <a:ext cx="72104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3600" b="1">
                <a:solidFill>
                  <a:schemeClr val="tx1"/>
                </a:solidFill>
                <a:latin typeface="Perpetua" panose="02020502060401020303" pitchFamily="18" charset="0"/>
                <a:cs typeface="Times New Roman" panose="02020603050405020304" pitchFamily="18" charset="0"/>
              </a:rPr>
              <a:t>Cluster-1: defective nuts and sealant</a:t>
            </a:r>
            <a:endParaRPr lang="ru-RU" altLang="ru-RU" sz="3600" b="1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921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1" y="5016501"/>
            <a:ext cx="2892425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589" y="3165476"/>
            <a:ext cx="2892425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Прямоугольник 6"/>
          <p:cNvSpPr>
            <a:spLocks noChangeArrowheads="1"/>
          </p:cNvSpPr>
          <p:nvPr/>
        </p:nvSpPr>
        <p:spPr bwMode="auto">
          <a:xfrm>
            <a:off x="5668964" y="5632451"/>
            <a:ext cx="39274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2400">
                <a:solidFill>
                  <a:schemeClr val="tx1"/>
                </a:solidFill>
                <a:latin typeface="Perpetua" panose="02020502060401020303" pitchFamily="18" charset="0"/>
                <a:cs typeface="Times New Roman" panose="02020603050405020304" pitchFamily="18" charset="0"/>
              </a:rPr>
              <a:t>~30 OMs were restored during expedition 2017</a:t>
            </a:r>
            <a:endParaRPr lang="ru-RU" altLang="ru-RU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589" y="1036639"/>
            <a:ext cx="4930775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3" name="Прямоугольник 1"/>
          <p:cNvSpPr>
            <a:spLocks noChangeArrowheads="1"/>
          </p:cNvSpPr>
          <p:nvPr/>
        </p:nvSpPr>
        <p:spPr bwMode="auto">
          <a:xfrm>
            <a:off x="6591301" y="1404939"/>
            <a:ext cx="3700463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2400" b="1">
                <a:solidFill>
                  <a:schemeClr val="tx1"/>
                </a:solidFill>
                <a:latin typeface="Perpetua" panose="02020502060401020303" pitchFamily="18" charset="0"/>
                <a:cs typeface="Times New Roman" panose="02020603050405020304" pitchFamily="18" charset="0"/>
              </a:rPr>
              <a:t>Defective nuts: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2400" b="1">
                <a:solidFill>
                  <a:schemeClr val="tx1"/>
                </a:solidFill>
                <a:latin typeface="Perpetua" panose="02020502060401020303" pitchFamily="18" charset="0"/>
                <a:cs typeface="Times New Roman" panose="02020603050405020304" pitchFamily="18" charset="0"/>
              </a:rPr>
              <a:t>corrosion and destruction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2400" b="1">
                <a:solidFill>
                  <a:schemeClr val="tx1"/>
                </a:solidFill>
                <a:latin typeface="Perpetua" panose="02020502060401020303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 </a:t>
            </a:r>
            <a:r>
              <a:rPr lang="en-US" altLang="ru-RU" sz="2400" b="1">
                <a:solidFill>
                  <a:schemeClr val="tx1"/>
                </a:solidFill>
                <a:latin typeface="Perpetua" panose="02020502060401020303" pitchFamily="18" charset="0"/>
                <a:cs typeface="Times New Roman" panose="02020603050405020304" pitchFamily="18" charset="0"/>
              </a:rPr>
              <a:t>emersion of underwater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2400" b="1">
                <a:solidFill>
                  <a:schemeClr val="tx1"/>
                </a:solidFill>
                <a:latin typeface="Perpetua" panose="02020502060401020303" pitchFamily="18" charset="0"/>
                <a:cs typeface="Times New Roman" panose="02020603050405020304" pitchFamily="18" charset="0"/>
              </a:rPr>
              <a:t>modules.</a:t>
            </a:r>
          </a:p>
        </p:txBody>
      </p:sp>
      <p:sp>
        <p:nvSpPr>
          <p:cNvPr id="9224" name="Прямоугольник 12"/>
          <p:cNvSpPr>
            <a:spLocks noChangeArrowheads="1"/>
          </p:cNvSpPr>
          <p:nvPr/>
        </p:nvSpPr>
        <p:spPr bwMode="auto">
          <a:xfrm>
            <a:off x="4872039" y="3408363"/>
            <a:ext cx="41878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2400" b="1">
                <a:solidFill>
                  <a:schemeClr val="tx1"/>
                </a:solidFill>
                <a:latin typeface="Perpetua" panose="02020502060401020303" pitchFamily="18" charset="0"/>
                <a:cs typeface="Times New Roman" panose="02020603050405020304" pitchFamily="18" charset="0"/>
              </a:rPr>
              <a:t>Defective sealant: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2400" b="1">
                <a:solidFill>
                  <a:schemeClr val="tx1"/>
                </a:solidFill>
                <a:latin typeface="Perpetua" panose="02020502060401020303" pitchFamily="18" charset="0"/>
                <a:cs typeface="Times New Roman" panose="02020603050405020304" pitchFamily="18" charset="0"/>
              </a:rPr>
              <a:t>condensate inside the modules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2400" b="1">
                <a:solidFill>
                  <a:schemeClr val="tx1"/>
                </a:solidFill>
                <a:latin typeface="Perpetua" panose="02020502060401020303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 sharp decrease in reliability</a:t>
            </a:r>
            <a:endParaRPr lang="en-US" altLang="ru-RU" sz="2400" b="1">
              <a:solidFill>
                <a:schemeClr val="tx1"/>
              </a:solidFill>
              <a:latin typeface="Perpetua" panose="02020502060401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9225" name="Прямоугольник 15"/>
          <p:cNvSpPr>
            <a:spLocks noChangeArrowheads="1"/>
          </p:cNvSpPr>
          <p:nvPr/>
        </p:nvSpPr>
        <p:spPr bwMode="auto">
          <a:xfrm>
            <a:off x="4872039" y="4838701"/>
            <a:ext cx="39274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2400">
                <a:solidFill>
                  <a:schemeClr val="tx1"/>
                </a:solidFill>
                <a:latin typeface="Perpetua" panose="02020502060401020303" pitchFamily="18" charset="0"/>
                <a:cs typeface="Times New Roman" panose="02020603050405020304" pitchFamily="18" charset="0"/>
              </a:rPr>
              <a:t>~100 OMs were installed with defective sealant.</a:t>
            </a:r>
            <a:endParaRPr lang="en-GB" altLang="ru-RU" sz="2400">
              <a:solidFill>
                <a:schemeClr val="tx1"/>
              </a:solidFill>
              <a:latin typeface="Perpetua" panose="02020502060401020303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3288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00" y="694529"/>
            <a:ext cx="4748918" cy="27555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511" y="694529"/>
            <a:ext cx="4584896" cy="57697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563920" y="149766"/>
            <a:ext cx="4872678" cy="461633"/>
          </a:xfrm>
          <a:prstGeom prst="rect">
            <a:avLst/>
          </a:prstGeom>
          <a:noFill/>
        </p:spPr>
        <p:txBody>
          <a:bodyPr wrap="none" lIns="91407" tIns="45704" rIns="91407" bIns="45704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latin typeface="Calibri" panose="020F0502020204030204" pitchFamily="34" charset="0"/>
              </a:rPr>
              <a:t>Множественность сработавших ОМ</a:t>
            </a:r>
          </a:p>
        </p:txBody>
      </p:sp>
      <p:pic>
        <p:nvPicPr>
          <p:cNvPr id="14" name="Рисунок 1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00" y="3579248"/>
            <a:ext cx="4748918" cy="28850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5610511" y="149765"/>
            <a:ext cx="4762134" cy="461633"/>
          </a:xfrm>
          <a:prstGeom prst="rect">
            <a:avLst/>
          </a:prstGeom>
          <a:noFill/>
        </p:spPr>
        <p:txBody>
          <a:bodyPr wrap="none" lIns="91407" tIns="45704" rIns="91407" bIns="45704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latin typeface="Calibri" panose="020F0502020204030204" pitchFamily="34" charset="0"/>
              </a:rPr>
              <a:t>Фоновое событие - группа мюонов</a:t>
            </a:r>
            <a:endParaRPr lang="ru-RU" sz="2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294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3"/>
          <p:cNvSpPr>
            <a:spLocks noChangeArrowheads="1"/>
          </p:cNvSpPr>
          <p:nvPr/>
        </p:nvSpPr>
        <p:spPr bwMode="auto">
          <a:xfrm>
            <a:off x="324188" y="332468"/>
            <a:ext cx="564518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0000"/>
              </a:buClr>
              <a:buSzPct val="65000"/>
              <a:buFont typeface="Wingdings 2" pitchFamily="18" charset="2"/>
              <a:buChar char=""/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itchFamily="18" charset="2"/>
              <a:buChar char=""/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itchFamily="2" charset="2"/>
              <a:buChar char=""/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4000" b="1" dirty="0">
                <a:ln w="3175" cmpd="sng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Optical</a:t>
            </a:r>
            <a:r>
              <a:rPr lang="en-US" altLang="ru-RU" sz="4000" b="1" dirty="0">
                <a:ln w="3175" cmpd="sng">
                  <a:noFill/>
                </a:ln>
                <a:latin typeface="+mj-lt"/>
              </a:rPr>
              <a:t> </a:t>
            </a:r>
            <a:r>
              <a:rPr lang="en-US" altLang="ru-RU" sz="4000" b="1" dirty="0">
                <a:ln w="3175" cmpd="sng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module</a:t>
            </a:r>
            <a:endParaRPr lang="en-GB" altLang="ru-RU" sz="4000" b="1" dirty="0">
              <a:ln w="3175" cmpd="sng"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3" name="Рисунок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3379" y="368136"/>
            <a:ext cx="3299986" cy="3135471"/>
          </a:xfrm>
          <a:prstGeom prst="rect">
            <a:avLst/>
          </a:prstGeom>
          <a:noFill/>
          <a:ln w="444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Группа 30"/>
          <p:cNvGrpSpPr/>
          <p:nvPr/>
        </p:nvGrpSpPr>
        <p:grpSpPr>
          <a:xfrm>
            <a:off x="7946890" y="3828279"/>
            <a:ext cx="3919975" cy="2840592"/>
            <a:chOff x="7357625" y="3865008"/>
            <a:chExt cx="3919975" cy="284059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0" name="Прямоугольник 29"/>
            <p:cNvSpPr/>
            <p:nvPr/>
          </p:nvSpPr>
          <p:spPr>
            <a:xfrm>
              <a:off x="7357625" y="3914639"/>
              <a:ext cx="3919975" cy="279096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6164" y="4244109"/>
              <a:ext cx="3744912" cy="2409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21"/>
            <p:cNvSpPr txBox="1">
              <a:spLocks noChangeArrowheads="1"/>
            </p:cNvSpPr>
            <p:nvPr/>
          </p:nvSpPr>
          <p:spPr bwMode="auto">
            <a:xfrm>
              <a:off x="8051544" y="3865008"/>
              <a:ext cx="282257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00000"/>
                </a:buClr>
                <a:buSzPct val="65000"/>
                <a:buFont typeface="Wingdings 2" pitchFamily="18" charset="2"/>
                <a:buChar char="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639763" indent="-246063">
                <a:spcBef>
                  <a:spcPct val="20000"/>
                </a:spcBef>
                <a:buClr>
                  <a:schemeClr val="tx1"/>
                </a:buClr>
                <a:buSzPct val="80000"/>
                <a:buFont typeface="Wingdings 2" pitchFamily="18" charset="2"/>
                <a:buChar char="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33475" indent="-246063">
                <a:spcBef>
                  <a:spcPct val="20000"/>
                </a:spcBef>
                <a:buClr>
                  <a:schemeClr val="tx1"/>
                </a:buClr>
                <a:buSzPct val="95000"/>
                <a:buFont typeface="Wingdings" pitchFamily="2" charset="2"/>
                <a:buChar char=""/>
                <a:defRPr sz="2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187450" indent="-209550">
                <a:spcBef>
                  <a:spcPct val="20000"/>
                </a:spcBef>
                <a:buClr>
                  <a:schemeClr val="tx1"/>
                </a:buClr>
                <a:buSzPct val="100000"/>
                <a:buFont typeface="Wingdings 3" pitchFamily="18" charset="2"/>
                <a:buChar char="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462088" indent="-209550">
                <a:spcBef>
                  <a:spcPct val="20000"/>
                </a:spcBef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919288" indent="-20955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376488" indent="-20955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833688" indent="-20955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290888" indent="-20955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ru-RU" sz="2400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Angular sensitivity  </a:t>
              </a:r>
              <a:endParaRPr lang="ru-RU" altLang="ru-RU" sz="2400" b="1" dirty="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2760320" y="3883657"/>
            <a:ext cx="4972231" cy="2788926"/>
            <a:chOff x="697344" y="3865008"/>
            <a:chExt cx="4972231" cy="2788926"/>
          </a:xfrm>
        </p:grpSpPr>
        <p:sp>
          <p:nvSpPr>
            <p:cNvPr id="28" name="Прямоугольник 27"/>
            <p:cNvSpPr/>
            <p:nvPr/>
          </p:nvSpPr>
          <p:spPr>
            <a:xfrm>
              <a:off x="697344" y="3865008"/>
              <a:ext cx="4972231" cy="278892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TextBox 38"/>
            <p:cNvSpPr txBox="1">
              <a:spLocks noChangeArrowheads="1"/>
            </p:cNvSpPr>
            <p:nvPr/>
          </p:nvSpPr>
          <p:spPr bwMode="auto">
            <a:xfrm>
              <a:off x="3450277" y="4372970"/>
              <a:ext cx="1809218" cy="338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00000"/>
                </a:buClr>
                <a:buSzPct val="65000"/>
                <a:buFont typeface="Wingdings 2" pitchFamily="18" charset="2"/>
                <a:buChar char="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639763" indent="-246063">
                <a:spcBef>
                  <a:spcPct val="20000"/>
                </a:spcBef>
                <a:buClr>
                  <a:schemeClr val="tx1"/>
                </a:buClr>
                <a:buSzPct val="80000"/>
                <a:buFont typeface="Wingdings 2" pitchFamily="18" charset="2"/>
                <a:buChar char="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33475" indent="-246063">
                <a:spcBef>
                  <a:spcPct val="20000"/>
                </a:spcBef>
                <a:buClr>
                  <a:schemeClr val="tx1"/>
                </a:buClr>
                <a:buSzPct val="95000"/>
                <a:buFont typeface="Wingdings" pitchFamily="2" charset="2"/>
                <a:buChar char=""/>
                <a:defRPr sz="2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187450" indent="-209550">
                <a:spcBef>
                  <a:spcPct val="20000"/>
                </a:spcBef>
                <a:buClr>
                  <a:schemeClr val="tx1"/>
                </a:buClr>
                <a:buSzPct val="100000"/>
                <a:buFont typeface="Wingdings 3" pitchFamily="18" charset="2"/>
                <a:buChar char="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462088" indent="-209550">
                <a:spcBef>
                  <a:spcPct val="20000"/>
                </a:spcBef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919288" indent="-20955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376488" indent="-20955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833688" indent="-20955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290888" indent="-20955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ru-RU" sz="1600" dirty="0">
                  <a:solidFill>
                    <a:prstClr val="black"/>
                  </a:solidFill>
                  <a:cs typeface="Times New Roman" pitchFamily="18" charset="0"/>
                </a:rPr>
                <a:t> OM electronics</a:t>
              </a:r>
              <a:endParaRPr lang="ru-RU" altLang="ru-RU" sz="1600" dirty="0">
                <a:solidFill>
                  <a:prstClr val="black"/>
                </a:solidFill>
                <a:cs typeface="Times New Roman" pitchFamily="18" charset="0"/>
              </a:endParaRPr>
            </a:p>
          </p:txBody>
        </p:sp>
        <p:sp>
          <p:nvSpPr>
            <p:cNvPr id="11" name="TextBox 39"/>
            <p:cNvSpPr txBox="1">
              <a:spLocks noChangeArrowheads="1"/>
            </p:cNvSpPr>
            <p:nvPr/>
          </p:nvSpPr>
          <p:spPr bwMode="auto">
            <a:xfrm>
              <a:off x="3522280" y="4761080"/>
              <a:ext cx="1809218" cy="338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00000"/>
                </a:buClr>
                <a:buSzPct val="65000"/>
                <a:buFont typeface="Wingdings 2" pitchFamily="18" charset="2"/>
                <a:buChar char="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639763" indent="-246063">
                <a:spcBef>
                  <a:spcPct val="20000"/>
                </a:spcBef>
                <a:buClr>
                  <a:schemeClr val="tx1"/>
                </a:buClr>
                <a:buSzPct val="80000"/>
                <a:buFont typeface="Wingdings 2" pitchFamily="18" charset="2"/>
                <a:buChar char="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33475" indent="-246063">
                <a:spcBef>
                  <a:spcPct val="20000"/>
                </a:spcBef>
                <a:buClr>
                  <a:schemeClr val="tx1"/>
                </a:buClr>
                <a:buSzPct val="95000"/>
                <a:buFont typeface="Wingdings" pitchFamily="2" charset="2"/>
                <a:buChar char=""/>
                <a:defRPr sz="2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187450" indent="-209550">
                <a:spcBef>
                  <a:spcPct val="20000"/>
                </a:spcBef>
                <a:buClr>
                  <a:schemeClr val="tx1"/>
                </a:buClr>
                <a:buSzPct val="100000"/>
                <a:buFont typeface="Wingdings 3" pitchFamily="18" charset="2"/>
                <a:buChar char="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462088" indent="-209550">
                <a:spcBef>
                  <a:spcPct val="20000"/>
                </a:spcBef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919288" indent="-20955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376488" indent="-20955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833688" indent="-20955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290888" indent="-20955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ru-RU" sz="1600">
                  <a:solidFill>
                    <a:prstClr val="black"/>
                  </a:solidFill>
                  <a:cs typeface="Times New Roman" pitchFamily="18" charset="0"/>
                </a:rPr>
                <a:t>Mu-metal cage</a:t>
              </a:r>
              <a:endParaRPr lang="ru-RU" altLang="ru-RU" sz="1600">
                <a:solidFill>
                  <a:prstClr val="black"/>
                </a:solidFill>
                <a:cs typeface="Times New Roman" pitchFamily="18" charset="0"/>
              </a:endParaRPr>
            </a:p>
          </p:txBody>
        </p:sp>
        <p:sp>
          <p:nvSpPr>
            <p:cNvPr id="12" name="TextBox 41"/>
            <p:cNvSpPr txBox="1">
              <a:spLocks noChangeArrowheads="1"/>
            </p:cNvSpPr>
            <p:nvPr/>
          </p:nvSpPr>
          <p:spPr bwMode="auto">
            <a:xfrm>
              <a:off x="3507026" y="5166020"/>
              <a:ext cx="734260" cy="338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00000"/>
                </a:buClr>
                <a:buSzPct val="65000"/>
                <a:buFont typeface="Wingdings 2" pitchFamily="18" charset="2"/>
                <a:buChar char="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639763" indent="-246063">
                <a:spcBef>
                  <a:spcPct val="20000"/>
                </a:spcBef>
                <a:buClr>
                  <a:schemeClr val="tx1"/>
                </a:buClr>
                <a:buSzPct val="80000"/>
                <a:buFont typeface="Wingdings 2" pitchFamily="18" charset="2"/>
                <a:buChar char="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33475" indent="-246063">
                <a:spcBef>
                  <a:spcPct val="20000"/>
                </a:spcBef>
                <a:buClr>
                  <a:schemeClr val="tx1"/>
                </a:buClr>
                <a:buSzPct val="95000"/>
                <a:buFont typeface="Wingdings" pitchFamily="2" charset="2"/>
                <a:buChar char=""/>
                <a:defRPr sz="2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187450" indent="-209550">
                <a:spcBef>
                  <a:spcPct val="20000"/>
                </a:spcBef>
                <a:buClr>
                  <a:schemeClr val="tx1"/>
                </a:buClr>
                <a:buSzPct val="100000"/>
                <a:buFont typeface="Wingdings 3" pitchFamily="18" charset="2"/>
                <a:buChar char="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462088" indent="-209550">
                <a:spcBef>
                  <a:spcPct val="20000"/>
                </a:spcBef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919288" indent="-20955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376488" indent="-20955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833688" indent="-20955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290888" indent="-20955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ru-RU" sz="1600">
                  <a:solidFill>
                    <a:prstClr val="black"/>
                  </a:solidFill>
                  <a:cs typeface="Times New Roman" pitchFamily="18" charset="0"/>
                </a:rPr>
                <a:t>PMT</a:t>
              </a:r>
              <a:endParaRPr lang="ru-RU" altLang="ru-RU" sz="1600">
                <a:solidFill>
                  <a:prstClr val="black"/>
                </a:solidFill>
                <a:cs typeface="Times New Roman" pitchFamily="18" charset="0"/>
              </a:endParaRPr>
            </a:p>
          </p:txBody>
        </p:sp>
        <p:sp>
          <p:nvSpPr>
            <p:cNvPr id="13" name="TextBox 42"/>
            <p:cNvSpPr txBox="1">
              <a:spLocks noChangeArrowheads="1"/>
            </p:cNvSpPr>
            <p:nvPr/>
          </p:nvSpPr>
          <p:spPr bwMode="auto">
            <a:xfrm>
              <a:off x="3510771" y="5510531"/>
              <a:ext cx="1636264" cy="338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00000"/>
                </a:buClr>
                <a:buSzPct val="65000"/>
                <a:buFont typeface="Wingdings 2" pitchFamily="18" charset="2"/>
                <a:buChar char="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639763" indent="-246063">
                <a:spcBef>
                  <a:spcPct val="20000"/>
                </a:spcBef>
                <a:buClr>
                  <a:schemeClr val="tx1"/>
                </a:buClr>
                <a:buSzPct val="80000"/>
                <a:buFont typeface="Wingdings 2" pitchFamily="18" charset="2"/>
                <a:buChar char="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33475" indent="-246063">
                <a:spcBef>
                  <a:spcPct val="20000"/>
                </a:spcBef>
                <a:buClr>
                  <a:schemeClr val="tx1"/>
                </a:buClr>
                <a:buSzPct val="95000"/>
                <a:buFont typeface="Wingdings" pitchFamily="2" charset="2"/>
                <a:buChar char=""/>
                <a:defRPr sz="2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187450" indent="-209550">
                <a:spcBef>
                  <a:spcPct val="20000"/>
                </a:spcBef>
                <a:buClr>
                  <a:schemeClr val="tx1"/>
                </a:buClr>
                <a:buSzPct val="100000"/>
                <a:buFont typeface="Wingdings 3" pitchFamily="18" charset="2"/>
                <a:buChar char="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462088" indent="-209550">
                <a:spcBef>
                  <a:spcPct val="20000"/>
                </a:spcBef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919288" indent="-20955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376488" indent="-20955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833688" indent="-20955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290888" indent="-20955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ru-RU" sz="1600">
                  <a:solidFill>
                    <a:prstClr val="black"/>
                  </a:solidFill>
                  <a:cs typeface="Times New Roman" pitchFamily="18" charset="0"/>
                </a:rPr>
                <a:t>Optical gel  </a:t>
              </a:r>
              <a:endParaRPr lang="ru-RU" altLang="ru-RU" sz="1600">
                <a:solidFill>
                  <a:prstClr val="black"/>
                </a:solidFill>
                <a:cs typeface="Times New Roman" pitchFamily="18" charset="0"/>
              </a:endParaRPr>
            </a:p>
          </p:txBody>
        </p:sp>
        <p:pic>
          <p:nvPicPr>
            <p:cNvPr id="14" name="Рисунок 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045" y="3965439"/>
              <a:ext cx="2607508" cy="26127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5" name="Соединительная линия уступом 14"/>
            <p:cNvCxnSpPr/>
            <p:nvPr/>
          </p:nvCxnSpPr>
          <p:spPr bwMode="auto">
            <a:xfrm>
              <a:off x="2771757" y="4994494"/>
              <a:ext cx="735013" cy="6350"/>
            </a:xfrm>
            <a:prstGeom prst="bentConnector3">
              <a:avLst>
                <a:gd name="adj1" fmla="val 50000"/>
              </a:avLst>
            </a:prstGeom>
            <a:ln w="12700" cap="rnd">
              <a:solidFill>
                <a:srgbClr val="FF0000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Соединительная линия уступом 15"/>
            <p:cNvCxnSpPr/>
            <p:nvPr/>
          </p:nvCxnSpPr>
          <p:spPr bwMode="auto">
            <a:xfrm flipV="1">
              <a:off x="2757470" y="6266081"/>
              <a:ext cx="765175" cy="0"/>
            </a:xfrm>
            <a:prstGeom prst="bentConnector3">
              <a:avLst>
                <a:gd name="adj1" fmla="val 50000"/>
              </a:avLst>
            </a:prstGeom>
            <a:ln w="12700" cap="rnd">
              <a:solidFill>
                <a:srgbClr val="FF0000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Соединительная линия уступом 16"/>
            <p:cNvCxnSpPr/>
            <p:nvPr/>
          </p:nvCxnSpPr>
          <p:spPr bwMode="auto">
            <a:xfrm flipV="1">
              <a:off x="2295507" y="5391368"/>
              <a:ext cx="1214438" cy="0"/>
            </a:xfrm>
            <a:prstGeom prst="bentConnector3">
              <a:avLst>
                <a:gd name="adj1" fmla="val 50000"/>
              </a:avLst>
            </a:prstGeom>
            <a:ln w="12700" cap="rnd">
              <a:solidFill>
                <a:srgbClr val="FF0000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Соединительная линия уступом 17"/>
            <p:cNvCxnSpPr/>
            <p:nvPr/>
          </p:nvCxnSpPr>
          <p:spPr bwMode="auto">
            <a:xfrm flipV="1">
              <a:off x="2879707" y="5708868"/>
              <a:ext cx="642938" cy="0"/>
            </a:xfrm>
            <a:prstGeom prst="bentConnector3">
              <a:avLst>
                <a:gd name="adj1" fmla="val 50000"/>
              </a:avLst>
            </a:prstGeom>
            <a:ln w="12700" cap="rnd">
              <a:solidFill>
                <a:srgbClr val="FF0000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Соединительная линия уступом 18"/>
            <p:cNvCxnSpPr/>
            <p:nvPr/>
          </p:nvCxnSpPr>
          <p:spPr bwMode="auto">
            <a:xfrm flipV="1">
              <a:off x="2124057" y="4523006"/>
              <a:ext cx="1398588" cy="3174"/>
            </a:xfrm>
            <a:prstGeom prst="bentConnector3">
              <a:avLst>
                <a:gd name="adj1" fmla="val 50000"/>
              </a:avLst>
            </a:prstGeom>
            <a:ln w="12700" cap="rnd">
              <a:solidFill>
                <a:srgbClr val="FF0000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37"/>
            <p:cNvSpPr txBox="1">
              <a:spLocks noChangeArrowheads="1"/>
            </p:cNvSpPr>
            <p:nvPr/>
          </p:nvSpPr>
          <p:spPr bwMode="auto">
            <a:xfrm>
              <a:off x="3522280" y="5973217"/>
              <a:ext cx="2147295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000000"/>
                </a:buClr>
                <a:buSzPct val="65000"/>
                <a:buFont typeface="Wingdings 2" pitchFamily="18" charset="2"/>
                <a:buChar char="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639763" indent="-246063">
                <a:spcBef>
                  <a:spcPct val="20000"/>
                </a:spcBef>
                <a:buClr>
                  <a:schemeClr val="tx1"/>
                </a:buClr>
                <a:buSzPct val="80000"/>
                <a:buFont typeface="Wingdings 2" pitchFamily="18" charset="2"/>
                <a:buChar char="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33475" indent="-246063">
                <a:spcBef>
                  <a:spcPct val="20000"/>
                </a:spcBef>
                <a:buClr>
                  <a:schemeClr val="tx1"/>
                </a:buClr>
                <a:buSzPct val="95000"/>
                <a:buFont typeface="Wingdings" pitchFamily="2" charset="2"/>
                <a:buChar char=""/>
                <a:defRPr sz="2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187450" indent="-209550">
                <a:spcBef>
                  <a:spcPct val="20000"/>
                </a:spcBef>
                <a:buClr>
                  <a:schemeClr val="tx1"/>
                </a:buClr>
                <a:buSzPct val="100000"/>
                <a:buFont typeface="Wingdings 3" pitchFamily="18" charset="2"/>
                <a:buChar char="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462088" indent="-209550">
                <a:spcBef>
                  <a:spcPct val="20000"/>
                </a:spcBef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919288" indent="-20955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376488" indent="-20955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833688" indent="-20955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290888" indent="-20955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ru-RU" sz="1600" dirty="0">
                  <a:solidFill>
                    <a:prstClr val="black"/>
                  </a:solidFill>
                  <a:cs typeface="Times New Roman" pitchFamily="18" charset="0"/>
                </a:rPr>
                <a:t>Glass pressure-resistant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ru-RU" sz="1600" dirty="0" smtClean="0">
                  <a:solidFill>
                    <a:prstClr val="black"/>
                  </a:solidFill>
                  <a:cs typeface="Times New Roman" pitchFamily="18" charset="0"/>
                </a:rPr>
                <a:t>sphere </a:t>
              </a:r>
              <a:r>
                <a:rPr lang="en-US" altLang="ru-RU" sz="1200" dirty="0">
                  <a:solidFill>
                    <a:prstClr val="black"/>
                  </a:solidFill>
                  <a:cs typeface="Times New Roman" pitchFamily="18" charset="0"/>
                </a:rPr>
                <a:t>VETROVEX</a:t>
              </a:r>
              <a:r>
                <a:rPr lang="en-US" altLang="ru-RU" sz="1600" dirty="0">
                  <a:solidFill>
                    <a:prstClr val="black"/>
                  </a:solidFill>
                  <a:cs typeface="Times New Roman" pitchFamily="18" charset="0"/>
                </a:rPr>
                <a:t> </a:t>
              </a:r>
              <a:r>
                <a:rPr lang="en-US" altLang="ru-RU" sz="1400" dirty="0">
                  <a:solidFill>
                    <a:prstClr val="black"/>
                  </a:solidFill>
                  <a:cs typeface="Times New Roman" pitchFamily="18" charset="0"/>
                </a:rPr>
                <a:t>(17</a:t>
              </a:r>
              <a:r>
                <a:rPr lang="en-US" altLang="ru-RU" sz="1400" dirty="0" smtClean="0">
                  <a:solidFill>
                    <a:prstClr val="black"/>
                  </a:solidFill>
                  <a:cs typeface="Times New Roman" pitchFamily="18" charset="0"/>
                </a:rPr>
                <a:t>”)</a:t>
              </a:r>
              <a:endParaRPr lang="ru-RU" altLang="ru-RU" sz="1600" dirty="0">
                <a:solidFill>
                  <a:prstClr val="black"/>
                </a:solidFill>
                <a:cs typeface="Times New Roman" pitchFamily="18" charset="0"/>
              </a:endParaRPr>
            </a:p>
          </p:txBody>
        </p:sp>
      </p:grpSp>
      <p:sp>
        <p:nvSpPr>
          <p:cNvPr id="20" name="Прямоугольник 18"/>
          <p:cNvSpPr>
            <a:spLocks noChangeArrowheads="1"/>
          </p:cNvSpPr>
          <p:nvPr/>
        </p:nvSpPr>
        <p:spPr bwMode="auto">
          <a:xfrm>
            <a:off x="308553" y="2489335"/>
            <a:ext cx="6772079" cy="1261884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0000"/>
              </a:buClr>
              <a:buSzPct val="65000"/>
              <a:buFont typeface="Wingdings 2" pitchFamily="18" charset="2"/>
              <a:buChar char=""/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itchFamily="18" charset="2"/>
              <a:buChar char=""/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itchFamily="2" charset="2"/>
              <a:buChar char=""/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GB" altLang="ru-RU" b="1" dirty="0">
                <a:latin typeface="Calibri" panose="020F0502020204030204" pitchFamily="34" charset="0"/>
                <a:cs typeface="Times New Roman" pitchFamily="18" charset="0"/>
              </a:rPr>
              <a:t>R7081-100  Hamamatsu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</a:pPr>
            <a:r>
              <a:rPr lang="en-GB" altLang="ru-RU" sz="2400" dirty="0">
                <a:latin typeface="Calibri" panose="020F0502020204030204" pitchFamily="34" charset="0"/>
                <a:cs typeface="Times New Roman" pitchFamily="18" charset="0"/>
              </a:rPr>
              <a:t>D=10 inch. SBA photocathode</a:t>
            </a:r>
            <a:r>
              <a:rPr lang="ru-RU" altLang="ru-RU" sz="2400" dirty="0"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GB" altLang="ru-RU" sz="2400" dirty="0">
                <a:latin typeface="Calibri" panose="020F0502020204030204" pitchFamily="34" charset="0"/>
                <a:cs typeface="Times New Roman" pitchFamily="18" charset="0"/>
              </a:rPr>
              <a:t>QE ≈ 35% @ 400nm; </a:t>
            </a:r>
            <a:r>
              <a:rPr lang="ru-RU" altLang="ru-RU" sz="2400" dirty="0" smtClean="0">
                <a:latin typeface="Calibri" panose="020F0502020204030204" pitchFamily="34" charset="0"/>
                <a:cs typeface="Times New Roman" pitchFamily="18" charset="0"/>
              </a:rPr>
              <a:t/>
            </a:r>
            <a:br>
              <a:rPr lang="ru-RU" altLang="ru-RU" sz="2400" dirty="0" smtClean="0">
                <a:latin typeface="Calibri" panose="020F0502020204030204" pitchFamily="34" charset="0"/>
                <a:cs typeface="Times New Roman" pitchFamily="18" charset="0"/>
              </a:rPr>
            </a:br>
            <a:r>
              <a:rPr lang="en-GB" altLang="ru-RU" sz="2400" dirty="0" smtClean="0">
                <a:latin typeface="Calibri" panose="020F0502020204030204" pitchFamily="34" charset="0"/>
                <a:cs typeface="Times New Roman" pitchFamily="18" charset="0"/>
              </a:rPr>
              <a:t>Gain </a:t>
            </a:r>
            <a:r>
              <a:rPr lang="en-GB" altLang="ru-RU" sz="2400" dirty="0">
                <a:latin typeface="Calibri" panose="020F0502020204030204" pitchFamily="34" charset="0"/>
                <a:cs typeface="Times New Roman" pitchFamily="18" charset="0"/>
              </a:rPr>
              <a:t>~10</a:t>
            </a:r>
            <a:r>
              <a:rPr lang="en-GB" altLang="ru-RU" sz="2400" baseline="30000" dirty="0">
                <a:latin typeface="Calibri" panose="020F0502020204030204" pitchFamily="34" charset="0"/>
                <a:cs typeface="Times New Roman" pitchFamily="18" charset="0"/>
              </a:rPr>
              <a:t>7</a:t>
            </a:r>
            <a:r>
              <a:rPr lang="en-GB" altLang="ru-RU" sz="2400" dirty="0">
                <a:latin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altLang="ru-RU" sz="2400" dirty="0">
                <a:latin typeface="Calibri" panose="020F0502020204030204" pitchFamily="34" charset="0"/>
                <a:cs typeface="Times New Roman" pitchFamily="18" charset="0"/>
              </a:rPr>
              <a:t>dark </a:t>
            </a:r>
            <a:r>
              <a:rPr lang="en-US" altLang="ru-RU" sz="2400" dirty="0" smtClean="0">
                <a:latin typeface="Calibri" panose="020F0502020204030204" pitchFamily="34" charset="0"/>
                <a:cs typeface="Times New Roman" pitchFamily="18" charset="0"/>
              </a:rPr>
              <a:t>current </a:t>
            </a:r>
            <a:r>
              <a:rPr lang="en-GB" altLang="ru-RU" sz="2400" dirty="0">
                <a:latin typeface="Calibri" panose="020F0502020204030204" pitchFamily="34" charset="0"/>
                <a:cs typeface="Times New Roman" pitchFamily="18" charset="0"/>
              </a:rPr>
              <a:t>~8</a:t>
            </a:r>
            <a:r>
              <a:rPr lang="en-US" altLang="ru-RU" sz="2400" dirty="0"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altLang="ru-RU" sz="2400" dirty="0" smtClean="0">
                <a:latin typeface="Calibri" panose="020F0502020204030204" pitchFamily="34" charset="0"/>
                <a:cs typeface="Times New Roman" pitchFamily="18" charset="0"/>
              </a:rPr>
              <a:t>kHz</a:t>
            </a:r>
            <a:endParaRPr lang="en-GB" altLang="ru-RU" sz="2400" dirty="0">
              <a:latin typeface="Calibri" panose="020F0502020204030204" pitchFamily="34" charset="0"/>
              <a:cs typeface="Times New Roman" pitchFamily="18" charset="0"/>
            </a:endParaRPr>
          </a:p>
        </p:txBody>
      </p:sp>
      <p:grpSp>
        <p:nvGrpSpPr>
          <p:cNvPr id="21" name="Группа 13"/>
          <p:cNvGrpSpPr>
            <a:grpSpLocks/>
          </p:cNvGrpSpPr>
          <p:nvPr/>
        </p:nvGrpSpPr>
        <p:grpSpPr bwMode="auto">
          <a:xfrm>
            <a:off x="307068" y="3867796"/>
            <a:ext cx="2238913" cy="2804787"/>
            <a:chOff x="-5940793" y="2782261"/>
            <a:chExt cx="3318141" cy="41536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2" name="Picture 4" descr="C:\AVM\AVM_Basic\present_select\MANTS-RICAP-2014\Material\R7081-PMT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940793" y="2782261"/>
              <a:ext cx="3318141" cy="4153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Line 5"/>
            <p:cNvSpPr>
              <a:spLocks noChangeShapeType="1"/>
            </p:cNvSpPr>
            <p:nvPr/>
          </p:nvSpPr>
          <p:spPr bwMode="auto">
            <a:xfrm flipV="1">
              <a:off x="-5722914" y="4398163"/>
              <a:ext cx="2923546" cy="35132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 type="triangle" w="lg" len="lg"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24" name="Text Box 13"/>
            <p:cNvSpPr txBox="1">
              <a:spLocks noChangeArrowheads="1"/>
            </p:cNvSpPr>
            <p:nvPr/>
          </p:nvSpPr>
          <p:spPr bwMode="auto">
            <a:xfrm>
              <a:off x="-5138355" y="3748323"/>
              <a:ext cx="1584328" cy="1299679"/>
            </a:xfrm>
            <a:prstGeom prst="rect">
              <a:avLst/>
            </a:prstGeom>
            <a:solidFill>
              <a:srgbClr val="FFFFCC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00000"/>
                </a:buClr>
                <a:buSzPct val="65000"/>
                <a:buFont typeface="Wingdings 2" pitchFamily="18" charset="2"/>
                <a:buChar char="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SzPct val="80000"/>
                <a:buFont typeface="Wingdings 2" pitchFamily="18" charset="2"/>
                <a:buChar char="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SzPct val="95000"/>
                <a:buFont typeface="Wingdings" pitchFamily="2" charset="2"/>
                <a:buChar char=""/>
                <a:defRPr sz="2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100000"/>
                <a:buFont typeface="Wingdings 3" pitchFamily="18" charset="2"/>
                <a:buChar char="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ja-JP" sz="2000" b="1" i="1" dirty="0">
                  <a:solidFill>
                    <a:srgbClr val="002060"/>
                  </a:solidFill>
                  <a:cs typeface="Times New Roman" pitchFamily="18" charset="0"/>
                </a:rPr>
                <a:t>Φ220</a:t>
              </a:r>
              <a:r>
                <a:rPr lang="en-US" altLang="ja-JP" sz="2000" b="1" i="1" dirty="0">
                  <a:solidFill>
                    <a:srgbClr val="002060"/>
                  </a:solidFill>
                  <a:latin typeface="Perpetua" pitchFamily="18" charset="0"/>
                  <a:cs typeface="Times New Roman" pitchFamily="18" charset="0"/>
                </a:rPr>
                <a:t> </a:t>
              </a:r>
              <a:r>
                <a:rPr lang="en-US" altLang="ja-JP" sz="2000" b="1" dirty="0">
                  <a:solidFill>
                    <a:srgbClr val="002060"/>
                  </a:solidFill>
                  <a:latin typeface="Perpetua" pitchFamily="18" charset="0"/>
                  <a:cs typeface="Times New Roman" pitchFamily="18" charset="0"/>
                </a:rPr>
                <a:t>mm</a:t>
              </a:r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4965702" y="344184"/>
            <a:ext cx="3268663" cy="2451100"/>
            <a:chOff x="4267201" y="549275"/>
            <a:chExt cx="3268663" cy="24511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5" name="Рисунок 5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7201" y="549275"/>
              <a:ext cx="3268663" cy="2451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TextBox 25"/>
            <p:cNvSpPr txBox="1">
              <a:spLocks noChangeArrowheads="1"/>
            </p:cNvSpPr>
            <p:nvPr/>
          </p:nvSpPr>
          <p:spPr bwMode="auto">
            <a:xfrm>
              <a:off x="4770439" y="2630488"/>
              <a:ext cx="234910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00"/>
                </a:buClr>
                <a:buSzPct val="65000"/>
                <a:buFont typeface="Wingdings 2" pitchFamily="18" charset="2"/>
                <a:buChar char="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639763" indent="-246063">
                <a:spcBef>
                  <a:spcPct val="20000"/>
                </a:spcBef>
                <a:buClr>
                  <a:schemeClr val="tx1"/>
                </a:buClr>
                <a:buSzPct val="80000"/>
                <a:buFont typeface="Wingdings 2" pitchFamily="18" charset="2"/>
                <a:buChar char="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33475" indent="-246063">
                <a:spcBef>
                  <a:spcPct val="20000"/>
                </a:spcBef>
                <a:buClr>
                  <a:schemeClr val="tx1"/>
                </a:buClr>
                <a:buSzPct val="95000"/>
                <a:buFont typeface="Wingdings" pitchFamily="2" charset="2"/>
                <a:buChar char=""/>
                <a:defRPr sz="2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187450" indent="-209550">
                <a:spcBef>
                  <a:spcPct val="20000"/>
                </a:spcBef>
                <a:buClr>
                  <a:schemeClr val="tx1"/>
                </a:buClr>
                <a:buSzPct val="100000"/>
                <a:buFont typeface="Wingdings 3" pitchFamily="18" charset="2"/>
                <a:buChar char="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462088" indent="-209550">
                <a:spcBef>
                  <a:spcPct val="20000"/>
                </a:spcBef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919288" indent="-20955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376488" indent="-20955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833688" indent="-20955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290888" indent="-20955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ru-RU" sz="1800" b="1" dirty="0">
                  <a:solidFill>
                    <a:prstClr val="black"/>
                  </a:solidFill>
                  <a:latin typeface="Constantia" pitchFamily="18" charset="0"/>
                </a:rPr>
                <a:t>Quantum efficiency</a:t>
              </a:r>
              <a:endParaRPr lang="ru-RU" altLang="ru-RU" sz="1800" b="1" dirty="0">
                <a:solidFill>
                  <a:prstClr val="black"/>
                </a:solidFill>
                <a:latin typeface="Constantia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30961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3"/>
          <p:cNvSpPr>
            <a:spLocks noChangeArrowheads="1"/>
          </p:cNvSpPr>
          <p:nvPr/>
        </p:nvSpPr>
        <p:spPr bwMode="auto">
          <a:xfrm>
            <a:off x="552702" y="1901124"/>
            <a:ext cx="4108197" cy="4801314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square" lIns="144000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chemeClr val="tx1"/>
              </a:buClr>
              <a:buSzPct val="110000"/>
              <a:buNone/>
            </a:pPr>
            <a:r>
              <a:rPr lang="en-US" altLang="ru-RU" sz="1800" b="1" dirty="0">
                <a:latin typeface="Calibri" panose="020F0502020204030204" pitchFamily="34" charset="0"/>
                <a:cs typeface="Times New Roman" pitchFamily="18" charset="0"/>
              </a:rPr>
              <a:t>Channel</a:t>
            </a:r>
          </a:p>
          <a:p>
            <a:pPr marL="285750" indent="-285750" eaLnBrk="1" hangingPunct="1">
              <a:spcBef>
                <a:spcPct val="0"/>
              </a:spcBef>
              <a:buClr>
                <a:schemeClr val="tx1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altLang="ru-RU" sz="1800" dirty="0"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altLang="ru-RU" sz="1800" i="1" dirty="0">
                <a:latin typeface="Calibri" panose="020F0502020204030204" pitchFamily="34" charset="0"/>
                <a:cs typeface="Times New Roman" pitchFamily="18" charset="0"/>
              </a:rPr>
              <a:t>OM</a:t>
            </a:r>
            <a:r>
              <a:rPr lang="en-US" altLang="ru-RU" sz="1800" dirty="0">
                <a:latin typeface="Calibri" panose="020F0502020204030204" pitchFamily="34" charset="0"/>
                <a:cs typeface="Times New Roman" pitchFamily="18" charset="0"/>
              </a:rPr>
              <a:t>:   analog output, </a:t>
            </a:r>
            <a:r>
              <a:rPr lang="en-GB" altLang="ru-RU" sz="1800" dirty="0">
                <a:latin typeface="Calibri" panose="020F0502020204030204" pitchFamily="34" charset="0"/>
                <a:cs typeface="Times New Roman" pitchFamily="18" charset="0"/>
              </a:rPr>
              <a:t>gain ~10</a:t>
            </a:r>
            <a:r>
              <a:rPr lang="en-GB" altLang="ru-RU" sz="1800" baseline="30000" dirty="0">
                <a:latin typeface="Calibri" panose="020F0502020204030204" pitchFamily="34" charset="0"/>
                <a:cs typeface="Times New Roman" pitchFamily="18" charset="0"/>
              </a:rPr>
              <a:t>8</a:t>
            </a:r>
            <a:r>
              <a:rPr lang="en-US" altLang="ru-RU" sz="1800" dirty="0">
                <a:latin typeface="Calibri" panose="020F0502020204030204" pitchFamily="34" charset="0"/>
                <a:cs typeface="Times New Roman" pitchFamily="18" charset="0"/>
              </a:rPr>
              <a:t> </a:t>
            </a:r>
          </a:p>
          <a:p>
            <a:pPr marL="285750" indent="-285750" eaLnBrk="1" hangingPunct="1">
              <a:spcBef>
                <a:spcPct val="0"/>
              </a:spcBef>
              <a:buClr>
                <a:schemeClr val="tx1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altLang="ru-RU" sz="1800" dirty="0"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altLang="ru-RU" sz="1800" i="1" dirty="0">
                <a:latin typeface="Calibri" panose="020F0502020204030204" pitchFamily="34" charset="0"/>
                <a:cs typeface="Times New Roman" pitchFamily="18" charset="0"/>
              </a:rPr>
              <a:t>ADC</a:t>
            </a:r>
            <a:r>
              <a:rPr lang="en-US" altLang="ru-RU" sz="1800" dirty="0">
                <a:latin typeface="Calibri" panose="020F0502020204030204" pitchFamily="34" charset="0"/>
                <a:cs typeface="Times New Roman" pitchFamily="18" charset="0"/>
              </a:rPr>
              <a:t>: 12-bit 200 MSPS (waveform) 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10000"/>
              <a:buNone/>
            </a:pPr>
            <a:r>
              <a:rPr lang="en-US" altLang="ru-RU" sz="1800" b="1" dirty="0" smtClean="0">
                <a:latin typeface="Calibri" panose="020F0502020204030204" pitchFamily="34" charset="0"/>
                <a:cs typeface="Times New Roman" pitchFamily="18" charset="0"/>
              </a:rPr>
              <a:t>Section</a:t>
            </a:r>
            <a:r>
              <a:rPr lang="en-US" altLang="ru-RU" sz="1800" i="1" dirty="0">
                <a:latin typeface="Calibri" panose="020F0502020204030204" pitchFamily="34" charset="0"/>
                <a:cs typeface="Times New Roman" pitchFamily="18" charset="0"/>
              </a:rPr>
              <a:t>: </a:t>
            </a:r>
            <a:r>
              <a:rPr lang="en-US" altLang="ru-RU" sz="1800" dirty="0">
                <a:latin typeface="Calibri" panose="020F0502020204030204" pitchFamily="34" charset="0"/>
                <a:cs typeface="Times New Roman" pitchFamily="18" charset="0"/>
              </a:rPr>
              <a:t>12 optical modules</a:t>
            </a:r>
          </a:p>
          <a:p>
            <a:pPr marL="285750" indent="-285750" eaLnBrk="1" hangingPunct="1">
              <a:spcBef>
                <a:spcPct val="0"/>
              </a:spcBef>
              <a:buClr>
                <a:schemeClr val="tx1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altLang="ru-RU" sz="1800" dirty="0">
                <a:latin typeface="Calibri" panose="020F0502020204030204" pitchFamily="34" charset="0"/>
                <a:cs typeface="Times New Roman" pitchFamily="18" charset="0"/>
              </a:rPr>
              <a:t>Trigger: c</a:t>
            </a:r>
            <a:r>
              <a:rPr lang="en-US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oin. any pairs of nearby OMs</a:t>
            </a:r>
            <a:endParaRPr lang="en-US" altLang="ru-RU" sz="1800" dirty="0">
              <a:latin typeface="Calibri" panose="020F0502020204030204" pitchFamily="34" charset="0"/>
              <a:cs typeface="Times New Roman" pitchFamily="18" charset="0"/>
            </a:endParaRPr>
          </a:p>
          <a:p>
            <a:pPr marL="285750" indent="-285750" eaLnBrk="1" hangingPunct="1">
              <a:spcBef>
                <a:spcPct val="0"/>
              </a:spcBef>
              <a:buClr>
                <a:schemeClr val="tx1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Master records: waveforms of 12 channels</a:t>
            </a:r>
          </a:p>
          <a:p>
            <a:pPr marL="285750" indent="-285750" eaLnBrk="1" hangingPunct="1">
              <a:spcBef>
                <a:spcPct val="0"/>
              </a:spcBef>
              <a:buClr>
                <a:schemeClr val="tx1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altLang="ru-RU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Data transmitting: 2-wire Eth. </a:t>
            </a:r>
            <a:r>
              <a:rPr lang="en-US" altLang="ru-RU" sz="18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Extenders</a:t>
            </a:r>
            <a:r>
              <a:rPr lang="ru-RU" altLang="ru-RU" sz="18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altLang="ru-RU" sz="1800" dirty="0" smtClean="0"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altLang="ru-RU" sz="18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1800" dirty="0" smtClean="0">
                <a:latin typeface="Calibri" panose="020F0502020204030204" pitchFamily="34" charset="0"/>
              </a:rPr>
              <a:t>time </a:t>
            </a:r>
            <a:r>
              <a:rPr lang="en-US" sz="1800" dirty="0">
                <a:latin typeface="Calibri" panose="020F0502020204030204" pitchFamily="34" charset="0"/>
              </a:rPr>
              <a:t>intervals without pulses are clipped</a:t>
            </a:r>
            <a:r>
              <a:rPr lang="en-US" sz="1800" dirty="0" smtClean="0">
                <a:latin typeface="Calibri" panose="020F0502020204030204" pitchFamily="34" charset="0"/>
              </a:rPr>
              <a:t>)</a:t>
            </a:r>
            <a:endParaRPr lang="ru-RU" sz="1800" dirty="0" smtClean="0">
              <a:latin typeface="Calibri" panose="020F0502020204030204" pitchFamily="34" charset="0"/>
            </a:endParaRPr>
          </a:p>
          <a:p>
            <a:pPr>
              <a:buClr>
                <a:schemeClr val="tx1"/>
              </a:buClr>
              <a:buSzPct val="110000"/>
              <a:buNone/>
            </a:pPr>
            <a:r>
              <a:rPr lang="en-US" altLang="ru-RU" sz="1800" b="1" dirty="0">
                <a:latin typeface="Calibri" panose="020F0502020204030204" pitchFamily="34" charset="0"/>
                <a:cs typeface="Times New Roman" pitchFamily="18" charset="0"/>
              </a:rPr>
              <a:t>String</a:t>
            </a:r>
            <a:r>
              <a:rPr lang="en-US" altLang="ru-RU" sz="1800" i="1" dirty="0">
                <a:latin typeface="Calibri" panose="020F0502020204030204" pitchFamily="34" charset="0"/>
                <a:cs typeface="Times New Roman" pitchFamily="18" charset="0"/>
              </a:rPr>
              <a:t>: 3</a:t>
            </a:r>
            <a:r>
              <a:rPr lang="en-US" altLang="ru-RU" sz="1800" dirty="0">
                <a:latin typeface="Calibri" panose="020F0502020204030204" pitchFamily="34" charset="0"/>
                <a:cs typeface="Times New Roman" pitchFamily="18" charset="0"/>
              </a:rPr>
              <a:t> sections</a:t>
            </a:r>
          </a:p>
          <a:p>
            <a:pPr marL="285750" indent="-285750">
              <a:buClr>
                <a:schemeClr val="tx1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Section power </a:t>
            </a:r>
            <a:r>
              <a:rPr lang="en-US" sz="18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control</a:t>
            </a:r>
            <a:endParaRPr lang="ru-RU" sz="18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Clr>
                <a:schemeClr val="tx1"/>
              </a:buClr>
              <a:buSzPct val="110000"/>
              <a:buNone/>
            </a:pPr>
            <a:r>
              <a:rPr lang="en-US" altLang="ru-RU" sz="1800" b="1" dirty="0">
                <a:latin typeface="Calibri" panose="020F0502020204030204" pitchFamily="34" charset="0"/>
                <a:cs typeface="Times New Roman" pitchFamily="18" charset="0"/>
              </a:rPr>
              <a:t>Cluster</a:t>
            </a:r>
            <a:r>
              <a:rPr lang="en-US" altLang="ru-RU" sz="1800" i="1" dirty="0">
                <a:latin typeface="Calibri" panose="020F0502020204030204" pitchFamily="34" charset="0"/>
                <a:cs typeface="Times New Roman" pitchFamily="18" charset="0"/>
              </a:rPr>
              <a:t>: </a:t>
            </a:r>
            <a:r>
              <a:rPr lang="en-US" altLang="ru-RU" sz="1800" dirty="0">
                <a:latin typeface="Calibri" panose="020F0502020204030204" pitchFamily="34" charset="0"/>
                <a:cs typeface="Times New Roman" pitchFamily="18" charset="0"/>
              </a:rPr>
              <a:t>8 strings </a:t>
            </a:r>
          </a:p>
          <a:p>
            <a:pPr marL="285750" indent="-285750">
              <a:buClr>
                <a:schemeClr val="tx1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Data transmitting: optical line</a:t>
            </a:r>
          </a:p>
          <a:p>
            <a:pPr marL="285750" indent="-285750">
              <a:buClr>
                <a:schemeClr val="tx1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altLang="ru-RU" sz="1800" dirty="0">
                <a:latin typeface="Calibri" panose="020F0502020204030204" pitchFamily="34" charset="0"/>
                <a:cs typeface="Times New Roman" pitchFamily="18" charset="0"/>
              </a:rPr>
              <a:t>Event  rate: </a:t>
            </a:r>
            <a:r>
              <a:rPr lang="en-US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50 – 250 Hz  </a:t>
            </a:r>
            <a:endParaRPr lang="en-US" sz="1800" dirty="0"/>
          </a:p>
        </p:txBody>
      </p:sp>
      <p:sp>
        <p:nvSpPr>
          <p:cNvPr id="3" name="Прямоугольник 11"/>
          <p:cNvSpPr>
            <a:spLocks noChangeArrowheads="1"/>
          </p:cNvSpPr>
          <p:nvPr/>
        </p:nvSpPr>
        <p:spPr bwMode="auto">
          <a:xfrm>
            <a:off x="483160" y="74861"/>
            <a:ext cx="428621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4000" b="1" dirty="0">
                <a:ln w="3175" cmpd="sng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DAQ system</a:t>
            </a:r>
            <a:endParaRPr lang="en-GB" altLang="ru-RU" sz="4000" b="1" dirty="0">
              <a:ln w="3175" cmpd="sng"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4946970" y="5003800"/>
            <a:ext cx="4368800" cy="1698638"/>
            <a:chOff x="5181600" y="5003801"/>
            <a:chExt cx="4368800" cy="1698638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5181600" y="5003801"/>
              <a:ext cx="4368800" cy="169863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2607" y="5136169"/>
              <a:ext cx="4110087" cy="14345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Группа 16"/>
          <p:cNvGrpSpPr/>
          <p:nvPr/>
        </p:nvGrpSpPr>
        <p:grpSpPr>
          <a:xfrm>
            <a:off x="4946970" y="927100"/>
            <a:ext cx="2981890" cy="3884925"/>
            <a:chOff x="4946970" y="1028700"/>
            <a:chExt cx="2981890" cy="38849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3" name="Прямоугольник 12"/>
            <p:cNvSpPr/>
            <p:nvPr/>
          </p:nvSpPr>
          <p:spPr>
            <a:xfrm>
              <a:off x="4946970" y="1028700"/>
              <a:ext cx="2981890" cy="388492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7" name="Группа 6"/>
            <p:cNvGrpSpPr/>
            <p:nvPr/>
          </p:nvGrpSpPr>
          <p:grpSpPr>
            <a:xfrm>
              <a:off x="5047977" y="1123734"/>
              <a:ext cx="2880882" cy="3789891"/>
              <a:chOff x="6638890" y="229656"/>
              <a:chExt cx="2253724" cy="3261291"/>
            </a:xfrm>
          </p:grpSpPr>
          <p:sp>
            <p:nvSpPr>
              <p:cNvPr id="8" name="TextBox 23"/>
              <p:cNvSpPr txBox="1">
                <a:spLocks noChangeArrowheads="1"/>
              </p:cNvSpPr>
              <p:nvPr/>
            </p:nvSpPr>
            <p:spPr bwMode="auto">
              <a:xfrm rot="16200000">
                <a:off x="7262067" y="1655257"/>
                <a:ext cx="2899932" cy="3611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ru-RU" sz="2400" dirty="0">
                    <a:solidFill>
                      <a:schemeClr val="bg1"/>
                    </a:solidFill>
                    <a:latin typeface="Calibri" panose="020F0502020204030204" pitchFamily="34" charset="0"/>
                    <a:cs typeface="Times New Roman" pitchFamily="18" charset="0"/>
                  </a:rPr>
                  <a:t>GVD Section: 12 channels</a:t>
                </a:r>
                <a:endParaRPr lang="ru-RU" altLang="ru-RU" sz="2400" dirty="0">
                  <a:solidFill>
                    <a:schemeClr val="bg1"/>
                  </a:solidFill>
                  <a:latin typeface="Calibri" panose="020F0502020204030204" pitchFamily="34" charset="0"/>
                  <a:cs typeface="Times New Roman" pitchFamily="18" charset="0"/>
                </a:endParaRPr>
              </a:p>
            </p:txBody>
          </p:sp>
          <p:pic>
            <p:nvPicPr>
              <p:cNvPr id="9" name="Picture 4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38890" y="229656"/>
                <a:ext cx="1900464" cy="3261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02" y="933234"/>
            <a:ext cx="4147132" cy="7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90503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0622071"/>
              </p:ext>
            </p:extLst>
          </p:nvPr>
        </p:nvGraphicFramePr>
        <p:xfrm>
          <a:off x="1449420" y="1116563"/>
          <a:ext cx="9530864" cy="35849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1260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1260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1260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81260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28043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32608">
                <a:tc gridSpan="5"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KM3NeT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32608">
                <a:tc>
                  <a:txBody>
                    <a:bodyPr/>
                    <a:lstStyle/>
                    <a:p>
                      <a:pPr marL="0" marR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2015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10910">
                <a:tc>
                  <a:txBody>
                    <a:bodyPr/>
                    <a:lstStyle/>
                    <a:p>
                      <a:pPr marL="0" marR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Foreseen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24 Str. ARCA 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7 Str. ORCA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</a:rPr>
                        <a:t>230 Str.(ARCA)</a:t>
                      </a:r>
                      <a:endParaRPr lang="ru-RU" sz="1800"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</a:rPr>
                        <a:t>115 Str. (ORCA)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10910">
                <a:tc>
                  <a:txBody>
                    <a:bodyPr/>
                    <a:lstStyle/>
                    <a:p>
                      <a:pPr marL="0" marR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Realized so far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1 DU (36 OMs) ARCA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2 DUs (72 OMs)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ARCA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1 DU (36 OMs)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ORCA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32608">
                <a:tc gridSpan="5"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Baikal-GVD-1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82676">
                <a:tc>
                  <a:txBody>
                    <a:bodyPr/>
                    <a:lstStyle/>
                    <a:p>
                      <a:pPr marL="0" marR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Foreseen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  <a:latin typeface="Calibri" panose="020F0502020204030204" pitchFamily="34" charset="0"/>
                        </a:rPr>
                        <a:t>Dubna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192 OMs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1 Cluster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288 OMs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2 Clusters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576 OMs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8 Clusters </a:t>
                      </a: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</a:rPr>
                        <a:t/>
                      </a:r>
                      <a:br>
                        <a:rPr lang="ru-RU" sz="1800" dirty="0" smtClean="0"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2304 </a:t>
                      </a: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OMs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82676">
                <a:tc>
                  <a:txBody>
                    <a:bodyPr/>
                    <a:lstStyle/>
                    <a:p>
                      <a:pPr marL="0" marR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Realized so far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Dubna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192 OMs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1 Cluster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288 OMs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2 Clusters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576 OMs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89460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274533" y="61638"/>
            <a:ext cx="62632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 err="1">
                <a:ln w="3175" cmpd="sng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Deep-water</a:t>
            </a:r>
            <a:r>
              <a:rPr lang="de-DE" sz="4000" dirty="0">
                <a:ln w="3175" cmpd="sng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de-DE" sz="4000" dirty="0" err="1">
                <a:ln w="3175" cmpd="sng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pulsed</a:t>
            </a:r>
            <a:r>
              <a:rPr lang="de-DE" sz="4000" dirty="0">
                <a:ln w="3175" cmpd="sng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de-DE" sz="4000" dirty="0" err="1">
                <a:ln w="3175" cmpd="sng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laser</a:t>
            </a:r>
            <a:endParaRPr lang="de-DE" sz="4000" dirty="0">
              <a:ln w="3175" cmpd="sng"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74533" y="702194"/>
            <a:ext cx="588243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Wavelength:  532 nm</a:t>
            </a:r>
            <a:endParaRPr lang="ru-RU" sz="24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Pulse energy: 0.37 </a:t>
            </a:r>
            <a:r>
              <a:rPr lang="en-US" sz="24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mJ</a:t>
            </a:r>
            <a:r>
              <a:rPr lang="en-US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 (~10</a:t>
            </a:r>
            <a:r>
              <a:rPr lang="en-US" sz="2400" baseline="30000" dirty="0">
                <a:latin typeface="Calibri" panose="020F0502020204030204" pitchFamily="34" charset="0"/>
                <a:cs typeface="Times New Roman" panose="02020603050405020304" pitchFamily="18" charset="0"/>
              </a:rPr>
              <a:t>15</a:t>
            </a:r>
            <a:r>
              <a:rPr lang="en-US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 photons)</a:t>
            </a:r>
          </a:p>
          <a:p>
            <a:r>
              <a:rPr lang="en-US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Flash duration ~1 </a:t>
            </a:r>
            <a:r>
              <a:rPr lang="en-US" sz="24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ns</a:t>
            </a:r>
          </a:p>
          <a:p>
            <a:r>
              <a:rPr lang="en-US" sz="24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Attenuation </a:t>
            </a:r>
            <a:r>
              <a:rPr lang="en-US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steps: 10</a:t>
            </a:r>
            <a:r>
              <a:rPr lang="en-US" sz="2400" baseline="30000" dirty="0">
                <a:latin typeface="Calibri" panose="020F0502020204030204" pitchFamily="34" charset="0"/>
                <a:cs typeface="Times New Roman" panose="02020603050405020304" pitchFamily="18" charset="0"/>
              </a:rPr>
              <a:t>-5</a:t>
            </a:r>
            <a:r>
              <a:rPr lang="en-US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, 10</a:t>
            </a:r>
            <a:r>
              <a:rPr lang="en-US" sz="2400" baseline="30000" dirty="0">
                <a:latin typeface="Calibri" panose="020F0502020204030204" pitchFamily="34" charset="0"/>
                <a:cs typeface="Times New Roman" panose="02020603050405020304" pitchFamily="18" charset="0"/>
              </a:rPr>
              <a:t>-4</a:t>
            </a:r>
            <a:r>
              <a:rPr lang="en-US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, 10</a:t>
            </a:r>
            <a:r>
              <a:rPr lang="en-US" sz="2400" baseline="30000" dirty="0">
                <a:latin typeface="Calibri" panose="020F0502020204030204" pitchFamily="34" charset="0"/>
                <a:cs typeface="Times New Roman" panose="02020603050405020304" pitchFamily="18" charset="0"/>
              </a:rPr>
              <a:t>-3</a:t>
            </a:r>
            <a:r>
              <a:rPr lang="en-US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, 10</a:t>
            </a:r>
            <a:r>
              <a:rPr lang="en-US" sz="2400" baseline="30000" dirty="0">
                <a:latin typeface="Calibri" panose="020F0502020204030204" pitchFamily="34" charset="0"/>
                <a:cs typeface="Times New Roman" panose="02020603050405020304" pitchFamily="18" charset="0"/>
              </a:rPr>
              <a:t>-2</a:t>
            </a:r>
            <a:r>
              <a:rPr lang="en-US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, 10</a:t>
            </a:r>
            <a:r>
              <a:rPr lang="en-US" sz="2400" baseline="30000" dirty="0">
                <a:latin typeface="Calibri" panose="020F0502020204030204" pitchFamily="34" charset="0"/>
                <a:cs typeface="Times New Roman" panose="02020603050405020304" pitchFamily="18" charset="0"/>
              </a:rPr>
              <a:t>-1</a:t>
            </a:r>
            <a:r>
              <a:rPr lang="en-US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lang="ru-RU" sz="24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feld 4"/>
          <p:cNvSpPr txBox="1"/>
          <p:nvPr/>
        </p:nvSpPr>
        <p:spPr>
          <a:xfrm>
            <a:off x="6863541" y="772070"/>
            <a:ext cx="34543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Purposes</a:t>
            </a:r>
            <a:r>
              <a:rPr lang="de-DE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r>
              <a:rPr lang="de-DE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- inter-cluster </a:t>
            </a:r>
            <a:r>
              <a:rPr lang="de-DE" sz="24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calibration</a:t>
            </a:r>
            <a:endParaRPr lang="de-DE" sz="24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de-DE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de-DE" sz="24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cascade</a:t>
            </a:r>
            <a:r>
              <a:rPr lang="de-DE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4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emulation</a:t>
            </a:r>
            <a:endParaRPr lang="de-DE" sz="24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274533" y="2340832"/>
            <a:ext cx="11654227" cy="4301665"/>
            <a:chOff x="399228" y="2326977"/>
            <a:chExt cx="11654227" cy="4301665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399228" y="2326978"/>
              <a:ext cx="11654227" cy="430166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16969" y="2790438"/>
              <a:ext cx="1343025" cy="35813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3106" y="2790438"/>
              <a:ext cx="1268164" cy="35813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5974" y="2326977"/>
              <a:ext cx="4475874" cy="4301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237" y="2464936"/>
              <a:ext cx="3599759" cy="40805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895380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686180" y="805413"/>
            <a:ext cx="9740206" cy="3823242"/>
          </a:xfrm>
          <a:prstGeom prst="rect">
            <a:avLst/>
          </a:prstGeom>
          <a:solidFill>
            <a:schemeClr val="tx1"/>
          </a:solidFill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211762" y="36061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9"/>
          <p:cNvSpPr>
            <a:spLocks noChangeArrowheads="1"/>
          </p:cNvSpPr>
          <p:nvPr/>
        </p:nvSpPr>
        <p:spPr bwMode="auto">
          <a:xfrm>
            <a:off x="1211762" y="323151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1524001" y="5743059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TextBox 11"/>
          <p:cNvSpPr txBox="1">
            <a:spLocks noChangeArrowheads="1"/>
          </p:cNvSpPr>
          <p:nvPr/>
        </p:nvSpPr>
        <p:spPr bwMode="auto">
          <a:xfrm>
            <a:off x="549681" y="69019"/>
            <a:ext cx="7776865" cy="646092"/>
          </a:xfrm>
          <a:prstGeom prst="rect">
            <a:avLst/>
          </a:prstGeom>
          <a:noFill/>
          <a:ln>
            <a:noFill/>
          </a:ln>
          <a:effectLst>
            <a:outerShdw blurRad="25400" dist="38100" dir="2700000" algn="ctr" rotWithShape="0">
              <a:srgbClr val="00000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03" tIns="45602" rIns="91203" bIns="45602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2057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ln w="3175" cmpd="sng">
                  <a:noFill/>
                </a:ln>
                <a:latin typeface="+mj-lt"/>
              </a:rPr>
              <a:t>Baikal-GVD : phase 1 (up to 2020)</a:t>
            </a:r>
            <a:endParaRPr lang="ru-RU" sz="3600" b="1" dirty="0">
              <a:ln w="3175" cmpd="sng">
                <a:noFill/>
              </a:ln>
              <a:latin typeface="+mj-lt"/>
            </a:endParaRPr>
          </a:p>
        </p:txBody>
      </p:sp>
      <p:pic>
        <p:nvPicPr>
          <p:cNvPr id="6" name="Рисунок 4" descr="OM_vid_subcon.png"/>
          <p:cNvPicPr>
            <a:picLocks noChangeAspect="1"/>
          </p:cNvPicPr>
          <p:nvPr/>
        </p:nvPicPr>
        <p:blipFill>
          <a:blip r:embed="rId2" cstate="print">
            <a:lum bright="-14000" contras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2" r="14172"/>
          <a:stretch>
            <a:fillRect/>
          </a:stretch>
        </p:blipFill>
        <p:spPr bwMode="auto">
          <a:xfrm>
            <a:off x="1009752" y="1141645"/>
            <a:ext cx="1711811" cy="1921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417366" y="4244119"/>
            <a:ext cx="2273560" cy="399990"/>
          </a:xfrm>
          <a:prstGeom prst="rect">
            <a:avLst/>
          </a:prstGeom>
          <a:noFill/>
        </p:spPr>
        <p:txBody>
          <a:bodyPr wrap="square" lIns="91321" tIns="45661" rIns="91321" bIns="45661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+mj-lt"/>
              </a:rPr>
              <a:t>Cluster: 8 strings</a:t>
            </a:r>
            <a:endParaRPr lang="ru-RU" sz="20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464" t="3" r="-61217" b="-5788"/>
          <a:stretch>
            <a:fillRect/>
          </a:stretch>
        </p:blipFill>
        <p:spPr bwMode="auto">
          <a:xfrm>
            <a:off x="3313360" y="849977"/>
            <a:ext cx="1014338" cy="3778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744285" y="3878937"/>
            <a:ext cx="1923684" cy="399990"/>
          </a:xfrm>
          <a:prstGeom prst="rect">
            <a:avLst/>
          </a:prstGeom>
          <a:noFill/>
        </p:spPr>
        <p:txBody>
          <a:bodyPr wrap="none" lIns="91321" tIns="45661" rIns="91321" bIns="45661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+mj-lt"/>
              </a:rPr>
              <a:t>String: 36 OMs</a:t>
            </a:r>
            <a:endParaRPr lang="ru-RU" sz="2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Прямоугольник 12"/>
          <p:cNvSpPr>
            <a:spLocks noChangeArrowheads="1"/>
          </p:cNvSpPr>
          <p:nvPr/>
        </p:nvSpPr>
        <p:spPr bwMode="auto">
          <a:xfrm>
            <a:off x="774984" y="3023423"/>
            <a:ext cx="226099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912057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Optical </a:t>
            </a:r>
            <a:r>
              <a:rPr lang="en-US" sz="2000" b="1" dirty="0" smtClean="0">
                <a:solidFill>
                  <a:prstClr val="black"/>
                </a:solidFill>
                <a:latin typeface="+mj-lt"/>
                <a:cs typeface="Times New Roman" pitchFamily="18" charset="0"/>
              </a:rPr>
              <a:t>module</a:t>
            </a:r>
            <a:endParaRPr lang="ru-RU" sz="2000" b="1" dirty="0">
              <a:solidFill>
                <a:prstClr val="black"/>
              </a:solidFill>
              <a:latin typeface="+mj-lt"/>
              <a:cs typeface="Arial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0715362"/>
              </p:ext>
            </p:extLst>
          </p:nvPr>
        </p:nvGraphicFramePr>
        <p:xfrm>
          <a:off x="719644" y="4740254"/>
          <a:ext cx="5586382" cy="199828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349623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9014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05753"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 GVD-1</a:t>
                      </a:r>
                      <a:endParaRPr lang="ru-RU" sz="1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OMs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2304</a:t>
                      </a:r>
                      <a:endParaRPr lang="ru-RU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07992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Clusters (8 Strings)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8</a:t>
                      </a:r>
                      <a:endParaRPr lang="ru-RU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Depths, m 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750 </a:t>
                      </a:r>
                      <a:r>
                        <a:rPr lang="en-US" sz="2000" b="1" baseline="0" dirty="0" smtClean="0"/>
                        <a:t> – 1275</a:t>
                      </a:r>
                      <a:endParaRPr lang="ru-RU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Eff.</a:t>
                      </a:r>
                      <a:r>
                        <a:rPr lang="en-US" sz="2000" b="1" baseline="0" dirty="0" smtClean="0"/>
                        <a:t> Volume (E</a:t>
                      </a:r>
                      <a:r>
                        <a:rPr lang="en-US" sz="2000" b="1" baseline="-25000" dirty="0" smtClean="0"/>
                        <a:t>SH</a:t>
                      </a:r>
                      <a:r>
                        <a:rPr lang="en-US" sz="2000" b="1" baseline="0" dirty="0" smtClean="0"/>
                        <a:t> &gt; 100 </a:t>
                      </a:r>
                      <a:r>
                        <a:rPr lang="ru-RU" sz="2000" b="1" baseline="0" dirty="0" smtClean="0"/>
                        <a:t>Т</a:t>
                      </a:r>
                      <a:r>
                        <a:rPr lang="en-US" sz="2000" b="1" baseline="0" dirty="0" smtClean="0"/>
                        <a:t>eV)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0.4 km</a:t>
                      </a:r>
                      <a:r>
                        <a:rPr lang="en-US" sz="2000" b="1" baseline="30000" dirty="0" smtClean="0"/>
                        <a:t>3</a:t>
                      </a:r>
                      <a:endParaRPr lang="ru-RU" sz="2000" b="1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grpSp>
        <p:nvGrpSpPr>
          <p:cNvPr id="12" name="Группа 11"/>
          <p:cNvGrpSpPr/>
          <p:nvPr/>
        </p:nvGrpSpPr>
        <p:grpSpPr>
          <a:xfrm>
            <a:off x="4488631" y="860456"/>
            <a:ext cx="2014216" cy="3384376"/>
            <a:chOff x="3275856" y="980728"/>
            <a:chExt cx="2014216" cy="3384376"/>
          </a:xfrm>
        </p:grpSpPr>
        <p:pic>
          <p:nvPicPr>
            <p:cNvPr id="13" name="Рисунок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6" y="980728"/>
              <a:ext cx="2014215" cy="33209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Прямоугольник 13"/>
            <p:cNvSpPr/>
            <p:nvPr/>
          </p:nvSpPr>
          <p:spPr>
            <a:xfrm rot="16200000">
              <a:off x="4717318" y="2599572"/>
              <a:ext cx="77617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b="1" dirty="0"/>
                <a:t>525 m</a:t>
              </a:r>
              <a:endParaRPr lang="ru-RU" dirty="0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3867833" y="3995772"/>
              <a:ext cx="77617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b="1" dirty="0"/>
                <a:t>120 m</a:t>
              </a:r>
              <a:endParaRPr lang="ru-RU" dirty="0"/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7039862" y="980495"/>
            <a:ext cx="3225667" cy="3267770"/>
            <a:chOff x="5666657" y="1091285"/>
            <a:chExt cx="3225667" cy="3267770"/>
          </a:xfrm>
        </p:grpSpPr>
        <p:pic>
          <p:nvPicPr>
            <p:cNvPr id="17" name="Рисунок 1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88000"/>
                      </a14:imgEffect>
                      <a14:imgEffect>
                        <a14:brightnessContrast bright="-20000" contrast="6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" b="-4994"/>
            <a:stretch>
              <a:fillRect/>
            </a:stretch>
          </p:blipFill>
          <p:spPr bwMode="auto">
            <a:xfrm>
              <a:off x="5666657" y="1091285"/>
              <a:ext cx="3225667" cy="31974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8" name="Прямая со стрелкой 17"/>
            <p:cNvCxnSpPr/>
            <p:nvPr/>
          </p:nvCxnSpPr>
          <p:spPr>
            <a:xfrm flipV="1">
              <a:off x="5796136" y="4237950"/>
              <a:ext cx="3096188" cy="10156"/>
            </a:xfrm>
            <a:prstGeom prst="straightConnector1">
              <a:avLst/>
            </a:prstGeom>
            <a:ln w="19050">
              <a:solidFill>
                <a:schemeClr val="bg1"/>
              </a:solidFill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Прямоугольник 18"/>
            <p:cNvSpPr/>
            <p:nvPr/>
          </p:nvSpPr>
          <p:spPr>
            <a:xfrm>
              <a:off x="6964177" y="3989723"/>
              <a:ext cx="77617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b="1" dirty="0"/>
                <a:t>700 m</a:t>
              </a:r>
              <a:endParaRPr lang="ru-RU" dirty="0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7555610" y="4259416"/>
            <a:ext cx="2367716" cy="399990"/>
          </a:xfrm>
          <a:prstGeom prst="rect">
            <a:avLst/>
          </a:prstGeom>
          <a:noFill/>
        </p:spPr>
        <p:txBody>
          <a:bodyPr wrap="none" lIns="91321" tIns="45661" rIns="91321" bIns="45661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+mj-lt"/>
              </a:rPr>
              <a:t>GVD-1:  8 clusters</a:t>
            </a:r>
            <a:endParaRPr lang="ru-RU" sz="2000" b="1" dirty="0">
              <a:solidFill>
                <a:schemeClr val="bg1"/>
              </a:solidFill>
              <a:latin typeface="+mj-lt"/>
            </a:endParaRPr>
          </a:p>
        </p:txBody>
      </p:sp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5194134"/>
              </p:ext>
            </p:extLst>
          </p:nvPr>
        </p:nvGraphicFramePr>
        <p:xfrm>
          <a:off x="6454206" y="4750020"/>
          <a:ext cx="2787069" cy="1200472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78706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05753">
                <a:tc>
                  <a:txBody>
                    <a:bodyPr/>
                    <a:lstStyle/>
                    <a:p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Directional</a:t>
                      </a:r>
                      <a:r>
                        <a:rPr lang="en-US" sz="20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resolution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Cascades:  ~3</a:t>
                      </a:r>
                      <a:r>
                        <a:rPr lang="en-US" sz="20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  <a:sym typeface="Symbol"/>
                        </a:rPr>
                        <a:t></a:t>
                      </a:r>
                      <a:r>
                        <a:rPr lang="en-US" sz="20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sz="2000" b="1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  <a:sym typeface="Symbo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07992">
                <a:tc>
                  <a:txBody>
                    <a:bodyPr/>
                    <a:lstStyle/>
                    <a:p>
                      <a:r>
                        <a:rPr lang="en-US" sz="20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  <a:sym typeface="Symbol"/>
                        </a:rPr>
                        <a:t>Muons: 0.25 - 0.5</a:t>
                      </a:r>
                      <a:endParaRPr lang="ru-RU" sz="20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9248208"/>
              </p:ext>
            </p:extLst>
          </p:nvPr>
        </p:nvGraphicFramePr>
        <p:xfrm>
          <a:off x="9241275" y="4749982"/>
          <a:ext cx="2726649" cy="1200472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72664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05753">
                <a:tc>
                  <a:txBody>
                    <a:bodyPr/>
                    <a:lstStyle/>
                    <a:p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Energy</a:t>
                      </a:r>
                      <a:r>
                        <a:rPr lang="en-US" sz="20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resolution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l-GR" sz="20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δ(</a:t>
                      </a:r>
                      <a:r>
                        <a:rPr lang="en-US" sz="20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E/</a:t>
                      </a:r>
                      <a:r>
                        <a:rPr lang="en-US" sz="2000" b="1" kern="1200" dirty="0" err="1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  <a:r>
                        <a:rPr lang="en-US" sz="1600" b="1" kern="1200" dirty="0" err="1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sh</a:t>
                      </a:r>
                      <a:r>
                        <a:rPr lang="en-US" sz="20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) ~ 0.15</a:t>
                      </a:r>
                      <a:endParaRPr lang="en-US" sz="2000" b="1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  <a:sym typeface="Symbo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07992">
                <a:tc>
                  <a:txBody>
                    <a:bodyPr/>
                    <a:lstStyle/>
                    <a:p>
                      <a:r>
                        <a:rPr lang="en-US" sz="20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  <a:sym typeface="Symbol"/>
                        </a:rPr>
                        <a:t> </a:t>
                      </a:r>
                      <a:r>
                        <a:rPr lang="el-GR" sz="20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  <a:sym typeface="Symbol"/>
                        </a:rPr>
                        <a:t>δ(</a:t>
                      </a:r>
                      <a:r>
                        <a:rPr lang="en-US" sz="2000" b="1" kern="1200" dirty="0" err="1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  <a:sym typeface="Symbol"/>
                        </a:rPr>
                        <a:t>lgE</a:t>
                      </a:r>
                      <a:r>
                        <a:rPr lang="en-US" sz="20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  <a:sym typeface="Symbol"/>
                        </a:rPr>
                        <a:t>) ~ 0.4</a:t>
                      </a:r>
                      <a:endParaRPr lang="ru-RU" sz="20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504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524001" y="2657819"/>
            <a:ext cx="607859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1000">
                <a:solidFill>
                  <a:srgbClr val="8EAADB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      </a:t>
            </a:r>
            <a:endParaRPr lang="en-US" altLang="ru-RU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16"/>
          <p:cNvSpPr>
            <a:spLocks noChangeArrowheads="1"/>
          </p:cNvSpPr>
          <p:nvPr/>
        </p:nvSpPr>
        <p:spPr bwMode="auto">
          <a:xfrm>
            <a:off x="1524001" y="2955054"/>
            <a:ext cx="607859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1000" i="1">
                <a:solidFill>
                  <a:srgbClr val="8EAADB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      </a:t>
            </a:r>
            <a:endParaRPr lang="en-US" altLang="ru-RU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5768518" y="4098414"/>
            <a:ext cx="4225854" cy="2497164"/>
            <a:chOff x="4175720" y="1043249"/>
            <a:chExt cx="4392488" cy="263630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6" name="Рисунок 5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5720" y="1043249"/>
              <a:ext cx="4392488" cy="263630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4860032" y="2390130"/>
              <a:ext cx="730134" cy="4224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</a:rPr>
                <a:t>Time</a:t>
              </a:r>
              <a:endParaRPr lang="ru-RU" sz="2000" dirty="0">
                <a:solidFill>
                  <a:srgbClr val="FF0000"/>
                </a:solidFill>
              </a:endParaRPr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1045345" y="905077"/>
            <a:ext cx="38517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The first Laser Runs: Jun </a:t>
            </a:r>
            <a:r>
              <a:rPr lang="en-US" sz="2400" dirty="0" smtClean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2017</a:t>
            </a:r>
            <a:endParaRPr lang="en-US" sz="2400" dirty="0">
              <a:solidFill>
                <a:prstClr val="black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1586000" y="1440002"/>
            <a:ext cx="2770480" cy="2981283"/>
            <a:chOff x="1259632" y="2862667"/>
            <a:chExt cx="2571973" cy="26209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10" name="Группа 9"/>
            <p:cNvGrpSpPr/>
            <p:nvPr/>
          </p:nvGrpSpPr>
          <p:grpSpPr>
            <a:xfrm>
              <a:off x="1355105" y="2862667"/>
              <a:ext cx="2476500" cy="2620963"/>
              <a:chOff x="270784" y="2429458"/>
              <a:chExt cx="2476500" cy="2620963"/>
            </a:xfrm>
          </p:grpSpPr>
          <p:pic>
            <p:nvPicPr>
              <p:cNvPr id="15" name="Рисунок 7" descr="Изображение выглядит как объект, стол, внутренний, предмет&#10;&#10;Описание создано с высокой степенью достоверности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3676" r="13702"/>
              <a:stretch>
                <a:fillRect/>
              </a:stretch>
            </p:blipFill>
            <p:spPr bwMode="auto">
              <a:xfrm>
                <a:off x="270784" y="2429458"/>
                <a:ext cx="2476500" cy="26209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6" name="Группа 15"/>
              <p:cNvGrpSpPr/>
              <p:nvPr/>
            </p:nvGrpSpPr>
            <p:grpSpPr>
              <a:xfrm>
                <a:off x="323528" y="2432886"/>
                <a:ext cx="467678" cy="1806576"/>
                <a:chOff x="2987824" y="2899674"/>
                <a:chExt cx="467678" cy="1806576"/>
              </a:xfrm>
            </p:grpSpPr>
            <p:sp>
              <p:nvSpPr>
                <p:cNvPr id="17" name="Прямоугольник 16"/>
                <p:cNvSpPr/>
                <p:nvPr/>
              </p:nvSpPr>
              <p:spPr>
                <a:xfrm>
                  <a:off x="2987824" y="2899674"/>
                  <a:ext cx="94615" cy="1806576"/>
                </a:xfrm>
                <a:prstGeom prst="rect">
                  <a:avLst/>
                </a:prstGeom>
                <a:gradFill>
                  <a:gsLst>
                    <a:gs pos="0">
                      <a:srgbClr val="0070C0"/>
                    </a:gs>
                    <a:gs pos="40920">
                      <a:srgbClr val="00EE6C"/>
                    </a:gs>
                    <a:gs pos="22000">
                      <a:srgbClr val="71DAFF"/>
                    </a:gs>
                    <a:gs pos="66000">
                      <a:srgbClr val="FFFF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ru-RU">
                    <a:solidFill>
                      <a:prstClr val="white"/>
                    </a:solidFill>
                  </a:endParaRPr>
                </a:p>
              </p:txBody>
            </p:sp>
            <p:pic>
              <p:nvPicPr>
                <p:cNvPr id="18" name="Рисунок 8" descr="Изображение выглядит как предмет&#10;&#10;Описание создано с высокой степенью достоверности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-478" t="37427" r="-76" b="36427"/>
                <a:stretch>
                  <a:fillRect/>
                </a:stretch>
              </p:blipFill>
              <p:spPr bwMode="auto">
                <a:xfrm rot="-5400000">
                  <a:off x="2365683" y="3616431"/>
                  <a:ext cx="1806575" cy="3730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11" name="Солнце 10"/>
            <p:cNvSpPr/>
            <p:nvPr/>
          </p:nvSpPr>
          <p:spPr>
            <a:xfrm>
              <a:off x="1403648" y="5195422"/>
              <a:ext cx="229503" cy="214642"/>
            </a:xfrm>
            <a:prstGeom prst="sun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cxnSp>
          <p:nvCxnSpPr>
            <p:cNvPr id="12" name="Прямая со стрелкой 11"/>
            <p:cNvCxnSpPr/>
            <p:nvPr/>
          </p:nvCxnSpPr>
          <p:spPr>
            <a:xfrm flipV="1">
              <a:off x="1619672" y="4797152"/>
              <a:ext cx="814121" cy="467928"/>
            </a:xfrm>
            <a:prstGeom prst="straightConnector1">
              <a:avLst/>
            </a:prstGeom>
            <a:ln w="19050">
              <a:headEnd type="triangl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1801520" y="5075892"/>
              <a:ext cx="570258" cy="324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Perpetua" panose="02020502060401020303" pitchFamily="18" charset="0"/>
                </a:rPr>
                <a:t>64 m</a:t>
              </a:r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259632" y="4890646"/>
              <a:ext cx="600021" cy="2976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solidFill>
                    <a:prstClr val="black"/>
                  </a:solidFill>
                  <a:latin typeface="Perpetua" panose="02020502060401020303" pitchFamily="18" charset="0"/>
                </a:rPr>
                <a:t>LASER</a:t>
              </a:r>
              <a:endParaRPr lang="ru-RU" sz="1600" i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5768518" y="1447617"/>
            <a:ext cx="4225854" cy="2488446"/>
            <a:chOff x="4810642" y="1340768"/>
            <a:chExt cx="4225854" cy="248844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20" name="Группа 19"/>
            <p:cNvGrpSpPr/>
            <p:nvPr/>
          </p:nvGrpSpPr>
          <p:grpSpPr>
            <a:xfrm>
              <a:off x="4810642" y="1340768"/>
              <a:ext cx="4225854" cy="2488446"/>
              <a:chOff x="4192304" y="3841004"/>
              <a:chExt cx="4392488" cy="2571950"/>
            </a:xfrm>
          </p:grpSpPr>
          <p:grpSp>
            <p:nvGrpSpPr>
              <p:cNvPr id="28" name="Группа 27"/>
              <p:cNvGrpSpPr/>
              <p:nvPr/>
            </p:nvGrpSpPr>
            <p:grpSpPr>
              <a:xfrm>
                <a:off x="4192304" y="3841004"/>
                <a:ext cx="4392488" cy="2571950"/>
                <a:chOff x="4192304" y="3841004"/>
                <a:chExt cx="4392488" cy="2571950"/>
              </a:xfrm>
            </p:grpSpPr>
            <p:pic>
              <p:nvPicPr>
                <p:cNvPr id="30" name="Рисунок 29"/>
                <p:cNvPicPr/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92304" y="3841004"/>
                  <a:ext cx="4392488" cy="2571949"/>
                </a:xfrm>
                <a:prstGeom prst="rect">
                  <a:avLst/>
                </a:prstGeom>
              </p:spPr>
            </p:pic>
            <p:sp>
              <p:nvSpPr>
                <p:cNvPr id="31" name="TextBox 30"/>
                <p:cNvSpPr txBox="1"/>
                <p:nvPr/>
              </p:nvSpPr>
              <p:spPr>
                <a:xfrm>
                  <a:off x="4716016" y="4206279"/>
                  <a:ext cx="1326639" cy="41353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>
                      <a:solidFill>
                        <a:srgbClr val="FF0000"/>
                      </a:solidFill>
                    </a:rPr>
                    <a:t>Amplitude</a:t>
                  </a:r>
                  <a:endParaRPr lang="ru-RU" sz="2000" dirty="0">
                    <a:solidFill>
                      <a:srgbClr val="FF0000"/>
                    </a:solidFill>
                  </a:endParaRPr>
                </a:p>
              </p:txBody>
            </p:sp>
            <p:pic>
              <p:nvPicPr>
                <p:cNvPr id="32" name="Picture 2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627565" y="6165304"/>
                  <a:ext cx="904875" cy="2476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29" name="TextBox 28"/>
              <p:cNvSpPr txBox="1"/>
              <p:nvPr/>
            </p:nvSpPr>
            <p:spPr>
              <a:xfrm rot="16200000">
                <a:off x="4024915" y="4046321"/>
                <a:ext cx="673333" cy="319913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Q, </a:t>
                </a:r>
                <a:r>
                  <a:rPr lang="en-US" sz="14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</a:t>
                </a:r>
                <a:endParaRPr lang="ru-RU" sz="1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7092280" y="1509516"/>
              <a:ext cx="3962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solidFill>
                    <a:srgbClr val="0070C0"/>
                  </a:solidFill>
                  <a:latin typeface="Perpetua" panose="02020502060401020303" pitchFamily="18" charset="0"/>
                </a:rPr>
                <a:t>S6</a:t>
              </a:r>
              <a:endParaRPr lang="ru-RU" b="1" i="1" dirty="0">
                <a:solidFill>
                  <a:srgbClr val="0070C0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582790" y="2215658"/>
              <a:ext cx="3914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solidFill>
                    <a:srgbClr val="0070C0"/>
                  </a:solidFill>
                  <a:latin typeface="Perpetua" panose="02020502060401020303" pitchFamily="18" charset="0"/>
                </a:rPr>
                <a:t>S7</a:t>
              </a:r>
              <a:endParaRPr lang="ru-RU" b="1" i="1" dirty="0">
                <a:solidFill>
                  <a:srgbClr val="0070C0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998766" y="2371278"/>
              <a:ext cx="3914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solidFill>
                    <a:srgbClr val="0070C0"/>
                  </a:solidFill>
                  <a:latin typeface="Perpetua" panose="02020502060401020303" pitchFamily="18" charset="0"/>
                </a:rPr>
                <a:t>S8</a:t>
              </a:r>
              <a:endParaRPr lang="ru-RU" b="1" i="1" dirty="0">
                <a:solidFill>
                  <a:srgbClr val="0070C0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696018" y="1907540"/>
              <a:ext cx="3914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solidFill>
                    <a:srgbClr val="0070C0"/>
                  </a:solidFill>
                  <a:latin typeface="Perpetua" panose="02020502060401020303" pitchFamily="18" charset="0"/>
                </a:rPr>
                <a:t>S5</a:t>
              </a:r>
              <a:endParaRPr lang="ru-RU" b="1" i="1" dirty="0">
                <a:solidFill>
                  <a:srgbClr val="0070C0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299756" y="2550048"/>
              <a:ext cx="3914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solidFill>
                    <a:srgbClr val="0070C0"/>
                  </a:solidFill>
                  <a:latin typeface="Perpetua" panose="02020502060401020303" pitchFamily="18" charset="0"/>
                </a:rPr>
                <a:t>S4</a:t>
              </a:r>
              <a:endParaRPr lang="ru-RU" b="1" i="1" dirty="0">
                <a:solidFill>
                  <a:srgbClr val="0070C0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917639" y="3072267"/>
              <a:ext cx="3914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solidFill>
                    <a:srgbClr val="0070C0"/>
                  </a:solidFill>
                  <a:latin typeface="Perpetua" panose="02020502060401020303" pitchFamily="18" charset="0"/>
                </a:rPr>
                <a:t>S3</a:t>
              </a:r>
              <a:endParaRPr lang="ru-RU" b="1" i="1" dirty="0">
                <a:solidFill>
                  <a:srgbClr val="0070C0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157645" y="2746534"/>
              <a:ext cx="3914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solidFill>
                    <a:srgbClr val="0070C0"/>
                  </a:solidFill>
                  <a:latin typeface="Perpetua" panose="02020502060401020303" pitchFamily="18" charset="0"/>
                </a:rPr>
                <a:t>S1</a:t>
              </a:r>
              <a:endParaRPr lang="ru-RU" b="1" i="1" dirty="0">
                <a:solidFill>
                  <a:srgbClr val="0070C0"/>
                </a:solidFill>
              </a:endParaRPr>
            </a:p>
          </p:txBody>
        </p:sp>
      </p:grpSp>
      <p:sp>
        <p:nvSpPr>
          <p:cNvPr id="33" name="Textfeld 3"/>
          <p:cNvSpPr txBox="1"/>
          <p:nvPr/>
        </p:nvSpPr>
        <p:spPr>
          <a:xfrm>
            <a:off x="494839" y="60919"/>
            <a:ext cx="86757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n w="3175" cmpd="sng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The first tests of the laser operation</a:t>
            </a:r>
            <a:endParaRPr lang="de-DE" sz="4000" dirty="0">
              <a:ln w="3175" cmpd="sng"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635004" y="4620259"/>
            <a:ext cx="4672473" cy="193899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Check up of main parameters </a:t>
            </a:r>
            <a:r>
              <a:rPr lang="en-US" sz="24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2400" dirty="0" smtClean="0"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of </a:t>
            </a:r>
            <a:r>
              <a:rPr lang="en-US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the detector with laser: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Uncertainties of the  timing </a:t>
            </a:r>
            <a:r>
              <a:rPr lang="en-US" sz="24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2400" dirty="0" smtClean="0"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calibration </a:t>
            </a:r>
            <a:r>
              <a:rPr lang="en-US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of the channels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Precision of the OMs </a:t>
            </a:r>
            <a:r>
              <a:rPr lang="en-US" sz="24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positioning </a:t>
            </a:r>
            <a:endParaRPr lang="ru-RU" sz="24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1893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Группа 86"/>
          <p:cNvGrpSpPr/>
          <p:nvPr/>
        </p:nvGrpSpPr>
        <p:grpSpPr>
          <a:xfrm>
            <a:off x="191073" y="113746"/>
            <a:ext cx="9174595" cy="6574681"/>
            <a:chOff x="1631950" y="116632"/>
            <a:chExt cx="9174595" cy="657468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6" name="Прямоугольник 85"/>
            <p:cNvSpPr/>
            <p:nvPr/>
          </p:nvSpPr>
          <p:spPr>
            <a:xfrm>
              <a:off x="1631950" y="116632"/>
              <a:ext cx="9174595" cy="657468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58" name="Группа 5">
              <a:extLst>
                <a:ext uri="{FF2B5EF4-FFF2-40B4-BE49-F238E27FC236}">
                  <a16:creationId xmlns:a16="http://schemas.microsoft.com/office/drawing/2014/main" xmlns="" id="{8791527B-4EDF-43B0-8B20-FC3F8390B3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71663" y="3484564"/>
              <a:ext cx="5975350" cy="3095625"/>
              <a:chOff x="107504" y="2997198"/>
              <a:chExt cx="6638623" cy="3744169"/>
            </a:xfrm>
          </p:grpSpPr>
          <p:grpSp>
            <p:nvGrpSpPr>
              <p:cNvPr id="59" name="Группа 2">
                <a:extLst>
                  <a:ext uri="{FF2B5EF4-FFF2-40B4-BE49-F238E27FC236}">
                    <a16:creationId xmlns:a16="http://schemas.microsoft.com/office/drawing/2014/main" xmlns="" id="{323D2EB9-2540-4DE9-8A8F-738EE9E8E14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339750" y="2997198"/>
                <a:ext cx="2157197" cy="3744167"/>
                <a:chOff x="5436096" y="1628800"/>
                <a:chExt cx="2783887" cy="3650853"/>
              </a:xfrm>
            </p:grpSpPr>
            <p:pic>
              <p:nvPicPr>
                <p:cNvPr id="66" name="Picture 2" descr="C:\Users\baikal\Downloads\matrix.png">
                  <a:extLst>
                    <a:ext uri="{FF2B5EF4-FFF2-40B4-BE49-F238E27FC236}">
                      <a16:creationId xmlns:a16="http://schemas.microsoft.com/office/drawing/2014/main" xmlns="" id="{E5E2F486-E670-42BB-8D39-4B2FF10F525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8596" t="11842" r="34537" b="6824"/>
                <a:stretch>
                  <a:fillRect/>
                </a:stretch>
              </p:blipFill>
              <p:spPr bwMode="auto">
                <a:xfrm>
                  <a:off x="5436096" y="1628800"/>
                  <a:ext cx="2783887" cy="36508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67" name="TextBox 1">
                  <a:extLst>
                    <a:ext uri="{FF2B5EF4-FFF2-40B4-BE49-F238E27FC236}">
                      <a16:creationId xmlns:a16="http://schemas.microsoft.com/office/drawing/2014/main" xmlns="" id="{012628A3-C585-4655-8F26-A927E321CC5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714881" y="1852080"/>
                  <a:ext cx="2434382" cy="4355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defTabSz="914400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buNone/>
                    <a:defRPr/>
                  </a:pPr>
                  <a:r>
                    <a:rPr lang="en-US" altLang="ru-RU" sz="1800">
                      <a:solidFill>
                        <a:prstClr val="black"/>
                      </a:solidFill>
                      <a:latin typeface="Arial" panose="020B0604020202020204" pitchFamily="34" charset="0"/>
                    </a:rPr>
                    <a:t>Str 8 Section 1</a:t>
                  </a:r>
                  <a:endParaRPr lang="ru-RU" altLang="ru-RU" sz="1800">
                    <a:solidFill>
                      <a:prstClr val="black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60" name="Группа 3">
                <a:extLst>
                  <a:ext uri="{FF2B5EF4-FFF2-40B4-BE49-F238E27FC236}">
                    <a16:creationId xmlns:a16="http://schemas.microsoft.com/office/drawing/2014/main" xmlns="" id="{5EB8AAEE-8270-46AC-B042-F551BF90D64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504" y="2997200"/>
                <a:ext cx="2160240" cy="3744167"/>
                <a:chOff x="2610392" y="1806233"/>
                <a:chExt cx="2592244" cy="3238711"/>
              </a:xfrm>
            </p:grpSpPr>
            <p:pic>
              <p:nvPicPr>
                <p:cNvPr id="64" name="Picture 5" descr="http://baikal.jinr.ru/wiki/images/6/61/Matrix_str1.png">
                  <a:extLst>
                    <a:ext uri="{FF2B5EF4-FFF2-40B4-BE49-F238E27FC236}">
                      <a16:creationId xmlns:a16="http://schemas.microsoft.com/office/drawing/2014/main" xmlns="" id="{9CF1F541-F52F-40BB-B66B-7F0E503E2D2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1316" t="594" r="30791" b="23073"/>
                <a:stretch>
                  <a:fillRect/>
                </a:stretch>
              </p:blipFill>
              <p:spPr bwMode="auto">
                <a:xfrm>
                  <a:off x="2610392" y="1806233"/>
                  <a:ext cx="2592244" cy="32387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65" name="TextBox 6">
                  <a:extLst>
                    <a:ext uri="{FF2B5EF4-FFF2-40B4-BE49-F238E27FC236}">
                      <a16:creationId xmlns:a16="http://schemas.microsoft.com/office/drawing/2014/main" xmlns="" id="{B96EA0F8-8CA1-459C-BC1B-44D94290CA4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905964" y="2022171"/>
                  <a:ext cx="2263606" cy="3864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defTabSz="914400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buNone/>
                    <a:defRPr/>
                  </a:pPr>
                  <a:r>
                    <a:rPr lang="en-US" altLang="ru-RU" sz="1800">
                      <a:solidFill>
                        <a:prstClr val="black"/>
                      </a:solidFill>
                      <a:latin typeface="Arial" panose="020B0604020202020204" pitchFamily="34" charset="0"/>
                    </a:rPr>
                    <a:t>Str 1 Section 1</a:t>
                  </a:r>
                  <a:endParaRPr lang="ru-RU" altLang="ru-RU" sz="1800">
                    <a:solidFill>
                      <a:prstClr val="black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61" name="Группа 4">
                <a:extLst>
                  <a:ext uri="{FF2B5EF4-FFF2-40B4-BE49-F238E27FC236}">
                    <a16:creationId xmlns:a16="http://schemas.microsoft.com/office/drawing/2014/main" xmlns="" id="{3183122F-84D7-46A4-9B7C-E1C07E71281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572000" y="2997198"/>
                <a:ext cx="2174127" cy="3744169"/>
                <a:chOff x="-63288" y="1726337"/>
                <a:chExt cx="2016000" cy="3348000"/>
              </a:xfrm>
            </p:grpSpPr>
            <p:pic>
              <p:nvPicPr>
                <p:cNvPr id="62" name="Picture 7" descr="http://baikal.jinr.ru/wiki/images/d/dc/Matrix_str8_mid2.png">
                  <a:extLst>
                    <a:ext uri="{FF2B5EF4-FFF2-40B4-BE49-F238E27FC236}">
                      <a16:creationId xmlns:a16="http://schemas.microsoft.com/office/drawing/2014/main" xmlns="" id="{A7D734B8-157B-472B-A9E8-03F5CF35E06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1288" t="7498" r="32585" b="5351"/>
                <a:stretch>
                  <a:fillRect/>
                </a:stretch>
              </p:blipFill>
              <p:spPr bwMode="auto">
                <a:xfrm>
                  <a:off x="-63288" y="1726337"/>
                  <a:ext cx="2016000" cy="3348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63" name="TextBox 9">
                  <a:extLst>
                    <a:ext uri="{FF2B5EF4-FFF2-40B4-BE49-F238E27FC236}">
                      <a16:creationId xmlns:a16="http://schemas.microsoft.com/office/drawing/2014/main" xmlns="" id="{332D7CDA-E006-48DE-BE3A-FE3F25BE531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37024" y="1920752"/>
                  <a:ext cx="1749173" cy="3994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defTabSz="914400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buNone/>
                    <a:defRPr/>
                  </a:pPr>
                  <a:r>
                    <a:rPr lang="en-US" altLang="ru-RU" sz="1800">
                      <a:solidFill>
                        <a:prstClr val="black"/>
                      </a:solidFill>
                      <a:latin typeface="Arial" panose="020B0604020202020204" pitchFamily="34" charset="0"/>
                    </a:rPr>
                    <a:t>Str 8 Section 2</a:t>
                  </a:r>
                  <a:endParaRPr lang="ru-RU" altLang="ru-RU" sz="1800">
                    <a:solidFill>
                      <a:prstClr val="black"/>
                    </a:solidFill>
                    <a:latin typeface="Arial" panose="020B0604020202020204" pitchFamily="34" charset="0"/>
                  </a:endParaRPr>
                </a:p>
              </p:txBody>
            </p:sp>
          </p:grpSp>
        </p:grpSp>
        <p:pic>
          <p:nvPicPr>
            <p:cNvPr id="68" name="Picture 5">
              <a:extLst>
                <a:ext uri="{FF2B5EF4-FFF2-40B4-BE49-F238E27FC236}">
                  <a16:creationId xmlns:a16="http://schemas.microsoft.com/office/drawing/2014/main" xmlns="" id="{517E86C9-5B13-47A9-BC56-C7D1B2F2EA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320414" y="116632"/>
              <a:ext cx="3254933" cy="260394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69" name="Прямоугольник 1">
              <a:extLst>
                <a:ext uri="{FF2B5EF4-FFF2-40B4-BE49-F238E27FC236}">
                  <a16:creationId xmlns:a16="http://schemas.microsoft.com/office/drawing/2014/main" xmlns="" id="{0CBEC5D4-9E91-432A-AF3D-229E00A7E7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56645" y="141436"/>
              <a:ext cx="5094664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r>
                <a:rPr lang="en-US" altLang="ru-RU" dirty="0">
                  <a:ln w="3175" cmpd="sng">
                    <a:noFill/>
                  </a:ln>
                  <a:solidFill>
                    <a:schemeClr val="bg1"/>
                  </a:solidFill>
                  <a:latin typeface="+mj-lt"/>
                </a:rPr>
                <a:t>New LED light sources </a:t>
              </a:r>
              <a:r>
                <a:rPr lang="en-US" altLang="ru-RU" dirty="0" smtClean="0">
                  <a:ln w="3175" cmpd="sng">
                    <a:noFill/>
                  </a:ln>
                  <a:solidFill>
                    <a:schemeClr val="bg1"/>
                  </a:solidFill>
                  <a:latin typeface="+mj-lt"/>
                </a:rPr>
                <a:t/>
              </a:r>
              <a:br>
                <a:rPr lang="en-US" altLang="ru-RU" dirty="0" smtClean="0">
                  <a:ln w="3175" cmpd="sng">
                    <a:noFill/>
                  </a:ln>
                  <a:solidFill>
                    <a:schemeClr val="bg1"/>
                  </a:solidFill>
                  <a:latin typeface="+mj-lt"/>
                </a:rPr>
              </a:br>
              <a:r>
                <a:rPr lang="en-US" altLang="ru-RU" dirty="0" smtClean="0">
                  <a:ln w="3175" cmpd="sng">
                    <a:noFill/>
                  </a:ln>
                  <a:solidFill>
                    <a:schemeClr val="bg1"/>
                  </a:solidFill>
                  <a:latin typeface="+mj-lt"/>
                </a:rPr>
                <a:t>for inter-string </a:t>
              </a:r>
              <a:r>
                <a:rPr lang="en-US" altLang="ru-RU" dirty="0">
                  <a:ln w="3175" cmpd="sng">
                    <a:noFill/>
                  </a:ln>
                  <a:solidFill>
                    <a:schemeClr val="bg1"/>
                  </a:solidFill>
                  <a:latin typeface="+mj-lt"/>
                </a:rPr>
                <a:t>calibration</a:t>
              </a:r>
              <a:endParaRPr lang="ru-RU" altLang="ru-RU" dirty="0">
                <a:ln w="3175" cmpd="sng">
                  <a:noFill/>
                </a:ln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70" name="TextBox 2">
              <a:extLst>
                <a:ext uri="{FF2B5EF4-FFF2-40B4-BE49-F238E27FC236}">
                  <a16:creationId xmlns:a16="http://schemas.microsoft.com/office/drawing/2014/main" xmlns="" id="{189F365D-1B0B-451C-B95A-F5056A6C81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63714" y="1347794"/>
              <a:ext cx="3665537" cy="1754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r>
                <a:rPr lang="en-US" altLang="ru-RU" sz="1800" dirty="0">
                  <a:solidFill>
                    <a:prstClr val="black"/>
                  </a:solidFill>
                </a:rPr>
                <a:t>3 new LED light sources (LED beacon) for the  time calibration of the Strings were installed.</a:t>
              </a:r>
            </a:p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r>
                <a:rPr lang="en-US" altLang="ru-RU" sz="1800" dirty="0">
                  <a:solidFill>
                    <a:prstClr val="black"/>
                  </a:solidFill>
                </a:rPr>
                <a:t>Each LED beacon comprises 12 synchronized LEDs:  6 vertical and 6  horizontal. </a:t>
              </a:r>
              <a:endParaRPr lang="ru-RU" altLang="ru-RU" sz="1800" dirty="0">
                <a:solidFill>
                  <a:prstClr val="black"/>
                </a:solidFill>
              </a:endParaRPr>
            </a:p>
          </p:txBody>
        </p:sp>
        <p:grpSp>
          <p:nvGrpSpPr>
            <p:cNvPr id="71" name="Группа 4">
              <a:extLst>
                <a:ext uri="{FF2B5EF4-FFF2-40B4-BE49-F238E27FC236}">
                  <a16:creationId xmlns:a16="http://schemas.microsoft.com/office/drawing/2014/main" xmlns="" id="{32547469-D07D-40E2-BE26-3027F211704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278887" y="2720975"/>
              <a:ext cx="2209725" cy="3970338"/>
              <a:chOff x="6864127" y="2997200"/>
              <a:chExt cx="2100360" cy="3693614"/>
            </a:xfrm>
          </p:grpSpPr>
          <p:grpSp>
            <p:nvGrpSpPr>
              <p:cNvPr id="72" name="Группа 2">
                <a:extLst>
                  <a:ext uri="{FF2B5EF4-FFF2-40B4-BE49-F238E27FC236}">
                    <a16:creationId xmlns:a16="http://schemas.microsoft.com/office/drawing/2014/main" xmlns="" id="{652B4BE1-30B2-4C44-BA5B-FFA10CB6A0E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876256" y="2997200"/>
                <a:ext cx="2088231" cy="3693614"/>
                <a:chOff x="6876256" y="2997200"/>
                <a:chExt cx="2088231" cy="3693614"/>
              </a:xfrm>
            </p:grpSpPr>
            <p:pic>
              <p:nvPicPr>
                <p:cNvPr id="75" name="Picture 2">
                  <a:extLst>
                    <a:ext uri="{FF2B5EF4-FFF2-40B4-BE49-F238E27FC236}">
                      <a16:creationId xmlns:a16="http://schemas.microsoft.com/office/drawing/2014/main" xmlns="" id="{50D3211A-51F2-4841-8491-A4DBF713B6B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936766" y="2997200"/>
                  <a:ext cx="2027721" cy="36936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76" name="7-конечная звезда 75">
                  <a:extLst>
                    <a:ext uri="{FF2B5EF4-FFF2-40B4-BE49-F238E27FC236}">
                      <a16:creationId xmlns:a16="http://schemas.microsoft.com/office/drawing/2014/main" xmlns="" id="{3B37A0BA-5AAB-48DA-8725-9A6E12678FC8}"/>
                    </a:ext>
                  </a:extLst>
                </p:cNvPr>
                <p:cNvSpPr/>
                <p:nvPr/>
              </p:nvSpPr>
              <p:spPr>
                <a:xfrm>
                  <a:off x="7807137" y="5661446"/>
                  <a:ext cx="286697" cy="228913"/>
                </a:xfrm>
                <a:prstGeom prst="star7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7-конечная звезда 76">
                  <a:extLst>
                    <a:ext uri="{FF2B5EF4-FFF2-40B4-BE49-F238E27FC236}">
                      <a16:creationId xmlns:a16="http://schemas.microsoft.com/office/drawing/2014/main" xmlns="" id="{9829789B-299C-4504-9490-A1CB73E8B2AF}"/>
                    </a:ext>
                  </a:extLst>
                </p:cNvPr>
                <p:cNvSpPr/>
                <p:nvPr/>
              </p:nvSpPr>
              <p:spPr>
                <a:xfrm>
                  <a:off x="7807137" y="4940741"/>
                  <a:ext cx="286697" cy="228913"/>
                </a:xfrm>
                <a:prstGeom prst="star7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8" name="7-конечная звезда 77">
                  <a:extLst>
                    <a:ext uri="{FF2B5EF4-FFF2-40B4-BE49-F238E27FC236}">
                      <a16:creationId xmlns:a16="http://schemas.microsoft.com/office/drawing/2014/main" xmlns="" id="{A0B518F8-7AA5-4E3F-A12F-685CA389105E}"/>
                    </a:ext>
                  </a:extLst>
                </p:cNvPr>
                <p:cNvSpPr/>
                <p:nvPr/>
              </p:nvSpPr>
              <p:spPr>
                <a:xfrm>
                  <a:off x="6876128" y="5775164"/>
                  <a:ext cx="288205" cy="228912"/>
                </a:xfrm>
                <a:prstGeom prst="star7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73" name="TextBox 3">
                <a:extLst>
                  <a:ext uri="{FF2B5EF4-FFF2-40B4-BE49-F238E27FC236}">
                    <a16:creationId xmlns:a16="http://schemas.microsoft.com/office/drawing/2014/main" xmlns="" id="{8DDE7363-8DD3-472E-B052-14C1CA01B7A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6200000">
                <a:off x="6738837" y="3610923"/>
                <a:ext cx="543123" cy="2925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altLang="ru-RU" sz="14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</a:rPr>
                  <a:t>Str 1</a:t>
                </a:r>
                <a:endParaRPr kumimoji="0" lang="ru-RU" altLang="ru-RU" sz="14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  <p:sp>
            <p:nvSpPr>
              <p:cNvPr id="74" name="TextBox 20">
                <a:extLst>
                  <a:ext uri="{FF2B5EF4-FFF2-40B4-BE49-F238E27FC236}">
                    <a16:creationId xmlns:a16="http://schemas.microsoft.com/office/drawing/2014/main" xmlns="" id="{4C9CB0CE-7EDF-4E3B-A985-9DF73082435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6200000">
                <a:off x="7669192" y="3574635"/>
                <a:ext cx="543123" cy="2925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altLang="ru-RU" sz="14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</a:rPr>
                  <a:t>Str 8</a:t>
                </a:r>
                <a:endParaRPr kumimoji="0" lang="ru-RU" altLang="ru-RU" sz="14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</p:grpSp>
        <p:pic>
          <p:nvPicPr>
            <p:cNvPr id="79" name="Рисунок 22">
              <a:extLst>
                <a:ext uri="{FF2B5EF4-FFF2-40B4-BE49-F238E27FC236}">
                  <a16:creationId xmlns:a16="http://schemas.microsoft.com/office/drawing/2014/main" xmlns="" id="{88E1674C-B4F5-45EA-9707-FE99788BEC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5638" y="1144594"/>
              <a:ext cx="1439862" cy="923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0" name="Группа 10">
              <a:extLst>
                <a:ext uri="{FF2B5EF4-FFF2-40B4-BE49-F238E27FC236}">
                  <a16:creationId xmlns:a16="http://schemas.microsoft.com/office/drawing/2014/main" xmlns="" id="{4E71CBE7-B03A-4BAE-A002-0BB2A32C9EE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48300" y="2147888"/>
              <a:ext cx="2452688" cy="1136650"/>
              <a:chOff x="3990568" y="2158699"/>
              <a:chExt cx="2453640" cy="1136650"/>
            </a:xfrm>
          </p:grpSpPr>
          <p:pic>
            <p:nvPicPr>
              <p:cNvPr id="81" name="Рисунок 23">
                <a:extLst>
                  <a:ext uri="{FF2B5EF4-FFF2-40B4-BE49-F238E27FC236}">
                    <a16:creationId xmlns:a16="http://schemas.microsoft.com/office/drawing/2014/main" xmlns="" id="{1F974826-B44E-41E1-A2A0-0A357E4ADD5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0568" y="2158699"/>
                <a:ext cx="2453640" cy="11366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2" name="TextBox 6">
                <a:extLst>
                  <a:ext uri="{FF2B5EF4-FFF2-40B4-BE49-F238E27FC236}">
                    <a16:creationId xmlns:a16="http://schemas.microsoft.com/office/drawing/2014/main" xmlns="" id="{8C15A8DA-B6FC-4EAC-A82D-7814D781DB7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60782" y="2368211"/>
                <a:ext cx="954107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altLang="ru-RU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</a:rPr>
                  <a:t>470 nm</a:t>
                </a:r>
                <a:endParaRPr kumimoji="0" lang="ru-RU" alt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  <p:cxnSp>
            <p:nvCxnSpPr>
              <p:cNvPr id="83" name="Прямая соединительная линия 82">
                <a:extLst>
                  <a:ext uri="{FF2B5EF4-FFF2-40B4-BE49-F238E27FC236}">
                    <a16:creationId xmlns:a16="http://schemas.microsoft.com/office/drawing/2014/main" xmlns="" id="{8CECEDF0-90CF-49A8-951F-F65D602933AA}"/>
                  </a:ext>
                </a:extLst>
              </p:cNvPr>
              <p:cNvCxnSpPr/>
              <p:nvPr/>
            </p:nvCxnSpPr>
            <p:spPr>
              <a:xfrm flipV="1">
                <a:off x="5037137" y="2204736"/>
                <a:ext cx="0" cy="792163"/>
              </a:xfrm>
              <a:prstGeom prst="line">
                <a:avLst/>
              </a:prstGeom>
              <a:noFill/>
              <a:ln w="15875" cap="flat" cmpd="sng" algn="ctr">
                <a:solidFill>
                  <a:srgbClr val="FF0000"/>
                </a:solidFill>
                <a:prstDash val="solid"/>
                <a:headEnd type="stealth"/>
              </a:ln>
              <a:effectLst/>
            </p:spPr>
          </p:cxnSp>
        </p:grpSp>
        <p:sp>
          <p:nvSpPr>
            <p:cNvPr id="84" name="Прямоугольник 12">
              <a:extLst>
                <a:ext uri="{FF2B5EF4-FFF2-40B4-BE49-F238E27FC236}">
                  <a16:creationId xmlns:a16="http://schemas.microsoft.com/office/drawing/2014/main" xmlns="" id="{C63E455C-8249-4D23-9212-3D5B7E79DB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8000" y="3088125"/>
              <a:ext cx="291246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r>
                <a:rPr lang="en-US" altLang="ru-RU" sz="1800" dirty="0">
                  <a:solidFill>
                    <a:prstClr val="black"/>
                  </a:solidFill>
                </a:rPr>
                <a:t>LED: </a:t>
              </a:r>
              <a:r>
                <a:rPr lang="en-US" altLang="ru-RU" sz="1800" dirty="0" err="1">
                  <a:solidFill>
                    <a:prstClr val="black"/>
                  </a:solidFill>
                </a:rPr>
                <a:t>Kingbright</a:t>
              </a:r>
              <a:r>
                <a:rPr lang="en-US" altLang="ru-RU" sz="1800" dirty="0">
                  <a:solidFill>
                    <a:prstClr val="black"/>
                  </a:solidFill>
                </a:rPr>
                <a:t> L</a:t>
              </a:r>
              <a:r>
                <a:rPr lang="ru-RU" altLang="ru-RU" sz="1800" dirty="0">
                  <a:solidFill>
                    <a:prstClr val="black"/>
                  </a:solidFill>
                </a:rPr>
                <a:t>7113 </a:t>
              </a:r>
              <a:r>
                <a:rPr lang="en-US" altLang="ru-RU" sz="1800" dirty="0">
                  <a:solidFill>
                    <a:prstClr val="black"/>
                  </a:solidFill>
                </a:rPr>
                <a:t>PBC</a:t>
              </a:r>
              <a:r>
                <a:rPr lang="ru-RU" altLang="ru-RU" sz="1800" dirty="0">
                  <a:solidFill>
                    <a:prstClr val="black"/>
                  </a:solidFill>
                </a:rPr>
                <a:t>-</a:t>
              </a:r>
              <a:r>
                <a:rPr lang="en-US" altLang="ru-RU" sz="1800" dirty="0">
                  <a:solidFill>
                    <a:prstClr val="black"/>
                  </a:solidFill>
                </a:rPr>
                <a:t>A </a:t>
              </a:r>
            </a:p>
          </p:txBody>
        </p:sp>
        <p:cxnSp>
          <p:nvCxnSpPr>
            <p:cNvPr id="85" name="Прямая соединительная линия 84">
              <a:extLst>
                <a:ext uri="{FF2B5EF4-FFF2-40B4-BE49-F238E27FC236}">
                  <a16:creationId xmlns:a16="http://schemas.microsoft.com/office/drawing/2014/main" xmlns="" id="{BBE37C2F-E33E-40CF-A372-EA3DB0AFC5AB}"/>
                </a:ext>
              </a:extLst>
            </p:cNvPr>
            <p:cNvCxnSpPr>
              <a:endCxn id="79" idx="2"/>
            </p:cNvCxnSpPr>
            <p:nvPr/>
          </p:nvCxnSpPr>
          <p:spPr>
            <a:xfrm flipH="1">
              <a:off x="7175501" y="1493843"/>
              <a:ext cx="792163" cy="112712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headEnd type="stealth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862432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17047" y="4062382"/>
            <a:ext cx="65402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POCAM connection to the DAQ of the Cluster-1</a:t>
            </a:r>
          </a:p>
        </p:txBody>
      </p:sp>
      <p:sp>
        <p:nvSpPr>
          <p:cNvPr id="3" name="TextBox 7"/>
          <p:cNvSpPr txBox="1">
            <a:spLocks noChangeArrowheads="1"/>
          </p:cNvSpPr>
          <p:nvPr/>
        </p:nvSpPr>
        <p:spPr bwMode="auto">
          <a:xfrm>
            <a:off x="1509352" y="5702035"/>
            <a:ext cx="509947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2000" b="1" i="1" dirty="0" err="1">
                <a:solidFill>
                  <a:schemeClr val="tx1"/>
                </a:solidFill>
                <a:latin typeface="Arial" pitchFamily="34" charset="0"/>
              </a:rPr>
              <a:t>NPort</a:t>
            </a:r>
            <a:r>
              <a:rPr lang="en-US" altLang="ru-RU" sz="2000" b="1" i="1" dirty="0">
                <a:solidFill>
                  <a:schemeClr val="tx1"/>
                </a:solidFill>
                <a:latin typeface="Arial" pitchFamily="34" charset="0"/>
              </a:rPr>
              <a:t> 5250:  Ethernet – RS485 converter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2000" b="1" i="1" dirty="0">
                <a:solidFill>
                  <a:schemeClr val="tx1"/>
                </a:solidFill>
                <a:latin typeface="Arial" pitchFamily="34" charset="0"/>
              </a:rPr>
              <a:t>300 VDC power commutator</a:t>
            </a:r>
            <a:endParaRPr lang="ru-RU" altLang="ru-RU" sz="2000" b="1" i="1" dirty="0">
              <a:solidFill>
                <a:schemeClr val="tx1"/>
              </a:solidFill>
              <a:latin typeface="Arial" pitchFamily="34" charset="0"/>
            </a:endParaRPr>
          </a:p>
        </p:txBody>
      </p:sp>
      <p:grpSp>
        <p:nvGrpSpPr>
          <p:cNvPr id="5" name="Группа 8"/>
          <p:cNvGrpSpPr>
            <a:grpSpLocks/>
          </p:cNvGrpSpPr>
          <p:nvPr/>
        </p:nvGrpSpPr>
        <p:grpSpPr bwMode="auto">
          <a:xfrm>
            <a:off x="6446521" y="4524046"/>
            <a:ext cx="1978774" cy="1839554"/>
            <a:chOff x="679048" y="4113426"/>
            <a:chExt cx="1978233" cy="1838427"/>
          </a:xfrm>
          <a:solidFill>
            <a:schemeClr val="tx1"/>
          </a:solidFill>
        </p:grpSpPr>
        <p:sp>
          <p:nvSpPr>
            <p:cNvPr id="13" name="Овал 12"/>
            <p:cNvSpPr/>
            <p:nvPr/>
          </p:nvSpPr>
          <p:spPr>
            <a:xfrm>
              <a:off x="679048" y="4113426"/>
              <a:ext cx="1978233" cy="183842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1151962" y="4511798"/>
              <a:ext cx="998264" cy="479132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400" b="1" i="1" dirty="0" err="1">
                  <a:solidFill>
                    <a:prstClr val="black"/>
                  </a:solidFill>
                </a:rPr>
                <a:t>NPort</a:t>
              </a:r>
              <a:endParaRPr lang="ru-RU" sz="2400" b="1" i="1" dirty="0">
                <a:solidFill>
                  <a:prstClr val="black"/>
                </a:solidFill>
              </a:endParaRPr>
            </a:p>
          </p:txBody>
        </p:sp>
      </p:grpSp>
      <p:cxnSp>
        <p:nvCxnSpPr>
          <p:cNvPr id="6" name="Прямая соединительная линия 5"/>
          <p:cNvCxnSpPr>
            <a:endCxn id="13" idx="2"/>
          </p:cNvCxnSpPr>
          <p:nvPr/>
        </p:nvCxnSpPr>
        <p:spPr bwMode="auto">
          <a:xfrm flipV="1">
            <a:off x="5538269" y="5443824"/>
            <a:ext cx="908252" cy="7"/>
          </a:xfrm>
          <a:prstGeom prst="line">
            <a:avLst/>
          </a:prstGeom>
          <a:ln w="19050">
            <a:solidFill>
              <a:schemeClr val="accent1">
                <a:tint val="76000"/>
                <a:hueMod val="9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Группа 14"/>
          <p:cNvGrpSpPr>
            <a:grpSpLocks/>
          </p:cNvGrpSpPr>
          <p:nvPr/>
        </p:nvGrpSpPr>
        <p:grpSpPr bwMode="auto">
          <a:xfrm>
            <a:off x="9610046" y="4655972"/>
            <a:ext cx="504825" cy="1519238"/>
            <a:chOff x="4059184" y="4673818"/>
            <a:chExt cx="504687" cy="1518307"/>
          </a:xfrm>
          <a:solidFill>
            <a:schemeClr val="tx1"/>
          </a:solidFill>
        </p:grpSpPr>
        <p:sp>
          <p:nvSpPr>
            <p:cNvPr id="11" name="Прямоугольник 10"/>
            <p:cNvSpPr/>
            <p:nvPr/>
          </p:nvSpPr>
          <p:spPr>
            <a:xfrm rot="16200000">
              <a:off x="3552374" y="5180628"/>
              <a:ext cx="1518307" cy="50468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2" name="TextBox 18"/>
            <p:cNvSpPr txBox="1">
              <a:spLocks noChangeArrowheads="1"/>
            </p:cNvSpPr>
            <p:nvPr/>
          </p:nvSpPr>
          <p:spPr bwMode="auto">
            <a:xfrm rot="16200000">
              <a:off x="3790203" y="5248224"/>
              <a:ext cx="1043236" cy="36923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itchFamily="18" charset="0"/>
                <a:buChar char="*"/>
                <a:defRPr sz="2200">
                  <a:solidFill>
                    <a:srgbClr val="404040"/>
                  </a:solidFill>
                  <a:latin typeface="Trebuchet MS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itchFamily="18" charset="0"/>
                <a:buChar char="*"/>
                <a:defRPr sz="2000">
                  <a:solidFill>
                    <a:srgbClr val="404040"/>
                  </a:solidFill>
                  <a:latin typeface="Trebuchet MS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itchFamily="18" charset="0"/>
                <a:buChar char="*"/>
                <a:defRPr>
                  <a:solidFill>
                    <a:srgbClr val="404040"/>
                  </a:solidFill>
                  <a:latin typeface="Trebuchet MS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itchFamily="18" charset="0"/>
                <a:buChar char="*"/>
                <a:defRPr sz="1600">
                  <a:solidFill>
                    <a:srgbClr val="404040"/>
                  </a:solidFill>
                  <a:latin typeface="Trebuchet MS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itchFamily="18" charset="0"/>
                <a:buChar char="*"/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itchFamily="18" charset="0"/>
                <a:buChar char="*"/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itchFamily="18" charset="0"/>
                <a:buChar char="*"/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itchFamily="18" charset="0"/>
                <a:buChar char="*"/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itchFamily="18" charset="0"/>
                <a:buChar char="*"/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ru-RU" sz="1800" b="1" dirty="0">
                  <a:solidFill>
                    <a:prstClr val="black"/>
                  </a:solidFill>
                  <a:latin typeface="Arial" pitchFamily="34" charset="0"/>
                </a:rPr>
                <a:t>POCAM</a:t>
              </a:r>
              <a:endParaRPr lang="ru-RU" altLang="ru-RU" sz="1800" b="1" dirty="0">
                <a:solidFill>
                  <a:prstClr val="black"/>
                </a:solidFill>
                <a:latin typeface="Arial" pitchFamily="34" charset="0"/>
              </a:endParaRPr>
            </a:p>
          </p:txBody>
        </p:sp>
      </p:grpSp>
      <p:cxnSp>
        <p:nvCxnSpPr>
          <p:cNvPr id="8" name="Прямая соединительная линия 7"/>
          <p:cNvCxnSpPr>
            <a:stCxn id="13" idx="6"/>
            <a:endCxn id="11" idx="0"/>
          </p:cNvCxnSpPr>
          <p:nvPr/>
        </p:nvCxnSpPr>
        <p:spPr bwMode="auto">
          <a:xfrm flipV="1">
            <a:off x="8425295" y="5415592"/>
            <a:ext cx="1184752" cy="28231"/>
          </a:xfrm>
          <a:prstGeom prst="line">
            <a:avLst/>
          </a:prstGeom>
          <a:ln w="19050">
            <a:solidFill>
              <a:schemeClr val="accent1">
                <a:tint val="76000"/>
                <a:hueMod val="9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22"/>
          <p:cNvSpPr txBox="1">
            <a:spLocks noChangeArrowheads="1"/>
          </p:cNvSpPr>
          <p:nvPr/>
        </p:nvSpPr>
        <p:spPr bwMode="auto">
          <a:xfrm>
            <a:off x="8537020" y="5081902"/>
            <a:ext cx="879007" cy="33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1600" dirty="0">
                <a:solidFill>
                  <a:schemeClr val="tx1"/>
                </a:solidFill>
                <a:latin typeface="Arial" pitchFamily="34" charset="0"/>
              </a:rPr>
              <a:t>RS-485</a:t>
            </a:r>
            <a:endParaRPr lang="ru-RU" altLang="ru-RU" sz="1600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10" name="TextBox 23"/>
          <p:cNvSpPr txBox="1">
            <a:spLocks noChangeArrowheads="1"/>
          </p:cNvSpPr>
          <p:nvPr/>
        </p:nvSpPr>
        <p:spPr bwMode="auto">
          <a:xfrm>
            <a:off x="8468874" y="5482816"/>
            <a:ext cx="1015299" cy="33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1600" dirty="0">
                <a:solidFill>
                  <a:schemeClr val="tx1"/>
                </a:solidFill>
                <a:latin typeface="Arial" pitchFamily="34" charset="0"/>
              </a:rPr>
              <a:t>300 VDC</a:t>
            </a:r>
            <a:endParaRPr lang="ru-RU" altLang="ru-RU" sz="1600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15" name="Прямоугольник 19"/>
          <p:cNvSpPr>
            <a:spLocks noChangeArrowheads="1"/>
          </p:cNvSpPr>
          <p:nvPr/>
        </p:nvSpPr>
        <p:spPr bwMode="auto">
          <a:xfrm>
            <a:off x="3518017" y="5217145"/>
            <a:ext cx="205216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GB" altLang="ru-RU" sz="2000" b="1" i="1" dirty="0">
                <a:solidFill>
                  <a:schemeClr val="tx1"/>
                </a:solidFill>
                <a:latin typeface="Arial" pitchFamily="34" charset="0"/>
              </a:rPr>
              <a:t>Remote access</a:t>
            </a:r>
            <a:endParaRPr lang="ru-RU" altLang="ru-RU" sz="2000" b="1" i="1" dirty="0">
              <a:solidFill>
                <a:schemeClr val="tx1"/>
              </a:solidFill>
              <a:latin typeface="Arial" pitchFamily="34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062" y="111812"/>
            <a:ext cx="6804264" cy="3824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6"/>
          <p:cNvSpPr/>
          <p:nvPr/>
        </p:nvSpPr>
        <p:spPr bwMode="auto">
          <a:xfrm>
            <a:off x="6950047" y="5527150"/>
            <a:ext cx="998537" cy="47942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i="1" dirty="0">
                <a:solidFill>
                  <a:prstClr val="black"/>
                </a:solidFill>
              </a:rPr>
              <a:t>300 V</a:t>
            </a:r>
            <a:endParaRPr lang="ru-RU" sz="2400" b="1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60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Прямоугольник 1"/>
          <p:cNvSpPr>
            <a:spLocks noChangeArrowheads="1"/>
          </p:cNvSpPr>
          <p:nvPr/>
        </p:nvSpPr>
        <p:spPr bwMode="auto">
          <a:xfrm>
            <a:off x="2657476" y="260350"/>
            <a:ext cx="725487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280988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 defTabSz="280988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 defTabSz="280988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 defTabSz="280988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 defTabSz="280988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280988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280988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280988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280988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ts val="850"/>
              </a:spcBef>
              <a:spcAft>
                <a:spcPct val="0"/>
              </a:spcAft>
              <a:buClrTx/>
              <a:buSzTx/>
              <a:buNone/>
            </a:pPr>
            <a:r>
              <a:rPr lang="en-US" altLang="ru-RU" sz="3200" b="1">
                <a:latin typeface="Perpetua" panose="02020502060401020303" pitchFamily="18" charset="0"/>
                <a:cs typeface="Times New Roman" panose="02020603050405020304" pitchFamily="18" charset="0"/>
              </a:rPr>
              <a:t>Repair of Cluser-2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774826" y="2800350"/>
            <a:ext cx="8893175" cy="216982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marL="285750" indent="-285750" defTabSz="449263" hangingPunct="0">
              <a:lnSpc>
                <a:spcPct val="150000"/>
              </a:lnSpc>
              <a:buClr>
                <a:srgbClr val="000000"/>
              </a:buClr>
              <a:buSzPct val="100000"/>
              <a:buFontTx/>
              <a:buChar char="-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  <a:defRPr/>
            </a:pPr>
            <a:r>
              <a:rPr lang="en-US" altLang="ru-RU" dirty="0">
                <a:solidFill>
                  <a:schemeClr val="bg1"/>
                </a:solidFill>
                <a:latin typeface="Times New Roman" pitchFamily="16" charset="0"/>
                <a:cs typeface="Times New Roman" pitchFamily="16" charset="0"/>
              </a:rPr>
              <a:t>String #1 Section #3 Channels #9, #10  (RS485 output of RELE board)</a:t>
            </a:r>
          </a:p>
          <a:p>
            <a:pPr marL="285750" indent="-285750" defTabSz="449263" hangingPunct="0">
              <a:lnSpc>
                <a:spcPct val="150000"/>
              </a:lnSpc>
              <a:buClr>
                <a:srgbClr val="000000"/>
              </a:buClr>
              <a:buSzPct val="100000"/>
              <a:buFontTx/>
              <a:buChar char="-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  <a:defRPr/>
            </a:pPr>
            <a:r>
              <a:rPr lang="en-US" altLang="ru-RU" dirty="0">
                <a:solidFill>
                  <a:schemeClr val="bg1"/>
                </a:solidFill>
                <a:latin typeface="Times New Roman" pitchFamily="16" charset="0"/>
                <a:cs typeface="Times New Roman" pitchFamily="16" charset="0"/>
              </a:rPr>
              <a:t>String #2 Section #3 Channels #9, # 10, #11, #12 </a:t>
            </a:r>
            <a:r>
              <a:rPr lang="en-US" altLang="ru-RU" dirty="0">
                <a:solidFill>
                  <a:schemeClr val="accent6"/>
                </a:solidFill>
                <a:latin typeface="Times New Roman" pitchFamily="16" charset="0"/>
                <a:cs typeface="Times New Roman" pitchFamily="16" charset="0"/>
              </a:rPr>
              <a:t>(restriction on power supply)</a:t>
            </a:r>
          </a:p>
          <a:p>
            <a:pPr marL="285750" indent="-285750" defTabSz="449263" hangingPunct="0">
              <a:lnSpc>
                <a:spcPct val="150000"/>
              </a:lnSpc>
              <a:buClr>
                <a:srgbClr val="000000"/>
              </a:buClr>
              <a:buSzPct val="100000"/>
              <a:buFontTx/>
              <a:buChar char="-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  <a:defRPr/>
            </a:pPr>
            <a:r>
              <a:rPr lang="en-US" altLang="ru-RU" dirty="0">
                <a:solidFill>
                  <a:schemeClr val="bg1"/>
                </a:solidFill>
                <a:latin typeface="Times New Roman" pitchFamily="16" charset="0"/>
                <a:cs typeface="Times New Roman" pitchFamily="16" charset="0"/>
              </a:rPr>
              <a:t>String #4 Section #3 Channels  #9, #10, #11, #12 </a:t>
            </a:r>
            <a:r>
              <a:rPr lang="en-US" altLang="ru-RU" dirty="0">
                <a:solidFill>
                  <a:schemeClr val="accent6"/>
                </a:solidFill>
                <a:latin typeface="Times New Roman" pitchFamily="16" charset="0"/>
                <a:cs typeface="Times New Roman" pitchFamily="16" charset="0"/>
              </a:rPr>
              <a:t>(restriction on power supply)</a:t>
            </a:r>
          </a:p>
          <a:p>
            <a:pPr marL="285750" indent="-285750" defTabSz="449263" hangingPunct="0">
              <a:lnSpc>
                <a:spcPct val="150000"/>
              </a:lnSpc>
              <a:buClr>
                <a:srgbClr val="000000"/>
              </a:buClr>
              <a:buSzPct val="100000"/>
              <a:buFontTx/>
              <a:buChar char="-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  <a:defRPr/>
            </a:pPr>
            <a:r>
              <a:rPr lang="en-US" altLang="ru-RU" dirty="0">
                <a:solidFill>
                  <a:schemeClr val="bg1"/>
                </a:solidFill>
                <a:latin typeface="Times New Roman" pitchFamily="16" charset="0"/>
                <a:cs typeface="Times New Roman" pitchFamily="16" charset="0"/>
              </a:rPr>
              <a:t>String #6 Section #3 Channels  #7, #8, #9, #10, #11, #12 </a:t>
            </a:r>
            <a:r>
              <a:rPr lang="en-US" altLang="ru-RU" dirty="0">
                <a:solidFill>
                  <a:schemeClr val="accent6"/>
                </a:solidFill>
                <a:latin typeface="Times New Roman" pitchFamily="16" charset="0"/>
                <a:cs typeface="Times New Roman" pitchFamily="16" charset="0"/>
              </a:rPr>
              <a:t>(restriction on power supply)</a:t>
            </a:r>
          </a:p>
          <a:p>
            <a:pPr marL="285750" indent="-285750" defTabSz="449263" hangingPunct="0">
              <a:lnSpc>
                <a:spcPct val="150000"/>
              </a:lnSpc>
              <a:buClr>
                <a:srgbClr val="000000"/>
              </a:buClr>
              <a:buSzPct val="100000"/>
              <a:buFontTx/>
              <a:buChar char="-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  <a:defRPr/>
            </a:pPr>
            <a:r>
              <a:rPr lang="en-US" altLang="ru-RU" dirty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String #7 Section #1 Channels  #1, #2, #3, #4, #5, #6, #7, #</a:t>
            </a:r>
            <a:r>
              <a:rPr lang="en-US" altLang="ru-RU" dirty="0">
                <a:solidFill>
                  <a:schemeClr val="bg1"/>
                </a:solidFill>
                <a:latin typeface="Times New Roman" pitchFamily="16" charset="0"/>
                <a:cs typeface="Times New Roman" pitchFamily="16" charset="0"/>
              </a:rPr>
              <a:t>11 </a:t>
            </a:r>
            <a:r>
              <a:rPr lang="en-US" altLang="ru-RU" dirty="0">
                <a:solidFill>
                  <a:schemeClr val="accent6"/>
                </a:solidFill>
                <a:latin typeface="Times New Roman" pitchFamily="16" charset="0"/>
                <a:cs typeface="Times New Roman" pitchFamily="16" charset="0"/>
              </a:rPr>
              <a:t>(restriction on power supply</a:t>
            </a:r>
            <a:r>
              <a:rPr lang="en-US" altLang="ru-RU" dirty="0" smtClean="0">
                <a:solidFill>
                  <a:schemeClr val="accent6"/>
                </a:solidFill>
                <a:latin typeface="Times New Roman" pitchFamily="16" charset="0"/>
                <a:cs typeface="Times New Roman" pitchFamily="16" charset="0"/>
              </a:rPr>
              <a:t>)</a:t>
            </a:r>
            <a:endParaRPr lang="en-US" altLang="ru-RU" dirty="0">
              <a:solidFill>
                <a:schemeClr val="accent6"/>
              </a:solidFill>
              <a:latin typeface="Times New Roman" pitchFamily="16" charset="0"/>
              <a:cs typeface="Times New Roman" pitchFamily="1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19289" y="1268414"/>
            <a:ext cx="8497887" cy="15700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altLang="ru-RU" sz="2400" b="1" dirty="0">
                <a:latin typeface="Perpetua" panose="02020502060401020303" pitchFamily="18" charset="0"/>
                <a:cs typeface="Times New Roman" pitchFamily="18" charset="0"/>
              </a:rPr>
              <a:t>1.  Repair of cluster center – power module</a:t>
            </a:r>
          </a:p>
          <a:p>
            <a:pPr algn="just">
              <a:defRPr/>
            </a:pPr>
            <a:r>
              <a:rPr lang="en-US" altLang="ru-RU" sz="2400" b="1" dirty="0">
                <a:latin typeface="Perpetua" panose="02020502060401020303" pitchFamily="18" charset="0"/>
                <a:cs typeface="Times New Roman" pitchFamily="18" charset="0"/>
              </a:rPr>
              <a:t>      (thunderstorm)</a:t>
            </a:r>
          </a:p>
          <a:p>
            <a:pPr marL="457200" indent="-457200" algn="just">
              <a:buFontTx/>
              <a:buAutoNum type="arabicPeriod"/>
              <a:defRPr/>
            </a:pPr>
            <a:endParaRPr lang="en-US" altLang="ru-RU" sz="2400" dirty="0">
              <a:latin typeface="Perpetua" panose="02020502060401020303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en-US" altLang="ru-RU" sz="2400" b="1" dirty="0">
                <a:latin typeface="Perpetua" panose="02020502060401020303" pitchFamily="18" charset="0"/>
                <a:cs typeface="Times New Roman" pitchFamily="18" charset="0"/>
              </a:rPr>
              <a:t>2.  Repair of central modules of the upper sections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735638" y="4999038"/>
            <a:ext cx="4572000" cy="80645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marL="285750" indent="-285750" defTabSz="449263" hangingPunct="0">
              <a:lnSpc>
                <a:spcPct val="86000"/>
              </a:lnSpc>
              <a:buClr>
                <a:srgbClr val="000000"/>
              </a:buClr>
              <a:buSzPct val="100000"/>
              <a:buFontTx/>
              <a:buChar char="-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  <a:defRPr/>
            </a:pPr>
            <a:r>
              <a:rPr lang="en-US" altLang="ru-RU" dirty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String #1 Section #1 Channel #11</a:t>
            </a:r>
          </a:p>
          <a:p>
            <a:pPr marL="285750" indent="-285750" defTabSz="449263" hangingPunct="0">
              <a:lnSpc>
                <a:spcPct val="86000"/>
              </a:lnSpc>
              <a:buClr>
                <a:srgbClr val="000000"/>
              </a:buClr>
              <a:buSzPct val="100000"/>
              <a:buFontTx/>
              <a:buChar char="-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  <a:defRPr/>
            </a:pPr>
            <a:r>
              <a:rPr lang="en-US" altLang="ru-RU" dirty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String #3 Section #1 Channel #12</a:t>
            </a:r>
          </a:p>
          <a:p>
            <a:pPr defTabSz="449263" hangingPunct="0">
              <a:lnSpc>
                <a:spcPct val="86000"/>
              </a:lnSpc>
              <a:buClr>
                <a:srgbClr val="000000"/>
              </a:buClr>
              <a:buSzPct val="100000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  <a:defRPr/>
            </a:pPr>
            <a:r>
              <a:rPr lang="en-US" altLang="ru-RU" dirty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-    String #8 Section #2 Channel #7</a:t>
            </a:r>
          </a:p>
        </p:txBody>
      </p:sp>
    </p:spTree>
    <p:extLst>
      <p:ext uri="{BB962C8B-B14F-4D97-AF65-F5344CB8AC3E}">
        <p14:creationId xmlns:p14="http://schemas.microsoft.com/office/powerpoint/2010/main" val="119863086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/>
        </p:nvGrpSpPr>
        <p:grpSpPr>
          <a:xfrm>
            <a:off x="945931" y="1215468"/>
            <a:ext cx="9963807" cy="3924091"/>
            <a:chOff x="998483" y="1373123"/>
            <a:chExt cx="9963807" cy="3924091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998483" y="1373123"/>
              <a:ext cx="9963807" cy="392409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5030" y="2206653"/>
              <a:ext cx="4752528" cy="3052581"/>
            </a:xfrm>
            <a:prstGeom prst="rect">
              <a:avLst/>
            </a:prstGeom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3080" y="2125223"/>
              <a:ext cx="4671663" cy="3052581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811517" y="1535013"/>
              <a:ext cx="352853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Counting rates of OMs during </a:t>
              </a:r>
            </a:p>
            <a:p>
              <a:r>
                <a:rPr lang="en-US" dirty="0">
                  <a:solidFill>
                    <a:schemeClr val="bg1"/>
                  </a:solidFill>
                </a:rPr>
                <a:t>April –September 2014</a:t>
              </a:r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693318" y="1535013"/>
              <a:ext cx="384592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Amplitude distribution </a:t>
              </a:r>
              <a:r>
                <a:rPr lang="ru-RU" dirty="0" smtClean="0">
                  <a:solidFill>
                    <a:schemeClr val="bg1"/>
                  </a:solidFill>
                </a:rPr>
                <a:t/>
              </a:r>
              <a:br>
                <a:rPr lang="ru-RU" dirty="0" smtClean="0">
                  <a:solidFill>
                    <a:schemeClr val="bg1"/>
                  </a:solidFill>
                </a:rPr>
              </a:br>
              <a:r>
                <a:rPr lang="en-US" dirty="0" smtClean="0">
                  <a:solidFill>
                    <a:schemeClr val="bg1"/>
                  </a:solidFill>
                </a:rPr>
                <a:t>of </a:t>
              </a:r>
              <a:r>
                <a:rPr lang="en-US" dirty="0">
                  <a:solidFill>
                    <a:schemeClr val="bg1"/>
                  </a:solidFill>
                </a:rPr>
                <a:t>selected </a:t>
              </a:r>
              <a:r>
                <a:rPr lang="en-US" dirty="0" smtClean="0">
                  <a:solidFill>
                    <a:schemeClr val="bg1"/>
                  </a:solidFill>
                </a:rPr>
                <a:t>OM</a:t>
              </a:r>
              <a:r>
                <a:rPr lang="ru-RU" dirty="0" smtClean="0">
                  <a:solidFill>
                    <a:schemeClr val="bg1"/>
                  </a:solidFill>
                </a:rPr>
                <a:t> </a:t>
              </a:r>
              <a:r>
                <a:rPr lang="en-US" dirty="0" smtClean="0">
                  <a:solidFill>
                    <a:schemeClr val="bg1"/>
                  </a:solidFill>
                </a:rPr>
                <a:t>recorded </a:t>
              </a:r>
              <a:r>
                <a:rPr lang="en-US" dirty="0">
                  <a:solidFill>
                    <a:schemeClr val="bg1"/>
                  </a:solidFill>
                </a:rPr>
                <a:t>pulses </a:t>
              </a:r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8488912" y="2348881"/>
              <a:ext cx="181331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Run 214 – 20 kHz</a:t>
              </a:r>
            </a:p>
            <a:p>
              <a:r>
                <a:rPr lang="en-US" dirty="0"/>
                <a:t>Run 318 -  50 kHz</a:t>
              </a:r>
              <a:endParaRPr lang="ru-RU" dirty="0"/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8184233" y="2564904"/>
              <a:ext cx="304679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/>
            <p:cNvCxnSpPr/>
            <p:nvPr/>
          </p:nvCxnSpPr>
          <p:spPr>
            <a:xfrm>
              <a:off x="8184233" y="2780928"/>
              <a:ext cx="304679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8616281" y="2996952"/>
              <a:ext cx="17120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1ph.el.= 8 codes</a:t>
              </a:r>
              <a:endParaRPr lang="ru-RU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945932" y="5299796"/>
            <a:ext cx="5791200" cy="369332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61000">
                <a:schemeClr val="bg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Deep water light background at 1ph.el. level !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867890" y="350258"/>
            <a:ext cx="4349268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ln w="3175" cmpd="sng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Operation - 2014</a:t>
            </a:r>
            <a:endParaRPr lang="ru-RU" sz="4000" b="1" dirty="0">
              <a:ln w="3175" cmpd="sng"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67066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3"/>
          <p:cNvSpPr>
            <a:spLocks noChangeArrowheads="1"/>
          </p:cNvSpPr>
          <p:nvPr/>
        </p:nvSpPr>
        <p:spPr bwMode="auto">
          <a:xfrm>
            <a:off x="6448428" y="4172704"/>
            <a:ext cx="324975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Times New Roman" pitchFamily="18" charset="0"/>
              </a:rPr>
              <a:t>Zenith angular distributions </a:t>
            </a:r>
            <a:r>
              <a:rPr lang="ru-RU" sz="2000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 pitchFamily="18" charset="0"/>
              </a:rPr>
            </a:b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 pitchFamily="18" charset="0"/>
              </a:rPr>
              <a:t>of </a:t>
            </a: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Times New Roman" pitchFamily="18" charset="0"/>
              </a:rPr>
              <a:t>experimental </a:t>
            </a:r>
            <a:r>
              <a:rPr lang="ru-RU" sz="2000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 pitchFamily="18" charset="0"/>
              </a:rPr>
            </a:b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 pitchFamily="18" charset="0"/>
              </a:rPr>
              <a:t>and </a:t>
            </a: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Times New Roman" pitchFamily="18" charset="0"/>
              </a:rPr>
              <a:t>MC-simulated </a:t>
            </a:r>
            <a:r>
              <a:rPr lang="ru-RU" sz="2000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 pitchFamily="18" charset="0"/>
              </a:rPr>
            </a:b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 pitchFamily="18" charset="0"/>
              </a:rPr>
              <a:t>events </a:t>
            </a: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Times New Roman" pitchFamily="18" charset="0"/>
              </a:rPr>
              <a:t>after cut on </a:t>
            </a: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Times New Roman" pitchFamily="18" charset="0"/>
                <a:sym typeface="Symbol" pitchFamily="18" charset="2"/>
              </a:rPr>
              <a:t>2 </a:t>
            </a: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Times New Roman" pitchFamily="18" charset="0"/>
              </a:rPr>
              <a:t>value</a:t>
            </a:r>
            <a:endParaRPr lang="ru-RU" sz="2000" dirty="0">
              <a:solidFill>
                <a:schemeClr val="bg1"/>
              </a:solidFill>
              <a:latin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4" name="Прямоугольник 4"/>
          <p:cNvSpPr>
            <a:spLocks noChangeArrowheads="1"/>
          </p:cNvSpPr>
          <p:nvPr/>
        </p:nvSpPr>
        <p:spPr bwMode="auto">
          <a:xfrm>
            <a:off x="561813" y="1011884"/>
            <a:ext cx="5492623" cy="1200329"/>
          </a:xfrm>
          <a:prstGeom prst="rect">
            <a:avLst/>
          </a:prstGeom>
          <a:gradFill flip="none" rotWithShape="1">
            <a:gsLst>
              <a:gs pos="47512">
                <a:srgbClr val="1B74A4"/>
              </a:gs>
              <a:gs pos="8000">
                <a:srgbClr val="2783B0"/>
              </a:gs>
              <a:gs pos="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100000">
                <a:schemeClr val="bg2">
                  <a:shade val="96000"/>
                  <a:satMod val="120000"/>
                  <a:lumMod val="90000"/>
                </a:schemeClr>
              </a:gs>
            </a:gsLst>
            <a:lin ang="16200000" scaled="1"/>
            <a:tileRect/>
          </a:gra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>
                <a:latin typeface="Calibri" panose="020F0502020204030204" pitchFamily="34" charset="0"/>
                <a:cs typeface="Times New Roman" pitchFamily="18" charset="0"/>
              </a:rPr>
              <a:t>- </a:t>
            </a:r>
            <a:r>
              <a:rPr lang="en-US" sz="2400" dirty="0">
                <a:latin typeface="Calibri" panose="020F0502020204030204" pitchFamily="34" charset="0"/>
                <a:cs typeface="Times New Roman" pitchFamily="18" charset="0"/>
              </a:rPr>
              <a:t>Performance of time measuring systems. </a:t>
            </a:r>
          </a:p>
          <a:p>
            <a:pPr>
              <a:defRPr/>
            </a:pPr>
            <a:r>
              <a:rPr lang="en-US" sz="2400" dirty="0">
                <a:latin typeface="Calibri" panose="020F0502020204030204" pitchFamily="34" charset="0"/>
                <a:cs typeface="Times New Roman" pitchFamily="18" charset="0"/>
              </a:rPr>
              <a:t>- Reliability of calibration methods.</a:t>
            </a:r>
          </a:p>
          <a:p>
            <a:pPr>
              <a:buFontTx/>
              <a:buChar char="-"/>
              <a:defRPr/>
            </a:pPr>
            <a:r>
              <a:rPr lang="en-US" sz="2400" dirty="0">
                <a:latin typeface="Calibri" panose="020F0502020204030204" pitchFamily="34" charset="0"/>
                <a:cs typeface="Times New Roman" pitchFamily="18" charset="0"/>
              </a:rPr>
              <a:t> Efficiency of background suppression.</a:t>
            </a:r>
            <a:endParaRPr lang="ru-RU" sz="2400" dirty="0">
              <a:latin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5" name="Прямоугольник 7"/>
          <p:cNvSpPr>
            <a:spLocks noChangeArrowheads="1"/>
          </p:cNvSpPr>
          <p:nvPr/>
        </p:nvSpPr>
        <p:spPr bwMode="auto">
          <a:xfrm>
            <a:off x="561813" y="2283338"/>
            <a:ext cx="478496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itchFamily="18" charset="0"/>
              </a:rPr>
              <a:t>Selected sample of 2010 string data</a:t>
            </a: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itchFamily="18" charset="0"/>
              </a:rPr>
              <a:t>:</a:t>
            </a:r>
          </a:p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itchFamily="18" charset="0"/>
              </a:rPr>
              <a:t>  -</a:t>
            </a: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Times New Roman" pitchFamily="18" charset="0"/>
              </a:rPr>
              <a:t> Trigger condition: &gt;3 hit OMs</a:t>
            </a:r>
          </a:p>
          <a:p>
            <a:pPr>
              <a:lnSpc>
                <a:spcPct val="120000"/>
              </a:lnSpc>
            </a:pP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Times New Roman" pitchFamily="18" charset="0"/>
              </a:rPr>
              <a:t>- PMT noise: ~15kHz</a:t>
            </a:r>
            <a:endParaRPr lang="ru-RU" sz="2000" dirty="0">
              <a:solidFill>
                <a:schemeClr val="bg1"/>
              </a:solidFill>
              <a:latin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7" name="Рисунок 8"/>
          <p:cNvPicPr>
            <a:picLocks noChangeAspect="1" noChangeArrowheads="1"/>
          </p:cNvPicPr>
          <p:nvPr/>
        </p:nvPicPr>
        <p:blipFill>
          <a:blip r:embed="rId2" cstate="print">
            <a:lum bright="-20000"/>
          </a:blip>
          <a:srcRect/>
          <a:stretch>
            <a:fillRect/>
          </a:stretch>
        </p:blipFill>
        <p:spPr bwMode="auto">
          <a:xfrm>
            <a:off x="6390790" y="2414689"/>
            <a:ext cx="2643170" cy="408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9"/>
          <p:cNvSpPr>
            <a:spLocks noChangeArrowheads="1"/>
          </p:cNvSpPr>
          <p:nvPr/>
        </p:nvSpPr>
        <p:spPr bwMode="auto">
          <a:xfrm>
            <a:off x="6266099" y="874124"/>
            <a:ext cx="4405969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itchFamily="18" charset="0"/>
              </a:rPr>
              <a:t>Noise suppression procedure:</a:t>
            </a:r>
          </a:p>
          <a:p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Times New Roman" pitchFamily="18" charset="0"/>
              </a:rPr>
              <a:t>The time difference between the pulses of any pair of OMs should be smaller than the light propagation </a:t>
            </a: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 pitchFamily="18" charset="0"/>
              </a:rPr>
              <a:t>time.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3" name="Прямоугольник 10"/>
          <p:cNvSpPr>
            <a:spLocks noChangeArrowheads="1"/>
          </p:cNvSpPr>
          <p:nvPr/>
        </p:nvSpPr>
        <p:spPr bwMode="auto">
          <a:xfrm>
            <a:off x="2810899" y="3281599"/>
            <a:ext cx="363752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 pitchFamily="18" charset="0"/>
              </a:rPr>
              <a:t>Muon 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itchFamily="18" charset="0"/>
              </a:rPr>
              <a:t>track reconstruction</a:t>
            </a:r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 pitchFamily="18" charset="0"/>
              </a:rPr>
              <a:t>: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8000" contrast="-28000"/>
          </a:blip>
          <a:srcRect/>
          <a:stretch>
            <a:fillRect/>
          </a:stretch>
        </p:blipFill>
        <p:spPr bwMode="auto">
          <a:xfrm>
            <a:off x="6448428" y="2996727"/>
            <a:ext cx="3775149" cy="1002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1524001" y="834509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16" name="Прямоугольник 14"/>
          <p:cNvSpPr>
            <a:spLocks noChangeArrowheads="1"/>
          </p:cNvSpPr>
          <p:nvPr/>
        </p:nvSpPr>
        <p:spPr bwMode="auto">
          <a:xfrm>
            <a:off x="469977" y="178265"/>
            <a:ext cx="9753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000" b="1" dirty="0">
                <a:ln w="3175" cmpd="sng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Prototype string:  muon reconstruction</a:t>
            </a:r>
            <a:endParaRPr lang="ru-RU" sz="4000" b="1" dirty="0">
              <a:ln w="3175" cmpd="sng"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7" name="Рисунок 2" descr="ricap11_fig10.eps"/>
          <p:cNvPicPr>
            <a:picLocks noChangeAspect="1"/>
          </p:cNvPicPr>
          <p:nvPr/>
        </p:nvPicPr>
        <p:blipFill>
          <a:blip r:embed="rId4" cstate="print">
            <a:lum bright="-10000"/>
          </a:blip>
          <a:srcRect t="4041"/>
          <a:stretch>
            <a:fillRect/>
          </a:stretch>
        </p:blipFill>
        <p:spPr bwMode="auto">
          <a:xfrm>
            <a:off x="397537" y="3768539"/>
            <a:ext cx="5821173" cy="2903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422573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Прямоугольник 75"/>
          <p:cNvSpPr/>
          <p:nvPr/>
        </p:nvSpPr>
        <p:spPr>
          <a:xfrm>
            <a:off x="419406" y="1069489"/>
            <a:ext cx="10269615" cy="524517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2" name="Прямоугольник 261"/>
          <p:cNvSpPr/>
          <p:nvPr/>
        </p:nvSpPr>
        <p:spPr>
          <a:xfrm>
            <a:off x="565610" y="1258448"/>
            <a:ext cx="1536441" cy="4813825"/>
          </a:xfrm>
          <a:prstGeom prst="rect">
            <a:avLst/>
          </a:prstGeom>
          <a:solidFill>
            <a:srgbClr val="E2E2E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755950" y="1319229"/>
            <a:ext cx="1315646" cy="4745614"/>
            <a:chOff x="1385889" y="1660924"/>
            <a:chExt cx="917972" cy="3609921"/>
          </a:xfrm>
        </p:grpSpPr>
        <p:pic>
          <p:nvPicPr>
            <p:cNvPr id="3" name="Picture 3"/>
            <p:cNvPicPr>
              <a:picLocks noChangeAspect="1" noChangeArrowheads="1"/>
            </p:cNvPicPr>
            <p:nvPr/>
          </p:nvPicPr>
          <p:blipFill>
            <a:blip r:embed="rId2" cstate="print">
              <a:lum bright="-22000" contrast="22000"/>
            </a:blip>
            <a:srcRect/>
            <a:stretch>
              <a:fillRect/>
            </a:stretch>
          </p:blipFill>
          <p:spPr bwMode="auto">
            <a:xfrm>
              <a:off x="1406164" y="1927350"/>
              <a:ext cx="864394" cy="302418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4" name="TextBox 13"/>
            <p:cNvSpPr txBox="1">
              <a:spLocks noChangeArrowheads="1"/>
            </p:cNvSpPr>
            <p:nvPr/>
          </p:nvSpPr>
          <p:spPr bwMode="auto">
            <a:xfrm>
              <a:off x="1574006" y="1660924"/>
              <a:ext cx="533400" cy="2458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500" b="1" dirty="0">
                  <a:solidFill>
                    <a:schemeClr val="bg1"/>
                  </a:solidFill>
                  <a:latin typeface="Perpetua" pitchFamily="18" charset="0"/>
                </a:rPr>
                <a:t>2009</a:t>
              </a:r>
              <a:endParaRPr lang="ru-RU" sz="1500" b="1" dirty="0">
                <a:solidFill>
                  <a:schemeClr val="bg1"/>
                </a:solidFill>
                <a:latin typeface="Constantia" pitchFamily="18" charset="0"/>
              </a:endParaRPr>
            </a:p>
          </p:txBody>
        </p:sp>
        <p:sp>
          <p:nvSpPr>
            <p:cNvPr id="5" name="Прямоугольник 27"/>
            <p:cNvSpPr>
              <a:spLocks noChangeArrowheads="1"/>
            </p:cNvSpPr>
            <p:nvPr/>
          </p:nvSpPr>
          <p:spPr bwMode="auto">
            <a:xfrm>
              <a:off x="1385889" y="4919663"/>
              <a:ext cx="917972" cy="351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indent="66675" algn="ctr"/>
              <a:r>
                <a:rPr lang="en-US" sz="1200" b="1" dirty="0">
                  <a:latin typeface="Perpetua" pitchFamily="18" charset="0"/>
                </a:rPr>
                <a:t> </a:t>
              </a:r>
              <a:r>
                <a:rPr lang="en-US" sz="1200" b="1" dirty="0">
                  <a:solidFill>
                    <a:schemeClr val="bg1"/>
                  </a:solidFill>
                  <a:latin typeface="Perpetua" pitchFamily="18" charset="0"/>
                </a:rPr>
                <a:t>XP1807 </a:t>
              </a:r>
            </a:p>
            <a:p>
              <a:pPr indent="66675" algn="ctr"/>
              <a:r>
                <a:rPr lang="en-US" sz="1200" dirty="0">
                  <a:solidFill>
                    <a:schemeClr val="bg1"/>
                  </a:solidFill>
                  <a:latin typeface="Perpetua" pitchFamily="18" charset="0"/>
                </a:rPr>
                <a:t>R8055</a:t>
              </a:r>
            </a:p>
          </p:txBody>
        </p:sp>
      </p:grpSp>
      <p:grpSp>
        <p:nvGrpSpPr>
          <p:cNvPr id="267" name="Группа 266"/>
          <p:cNvGrpSpPr/>
          <p:nvPr/>
        </p:nvGrpSpPr>
        <p:grpSpPr>
          <a:xfrm>
            <a:off x="2231831" y="1261597"/>
            <a:ext cx="1548065" cy="4813825"/>
            <a:chOff x="2147751" y="1272107"/>
            <a:chExt cx="1548065" cy="48138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65" name="Прямоугольник 264"/>
            <p:cNvSpPr/>
            <p:nvPr/>
          </p:nvSpPr>
          <p:spPr>
            <a:xfrm>
              <a:off x="2147751" y="1272107"/>
              <a:ext cx="1536441" cy="4813825"/>
            </a:xfrm>
            <a:prstGeom prst="rect">
              <a:avLst/>
            </a:prstGeom>
            <a:solidFill>
              <a:srgbClr val="ECEC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66" name="Группа 265"/>
            <p:cNvGrpSpPr/>
            <p:nvPr/>
          </p:nvGrpSpPr>
          <p:grpSpPr>
            <a:xfrm>
              <a:off x="2241061" y="1293127"/>
              <a:ext cx="1454755" cy="4624356"/>
              <a:chOff x="2241061" y="1293127"/>
              <a:chExt cx="1454755" cy="4624356"/>
            </a:xfrm>
          </p:grpSpPr>
          <p:pic>
            <p:nvPicPr>
              <p:cNvPr id="7" name="Picture 17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 bright="-32000" contrast="42000"/>
              </a:blip>
              <a:srcRect/>
              <a:stretch>
                <a:fillRect/>
              </a:stretch>
            </p:blipFill>
            <p:spPr bwMode="auto">
              <a:xfrm>
                <a:off x="2241061" y="1580146"/>
                <a:ext cx="1238283" cy="40893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" name="TextBox 13"/>
              <p:cNvSpPr txBox="1">
                <a:spLocks noChangeArrowheads="1"/>
              </p:cNvSpPr>
              <p:nvPr/>
            </p:nvSpPr>
            <p:spPr bwMode="auto">
              <a:xfrm>
                <a:off x="2265282" y="1293127"/>
                <a:ext cx="965801" cy="3231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/>
                <a:r>
                  <a:rPr lang="en-US" sz="1500" b="1" dirty="0">
                    <a:solidFill>
                      <a:schemeClr val="bg1"/>
                    </a:solidFill>
                    <a:latin typeface="Perpetua" pitchFamily="18" charset="0"/>
                  </a:rPr>
                  <a:t>2010</a:t>
                </a:r>
                <a:endParaRPr lang="ru-RU" sz="1500" b="1" dirty="0">
                  <a:solidFill>
                    <a:schemeClr val="bg1"/>
                  </a:solidFill>
                  <a:latin typeface="Constantia" pitchFamily="18" charset="0"/>
                </a:endParaRPr>
              </a:p>
            </p:txBody>
          </p:sp>
          <p:sp>
            <p:nvSpPr>
              <p:cNvPr id="9" name="Прямоугольник 28"/>
              <p:cNvSpPr>
                <a:spLocks noChangeArrowheads="1"/>
              </p:cNvSpPr>
              <p:nvPr/>
            </p:nvSpPr>
            <p:spPr bwMode="auto">
              <a:xfrm>
                <a:off x="2265282" y="5640484"/>
                <a:ext cx="1430534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indent="66675" algn="ctr"/>
                <a:r>
                  <a:rPr lang="en-US" sz="1200" b="1" dirty="0">
                    <a:solidFill>
                      <a:schemeClr val="bg1"/>
                    </a:solidFill>
                    <a:latin typeface="Perpetua" pitchFamily="18" charset="0"/>
                  </a:rPr>
                  <a:t> R7081HQE </a:t>
                </a:r>
                <a:r>
                  <a:rPr lang="en-US" sz="1200" dirty="0">
                    <a:solidFill>
                      <a:schemeClr val="bg1"/>
                    </a:solidFill>
                    <a:latin typeface="Perpetua" pitchFamily="18" charset="0"/>
                  </a:rPr>
                  <a:t>R8055 </a:t>
                </a:r>
              </a:p>
            </p:txBody>
          </p:sp>
        </p:grpSp>
      </p:grpSp>
      <p:sp>
        <p:nvSpPr>
          <p:cNvPr id="10" name="Прямоугольник 14"/>
          <p:cNvSpPr>
            <a:spLocks noChangeArrowheads="1"/>
          </p:cNvSpPr>
          <p:nvPr/>
        </p:nvSpPr>
        <p:spPr bwMode="auto">
          <a:xfrm>
            <a:off x="445616" y="122310"/>
            <a:ext cx="836494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000" b="1" dirty="0">
                <a:ln w="3175" cmpd="sng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Prototype string:  time calibration</a:t>
            </a:r>
            <a:endParaRPr lang="ru-RU" sz="4000" b="1" dirty="0">
              <a:ln w="3175" cmpd="sng"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1" name="Прямоугольник 15"/>
          <p:cNvSpPr>
            <a:spLocks noChangeArrowheads="1"/>
          </p:cNvSpPr>
          <p:nvPr/>
        </p:nvSpPr>
        <p:spPr bwMode="auto">
          <a:xfrm>
            <a:off x="3923146" y="1203272"/>
            <a:ext cx="4239617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b="1" u="sng" dirty="0">
                <a:solidFill>
                  <a:schemeClr val="bg1"/>
                </a:solidFill>
                <a:latin typeface="Calibri" panose="020F0502020204030204" pitchFamily="34" charset="0"/>
              </a:rPr>
              <a:t>Tests with LED</a:t>
            </a:r>
            <a:endParaRPr lang="en-US" b="1" u="sng" baseline="-25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LED flasher  produces pairs of delayed pulses, which 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</a:rPr>
              <a:t>are transmitted to each OM via individual optical fibre. Time between pulses </a:t>
            </a:r>
            <a:r>
              <a:rPr lang="en-US" b="1" dirty="0" err="1">
                <a:solidFill>
                  <a:schemeClr val="bg1"/>
                </a:solidFill>
                <a:latin typeface="Calibri" panose="020F0502020204030204" pitchFamily="34" charset="0"/>
              </a:rPr>
              <a:t>dT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</a:rPr>
              <a:t> was calculated from </a:t>
            </a:r>
            <a:r>
              <a:rPr lang="ru-RU" dirty="0" smtClean="0">
                <a:solidFill>
                  <a:schemeClr val="bg1"/>
                </a:solidFill>
                <a:latin typeface="Calibri" panose="020F0502020204030204" pitchFamily="34" charset="0"/>
              </a:rPr>
              <a:t/>
            </a:r>
            <a:br>
              <a:rPr lang="ru-RU" dirty="0" smtClean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GB" dirty="0" smtClean="0">
                <a:solidFill>
                  <a:schemeClr val="bg1"/>
                </a:solidFill>
                <a:latin typeface="Calibri" panose="020F0502020204030204" pitchFamily="34" charset="0"/>
              </a:rPr>
              <a:t>the 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</a:rPr>
              <a:t>waveform data.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TextBox 38"/>
          <p:cNvSpPr txBox="1">
            <a:spLocks noChangeArrowheads="1"/>
          </p:cNvSpPr>
          <p:nvPr/>
        </p:nvSpPr>
        <p:spPr bwMode="auto">
          <a:xfrm>
            <a:off x="4055072" y="3040661"/>
            <a:ext cx="3062249" cy="646331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Time resolution: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sym typeface="Symbol" pitchFamily="18" charset="2"/>
              </a:rPr>
              <a:t>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(</a:t>
            </a:r>
            <a:r>
              <a:rPr lang="en-US" dirty="0" err="1">
                <a:solidFill>
                  <a:schemeClr val="bg1"/>
                </a:solidFill>
                <a:latin typeface="Calibri" panose="020F0502020204030204" pitchFamily="34" charset="0"/>
              </a:rPr>
              <a:t>dT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) = 1.6 ns</a:t>
            </a:r>
          </a:p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=&gt;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sym typeface="Symbol" pitchFamily="18" charset="2"/>
              </a:rPr>
              <a:t>(1 pulse) ~ 1ns</a:t>
            </a:r>
            <a:endParaRPr lang="ru-RU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Прямоугольник 74"/>
          <p:cNvSpPr>
            <a:spLocks noChangeArrowheads="1"/>
          </p:cNvSpPr>
          <p:nvPr/>
        </p:nvSpPr>
        <p:spPr bwMode="auto">
          <a:xfrm>
            <a:off x="3995671" y="3730139"/>
            <a:ext cx="2793206" cy="1865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u="sng" dirty="0">
                <a:solidFill>
                  <a:schemeClr val="bg1"/>
                </a:solidFill>
                <a:latin typeface="Calibri" panose="020F0502020204030204" pitchFamily="34" charset="0"/>
              </a:rPr>
              <a:t>Tests with LASER</a:t>
            </a:r>
            <a:endParaRPr lang="en-US" b="1" u="sng" baseline="-25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b="1" i="1" dirty="0">
                <a:solidFill>
                  <a:schemeClr val="bg1"/>
                </a:solidFill>
                <a:latin typeface="Calibri" panose="020F0502020204030204" pitchFamily="34" charset="0"/>
                <a:sym typeface="Symbol" pitchFamily="18" charset="2"/>
              </a:rPr>
              <a:t></a:t>
            </a:r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</a:rPr>
              <a:t>T = &lt;</a:t>
            </a:r>
            <a:r>
              <a:rPr lang="en-US" i="1" dirty="0" err="1">
                <a:solidFill>
                  <a:schemeClr val="bg1"/>
                </a:solidFill>
                <a:latin typeface="Calibri" panose="020F0502020204030204" pitchFamily="34" charset="0"/>
              </a:rPr>
              <a:t>dT</a:t>
            </a:r>
            <a:r>
              <a:rPr lang="en-US" i="1" baseline="-25000" dirty="0" err="1">
                <a:solidFill>
                  <a:schemeClr val="bg1"/>
                </a:solidFill>
                <a:latin typeface="Calibri" panose="020F0502020204030204" pitchFamily="34" charset="0"/>
              </a:rPr>
              <a:t>EXPECTED</a:t>
            </a:r>
            <a:r>
              <a:rPr lang="en-US" i="1" baseline="-25000" dirty="0">
                <a:solidFill>
                  <a:schemeClr val="bg1"/>
                </a:solidFill>
                <a:latin typeface="Calibri" panose="020F0502020204030204" pitchFamily="34" charset="0"/>
              </a:rPr>
              <a:t>  </a:t>
            </a:r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</a:rPr>
              <a:t>– </a:t>
            </a:r>
            <a:r>
              <a:rPr lang="en-US" i="1" dirty="0" err="1">
                <a:solidFill>
                  <a:schemeClr val="bg1"/>
                </a:solidFill>
                <a:latin typeface="Calibri" panose="020F0502020204030204" pitchFamily="34" charset="0"/>
              </a:rPr>
              <a:t>dT</a:t>
            </a:r>
            <a:r>
              <a:rPr lang="en-US" i="1" baseline="-25000" dirty="0" err="1">
                <a:solidFill>
                  <a:schemeClr val="bg1"/>
                </a:solidFill>
                <a:latin typeface="Calibri" panose="020F0502020204030204" pitchFamily="34" charset="0"/>
              </a:rPr>
              <a:t>LASER</a:t>
            </a:r>
            <a:r>
              <a:rPr lang="en-US" i="1" baseline="-25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</a:rPr>
              <a:t>&gt;</a:t>
            </a:r>
          </a:p>
          <a:p>
            <a:pPr algn="just">
              <a:lnSpc>
                <a:spcPct val="120000"/>
              </a:lnSpc>
            </a:pPr>
            <a:r>
              <a:rPr lang="en-US" i="1" dirty="0" err="1">
                <a:solidFill>
                  <a:schemeClr val="bg1"/>
                </a:solidFill>
                <a:latin typeface="Calibri" panose="020F0502020204030204" pitchFamily="34" charset="0"/>
              </a:rPr>
              <a:t>dT</a:t>
            </a:r>
            <a:r>
              <a:rPr lang="en-US" i="1" baseline="-25000" dirty="0" err="1">
                <a:solidFill>
                  <a:schemeClr val="bg1"/>
                </a:solidFill>
                <a:latin typeface="Calibri" panose="020F0502020204030204" pitchFamily="34" charset="0"/>
              </a:rPr>
              <a:t>EXPECTED</a:t>
            </a:r>
            <a:r>
              <a:rPr lang="en-US" i="1" baseline="-25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</a:rPr>
              <a:t>= (</a:t>
            </a:r>
            <a:r>
              <a:rPr lang="en-US" b="1" i="1" dirty="0">
                <a:solidFill>
                  <a:schemeClr val="bg1"/>
                </a:solidFill>
                <a:latin typeface="Calibri" panose="020F0502020204030204" pitchFamily="34" charset="0"/>
              </a:rPr>
              <a:t>r</a:t>
            </a:r>
            <a:r>
              <a:rPr lang="en-US" i="1" baseline="-25000" dirty="0">
                <a:solidFill>
                  <a:schemeClr val="bg1"/>
                </a:solidFill>
                <a:latin typeface="Calibri" panose="020F0502020204030204" pitchFamily="34" charset="0"/>
              </a:rPr>
              <a:t>2</a:t>
            </a:r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</a:rPr>
              <a:t>-</a:t>
            </a:r>
            <a:r>
              <a:rPr lang="en-US" b="1" i="1" dirty="0">
                <a:solidFill>
                  <a:schemeClr val="bg1"/>
                </a:solidFill>
                <a:latin typeface="Calibri" panose="020F0502020204030204" pitchFamily="34" charset="0"/>
              </a:rPr>
              <a:t>r</a:t>
            </a:r>
            <a:r>
              <a:rPr lang="en-US" i="1" baseline="-25000" dirty="0">
                <a:solidFill>
                  <a:schemeClr val="bg1"/>
                </a:solidFill>
                <a:latin typeface="Calibri" panose="020F0502020204030204" pitchFamily="34" charset="0"/>
              </a:rPr>
              <a:t>1</a:t>
            </a:r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</a:rPr>
              <a:t>)</a:t>
            </a:r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  <a:sym typeface="Symbol" pitchFamily="18" charset="2"/>
              </a:rPr>
              <a:t></a:t>
            </a:r>
            <a:r>
              <a:rPr lang="en-US" i="1" dirty="0" err="1">
                <a:solidFill>
                  <a:schemeClr val="bg1"/>
                </a:solidFill>
                <a:latin typeface="Calibri" panose="020F0502020204030204" pitchFamily="34" charset="0"/>
                <a:sym typeface="Symbol" pitchFamily="18" charset="2"/>
              </a:rPr>
              <a:t>c</a:t>
            </a:r>
            <a:r>
              <a:rPr lang="en-US" i="1" baseline="-25000" dirty="0" err="1">
                <a:solidFill>
                  <a:schemeClr val="bg1"/>
                </a:solidFill>
                <a:latin typeface="Calibri" panose="020F0502020204030204" pitchFamily="34" charset="0"/>
                <a:sym typeface="Symbol" pitchFamily="18" charset="2"/>
              </a:rPr>
              <a:t>water</a:t>
            </a:r>
            <a:endParaRPr lang="en-US" i="1" baseline="-25000" dirty="0">
              <a:solidFill>
                <a:schemeClr val="bg1"/>
              </a:solidFill>
              <a:latin typeface="Calibri" panose="020F0502020204030204" pitchFamily="34" charset="0"/>
              <a:sym typeface="Symbol" pitchFamily="18" charset="2"/>
            </a:endParaRPr>
          </a:p>
          <a:p>
            <a:r>
              <a:rPr lang="en-US" i="1" dirty="0" err="1">
                <a:solidFill>
                  <a:schemeClr val="bg1"/>
                </a:solidFill>
                <a:latin typeface="Calibri" panose="020F0502020204030204" pitchFamily="34" charset="0"/>
              </a:rPr>
              <a:t>dT</a:t>
            </a:r>
            <a:r>
              <a:rPr lang="en-US" i="1" baseline="-25000" dirty="0" err="1">
                <a:solidFill>
                  <a:schemeClr val="bg1"/>
                </a:solidFill>
                <a:latin typeface="Calibri" panose="020F0502020204030204" pitchFamily="34" charset="0"/>
              </a:rPr>
              <a:t>LASER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  - time difference between two channels measured for Laser pulses.</a:t>
            </a:r>
          </a:p>
        </p:txBody>
      </p:sp>
      <p:sp>
        <p:nvSpPr>
          <p:cNvPr id="75" name="TextBox 38"/>
          <p:cNvSpPr txBox="1">
            <a:spLocks noChangeArrowheads="1"/>
          </p:cNvSpPr>
          <p:nvPr/>
        </p:nvSpPr>
        <p:spPr bwMode="auto">
          <a:xfrm>
            <a:off x="4079859" y="5610118"/>
            <a:ext cx="2275175" cy="369332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sym typeface="Symbol" pitchFamily="18" charset="2"/>
              </a:rPr>
              <a:t> T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</a:rPr>
              <a:t>ime error: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sym typeface="Symbol" pitchFamily="18" charset="2"/>
              </a:rPr>
              <a:t>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</a:rPr>
              <a:t>T ~ 2 ns</a:t>
            </a:r>
            <a:endParaRPr lang="ru-RU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39" name="TextBox 55"/>
          <p:cNvSpPr txBox="1">
            <a:spLocks noChangeArrowheads="1"/>
          </p:cNvSpPr>
          <p:nvPr/>
        </p:nvSpPr>
        <p:spPr bwMode="auto">
          <a:xfrm>
            <a:off x="8599064" y="5945329"/>
            <a:ext cx="614271" cy="369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Perpetua" pitchFamily="18" charset="0"/>
              </a:rPr>
              <a:t>97 m</a:t>
            </a:r>
            <a:endParaRPr lang="ru-RU" dirty="0">
              <a:latin typeface="Constantia" pitchFamily="18" charset="0"/>
            </a:endParaRPr>
          </a:p>
        </p:txBody>
      </p:sp>
      <p:grpSp>
        <p:nvGrpSpPr>
          <p:cNvPr id="201" name="Группа 99"/>
          <p:cNvGrpSpPr>
            <a:grpSpLocks/>
          </p:cNvGrpSpPr>
          <p:nvPr/>
        </p:nvGrpSpPr>
        <p:grpSpPr bwMode="auto">
          <a:xfrm>
            <a:off x="7154205" y="1331256"/>
            <a:ext cx="3144549" cy="4740511"/>
            <a:chOff x="2643174" y="3143246"/>
            <a:chExt cx="2552718" cy="3429050"/>
          </a:xfrm>
        </p:grpSpPr>
        <p:sp>
          <p:nvSpPr>
            <p:cNvPr id="202" name="TextBox 67"/>
            <p:cNvSpPr txBox="1">
              <a:spLocks noChangeArrowheads="1"/>
            </p:cNvSpPr>
            <p:nvPr/>
          </p:nvSpPr>
          <p:spPr bwMode="auto">
            <a:xfrm>
              <a:off x="2643174" y="6014059"/>
              <a:ext cx="667933" cy="2448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tantia" pitchFamily="18" charset="0"/>
                </a:rPr>
                <a:t>LASER</a:t>
              </a:r>
              <a:endPara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</a:endParaRPr>
            </a:p>
          </p:txBody>
        </p:sp>
        <p:sp>
          <p:nvSpPr>
            <p:cNvPr id="203" name="7-конечная звезда 202"/>
            <p:cNvSpPr/>
            <p:nvPr/>
          </p:nvSpPr>
          <p:spPr bwMode="auto">
            <a:xfrm>
              <a:off x="3098790" y="6252582"/>
              <a:ext cx="180976" cy="180564"/>
            </a:xfrm>
            <a:prstGeom prst="star7">
              <a:avLst/>
            </a:prstGeom>
            <a:solidFill>
              <a:srgbClr val="FFC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04" name="Прямая соединительная линия 203"/>
            <p:cNvCxnSpPr/>
            <p:nvPr/>
          </p:nvCxnSpPr>
          <p:spPr bwMode="auto">
            <a:xfrm rot="5400000" flipH="1" flipV="1">
              <a:off x="3676047" y="4742676"/>
              <a:ext cx="3038103" cy="1587"/>
            </a:xfrm>
            <a:prstGeom prst="line">
              <a:avLst/>
            </a:prstGeom>
            <a:noFill/>
            <a:ln w="12700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 type="stealth"/>
              <a:tailEnd type="stealth"/>
            </a:ln>
            <a:effectLst/>
          </p:spPr>
        </p:cxnSp>
        <p:sp>
          <p:nvSpPr>
            <p:cNvPr id="205" name="TextBox 55"/>
            <p:cNvSpPr txBox="1">
              <a:spLocks noChangeArrowheads="1"/>
            </p:cNvSpPr>
            <p:nvPr/>
          </p:nvSpPr>
          <p:spPr bwMode="auto">
            <a:xfrm rot="16200000">
              <a:off x="4719929" y="4554906"/>
              <a:ext cx="479119" cy="2748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erpetua" pitchFamily="18" charset="0"/>
                </a:rPr>
                <a:t>110 m</a:t>
              </a:r>
              <a:endPara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</a:endParaRPr>
            </a:p>
          </p:txBody>
        </p:sp>
        <p:cxnSp>
          <p:nvCxnSpPr>
            <p:cNvPr id="206" name="Прямая соединительная линия 205"/>
            <p:cNvCxnSpPr>
              <a:stCxn id="203" idx="3"/>
              <a:endCxn id="203" idx="2"/>
            </p:cNvCxnSpPr>
            <p:nvPr/>
          </p:nvCxnSpPr>
          <p:spPr bwMode="auto">
            <a:xfrm rot="16200000" flipH="1">
              <a:off x="3189243" y="6393493"/>
              <a:ext cx="1656" cy="80963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grpSp>
          <p:nvGrpSpPr>
            <p:cNvPr id="207" name="Группа 15"/>
            <p:cNvGrpSpPr>
              <a:grpSpLocks/>
            </p:cNvGrpSpPr>
            <p:nvPr/>
          </p:nvGrpSpPr>
          <p:grpSpPr bwMode="auto">
            <a:xfrm rot="10800000">
              <a:off x="4148135" y="5601561"/>
              <a:ext cx="188913" cy="147433"/>
              <a:chOff x="7397028" y="839364"/>
              <a:chExt cx="373514" cy="357302"/>
            </a:xfrm>
          </p:grpSpPr>
          <p:sp>
            <p:nvSpPr>
              <p:cNvPr id="260" name="Хорда 259"/>
              <p:cNvSpPr/>
              <p:nvPr/>
            </p:nvSpPr>
            <p:spPr>
              <a:xfrm rot="17344916">
                <a:off x="7405134" y="831258"/>
                <a:ext cx="357299" cy="373516"/>
              </a:xfrm>
              <a:prstGeom prst="chord">
                <a:avLst/>
              </a:prstGeom>
              <a:solidFill>
                <a:srgbClr val="4F81BD"/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1" name="Овал 260"/>
              <p:cNvSpPr/>
              <p:nvPr/>
            </p:nvSpPr>
            <p:spPr>
              <a:xfrm>
                <a:off x="7397026" y="839367"/>
                <a:ext cx="373516" cy="357299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900" b="0" i="0" u="none" strike="noStrike" kern="0" cap="none" spc="0" normalizeH="0" baseline="0" noProof="0">
                  <a:ln>
                    <a:solidFill>
                      <a:sysClr val="windowText" lastClr="000000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08" name="Группа 21"/>
            <p:cNvGrpSpPr>
              <a:grpSpLocks/>
            </p:cNvGrpSpPr>
            <p:nvPr/>
          </p:nvGrpSpPr>
          <p:grpSpPr bwMode="auto">
            <a:xfrm rot="10800000">
              <a:off x="4148124" y="5328230"/>
              <a:ext cx="188914" cy="145776"/>
              <a:chOff x="7397046" y="862839"/>
              <a:chExt cx="373516" cy="353283"/>
            </a:xfrm>
          </p:grpSpPr>
          <p:sp>
            <p:nvSpPr>
              <p:cNvPr id="258" name="Хорда 257"/>
              <p:cNvSpPr/>
              <p:nvPr/>
            </p:nvSpPr>
            <p:spPr>
              <a:xfrm rot="17344916">
                <a:off x="7407140" y="852724"/>
                <a:ext cx="353283" cy="373516"/>
              </a:xfrm>
              <a:prstGeom prst="chord">
                <a:avLst/>
              </a:prstGeom>
              <a:solidFill>
                <a:srgbClr val="4F81BD"/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9" name="Овал 258"/>
              <p:cNvSpPr/>
              <p:nvPr/>
            </p:nvSpPr>
            <p:spPr>
              <a:xfrm>
                <a:off x="7397024" y="862839"/>
                <a:ext cx="373516" cy="353283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900" b="0" i="0" u="none" strike="noStrike" kern="0" cap="none" spc="0" normalizeH="0" baseline="0" noProof="0">
                  <a:ln>
                    <a:solidFill>
                      <a:sysClr val="windowText" lastClr="000000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09" name="Группа 24"/>
            <p:cNvGrpSpPr>
              <a:grpSpLocks/>
            </p:cNvGrpSpPr>
            <p:nvPr/>
          </p:nvGrpSpPr>
          <p:grpSpPr bwMode="auto">
            <a:xfrm>
              <a:off x="4140206" y="5866605"/>
              <a:ext cx="188915" cy="147433"/>
              <a:chOff x="7429962" y="874380"/>
              <a:chExt cx="373520" cy="357302"/>
            </a:xfrm>
          </p:grpSpPr>
          <p:sp>
            <p:nvSpPr>
              <p:cNvPr id="256" name="Хорда 255"/>
              <p:cNvSpPr/>
              <p:nvPr/>
            </p:nvSpPr>
            <p:spPr>
              <a:xfrm rot="17344916">
                <a:off x="7438053" y="866281"/>
                <a:ext cx="357299" cy="373516"/>
              </a:xfrm>
              <a:prstGeom prst="chord">
                <a:avLst/>
              </a:prstGeom>
              <a:solidFill>
                <a:srgbClr val="4F81BD"/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7" name="Овал 256"/>
              <p:cNvSpPr/>
              <p:nvPr/>
            </p:nvSpPr>
            <p:spPr>
              <a:xfrm>
                <a:off x="7429946" y="874388"/>
                <a:ext cx="373516" cy="357299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900" b="0" i="0" u="none" strike="noStrike" kern="0" cap="none" spc="0" normalizeH="0" baseline="0" noProof="0">
                  <a:ln>
                    <a:solidFill>
                      <a:sysClr val="windowText" lastClr="000000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10" name="Группа 27"/>
            <p:cNvGrpSpPr>
              <a:grpSpLocks/>
            </p:cNvGrpSpPr>
            <p:nvPr/>
          </p:nvGrpSpPr>
          <p:grpSpPr bwMode="auto">
            <a:xfrm>
              <a:off x="4140206" y="6125026"/>
              <a:ext cx="188915" cy="152402"/>
              <a:chOff x="7429983" y="857713"/>
              <a:chExt cx="373521" cy="369342"/>
            </a:xfrm>
          </p:grpSpPr>
          <p:sp>
            <p:nvSpPr>
              <p:cNvPr id="254" name="Хорда 253"/>
              <p:cNvSpPr/>
              <p:nvPr/>
            </p:nvSpPr>
            <p:spPr>
              <a:xfrm rot="17344916">
                <a:off x="7432055" y="855633"/>
                <a:ext cx="369342" cy="373517"/>
              </a:xfrm>
              <a:prstGeom prst="chord">
                <a:avLst/>
              </a:prstGeom>
              <a:solidFill>
                <a:srgbClr val="4F81BD"/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5" name="Овал 254"/>
              <p:cNvSpPr/>
              <p:nvPr/>
            </p:nvSpPr>
            <p:spPr>
              <a:xfrm>
                <a:off x="7429967" y="857721"/>
                <a:ext cx="373517" cy="369342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900" b="0" i="0" u="none" strike="noStrike" kern="0" cap="none" spc="0" normalizeH="0" baseline="0" noProof="0">
                  <a:ln>
                    <a:solidFill>
                      <a:sysClr val="windowText" lastClr="000000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11" name="Группа 39"/>
            <p:cNvGrpSpPr>
              <a:grpSpLocks/>
            </p:cNvGrpSpPr>
            <p:nvPr/>
          </p:nvGrpSpPr>
          <p:grpSpPr bwMode="auto">
            <a:xfrm rot="10800000">
              <a:off x="4148124" y="5054901"/>
              <a:ext cx="188914" cy="147433"/>
              <a:chOff x="7397047" y="878290"/>
              <a:chExt cx="373517" cy="357299"/>
            </a:xfrm>
          </p:grpSpPr>
          <p:sp>
            <p:nvSpPr>
              <p:cNvPr id="252" name="Хорда 251"/>
              <p:cNvSpPr/>
              <p:nvPr/>
            </p:nvSpPr>
            <p:spPr>
              <a:xfrm rot="17344916">
                <a:off x="7405136" y="870182"/>
                <a:ext cx="357296" cy="373517"/>
              </a:xfrm>
              <a:prstGeom prst="chord">
                <a:avLst/>
              </a:prstGeom>
              <a:solidFill>
                <a:srgbClr val="4F81BD"/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3" name="Овал 252"/>
              <p:cNvSpPr/>
              <p:nvPr/>
            </p:nvSpPr>
            <p:spPr>
              <a:xfrm>
                <a:off x="7397025" y="878293"/>
                <a:ext cx="373517" cy="357296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900" b="0" i="0" u="none" strike="noStrike" kern="0" cap="none" spc="0" normalizeH="0" baseline="0" noProof="0">
                  <a:ln>
                    <a:solidFill>
                      <a:sysClr val="windowText" lastClr="000000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12" name="Группа 42"/>
            <p:cNvGrpSpPr>
              <a:grpSpLocks/>
            </p:cNvGrpSpPr>
            <p:nvPr/>
          </p:nvGrpSpPr>
          <p:grpSpPr bwMode="auto">
            <a:xfrm rot="10800000">
              <a:off x="4148124" y="4818014"/>
              <a:ext cx="188914" cy="147433"/>
              <a:chOff x="7397028" y="880872"/>
              <a:chExt cx="373515" cy="357299"/>
            </a:xfrm>
          </p:grpSpPr>
          <p:sp>
            <p:nvSpPr>
              <p:cNvPr id="250" name="Хорда 249"/>
              <p:cNvSpPr/>
              <p:nvPr/>
            </p:nvSpPr>
            <p:spPr>
              <a:xfrm rot="17344916">
                <a:off x="7405113" y="872765"/>
                <a:ext cx="357299" cy="373515"/>
              </a:xfrm>
              <a:prstGeom prst="chord">
                <a:avLst/>
              </a:prstGeom>
              <a:solidFill>
                <a:srgbClr val="4F81BD"/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1" name="Овал 250"/>
              <p:cNvSpPr/>
              <p:nvPr/>
            </p:nvSpPr>
            <p:spPr>
              <a:xfrm>
                <a:off x="7397006" y="880872"/>
                <a:ext cx="373515" cy="357299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900" b="0" i="0" u="none" strike="noStrike" kern="0" cap="none" spc="0" normalizeH="0" baseline="0" noProof="0">
                  <a:ln>
                    <a:solidFill>
                      <a:sysClr val="windowText" lastClr="000000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13" name="Группа 20"/>
            <p:cNvGrpSpPr>
              <a:grpSpLocks/>
            </p:cNvGrpSpPr>
            <p:nvPr/>
          </p:nvGrpSpPr>
          <p:grpSpPr bwMode="auto">
            <a:xfrm rot="10800000">
              <a:off x="4148134" y="4007964"/>
              <a:ext cx="188913" cy="145776"/>
              <a:chOff x="7397047" y="840226"/>
              <a:chExt cx="373515" cy="353284"/>
            </a:xfrm>
          </p:grpSpPr>
          <p:sp>
            <p:nvSpPr>
              <p:cNvPr id="248" name="Хорда 247"/>
              <p:cNvSpPr/>
              <p:nvPr/>
            </p:nvSpPr>
            <p:spPr>
              <a:xfrm rot="17344916">
                <a:off x="7407159" y="830111"/>
                <a:ext cx="353284" cy="373517"/>
              </a:xfrm>
              <a:prstGeom prst="chord">
                <a:avLst/>
              </a:prstGeom>
              <a:solidFill>
                <a:srgbClr val="4F81BD"/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9" name="Овал 248"/>
              <p:cNvSpPr/>
              <p:nvPr/>
            </p:nvSpPr>
            <p:spPr>
              <a:xfrm>
                <a:off x="7397043" y="840226"/>
                <a:ext cx="373517" cy="353284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900" b="0" i="0" u="none" strike="noStrike" kern="0" cap="none" spc="0" normalizeH="0" baseline="0" noProof="0">
                  <a:ln>
                    <a:solidFill>
                      <a:sysClr val="windowText" lastClr="000000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14" name="Группа 21"/>
            <p:cNvGrpSpPr>
              <a:grpSpLocks/>
            </p:cNvGrpSpPr>
            <p:nvPr/>
          </p:nvGrpSpPr>
          <p:grpSpPr bwMode="auto">
            <a:xfrm rot="10800000">
              <a:off x="4148135" y="3732979"/>
              <a:ext cx="188913" cy="147433"/>
              <a:chOff x="7397047" y="859693"/>
              <a:chExt cx="373515" cy="357301"/>
            </a:xfrm>
          </p:grpSpPr>
          <p:sp>
            <p:nvSpPr>
              <p:cNvPr id="246" name="Хорда 245"/>
              <p:cNvSpPr/>
              <p:nvPr/>
            </p:nvSpPr>
            <p:spPr>
              <a:xfrm rot="17344916">
                <a:off x="7405154" y="851589"/>
                <a:ext cx="357298" cy="373517"/>
              </a:xfrm>
              <a:prstGeom prst="chord">
                <a:avLst/>
              </a:prstGeom>
              <a:solidFill>
                <a:srgbClr val="4F81BD"/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7" name="Овал 246"/>
              <p:cNvSpPr/>
              <p:nvPr/>
            </p:nvSpPr>
            <p:spPr>
              <a:xfrm>
                <a:off x="7397045" y="859698"/>
                <a:ext cx="373517" cy="35729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900" b="0" i="0" u="none" strike="noStrike" kern="0" cap="none" spc="0" normalizeH="0" baseline="0" noProof="0">
                  <a:ln>
                    <a:solidFill>
                      <a:sysClr val="windowText" lastClr="000000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15" name="Группа 39"/>
            <p:cNvGrpSpPr>
              <a:grpSpLocks/>
            </p:cNvGrpSpPr>
            <p:nvPr/>
          </p:nvGrpSpPr>
          <p:grpSpPr bwMode="auto">
            <a:xfrm rot="10800000">
              <a:off x="4148135" y="3459649"/>
              <a:ext cx="188913" cy="147432"/>
              <a:chOff x="7397028" y="879157"/>
              <a:chExt cx="373515" cy="357297"/>
            </a:xfrm>
          </p:grpSpPr>
          <p:sp>
            <p:nvSpPr>
              <p:cNvPr id="244" name="Хорда 243"/>
              <p:cNvSpPr/>
              <p:nvPr/>
            </p:nvSpPr>
            <p:spPr>
              <a:xfrm rot="17344916">
                <a:off x="7405134" y="871050"/>
                <a:ext cx="357300" cy="373517"/>
              </a:xfrm>
              <a:prstGeom prst="chord">
                <a:avLst/>
              </a:prstGeom>
              <a:solidFill>
                <a:srgbClr val="4F81BD"/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5" name="Овал 244"/>
              <p:cNvSpPr/>
              <p:nvPr/>
            </p:nvSpPr>
            <p:spPr>
              <a:xfrm>
                <a:off x="7397026" y="879157"/>
                <a:ext cx="373517" cy="357300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900" b="0" i="0" u="none" strike="noStrike" kern="0" cap="none" spc="0" normalizeH="0" baseline="0" noProof="0">
                  <a:ln>
                    <a:solidFill>
                      <a:sysClr val="windowText" lastClr="000000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16" name="Группа 42"/>
            <p:cNvGrpSpPr>
              <a:grpSpLocks/>
            </p:cNvGrpSpPr>
            <p:nvPr/>
          </p:nvGrpSpPr>
          <p:grpSpPr bwMode="auto">
            <a:xfrm rot="10800000">
              <a:off x="4148135" y="3222763"/>
              <a:ext cx="188913" cy="147433"/>
              <a:chOff x="7397047" y="881738"/>
              <a:chExt cx="373515" cy="357301"/>
            </a:xfrm>
          </p:grpSpPr>
          <p:sp>
            <p:nvSpPr>
              <p:cNvPr id="242" name="Хорда 241"/>
              <p:cNvSpPr/>
              <p:nvPr/>
            </p:nvSpPr>
            <p:spPr>
              <a:xfrm rot="17344916">
                <a:off x="7405154" y="873634"/>
                <a:ext cx="357298" cy="373517"/>
              </a:xfrm>
              <a:prstGeom prst="chord">
                <a:avLst/>
              </a:prstGeom>
              <a:solidFill>
                <a:srgbClr val="4F81BD"/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3" name="Овал 242"/>
              <p:cNvSpPr/>
              <p:nvPr/>
            </p:nvSpPr>
            <p:spPr>
              <a:xfrm>
                <a:off x="7397045" y="881743"/>
                <a:ext cx="373517" cy="35729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900" b="0" i="0" u="none" strike="noStrike" kern="0" cap="none" spc="0" normalizeH="0" baseline="0" noProof="0">
                  <a:ln>
                    <a:solidFill>
                      <a:sysClr val="windowText" lastClr="000000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17" name="Группа 70"/>
            <p:cNvGrpSpPr>
              <a:grpSpLocks/>
            </p:cNvGrpSpPr>
            <p:nvPr/>
          </p:nvGrpSpPr>
          <p:grpSpPr bwMode="auto">
            <a:xfrm>
              <a:off x="4283653" y="3143246"/>
              <a:ext cx="442704" cy="3058880"/>
              <a:chOff x="5186002" y="3295017"/>
              <a:chExt cx="347011" cy="2740247"/>
            </a:xfrm>
          </p:grpSpPr>
          <p:sp>
            <p:nvSpPr>
              <p:cNvPr id="230" name="TextBox 12"/>
              <p:cNvSpPr txBox="1">
                <a:spLocks noChangeArrowheads="1"/>
              </p:cNvSpPr>
              <p:nvPr/>
            </p:nvSpPr>
            <p:spPr bwMode="auto">
              <a:xfrm>
                <a:off x="5186005" y="4723777"/>
                <a:ext cx="319470" cy="1495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nstantia" pitchFamily="18" charset="0"/>
                  </a:rPr>
                  <a:t>OM#7</a:t>
                </a:r>
                <a:endParaRPr kumimoji="0" lang="ru-RU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tantia" pitchFamily="18" charset="0"/>
                </a:endParaRPr>
              </a:p>
            </p:txBody>
          </p:sp>
          <p:sp>
            <p:nvSpPr>
              <p:cNvPr id="231" name="TextBox 13"/>
              <p:cNvSpPr txBox="1">
                <a:spLocks noChangeArrowheads="1"/>
              </p:cNvSpPr>
              <p:nvPr/>
            </p:nvSpPr>
            <p:spPr bwMode="auto">
              <a:xfrm>
                <a:off x="5186002" y="4930545"/>
                <a:ext cx="323550" cy="1495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nstantia" pitchFamily="18" charset="0"/>
                  </a:rPr>
                  <a:t>OM#8</a:t>
                </a:r>
                <a:endParaRPr kumimoji="0" lang="ru-RU" sz="9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tantia" pitchFamily="18" charset="0"/>
                </a:endParaRPr>
              </a:p>
            </p:txBody>
          </p:sp>
          <p:sp>
            <p:nvSpPr>
              <p:cNvPr id="232" name="TextBox 14"/>
              <p:cNvSpPr txBox="1">
                <a:spLocks noChangeArrowheads="1"/>
              </p:cNvSpPr>
              <p:nvPr/>
            </p:nvSpPr>
            <p:spPr bwMode="auto">
              <a:xfrm>
                <a:off x="5186002" y="5172696"/>
                <a:ext cx="323550" cy="1495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nstantia" pitchFamily="18" charset="0"/>
                  </a:rPr>
                  <a:t>OM#9</a:t>
                </a:r>
                <a:endParaRPr kumimoji="0" lang="ru-RU" sz="9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tantia" pitchFamily="18" charset="0"/>
                </a:endParaRPr>
              </a:p>
            </p:txBody>
          </p:sp>
          <p:sp>
            <p:nvSpPr>
              <p:cNvPr id="233" name="TextBox 15"/>
              <p:cNvSpPr txBox="1">
                <a:spLocks noChangeArrowheads="1"/>
              </p:cNvSpPr>
              <p:nvPr/>
            </p:nvSpPr>
            <p:spPr bwMode="auto">
              <a:xfrm>
                <a:off x="5186002" y="5410359"/>
                <a:ext cx="347011" cy="1495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nstantia" pitchFamily="18" charset="0"/>
                  </a:rPr>
                  <a:t>OM#10</a:t>
                </a:r>
                <a:endParaRPr kumimoji="0" lang="ru-RU" sz="9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tantia" pitchFamily="18" charset="0"/>
                </a:endParaRPr>
              </a:p>
            </p:txBody>
          </p:sp>
          <p:sp>
            <p:nvSpPr>
              <p:cNvPr id="234" name="TextBox 16"/>
              <p:cNvSpPr txBox="1">
                <a:spLocks noChangeArrowheads="1"/>
              </p:cNvSpPr>
              <p:nvPr/>
            </p:nvSpPr>
            <p:spPr bwMode="auto">
              <a:xfrm>
                <a:off x="5186002" y="5648023"/>
                <a:ext cx="330691" cy="1495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nstantia" pitchFamily="18" charset="0"/>
                  </a:rPr>
                  <a:t>OM#11</a:t>
                </a:r>
                <a:endParaRPr kumimoji="0" lang="ru-RU" sz="9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tantia" pitchFamily="18" charset="0"/>
                </a:endParaRPr>
              </a:p>
            </p:txBody>
          </p:sp>
          <p:sp>
            <p:nvSpPr>
              <p:cNvPr id="235" name="TextBox 17"/>
              <p:cNvSpPr txBox="1">
                <a:spLocks noChangeArrowheads="1"/>
              </p:cNvSpPr>
              <p:nvPr/>
            </p:nvSpPr>
            <p:spPr bwMode="auto">
              <a:xfrm>
                <a:off x="5186002" y="5885685"/>
                <a:ext cx="342931" cy="1495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nstantia" pitchFamily="18" charset="0"/>
                  </a:rPr>
                  <a:t>OM#12</a:t>
                </a:r>
                <a:endParaRPr kumimoji="0" lang="ru-RU" sz="9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tantia" pitchFamily="18" charset="0"/>
                </a:endParaRPr>
              </a:p>
            </p:txBody>
          </p:sp>
          <p:sp>
            <p:nvSpPr>
              <p:cNvPr id="236" name="TextBox 12"/>
              <p:cNvSpPr txBox="1">
                <a:spLocks noChangeArrowheads="1"/>
              </p:cNvSpPr>
              <p:nvPr/>
            </p:nvSpPr>
            <p:spPr bwMode="auto">
              <a:xfrm>
                <a:off x="5186002" y="3295017"/>
                <a:ext cx="307229" cy="1495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nstantia" pitchFamily="18" charset="0"/>
                  </a:rPr>
                  <a:t>OM#1</a:t>
                </a:r>
                <a:endParaRPr kumimoji="0" lang="ru-RU" sz="9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tantia" pitchFamily="18" charset="0"/>
                </a:endParaRPr>
              </a:p>
            </p:txBody>
          </p:sp>
          <p:sp>
            <p:nvSpPr>
              <p:cNvPr id="237" name="TextBox 13"/>
              <p:cNvSpPr txBox="1">
                <a:spLocks noChangeArrowheads="1"/>
              </p:cNvSpPr>
              <p:nvPr/>
            </p:nvSpPr>
            <p:spPr bwMode="auto">
              <a:xfrm>
                <a:off x="5186002" y="3501785"/>
                <a:ext cx="319470" cy="1495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nstantia" pitchFamily="18" charset="0"/>
                  </a:rPr>
                  <a:t>OM#2</a:t>
                </a:r>
                <a:endParaRPr kumimoji="0" lang="ru-RU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tantia" pitchFamily="18" charset="0"/>
                </a:endParaRPr>
              </a:p>
            </p:txBody>
          </p:sp>
          <p:sp>
            <p:nvSpPr>
              <p:cNvPr id="238" name="TextBox 14"/>
              <p:cNvSpPr txBox="1">
                <a:spLocks noChangeArrowheads="1"/>
              </p:cNvSpPr>
              <p:nvPr/>
            </p:nvSpPr>
            <p:spPr bwMode="auto">
              <a:xfrm>
                <a:off x="5186002" y="3743936"/>
                <a:ext cx="317430" cy="1495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nstantia" pitchFamily="18" charset="0"/>
                  </a:rPr>
                  <a:t>OM#3</a:t>
                </a:r>
                <a:endParaRPr kumimoji="0" lang="ru-RU" sz="9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tantia" pitchFamily="18" charset="0"/>
                </a:endParaRPr>
              </a:p>
            </p:txBody>
          </p:sp>
          <p:sp>
            <p:nvSpPr>
              <p:cNvPr id="239" name="TextBox 15"/>
              <p:cNvSpPr txBox="1">
                <a:spLocks noChangeArrowheads="1"/>
              </p:cNvSpPr>
              <p:nvPr/>
            </p:nvSpPr>
            <p:spPr bwMode="auto">
              <a:xfrm>
                <a:off x="5186002" y="3981600"/>
                <a:ext cx="322530" cy="1495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nstantia" pitchFamily="18" charset="0"/>
                  </a:rPr>
                  <a:t>OM#4</a:t>
                </a:r>
                <a:endParaRPr kumimoji="0" lang="ru-RU" sz="9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tantia" pitchFamily="18" charset="0"/>
                </a:endParaRPr>
              </a:p>
            </p:txBody>
          </p:sp>
          <p:sp>
            <p:nvSpPr>
              <p:cNvPr id="240" name="TextBox 16"/>
              <p:cNvSpPr txBox="1">
                <a:spLocks noChangeArrowheads="1"/>
              </p:cNvSpPr>
              <p:nvPr/>
            </p:nvSpPr>
            <p:spPr bwMode="auto">
              <a:xfrm>
                <a:off x="5186002" y="4219263"/>
                <a:ext cx="318450" cy="1495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nstantia" pitchFamily="18" charset="0"/>
                  </a:rPr>
                  <a:t>OM#5</a:t>
                </a:r>
                <a:endParaRPr kumimoji="0" lang="ru-RU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tantia" pitchFamily="18" charset="0"/>
                </a:endParaRPr>
              </a:p>
            </p:txBody>
          </p:sp>
          <p:sp>
            <p:nvSpPr>
              <p:cNvPr id="241" name="TextBox 17"/>
              <p:cNvSpPr txBox="1">
                <a:spLocks noChangeArrowheads="1"/>
              </p:cNvSpPr>
              <p:nvPr/>
            </p:nvSpPr>
            <p:spPr bwMode="auto">
              <a:xfrm>
                <a:off x="5186002" y="4456925"/>
                <a:ext cx="323550" cy="1495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nstantia" pitchFamily="18" charset="0"/>
                  </a:rPr>
                  <a:t>OM#6</a:t>
                </a:r>
                <a:endParaRPr kumimoji="0" lang="ru-RU" sz="9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tantia" pitchFamily="18" charset="0"/>
                </a:endParaRPr>
              </a:p>
            </p:txBody>
          </p:sp>
        </p:grpSp>
        <p:cxnSp>
          <p:nvCxnSpPr>
            <p:cNvPr id="218" name="Прямая соединительная линия 217"/>
            <p:cNvCxnSpPr/>
            <p:nvPr/>
          </p:nvCxnSpPr>
          <p:spPr bwMode="auto">
            <a:xfrm flipV="1">
              <a:off x="3189278" y="6565670"/>
              <a:ext cx="1093796" cy="6626"/>
            </a:xfrm>
            <a:prstGeom prst="line">
              <a:avLst/>
            </a:prstGeom>
            <a:noFill/>
            <a:ln w="12700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 type="stealth"/>
              <a:tailEnd type="stealth"/>
            </a:ln>
            <a:effectLst/>
          </p:spPr>
        </p:cxnSp>
        <p:sp>
          <p:nvSpPr>
            <p:cNvPr id="219" name="TextBox 55"/>
            <p:cNvSpPr txBox="1">
              <a:spLocks noChangeArrowheads="1"/>
            </p:cNvSpPr>
            <p:nvPr/>
          </p:nvSpPr>
          <p:spPr bwMode="auto">
            <a:xfrm>
              <a:off x="3555562" y="6289828"/>
              <a:ext cx="498660" cy="267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erpetua" pitchFamily="18" charset="0"/>
                </a:rPr>
                <a:t>97 m</a:t>
              </a:r>
              <a:endPara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</a:endParaRPr>
            </a:p>
          </p:txBody>
        </p:sp>
        <p:cxnSp>
          <p:nvCxnSpPr>
            <p:cNvPr id="220" name="Прямая со стрелкой 219"/>
            <p:cNvCxnSpPr>
              <a:stCxn id="251" idx="7"/>
            </p:cNvCxnSpPr>
            <p:nvPr/>
          </p:nvCxnSpPr>
          <p:spPr>
            <a:xfrm rot="5400000">
              <a:off x="2988073" y="5145117"/>
              <a:ext cx="1389842" cy="987432"/>
            </a:xfrm>
            <a:prstGeom prst="straightConnector1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headEnd type="triangle"/>
              <a:tailEnd type="triangle"/>
            </a:ln>
            <a:effectLst/>
          </p:spPr>
        </p:cxnSp>
        <p:cxnSp>
          <p:nvCxnSpPr>
            <p:cNvPr id="221" name="Прямая со стрелкой 220"/>
            <p:cNvCxnSpPr/>
            <p:nvPr/>
          </p:nvCxnSpPr>
          <p:spPr>
            <a:xfrm rot="10800000" flipV="1">
              <a:off x="3189277" y="6236640"/>
              <a:ext cx="950920" cy="110988"/>
            </a:xfrm>
            <a:prstGeom prst="straightConnector1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headEnd type="triangle"/>
              <a:tailEnd type="triangle"/>
            </a:ln>
            <a:effectLst/>
          </p:spPr>
        </p:cxnSp>
        <p:sp>
          <p:nvSpPr>
            <p:cNvPr id="222" name="TextBox 55"/>
            <p:cNvSpPr txBox="1">
              <a:spLocks noChangeArrowheads="1"/>
            </p:cNvSpPr>
            <p:nvPr/>
          </p:nvSpPr>
          <p:spPr bwMode="auto">
            <a:xfrm>
              <a:off x="3414038" y="5363938"/>
              <a:ext cx="282643" cy="267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Perpetua" pitchFamily="18" charset="0"/>
                </a:rPr>
                <a:t>r</a:t>
              </a:r>
              <a:r>
                <a:rPr kumimoji="0" lang="en-US" sz="1800" b="0" i="0" u="none" strike="noStrike" kern="0" cap="none" spc="0" normalizeH="0" baseline="-2500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Perpetua" pitchFamily="18" charset="0"/>
                </a:rPr>
                <a:t>1</a:t>
              </a:r>
              <a:endParaRPr kumimoji="0" lang="ru-RU" sz="1800" b="0" i="0" u="none" strike="noStrike" kern="0" cap="none" spc="0" normalizeH="0" baseline="-25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tantia" pitchFamily="18" charset="0"/>
              </a:endParaRPr>
            </a:p>
          </p:txBody>
        </p:sp>
        <p:sp>
          <p:nvSpPr>
            <p:cNvPr id="223" name="TextBox 55"/>
            <p:cNvSpPr txBox="1">
              <a:spLocks noChangeArrowheads="1"/>
            </p:cNvSpPr>
            <p:nvPr/>
          </p:nvSpPr>
          <p:spPr bwMode="auto">
            <a:xfrm>
              <a:off x="3670990" y="5974067"/>
              <a:ext cx="282643" cy="267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Perpetua" pitchFamily="18" charset="0"/>
                </a:rPr>
                <a:t>r</a:t>
              </a:r>
              <a:r>
                <a:rPr kumimoji="0" lang="en-US" sz="1800" b="0" i="0" u="none" strike="noStrike" kern="0" cap="none" spc="0" normalizeH="0" baseline="-2500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Perpetua" pitchFamily="18" charset="0"/>
                </a:rPr>
                <a:t>2</a:t>
              </a:r>
              <a:endParaRPr kumimoji="0" lang="ru-RU" sz="1800" b="0" i="0" u="none" strike="noStrike" kern="0" cap="none" spc="0" normalizeH="0" baseline="-25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tantia" pitchFamily="18" charset="0"/>
              </a:endParaRPr>
            </a:p>
          </p:txBody>
        </p:sp>
        <p:grpSp>
          <p:nvGrpSpPr>
            <p:cNvPr id="224" name="Группа 15"/>
            <p:cNvGrpSpPr>
              <a:grpSpLocks/>
            </p:cNvGrpSpPr>
            <p:nvPr/>
          </p:nvGrpSpPr>
          <p:grpSpPr bwMode="auto">
            <a:xfrm rot="10800000">
              <a:off x="4143362" y="4281294"/>
              <a:ext cx="188915" cy="147432"/>
              <a:chOff x="7395527" y="839488"/>
              <a:chExt cx="373518" cy="357299"/>
            </a:xfrm>
          </p:grpSpPr>
          <p:sp>
            <p:nvSpPr>
              <p:cNvPr id="228" name="Хорда 227"/>
              <p:cNvSpPr/>
              <p:nvPr/>
            </p:nvSpPr>
            <p:spPr>
              <a:xfrm rot="17344916">
                <a:off x="7403615" y="831379"/>
                <a:ext cx="357302" cy="373514"/>
              </a:xfrm>
              <a:prstGeom prst="chord">
                <a:avLst/>
              </a:prstGeom>
              <a:solidFill>
                <a:srgbClr val="4F81BD"/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9" name="Овал 228"/>
              <p:cNvSpPr/>
              <p:nvPr/>
            </p:nvSpPr>
            <p:spPr>
              <a:xfrm>
                <a:off x="7395509" y="839485"/>
                <a:ext cx="373514" cy="357302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900" b="0" i="0" u="none" strike="noStrike" kern="0" cap="none" spc="0" normalizeH="0" baseline="0" noProof="0">
                  <a:ln>
                    <a:solidFill>
                      <a:sysClr val="windowText" lastClr="000000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25" name="Группа 15"/>
            <p:cNvGrpSpPr>
              <a:grpSpLocks/>
            </p:cNvGrpSpPr>
            <p:nvPr/>
          </p:nvGrpSpPr>
          <p:grpSpPr bwMode="auto">
            <a:xfrm rot="10800000">
              <a:off x="4143362" y="4567877"/>
              <a:ext cx="188915" cy="147433"/>
              <a:chOff x="7395507" y="837477"/>
              <a:chExt cx="373517" cy="357303"/>
            </a:xfrm>
          </p:grpSpPr>
          <p:sp>
            <p:nvSpPr>
              <p:cNvPr id="226" name="Хорда 225"/>
              <p:cNvSpPr/>
              <p:nvPr/>
            </p:nvSpPr>
            <p:spPr>
              <a:xfrm rot="17344916">
                <a:off x="7403596" y="829372"/>
                <a:ext cx="357300" cy="373513"/>
              </a:xfrm>
              <a:prstGeom prst="chord">
                <a:avLst/>
              </a:prstGeom>
              <a:solidFill>
                <a:srgbClr val="4F81BD"/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7" name="Овал 226"/>
              <p:cNvSpPr/>
              <p:nvPr/>
            </p:nvSpPr>
            <p:spPr>
              <a:xfrm>
                <a:off x="7395489" y="837480"/>
                <a:ext cx="373513" cy="357300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900" b="0" i="0" u="none" strike="noStrike" kern="0" cap="none" spc="0" normalizeH="0" baseline="0" noProof="0">
                  <a:ln>
                    <a:solidFill>
                      <a:sysClr val="windowText" lastClr="000000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8364402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76"/>
            <a:ext cx="12248546" cy="6842224"/>
          </a:xfrm>
          <a:prstGeom prst="rect">
            <a:avLst/>
          </a:prstGeom>
        </p:spPr>
      </p:pic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157687" y="218771"/>
            <a:ext cx="2357141" cy="822383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10" tIns="41455" rIns="82910" bIns="41455">
            <a:spAutoFit/>
          </a:bodyPr>
          <a:lstStyle>
            <a:lvl1pPr defTabSz="4064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064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064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064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064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064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064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064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064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4800" b="1" dirty="0">
                <a:ln w="3175" cmpd="sng">
                  <a:noFill/>
                </a:ln>
                <a:latin typeface="+mj-lt"/>
                <a:ea typeface="+mj-ea"/>
                <a:cs typeface="+mj-cs"/>
              </a:rPr>
              <a:t>The site</a:t>
            </a:r>
            <a:endParaRPr lang="ru-RU" altLang="ru-RU" sz="4800" b="1" dirty="0">
              <a:ln w="3175" cmpd="sng">
                <a:noFill/>
              </a:ln>
              <a:latin typeface="+mj-lt"/>
              <a:ea typeface="+mj-ea"/>
              <a:cs typeface="+mj-cs"/>
            </a:endParaRPr>
          </a:p>
        </p:txBody>
      </p:sp>
      <p:sp>
        <p:nvSpPr>
          <p:cNvPr id="4" name="TextBox 8"/>
          <p:cNvSpPr txBox="1">
            <a:spLocks noChangeArrowheads="1"/>
          </p:cNvSpPr>
          <p:nvPr/>
        </p:nvSpPr>
        <p:spPr bwMode="auto">
          <a:xfrm>
            <a:off x="2965598" y="1834694"/>
            <a:ext cx="2000250" cy="460375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dirty="0">
                <a:latin typeface="Arial" pitchFamily="34" charset="0"/>
              </a:rPr>
              <a:t>Shore station</a:t>
            </a:r>
            <a:endParaRPr lang="ru-RU" altLang="ru-RU" sz="2400" dirty="0">
              <a:latin typeface="Arial" pitchFamily="34" charset="0"/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 flipH="1">
            <a:off x="2630959" y="3978975"/>
            <a:ext cx="430336" cy="954597"/>
          </a:xfrm>
          <a:prstGeom prst="straightConnector1">
            <a:avLst/>
          </a:prstGeom>
          <a:ln w="31750">
            <a:solidFill>
              <a:srgbClr val="FF0000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13"/>
          <p:cNvSpPr txBox="1">
            <a:spLocks noChangeArrowheads="1"/>
          </p:cNvSpPr>
          <p:nvPr/>
        </p:nvSpPr>
        <p:spPr bwMode="auto">
          <a:xfrm>
            <a:off x="2756653" y="4394257"/>
            <a:ext cx="83388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000" b="1" dirty="0"/>
              <a:t>36 km</a:t>
            </a:r>
            <a:endParaRPr lang="ru-RU" altLang="ru-RU" sz="2000" b="1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17" y="5223906"/>
            <a:ext cx="3862656" cy="1248075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116304" y="1813432"/>
            <a:ext cx="2634054" cy="830997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latin typeface="Calibri" panose="020F0502020204030204" pitchFamily="34" charset="0"/>
                <a:cs typeface="Times New Roman" panose="02020603050405020304" pitchFamily="18" charset="0"/>
              </a:rPr>
              <a:t>Location</a:t>
            </a:r>
            <a:r>
              <a:rPr lang="en-US" sz="24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:</a:t>
            </a:r>
            <a:br>
              <a:rPr lang="en-US" sz="24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104</a:t>
            </a:r>
            <a:r>
              <a:rPr lang="en-US" sz="2400" b="1" baseline="300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24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25</a:t>
            </a:r>
            <a:r>
              <a:rPr lang="en-US" sz="2400" b="1" dirty="0">
                <a:latin typeface="Calibri" panose="020F0502020204030204" pitchFamily="34" charset="0"/>
                <a:cs typeface="Times New Roman" panose="02020603050405020304" pitchFamily="18" charset="0"/>
              </a:rPr>
              <a:t>’</a:t>
            </a:r>
            <a:r>
              <a:rPr lang="en-US" sz="2400" b="1" baseline="30000" dirty="0">
                <a:latin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400" b="1" dirty="0">
                <a:latin typeface="Calibri" panose="020F0502020204030204" pitchFamily="34" charset="0"/>
                <a:cs typeface="Times New Roman" panose="02020603050405020304" pitchFamily="18" charset="0"/>
              </a:rPr>
              <a:t>E; 51</a:t>
            </a:r>
            <a:r>
              <a:rPr lang="en-US" sz="2400" b="1" baseline="30000" dirty="0">
                <a:latin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2400" b="1" dirty="0">
                <a:latin typeface="Calibri" panose="020F0502020204030204" pitchFamily="34" charset="0"/>
                <a:cs typeface="Times New Roman" panose="02020603050405020304" pitchFamily="18" charset="0"/>
              </a:rPr>
              <a:t>46’ </a:t>
            </a:r>
            <a:r>
              <a:rPr lang="en-US" sz="2400" b="1" dirty="0">
                <a:latin typeface="Calibri" panose="020F0502020204030204" pitchFamily="34" charset="0"/>
              </a:rPr>
              <a:t>N</a:t>
            </a:r>
            <a:endParaRPr lang="ru-RU" sz="2400" b="1" dirty="0">
              <a:latin typeface="Calibri" panose="020F0502020204030204" pitchFamily="34" charset="0"/>
            </a:endParaRPr>
          </a:p>
        </p:txBody>
      </p:sp>
      <p:sp>
        <p:nvSpPr>
          <p:cNvPr id="12" name="TextBox 6"/>
          <p:cNvSpPr txBox="1">
            <a:spLocks noChangeArrowheads="1"/>
          </p:cNvSpPr>
          <p:nvPr/>
        </p:nvSpPr>
        <p:spPr bwMode="auto">
          <a:xfrm>
            <a:off x="87207" y="4733442"/>
            <a:ext cx="1391728" cy="461665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ru-RU" sz="2400" dirty="0" err="1" smtClean="0">
                <a:latin typeface="Arial" pitchFamily="34" charset="0"/>
              </a:rPr>
              <a:t>Baikal’sk</a:t>
            </a:r>
            <a:endParaRPr lang="ru-RU" altLang="ru-RU" sz="2400" dirty="0">
              <a:latin typeface="Arial" pitchFamily="34" charset="0"/>
            </a:endParaRPr>
          </a:p>
        </p:txBody>
      </p:sp>
      <p:sp>
        <p:nvSpPr>
          <p:cNvPr id="14" name="Прямоугольник 1"/>
          <p:cNvSpPr>
            <a:spLocks noChangeArrowheads="1"/>
          </p:cNvSpPr>
          <p:nvPr/>
        </p:nvSpPr>
        <p:spPr bwMode="auto">
          <a:xfrm>
            <a:off x="232628" y="5134479"/>
            <a:ext cx="38398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200" dirty="0" err="1">
                <a:solidFill>
                  <a:srgbClr val="FF0000"/>
                </a:solidFill>
                <a:cs typeface="Times New Roman" pitchFamily="18" charset="0"/>
              </a:rPr>
              <a:t>Workshop&amp;Storage</a:t>
            </a:r>
            <a:r>
              <a:rPr lang="en-US" altLang="ru-RU" sz="2400" dirty="0">
                <a:solidFill>
                  <a:srgbClr val="FF0000"/>
                </a:solidFill>
                <a:cs typeface="Times New Roman" pitchFamily="18" charset="0"/>
              </a:rPr>
              <a:t> facilities</a:t>
            </a:r>
            <a:endParaRPr lang="ru-RU" altLang="ru-RU" sz="24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9347849" y="2295018"/>
            <a:ext cx="2726377" cy="1107996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100000">
                <a:schemeClr val="bg2">
                  <a:shade val="96000"/>
                  <a:satMod val="120000"/>
                  <a:lumMod val="90000"/>
                </a:schemeClr>
              </a:gs>
            </a:gsLst>
            <a:lin ang="16200000" scaled="1"/>
          </a:gra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Baikal water </a:t>
            </a:r>
          </a:p>
          <a:p>
            <a:pPr>
              <a:spcBef>
                <a:spcPct val="0"/>
              </a:spcBef>
            </a:pPr>
            <a:r>
              <a:rPr lang="en-US" altLang="ru-RU" sz="2200" dirty="0" err="1">
                <a:latin typeface="Times New Roman" pitchFamily="18" charset="0"/>
                <a:cs typeface="Times New Roman" pitchFamily="18" charset="0"/>
              </a:rPr>
              <a:t>Abs.Length</a:t>
            </a:r>
            <a:r>
              <a:rPr lang="en-US" altLang="ru-RU" sz="2200" dirty="0">
                <a:latin typeface="Times New Roman" pitchFamily="18" charset="0"/>
                <a:cs typeface="Times New Roman" pitchFamily="18" charset="0"/>
              </a:rPr>
              <a:t>: 22 ± 2 m  </a:t>
            </a:r>
            <a:r>
              <a:rPr lang="en-US" altLang="ru-RU" sz="2200" dirty="0" err="1">
                <a:latin typeface="Times New Roman" pitchFamily="18" charset="0"/>
                <a:cs typeface="Times New Roman" pitchFamily="18" charset="0"/>
              </a:rPr>
              <a:t>Scatt.Length</a:t>
            </a:r>
            <a:r>
              <a:rPr lang="en-US" altLang="ru-RU" sz="2200" dirty="0">
                <a:latin typeface="Times New Roman" pitchFamily="18" charset="0"/>
                <a:cs typeface="Times New Roman" pitchFamily="18" charset="0"/>
              </a:rPr>
              <a:t>: 30-50 m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7145079" y="295520"/>
            <a:ext cx="4939780" cy="1846659"/>
          </a:xfrm>
          <a:prstGeom prst="rect">
            <a:avLst/>
          </a:prstGeom>
          <a:gradFill flip="none" rotWithShape="1"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  <a:alpha val="62000"/>
                </a:schemeClr>
              </a:gs>
              <a:gs pos="100000">
                <a:schemeClr val="bg2">
                  <a:shade val="96000"/>
                  <a:satMod val="120000"/>
                  <a:lumMod val="90000"/>
                </a:schemeClr>
              </a:gs>
            </a:gsLst>
            <a:lin ang="16200000" scaled="1"/>
            <a:tileRect/>
          </a:gra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ru-RU" sz="2400" b="1" dirty="0">
                <a:latin typeface="Calibri" panose="020F0502020204030204" pitchFamily="34" charset="0"/>
                <a:cs typeface="Times New Roman" pitchFamily="18" charset="0"/>
              </a:rPr>
              <a:t>Site:</a:t>
            </a: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ru-RU" sz="2400" b="1" dirty="0">
                <a:latin typeface="Calibri" panose="020F0502020204030204" pitchFamily="34" charset="0"/>
                <a:cs typeface="Times New Roman" pitchFamily="18" charset="0"/>
              </a:rPr>
              <a:t>1370 m </a:t>
            </a:r>
            <a:r>
              <a:rPr lang="en-US" altLang="ru-RU" sz="2400" dirty="0">
                <a:latin typeface="Calibri" panose="020F0502020204030204" pitchFamily="34" charset="0"/>
                <a:cs typeface="Times New Roman" pitchFamily="18" charset="0"/>
              </a:rPr>
              <a:t>maximum depth</a:t>
            </a:r>
            <a:endParaRPr lang="en-US" altLang="ru-RU" sz="2200" dirty="0">
              <a:latin typeface="Calibri" panose="020F0502020204030204" pitchFamily="34" charset="0"/>
              <a:cs typeface="Times New Roman" pitchFamily="18" charset="0"/>
            </a:endParaRP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ru-RU" sz="2200" dirty="0">
                <a:latin typeface="Calibri" panose="020F0502020204030204" pitchFamily="34" charset="0"/>
                <a:cs typeface="Times New Roman" pitchFamily="18" charset="0"/>
              </a:rPr>
              <a:t>Distance to shore ~</a:t>
            </a:r>
            <a:r>
              <a:rPr lang="en-US" altLang="ru-RU" sz="2200" b="1" dirty="0">
                <a:latin typeface="Calibri" panose="020F0502020204030204" pitchFamily="34" charset="0"/>
                <a:cs typeface="Times New Roman" pitchFamily="18" charset="0"/>
              </a:rPr>
              <a:t>4  km</a:t>
            </a: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ru-RU" sz="2200" dirty="0">
                <a:latin typeface="Calibri" panose="020F0502020204030204" pitchFamily="34" charset="0"/>
                <a:cs typeface="Times New Roman" pitchFamily="18" charset="0"/>
              </a:rPr>
              <a:t>No high luminosity bursts from </a:t>
            </a:r>
            <a:r>
              <a:rPr lang="en-US" altLang="ru-RU" sz="2200" dirty="0" smtClean="0">
                <a:latin typeface="Calibri" panose="020F0502020204030204" pitchFamily="34" charset="0"/>
                <a:cs typeface="Times New Roman" pitchFamily="18" charset="0"/>
              </a:rPr>
              <a:t>biology</a:t>
            </a:r>
            <a:endParaRPr lang="en-US" altLang="ru-RU" sz="2200" dirty="0">
              <a:latin typeface="Calibri" panose="020F0502020204030204" pitchFamily="34" charset="0"/>
              <a:cs typeface="Times New Roman" pitchFamily="18" charset="0"/>
            </a:endParaRP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ru-RU" sz="2200" dirty="0">
                <a:latin typeface="Calibri" panose="020F0502020204030204" pitchFamily="34" charset="0"/>
                <a:cs typeface="Times New Roman" pitchFamily="18" charset="0"/>
              </a:rPr>
              <a:t>No </a:t>
            </a:r>
            <a:r>
              <a:rPr lang="en-US" altLang="ru-RU" sz="2200" b="1" dirty="0">
                <a:latin typeface="Calibri" panose="020F0502020204030204" pitchFamily="34" charset="0"/>
                <a:cs typeface="Times New Roman" pitchFamily="18" charset="0"/>
              </a:rPr>
              <a:t>K</a:t>
            </a:r>
            <a:r>
              <a:rPr lang="en-US" altLang="ru-RU" sz="2200" b="1" baseline="30000" dirty="0">
                <a:latin typeface="Calibri" panose="020F0502020204030204" pitchFamily="34" charset="0"/>
                <a:cs typeface="Times New Roman" pitchFamily="18" charset="0"/>
              </a:rPr>
              <a:t>40</a:t>
            </a:r>
            <a:r>
              <a:rPr lang="en-US" altLang="ru-RU" sz="2200" dirty="0"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altLang="ru-RU" sz="2200" dirty="0" smtClean="0">
                <a:latin typeface="Calibri" panose="020F0502020204030204" pitchFamily="34" charset="0"/>
                <a:cs typeface="Times New Roman" pitchFamily="18" charset="0"/>
              </a:rPr>
              <a:t>background</a:t>
            </a:r>
            <a:endParaRPr lang="en-US" altLang="ru-RU" sz="2200" dirty="0">
              <a:latin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06" b="15329"/>
          <a:stretch/>
        </p:blipFill>
        <p:spPr>
          <a:xfrm>
            <a:off x="3061295" y="2333473"/>
            <a:ext cx="2584593" cy="1366657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Равнобедренный треугольник 20"/>
          <p:cNvSpPr/>
          <p:nvPr/>
        </p:nvSpPr>
        <p:spPr>
          <a:xfrm rot="17617833">
            <a:off x="3722430" y="3625288"/>
            <a:ext cx="1293213" cy="2424596"/>
          </a:xfrm>
          <a:prstGeom prst="triangle">
            <a:avLst/>
          </a:prstGeom>
          <a:solidFill>
            <a:schemeClr val="tx1">
              <a:lumMod val="75000"/>
              <a:alpha val="6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prstClr val="white"/>
              </a:solidFill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756" y="4452284"/>
            <a:ext cx="2122589" cy="2019697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52847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4380" y="15643"/>
            <a:ext cx="5647700" cy="646331"/>
          </a:xfrm>
          <a:prstGeom prst="rect">
            <a:avLst/>
          </a:prstGeom>
          <a:effectLst>
            <a:outerShdw blurRad="25400" dist="38100" dir="2700000" algn="ctr" rotWithShape="0">
              <a:schemeClr val="bg2">
                <a:lumMod val="75000"/>
              </a:schemeClr>
            </a:outerShdw>
          </a:effectLst>
        </p:spPr>
        <p:txBody>
          <a:bodyPr wrap="none">
            <a:spAutoFit/>
          </a:bodyPr>
          <a:lstStyle/>
          <a:p>
            <a:pPr algn="ctr" defTabSz="912057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3600" b="1" dirty="0">
                <a:ln w="3175" cmpd="sng">
                  <a:noFill/>
                </a:ln>
                <a:latin typeface="+mj-lt"/>
              </a:rPr>
              <a:t>Assembling the detector</a:t>
            </a:r>
            <a:endParaRPr lang="ru-RU" sz="3600" b="1" dirty="0">
              <a:ln w="3175" cmpd="sng">
                <a:noFill/>
              </a:ln>
              <a:latin typeface="+mj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89249" y="3807608"/>
            <a:ext cx="2662089" cy="294847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66603" y="3807608"/>
            <a:ext cx="3525373" cy="295469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2719" y="767120"/>
            <a:ext cx="3166947" cy="291987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0305" y="767120"/>
            <a:ext cx="1946586" cy="291987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2719" y="3807608"/>
            <a:ext cx="2014098" cy="292542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91936" y="767120"/>
            <a:ext cx="5221242" cy="293277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3" name="Прямоугольник 12"/>
          <p:cNvSpPr/>
          <p:nvPr/>
        </p:nvSpPr>
        <p:spPr>
          <a:xfrm>
            <a:off x="3694922" y="892909"/>
            <a:ext cx="516293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sz="20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itchFamily="18" charset="0"/>
              </a:rPr>
              <a:t>Detector deployment from the ice. </a:t>
            </a:r>
          </a:p>
          <a:p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Deployment period</a:t>
            </a:r>
            <a:r>
              <a:rPr lang="en-US" sz="2000" b="1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ru-RU" sz="2000" b="1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~</a:t>
            </a: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20 February … ~10 </a:t>
            </a:r>
            <a:r>
              <a:rPr lang="en-US" sz="2000" b="1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April</a:t>
            </a:r>
            <a:endParaRPr lang="en-US" sz="2000" b="1" dirty="0">
              <a:solidFill>
                <a:schemeClr val="bg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2082" y="3807608"/>
            <a:ext cx="2951902" cy="291987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708261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8"/>
          <p:cNvSpPr>
            <a:spLocks noChangeArrowheads="1"/>
          </p:cNvSpPr>
          <p:nvPr/>
        </p:nvSpPr>
        <p:spPr bwMode="auto">
          <a:xfrm>
            <a:off x="267104" y="4832"/>
            <a:ext cx="102050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4000" dirty="0">
                <a:ln w="3175" cmpd="sng"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Stages of deployment of the Baikal-GVD</a:t>
            </a:r>
            <a:endParaRPr lang="ru-RU" altLang="ru-RU" sz="4000" dirty="0">
              <a:ln w="3175" cmpd="sng"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1316048"/>
              </p:ext>
            </p:extLst>
          </p:nvPr>
        </p:nvGraphicFramePr>
        <p:xfrm>
          <a:off x="2108222" y="6061849"/>
          <a:ext cx="6931400" cy="670632"/>
        </p:xfrm>
        <a:graphic>
          <a:graphicData uri="http://schemas.openxmlformats.org/drawingml/2006/table">
            <a:tbl>
              <a:tblPr/>
              <a:tblGrid>
                <a:gridCol w="161732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1732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0883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68791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16291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Live time</a:t>
                      </a:r>
                    </a:p>
                  </a:txBody>
                  <a:tcPr marL="15238" marR="76189" marT="15258" marB="152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Full time</a:t>
                      </a:r>
                    </a:p>
                  </a:txBody>
                  <a:tcPr marL="15238" marR="76189" marT="15258" marB="152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Eff %</a:t>
                      </a:r>
                    </a:p>
                  </a:txBody>
                  <a:tcPr marL="15238" marR="76189" marT="15258" marB="152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Master Records</a:t>
                      </a:r>
                    </a:p>
                  </a:txBody>
                  <a:tcPr marL="15238" marR="76189" marT="15258" marB="152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235d 0h</a:t>
                      </a:r>
                    </a:p>
                  </a:txBody>
                  <a:tcPr marL="15238" marR="76189" marT="15258" marB="152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302d 15h</a:t>
                      </a:r>
                    </a:p>
                  </a:txBody>
                  <a:tcPr marL="15238" marR="76189" marT="15258" marB="152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77.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238" marR="76189" marT="15258" marB="152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1,796,646,941</a:t>
                      </a:r>
                    </a:p>
                  </a:txBody>
                  <a:tcPr marL="15238" marR="76189" marT="15258" marB="152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667001" y="1292911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>
                <a:solidFill>
                  <a:schemeClr val="tx1"/>
                </a:solidFill>
                <a:latin typeface="Arial" pitchFamily="34" charset="0"/>
              </a:rPr>
              <a:t/>
            </a:r>
            <a:br>
              <a:rPr lang="ru-RU" altLang="ru-RU" sz="1800">
                <a:solidFill>
                  <a:schemeClr val="tx1"/>
                </a:solidFill>
                <a:latin typeface="Arial" pitchFamily="34" charset="0"/>
              </a:rPr>
            </a:br>
            <a:endParaRPr lang="ru-RU" altLang="ru-RU" sz="1800">
              <a:solidFill>
                <a:schemeClr val="tx1"/>
              </a:solidFill>
              <a:latin typeface="Arial" pitchFamily="34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0165833"/>
              </p:ext>
            </p:extLst>
          </p:nvPr>
        </p:nvGraphicFramePr>
        <p:xfrm>
          <a:off x="1173950" y="712718"/>
          <a:ext cx="8799944" cy="14630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1131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3226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15616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 fontAlgn="auto">
                        <a:lnSpc>
                          <a:spcPct val="120000"/>
                        </a:lnSpc>
                      </a:pPr>
                      <a:r>
                        <a:rPr lang="en-US" sz="2000" kern="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Configuration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1590" algn="ctr" fontAlgn="auto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2000" kern="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2015</a:t>
                      </a:r>
                      <a:endParaRPr lang="ru-RU" sz="2000" kern="15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69850" algn="ctr" fontAlgn="auto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2000" kern="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2016</a:t>
                      </a:r>
                      <a:endParaRPr lang="ru-RU" sz="2000" kern="15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19050" algn="ctr" fontAlgn="auto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2000" kern="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2017</a:t>
                      </a:r>
                      <a:endParaRPr lang="ru-RU" sz="2000" kern="15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fontAlgn="auto">
                        <a:lnSpc>
                          <a:spcPct val="120000"/>
                        </a:lnSpc>
                      </a:pPr>
                      <a:r>
                        <a:rPr lang="en-US" sz="2000" kern="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The number of  OMs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1590" algn="ctr" fontAlgn="auto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2000" kern="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192</a:t>
                      </a:r>
                      <a:r>
                        <a:rPr lang="en-US" sz="2000" kern="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 (8str</a:t>
                      </a:r>
                      <a:r>
                        <a:rPr lang="en-US" sz="2000" kern="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  <a:sym typeface="Symbol"/>
                        </a:rPr>
                        <a:t>24</a:t>
                      </a:r>
                      <a:r>
                        <a:rPr lang="en-US" sz="2000" kern="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2000" kern="15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-69850" algn="ctr" fontAlgn="auto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2000" kern="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288</a:t>
                      </a:r>
                      <a:r>
                        <a:rPr lang="en-US" sz="2000" kern="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 (8str</a:t>
                      </a:r>
                      <a:r>
                        <a:rPr lang="en-US" sz="2000" kern="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  <a:sym typeface="Symbol"/>
                        </a:rPr>
                        <a:t>36</a:t>
                      </a:r>
                      <a:r>
                        <a:rPr lang="en-US" sz="2000" kern="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2000" kern="15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-19050" algn="ctr" fontAlgn="auto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2000" kern="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576</a:t>
                      </a:r>
                      <a:endParaRPr lang="ru-RU" sz="2000" kern="15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fontAlgn="auto">
                        <a:lnSpc>
                          <a:spcPct val="120000"/>
                        </a:lnSpc>
                      </a:pPr>
                      <a:r>
                        <a:rPr lang="en-US" sz="2000" kern="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Geometric sizes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1590" algn="ctr" fontAlgn="auto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2000" kern="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  <a:sym typeface="Symbol"/>
                        </a:rPr>
                        <a:t></a:t>
                      </a:r>
                      <a:r>
                        <a:rPr lang="en-US" sz="2000" kern="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ru-RU" sz="2000" kern="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2000" kern="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ru-RU" sz="2000" kern="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×345</a:t>
                      </a:r>
                      <a:r>
                        <a:rPr lang="en-US" sz="2000" kern="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m</a:t>
                      </a:r>
                      <a:endParaRPr lang="ru-RU" sz="2000" kern="15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-69850" algn="ctr" fontAlgn="auto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2000" kern="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  <a:sym typeface="Symbol"/>
                        </a:rPr>
                        <a:t></a:t>
                      </a:r>
                      <a:r>
                        <a:rPr lang="en-US" sz="2000" kern="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r>
                        <a:rPr lang="ru-RU" sz="2000" kern="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2000" kern="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ru-RU" sz="2000" kern="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×525</a:t>
                      </a:r>
                      <a:r>
                        <a:rPr lang="en-US" sz="2000" kern="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m</a:t>
                      </a:r>
                      <a:endParaRPr lang="ru-RU" sz="2000" kern="15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-19050" algn="ctr" fontAlgn="auto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2000" kern="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×</a:t>
                      </a:r>
                      <a:r>
                        <a:rPr lang="ru-RU" sz="2000" kern="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  <a:sym typeface="Symbol"/>
                        </a:rPr>
                        <a:t></a:t>
                      </a:r>
                      <a:r>
                        <a:rPr lang="en-US" sz="2000" kern="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r>
                        <a:rPr lang="ru-RU" sz="2000" kern="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2000" kern="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ru-RU" sz="2000" kern="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×525</a:t>
                      </a:r>
                      <a:r>
                        <a:rPr lang="en-US" sz="2000" kern="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m</a:t>
                      </a:r>
                      <a:endParaRPr lang="ru-RU" sz="2000" kern="15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fontAlgn="auto">
                        <a:lnSpc>
                          <a:spcPct val="120000"/>
                        </a:lnSpc>
                      </a:pPr>
                      <a:r>
                        <a:rPr lang="en-US" sz="2000" kern="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Eff. Vol. (E</a:t>
                      </a:r>
                      <a:r>
                        <a:rPr lang="en-US" sz="2000" kern="0" baseline="-2500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&gt; 100TeV)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indent="21590" algn="ctr" fontAlgn="auto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2000" kern="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0.03 </a:t>
                      </a:r>
                      <a:r>
                        <a:rPr lang="en-US" sz="2000" kern="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km</a:t>
                      </a:r>
                      <a:r>
                        <a:rPr lang="en-US" sz="2000" kern="0" baseline="3000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000" kern="15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-69850" algn="ctr" fontAlgn="auto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0.05 km</a:t>
                      </a:r>
                      <a:r>
                        <a:rPr lang="en-US" sz="2000" kern="0" baseline="3000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000" kern="15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-19050" algn="ctr" fontAlgn="auto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0.1 km</a:t>
                      </a:r>
                      <a:r>
                        <a:rPr lang="en-US" sz="2000" kern="0" baseline="3000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000" kern="15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pSp>
        <p:nvGrpSpPr>
          <p:cNvPr id="10" name="Группа 9"/>
          <p:cNvGrpSpPr/>
          <p:nvPr/>
        </p:nvGrpSpPr>
        <p:grpSpPr>
          <a:xfrm>
            <a:off x="2108222" y="2305827"/>
            <a:ext cx="6931400" cy="3668429"/>
            <a:chOff x="411112" y="2426208"/>
            <a:chExt cx="6931400" cy="366842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5" name="Группа 4"/>
            <p:cNvGrpSpPr/>
            <p:nvPr/>
          </p:nvGrpSpPr>
          <p:grpSpPr>
            <a:xfrm>
              <a:off x="411112" y="2426208"/>
              <a:ext cx="6931400" cy="3668429"/>
              <a:chOff x="3156804" y="2771318"/>
              <a:chExt cx="5816338" cy="2889931"/>
            </a:xfrm>
          </p:grpSpPr>
          <p:pic>
            <p:nvPicPr>
              <p:cNvPr id="6" name="Picture 2" descr="http://baikalsnr.jinr.ru/cgi-bin/PATH/step1plots/masterstat2016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38271" y="2771318"/>
                <a:ext cx="3934871" cy="28899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" name="Рисунок 6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56804" y="2781514"/>
                <a:ext cx="1862074" cy="2879735"/>
              </a:xfrm>
              <a:prstGeom prst="rect">
                <a:avLst/>
              </a:prstGeom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3346859" y="3038695"/>
              <a:ext cx="25471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u="sng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Cluster-2016</a:t>
              </a:r>
              <a:r>
                <a:rPr lang="en-US" sz="2000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u="sng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operation</a:t>
              </a:r>
              <a:endParaRPr lang="ru-RU" sz="20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3106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0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581" y="81376"/>
            <a:ext cx="5297320" cy="66662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89093" y="81376"/>
            <a:ext cx="48304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#</a:t>
            </a:r>
            <a:r>
              <a:rPr lang="en-US" sz="2800" b="1" dirty="0" smtClean="0">
                <a:solidFill>
                  <a:schemeClr val="bg1"/>
                </a:solidFill>
              </a:rPr>
              <a:t>3101111 - </a:t>
            </a:r>
            <a:r>
              <a:rPr lang="en-US" sz="2800" b="1" dirty="0" smtClean="0">
                <a:solidFill>
                  <a:schemeClr val="bg1"/>
                </a:solidFill>
                <a:sym typeface="Symbol" panose="05050102010706020507" pitchFamily="18" charset="2"/>
              </a:rPr>
              <a:t> candidate</a:t>
            </a:r>
            <a:endParaRPr lang="en-US" sz="2000" b="1" dirty="0">
              <a:solidFill>
                <a:schemeClr val="bg1"/>
              </a:solidFill>
            </a:endParaRPr>
          </a:p>
          <a:p>
            <a:r>
              <a:rPr lang="en-US" sz="2000" b="1" dirty="0" err="1">
                <a:solidFill>
                  <a:schemeClr val="bg1"/>
                </a:solidFill>
              </a:rPr>
              <a:t>v</a:t>
            </a:r>
            <a:r>
              <a:rPr lang="en-US" sz="2000" b="1" baseline="-25000" dirty="0" err="1">
                <a:solidFill>
                  <a:schemeClr val="bg1"/>
                </a:solidFill>
              </a:rPr>
              <a:t>sec</a:t>
            </a:r>
            <a:r>
              <a:rPr lang="en-US" sz="2000" b="1" dirty="0">
                <a:solidFill>
                  <a:schemeClr val="bg1"/>
                </a:solidFill>
              </a:rPr>
              <a:t> = 0.338 m/ns</a:t>
            </a:r>
            <a:endParaRPr lang="ru-RU" sz="2000" b="1" dirty="0">
              <a:solidFill>
                <a:schemeClr val="bg1"/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1262743" y="1040162"/>
            <a:ext cx="4486897" cy="2758952"/>
            <a:chOff x="1474008" y="1295233"/>
            <a:chExt cx="4164792" cy="2519160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1474008" y="1295233"/>
              <a:ext cx="4164792" cy="251916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6763" y="1695343"/>
              <a:ext cx="4033260" cy="2090141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917896" y="1295233"/>
              <a:ext cx="150496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Arrival times</a:t>
              </a:r>
              <a:endParaRPr lang="ru-RU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1262743" y="3864430"/>
            <a:ext cx="4486897" cy="2906987"/>
            <a:chOff x="1474008" y="4010954"/>
            <a:chExt cx="4164792" cy="273671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1474008" y="4010954"/>
              <a:ext cx="4164792" cy="273671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7135" y="4495218"/>
              <a:ext cx="4033260" cy="2252448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572112" y="4102098"/>
              <a:ext cx="208627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Amplitude vs time</a:t>
              </a:r>
              <a:endParaRPr lang="ru-RU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10231644" y="912373"/>
            <a:ext cx="694176" cy="2280309"/>
            <a:chOff x="7678427" y="3669041"/>
            <a:chExt cx="925567" cy="2487117"/>
          </a:xfrm>
          <a:solidFill>
            <a:schemeClr val="tx1">
              <a:lumMod val="75000"/>
            </a:schemeClr>
          </a:solidFill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2" t="27765" r="2035" b="27765"/>
            <a:stretch/>
          </p:blipFill>
          <p:spPr>
            <a:xfrm rot="16200000">
              <a:off x="6631768" y="4715700"/>
              <a:ext cx="2487117" cy="393799"/>
            </a:xfrm>
            <a:prstGeom prst="rect">
              <a:avLst/>
            </a:prstGeom>
            <a:grpFill/>
          </p:spPr>
        </p:pic>
        <p:cxnSp>
          <p:nvCxnSpPr>
            <p:cNvPr id="17" name="Прямая со стрелкой 16"/>
            <p:cNvCxnSpPr/>
            <p:nvPr/>
          </p:nvCxnSpPr>
          <p:spPr>
            <a:xfrm flipV="1">
              <a:off x="8180027" y="3985007"/>
              <a:ext cx="0" cy="1788808"/>
            </a:xfrm>
            <a:prstGeom prst="straightConnector1">
              <a:avLst/>
            </a:prstGeom>
            <a:grpFill/>
            <a:ln w="635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 rot="16200000">
              <a:off x="7965610" y="4697320"/>
              <a:ext cx="784326" cy="49244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Time</a:t>
              </a:r>
              <a:endPara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10115235" y="4125445"/>
            <a:ext cx="882511" cy="1715155"/>
            <a:chOff x="7570623" y="1125943"/>
            <a:chExt cx="1176680" cy="2365381"/>
          </a:xfrm>
          <a:solidFill>
            <a:schemeClr val="tx1">
              <a:lumMod val="75000"/>
            </a:schemeClr>
          </a:solidFill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0623" y="1125943"/>
              <a:ext cx="609404" cy="2365381"/>
            </a:xfrm>
            <a:prstGeom prst="rect">
              <a:avLst/>
            </a:prstGeom>
            <a:grpFill/>
          </p:spPr>
        </p:pic>
        <p:sp>
          <p:nvSpPr>
            <p:cNvPr id="21" name="TextBox 20"/>
            <p:cNvSpPr txBox="1"/>
            <p:nvPr/>
          </p:nvSpPr>
          <p:spPr>
            <a:xfrm rot="16200000">
              <a:off x="7825489" y="2062412"/>
              <a:ext cx="1351186" cy="49244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Charge</a:t>
              </a:r>
              <a:endPara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22" name="Прямая со стрелкой 21"/>
            <p:cNvCxnSpPr/>
            <p:nvPr/>
          </p:nvCxnSpPr>
          <p:spPr>
            <a:xfrm flipV="1">
              <a:off x="8291016" y="1436860"/>
              <a:ext cx="0" cy="1788808"/>
            </a:xfrm>
            <a:prstGeom prst="straightConnector1">
              <a:avLst/>
            </a:prstGeom>
            <a:grpFill/>
            <a:ln w="635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17264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47" b="14259"/>
          <a:stretch/>
        </p:blipFill>
        <p:spPr>
          <a:xfrm>
            <a:off x="1524000" y="41564"/>
            <a:ext cx="9180512" cy="67471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648094" y="154574"/>
            <a:ext cx="778296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dirty="0"/>
              <a:t>E = 158 </a:t>
            </a:r>
            <a:r>
              <a:rPr lang="en-US" sz="3600" dirty="0" err="1"/>
              <a:t>TeV</a:t>
            </a:r>
            <a:r>
              <a:rPr lang="en-US" sz="3600" dirty="0"/>
              <a:t>,  </a:t>
            </a:r>
            <a:r>
              <a:rPr lang="el-GR" sz="3600" dirty="0"/>
              <a:t>θ</a:t>
            </a:r>
            <a:r>
              <a:rPr lang="en-US" sz="3600" dirty="0"/>
              <a:t> = 59°, </a:t>
            </a:r>
            <a:r>
              <a:rPr lang="el-GR" sz="3600" dirty="0"/>
              <a:t>ρ</a:t>
            </a:r>
            <a:r>
              <a:rPr lang="en-US" sz="3600" dirty="0"/>
              <a:t> = 73 m,  z = -62 m</a:t>
            </a:r>
            <a:endParaRPr lang="ru-RU" sz="3600" dirty="0"/>
          </a:p>
        </p:txBody>
      </p:sp>
      <p:grpSp>
        <p:nvGrpSpPr>
          <p:cNvPr id="5" name="Группа 4"/>
          <p:cNvGrpSpPr/>
          <p:nvPr/>
        </p:nvGrpSpPr>
        <p:grpSpPr>
          <a:xfrm>
            <a:off x="2783632" y="4293096"/>
            <a:ext cx="1584176" cy="1944216"/>
            <a:chOff x="2195736" y="1988840"/>
            <a:chExt cx="1584176" cy="1944216"/>
          </a:xfrm>
        </p:grpSpPr>
        <p:cxnSp>
          <p:nvCxnSpPr>
            <p:cNvPr id="6" name="Прямая соединительная линия 5"/>
            <p:cNvCxnSpPr/>
            <p:nvPr/>
          </p:nvCxnSpPr>
          <p:spPr>
            <a:xfrm>
              <a:off x="2195736" y="2204864"/>
              <a:ext cx="0" cy="1728192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Прямая со стрелкой 6"/>
            <p:cNvCxnSpPr/>
            <p:nvPr/>
          </p:nvCxnSpPr>
          <p:spPr>
            <a:xfrm>
              <a:off x="2195736" y="2204864"/>
              <a:ext cx="1584176" cy="1368152"/>
            </a:xfrm>
            <a:prstGeom prst="straightConnector1">
              <a:avLst/>
            </a:prstGeom>
            <a:ln w="41275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 стрелкой 7"/>
            <p:cNvCxnSpPr/>
            <p:nvPr/>
          </p:nvCxnSpPr>
          <p:spPr>
            <a:xfrm flipV="1">
              <a:off x="2195736" y="1988840"/>
              <a:ext cx="1584176" cy="216024"/>
            </a:xfrm>
            <a:prstGeom prst="straightConnector1">
              <a:avLst/>
            </a:prstGeom>
            <a:ln w="25400">
              <a:solidFill>
                <a:schemeClr val="bg2">
                  <a:lumMod val="9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3249006" y="5183378"/>
            <a:ext cx="12740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ym typeface="Symbol" panose="05050102010706020507" pitchFamily="18" charset="2"/>
              </a:rPr>
              <a:t></a:t>
            </a:r>
            <a:r>
              <a:rPr lang="en-US" sz="2400" dirty="0" smtClean="0"/>
              <a:t>shower</a:t>
            </a:r>
            <a:endParaRPr lang="ru-RU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2938046" y="5050050"/>
            <a:ext cx="425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ym typeface="Symbol" panose="05050102010706020507" pitchFamily="18" charset="2"/>
              </a:rPr>
              <a:t></a:t>
            </a:r>
            <a:endParaRPr lang="ru-RU" sz="3600" dirty="0"/>
          </a:p>
        </p:txBody>
      </p:sp>
      <p:sp>
        <p:nvSpPr>
          <p:cNvPr id="11" name="TextBox 10"/>
          <p:cNvSpPr txBox="1"/>
          <p:nvPr/>
        </p:nvSpPr>
        <p:spPr>
          <a:xfrm>
            <a:off x="3500004" y="3701905"/>
            <a:ext cx="3738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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46765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">
              <a:schemeClr val="bg2">
                <a:tint val="97000"/>
                <a:hueMod val="92000"/>
                <a:satMod val="169000"/>
                <a:lumMod val="164000"/>
              </a:schemeClr>
            </a:gs>
            <a:gs pos="81000">
              <a:schemeClr val="bg2">
                <a:shade val="96000"/>
                <a:satMod val="120000"/>
                <a:lumMod val="9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484908" y="286570"/>
            <a:ext cx="11707091" cy="723984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smtClean="0">
                <a:ln w="3175" cmpd="sng"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Reconstructed zenith angle distribution with cuts</a:t>
            </a:r>
            <a:endParaRPr lang="ru-RU" sz="3600" dirty="0">
              <a:ln w="3175" cmpd="sng"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</p:txBody>
      </p:sp>
      <p:pic>
        <p:nvPicPr>
          <p:cNvPr id="10" name="Image1"/>
          <p:cNvPicPr/>
          <p:nvPr/>
        </p:nvPicPr>
        <p:blipFill>
          <a:blip r:embed="rId2"/>
          <a:stretch>
            <a:fillRect/>
          </a:stretch>
        </p:blipFill>
        <p:spPr bwMode="auto">
          <a:xfrm>
            <a:off x="484908" y="1447194"/>
            <a:ext cx="7036724" cy="44075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7812577" y="1453515"/>
            <a:ext cx="2716878" cy="4401205"/>
          </a:xfrm>
          <a:prstGeom prst="rect">
            <a:avLst/>
          </a:prstGeom>
          <a:gradFill flip="none" rotWithShape="1">
            <a:gsLst>
              <a:gs pos="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14000">
                <a:schemeClr val="bg2">
                  <a:shade val="96000"/>
                  <a:satMod val="120000"/>
                  <a:lumMod val="90000"/>
                </a:schemeClr>
              </a:gs>
            </a:gsLst>
            <a:lin ang="10800000" scaled="1"/>
            <a:tileRect/>
          </a:gradFill>
          <a:ln w="19050">
            <a:solidFill>
              <a:sysClr val="window" lastClr="FFFFFF"/>
            </a:solidFill>
          </a:ln>
        </p:spPr>
        <p:txBody>
          <a:bodyPr wrap="square">
            <a:spAutoFit/>
          </a:bodyPr>
          <a:lstStyle/>
          <a:p>
            <a:pPr defTabSz="914400"/>
            <a:r>
              <a:rPr lang="en-US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Polar angle distribution of muons selected with the requirement of </a:t>
            </a:r>
            <a:r>
              <a:rPr lang="en-US" sz="20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/>
            </a:r>
            <a:br>
              <a:rPr lang="en-US" sz="2000" dirty="0" smtClean="0"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20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at </a:t>
            </a:r>
            <a:r>
              <a:rPr lang="en-US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least 6 hit OM's </a:t>
            </a:r>
            <a:r>
              <a:rPr lang="en-US" sz="20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/>
            </a:r>
            <a:br>
              <a:rPr lang="en-US" sz="2000" dirty="0" smtClean="0"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20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at </a:t>
            </a:r>
            <a:r>
              <a:rPr lang="en-US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3 strings. </a:t>
            </a:r>
            <a:r>
              <a:rPr lang="en-US" sz="20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/>
            </a:r>
            <a:br>
              <a:rPr lang="en-US" sz="2000" dirty="0" smtClean="0"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20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Data </a:t>
            </a:r>
            <a:r>
              <a:rPr lang="en-US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(black dots) </a:t>
            </a:r>
            <a:r>
              <a:rPr lang="en-US" sz="20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/>
            </a:r>
            <a:br>
              <a:rPr lang="en-US" sz="2000" dirty="0" smtClean="0"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20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is </a:t>
            </a:r>
            <a:r>
              <a:rPr lang="en-US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compared to the atmospheric muon flux generated with CORSIKA (dashed histogram</a:t>
            </a:r>
            <a:r>
              <a:rPr lang="en-US" sz="20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) </a:t>
            </a:r>
            <a:br>
              <a:rPr lang="en-US" sz="2000" dirty="0" smtClean="0"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20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and </a:t>
            </a:r>
            <a:r>
              <a:rPr lang="en-US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passed through </a:t>
            </a:r>
            <a:r>
              <a:rPr lang="en-US" sz="20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/>
            </a:r>
            <a:br>
              <a:rPr lang="en-US" sz="2000" dirty="0" smtClean="0"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20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the </a:t>
            </a:r>
            <a:r>
              <a:rPr lang="en-US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detector simulation (histogram</a:t>
            </a:r>
            <a:r>
              <a:rPr lang="en-US" sz="20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)</a:t>
            </a:r>
            <a:endParaRPr lang="en-US" sz="1000" dirty="0" smtClean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defTabSz="914400"/>
            <a:endParaRPr lang="ru-RU" sz="2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9115394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2841</TotalTime>
  <Words>2578</Words>
  <Application>Microsoft Office PowerPoint</Application>
  <PresentationFormat>Широкоэкранный</PresentationFormat>
  <Paragraphs>615</Paragraphs>
  <Slides>47</Slides>
  <Notes>4</Notes>
  <HiddenSlides>3</HiddenSlides>
  <MMClips>0</MMClips>
  <ScaleCrop>false</ScaleCrop>
  <HeadingPairs>
    <vt:vector size="6" baseType="variant">
      <vt:variant>
        <vt:lpstr>Использованные шрифты</vt:lpstr>
      </vt:variant>
      <vt:variant>
        <vt:i4>17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47</vt:i4>
      </vt:variant>
    </vt:vector>
  </HeadingPairs>
  <TitlesOfParts>
    <vt:vector size="67" baseType="lpstr">
      <vt:lpstr>メイリオ</vt:lpstr>
      <vt:lpstr>MS Mincho</vt:lpstr>
      <vt:lpstr>AAEMYJ+Calibri-Light</vt:lpstr>
      <vt:lpstr>Arial</vt:lpstr>
      <vt:lpstr>Calibri</vt:lpstr>
      <vt:lpstr>Calibri Light</vt:lpstr>
      <vt:lpstr>Cambria Math</vt:lpstr>
      <vt:lpstr>Century Gothic</vt:lpstr>
      <vt:lpstr>Constantia</vt:lpstr>
      <vt:lpstr>Georgia</vt:lpstr>
      <vt:lpstr>Perpetua</vt:lpstr>
      <vt:lpstr>Source Han Sans CN Regular</vt:lpstr>
      <vt:lpstr>Symbol</vt:lpstr>
      <vt:lpstr>Times New Roman</vt:lpstr>
      <vt:lpstr>Wingdings</vt:lpstr>
      <vt:lpstr>Wingdings 2</vt:lpstr>
      <vt:lpstr>Wingdings 3</vt:lpstr>
      <vt:lpstr>Сектор</vt:lpstr>
      <vt:lpstr>Office Theme</vt:lpstr>
      <vt:lpstr>1_Office Theme</vt:lpstr>
      <vt:lpstr>Prolongation  Project Baikal-GVD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Infrastructure development plans for 2018-2020-21 (on a base of the developed general plan)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Baikal Collaboration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Статус и ближайшие планы проекта Baikal-GVD</dc:title>
  <dc:creator>Lena</dc:creator>
  <cp:lastModifiedBy>ig be</cp:lastModifiedBy>
  <cp:revision>203</cp:revision>
  <dcterms:created xsi:type="dcterms:W3CDTF">2017-11-28T08:25:07Z</dcterms:created>
  <dcterms:modified xsi:type="dcterms:W3CDTF">2018-01-17T08:22:25Z</dcterms:modified>
</cp:coreProperties>
</file>