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64" r:id="rId2"/>
    <p:sldId id="475" r:id="rId3"/>
    <p:sldId id="426" r:id="rId4"/>
    <p:sldId id="485" r:id="rId5"/>
    <p:sldId id="486" r:id="rId6"/>
    <p:sldId id="429" r:id="rId7"/>
    <p:sldId id="418" r:id="rId8"/>
    <p:sldId id="442" r:id="rId9"/>
    <p:sldId id="489" r:id="rId10"/>
    <p:sldId id="480" r:id="rId11"/>
    <p:sldId id="361" r:id="rId12"/>
    <p:sldId id="481" r:id="rId13"/>
    <p:sldId id="487" r:id="rId14"/>
    <p:sldId id="490" r:id="rId15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00CC"/>
    <a:srgbClr val="AF38A3"/>
    <a:srgbClr val="FF3300"/>
    <a:srgbClr val="006600"/>
    <a:srgbClr val="CC66FF"/>
    <a:srgbClr val="FFFFFF"/>
    <a:srgbClr val="FF33CC"/>
    <a:srgbClr val="FFCCCC"/>
    <a:srgbClr val="B74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5" autoAdjust="0"/>
    <p:restoredTop sz="98943" autoAdjust="0"/>
  </p:normalViewPr>
  <p:slideViewPr>
    <p:cSldViewPr snapToGrid="0">
      <p:cViewPr varScale="1">
        <p:scale>
          <a:sx n="112" d="100"/>
          <a:sy n="112" d="100"/>
        </p:scale>
        <p:origin x="-15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B08F79-3761-40D6-BFF2-FD76B00D82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30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FAAD75-BFCA-4097-9A88-AAFF63100A3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418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48329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7A523-6BAF-4B0A-B432-656D79DB39F1}" type="slidenum">
              <a:rPr lang="en-US" altLang="ru-RU" smtClean="0">
                <a:solidFill>
                  <a:srgbClr val="000000"/>
                </a:solidFill>
              </a:rPr>
              <a:pPr/>
              <a:t>6</a:t>
            </a:fld>
            <a:endParaRPr lang="en-US" altLang="ru-RU" smtClean="0">
              <a:solidFill>
                <a:srgbClr val="000000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1493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F2E6A-B84C-418D-B70D-3D9FE66504A1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87650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643562F-8CF0-45F1-BEF6-FED4B076FAD1}" type="slidenum">
              <a:rPr lang="en-US" altLang="ru-RU" smtClean="0"/>
              <a:pPr algn="r" eaLnBrk="1" hangingPunct="1"/>
              <a:t>12</a:t>
            </a:fld>
            <a:endParaRPr lang="en-US" alt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2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CDF9B-DD28-4B97-A778-00D9548C33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77933-03A3-4320-A087-3C27AA5F6C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9FB76-7073-4C86-827C-988D1142C2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7142A-0CEA-4E0D-9DF4-5E1C3D248C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C9622-315C-4258-858E-E4D1C005B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D54F7-9AD8-4ED2-916A-4381A781A9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64BCD-15E9-4CD2-BE82-B7E9974ED3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095FB-153F-4AEE-97AE-603EAC5CA1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5E34-79A8-439F-9DF6-AA8DEB70D0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5296A-6198-42BF-8BEE-E28325E5E3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EA4EB-97E0-4AAB-871D-4B276515ED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1556-9248-4B02-8A48-49B1FD167A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AB38-85A1-4DC9-811B-D7FE4B7AA5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DB40-37BB-445F-B493-C21E543687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091A949-AC06-4F09-9A9E-F5665FCCE6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accelconf.web.cern.ch/AccelConf/rupac2014/papers/thpsc08.pdf" TargetMode="External"/><Relationship Id="rId3" Type="http://schemas.openxmlformats.org/officeDocument/2006/relationships/hyperlink" Target="https://agenda.infn.it/getFile.py/access?contribId=1&amp;sessionId=1&amp;resId=0&amp;materialId=slides&amp;confId=12207" TargetMode="External"/><Relationship Id="rId7" Type="http://schemas.openxmlformats.org/officeDocument/2006/relationships/hyperlink" Target="https://inis.iaea.org/search/search.aspx?orig_q=RN:46024650" TargetMode="External"/><Relationship Id="rId2" Type="http://schemas.openxmlformats.org/officeDocument/2006/relationships/hyperlink" Target="http://accelconf.web.cern.ch/AccelConf/cyclotrons2016/papers/thp25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ccelconf.web.cern.ch/AccelConf/IPAC2011/papers/weps083.pdf" TargetMode="External"/><Relationship Id="rId11" Type="http://schemas.openxmlformats.org/officeDocument/2006/relationships/hyperlink" Target="http://accelconf.web.cern.ch/AccelConf/rupac2014/papers/thpsc09.pdf" TargetMode="External"/><Relationship Id="rId5" Type="http://schemas.openxmlformats.org/officeDocument/2006/relationships/hyperlink" Target="https://link.springer.com/content/pdf/10.1134/S1547477112080067.pdf" TargetMode="External"/><Relationship Id="rId10" Type="http://schemas.openxmlformats.org/officeDocument/2006/relationships/hyperlink" Target="https://agenda.infn.it/getFile.py/access?contribId=2&amp;sessionId=7&amp;resId=0&amp;materialId=slides&amp;confId=12207" TargetMode="External"/><Relationship Id="rId4" Type="http://schemas.openxmlformats.org/officeDocument/2006/relationships/hyperlink" Target="http://www1.jinr.ru/Pepan_letters/panl_2012_8/07_gul.pdf" TargetMode="External"/><Relationship Id="rId9" Type="http://schemas.openxmlformats.org/officeDocument/2006/relationships/hyperlink" Target="http://accelconf.web.cern.ch/AccelConf/ECRIS2014/papers/weommh03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2.wdp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19.jpe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5.jpeg"/><Relationship Id="rId9" Type="http://schemas.openxmlformats.org/officeDocument/2006/relationships/image" Target="../media/image18.jpe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jpeg"/><Relationship Id="rId4" Type="http://schemas.microsoft.com/office/2007/relationships/hdphoto" Target="../media/hdphoto9.wdp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3.wdp"/><Relationship Id="rId4" Type="http://schemas.openxmlformats.org/officeDocument/2006/relationships/image" Target="../media/image31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1521" y="183095"/>
            <a:ext cx="7658100" cy="75965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CYCLOTRON </a:t>
            </a:r>
            <a:r>
              <a:rPr lang="en-US" sz="3200" b="1" dirty="0">
                <a:solidFill>
                  <a:schemeClr val="tx1"/>
                </a:solidFill>
              </a:rPr>
              <a:t>DC-280</a:t>
            </a:r>
            <a:r>
              <a:rPr lang="en-GB" sz="3200" b="1" dirty="0" smtClean="0">
                <a:solidFill>
                  <a:schemeClr val="tx1"/>
                </a:solidFill>
              </a:rPr>
              <a:t> </a:t>
            </a:r>
            <a:r>
              <a:rPr lang="en-GB" sz="3200" b="1" dirty="0">
                <a:solidFill>
                  <a:schemeClr val="tx1"/>
                </a:solidFill>
              </a:rPr>
              <a:t>S</a:t>
            </a:r>
            <a:r>
              <a:rPr lang="en-US" sz="3200" b="1" dirty="0" smtClean="0">
                <a:solidFill>
                  <a:schemeClr val="tx1"/>
                </a:solidFill>
              </a:rPr>
              <a:t>TATUS</a:t>
            </a:r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2958202" y="6463425"/>
            <a:ext cx="3284738" cy="24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600" b="1" i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PAC, DUBNA </a:t>
            </a:r>
            <a:r>
              <a:rPr lang="ru-RU" sz="1600" b="1" i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1600" b="1" i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600" b="1" i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4959" y="5788194"/>
            <a:ext cx="853122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buFontTx/>
              <a:buNone/>
            </a:pPr>
            <a:r>
              <a:rPr lang="en-US" altLang="ru-RU" dirty="0">
                <a:solidFill>
                  <a:schemeClr val="accent2"/>
                </a:solidFill>
              </a:rPr>
              <a:t>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FLEROV LABORATORY of  NUCLEAR REACTIONS</a:t>
            </a:r>
          </a:p>
          <a:p>
            <a:pPr algn="ctr"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 FOR NUCLEAR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</a:p>
        </p:txBody>
      </p:sp>
      <p:pic>
        <p:nvPicPr>
          <p:cNvPr id="15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4314" y="886228"/>
            <a:ext cx="5349893" cy="43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779734" y="5283161"/>
            <a:ext cx="2476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Vasiliy Semin</a:t>
            </a:r>
            <a:endParaRPr lang="ru-RU" sz="32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26571" y="163196"/>
            <a:ext cx="8090564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Schedule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creation and the launching the DC-280</a:t>
            </a:r>
            <a:endParaRPr lang="en-US" altLang="ru-RU" sz="24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0698" y="5862419"/>
            <a:ext cx="6780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>
                <a:latin typeface="Times New Roman" pitchFamily="18" charset="0"/>
              </a:rPr>
              <a:t>THANKS FOR YOUR ATTENTION!</a:t>
            </a:r>
            <a:endParaRPr lang="ru-RU" sz="3200" b="1" dirty="0"/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t="24243" r="21973" b="15427"/>
          <a:stretch>
            <a:fillRect/>
          </a:stretch>
        </p:blipFill>
        <p:spPr bwMode="auto">
          <a:xfrm>
            <a:off x="400383" y="624861"/>
            <a:ext cx="8491525" cy="506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99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77648"/>
              </p:ext>
            </p:extLst>
          </p:nvPr>
        </p:nvGraphicFramePr>
        <p:xfrm>
          <a:off x="376694" y="1039619"/>
          <a:ext cx="8408988" cy="5426504"/>
        </p:xfrm>
        <a:graphic>
          <a:graphicData uri="http://schemas.openxmlformats.org/drawingml/2006/table">
            <a:tbl>
              <a:tblPr/>
              <a:tblGrid>
                <a:gridCol w="11381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0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9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19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301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9593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595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ION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Intensity from ECR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acceleration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 beam intensities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(4÷8) MeV/n ions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targets</a:t>
                      </a:r>
                      <a:endParaRPr kumimoji="0" lang="en-US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pps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0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898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806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62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48Са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7/8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.3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6299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8/9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6299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62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9/10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806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10/11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62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11/12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62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136Хе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22/23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84213" y="172220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beam parameters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DC-280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86" y="548364"/>
            <a:ext cx="7990691" cy="620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84213" y="74246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Working diagram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DC-280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51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19"/>
          <p:cNvSpPr>
            <a:spLocks/>
          </p:cNvSpPr>
          <p:nvPr/>
        </p:nvSpPr>
        <p:spPr bwMode="auto">
          <a:xfrm rot="-240000">
            <a:off x="3499720" y="2691089"/>
            <a:ext cx="1922620" cy="1769121"/>
          </a:xfrm>
          <a:custGeom>
            <a:avLst/>
            <a:gdLst>
              <a:gd name="T0" fmla="*/ 8208 w 16258"/>
              <a:gd name="T1" fmla="*/ 7165 h 16258"/>
              <a:gd name="T2" fmla="*/ 8462 w 16258"/>
              <a:gd name="T3" fmla="*/ 6785 h 16258"/>
              <a:gd name="T4" fmla="*/ 8843 w 16258"/>
              <a:gd name="T5" fmla="*/ 6552 h 16258"/>
              <a:gd name="T6" fmla="*/ 9300 w 16258"/>
              <a:gd name="T7" fmla="*/ 6516 h 16258"/>
              <a:gd name="T8" fmla="*/ 9713 w 16258"/>
              <a:gd name="T9" fmla="*/ 6688 h 16258"/>
              <a:gd name="T10" fmla="*/ 10014 w 16258"/>
              <a:gd name="T11" fmla="*/ 7025 h 16258"/>
              <a:gd name="T12" fmla="*/ 10156 w 16258"/>
              <a:gd name="T13" fmla="*/ 7477 h 16258"/>
              <a:gd name="T14" fmla="*/ 10038 w 16258"/>
              <a:gd name="T15" fmla="*/ 8333 h 16258"/>
              <a:gd name="T16" fmla="*/ 9566 w 16258"/>
              <a:gd name="T17" fmla="*/ 9120 h 16258"/>
              <a:gd name="T18" fmla="*/ 8828 w 16258"/>
              <a:gd name="T19" fmla="*/ 9624 h 16258"/>
              <a:gd name="T20" fmla="*/ 7921 w 16258"/>
              <a:gd name="T21" fmla="*/ 9744 h 16258"/>
              <a:gd name="T22" fmla="*/ 7075 w 16258"/>
              <a:gd name="T23" fmla="*/ 9441 h 16258"/>
              <a:gd name="T24" fmla="*/ 6444 w 16258"/>
              <a:gd name="T25" fmla="*/ 8800 h 16258"/>
              <a:gd name="T26" fmla="*/ 6120 w 16258"/>
              <a:gd name="T27" fmla="*/ 7917 h 16258"/>
              <a:gd name="T28" fmla="*/ 6233 w 16258"/>
              <a:gd name="T29" fmla="*/ 6620 h 16258"/>
              <a:gd name="T30" fmla="*/ 6889 w 16258"/>
              <a:gd name="T31" fmla="*/ 5401 h 16258"/>
              <a:gd name="T32" fmla="*/ 7958 w 16258"/>
              <a:gd name="T33" fmla="*/ 4591 h 16258"/>
              <a:gd name="T34" fmla="*/ 9302 w 16258"/>
              <a:gd name="T35" fmla="*/ 4340 h 16258"/>
              <a:gd name="T36" fmla="*/ 10597 w 16258"/>
              <a:gd name="T37" fmla="*/ 4729 h 16258"/>
              <a:gd name="T38" fmla="*/ 11587 w 16258"/>
              <a:gd name="T39" fmla="*/ 5642 h 16258"/>
              <a:gd name="T40" fmla="*/ 12131 w 16258"/>
              <a:gd name="T41" fmla="*/ 6931 h 16258"/>
              <a:gd name="T42" fmla="*/ 12066 w 16258"/>
              <a:gd name="T43" fmla="*/ 8670 h 16258"/>
              <a:gd name="T44" fmla="*/ 11265 w 16258"/>
              <a:gd name="T45" fmla="*/ 10345 h 16258"/>
              <a:gd name="T46" fmla="*/ 9891 w 16258"/>
              <a:gd name="T47" fmla="*/ 11495 h 16258"/>
              <a:gd name="T48" fmla="*/ 8129 w 16258"/>
              <a:gd name="T49" fmla="*/ 11922 h 16258"/>
              <a:gd name="T50" fmla="*/ 6367 w 16258"/>
              <a:gd name="T51" fmla="*/ 11495 h 16258"/>
              <a:gd name="T52" fmla="*/ 4993 w 16258"/>
              <a:gd name="T53" fmla="*/ 10345 h 16258"/>
              <a:gd name="T54" fmla="*/ 4192 w 16258"/>
              <a:gd name="T55" fmla="*/ 8670 h 16258"/>
              <a:gd name="T56" fmla="*/ 4168 w 16258"/>
              <a:gd name="T57" fmla="*/ 6495 h 16258"/>
              <a:gd name="T58" fmla="*/ 5073 w 16258"/>
              <a:gd name="T59" fmla="*/ 4345 h 16258"/>
              <a:gd name="T60" fmla="*/ 6724 w 16258"/>
              <a:gd name="T61" fmla="*/ 2823 h 16258"/>
              <a:gd name="T62" fmla="*/ 8884 w 16258"/>
              <a:gd name="T63" fmla="*/ 2176 h 16258"/>
              <a:gd name="T64" fmla="*/ 11122 w 16258"/>
              <a:gd name="T65" fmla="*/ 2594 h 16258"/>
              <a:gd name="T66" fmla="*/ 12905 w 16258"/>
              <a:gd name="T67" fmla="*/ 3944 h 16258"/>
              <a:gd name="T68" fmla="*/ 13997 w 16258"/>
              <a:gd name="T69" fmla="*/ 5976 h 16258"/>
              <a:gd name="T70" fmla="*/ 14155 w 16258"/>
              <a:gd name="T71" fmla="*/ 8578 h 16258"/>
              <a:gd name="T72" fmla="*/ 13184 w 16258"/>
              <a:gd name="T73" fmla="*/ 11223 h 16258"/>
              <a:gd name="T74" fmla="*/ 11290 w 16258"/>
              <a:gd name="T75" fmla="*/ 13148 h 16258"/>
              <a:gd name="T76" fmla="*/ 8753 w 16258"/>
              <a:gd name="T77" fmla="*/ 14056 h 16258"/>
              <a:gd name="T78" fmla="*/ 6033 w 16258"/>
              <a:gd name="T79" fmla="*/ 13696 h 16258"/>
              <a:gd name="T80" fmla="*/ 3818 w 16258"/>
              <a:gd name="T81" fmla="*/ 12185 h 16258"/>
              <a:gd name="T82" fmla="*/ 2403 w 16258"/>
              <a:gd name="T83" fmla="*/ 9823 h 16258"/>
              <a:gd name="T84" fmla="*/ 2070 w 16258"/>
              <a:gd name="T85" fmla="*/ 6811 h 16258"/>
              <a:gd name="T86" fmla="*/ 3062 w 16258"/>
              <a:gd name="T87" fmla="*/ 3653 h 16258"/>
              <a:gd name="T88" fmla="*/ 5168 w 16258"/>
              <a:gd name="T89" fmla="*/ 1296 h 16258"/>
              <a:gd name="T90" fmla="*/ 8062 w 16258"/>
              <a:gd name="T91" fmla="*/ 88 h 16258"/>
              <a:gd name="T92" fmla="*/ 11260 w 16258"/>
              <a:gd name="T93" fmla="*/ 342 h 16258"/>
              <a:gd name="T94" fmla="*/ 13927 w 16258"/>
              <a:gd name="T95" fmla="*/ 1971 h 16258"/>
              <a:gd name="T96" fmla="*/ 15698 w 16258"/>
              <a:gd name="T97" fmla="*/ 4634 h 16258"/>
              <a:gd name="T98" fmla="*/ 16247 w 16258"/>
              <a:gd name="T99" fmla="*/ 8033 h 16258"/>
              <a:gd name="T100" fmla="*/ 15276 w 16258"/>
              <a:gd name="T101" fmla="*/ 11720 h 16258"/>
              <a:gd name="T102" fmla="*/ 12993 w 16258"/>
              <a:gd name="T103" fmla="*/ 14535 h 16258"/>
              <a:gd name="T104" fmla="*/ 9767 w 16258"/>
              <a:gd name="T105" fmla="*/ 16082 h 16258"/>
              <a:gd name="T106" fmla="*/ 6097 w 16258"/>
              <a:gd name="T107" fmla="*/ 15984 h 16258"/>
              <a:gd name="T108" fmla="*/ 2958 w 16258"/>
              <a:gd name="T109" fmla="*/ 14278 h 16258"/>
              <a:gd name="T110" fmla="*/ 802 w 16258"/>
              <a:gd name="T111" fmla="*/ 11346 h 16258"/>
              <a:gd name="T112" fmla="*/ 0 w 16258"/>
              <a:gd name="T113" fmla="*/ 7587 h 16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58" h="16258">
                <a:moveTo>
                  <a:pt x="8129" y="7587"/>
                </a:moveTo>
                <a:lnTo>
                  <a:pt x="8130" y="7532"/>
                </a:lnTo>
                <a:lnTo>
                  <a:pt x="8134" y="7477"/>
                </a:lnTo>
                <a:lnTo>
                  <a:pt x="8140" y="7422"/>
                </a:lnTo>
                <a:lnTo>
                  <a:pt x="8149" y="7369"/>
                </a:lnTo>
                <a:lnTo>
                  <a:pt x="8161" y="7316"/>
                </a:lnTo>
                <a:lnTo>
                  <a:pt x="8175" y="7265"/>
                </a:lnTo>
                <a:lnTo>
                  <a:pt x="8191" y="7214"/>
                </a:lnTo>
                <a:lnTo>
                  <a:pt x="8208" y="7165"/>
                </a:lnTo>
                <a:lnTo>
                  <a:pt x="8229" y="7118"/>
                </a:lnTo>
                <a:lnTo>
                  <a:pt x="8251" y="7071"/>
                </a:lnTo>
                <a:lnTo>
                  <a:pt x="8276" y="7025"/>
                </a:lnTo>
                <a:lnTo>
                  <a:pt x="8302" y="6981"/>
                </a:lnTo>
                <a:lnTo>
                  <a:pt x="8330" y="6939"/>
                </a:lnTo>
                <a:lnTo>
                  <a:pt x="8361" y="6898"/>
                </a:lnTo>
                <a:lnTo>
                  <a:pt x="8393" y="6858"/>
                </a:lnTo>
                <a:lnTo>
                  <a:pt x="8426" y="6820"/>
                </a:lnTo>
                <a:lnTo>
                  <a:pt x="8462" y="6785"/>
                </a:lnTo>
                <a:lnTo>
                  <a:pt x="8498" y="6751"/>
                </a:lnTo>
                <a:lnTo>
                  <a:pt x="8537" y="6719"/>
                </a:lnTo>
                <a:lnTo>
                  <a:pt x="8577" y="6688"/>
                </a:lnTo>
                <a:lnTo>
                  <a:pt x="8618" y="6661"/>
                </a:lnTo>
                <a:lnTo>
                  <a:pt x="8661" y="6634"/>
                </a:lnTo>
                <a:lnTo>
                  <a:pt x="8705" y="6610"/>
                </a:lnTo>
                <a:lnTo>
                  <a:pt x="8750" y="6589"/>
                </a:lnTo>
                <a:lnTo>
                  <a:pt x="8795" y="6569"/>
                </a:lnTo>
                <a:lnTo>
                  <a:pt x="8843" y="6552"/>
                </a:lnTo>
                <a:lnTo>
                  <a:pt x="8891" y="6538"/>
                </a:lnTo>
                <a:lnTo>
                  <a:pt x="8940" y="6525"/>
                </a:lnTo>
                <a:lnTo>
                  <a:pt x="8990" y="6516"/>
                </a:lnTo>
                <a:lnTo>
                  <a:pt x="9041" y="6509"/>
                </a:lnTo>
                <a:lnTo>
                  <a:pt x="9093" y="6505"/>
                </a:lnTo>
                <a:lnTo>
                  <a:pt x="9145" y="6503"/>
                </a:lnTo>
                <a:lnTo>
                  <a:pt x="9197" y="6505"/>
                </a:lnTo>
                <a:lnTo>
                  <a:pt x="9249" y="6509"/>
                </a:lnTo>
                <a:lnTo>
                  <a:pt x="9300" y="6516"/>
                </a:lnTo>
                <a:lnTo>
                  <a:pt x="9350" y="6525"/>
                </a:lnTo>
                <a:lnTo>
                  <a:pt x="9399" y="6538"/>
                </a:lnTo>
                <a:lnTo>
                  <a:pt x="9447" y="6552"/>
                </a:lnTo>
                <a:lnTo>
                  <a:pt x="9494" y="6569"/>
                </a:lnTo>
                <a:lnTo>
                  <a:pt x="9540" y="6589"/>
                </a:lnTo>
                <a:lnTo>
                  <a:pt x="9585" y="6610"/>
                </a:lnTo>
                <a:lnTo>
                  <a:pt x="9630" y="6634"/>
                </a:lnTo>
                <a:lnTo>
                  <a:pt x="9672" y="6661"/>
                </a:lnTo>
                <a:lnTo>
                  <a:pt x="9713" y="6688"/>
                </a:lnTo>
                <a:lnTo>
                  <a:pt x="9753" y="6719"/>
                </a:lnTo>
                <a:lnTo>
                  <a:pt x="9792" y="6751"/>
                </a:lnTo>
                <a:lnTo>
                  <a:pt x="9828" y="6785"/>
                </a:lnTo>
                <a:lnTo>
                  <a:pt x="9864" y="6820"/>
                </a:lnTo>
                <a:lnTo>
                  <a:pt x="9897" y="6858"/>
                </a:lnTo>
                <a:lnTo>
                  <a:pt x="9929" y="6898"/>
                </a:lnTo>
                <a:lnTo>
                  <a:pt x="9959" y="6939"/>
                </a:lnTo>
                <a:lnTo>
                  <a:pt x="9988" y="6981"/>
                </a:lnTo>
                <a:lnTo>
                  <a:pt x="10014" y="7025"/>
                </a:lnTo>
                <a:lnTo>
                  <a:pt x="10039" y="7071"/>
                </a:lnTo>
                <a:lnTo>
                  <a:pt x="10061" y="7118"/>
                </a:lnTo>
                <a:lnTo>
                  <a:pt x="10082" y="7165"/>
                </a:lnTo>
                <a:lnTo>
                  <a:pt x="10099" y="7214"/>
                </a:lnTo>
                <a:lnTo>
                  <a:pt x="10115" y="7265"/>
                </a:lnTo>
                <a:lnTo>
                  <a:pt x="10129" y="7316"/>
                </a:lnTo>
                <a:lnTo>
                  <a:pt x="10141" y="7369"/>
                </a:lnTo>
                <a:lnTo>
                  <a:pt x="10150" y="7422"/>
                </a:lnTo>
                <a:lnTo>
                  <a:pt x="10156" y="7477"/>
                </a:lnTo>
                <a:lnTo>
                  <a:pt x="10160" y="7532"/>
                </a:lnTo>
                <a:lnTo>
                  <a:pt x="10161" y="7587"/>
                </a:lnTo>
                <a:lnTo>
                  <a:pt x="10159" y="7699"/>
                </a:lnTo>
                <a:lnTo>
                  <a:pt x="10151" y="7808"/>
                </a:lnTo>
                <a:lnTo>
                  <a:pt x="10138" y="7917"/>
                </a:lnTo>
                <a:lnTo>
                  <a:pt x="10120" y="8024"/>
                </a:lnTo>
                <a:lnTo>
                  <a:pt x="10097" y="8129"/>
                </a:lnTo>
                <a:lnTo>
                  <a:pt x="10069" y="8232"/>
                </a:lnTo>
                <a:lnTo>
                  <a:pt x="10038" y="8333"/>
                </a:lnTo>
                <a:lnTo>
                  <a:pt x="10001" y="8431"/>
                </a:lnTo>
                <a:lnTo>
                  <a:pt x="9961" y="8527"/>
                </a:lnTo>
                <a:lnTo>
                  <a:pt x="9916" y="8620"/>
                </a:lnTo>
                <a:lnTo>
                  <a:pt x="9867" y="8711"/>
                </a:lnTo>
                <a:lnTo>
                  <a:pt x="9814" y="8800"/>
                </a:lnTo>
                <a:lnTo>
                  <a:pt x="9757" y="8884"/>
                </a:lnTo>
                <a:lnTo>
                  <a:pt x="9697" y="8966"/>
                </a:lnTo>
                <a:lnTo>
                  <a:pt x="9633" y="9045"/>
                </a:lnTo>
                <a:lnTo>
                  <a:pt x="9566" y="9120"/>
                </a:lnTo>
                <a:lnTo>
                  <a:pt x="9496" y="9191"/>
                </a:lnTo>
                <a:lnTo>
                  <a:pt x="9421" y="9259"/>
                </a:lnTo>
                <a:lnTo>
                  <a:pt x="9345" y="9325"/>
                </a:lnTo>
                <a:lnTo>
                  <a:pt x="9266" y="9385"/>
                </a:lnTo>
                <a:lnTo>
                  <a:pt x="9183" y="9441"/>
                </a:lnTo>
                <a:lnTo>
                  <a:pt x="9098" y="9493"/>
                </a:lnTo>
                <a:lnTo>
                  <a:pt x="9010" y="9541"/>
                </a:lnTo>
                <a:lnTo>
                  <a:pt x="8920" y="9584"/>
                </a:lnTo>
                <a:lnTo>
                  <a:pt x="8828" y="9624"/>
                </a:lnTo>
                <a:lnTo>
                  <a:pt x="8733" y="9657"/>
                </a:lnTo>
                <a:lnTo>
                  <a:pt x="8637" y="9687"/>
                </a:lnTo>
                <a:lnTo>
                  <a:pt x="8538" y="9710"/>
                </a:lnTo>
                <a:lnTo>
                  <a:pt x="8438" y="9730"/>
                </a:lnTo>
                <a:lnTo>
                  <a:pt x="8337" y="9744"/>
                </a:lnTo>
                <a:lnTo>
                  <a:pt x="8234" y="9752"/>
                </a:lnTo>
                <a:lnTo>
                  <a:pt x="8129" y="9755"/>
                </a:lnTo>
                <a:lnTo>
                  <a:pt x="8024" y="9752"/>
                </a:lnTo>
                <a:lnTo>
                  <a:pt x="7921" y="9744"/>
                </a:lnTo>
                <a:lnTo>
                  <a:pt x="7820" y="9730"/>
                </a:lnTo>
                <a:lnTo>
                  <a:pt x="7719" y="9710"/>
                </a:lnTo>
                <a:lnTo>
                  <a:pt x="7621" y="9687"/>
                </a:lnTo>
                <a:lnTo>
                  <a:pt x="7525" y="9657"/>
                </a:lnTo>
                <a:lnTo>
                  <a:pt x="7430" y="9624"/>
                </a:lnTo>
                <a:lnTo>
                  <a:pt x="7338" y="9584"/>
                </a:lnTo>
                <a:lnTo>
                  <a:pt x="7248" y="9541"/>
                </a:lnTo>
                <a:lnTo>
                  <a:pt x="7160" y="9493"/>
                </a:lnTo>
                <a:lnTo>
                  <a:pt x="7075" y="9441"/>
                </a:lnTo>
                <a:lnTo>
                  <a:pt x="6992" y="9385"/>
                </a:lnTo>
                <a:lnTo>
                  <a:pt x="6913" y="9325"/>
                </a:lnTo>
                <a:lnTo>
                  <a:pt x="6837" y="9259"/>
                </a:lnTo>
                <a:lnTo>
                  <a:pt x="6762" y="9191"/>
                </a:lnTo>
                <a:lnTo>
                  <a:pt x="6692" y="9120"/>
                </a:lnTo>
                <a:lnTo>
                  <a:pt x="6625" y="9045"/>
                </a:lnTo>
                <a:lnTo>
                  <a:pt x="6561" y="8966"/>
                </a:lnTo>
                <a:lnTo>
                  <a:pt x="6500" y="8884"/>
                </a:lnTo>
                <a:lnTo>
                  <a:pt x="6444" y="8800"/>
                </a:lnTo>
                <a:lnTo>
                  <a:pt x="6391" y="8711"/>
                </a:lnTo>
                <a:lnTo>
                  <a:pt x="6342" y="8620"/>
                </a:lnTo>
                <a:lnTo>
                  <a:pt x="6298" y="8527"/>
                </a:lnTo>
                <a:lnTo>
                  <a:pt x="6257" y="8431"/>
                </a:lnTo>
                <a:lnTo>
                  <a:pt x="6220" y="8333"/>
                </a:lnTo>
                <a:lnTo>
                  <a:pt x="6189" y="8232"/>
                </a:lnTo>
                <a:lnTo>
                  <a:pt x="6161" y="8129"/>
                </a:lnTo>
                <a:lnTo>
                  <a:pt x="6138" y="8024"/>
                </a:lnTo>
                <a:lnTo>
                  <a:pt x="6120" y="7917"/>
                </a:lnTo>
                <a:lnTo>
                  <a:pt x="6107" y="7808"/>
                </a:lnTo>
                <a:lnTo>
                  <a:pt x="6099" y="7699"/>
                </a:lnTo>
                <a:lnTo>
                  <a:pt x="6097" y="7587"/>
                </a:lnTo>
                <a:lnTo>
                  <a:pt x="6101" y="7420"/>
                </a:lnTo>
                <a:lnTo>
                  <a:pt x="6112" y="7255"/>
                </a:lnTo>
                <a:lnTo>
                  <a:pt x="6132" y="7092"/>
                </a:lnTo>
                <a:lnTo>
                  <a:pt x="6159" y="6931"/>
                </a:lnTo>
                <a:lnTo>
                  <a:pt x="6193" y="6775"/>
                </a:lnTo>
                <a:lnTo>
                  <a:pt x="6233" y="6620"/>
                </a:lnTo>
                <a:lnTo>
                  <a:pt x="6282" y="6469"/>
                </a:lnTo>
                <a:lnTo>
                  <a:pt x="6336" y="6322"/>
                </a:lnTo>
                <a:lnTo>
                  <a:pt x="6397" y="6177"/>
                </a:lnTo>
                <a:lnTo>
                  <a:pt x="6464" y="6037"/>
                </a:lnTo>
                <a:lnTo>
                  <a:pt x="6538" y="5902"/>
                </a:lnTo>
                <a:lnTo>
                  <a:pt x="6617" y="5769"/>
                </a:lnTo>
                <a:lnTo>
                  <a:pt x="6702" y="5642"/>
                </a:lnTo>
                <a:lnTo>
                  <a:pt x="6793" y="5519"/>
                </a:lnTo>
                <a:lnTo>
                  <a:pt x="6889" y="5401"/>
                </a:lnTo>
                <a:lnTo>
                  <a:pt x="6989" y="5288"/>
                </a:lnTo>
                <a:lnTo>
                  <a:pt x="7095" y="5180"/>
                </a:lnTo>
                <a:lnTo>
                  <a:pt x="7206" y="5079"/>
                </a:lnTo>
                <a:lnTo>
                  <a:pt x="7321" y="4982"/>
                </a:lnTo>
                <a:lnTo>
                  <a:pt x="7441" y="4891"/>
                </a:lnTo>
                <a:lnTo>
                  <a:pt x="7564" y="4807"/>
                </a:lnTo>
                <a:lnTo>
                  <a:pt x="7692" y="4729"/>
                </a:lnTo>
                <a:lnTo>
                  <a:pt x="7824" y="4656"/>
                </a:lnTo>
                <a:lnTo>
                  <a:pt x="7958" y="4591"/>
                </a:lnTo>
                <a:lnTo>
                  <a:pt x="8096" y="4533"/>
                </a:lnTo>
                <a:lnTo>
                  <a:pt x="8239" y="4482"/>
                </a:lnTo>
                <a:lnTo>
                  <a:pt x="8383" y="4439"/>
                </a:lnTo>
                <a:lnTo>
                  <a:pt x="8531" y="4402"/>
                </a:lnTo>
                <a:lnTo>
                  <a:pt x="8680" y="4373"/>
                </a:lnTo>
                <a:lnTo>
                  <a:pt x="8833" y="4352"/>
                </a:lnTo>
                <a:lnTo>
                  <a:pt x="8988" y="4340"/>
                </a:lnTo>
                <a:lnTo>
                  <a:pt x="9145" y="4336"/>
                </a:lnTo>
                <a:lnTo>
                  <a:pt x="9302" y="4340"/>
                </a:lnTo>
                <a:lnTo>
                  <a:pt x="9457" y="4352"/>
                </a:lnTo>
                <a:lnTo>
                  <a:pt x="9609" y="4373"/>
                </a:lnTo>
                <a:lnTo>
                  <a:pt x="9759" y="4402"/>
                </a:lnTo>
                <a:lnTo>
                  <a:pt x="9907" y="4439"/>
                </a:lnTo>
                <a:lnTo>
                  <a:pt x="10051" y="4482"/>
                </a:lnTo>
                <a:lnTo>
                  <a:pt x="10194" y="4533"/>
                </a:lnTo>
                <a:lnTo>
                  <a:pt x="10332" y="4591"/>
                </a:lnTo>
                <a:lnTo>
                  <a:pt x="10466" y="4656"/>
                </a:lnTo>
                <a:lnTo>
                  <a:pt x="10597" y="4729"/>
                </a:lnTo>
                <a:lnTo>
                  <a:pt x="10726" y="4807"/>
                </a:lnTo>
                <a:lnTo>
                  <a:pt x="10849" y="4891"/>
                </a:lnTo>
                <a:lnTo>
                  <a:pt x="10969" y="4982"/>
                </a:lnTo>
                <a:lnTo>
                  <a:pt x="11084" y="5079"/>
                </a:lnTo>
                <a:lnTo>
                  <a:pt x="11195" y="5180"/>
                </a:lnTo>
                <a:lnTo>
                  <a:pt x="11301" y="5288"/>
                </a:lnTo>
                <a:lnTo>
                  <a:pt x="11401" y="5401"/>
                </a:lnTo>
                <a:lnTo>
                  <a:pt x="11497" y="5519"/>
                </a:lnTo>
                <a:lnTo>
                  <a:pt x="11587" y="5642"/>
                </a:lnTo>
                <a:lnTo>
                  <a:pt x="11673" y="5769"/>
                </a:lnTo>
                <a:lnTo>
                  <a:pt x="11752" y="5902"/>
                </a:lnTo>
                <a:lnTo>
                  <a:pt x="11826" y="6037"/>
                </a:lnTo>
                <a:lnTo>
                  <a:pt x="11893" y="6177"/>
                </a:lnTo>
                <a:lnTo>
                  <a:pt x="11954" y="6322"/>
                </a:lnTo>
                <a:lnTo>
                  <a:pt x="12008" y="6469"/>
                </a:lnTo>
                <a:lnTo>
                  <a:pt x="12057" y="6620"/>
                </a:lnTo>
                <a:lnTo>
                  <a:pt x="12097" y="6775"/>
                </a:lnTo>
                <a:lnTo>
                  <a:pt x="12131" y="6931"/>
                </a:lnTo>
                <a:lnTo>
                  <a:pt x="12158" y="7092"/>
                </a:lnTo>
                <a:lnTo>
                  <a:pt x="12178" y="7255"/>
                </a:lnTo>
                <a:lnTo>
                  <a:pt x="12189" y="7420"/>
                </a:lnTo>
                <a:lnTo>
                  <a:pt x="12193" y="7587"/>
                </a:lnTo>
                <a:lnTo>
                  <a:pt x="12188" y="7811"/>
                </a:lnTo>
                <a:lnTo>
                  <a:pt x="12173" y="8030"/>
                </a:lnTo>
                <a:lnTo>
                  <a:pt x="12146" y="8247"/>
                </a:lnTo>
                <a:lnTo>
                  <a:pt x="12110" y="8461"/>
                </a:lnTo>
                <a:lnTo>
                  <a:pt x="12066" y="8670"/>
                </a:lnTo>
                <a:lnTo>
                  <a:pt x="12011" y="8876"/>
                </a:lnTo>
                <a:lnTo>
                  <a:pt x="11947" y="9077"/>
                </a:lnTo>
                <a:lnTo>
                  <a:pt x="11873" y="9275"/>
                </a:lnTo>
                <a:lnTo>
                  <a:pt x="11792" y="9467"/>
                </a:lnTo>
                <a:lnTo>
                  <a:pt x="11702" y="9653"/>
                </a:lnTo>
                <a:lnTo>
                  <a:pt x="11605" y="9835"/>
                </a:lnTo>
                <a:lnTo>
                  <a:pt x="11499" y="10011"/>
                </a:lnTo>
                <a:lnTo>
                  <a:pt x="11386" y="10181"/>
                </a:lnTo>
                <a:lnTo>
                  <a:pt x="11265" y="10345"/>
                </a:lnTo>
                <a:lnTo>
                  <a:pt x="11138" y="10502"/>
                </a:lnTo>
                <a:lnTo>
                  <a:pt x="11002" y="10652"/>
                </a:lnTo>
                <a:lnTo>
                  <a:pt x="10862" y="10796"/>
                </a:lnTo>
                <a:lnTo>
                  <a:pt x="10714" y="10932"/>
                </a:lnTo>
                <a:lnTo>
                  <a:pt x="10561" y="11061"/>
                </a:lnTo>
                <a:lnTo>
                  <a:pt x="10401" y="11182"/>
                </a:lnTo>
                <a:lnTo>
                  <a:pt x="10236" y="11294"/>
                </a:lnTo>
                <a:lnTo>
                  <a:pt x="10066" y="11399"/>
                </a:lnTo>
                <a:lnTo>
                  <a:pt x="9891" y="11495"/>
                </a:lnTo>
                <a:lnTo>
                  <a:pt x="9711" y="11581"/>
                </a:lnTo>
                <a:lnTo>
                  <a:pt x="9526" y="11660"/>
                </a:lnTo>
                <a:lnTo>
                  <a:pt x="9338" y="11728"/>
                </a:lnTo>
                <a:lnTo>
                  <a:pt x="9144" y="11786"/>
                </a:lnTo>
                <a:lnTo>
                  <a:pt x="8948" y="11835"/>
                </a:lnTo>
                <a:lnTo>
                  <a:pt x="8748" y="11872"/>
                </a:lnTo>
                <a:lnTo>
                  <a:pt x="8544" y="11900"/>
                </a:lnTo>
                <a:lnTo>
                  <a:pt x="8339" y="11917"/>
                </a:lnTo>
                <a:lnTo>
                  <a:pt x="8129" y="11922"/>
                </a:lnTo>
                <a:lnTo>
                  <a:pt x="7919" y="11917"/>
                </a:lnTo>
                <a:lnTo>
                  <a:pt x="7714" y="11900"/>
                </a:lnTo>
                <a:lnTo>
                  <a:pt x="7510" y="11872"/>
                </a:lnTo>
                <a:lnTo>
                  <a:pt x="7310" y="11835"/>
                </a:lnTo>
                <a:lnTo>
                  <a:pt x="7114" y="11786"/>
                </a:lnTo>
                <a:lnTo>
                  <a:pt x="6920" y="11728"/>
                </a:lnTo>
                <a:lnTo>
                  <a:pt x="6732" y="11660"/>
                </a:lnTo>
                <a:lnTo>
                  <a:pt x="6547" y="11581"/>
                </a:lnTo>
                <a:lnTo>
                  <a:pt x="6367" y="11495"/>
                </a:lnTo>
                <a:lnTo>
                  <a:pt x="6192" y="11399"/>
                </a:lnTo>
                <a:lnTo>
                  <a:pt x="6022" y="11294"/>
                </a:lnTo>
                <a:lnTo>
                  <a:pt x="5857" y="11182"/>
                </a:lnTo>
                <a:lnTo>
                  <a:pt x="5697" y="11061"/>
                </a:lnTo>
                <a:lnTo>
                  <a:pt x="5544" y="10932"/>
                </a:lnTo>
                <a:lnTo>
                  <a:pt x="5396" y="10796"/>
                </a:lnTo>
                <a:lnTo>
                  <a:pt x="5256" y="10652"/>
                </a:lnTo>
                <a:lnTo>
                  <a:pt x="5120" y="10502"/>
                </a:lnTo>
                <a:lnTo>
                  <a:pt x="4993" y="10345"/>
                </a:lnTo>
                <a:lnTo>
                  <a:pt x="4872" y="10181"/>
                </a:lnTo>
                <a:lnTo>
                  <a:pt x="4759" y="10011"/>
                </a:lnTo>
                <a:lnTo>
                  <a:pt x="4653" y="9835"/>
                </a:lnTo>
                <a:lnTo>
                  <a:pt x="4556" y="9653"/>
                </a:lnTo>
                <a:lnTo>
                  <a:pt x="4465" y="9467"/>
                </a:lnTo>
                <a:lnTo>
                  <a:pt x="4385" y="9275"/>
                </a:lnTo>
                <a:lnTo>
                  <a:pt x="4311" y="9077"/>
                </a:lnTo>
                <a:lnTo>
                  <a:pt x="4247" y="8876"/>
                </a:lnTo>
                <a:lnTo>
                  <a:pt x="4192" y="8670"/>
                </a:lnTo>
                <a:lnTo>
                  <a:pt x="4148" y="8461"/>
                </a:lnTo>
                <a:lnTo>
                  <a:pt x="4112" y="8247"/>
                </a:lnTo>
                <a:lnTo>
                  <a:pt x="4085" y="8030"/>
                </a:lnTo>
                <a:lnTo>
                  <a:pt x="4070" y="7811"/>
                </a:lnTo>
                <a:lnTo>
                  <a:pt x="4065" y="7587"/>
                </a:lnTo>
                <a:lnTo>
                  <a:pt x="4071" y="7308"/>
                </a:lnTo>
                <a:lnTo>
                  <a:pt x="4091" y="7033"/>
                </a:lnTo>
                <a:lnTo>
                  <a:pt x="4123" y="6761"/>
                </a:lnTo>
                <a:lnTo>
                  <a:pt x="4168" y="6495"/>
                </a:lnTo>
                <a:lnTo>
                  <a:pt x="4225" y="6232"/>
                </a:lnTo>
                <a:lnTo>
                  <a:pt x="4293" y="5976"/>
                </a:lnTo>
                <a:lnTo>
                  <a:pt x="4373" y="5724"/>
                </a:lnTo>
                <a:lnTo>
                  <a:pt x="4464" y="5477"/>
                </a:lnTo>
                <a:lnTo>
                  <a:pt x="4566" y="5238"/>
                </a:lnTo>
                <a:lnTo>
                  <a:pt x="4678" y="5004"/>
                </a:lnTo>
                <a:lnTo>
                  <a:pt x="4800" y="4777"/>
                </a:lnTo>
                <a:lnTo>
                  <a:pt x="4932" y="4558"/>
                </a:lnTo>
                <a:lnTo>
                  <a:pt x="5073" y="4345"/>
                </a:lnTo>
                <a:lnTo>
                  <a:pt x="5225" y="4140"/>
                </a:lnTo>
                <a:lnTo>
                  <a:pt x="5385" y="3944"/>
                </a:lnTo>
                <a:lnTo>
                  <a:pt x="5553" y="3756"/>
                </a:lnTo>
                <a:lnTo>
                  <a:pt x="5729" y="3576"/>
                </a:lnTo>
                <a:lnTo>
                  <a:pt x="5914" y="3406"/>
                </a:lnTo>
                <a:lnTo>
                  <a:pt x="6105" y="3245"/>
                </a:lnTo>
                <a:lnTo>
                  <a:pt x="6305" y="3093"/>
                </a:lnTo>
                <a:lnTo>
                  <a:pt x="6510" y="2953"/>
                </a:lnTo>
                <a:lnTo>
                  <a:pt x="6724" y="2823"/>
                </a:lnTo>
                <a:lnTo>
                  <a:pt x="6943" y="2703"/>
                </a:lnTo>
                <a:lnTo>
                  <a:pt x="7167" y="2594"/>
                </a:lnTo>
                <a:lnTo>
                  <a:pt x="7398" y="2497"/>
                </a:lnTo>
                <a:lnTo>
                  <a:pt x="7634" y="2412"/>
                </a:lnTo>
                <a:lnTo>
                  <a:pt x="7876" y="2338"/>
                </a:lnTo>
                <a:lnTo>
                  <a:pt x="8121" y="2278"/>
                </a:lnTo>
                <a:lnTo>
                  <a:pt x="8371" y="2231"/>
                </a:lnTo>
                <a:lnTo>
                  <a:pt x="8626" y="2196"/>
                </a:lnTo>
                <a:lnTo>
                  <a:pt x="8884" y="2176"/>
                </a:lnTo>
                <a:lnTo>
                  <a:pt x="9145" y="2168"/>
                </a:lnTo>
                <a:lnTo>
                  <a:pt x="9406" y="2176"/>
                </a:lnTo>
                <a:lnTo>
                  <a:pt x="9664" y="2196"/>
                </a:lnTo>
                <a:lnTo>
                  <a:pt x="9919" y="2231"/>
                </a:lnTo>
                <a:lnTo>
                  <a:pt x="10169" y="2278"/>
                </a:lnTo>
                <a:lnTo>
                  <a:pt x="10414" y="2338"/>
                </a:lnTo>
                <a:lnTo>
                  <a:pt x="10655" y="2412"/>
                </a:lnTo>
                <a:lnTo>
                  <a:pt x="10892" y="2497"/>
                </a:lnTo>
                <a:lnTo>
                  <a:pt x="11122" y="2594"/>
                </a:lnTo>
                <a:lnTo>
                  <a:pt x="11347" y="2703"/>
                </a:lnTo>
                <a:lnTo>
                  <a:pt x="11566" y="2823"/>
                </a:lnTo>
                <a:lnTo>
                  <a:pt x="11779" y="2953"/>
                </a:lnTo>
                <a:lnTo>
                  <a:pt x="11985" y="3093"/>
                </a:lnTo>
                <a:lnTo>
                  <a:pt x="12185" y="3245"/>
                </a:lnTo>
                <a:lnTo>
                  <a:pt x="12376" y="3406"/>
                </a:lnTo>
                <a:lnTo>
                  <a:pt x="12561" y="3576"/>
                </a:lnTo>
                <a:lnTo>
                  <a:pt x="12737" y="3756"/>
                </a:lnTo>
                <a:lnTo>
                  <a:pt x="12905" y="3944"/>
                </a:lnTo>
                <a:lnTo>
                  <a:pt x="13065" y="4140"/>
                </a:lnTo>
                <a:lnTo>
                  <a:pt x="13215" y="4345"/>
                </a:lnTo>
                <a:lnTo>
                  <a:pt x="13358" y="4558"/>
                </a:lnTo>
                <a:lnTo>
                  <a:pt x="13490" y="4777"/>
                </a:lnTo>
                <a:lnTo>
                  <a:pt x="13612" y="5004"/>
                </a:lnTo>
                <a:lnTo>
                  <a:pt x="13724" y="5238"/>
                </a:lnTo>
                <a:lnTo>
                  <a:pt x="13826" y="5477"/>
                </a:lnTo>
                <a:lnTo>
                  <a:pt x="13917" y="5724"/>
                </a:lnTo>
                <a:lnTo>
                  <a:pt x="13997" y="5976"/>
                </a:lnTo>
                <a:lnTo>
                  <a:pt x="14065" y="6232"/>
                </a:lnTo>
                <a:lnTo>
                  <a:pt x="14122" y="6495"/>
                </a:lnTo>
                <a:lnTo>
                  <a:pt x="14167" y="6761"/>
                </a:lnTo>
                <a:lnTo>
                  <a:pt x="14199" y="7033"/>
                </a:lnTo>
                <a:lnTo>
                  <a:pt x="14219" y="7308"/>
                </a:lnTo>
                <a:lnTo>
                  <a:pt x="14225" y="7587"/>
                </a:lnTo>
                <a:lnTo>
                  <a:pt x="14218" y="7921"/>
                </a:lnTo>
                <a:lnTo>
                  <a:pt x="14194" y="8252"/>
                </a:lnTo>
                <a:lnTo>
                  <a:pt x="14155" y="8578"/>
                </a:lnTo>
                <a:lnTo>
                  <a:pt x="14102" y="8897"/>
                </a:lnTo>
                <a:lnTo>
                  <a:pt x="14034" y="9213"/>
                </a:lnTo>
                <a:lnTo>
                  <a:pt x="13951" y="9521"/>
                </a:lnTo>
                <a:lnTo>
                  <a:pt x="13855" y="9823"/>
                </a:lnTo>
                <a:lnTo>
                  <a:pt x="13747" y="10118"/>
                </a:lnTo>
                <a:lnTo>
                  <a:pt x="13625" y="10406"/>
                </a:lnTo>
                <a:lnTo>
                  <a:pt x="13489" y="10687"/>
                </a:lnTo>
                <a:lnTo>
                  <a:pt x="13343" y="10959"/>
                </a:lnTo>
                <a:lnTo>
                  <a:pt x="13184" y="11223"/>
                </a:lnTo>
                <a:lnTo>
                  <a:pt x="13014" y="11478"/>
                </a:lnTo>
                <a:lnTo>
                  <a:pt x="12833" y="11724"/>
                </a:lnTo>
                <a:lnTo>
                  <a:pt x="12642" y="11960"/>
                </a:lnTo>
                <a:lnTo>
                  <a:pt x="12440" y="12185"/>
                </a:lnTo>
                <a:lnTo>
                  <a:pt x="12227" y="12400"/>
                </a:lnTo>
                <a:lnTo>
                  <a:pt x="12007" y="12605"/>
                </a:lnTo>
                <a:lnTo>
                  <a:pt x="11777" y="12798"/>
                </a:lnTo>
                <a:lnTo>
                  <a:pt x="11538" y="12979"/>
                </a:lnTo>
                <a:lnTo>
                  <a:pt x="11290" y="13148"/>
                </a:lnTo>
                <a:lnTo>
                  <a:pt x="11035" y="13305"/>
                </a:lnTo>
                <a:lnTo>
                  <a:pt x="10771" y="13448"/>
                </a:lnTo>
                <a:lnTo>
                  <a:pt x="10502" y="13579"/>
                </a:lnTo>
                <a:lnTo>
                  <a:pt x="10225" y="13696"/>
                </a:lnTo>
                <a:lnTo>
                  <a:pt x="9942" y="13797"/>
                </a:lnTo>
                <a:lnTo>
                  <a:pt x="9652" y="13885"/>
                </a:lnTo>
                <a:lnTo>
                  <a:pt x="9357" y="13958"/>
                </a:lnTo>
                <a:lnTo>
                  <a:pt x="9057" y="14015"/>
                </a:lnTo>
                <a:lnTo>
                  <a:pt x="8753" y="14056"/>
                </a:lnTo>
                <a:lnTo>
                  <a:pt x="8442" y="14081"/>
                </a:lnTo>
                <a:lnTo>
                  <a:pt x="8129" y="14090"/>
                </a:lnTo>
                <a:lnTo>
                  <a:pt x="7816" y="14081"/>
                </a:lnTo>
                <a:lnTo>
                  <a:pt x="7505" y="14056"/>
                </a:lnTo>
                <a:lnTo>
                  <a:pt x="7200" y="14015"/>
                </a:lnTo>
                <a:lnTo>
                  <a:pt x="6900" y="13958"/>
                </a:lnTo>
                <a:lnTo>
                  <a:pt x="6606" y="13885"/>
                </a:lnTo>
                <a:lnTo>
                  <a:pt x="6316" y="13797"/>
                </a:lnTo>
                <a:lnTo>
                  <a:pt x="6033" y="13696"/>
                </a:lnTo>
                <a:lnTo>
                  <a:pt x="5756" y="13579"/>
                </a:lnTo>
                <a:lnTo>
                  <a:pt x="5486" y="13448"/>
                </a:lnTo>
                <a:lnTo>
                  <a:pt x="5223" y="13305"/>
                </a:lnTo>
                <a:lnTo>
                  <a:pt x="4968" y="13148"/>
                </a:lnTo>
                <a:lnTo>
                  <a:pt x="4720" y="12979"/>
                </a:lnTo>
                <a:lnTo>
                  <a:pt x="4481" y="12798"/>
                </a:lnTo>
                <a:lnTo>
                  <a:pt x="4251" y="12605"/>
                </a:lnTo>
                <a:lnTo>
                  <a:pt x="4029" y="12400"/>
                </a:lnTo>
                <a:lnTo>
                  <a:pt x="3818" y="12185"/>
                </a:lnTo>
                <a:lnTo>
                  <a:pt x="3616" y="11960"/>
                </a:lnTo>
                <a:lnTo>
                  <a:pt x="3425" y="11724"/>
                </a:lnTo>
                <a:lnTo>
                  <a:pt x="3244" y="11478"/>
                </a:lnTo>
                <a:lnTo>
                  <a:pt x="3074" y="11223"/>
                </a:lnTo>
                <a:lnTo>
                  <a:pt x="2915" y="10959"/>
                </a:lnTo>
                <a:lnTo>
                  <a:pt x="2769" y="10687"/>
                </a:lnTo>
                <a:lnTo>
                  <a:pt x="2633" y="10406"/>
                </a:lnTo>
                <a:lnTo>
                  <a:pt x="2511" y="10118"/>
                </a:lnTo>
                <a:lnTo>
                  <a:pt x="2403" y="9823"/>
                </a:lnTo>
                <a:lnTo>
                  <a:pt x="2307" y="9521"/>
                </a:lnTo>
                <a:lnTo>
                  <a:pt x="2224" y="9213"/>
                </a:lnTo>
                <a:lnTo>
                  <a:pt x="2156" y="8897"/>
                </a:lnTo>
                <a:lnTo>
                  <a:pt x="2103" y="8578"/>
                </a:lnTo>
                <a:lnTo>
                  <a:pt x="2064" y="8252"/>
                </a:lnTo>
                <a:lnTo>
                  <a:pt x="2040" y="7921"/>
                </a:lnTo>
                <a:lnTo>
                  <a:pt x="2033" y="7587"/>
                </a:lnTo>
                <a:lnTo>
                  <a:pt x="2042" y="7197"/>
                </a:lnTo>
                <a:lnTo>
                  <a:pt x="2070" y="6811"/>
                </a:lnTo>
                <a:lnTo>
                  <a:pt x="2115" y="6432"/>
                </a:lnTo>
                <a:lnTo>
                  <a:pt x="2178" y="6058"/>
                </a:lnTo>
                <a:lnTo>
                  <a:pt x="2257" y="5691"/>
                </a:lnTo>
                <a:lnTo>
                  <a:pt x="2353" y="5331"/>
                </a:lnTo>
                <a:lnTo>
                  <a:pt x="2465" y="4979"/>
                </a:lnTo>
                <a:lnTo>
                  <a:pt x="2592" y="4634"/>
                </a:lnTo>
                <a:lnTo>
                  <a:pt x="2734" y="4298"/>
                </a:lnTo>
                <a:lnTo>
                  <a:pt x="2891" y="3970"/>
                </a:lnTo>
                <a:lnTo>
                  <a:pt x="3062" y="3653"/>
                </a:lnTo>
                <a:lnTo>
                  <a:pt x="3247" y="3346"/>
                </a:lnTo>
                <a:lnTo>
                  <a:pt x="3445" y="3048"/>
                </a:lnTo>
                <a:lnTo>
                  <a:pt x="3657" y="2762"/>
                </a:lnTo>
                <a:lnTo>
                  <a:pt x="3880" y="2486"/>
                </a:lnTo>
                <a:lnTo>
                  <a:pt x="4116" y="2222"/>
                </a:lnTo>
                <a:lnTo>
                  <a:pt x="4363" y="1971"/>
                </a:lnTo>
                <a:lnTo>
                  <a:pt x="4621" y="1733"/>
                </a:lnTo>
                <a:lnTo>
                  <a:pt x="4889" y="1508"/>
                </a:lnTo>
                <a:lnTo>
                  <a:pt x="5168" y="1296"/>
                </a:lnTo>
                <a:lnTo>
                  <a:pt x="5457" y="1099"/>
                </a:lnTo>
                <a:lnTo>
                  <a:pt x="5755" y="916"/>
                </a:lnTo>
                <a:lnTo>
                  <a:pt x="6061" y="749"/>
                </a:lnTo>
                <a:lnTo>
                  <a:pt x="6377" y="596"/>
                </a:lnTo>
                <a:lnTo>
                  <a:pt x="6699" y="461"/>
                </a:lnTo>
                <a:lnTo>
                  <a:pt x="7030" y="342"/>
                </a:lnTo>
                <a:lnTo>
                  <a:pt x="7368" y="239"/>
                </a:lnTo>
                <a:lnTo>
                  <a:pt x="7712" y="155"/>
                </a:lnTo>
                <a:lnTo>
                  <a:pt x="8062" y="88"/>
                </a:lnTo>
                <a:lnTo>
                  <a:pt x="8418" y="40"/>
                </a:lnTo>
                <a:lnTo>
                  <a:pt x="8779" y="10"/>
                </a:lnTo>
                <a:lnTo>
                  <a:pt x="9145" y="0"/>
                </a:lnTo>
                <a:lnTo>
                  <a:pt x="9511" y="10"/>
                </a:lnTo>
                <a:lnTo>
                  <a:pt x="9872" y="40"/>
                </a:lnTo>
                <a:lnTo>
                  <a:pt x="10228" y="88"/>
                </a:lnTo>
                <a:lnTo>
                  <a:pt x="10578" y="155"/>
                </a:lnTo>
                <a:lnTo>
                  <a:pt x="10922" y="239"/>
                </a:lnTo>
                <a:lnTo>
                  <a:pt x="11260" y="342"/>
                </a:lnTo>
                <a:lnTo>
                  <a:pt x="11591" y="461"/>
                </a:lnTo>
                <a:lnTo>
                  <a:pt x="11913" y="596"/>
                </a:lnTo>
                <a:lnTo>
                  <a:pt x="12229" y="749"/>
                </a:lnTo>
                <a:lnTo>
                  <a:pt x="12535" y="916"/>
                </a:lnTo>
                <a:lnTo>
                  <a:pt x="12833" y="1099"/>
                </a:lnTo>
                <a:lnTo>
                  <a:pt x="13122" y="1296"/>
                </a:lnTo>
                <a:lnTo>
                  <a:pt x="13401" y="1508"/>
                </a:lnTo>
                <a:lnTo>
                  <a:pt x="13669" y="1733"/>
                </a:lnTo>
                <a:lnTo>
                  <a:pt x="13927" y="1971"/>
                </a:lnTo>
                <a:lnTo>
                  <a:pt x="14174" y="2222"/>
                </a:lnTo>
                <a:lnTo>
                  <a:pt x="14410" y="2486"/>
                </a:lnTo>
                <a:lnTo>
                  <a:pt x="14633" y="2762"/>
                </a:lnTo>
                <a:lnTo>
                  <a:pt x="14845" y="3048"/>
                </a:lnTo>
                <a:lnTo>
                  <a:pt x="15043" y="3346"/>
                </a:lnTo>
                <a:lnTo>
                  <a:pt x="15228" y="3653"/>
                </a:lnTo>
                <a:lnTo>
                  <a:pt x="15399" y="3970"/>
                </a:lnTo>
                <a:lnTo>
                  <a:pt x="15556" y="4298"/>
                </a:lnTo>
                <a:lnTo>
                  <a:pt x="15698" y="4634"/>
                </a:lnTo>
                <a:lnTo>
                  <a:pt x="15825" y="4979"/>
                </a:lnTo>
                <a:lnTo>
                  <a:pt x="15937" y="5331"/>
                </a:lnTo>
                <a:lnTo>
                  <a:pt x="16034" y="5691"/>
                </a:lnTo>
                <a:lnTo>
                  <a:pt x="16113" y="6058"/>
                </a:lnTo>
                <a:lnTo>
                  <a:pt x="16175" y="6432"/>
                </a:lnTo>
                <a:lnTo>
                  <a:pt x="16221" y="6811"/>
                </a:lnTo>
                <a:lnTo>
                  <a:pt x="16249" y="7197"/>
                </a:lnTo>
                <a:lnTo>
                  <a:pt x="16258" y="7587"/>
                </a:lnTo>
                <a:lnTo>
                  <a:pt x="16247" y="8033"/>
                </a:lnTo>
                <a:lnTo>
                  <a:pt x="16215" y="8474"/>
                </a:lnTo>
                <a:lnTo>
                  <a:pt x="16164" y="8907"/>
                </a:lnTo>
                <a:lnTo>
                  <a:pt x="16092" y="9335"/>
                </a:lnTo>
                <a:lnTo>
                  <a:pt x="16001" y="9754"/>
                </a:lnTo>
                <a:lnTo>
                  <a:pt x="15892" y="10165"/>
                </a:lnTo>
                <a:lnTo>
                  <a:pt x="15764" y="10568"/>
                </a:lnTo>
                <a:lnTo>
                  <a:pt x="15619" y="10962"/>
                </a:lnTo>
                <a:lnTo>
                  <a:pt x="15456" y="11346"/>
                </a:lnTo>
                <a:lnTo>
                  <a:pt x="15276" y="11720"/>
                </a:lnTo>
                <a:lnTo>
                  <a:pt x="15081" y="12083"/>
                </a:lnTo>
                <a:lnTo>
                  <a:pt x="14869" y="12435"/>
                </a:lnTo>
                <a:lnTo>
                  <a:pt x="14642" y="12775"/>
                </a:lnTo>
                <a:lnTo>
                  <a:pt x="14401" y="13103"/>
                </a:lnTo>
                <a:lnTo>
                  <a:pt x="14145" y="13417"/>
                </a:lnTo>
                <a:lnTo>
                  <a:pt x="13877" y="13718"/>
                </a:lnTo>
                <a:lnTo>
                  <a:pt x="13594" y="14005"/>
                </a:lnTo>
                <a:lnTo>
                  <a:pt x="13299" y="14278"/>
                </a:lnTo>
                <a:lnTo>
                  <a:pt x="12993" y="14535"/>
                </a:lnTo>
                <a:lnTo>
                  <a:pt x="12673" y="14776"/>
                </a:lnTo>
                <a:lnTo>
                  <a:pt x="12343" y="15002"/>
                </a:lnTo>
                <a:lnTo>
                  <a:pt x="12004" y="15211"/>
                </a:lnTo>
                <a:lnTo>
                  <a:pt x="11653" y="15402"/>
                </a:lnTo>
                <a:lnTo>
                  <a:pt x="11292" y="15576"/>
                </a:lnTo>
                <a:lnTo>
                  <a:pt x="10924" y="15732"/>
                </a:lnTo>
                <a:lnTo>
                  <a:pt x="10547" y="15868"/>
                </a:lnTo>
                <a:lnTo>
                  <a:pt x="10160" y="15984"/>
                </a:lnTo>
                <a:lnTo>
                  <a:pt x="9767" y="16082"/>
                </a:lnTo>
                <a:lnTo>
                  <a:pt x="9367" y="16158"/>
                </a:lnTo>
                <a:lnTo>
                  <a:pt x="8960" y="16213"/>
                </a:lnTo>
                <a:lnTo>
                  <a:pt x="8547" y="16247"/>
                </a:lnTo>
                <a:lnTo>
                  <a:pt x="8129" y="16258"/>
                </a:lnTo>
                <a:lnTo>
                  <a:pt x="7711" y="16247"/>
                </a:lnTo>
                <a:lnTo>
                  <a:pt x="7298" y="16213"/>
                </a:lnTo>
                <a:lnTo>
                  <a:pt x="6891" y="16158"/>
                </a:lnTo>
                <a:lnTo>
                  <a:pt x="6491" y="16082"/>
                </a:lnTo>
                <a:lnTo>
                  <a:pt x="6097" y="15984"/>
                </a:lnTo>
                <a:lnTo>
                  <a:pt x="5711" y="15868"/>
                </a:lnTo>
                <a:lnTo>
                  <a:pt x="5334" y="15732"/>
                </a:lnTo>
                <a:lnTo>
                  <a:pt x="4965" y="15576"/>
                </a:lnTo>
                <a:lnTo>
                  <a:pt x="4605" y="15402"/>
                </a:lnTo>
                <a:lnTo>
                  <a:pt x="4254" y="15211"/>
                </a:lnTo>
                <a:lnTo>
                  <a:pt x="3915" y="15002"/>
                </a:lnTo>
                <a:lnTo>
                  <a:pt x="3584" y="14776"/>
                </a:lnTo>
                <a:lnTo>
                  <a:pt x="3265" y="14535"/>
                </a:lnTo>
                <a:lnTo>
                  <a:pt x="2958" y="14278"/>
                </a:lnTo>
                <a:lnTo>
                  <a:pt x="2664" y="14005"/>
                </a:lnTo>
                <a:lnTo>
                  <a:pt x="2381" y="13718"/>
                </a:lnTo>
                <a:lnTo>
                  <a:pt x="2113" y="13417"/>
                </a:lnTo>
                <a:lnTo>
                  <a:pt x="1857" y="13103"/>
                </a:lnTo>
                <a:lnTo>
                  <a:pt x="1615" y="12775"/>
                </a:lnTo>
                <a:lnTo>
                  <a:pt x="1389" y="12435"/>
                </a:lnTo>
                <a:lnTo>
                  <a:pt x="1177" y="12083"/>
                </a:lnTo>
                <a:lnTo>
                  <a:pt x="981" y="11720"/>
                </a:lnTo>
                <a:lnTo>
                  <a:pt x="802" y="11346"/>
                </a:lnTo>
                <a:lnTo>
                  <a:pt x="639" y="10962"/>
                </a:lnTo>
                <a:lnTo>
                  <a:pt x="494" y="10568"/>
                </a:lnTo>
                <a:lnTo>
                  <a:pt x="365" y="10165"/>
                </a:lnTo>
                <a:lnTo>
                  <a:pt x="257" y="9754"/>
                </a:lnTo>
                <a:lnTo>
                  <a:pt x="166" y="9335"/>
                </a:lnTo>
                <a:lnTo>
                  <a:pt x="94" y="8907"/>
                </a:lnTo>
                <a:lnTo>
                  <a:pt x="43" y="8474"/>
                </a:lnTo>
                <a:lnTo>
                  <a:pt x="11" y="8033"/>
                </a:lnTo>
                <a:lnTo>
                  <a:pt x="0" y="7587"/>
                </a:lnTo>
              </a:path>
            </a:pathLst>
          </a:custGeom>
          <a:noFill/>
          <a:ln w="38100" cap="rnd" cmpd="sng">
            <a:solidFill>
              <a:srgbClr val="FFCC00"/>
            </a:solidFill>
            <a:prstDash val="sysDot"/>
            <a:round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3" name="Freeform 11"/>
          <p:cNvSpPr>
            <a:spLocks/>
          </p:cNvSpPr>
          <p:nvPr/>
        </p:nvSpPr>
        <p:spPr bwMode="auto">
          <a:xfrm rot="-4560000">
            <a:off x="2374260" y="2110544"/>
            <a:ext cx="2797589" cy="126026"/>
          </a:xfrm>
          <a:custGeom>
            <a:avLst/>
            <a:gdLst>
              <a:gd name="T0" fmla="*/ 0 w 3084"/>
              <a:gd name="T1" fmla="*/ 702 h 702"/>
              <a:gd name="T2" fmla="*/ 33 w 3084"/>
              <a:gd name="T3" fmla="*/ 621 h 702"/>
              <a:gd name="T4" fmla="*/ 65 w 3084"/>
              <a:gd name="T5" fmla="*/ 553 h 702"/>
              <a:gd name="T6" fmla="*/ 102 w 3084"/>
              <a:gd name="T7" fmla="*/ 483 h 702"/>
              <a:gd name="T8" fmla="*/ 147 w 3084"/>
              <a:gd name="T9" fmla="*/ 420 h 702"/>
              <a:gd name="T10" fmla="*/ 189 w 3084"/>
              <a:gd name="T11" fmla="*/ 366 h 702"/>
              <a:gd name="T12" fmla="*/ 228 w 3084"/>
              <a:gd name="T13" fmla="*/ 321 h 702"/>
              <a:gd name="T14" fmla="*/ 273 w 3084"/>
              <a:gd name="T15" fmla="*/ 282 h 702"/>
              <a:gd name="T16" fmla="*/ 342 w 3084"/>
              <a:gd name="T17" fmla="*/ 219 h 702"/>
              <a:gd name="T18" fmla="*/ 423 w 3084"/>
              <a:gd name="T19" fmla="*/ 153 h 702"/>
              <a:gd name="T20" fmla="*/ 505 w 3084"/>
              <a:gd name="T21" fmla="*/ 103 h 702"/>
              <a:gd name="T22" fmla="*/ 573 w 3084"/>
              <a:gd name="T23" fmla="*/ 69 h 702"/>
              <a:gd name="T24" fmla="*/ 635 w 3084"/>
              <a:gd name="T25" fmla="*/ 47 h 702"/>
              <a:gd name="T26" fmla="*/ 807 w 3084"/>
              <a:gd name="T27" fmla="*/ 18 h 702"/>
              <a:gd name="T28" fmla="*/ 930 w 3084"/>
              <a:gd name="T29" fmla="*/ 15 h 702"/>
              <a:gd name="T30" fmla="*/ 1101 w 3084"/>
              <a:gd name="T31" fmla="*/ 18 h 702"/>
              <a:gd name="T32" fmla="*/ 1283 w 3084"/>
              <a:gd name="T33" fmla="*/ 45 h 702"/>
              <a:gd name="T34" fmla="*/ 1493 w 3084"/>
              <a:gd name="T35" fmla="*/ 103 h 702"/>
              <a:gd name="T36" fmla="*/ 3084 w 3084"/>
              <a:gd name="T37" fmla="*/ 666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84" h="702">
                <a:moveTo>
                  <a:pt x="0" y="702"/>
                </a:moveTo>
                <a:cubicBezTo>
                  <a:pt x="11" y="674"/>
                  <a:pt x="22" y="646"/>
                  <a:pt x="33" y="621"/>
                </a:cubicBezTo>
                <a:cubicBezTo>
                  <a:pt x="44" y="596"/>
                  <a:pt x="54" y="576"/>
                  <a:pt x="65" y="553"/>
                </a:cubicBezTo>
                <a:cubicBezTo>
                  <a:pt x="76" y="530"/>
                  <a:pt x="88" y="505"/>
                  <a:pt x="102" y="483"/>
                </a:cubicBezTo>
                <a:cubicBezTo>
                  <a:pt x="116" y="461"/>
                  <a:pt x="133" y="439"/>
                  <a:pt x="147" y="420"/>
                </a:cubicBezTo>
                <a:cubicBezTo>
                  <a:pt x="161" y="401"/>
                  <a:pt x="176" y="382"/>
                  <a:pt x="189" y="366"/>
                </a:cubicBezTo>
                <a:cubicBezTo>
                  <a:pt x="202" y="350"/>
                  <a:pt x="214" y="335"/>
                  <a:pt x="228" y="321"/>
                </a:cubicBezTo>
                <a:cubicBezTo>
                  <a:pt x="242" y="307"/>
                  <a:pt x="254" y="299"/>
                  <a:pt x="273" y="282"/>
                </a:cubicBezTo>
                <a:cubicBezTo>
                  <a:pt x="292" y="265"/>
                  <a:pt x="317" y="240"/>
                  <a:pt x="342" y="219"/>
                </a:cubicBezTo>
                <a:cubicBezTo>
                  <a:pt x="367" y="198"/>
                  <a:pt x="396" y="172"/>
                  <a:pt x="423" y="153"/>
                </a:cubicBezTo>
                <a:cubicBezTo>
                  <a:pt x="450" y="134"/>
                  <a:pt x="480" y="117"/>
                  <a:pt x="505" y="103"/>
                </a:cubicBezTo>
                <a:cubicBezTo>
                  <a:pt x="530" y="89"/>
                  <a:pt x="551" y="78"/>
                  <a:pt x="573" y="69"/>
                </a:cubicBezTo>
                <a:cubicBezTo>
                  <a:pt x="595" y="60"/>
                  <a:pt x="596" y="55"/>
                  <a:pt x="635" y="47"/>
                </a:cubicBezTo>
                <a:cubicBezTo>
                  <a:pt x="674" y="39"/>
                  <a:pt x="758" y="23"/>
                  <a:pt x="807" y="18"/>
                </a:cubicBezTo>
                <a:cubicBezTo>
                  <a:pt x="856" y="13"/>
                  <a:pt x="881" y="15"/>
                  <a:pt x="930" y="15"/>
                </a:cubicBezTo>
                <a:cubicBezTo>
                  <a:pt x="979" y="15"/>
                  <a:pt x="1042" y="13"/>
                  <a:pt x="1101" y="18"/>
                </a:cubicBezTo>
                <a:cubicBezTo>
                  <a:pt x="1160" y="23"/>
                  <a:pt x="1218" y="31"/>
                  <a:pt x="1283" y="45"/>
                </a:cubicBezTo>
                <a:cubicBezTo>
                  <a:pt x="1348" y="59"/>
                  <a:pt x="1193" y="0"/>
                  <a:pt x="1493" y="103"/>
                </a:cubicBezTo>
                <a:cubicBezTo>
                  <a:pt x="1793" y="206"/>
                  <a:pt x="2753" y="549"/>
                  <a:pt x="3084" y="666"/>
                </a:cubicBezTo>
              </a:path>
            </a:pathLst>
          </a:custGeom>
          <a:noFill/>
          <a:ln w="38100" cap="rnd" cmpd="sng">
            <a:solidFill>
              <a:srgbClr val="FFCC00"/>
            </a:solidFill>
            <a:prstDash val="sysDot"/>
            <a:round/>
            <a:headEnd type="none" w="sm" len="sm"/>
            <a:tailEnd type="none" w="sm" len="sm"/>
          </a:ln>
          <a:effectLst/>
          <a:extLst/>
        </p:spPr>
        <p:txBody>
          <a:bodyPr wrap="none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1144" y="4096320"/>
            <a:ext cx="21790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Electrostatic deflector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3359" y="1184071"/>
            <a:ext cx="28604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Focusing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magnetic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channel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451417" y="1048631"/>
            <a:ext cx="1971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Extraction radius of </a:t>
            </a:r>
            <a:r>
              <a:rPr lang="en-US" dirty="0" err="1">
                <a:solidFill>
                  <a:srgbClr val="0070C0"/>
                </a:solidFill>
              </a:rPr>
              <a:t>R</a:t>
            </a:r>
            <a:r>
              <a:rPr lang="en-US" baseline="-25000" dirty="0" err="1">
                <a:solidFill>
                  <a:srgbClr val="0070C0"/>
                </a:solidFill>
              </a:rPr>
              <a:t>ext</a:t>
            </a:r>
            <a:r>
              <a:rPr lang="ru-RU" dirty="0">
                <a:solidFill>
                  <a:srgbClr val="0070C0"/>
                </a:solidFill>
              </a:rPr>
              <a:t>=1</a:t>
            </a:r>
            <a:r>
              <a:rPr lang="en-US" dirty="0">
                <a:solidFill>
                  <a:srgbClr val="0070C0"/>
                </a:solidFill>
              </a:rPr>
              <a:t>.</a:t>
            </a:r>
            <a:r>
              <a:rPr lang="ru-RU" dirty="0" smtClean="0">
                <a:solidFill>
                  <a:srgbClr val="0070C0"/>
                </a:solidFill>
              </a:rPr>
              <a:t>7</a:t>
            </a:r>
            <a:r>
              <a:rPr lang="en-US" dirty="0" smtClean="0">
                <a:solidFill>
                  <a:srgbClr val="0070C0"/>
                </a:solidFill>
              </a:rPr>
              <a:t>9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833" y="361316"/>
            <a:ext cx="5741958" cy="6143041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12" name="Freeform 19"/>
          <p:cNvSpPr>
            <a:spLocks/>
          </p:cNvSpPr>
          <p:nvPr/>
        </p:nvSpPr>
        <p:spPr bwMode="auto">
          <a:xfrm rot="-240000">
            <a:off x="5143464" y="2661484"/>
            <a:ext cx="1922620" cy="1769121"/>
          </a:xfrm>
          <a:custGeom>
            <a:avLst/>
            <a:gdLst>
              <a:gd name="T0" fmla="*/ 8208 w 16258"/>
              <a:gd name="T1" fmla="*/ 7165 h 16258"/>
              <a:gd name="T2" fmla="*/ 8462 w 16258"/>
              <a:gd name="T3" fmla="*/ 6785 h 16258"/>
              <a:gd name="T4" fmla="*/ 8843 w 16258"/>
              <a:gd name="T5" fmla="*/ 6552 h 16258"/>
              <a:gd name="T6" fmla="*/ 9300 w 16258"/>
              <a:gd name="T7" fmla="*/ 6516 h 16258"/>
              <a:gd name="T8" fmla="*/ 9713 w 16258"/>
              <a:gd name="T9" fmla="*/ 6688 h 16258"/>
              <a:gd name="T10" fmla="*/ 10014 w 16258"/>
              <a:gd name="T11" fmla="*/ 7025 h 16258"/>
              <a:gd name="T12" fmla="*/ 10156 w 16258"/>
              <a:gd name="T13" fmla="*/ 7477 h 16258"/>
              <a:gd name="T14" fmla="*/ 10038 w 16258"/>
              <a:gd name="T15" fmla="*/ 8333 h 16258"/>
              <a:gd name="T16" fmla="*/ 9566 w 16258"/>
              <a:gd name="T17" fmla="*/ 9120 h 16258"/>
              <a:gd name="T18" fmla="*/ 8828 w 16258"/>
              <a:gd name="T19" fmla="*/ 9624 h 16258"/>
              <a:gd name="T20" fmla="*/ 7921 w 16258"/>
              <a:gd name="T21" fmla="*/ 9744 h 16258"/>
              <a:gd name="T22" fmla="*/ 7075 w 16258"/>
              <a:gd name="T23" fmla="*/ 9441 h 16258"/>
              <a:gd name="T24" fmla="*/ 6444 w 16258"/>
              <a:gd name="T25" fmla="*/ 8800 h 16258"/>
              <a:gd name="T26" fmla="*/ 6120 w 16258"/>
              <a:gd name="T27" fmla="*/ 7917 h 16258"/>
              <a:gd name="T28" fmla="*/ 6233 w 16258"/>
              <a:gd name="T29" fmla="*/ 6620 h 16258"/>
              <a:gd name="T30" fmla="*/ 6889 w 16258"/>
              <a:gd name="T31" fmla="*/ 5401 h 16258"/>
              <a:gd name="T32" fmla="*/ 7958 w 16258"/>
              <a:gd name="T33" fmla="*/ 4591 h 16258"/>
              <a:gd name="T34" fmla="*/ 9302 w 16258"/>
              <a:gd name="T35" fmla="*/ 4340 h 16258"/>
              <a:gd name="T36" fmla="*/ 10597 w 16258"/>
              <a:gd name="T37" fmla="*/ 4729 h 16258"/>
              <a:gd name="T38" fmla="*/ 11587 w 16258"/>
              <a:gd name="T39" fmla="*/ 5642 h 16258"/>
              <a:gd name="T40" fmla="*/ 12131 w 16258"/>
              <a:gd name="T41" fmla="*/ 6931 h 16258"/>
              <a:gd name="T42" fmla="*/ 12066 w 16258"/>
              <a:gd name="T43" fmla="*/ 8670 h 16258"/>
              <a:gd name="T44" fmla="*/ 11265 w 16258"/>
              <a:gd name="T45" fmla="*/ 10345 h 16258"/>
              <a:gd name="T46" fmla="*/ 9891 w 16258"/>
              <a:gd name="T47" fmla="*/ 11495 h 16258"/>
              <a:gd name="T48" fmla="*/ 8129 w 16258"/>
              <a:gd name="T49" fmla="*/ 11922 h 16258"/>
              <a:gd name="T50" fmla="*/ 6367 w 16258"/>
              <a:gd name="T51" fmla="*/ 11495 h 16258"/>
              <a:gd name="T52" fmla="*/ 4993 w 16258"/>
              <a:gd name="T53" fmla="*/ 10345 h 16258"/>
              <a:gd name="T54" fmla="*/ 4192 w 16258"/>
              <a:gd name="T55" fmla="*/ 8670 h 16258"/>
              <a:gd name="T56" fmla="*/ 4168 w 16258"/>
              <a:gd name="T57" fmla="*/ 6495 h 16258"/>
              <a:gd name="T58" fmla="*/ 5073 w 16258"/>
              <a:gd name="T59" fmla="*/ 4345 h 16258"/>
              <a:gd name="T60" fmla="*/ 6724 w 16258"/>
              <a:gd name="T61" fmla="*/ 2823 h 16258"/>
              <a:gd name="T62" fmla="*/ 8884 w 16258"/>
              <a:gd name="T63" fmla="*/ 2176 h 16258"/>
              <a:gd name="T64" fmla="*/ 11122 w 16258"/>
              <a:gd name="T65" fmla="*/ 2594 h 16258"/>
              <a:gd name="T66" fmla="*/ 12905 w 16258"/>
              <a:gd name="T67" fmla="*/ 3944 h 16258"/>
              <a:gd name="T68" fmla="*/ 13997 w 16258"/>
              <a:gd name="T69" fmla="*/ 5976 h 16258"/>
              <a:gd name="T70" fmla="*/ 14155 w 16258"/>
              <a:gd name="T71" fmla="*/ 8578 h 16258"/>
              <a:gd name="T72" fmla="*/ 13184 w 16258"/>
              <a:gd name="T73" fmla="*/ 11223 h 16258"/>
              <a:gd name="T74" fmla="*/ 11290 w 16258"/>
              <a:gd name="T75" fmla="*/ 13148 h 16258"/>
              <a:gd name="T76" fmla="*/ 8753 w 16258"/>
              <a:gd name="T77" fmla="*/ 14056 h 16258"/>
              <a:gd name="T78" fmla="*/ 6033 w 16258"/>
              <a:gd name="T79" fmla="*/ 13696 h 16258"/>
              <a:gd name="T80" fmla="*/ 3818 w 16258"/>
              <a:gd name="T81" fmla="*/ 12185 h 16258"/>
              <a:gd name="T82" fmla="*/ 2403 w 16258"/>
              <a:gd name="T83" fmla="*/ 9823 h 16258"/>
              <a:gd name="T84" fmla="*/ 2070 w 16258"/>
              <a:gd name="T85" fmla="*/ 6811 h 16258"/>
              <a:gd name="T86" fmla="*/ 3062 w 16258"/>
              <a:gd name="T87" fmla="*/ 3653 h 16258"/>
              <a:gd name="T88" fmla="*/ 5168 w 16258"/>
              <a:gd name="T89" fmla="*/ 1296 h 16258"/>
              <a:gd name="T90" fmla="*/ 8062 w 16258"/>
              <a:gd name="T91" fmla="*/ 88 h 16258"/>
              <a:gd name="T92" fmla="*/ 11260 w 16258"/>
              <a:gd name="T93" fmla="*/ 342 h 16258"/>
              <a:gd name="T94" fmla="*/ 13927 w 16258"/>
              <a:gd name="T95" fmla="*/ 1971 h 16258"/>
              <a:gd name="T96" fmla="*/ 15698 w 16258"/>
              <a:gd name="T97" fmla="*/ 4634 h 16258"/>
              <a:gd name="T98" fmla="*/ 16247 w 16258"/>
              <a:gd name="T99" fmla="*/ 8033 h 16258"/>
              <a:gd name="T100" fmla="*/ 15276 w 16258"/>
              <a:gd name="T101" fmla="*/ 11720 h 16258"/>
              <a:gd name="T102" fmla="*/ 12993 w 16258"/>
              <a:gd name="T103" fmla="*/ 14535 h 16258"/>
              <a:gd name="T104" fmla="*/ 9767 w 16258"/>
              <a:gd name="T105" fmla="*/ 16082 h 16258"/>
              <a:gd name="T106" fmla="*/ 6097 w 16258"/>
              <a:gd name="T107" fmla="*/ 15984 h 16258"/>
              <a:gd name="T108" fmla="*/ 2958 w 16258"/>
              <a:gd name="T109" fmla="*/ 14278 h 16258"/>
              <a:gd name="T110" fmla="*/ 802 w 16258"/>
              <a:gd name="T111" fmla="*/ 11346 h 16258"/>
              <a:gd name="T112" fmla="*/ 0 w 16258"/>
              <a:gd name="T113" fmla="*/ 7587 h 16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58" h="16258">
                <a:moveTo>
                  <a:pt x="8129" y="7587"/>
                </a:moveTo>
                <a:lnTo>
                  <a:pt x="8130" y="7532"/>
                </a:lnTo>
                <a:lnTo>
                  <a:pt x="8134" y="7477"/>
                </a:lnTo>
                <a:lnTo>
                  <a:pt x="8140" y="7422"/>
                </a:lnTo>
                <a:lnTo>
                  <a:pt x="8149" y="7369"/>
                </a:lnTo>
                <a:lnTo>
                  <a:pt x="8161" y="7316"/>
                </a:lnTo>
                <a:lnTo>
                  <a:pt x="8175" y="7265"/>
                </a:lnTo>
                <a:lnTo>
                  <a:pt x="8191" y="7214"/>
                </a:lnTo>
                <a:lnTo>
                  <a:pt x="8208" y="7165"/>
                </a:lnTo>
                <a:lnTo>
                  <a:pt x="8229" y="7118"/>
                </a:lnTo>
                <a:lnTo>
                  <a:pt x="8251" y="7071"/>
                </a:lnTo>
                <a:lnTo>
                  <a:pt x="8276" y="7025"/>
                </a:lnTo>
                <a:lnTo>
                  <a:pt x="8302" y="6981"/>
                </a:lnTo>
                <a:lnTo>
                  <a:pt x="8330" y="6939"/>
                </a:lnTo>
                <a:lnTo>
                  <a:pt x="8361" y="6898"/>
                </a:lnTo>
                <a:lnTo>
                  <a:pt x="8393" y="6858"/>
                </a:lnTo>
                <a:lnTo>
                  <a:pt x="8426" y="6820"/>
                </a:lnTo>
                <a:lnTo>
                  <a:pt x="8462" y="6785"/>
                </a:lnTo>
                <a:lnTo>
                  <a:pt x="8498" y="6751"/>
                </a:lnTo>
                <a:lnTo>
                  <a:pt x="8537" y="6719"/>
                </a:lnTo>
                <a:lnTo>
                  <a:pt x="8577" y="6688"/>
                </a:lnTo>
                <a:lnTo>
                  <a:pt x="8618" y="6661"/>
                </a:lnTo>
                <a:lnTo>
                  <a:pt x="8661" y="6634"/>
                </a:lnTo>
                <a:lnTo>
                  <a:pt x="8705" y="6610"/>
                </a:lnTo>
                <a:lnTo>
                  <a:pt x="8750" y="6589"/>
                </a:lnTo>
                <a:lnTo>
                  <a:pt x="8795" y="6569"/>
                </a:lnTo>
                <a:lnTo>
                  <a:pt x="8843" y="6552"/>
                </a:lnTo>
                <a:lnTo>
                  <a:pt x="8891" y="6538"/>
                </a:lnTo>
                <a:lnTo>
                  <a:pt x="8940" y="6525"/>
                </a:lnTo>
                <a:lnTo>
                  <a:pt x="8990" y="6516"/>
                </a:lnTo>
                <a:lnTo>
                  <a:pt x="9041" y="6509"/>
                </a:lnTo>
                <a:lnTo>
                  <a:pt x="9093" y="6505"/>
                </a:lnTo>
                <a:lnTo>
                  <a:pt x="9145" y="6503"/>
                </a:lnTo>
                <a:lnTo>
                  <a:pt x="9197" y="6505"/>
                </a:lnTo>
                <a:lnTo>
                  <a:pt x="9249" y="6509"/>
                </a:lnTo>
                <a:lnTo>
                  <a:pt x="9300" y="6516"/>
                </a:lnTo>
                <a:lnTo>
                  <a:pt x="9350" y="6525"/>
                </a:lnTo>
                <a:lnTo>
                  <a:pt x="9399" y="6538"/>
                </a:lnTo>
                <a:lnTo>
                  <a:pt x="9447" y="6552"/>
                </a:lnTo>
                <a:lnTo>
                  <a:pt x="9494" y="6569"/>
                </a:lnTo>
                <a:lnTo>
                  <a:pt x="9540" y="6589"/>
                </a:lnTo>
                <a:lnTo>
                  <a:pt x="9585" y="6610"/>
                </a:lnTo>
                <a:lnTo>
                  <a:pt x="9630" y="6634"/>
                </a:lnTo>
                <a:lnTo>
                  <a:pt x="9672" y="6661"/>
                </a:lnTo>
                <a:lnTo>
                  <a:pt x="9713" y="6688"/>
                </a:lnTo>
                <a:lnTo>
                  <a:pt x="9753" y="6719"/>
                </a:lnTo>
                <a:lnTo>
                  <a:pt x="9792" y="6751"/>
                </a:lnTo>
                <a:lnTo>
                  <a:pt x="9828" y="6785"/>
                </a:lnTo>
                <a:lnTo>
                  <a:pt x="9864" y="6820"/>
                </a:lnTo>
                <a:lnTo>
                  <a:pt x="9897" y="6858"/>
                </a:lnTo>
                <a:lnTo>
                  <a:pt x="9929" y="6898"/>
                </a:lnTo>
                <a:lnTo>
                  <a:pt x="9959" y="6939"/>
                </a:lnTo>
                <a:lnTo>
                  <a:pt x="9988" y="6981"/>
                </a:lnTo>
                <a:lnTo>
                  <a:pt x="10014" y="7025"/>
                </a:lnTo>
                <a:lnTo>
                  <a:pt x="10039" y="7071"/>
                </a:lnTo>
                <a:lnTo>
                  <a:pt x="10061" y="7118"/>
                </a:lnTo>
                <a:lnTo>
                  <a:pt x="10082" y="7165"/>
                </a:lnTo>
                <a:lnTo>
                  <a:pt x="10099" y="7214"/>
                </a:lnTo>
                <a:lnTo>
                  <a:pt x="10115" y="7265"/>
                </a:lnTo>
                <a:lnTo>
                  <a:pt x="10129" y="7316"/>
                </a:lnTo>
                <a:lnTo>
                  <a:pt x="10141" y="7369"/>
                </a:lnTo>
                <a:lnTo>
                  <a:pt x="10150" y="7422"/>
                </a:lnTo>
                <a:lnTo>
                  <a:pt x="10156" y="7477"/>
                </a:lnTo>
                <a:lnTo>
                  <a:pt x="10160" y="7532"/>
                </a:lnTo>
                <a:lnTo>
                  <a:pt x="10161" y="7587"/>
                </a:lnTo>
                <a:lnTo>
                  <a:pt x="10159" y="7699"/>
                </a:lnTo>
                <a:lnTo>
                  <a:pt x="10151" y="7808"/>
                </a:lnTo>
                <a:lnTo>
                  <a:pt x="10138" y="7917"/>
                </a:lnTo>
                <a:lnTo>
                  <a:pt x="10120" y="8024"/>
                </a:lnTo>
                <a:lnTo>
                  <a:pt x="10097" y="8129"/>
                </a:lnTo>
                <a:lnTo>
                  <a:pt x="10069" y="8232"/>
                </a:lnTo>
                <a:lnTo>
                  <a:pt x="10038" y="8333"/>
                </a:lnTo>
                <a:lnTo>
                  <a:pt x="10001" y="8431"/>
                </a:lnTo>
                <a:lnTo>
                  <a:pt x="9961" y="8527"/>
                </a:lnTo>
                <a:lnTo>
                  <a:pt x="9916" y="8620"/>
                </a:lnTo>
                <a:lnTo>
                  <a:pt x="9867" y="8711"/>
                </a:lnTo>
                <a:lnTo>
                  <a:pt x="9814" y="8800"/>
                </a:lnTo>
                <a:lnTo>
                  <a:pt x="9757" y="8884"/>
                </a:lnTo>
                <a:lnTo>
                  <a:pt x="9697" y="8966"/>
                </a:lnTo>
                <a:lnTo>
                  <a:pt x="9633" y="9045"/>
                </a:lnTo>
                <a:lnTo>
                  <a:pt x="9566" y="9120"/>
                </a:lnTo>
                <a:lnTo>
                  <a:pt x="9496" y="9191"/>
                </a:lnTo>
                <a:lnTo>
                  <a:pt x="9421" y="9259"/>
                </a:lnTo>
                <a:lnTo>
                  <a:pt x="9345" y="9325"/>
                </a:lnTo>
                <a:lnTo>
                  <a:pt x="9266" y="9385"/>
                </a:lnTo>
                <a:lnTo>
                  <a:pt x="9183" y="9441"/>
                </a:lnTo>
                <a:lnTo>
                  <a:pt x="9098" y="9493"/>
                </a:lnTo>
                <a:lnTo>
                  <a:pt x="9010" y="9541"/>
                </a:lnTo>
                <a:lnTo>
                  <a:pt x="8920" y="9584"/>
                </a:lnTo>
                <a:lnTo>
                  <a:pt x="8828" y="9624"/>
                </a:lnTo>
                <a:lnTo>
                  <a:pt x="8733" y="9657"/>
                </a:lnTo>
                <a:lnTo>
                  <a:pt x="8637" y="9687"/>
                </a:lnTo>
                <a:lnTo>
                  <a:pt x="8538" y="9710"/>
                </a:lnTo>
                <a:lnTo>
                  <a:pt x="8438" y="9730"/>
                </a:lnTo>
                <a:lnTo>
                  <a:pt x="8337" y="9744"/>
                </a:lnTo>
                <a:lnTo>
                  <a:pt x="8234" y="9752"/>
                </a:lnTo>
                <a:lnTo>
                  <a:pt x="8129" y="9755"/>
                </a:lnTo>
                <a:lnTo>
                  <a:pt x="8024" y="9752"/>
                </a:lnTo>
                <a:lnTo>
                  <a:pt x="7921" y="9744"/>
                </a:lnTo>
                <a:lnTo>
                  <a:pt x="7820" y="9730"/>
                </a:lnTo>
                <a:lnTo>
                  <a:pt x="7719" y="9710"/>
                </a:lnTo>
                <a:lnTo>
                  <a:pt x="7621" y="9687"/>
                </a:lnTo>
                <a:lnTo>
                  <a:pt x="7525" y="9657"/>
                </a:lnTo>
                <a:lnTo>
                  <a:pt x="7430" y="9624"/>
                </a:lnTo>
                <a:lnTo>
                  <a:pt x="7338" y="9584"/>
                </a:lnTo>
                <a:lnTo>
                  <a:pt x="7248" y="9541"/>
                </a:lnTo>
                <a:lnTo>
                  <a:pt x="7160" y="9493"/>
                </a:lnTo>
                <a:lnTo>
                  <a:pt x="7075" y="9441"/>
                </a:lnTo>
                <a:lnTo>
                  <a:pt x="6992" y="9385"/>
                </a:lnTo>
                <a:lnTo>
                  <a:pt x="6913" y="9325"/>
                </a:lnTo>
                <a:lnTo>
                  <a:pt x="6837" y="9259"/>
                </a:lnTo>
                <a:lnTo>
                  <a:pt x="6762" y="9191"/>
                </a:lnTo>
                <a:lnTo>
                  <a:pt x="6692" y="9120"/>
                </a:lnTo>
                <a:lnTo>
                  <a:pt x="6625" y="9045"/>
                </a:lnTo>
                <a:lnTo>
                  <a:pt x="6561" y="8966"/>
                </a:lnTo>
                <a:lnTo>
                  <a:pt x="6500" y="8884"/>
                </a:lnTo>
                <a:lnTo>
                  <a:pt x="6444" y="8800"/>
                </a:lnTo>
                <a:lnTo>
                  <a:pt x="6391" y="8711"/>
                </a:lnTo>
                <a:lnTo>
                  <a:pt x="6342" y="8620"/>
                </a:lnTo>
                <a:lnTo>
                  <a:pt x="6298" y="8527"/>
                </a:lnTo>
                <a:lnTo>
                  <a:pt x="6257" y="8431"/>
                </a:lnTo>
                <a:lnTo>
                  <a:pt x="6220" y="8333"/>
                </a:lnTo>
                <a:lnTo>
                  <a:pt x="6189" y="8232"/>
                </a:lnTo>
                <a:lnTo>
                  <a:pt x="6161" y="8129"/>
                </a:lnTo>
                <a:lnTo>
                  <a:pt x="6138" y="8024"/>
                </a:lnTo>
                <a:lnTo>
                  <a:pt x="6120" y="7917"/>
                </a:lnTo>
                <a:lnTo>
                  <a:pt x="6107" y="7808"/>
                </a:lnTo>
                <a:lnTo>
                  <a:pt x="6099" y="7699"/>
                </a:lnTo>
                <a:lnTo>
                  <a:pt x="6097" y="7587"/>
                </a:lnTo>
                <a:lnTo>
                  <a:pt x="6101" y="7420"/>
                </a:lnTo>
                <a:lnTo>
                  <a:pt x="6112" y="7255"/>
                </a:lnTo>
                <a:lnTo>
                  <a:pt x="6132" y="7092"/>
                </a:lnTo>
                <a:lnTo>
                  <a:pt x="6159" y="6931"/>
                </a:lnTo>
                <a:lnTo>
                  <a:pt x="6193" y="6775"/>
                </a:lnTo>
                <a:lnTo>
                  <a:pt x="6233" y="6620"/>
                </a:lnTo>
                <a:lnTo>
                  <a:pt x="6282" y="6469"/>
                </a:lnTo>
                <a:lnTo>
                  <a:pt x="6336" y="6322"/>
                </a:lnTo>
                <a:lnTo>
                  <a:pt x="6397" y="6177"/>
                </a:lnTo>
                <a:lnTo>
                  <a:pt x="6464" y="6037"/>
                </a:lnTo>
                <a:lnTo>
                  <a:pt x="6538" y="5902"/>
                </a:lnTo>
                <a:lnTo>
                  <a:pt x="6617" y="5769"/>
                </a:lnTo>
                <a:lnTo>
                  <a:pt x="6702" y="5642"/>
                </a:lnTo>
                <a:lnTo>
                  <a:pt x="6793" y="5519"/>
                </a:lnTo>
                <a:lnTo>
                  <a:pt x="6889" y="5401"/>
                </a:lnTo>
                <a:lnTo>
                  <a:pt x="6989" y="5288"/>
                </a:lnTo>
                <a:lnTo>
                  <a:pt x="7095" y="5180"/>
                </a:lnTo>
                <a:lnTo>
                  <a:pt x="7206" y="5079"/>
                </a:lnTo>
                <a:lnTo>
                  <a:pt x="7321" y="4982"/>
                </a:lnTo>
                <a:lnTo>
                  <a:pt x="7441" y="4891"/>
                </a:lnTo>
                <a:lnTo>
                  <a:pt x="7564" y="4807"/>
                </a:lnTo>
                <a:lnTo>
                  <a:pt x="7692" y="4729"/>
                </a:lnTo>
                <a:lnTo>
                  <a:pt x="7824" y="4656"/>
                </a:lnTo>
                <a:lnTo>
                  <a:pt x="7958" y="4591"/>
                </a:lnTo>
                <a:lnTo>
                  <a:pt x="8096" y="4533"/>
                </a:lnTo>
                <a:lnTo>
                  <a:pt x="8239" y="4482"/>
                </a:lnTo>
                <a:lnTo>
                  <a:pt x="8383" y="4439"/>
                </a:lnTo>
                <a:lnTo>
                  <a:pt x="8531" y="4402"/>
                </a:lnTo>
                <a:lnTo>
                  <a:pt x="8680" y="4373"/>
                </a:lnTo>
                <a:lnTo>
                  <a:pt x="8833" y="4352"/>
                </a:lnTo>
                <a:lnTo>
                  <a:pt x="8988" y="4340"/>
                </a:lnTo>
                <a:lnTo>
                  <a:pt x="9145" y="4336"/>
                </a:lnTo>
                <a:lnTo>
                  <a:pt x="9302" y="4340"/>
                </a:lnTo>
                <a:lnTo>
                  <a:pt x="9457" y="4352"/>
                </a:lnTo>
                <a:lnTo>
                  <a:pt x="9609" y="4373"/>
                </a:lnTo>
                <a:lnTo>
                  <a:pt x="9759" y="4402"/>
                </a:lnTo>
                <a:lnTo>
                  <a:pt x="9907" y="4439"/>
                </a:lnTo>
                <a:lnTo>
                  <a:pt x="10051" y="4482"/>
                </a:lnTo>
                <a:lnTo>
                  <a:pt x="10194" y="4533"/>
                </a:lnTo>
                <a:lnTo>
                  <a:pt x="10332" y="4591"/>
                </a:lnTo>
                <a:lnTo>
                  <a:pt x="10466" y="4656"/>
                </a:lnTo>
                <a:lnTo>
                  <a:pt x="10597" y="4729"/>
                </a:lnTo>
                <a:lnTo>
                  <a:pt x="10726" y="4807"/>
                </a:lnTo>
                <a:lnTo>
                  <a:pt x="10849" y="4891"/>
                </a:lnTo>
                <a:lnTo>
                  <a:pt x="10969" y="4982"/>
                </a:lnTo>
                <a:lnTo>
                  <a:pt x="11084" y="5079"/>
                </a:lnTo>
                <a:lnTo>
                  <a:pt x="11195" y="5180"/>
                </a:lnTo>
                <a:lnTo>
                  <a:pt x="11301" y="5288"/>
                </a:lnTo>
                <a:lnTo>
                  <a:pt x="11401" y="5401"/>
                </a:lnTo>
                <a:lnTo>
                  <a:pt x="11497" y="5519"/>
                </a:lnTo>
                <a:lnTo>
                  <a:pt x="11587" y="5642"/>
                </a:lnTo>
                <a:lnTo>
                  <a:pt x="11673" y="5769"/>
                </a:lnTo>
                <a:lnTo>
                  <a:pt x="11752" y="5902"/>
                </a:lnTo>
                <a:lnTo>
                  <a:pt x="11826" y="6037"/>
                </a:lnTo>
                <a:lnTo>
                  <a:pt x="11893" y="6177"/>
                </a:lnTo>
                <a:lnTo>
                  <a:pt x="11954" y="6322"/>
                </a:lnTo>
                <a:lnTo>
                  <a:pt x="12008" y="6469"/>
                </a:lnTo>
                <a:lnTo>
                  <a:pt x="12057" y="6620"/>
                </a:lnTo>
                <a:lnTo>
                  <a:pt x="12097" y="6775"/>
                </a:lnTo>
                <a:lnTo>
                  <a:pt x="12131" y="6931"/>
                </a:lnTo>
                <a:lnTo>
                  <a:pt x="12158" y="7092"/>
                </a:lnTo>
                <a:lnTo>
                  <a:pt x="12178" y="7255"/>
                </a:lnTo>
                <a:lnTo>
                  <a:pt x="12189" y="7420"/>
                </a:lnTo>
                <a:lnTo>
                  <a:pt x="12193" y="7587"/>
                </a:lnTo>
                <a:lnTo>
                  <a:pt x="12188" y="7811"/>
                </a:lnTo>
                <a:lnTo>
                  <a:pt x="12173" y="8030"/>
                </a:lnTo>
                <a:lnTo>
                  <a:pt x="12146" y="8247"/>
                </a:lnTo>
                <a:lnTo>
                  <a:pt x="12110" y="8461"/>
                </a:lnTo>
                <a:lnTo>
                  <a:pt x="12066" y="8670"/>
                </a:lnTo>
                <a:lnTo>
                  <a:pt x="12011" y="8876"/>
                </a:lnTo>
                <a:lnTo>
                  <a:pt x="11947" y="9077"/>
                </a:lnTo>
                <a:lnTo>
                  <a:pt x="11873" y="9275"/>
                </a:lnTo>
                <a:lnTo>
                  <a:pt x="11792" y="9467"/>
                </a:lnTo>
                <a:lnTo>
                  <a:pt x="11702" y="9653"/>
                </a:lnTo>
                <a:lnTo>
                  <a:pt x="11605" y="9835"/>
                </a:lnTo>
                <a:lnTo>
                  <a:pt x="11499" y="10011"/>
                </a:lnTo>
                <a:lnTo>
                  <a:pt x="11386" y="10181"/>
                </a:lnTo>
                <a:lnTo>
                  <a:pt x="11265" y="10345"/>
                </a:lnTo>
                <a:lnTo>
                  <a:pt x="11138" y="10502"/>
                </a:lnTo>
                <a:lnTo>
                  <a:pt x="11002" y="10652"/>
                </a:lnTo>
                <a:lnTo>
                  <a:pt x="10862" y="10796"/>
                </a:lnTo>
                <a:lnTo>
                  <a:pt x="10714" y="10932"/>
                </a:lnTo>
                <a:lnTo>
                  <a:pt x="10561" y="11061"/>
                </a:lnTo>
                <a:lnTo>
                  <a:pt x="10401" y="11182"/>
                </a:lnTo>
                <a:lnTo>
                  <a:pt x="10236" y="11294"/>
                </a:lnTo>
                <a:lnTo>
                  <a:pt x="10066" y="11399"/>
                </a:lnTo>
                <a:lnTo>
                  <a:pt x="9891" y="11495"/>
                </a:lnTo>
                <a:lnTo>
                  <a:pt x="9711" y="11581"/>
                </a:lnTo>
                <a:lnTo>
                  <a:pt x="9526" y="11660"/>
                </a:lnTo>
                <a:lnTo>
                  <a:pt x="9338" y="11728"/>
                </a:lnTo>
                <a:lnTo>
                  <a:pt x="9144" y="11786"/>
                </a:lnTo>
                <a:lnTo>
                  <a:pt x="8948" y="11835"/>
                </a:lnTo>
                <a:lnTo>
                  <a:pt x="8748" y="11872"/>
                </a:lnTo>
                <a:lnTo>
                  <a:pt x="8544" y="11900"/>
                </a:lnTo>
                <a:lnTo>
                  <a:pt x="8339" y="11917"/>
                </a:lnTo>
                <a:lnTo>
                  <a:pt x="8129" y="11922"/>
                </a:lnTo>
                <a:lnTo>
                  <a:pt x="7919" y="11917"/>
                </a:lnTo>
                <a:lnTo>
                  <a:pt x="7714" y="11900"/>
                </a:lnTo>
                <a:lnTo>
                  <a:pt x="7510" y="11872"/>
                </a:lnTo>
                <a:lnTo>
                  <a:pt x="7310" y="11835"/>
                </a:lnTo>
                <a:lnTo>
                  <a:pt x="7114" y="11786"/>
                </a:lnTo>
                <a:lnTo>
                  <a:pt x="6920" y="11728"/>
                </a:lnTo>
                <a:lnTo>
                  <a:pt x="6732" y="11660"/>
                </a:lnTo>
                <a:lnTo>
                  <a:pt x="6547" y="11581"/>
                </a:lnTo>
                <a:lnTo>
                  <a:pt x="6367" y="11495"/>
                </a:lnTo>
                <a:lnTo>
                  <a:pt x="6192" y="11399"/>
                </a:lnTo>
                <a:lnTo>
                  <a:pt x="6022" y="11294"/>
                </a:lnTo>
                <a:lnTo>
                  <a:pt x="5857" y="11182"/>
                </a:lnTo>
                <a:lnTo>
                  <a:pt x="5697" y="11061"/>
                </a:lnTo>
                <a:lnTo>
                  <a:pt x="5544" y="10932"/>
                </a:lnTo>
                <a:lnTo>
                  <a:pt x="5396" y="10796"/>
                </a:lnTo>
                <a:lnTo>
                  <a:pt x="5256" y="10652"/>
                </a:lnTo>
                <a:lnTo>
                  <a:pt x="5120" y="10502"/>
                </a:lnTo>
                <a:lnTo>
                  <a:pt x="4993" y="10345"/>
                </a:lnTo>
                <a:lnTo>
                  <a:pt x="4872" y="10181"/>
                </a:lnTo>
                <a:lnTo>
                  <a:pt x="4759" y="10011"/>
                </a:lnTo>
                <a:lnTo>
                  <a:pt x="4653" y="9835"/>
                </a:lnTo>
                <a:lnTo>
                  <a:pt x="4556" y="9653"/>
                </a:lnTo>
                <a:lnTo>
                  <a:pt x="4465" y="9467"/>
                </a:lnTo>
                <a:lnTo>
                  <a:pt x="4385" y="9275"/>
                </a:lnTo>
                <a:lnTo>
                  <a:pt x="4311" y="9077"/>
                </a:lnTo>
                <a:lnTo>
                  <a:pt x="4247" y="8876"/>
                </a:lnTo>
                <a:lnTo>
                  <a:pt x="4192" y="8670"/>
                </a:lnTo>
                <a:lnTo>
                  <a:pt x="4148" y="8461"/>
                </a:lnTo>
                <a:lnTo>
                  <a:pt x="4112" y="8247"/>
                </a:lnTo>
                <a:lnTo>
                  <a:pt x="4085" y="8030"/>
                </a:lnTo>
                <a:lnTo>
                  <a:pt x="4070" y="7811"/>
                </a:lnTo>
                <a:lnTo>
                  <a:pt x="4065" y="7587"/>
                </a:lnTo>
                <a:lnTo>
                  <a:pt x="4071" y="7308"/>
                </a:lnTo>
                <a:lnTo>
                  <a:pt x="4091" y="7033"/>
                </a:lnTo>
                <a:lnTo>
                  <a:pt x="4123" y="6761"/>
                </a:lnTo>
                <a:lnTo>
                  <a:pt x="4168" y="6495"/>
                </a:lnTo>
                <a:lnTo>
                  <a:pt x="4225" y="6232"/>
                </a:lnTo>
                <a:lnTo>
                  <a:pt x="4293" y="5976"/>
                </a:lnTo>
                <a:lnTo>
                  <a:pt x="4373" y="5724"/>
                </a:lnTo>
                <a:lnTo>
                  <a:pt x="4464" y="5477"/>
                </a:lnTo>
                <a:lnTo>
                  <a:pt x="4566" y="5238"/>
                </a:lnTo>
                <a:lnTo>
                  <a:pt x="4678" y="5004"/>
                </a:lnTo>
                <a:lnTo>
                  <a:pt x="4800" y="4777"/>
                </a:lnTo>
                <a:lnTo>
                  <a:pt x="4932" y="4558"/>
                </a:lnTo>
                <a:lnTo>
                  <a:pt x="5073" y="4345"/>
                </a:lnTo>
                <a:lnTo>
                  <a:pt x="5225" y="4140"/>
                </a:lnTo>
                <a:lnTo>
                  <a:pt x="5385" y="3944"/>
                </a:lnTo>
                <a:lnTo>
                  <a:pt x="5553" y="3756"/>
                </a:lnTo>
                <a:lnTo>
                  <a:pt x="5729" y="3576"/>
                </a:lnTo>
                <a:lnTo>
                  <a:pt x="5914" y="3406"/>
                </a:lnTo>
                <a:lnTo>
                  <a:pt x="6105" y="3245"/>
                </a:lnTo>
                <a:lnTo>
                  <a:pt x="6305" y="3093"/>
                </a:lnTo>
                <a:lnTo>
                  <a:pt x="6510" y="2953"/>
                </a:lnTo>
                <a:lnTo>
                  <a:pt x="6724" y="2823"/>
                </a:lnTo>
                <a:lnTo>
                  <a:pt x="6943" y="2703"/>
                </a:lnTo>
                <a:lnTo>
                  <a:pt x="7167" y="2594"/>
                </a:lnTo>
                <a:lnTo>
                  <a:pt x="7398" y="2497"/>
                </a:lnTo>
                <a:lnTo>
                  <a:pt x="7634" y="2412"/>
                </a:lnTo>
                <a:lnTo>
                  <a:pt x="7876" y="2338"/>
                </a:lnTo>
                <a:lnTo>
                  <a:pt x="8121" y="2278"/>
                </a:lnTo>
                <a:lnTo>
                  <a:pt x="8371" y="2231"/>
                </a:lnTo>
                <a:lnTo>
                  <a:pt x="8626" y="2196"/>
                </a:lnTo>
                <a:lnTo>
                  <a:pt x="8884" y="2176"/>
                </a:lnTo>
                <a:lnTo>
                  <a:pt x="9145" y="2168"/>
                </a:lnTo>
                <a:lnTo>
                  <a:pt x="9406" y="2176"/>
                </a:lnTo>
                <a:lnTo>
                  <a:pt x="9664" y="2196"/>
                </a:lnTo>
                <a:lnTo>
                  <a:pt x="9919" y="2231"/>
                </a:lnTo>
                <a:lnTo>
                  <a:pt x="10169" y="2278"/>
                </a:lnTo>
                <a:lnTo>
                  <a:pt x="10414" y="2338"/>
                </a:lnTo>
                <a:lnTo>
                  <a:pt x="10655" y="2412"/>
                </a:lnTo>
                <a:lnTo>
                  <a:pt x="10892" y="2497"/>
                </a:lnTo>
                <a:lnTo>
                  <a:pt x="11122" y="2594"/>
                </a:lnTo>
                <a:lnTo>
                  <a:pt x="11347" y="2703"/>
                </a:lnTo>
                <a:lnTo>
                  <a:pt x="11566" y="2823"/>
                </a:lnTo>
                <a:lnTo>
                  <a:pt x="11779" y="2953"/>
                </a:lnTo>
                <a:lnTo>
                  <a:pt x="11985" y="3093"/>
                </a:lnTo>
                <a:lnTo>
                  <a:pt x="12185" y="3245"/>
                </a:lnTo>
                <a:lnTo>
                  <a:pt x="12376" y="3406"/>
                </a:lnTo>
                <a:lnTo>
                  <a:pt x="12561" y="3576"/>
                </a:lnTo>
                <a:lnTo>
                  <a:pt x="12737" y="3756"/>
                </a:lnTo>
                <a:lnTo>
                  <a:pt x="12905" y="3944"/>
                </a:lnTo>
                <a:lnTo>
                  <a:pt x="13065" y="4140"/>
                </a:lnTo>
                <a:lnTo>
                  <a:pt x="13215" y="4345"/>
                </a:lnTo>
                <a:lnTo>
                  <a:pt x="13358" y="4558"/>
                </a:lnTo>
                <a:lnTo>
                  <a:pt x="13490" y="4777"/>
                </a:lnTo>
                <a:lnTo>
                  <a:pt x="13612" y="5004"/>
                </a:lnTo>
                <a:lnTo>
                  <a:pt x="13724" y="5238"/>
                </a:lnTo>
                <a:lnTo>
                  <a:pt x="13826" y="5477"/>
                </a:lnTo>
                <a:lnTo>
                  <a:pt x="13917" y="5724"/>
                </a:lnTo>
                <a:lnTo>
                  <a:pt x="13997" y="5976"/>
                </a:lnTo>
                <a:lnTo>
                  <a:pt x="14065" y="6232"/>
                </a:lnTo>
                <a:lnTo>
                  <a:pt x="14122" y="6495"/>
                </a:lnTo>
                <a:lnTo>
                  <a:pt x="14167" y="6761"/>
                </a:lnTo>
                <a:lnTo>
                  <a:pt x="14199" y="7033"/>
                </a:lnTo>
                <a:lnTo>
                  <a:pt x="14219" y="7308"/>
                </a:lnTo>
                <a:lnTo>
                  <a:pt x="14225" y="7587"/>
                </a:lnTo>
                <a:lnTo>
                  <a:pt x="14218" y="7921"/>
                </a:lnTo>
                <a:lnTo>
                  <a:pt x="14194" y="8252"/>
                </a:lnTo>
                <a:lnTo>
                  <a:pt x="14155" y="8578"/>
                </a:lnTo>
                <a:lnTo>
                  <a:pt x="14102" y="8897"/>
                </a:lnTo>
                <a:lnTo>
                  <a:pt x="14034" y="9213"/>
                </a:lnTo>
                <a:lnTo>
                  <a:pt x="13951" y="9521"/>
                </a:lnTo>
                <a:lnTo>
                  <a:pt x="13855" y="9823"/>
                </a:lnTo>
                <a:lnTo>
                  <a:pt x="13747" y="10118"/>
                </a:lnTo>
                <a:lnTo>
                  <a:pt x="13625" y="10406"/>
                </a:lnTo>
                <a:lnTo>
                  <a:pt x="13489" y="10687"/>
                </a:lnTo>
                <a:lnTo>
                  <a:pt x="13343" y="10959"/>
                </a:lnTo>
                <a:lnTo>
                  <a:pt x="13184" y="11223"/>
                </a:lnTo>
                <a:lnTo>
                  <a:pt x="13014" y="11478"/>
                </a:lnTo>
                <a:lnTo>
                  <a:pt x="12833" y="11724"/>
                </a:lnTo>
                <a:lnTo>
                  <a:pt x="12642" y="11960"/>
                </a:lnTo>
                <a:lnTo>
                  <a:pt x="12440" y="12185"/>
                </a:lnTo>
                <a:lnTo>
                  <a:pt x="12227" y="12400"/>
                </a:lnTo>
                <a:lnTo>
                  <a:pt x="12007" y="12605"/>
                </a:lnTo>
                <a:lnTo>
                  <a:pt x="11777" y="12798"/>
                </a:lnTo>
                <a:lnTo>
                  <a:pt x="11538" y="12979"/>
                </a:lnTo>
                <a:lnTo>
                  <a:pt x="11290" y="13148"/>
                </a:lnTo>
                <a:lnTo>
                  <a:pt x="11035" y="13305"/>
                </a:lnTo>
                <a:lnTo>
                  <a:pt x="10771" y="13448"/>
                </a:lnTo>
                <a:lnTo>
                  <a:pt x="10502" y="13579"/>
                </a:lnTo>
                <a:lnTo>
                  <a:pt x="10225" y="13696"/>
                </a:lnTo>
                <a:lnTo>
                  <a:pt x="9942" y="13797"/>
                </a:lnTo>
                <a:lnTo>
                  <a:pt x="9652" y="13885"/>
                </a:lnTo>
                <a:lnTo>
                  <a:pt x="9357" y="13958"/>
                </a:lnTo>
                <a:lnTo>
                  <a:pt x="9057" y="14015"/>
                </a:lnTo>
                <a:lnTo>
                  <a:pt x="8753" y="14056"/>
                </a:lnTo>
                <a:lnTo>
                  <a:pt x="8442" y="14081"/>
                </a:lnTo>
                <a:lnTo>
                  <a:pt x="8129" y="14090"/>
                </a:lnTo>
                <a:lnTo>
                  <a:pt x="7816" y="14081"/>
                </a:lnTo>
                <a:lnTo>
                  <a:pt x="7505" y="14056"/>
                </a:lnTo>
                <a:lnTo>
                  <a:pt x="7200" y="14015"/>
                </a:lnTo>
                <a:lnTo>
                  <a:pt x="6900" y="13958"/>
                </a:lnTo>
                <a:lnTo>
                  <a:pt x="6606" y="13885"/>
                </a:lnTo>
                <a:lnTo>
                  <a:pt x="6316" y="13797"/>
                </a:lnTo>
                <a:lnTo>
                  <a:pt x="6033" y="13696"/>
                </a:lnTo>
                <a:lnTo>
                  <a:pt x="5756" y="13579"/>
                </a:lnTo>
                <a:lnTo>
                  <a:pt x="5486" y="13448"/>
                </a:lnTo>
                <a:lnTo>
                  <a:pt x="5223" y="13305"/>
                </a:lnTo>
                <a:lnTo>
                  <a:pt x="4968" y="13148"/>
                </a:lnTo>
                <a:lnTo>
                  <a:pt x="4720" y="12979"/>
                </a:lnTo>
                <a:lnTo>
                  <a:pt x="4481" y="12798"/>
                </a:lnTo>
                <a:lnTo>
                  <a:pt x="4251" y="12605"/>
                </a:lnTo>
                <a:lnTo>
                  <a:pt x="4029" y="12400"/>
                </a:lnTo>
                <a:lnTo>
                  <a:pt x="3818" y="12185"/>
                </a:lnTo>
                <a:lnTo>
                  <a:pt x="3616" y="11960"/>
                </a:lnTo>
                <a:lnTo>
                  <a:pt x="3425" y="11724"/>
                </a:lnTo>
                <a:lnTo>
                  <a:pt x="3244" y="11478"/>
                </a:lnTo>
                <a:lnTo>
                  <a:pt x="3074" y="11223"/>
                </a:lnTo>
                <a:lnTo>
                  <a:pt x="2915" y="10959"/>
                </a:lnTo>
                <a:lnTo>
                  <a:pt x="2769" y="10687"/>
                </a:lnTo>
                <a:lnTo>
                  <a:pt x="2633" y="10406"/>
                </a:lnTo>
                <a:lnTo>
                  <a:pt x="2511" y="10118"/>
                </a:lnTo>
                <a:lnTo>
                  <a:pt x="2403" y="9823"/>
                </a:lnTo>
                <a:lnTo>
                  <a:pt x="2307" y="9521"/>
                </a:lnTo>
                <a:lnTo>
                  <a:pt x="2224" y="9213"/>
                </a:lnTo>
                <a:lnTo>
                  <a:pt x="2156" y="8897"/>
                </a:lnTo>
                <a:lnTo>
                  <a:pt x="2103" y="8578"/>
                </a:lnTo>
                <a:lnTo>
                  <a:pt x="2064" y="8252"/>
                </a:lnTo>
                <a:lnTo>
                  <a:pt x="2040" y="7921"/>
                </a:lnTo>
                <a:lnTo>
                  <a:pt x="2033" y="7587"/>
                </a:lnTo>
                <a:lnTo>
                  <a:pt x="2042" y="7197"/>
                </a:lnTo>
                <a:lnTo>
                  <a:pt x="2070" y="6811"/>
                </a:lnTo>
                <a:lnTo>
                  <a:pt x="2115" y="6432"/>
                </a:lnTo>
                <a:lnTo>
                  <a:pt x="2178" y="6058"/>
                </a:lnTo>
                <a:lnTo>
                  <a:pt x="2257" y="5691"/>
                </a:lnTo>
                <a:lnTo>
                  <a:pt x="2353" y="5331"/>
                </a:lnTo>
                <a:lnTo>
                  <a:pt x="2465" y="4979"/>
                </a:lnTo>
                <a:lnTo>
                  <a:pt x="2592" y="4634"/>
                </a:lnTo>
                <a:lnTo>
                  <a:pt x="2734" y="4298"/>
                </a:lnTo>
                <a:lnTo>
                  <a:pt x="2891" y="3970"/>
                </a:lnTo>
                <a:lnTo>
                  <a:pt x="3062" y="3653"/>
                </a:lnTo>
                <a:lnTo>
                  <a:pt x="3247" y="3346"/>
                </a:lnTo>
                <a:lnTo>
                  <a:pt x="3445" y="3048"/>
                </a:lnTo>
                <a:lnTo>
                  <a:pt x="3657" y="2762"/>
                </a:lnTo>
                <a:lnTo>
                  <a:pt x="3880" y="2486"/>
                </a:lnTo>
                <a:lnTo>
                  <a:pt x="4116" y="2222"/>
                </a:lnTo>
                <a:lnTo>
                  <a:pt x="4363" y="1971"/>
                </a:lnTo>
                <a:lnTo>
                  <a:pt x="4621" y="1733"/>
                </a:lnTo>
                <a:lnTo>
                  <a:pt x="4889" y="1508"/>
                </a:lnTo>
                <a:lnTo>
                  <a:pt x="5168" y="1296"/>
                </a:lnTo>
                <a:lnTo>
                  <a:pt x="5457" y="1099"/>
                </a:lnTo>
                <a:lnTo>
                  <a:pt x="5755" y="916"/>
                </a:lnTo>
                <a:lnTo>
                  <a:pt x="6061" y="749"/>
                </a:lnTo>
                <a:lnTo>
                  <a:pt x="6377" y="596"/>
                </a:lnTo>
                <a:lnTo>
                  <a:pt x="6699" y="461"/>
                </a:lnTo>
                <a:lnTo>
                  <a:pt x="7030" y="342"/>
                </a:lnTo>
                <a:lnTo>
                  <a:pt x="7368" y="239"/>
                </a:lnTo>
                <a:lnTo>
                  <a:pt x="7712" y="155"/>
                </a:lnTo>
                <a:lnTo>
                  <a:pt x="8062" y="88"/>
                </a:lnTo>
                <a:lnTo>
                  <a:pt x="8418" y="40"/>
                </a:lnTo>
                <a:lnTo>
                  <a:pt x="8779" y="10"/>
                </a:lnTo>
                <a:lnTo>
                  <a:pt x="9145" y="0"/>
                </a:lnTo>
                <a:lnTo>
                  <a:pt x="9511" y="10"/>
                </a:lnTo>
                <a:lnTo>
                  <a:pt x="9872" y="40"/>
                </a:lnTo>
                <a:lnTo>
                  <a:pt x="10228" y="88"/>
                </a:lnTo>
                <a:lnTo>
                  <a:pt x="10578" y="155"/>
                </a:lnTo>
                <a:lnTo>
                  <a:pt x="10922" y="239"/>
                </a:lnTo>
                <a:lnTo>
                  <a:pt x="11260" y="342"/>
                </a:lnTo>
                <a:lnTo>
                  <a:pt x="11591" y="461"/>
                </a:lnTo>
                <a:lnTo>
                  <a:pt x="11913" y="596"/>
                </a:lnTo>
                <a:lnTo>
                  <a:pt x="12229" y="749"/>
                </a:lnTo>
                <a:lnTo>
                  <a:pt x="12535" y="916"/>
                </a:lnTo>
                <a:lnTo>
                  <a:pt x="12833" y="1099"/>
                </a:lnTo>
                <a:lnTo>
                  <a:pt x="13122" y="1296"/>
                </a:lnTo>
                <a:lnTo>
                  <a:pt x="13401" y="1508"/>
                </a:lnTo>
                <a:lnTo>
                  <a:pt x="13669" y="1733"/>
                </a:lnTo>
                <a:lnTo>
                  <a:pt x="13927" y="1971"/>
                </a:lnTo>
                <a:lnTo>
                  <a:pt x="14174" y="2222"/>
                </a:lnTo>
                <a:lnTo>
                  <a:pt x="14410" y="2486"/>
                </a:lnTo>
                <a:lnTo>
                  <a:pt x="14633" y="2762"/>
                </a:lnTo>
                <a:lnTo>
                  <a:pt x="14845" y="3048"/>
                </a:lnTo>
                <a:lnTo>
                  <a:pt x="15043" y="3346"/>
                </a:lnTo>
                <a:lnTo>
                  <a:pt x="15228" y="3653"/>
                </a:lnTo>
                <a:lnTo>
                  <a:pt x="15399" y="3970"/>
                </a:lnTo>
                <a:lnTo>
                  <a:pt x="15556" y="4298"/>
                </a:lnTo>
                <a:lnTo>
                  <a:pt x="15698" y="4634"/>
                </a:lnTo>
                <a:lnTo>
                  <a:pt x="15825" y="4979"/>
                </a:lnTo>
                <a:lnTo>
                  <a:pt x="15937" y="5331"/>
                </a:lnTo>
                <a:lnTo>
                  <a:pt x="16034" y="5691"/>
                </a:lnTo>
                <a:lnTo>
                  <a:pt x="16113" y="6058"/>
                </a:lnTo>
                <a:lnTo>
                  <a:pt x="16175" y="6432"/>
                </a:lnTo>
                <a:lnTo>
                  <a:pt x="16221" y="6811"/>
                </a:lnTo>
                <a:lnTo>
                  <a:pt x="16249" y="7197"/>
                </a:lnTo>
                <a:lnTo>
                  <a:pt x="16258" y="7587"/>
                </a:lnTo>
                <a:lnTo>
                  <a:pt x="16247" y="8033"/>
                </a:lnTo>
                <a:lnTo>
                  <a:pt x="16215" y="8474"/>
                </a:lnTo>
                <a:lnTo>
                  <a:pt x="16164" y="8907"/>
                </a:lnTo>
                <a:lnTo>
                  <a:pt x="16092" y="9335"/>
                </a:lnTo>
                <a:lnTo>
                  <a:pt x="16001" y="9754"/>
                </a:lnTo>
                <a:lnTo>
                  <a:pt x="15892" y="10165"/>
                </a:lnTo>
                <a:lnTo>
                  <a:pt x="15764" y="10568"/>
                </a:lnTo>
                <a:lnTo>
                  <a:pt x="15619" y="10962"/>
                </a:lnTo>
                <a:lnTo>
                  <a:pt x="15456" y="11346"/>
                </a:lnTo>
                <a:lnTo>
                  <a:pt x="15276" y="11720"/>
                </a:lnTo>
                <a:lnTo>
                  <a:pt x="15081" y="12083"/>
                </a:lnTo>
                <a:lnTo>
                  <a:pt x="14869" y="12435"/>
                </a:lnTo>
                <a:lnTo>
                  <a:pt x="14642" y="12775"/>
                </a:lnTo>
                <a:lnTo>
                  <a:pt x="14401" y="13103"/>
                </a:lnTo>
                <a:lnTo>
                  <a:pt x="14145" y="13417"/>
                </a:lnTo>
                <a:lnTo>
                  <a:pt x="13877" y="13718"/>
                </a:lnTo>
                <a:lnTo>
                  <a:pt x="13594" y="14005"/>
                </a:lnTo>
                <a:lnTo>
                  <a:pt x="13299" y="14278"/>
                </a:lnTo>
                <a:lnTo>
                  <a:pt x="12993" y="14535"/>
                </a:lnTo>
                <a:lnTo>
                  <a:pt x="12673" y="14776"/>
                </a:lnTo>
                <a:lnTo>
                  <a:pt x="12343" y="15002"/>
                </a:lnTo>
                <a:lnTo>
                  <a:pt x="12004" y="15211"/>
                </a:lnTo>
                <a:lnTo>
                  <a:pt x="11653" y="15402"/>
                </a:lnTo>
                <a:lnTo>
                  <a:pt x="11292" y="15576"/>
                </a:lnTo>
                <a:lnTo>
                  <a:pt x="10924" y="15732"/>
                </a:lnTo>
                <a:lnTo>
                  <a:pt x="10547" y="15868"/>
                </a:lnTo>
                <a:lnTo>
                  <a:pt x="10160" y="15984"/>
                </a:lnTo>
                <a:lnTo>
                  <a:pt x="9767" y="16082"/>
                </a:lnTo>
                <a:lnTo>
                  <a:pt x="9367" y="16158"/>
                </a:lnTo>
                <a:lnTo>
                  <a:pt x="8960" y="16213"/>
                </a:lnTo>
                <a:lnTo>
                  <a:pt x="8547" y="16247"/>
                </a:lnTo>
                <a:lnTo>
                  <a:pt x="8129" y="16258"/>
                </a:lnTo>
                <a:lnTo>
                  <a:pt x="7711" y="16247"/>
                </a:lnTo>
                <a:lnTo>
                  <a:pt x="7298" y="16213"/>
                </a:lnTo>
                <a:lnTo>
                  <a:pt x="6891" y="16158"/>
                </a:lnTo>
                <a:lnTo>
                  <a:pt x="6491" y="16082"/>
                </a:lnTo>
                <a:lnTo>
                  <a:pt x="6097" y="15984"/>
                </a:lnTo>
                <a:lnTo>
                  <a:pt x="5711" y="15868"/>
                </a:lnTo>
                <a:lnTo>
                  <a:pt x="5334" y="15732"/>
                </a:lnTo>
                <a:lnTo>
                  <a:pt x="4965" y="15576"/>
                </a:lnTo>
                <a:lnTo>
                  <a:pt x="4605" y="15402"/>
                </a:lnTo>
                <a:lnTo>
                  <a:pt x="4254" y="15211"/>
                </a:lnTo>
                <a:lnTo>
                  <a:pt x="3915" y="15002"/>
                </a:lnTo>
                <a:lnTo>
                  <a:pt x="3584" y="14776"/>
                </a:lnTo>
                <a:lnTo>
                  <a:pt x="3265" y="14535"/>
                </a:lnTo>
                <a:lnTo>
                  <a:pt x="2958" y="14278"/>
                </a:lnTo>
                <a:lnTo>
                  <a:pt x="2664" y="14005"/>
                </a:lnTo>
                <a:lnTo>
                  <a:pt x="2381" y="13718"/>
                </a:lnTo>
                <a:lnTo>
                  <a:pt x="2113" y="13417"/>
                </a:lnTo>
                <a:lnTo>
                  <a:pt x="1857" y="13103"/>
                </a:lnTo>
                <a:lnTo>
                  <a:pt x="1615" y="12775"/>
                </a:lnTo>
                <a:lnTo>
                  <a:pt x="1389" y="12435"/>
                </a:lnTo>
                <a:lnTo>
                  <a:pt x="1177" y="12083"/>
                </a:lnTo>
                <a:lnTo>
                  <a:pt x="981" y="11720"/>
                </a:lnTo>
                <a:lnTo>
                  <a:pt x="802" y="11346"/>
                </a:lnTo>
                <a:lnTo>
                  <a:pt x="639" y="10962"/>
                </a:lnTo>
                <a:lnTo>
                  <a:pt x="494" y="10568"/>
                </a:lnTo>
                <a:lnTo>
                  <a:pt x="365" y="10165"/>
                </a:lnTo>
                <a:lnTo>
                  <a:pt x="257" y="9754"/>
                </a:lnTo>
                <a:lnTo>
                  <a:pt x="166" y="9335"/>
                </a:lnTo>
                <a:lnTo>
                  <a:pt x="94" y="8907"/>
                </a:lnTo>
                <a:lnTo>
                  <a:pt x="43" y="8474"/>
                </a:lnTo>
                <a:lnTo>
                  <a:pt x="11" y="8033"/>
                </a:lnTo>
                <a:lnTo>
                  <a:pt x="0" y="7587"/>
                </a:lnTo>
              </a:path>
            </a:pathLst>
          </a:custGeom>
          <a:noFill/>
          <a:ln w="38100" cap="rnd" cmpd="sng">
            <a:solidFill>
              <a:srgbClr val="FFCC00"/>
            </a:solidFill>
            <a:prstDash val="sysDot"/>
            <a:round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 rot="-4560000">
            <a:off x="4018004" y="2080939"/>
            <a:ext cx="2797589" cy="126026"/>
          </a:xfrm>
          <a:custGeom>
            <a:avLst/>
            <a:gdLst>
              <a:gd name="T0" fmla="*/ 0 w 3084"/>
              <a:gd name="T1" fmla="*/ 702 h 702"/>
              <a:gd name="T2" fmla="*/ 33 w 3084"/>
              <a:gd name="T3" fmla="*/ 621 h 702"/>
              <a:gd name="T4" fmla="*/ 65 w 3084"/>
              <a:gd name="T5" fmla="*/ 553 h 702"/>
              <a:gd name="T6" fmla="*/ 102 w 3084"/>
              <a:gd name="T7" fmla="*/ 483 h 702"/>
              <a:gd name="T8" fmla="*/ 147 w 3084"/>
              <a:gd name="T9" fmla="*/ 420 h 702"/>
              <a:gd name="T10" fmla="*/ 189 w 3084"/>
              <a:gd name="T11" fmla="*/ 366 h 702"/>
              <a:gd name="T12" fmla="*/ 228 w 3084"/>
              <a:gd name="T13" fmla="*/ 321 h 702"/>
              <a:gd name="T14" fmla="*/ 273 w 3084"/>
              <a:gd name="T15" fmla="*/ 282 h 702"/>
              <a:gd name="T16" fmla="*/ 342 w 3084"/>
              <a:gd name="T17" fmla="*/ 219 h 702"/>
              <a:gd name="T18" fmla="*/ 423 w 3084"/>
              <a:gd name="T19" fmla="*/ 153 h 702"/>
              <a:gd name="T20" fmla="*/ 505 w 3084"/>
              <a:gd name="T21" fmla="*/ 103 h 702"/>
              <a:gd name="T22" fmla="*/ 573 w 3084"/>
              <a:gd name="T23" fmla="*/ 69 h 702"/>
              <a:gd name="T24" fmla="*/ 635 w 3084"/>
              <a:gd name="T25" fmla="*/ 47 h 702"/>
              <a:gd name="T26" fmla="*/ 807 w 3084"/>
              <a:gd name="T27" fmla="*/ 18 h 702"/>
              <a:gd name="T28" fmla="*/ 930 w 3084"/>
              <a:gd name="T29" fmla="*/ 15 h 702"/>
              <a:gd name="T30" fmla="*/ 1101 w 3084"/>
              <a:gd name="T31" fmla="*/ 18 h 702"/>
              <a:gd name="T32" fmla="*/ 1283 w 3084"/>
              <a:gd name="T33" fmla="*/ 45 h 702"/>
              <a:gd name="T34" fmla="*/ 1493 w 3084"/>
              <a:gd name="T35" fmla="*/ 103 h 702"/>
              <a:gd name="T36" fmla="*/ 3084 w 3084"/>
              <a:gd name="T37" fmla="*/ 666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84" h="702">
                <a:moveTo>
                  <a:pt x="0" y="702"/>
                </a:moveTo>
                <a:cubicBezTo>
                  <a:pt x="11" y="674"/>
                  <a:pt x="22" y="646"/>
                  <a:pt x="33" y="621"/>
                </a:cubicBezTo>
                <a:cubicBezTo>
                  <a:pt x="44" y="596"/>
                  <a:pt x="54" y="576"/>
                  <a:pt x="65" y="553"/>
                </a:cubicBezTo>
                <a:cubicBezTo>
                  <a:pt x="76" y="530"/>
                  <a:pt x="88" y="505"/>
                  <a:pt x="102" y="483"/>
                </a:cubicBezTo>
                <a:cubicBezTo>
                  <a:pt x="116" y="461"/>
                  <a:pt x="133" y="439"/>
                  <a:pt x="147" y="420"/>
                </a:cubicBezTo>
                <a:cubicBezTo>
                  <a:pt x="161" y="401"/>
                  <a:pt x="176" y="382"/>
                  <a:pt x="189" y="366"/>
                </a:cubicBezTo>
                <a:cubicBezTo>
                  <a:pt x="202" y="350"/>
                  <a:pt x="214" y="335"/>
                  <a:pt x="228" y="321"/>
                </a:cubicBezTo>
                <a:cubicBezTo>
                  <a:pt x="242" y="307"/>
                  <a:pt x="254" y="299"/>
                  <a:pt x="273" y="282"/>
                </a:cubicBezTo>
                <a:cubicBezTo>
                  <a:pt x="292" y="265"/>
                  <a:pt x="317" y="240"/>
                  <a:pt x="342" y="219"/>
                </a:cubicBezTo>
                <a:cubicBezTo>
                  <a:pt x="367" y="198"/>
                  <a:pt x="396" y="172"/>
                  <a:pt x="423" y="153"/>
                </a:cubicBezTo>
                <a:cubicBezTo>
                  <a:pt x="450" y="134"/>
                  <a:pt x="480" y="117"/>
                  <a:pt x="505" y="103"/>
                </a:cubicBezTo>
                <a:cubicBezTo>
                  <a:pt x="530" y="89"/>
                  <a:pt x="551" y="78"/>
                  <a:pt x="573" y="69"/>
                </a:cubicBezTo>
                <a:cubicBezTo>
                  <a:pt x="595" y="60"/>
                  <a:pt x="596" y="55"/>
                  <a:pt x="635" y="47"/>
                </a:cubicBezTo>
                <a:cubicBezTo>
                  <a:pt x="674" y="39"/>
                  <a:pt x="758" y="23"/>
                  <a:pt x="807" y="18"/>
                </a:cubicBezTo>
                <a:cubicBezTo>
                  <a:pt x="856" y="13"/>
                  <a:pt x="881" y="15"/>
                  <a:pt x="930" y="15"/>
                </a:cubicBezTo>
                <a:cubicBezTo>
                  <a:pt x="979" y="15"/>
                  <a:pt x="1042" y="13"/>
                  <a:pt x="1101" y="18"/>
                </a:cubicBezTo>
                <a:cubicBezTo>
                  <a:pt x="1160" y="23"/>
                  <a:pt x="1218" y="31"/>
                  <a:pt x="1283" y="45"/>
                </a:cubicBezTo>
                <a:cubicBezTo>
                  <a:pt x="1348" y="59"/>
                  <a:pt x="1193" y="0"/>
                  <a:pt x="1493" y="103"/>
                </a:cubicBezTo>
                <a:cubicBezTo>
                  <a:pt x="1793" y="206"/>
                  <a:pt x="2753" y="549"/>
                  <a:pt x="3084" y="666"/>
                </a:cubicBezTo>
              </a:path>
            </a:pathLst>
          </a:custGeom>
          <a:noFill/>
          <a:ln w="38100" cap="rnd" cmpd="sng">
            <a:solidFill>
              <a:srgbClr val="FFCC00"/>
            </a:solidFill>
            <a:prstDash val="sysDot"/>
            <a:round/>
            <a:headEnd type="none" w="sm" len="sm"/>
            <a:tailEnd type="none" w="sm" len="sm"/>
          </a:ln>
          <a:effectLst/>
          <a:extLst/>
        </p:spPr>
        <p:txBody>
          <a:bodyPr wrap="none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95161" y="1019026"/>
            <a:ext cx="1971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Extraction radius of </a:t>
            </a:r>
            <a:r>
              <a:rPr lang="en-US" dirty="0" err="1">
                <a:solidFill>
                  <a:srgbClr val="0070C0"/>
                </a:solidFill>
              </a:rPr>
              <a:t>R</a:t>
            </a:r>
            <a:r>
              <a:rPr lang="en-US" baseline="-25000" dirty="0" err="1">
                <a:solidFill>
                  <a:srgbClr val="0070C0"/>
                </a:solidFill>
              </a:rPr>
              <a:t>ext</a:t>
            </a:r>
            <a:r>
              <a:rPr lang="ru-RU" dirty="0">
                <a:solidFill>
                  <a:srgbClr val="0070C0"/>
                </a:solidFill>
              </a:rPr>
              <a:t>=1</a:t>
            </a:r>
            <a:r>
              <a:rPr lang="en-US" dirty="0">
                <a:solidFill>
                  <a:srgbClr val="0070C0"/>
                </a:solidFill>
              </a:rPr>
              <a:t>.</a:t>
            </a:r>
            <a:r>
              <a:rPr lang="ru-RU" dirty="0" smtClean="0">
                <a:solidFill>
                  <a:srgbClr val="0070C0"/>
                </a:solidFill>
              </a:rPr>
              <a:t>7</a:t>
            </a:r>
            <a:r>
              <a:rPr lang="en-US" dirty="0" smtClean="0">
                <a:solidFill>
                  <a:srgbClr val="0070C0"/>
                </a:solidFill>
              </a:rPr>
              <a:t>9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46" name="Прямая со стрелкой 45"/>
          <p:cNvCxnSpPr>
            <a:stCxn id="45" idx="3"/>
          </p:cNvCxnSpPr>
          <p:nvPr/>
        </p:nvCxnSpPr>
        <p:spPr>
          <a:xfrm>
            <a:off x="2470237" y="4265597"/>
            <a:ext cx="261386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9" y="1618840"/>
            <a:ext cx="2801024" cy="182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9" y="4434874"/>
            <a:ext cx="2704048" cy="175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94138"/>
              </p:ext>
            </p:extLst>
          </p:nvPr>
        </p:nvGraphicFramePr>
        <p:xfrm>
          <a:off x="193359" y="3575649"/>
          <a:ext cx="3879471" cy="52468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582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12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of the </a:t>
                      </a:r>
                      <a:r>
                        <a:rPr lang="en-US" alt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channel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Gradient of the </a:t>
                      </a:r>
                      <a:r>
                        <a:rPr lang="en-US" alt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channel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4.6÷8.4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712727"/>
              </p:ext>
            </p:extLst>
          </p:nvPr>
        </p:nvGraphicFramePr>
        <p:xfrm>
          <a:off x="194084" y="6242017"/>
          <a:ext cx="4109127" cy="49732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8137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49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of  electrostatic d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eflector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Deflector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voltage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8" name="Прямая со стрелкой 47"/>
          <p:cNvCxnSpPr/>
          <p:nvPr/>
        </p:nvCxnSpPr>
        <p:spPr>
          <a:xfrm>
            <a:off x="2470238" y="1513114"/>
            <a:ext cx="2547020" cy="2032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0" y="-33011"/>
            <a:ext cx="91440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extraction </a:t>
            </a:r>
            <a:r>
              <a:rPr lang="en-US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system</a:t>
            </a:r>
            <a:endParaRPr lang="en-US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870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43" grpId="0" animBg="1"/>
      <p:bldP spid="43" grpId="1" animBg="1"/>
      <p:bldP spid="45" grpId="0" animBg="1"/>
      <p:bldP spid="47" grpId="0" animBg="1"/>
      <p:bldP spid="49" grpId="0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935" y="137702"/>
            <a:ext cx="877993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References</a:t>
            </a:r>
            <a:r>
              <a:rPr lang="ru-RU" sz="1600" b="1" dirty="0" smtClean="0"/>
              <a:t>:</a:t>
            </a:r>
            <a:endParaRPr lang="en-US" sz="1600" b="1" dirty="0" smtClean="0"/>
          </a:p>
          <a:p>
            <a:endParaRPr lang="ru-RU" sz="1600" dirty="0"/>
          </a:p>
          <a:p>
            <a:pPr lvl="0"/>
            <a:r>
              <a:rPr lang="en-US" sz="1200" dirty="0"/>
              <a:t>Status of the DC</a:t>
            </a:r>
            <a:r>
              <a:rPr lang="ru-RU" sz="1200" dirty="0"/>
              <a:t>-280 </a:t>
            </a:r>
            <a:r>
              <a:rPr lang="en-US" sz="1200" dirty="0"/>
              <a:t>cyclotron project</a:t>
            </a:r>
            <a:r>
              <a:rPr lang="ru-RU" sz="1200" dirty="0"/>
              <a:t>, </a:t>
            </a:r>
            <a:r>
              <a:rPr lang="en-US" sz="1200" dirty="0"/>
              <a:t>G</a:t>
            </a:r>
            <a:r>
              <a:rPr lang="ru-RU" sz="1200" dirty="0"/>
              <a:t>.</a:t>
            </a:r>
            <a:r>
              <a:rPr lang="en-US" sz="1200" dirty="0"/>
              <a:t>G</a:t>
            </a:r>
            <a:r>
              <a:rPr lang="ru-RU" sz="1200" dirty="0"/>
              <a:t>. </a:t>
            </a:r>
            <a:r>
              <a:rPr lang="en-US" sz="1200" dirty="0" err="1"/>
              <a:t>Gulbekian</a:t>
            </a:r>
            <a:r>
              <a:rPr lang="ru-RU" sz="1200" dirty="0"/>
              <a:t>, </a:t>
            </a:r>
            <a:r>
              <a:rPr lang="en-US" sz="1200" dirty="0"/>
              <a:t>S</a:t>
            </a:r>
            <a:r>
              <a:rPr lang="ru-RU" sz="1200" dirty="0"/>
              <a:t>.</a:t>
            </a:r>
            <a:r>
              <a:rPr lang="en-US" sz="1200" dirty="0"/>
              <a:t>N</a:t>
            </a:r>
            <a:r>
              <a:rPr lang="ru-RU" sz="1200" dirty="0"/>
              <a:t>. </a:t>
            </a:r>
            <a:r>
              <a:rPr lang="en-US" sz="1200" dirty="0" err="1"/>
              <a:t>Dmitriev</a:t>
            </a:r>
            <a:r>
              <a:rPr lang="ru-RU" sz="1200" dirty="0"/>
              <a:t>, </a:t>
            </a:r>
            <a:r>
              <a:rPr lang="en-US" sz="1200" dirty="0"/>
              <a:t>Yu</a:t>
            </a:r>
            <a:r>
              <a:rPr lang="ru-RU" sz="1200" dirty="0"/>
              <a:t>.</a:t>
            </a:r>
            <a:r>
              <a:rPr lang="en-US" sz="1200" dirty="0" err="1"/>
              <a:t>Ts</a:t>
            </a:r>
            <a:r>
              <a:rPr lang="ru-RU" sz="1200" dirty="0"/>
              <a:t>. </a:t>
            </a:r>
            <a:r>
              <a:rPr lang="en-US" sz="1200" dirty="0" err="1"/>
              <a:t>Oganessian</a:t>
            </a:r>
            <a:r>
              <a:rPr lang="ru-RU" sz="1200" dirty="0"/>
              <a:t>, </a:t>
            </a:r>
            <a:r>
              <a:rPr lang="en-US" sz="1200" dirty="0"/>
              <a:t>B</a:t>
            </a:r>
            <a:r>
              <a:rPr lang="ru-RU" sz="1200" dirty="0"/>
              <a:t>.</a:t>
            </a:r>
            <a:r>
              <a:rPr lang="en-US" sz="1200" dirty="0"/>
              <a:t>N</a:t>
            </a:r>
            <a:r>
              <a:rPr lang="ru-RU" sz="1200" dirty="0"/>
              <a:t>. </a:t>
            </a:r>
            <a:r>
              <a:rPr lang="en-US" sz="1200" dirty="0" err="1"/>
              <a:t>Gikal</a:t>
            </a:r>
            <a:r>
              <a:rPr lang="ru-RU" sz="1200" dirty="0"/>
              <a:t>, </a:t>
            </a:r>
            <a:r>
              <a:rPr lang="en-US" sz="1200" dirty="0"/>
              <a:t>I</a:t>
            </a:r>
            <a:r>
              <a:rPr lang="ru-RU" sz="1200" dirty="0"/>
              <a:t>.</a:t>
            </a:r>
            <a:r>
              <a:rPr lang="en-US" sz="1200" dirty="0"/>
              <a:t>V</a:t>
            </a:r>
            <a:r>
              <a:rPr lang="ru-RU" sz="1200" dirty="0"/>
              <a:t>. </a:t>
            </a:r>
            <a:r>
              <a:rPr lang="en-US" sz="1200" dirty="0" err="1"/>
              <a:t>Kalagin</a:t>
            </a:r>
            <a:r>
              <a:rPr lang="ru-RU" sz="1200" dirty="0"/>
              <a:t>, </a:t>
            </a:r>
            <a:r>
              <a:rPr lang="en-US" sz="1200" dirty="0"/>
              <a:t>S</a:t>
            </a:r>
            <a:r>
              <a:rPr lang="ru-RU" sz="1200" dirty="0"/>
              <a:t>.</a:t>
            </a:r>
            <a:r>
              <a:rPr lang="en-US" sz="1200" dirty="0"/>
              <a:t>L</a:t>
            </a:r>
            <a:r>
              <a:rPr lang="ru-RU" sz="1200" dirty="0"/>
              <a:t>. </a:t>
            </a:r>
            <a:r>
              <a:rPr lang="en-US" sz="1200" dirty="0" err="1"/>
              <a:t>Bogomolov</a:t>
            </a:r>
            <a:r>
              <a:rPr lang="ru-RU" sz="1200" dirty="0"/>
              <a:t>, </a:t>
            </a:r>
            <a:r>
              <a:rPr lang="en-US" sz="1200" dirty="0"/>
              <a:t>I</a:t>
            </a:r>
            <a:r>
              <a:rPr lang="ru-RU" sz="1200" dirty="0"/>
              <a:t>.</a:t>
            </a:r>
            <a:r>
              <a:rPr lang="en-US" sz="1200" dirty="0"/>
              <a:t>A</a:t>
            </a:r>
            <a:r>
              <a:rPr lang="ru-RU" sz="1200" dirty="0"/>
              <a:t>.</a:t>
            </a:r>
            <a:r>
              <a:rPr lang="en-US" sz="1200" dirty="0" err="1"/>
              <a:t>Ivanenko</a:t>
            </a:r>
            <a:r>
              <a:rPr lang="ru-RU" sz="1200" dirty="0"/>
              <a:t>, </a:t>
            </a:r>
            <a:r>
              <a:rPr lang="en-US" sz="1200" dirty="0"/>
              <a:t>N</a:t>
            </a:r>
            <a:r>
              <a:rPr lang="ru-RU" sz="1200" dirty="0"/>
              <a:t>.</a:t>
            </a:r>
            <a:r>
              <a:rPr lang="en-US" sz="1200" dirty="0"/>
              <a:t>Yu</a:t>
            </a:r>
            <a:r>
              <a:rPr lang="ru-RU" sz="1200" dirty="0"/>
              <a:t>.</a:t>
            </a:r>
            <a:r>
              <a:rPr lang="en-US" sz="1200" dirty="0" err="1"/>
              <a:t>Kazarinov</a:t>
            </a:r>
            <a:r>
              <a:rPr lang="ru-RU" sz="1200" dirty="0"/>
              <a:t>, </a:t>
            </a:r>
            <a:r>
              <a:rPr lang="en-US" sz="1200" dirty="0"/>
              <a:t>G</a:t>
            </a:r>
            <a:r>
              <a:rPr lang="ru-RU" sz="1200" dirty="0"/>
              <a:t>.</a:t>
            </a:r>
            <a:r>
              <a:rPr lang="en-US" sz="1200" dirty="0"/>
              <a:t>N</a:t>
            </a:r>
            <a:r>
              <a:rPr lang="ru-RU" sz="1200" dirty="0"/>
              <a:t>. </a:t>
            </a:r>
            <a:r>
              <a:rPr lang="en-US" sz="1200" dirty="0"/>
              <a:t>Ivanov</a:t>
            </a:r>
            <a:r>
              <a:rPr lang="ru-RU" sz="1200" dirty="0"/>
              <a:t>, </a:t>
            </a:r>
            <a:r>
              <a:rPr lang="en-US" sz="1200" dirty="0"/>
              <a:t>N</a:t>
            </a:r>
            <a:r>
              <a:rPr lang="ru-RU" sz="1200" dirty="0"/>
              <a:t>.</a:t>
            </a:r>
            <a:r>
              <a:rPr lang="en-US" sz="1200" dirty="0"/>
              <a:t>F</a:t>
            </a:r>
            <a:r>
              <a:rPr lang="ru-RU" sz="1200" dirty="0"/>
              <a:t>.</a:t>
            </a:r>
            <a:r>
              <a:rPr lang="en-US" sz="1200" dirty="0" err="1"/>
              <a:t>Osipov</a:t>
            </a:r>
            <a:r>
              <a:rPr lang="ru-RU" sz="1200" dirty="0"/>
              <a:t>, </a:t>
            </a:r>
            <a:r>
              <a:rPr lang="en-US" sz="1200" dirty="0"/>
              <a:t>In</a:t>
            </a:r>
            <a:r>
              <a:rPr lang="ru-RU" sz="1200" dirty="0"/>
              <a:t>. </a:t>
            </a:r>
            <a:r>
              <a:rPr lang="en-US" sz="1200" dirty="0"/>
              <a:t>Proc</a:t>
            </a:r>
            <a:r>
              <a:rPr lang="ru-RU" sz="1200" dirty="0"/>
              <a:t>. </a:t>
            </a:r>
            <a:r>
              <a:rPr lang="en-US" sz="1200" dirty="0"/>
              <a:t>of Cyclotrons</a:t>
            </a:r>
            <a:r>
              <a:rPr lang="ru-RU" sz="1200" dirty="0"/>
              <a:t>2016 </a:t>
            </a:r>
            <a:r>
              <a:rPr lang="en-US" sz="1200" dirty="0" err="1"/>
              <a:t>Int</a:t>
            </a:r>
            <a:r>
              <a:rPr lang="ru-RU" sz="1200" dirty="0"/>
              <a:t>. </a:t>
            </a:r>
            <a:r>
              <a:rPr lang="en-US" sz="1200" dirty="0" err="1"/>
              <a:t>Conf</a:t>
            </a:r>
            <a:r>
              <a:rPr lang="en-US" sz="1200" dirty="0"/>
              <a:t>, p.p. 363-365, Zurich, Switzerland, 2016.</a:t>
            </a:r>
            <a:endParaRPr lang="ru-RU" sz="1200" dirty="0"/>
          </a:p>
          <a:p>
            <a:r>
              <a:rPr lang="en-US" sz="1200" u="sng" dirty="0">
                <a:hlinkClick r:id="rId2"/>
              </a:rPr>
              <a:t>http://accelconf.web.cern.ch/AccelConf/cyclotrons2016/papers/thp25.pdf</a:t>
            </a:r>
            <a:endParaRPr lang="ru-RU" sz="1200" dirty="0"/>
          </a:p>
          <a:p>
            <a:r>
              <a:rPr lang="en-US" sz="1200" dirty="0"/>
              <a:t>See also new: </a:t>
            </a:r>
            <a:r>
              <a:rPr lang="en-US" sz="1200" u="sng" dirty="0">
                <a:hlinkClick r:id="rId3"/>
              </a:rPr>
              <a:t>https://agenda.infn.it/getFile.py/access?contribId=1&amp;sessionId=1&amp;resId=0&amp;materialId=slides&amp;confId=12207</a:t>
            </a:r>
            <a:endParaRPr lang="ru-RU" sz="1200" dirty="0"/>
          </a:p>
          <a:p>
            <a:pPr lvl="0"/>
            <a:r>
              <a:rPr lang="en-US" sz="1200" dirty="0">
                <a:hlinkClick r:id="rId4"/>
              </a:rPr>
              <a:t>High-Frequency Acceleration System of the DC-280 Cyclotron</a:t>
            </a:r>
            <a:r>
              <a:rPr lang="en-US" sz="1200" dirty="0"/>
              <a:t>, </a:t>
            </a:r>
            <a:r>
              <a:rPr lang="en-US" sz="1200" dirty="0" err="1"/>
              <a:t>G.G.Gulbekyan</a:t>
            </a:r>
            <a:r>
              <a:rPr lang="en-US" sz="1200" dirty="0"/>
              <a:t>, </a:t>
            </a:r>
            <a:r>
              <a:rPr lang="en-US" sz="1200" dirty="0" err="1"/>
              <a:t>V.B.Zarubin</a:t>
            </a:r>
            <a:r>
              <a:rPr lang="en-US" sz="1200" dirty="0"/>
              <a:t>, </a:t>
            </a:r>
            <a:endParaRPr lang="en-US" sz="1200" dirty="0" smtClean="0"/>
          </a:p>
          <a:p>
            <a:pPr lvl="0"/>
            <a:endParaRPr lang="en-US" sz="1200" dirty="0"/>
          </a:p>
          <a:p>
            <a:pPr lvl="0"/>
            <a:r>
              <a:rPr lang="en-US" sz="1200" dirty="0" err="1" smtClean="0"/>
              <a:t>G.A.Karmysheva</a:t>
            </a:r>
            <a:r>
              <a:rPr lang="en-US" sz="1200" dirty="0"/>
              <a:t>, </a:t>
            </a:r>
            <a:r>
              <a:rPr lang="en-US" sz="1200" dirty="0" err="1"/>
              <a:t>O.V.Karmyshev</a:t>
            </a:r>
            <a:r>
              <a:rPr lang="en-US" sz="1200" dirty="0"/>
              <a:t>, </a:t>
            </a:r>
            <a:r>
              <a:rPr lang="en-US" sz="1200" dirty="0" err="1"/>
              <a:t>J.Franko</a:t>
            </a:r>
            <a:r>
              <a:rPr lang="en-US" sz="1200" dirty="0"/>
              <a:t>, Physics of Particles and Nuclei Letters, Vol. 9, N8, p.p. 637-642, 2012. </a:t>
            </a:r>
            <a:r>
              <a:rPr lang="en-US" sz="1200" u="sng" dirty="0">
                <a:hlinkClick r:id="rId5"/>
              </a:rPr>
              <a:t>https://link.springer.com/content/pdf/10.1134/S1547477112080067.pdf</a:t>
            </a:r>
            <a:endParaRPr lang="ru-RU" sz="1200" dirty="0"/>
          </a:p>
          <a:p>
            <a:pPr lvl="0"/>
            <a:r>
              <a:rPr lang="en-US" sz="1200" dirty="0"/>
              <a:t>DC-280 cyclotron central region with independent flat-top system, G. </a:t>
            </a:r>
            <a:r>
              <a:rPr lang="en-US" sz="1200" dirty="0" err="1"/>
              <a:t>Gulbekian</a:t>
            </a:r>
            <a:r>
              <a:rPr lang="en-US" sz="1200" dirty="0"/>
              <a:t>, </a:t>
            </a:r>
            <a:r>
              <a:rPr lang="en-US" sz="1200" dirty="0" err="1"/>
              <a:t>B.Gikal</a:t>
            </a:r>
            <a:r>
              <a:rPr lang="en-US" sz="1200" dirty="0"/>
              <a:t>, </a:t>
            </a:r>
            <a:r>
              <a:rPr lang="en-US" sz="1200" dirty="0" err="1"/>
              <a:t>I.Ivanenko</a:t>
            </a:r>
            <a:r>
              <a:rPr lang="en-US" sz="1200" dirty="0"/>
              <a:t>, </a:t>
            </a:r>
            <a:r>
              <a:rPr lang="en-US" sz="1200" dirty="0" err="1"/>
              <a:t>N.Kazarinov</a:t>
            </a:r>
            <a:r>
              <a:rPr lang="en-US" sz="1200" dirty="0"/>
              <a:t>, Proc. of IPAC-2011, San-Sebastian,  Spain, p.p. 2703-2705, 2011.</a:t>
            </a:r>
            <a:endParaRPr lang="ru-RU" sz="1200" dirty="0"/>
          </a:p>
          <a:p>
            <a:r>
              <a:rPr lang="en-US" sz="1200" u="sng" dirty="0">
                <a:hlinkClick r:id="rId6"/>
              </a:rPr>
              <a:t>http://accelconf.web.cern.ch/AccelConf/IPAC2011/papers/weps083.pdf</a:t>
            </a:r>
            <a:endParaRPr lang="ru-RU" sz="1200" dirty="0"/>
          </a:p>
          <a:p>
            <a:pPr lvl="0"/>
            <a:endParaRPr lang="en-US" sz="1200" dirty="0" smtClean="0"/>
          </a:p>
          <a:p>
            <a:pPr lvl="0"/>
            <a:r>
              <a:rPr lang="en-US" sz="1200" dirty="0" smtClean="0"/>
              <a:t>The </a:t>
            </a:r>
            <a:r>
              <a:rPr lang="en-US" sz="1200" dirty="0"/>
              <a:t>project of the HV axial injection for the DC-280 cyclotron at the JINR FLNR </a:t>
            </a:r>
            <a:r>
              <a:rPr lang="en-US" sz="1200" dirty="0" err="1"/>
              <a:t>G.G.Gulbekian</a:t>
            </a:r>
            <a:r>
              <a:rPr lang="en-US" sz="1200" dirty="0"/>
              <a:t>, </a:t>
            </a:r>
            <a:r>
              <a:rPr lang="en-US" sz="1200" dirty="0" err="1"/>
              <a:t>B.N.Gikal</a:t>
            </a:r>
            <a:r>
              <a:rPr lang="en-US" sz="1200" dirty="0"/>
              <a:t>, </a:t>
            </a:r>
            <a:r>
              <a:rPr lang="en-US" sz="1200" dirty="0" err="1"/>
              <a:t>V.V.Bekhterev</a:t>
            </a:r>
            <a:r>
              <a:rPr lang="en-US" sz="1200" dirty="0"/>
              <a:t>, </a:t>
            </a:r>
            <a:r>
              <a:rPr lang="en-US" sz="1200" dirty="0" err="1"/>
              <a:t>S.L.Bogomolov</a:t>
            </a:r>
            <a:r>
              <a:rPr lang="en-US" sz="1200" dirty="0"/>
              <a:t>, </a:t>
            </a:r>
            <a:r>
              <a:rPr lang="en-US" sz="1200" dirty="0" err="1"/>
              <a:t>A.A.Efremov</a:t>
            </a:r>
            <a:r>
              <a:rPr lang="en-US" sz="1200" dirty="0"/>
              <a:t>, </a:t>
            </a:r>
            <a:r>
              <a:rPr lang="en-US" sz="1200" dirty="0" err="1"/>
              <a:t>I.A.Ivanenko</a:t>
            </a:r>
            <a:r>
              <a:rPr lang="en-US" sz="1200" dirty="0"/>
              <a:t>, </a:t>
            </a:r>
            <a:r>
              <a:rPr lang="en-US" sz="1200" dirty="0" err="1"/>
              <a:t>N.Yu.Kazarinov</a:t>
            </a:r>
            <a:r>
              <a:rPr lang="en-US" sz="1200" dirty="0"/>
              <a:t>, </a:t>
            </a:r>
            <a:r>
              <a:rPr lang="en-US" sz="1200" dirty="0" err="1"/>
              <a:t>I.V.Kalagin</a:t>
            </a:r>
            <a:r>
              <a:rPr lang="en-US" sz="1200" dirty="0"/>
              <a:t>, </a:t>
            </a:r>
            <a:r>
              <a:rPr lang="en-US" sz="1200" dirty="0" err="1"/>
              <a:t>V.N.Melnikov</a:t>
            </a:r>
            <a:r>
              <a:rPr lang="en-US" sz="1200" dirty="0"/>
              <a:t>, </a:t>
            </a:r>
            <a:r>
              <a:rPr lang="en-US" sz="1200" dirty="0" err="1"/>
              <a:t>N.F.Osipov</a:t>
            </a:r>
            <a:r>
              <a:rPr lang="en-US" sz="1200" dirty="0"/>
              <a:t>, </a:t>
            </a:r>
            <a:r>
              <a:rPr lang="en-US" sz="1200" dirty="0" err="1"/>
              <a:t>S.V.Prokhorov</a:t>
            </a:r>
            <a:r>
              <a:rPr lang="en-US" sz="1200" dirty="0"/>
              <a:t>, </a:t>
            </a:r>
            <a:r>
              <a:rPr lang="en-US" sz="1200" dirty="0" err="1"/>
              <a:t>A.V.Tikhomirov</a:t>
            </a:r>
            <a:r>
              <a:rPr lang="en-US" sz="1200" dirty="0"/>
              <a:t>, </a:t>
            </a:r>
            <a:r>
              <a:rPr lang="en-US" sz="1200" dirty="0" err="1"/>
              <a:t>M.V.Khabarov</a:t>
            </a:r>
            <a:r>
              <a:rPr lang="en-US" sz="1200" dirty="0"/>
              <a:t>, Physics of Particles and Nuclei Letters, 2014, Vol. 11, No. 6, pp. 763–773, 2014. </a:t>
            </a:r>
            <a:r>
              <a:rPr lang="en-US" sz="1200" u="sng" dirty="0">
                <a:hlinkClick r:id="rId7"/>
              </a:rPr>
              <a:t>https://inis.iaea.org/search/search.aspx?orig_q=RN:46024650</a:t>
            </a:r>
            <a:endParaRPr lang="ru-RU" sz="1200" dirty="0"/>
          </a:p>
          <a:p>
            <a:r>
              <a:rPr lang="en-US" sz="1200" dirty="0"/>
              <a:t>See also: Proc. of RUPAC-2014, </a:t>
            </a:r>
            <a:r>
              <a:rPr lang="en-US" sz="1200" dirty="0" err="1"/>
              <a:t>Obninsk</a:t>
            </a:r>
            <a:r>
              <a:rPr lang="en-US" sz="1200" dirty="0"/>
              <a:t>, Russia, p.p. 333-335, 2014. </a:t>
            </a:r>
            <a:r>
              <a:rPr lang="en-US" sz="1200" u="sng" dirty="0">
                <a:hlinkClick r:id="rId8"/>
              </a:rPr>
              <a:t>http://accelconf.web.cern.ch/AccelConf/rupac2014/papers/thpsc08.pdf</a:t>
            </a:r>
            <a:endParaRPr lang="ru-RU" sz="1200" dirty="0"/>
          </a:p>
          <a:p>
            <a:pPr lvl="0"/>
            <a:endParaRPr lang="en-US" sz="1200" dirty="0" smtClean="0"/>
          </a:p>
          <a:p>
            <a:pPr lvl="0"/>
            <a:r>
              <a:rPr lang="en-US" sz="1200" dirty="0" smtClean="0"/>
              <a:t>Development </a:t>
            </a:r>
            <a:r>
              <a:rPr lang="en-US" sz="1200" dirty="0"/>
              <a:t>of the magnetic system for new DECRIS-PM ion source, </a:t>
            </a:r>
            <a:r>
              <a:rPr lang="en-US" sz="1200" dirty="0" err="1"/>
              <a:t>V.Bekhterev</a:t>
            </a:r>
            <a:r>
              <a:rPr lang="en-US" sz="1200" dirty="0"/>
              <a:t>, </a:t>
            </a:r>
            <a:r>
              <a:rPr lang="en-US" sz="1200" dirty="0" err="1"/>
              <a:t>S.Bogomolov</a:t>
            </a:r>
            <a:r>
              <a:rPr lang="en-US" sz="1200" dirty="0"/>
              <a:t>, </a:t>
            </a:r>
            <a:r>
              <a:rPr lang="en-US" sz="1200" dirty="0" err="1"/>
              <a:t>A.Efremov</a:t>
            </a:r>
            <a:r>
              <a:rPr lang="en-US" sz="1200" dirty="0"/>
              <a:t>, </a:t>
            </a:r>
            <a:r>
              <a:rPr lang="en-US" sz="1200" dirty="0" err="1"/>
              <a:t>N.Konev</a:t>
            </a:r>
            <a:r>
              <a:rPr lang="en-US" sz="1200" dirty="0"/>
              <a:t>, Proc. of ECRIS-14, </a:t>
            </a:r>
            <a:r>
              <a:rPr lang="en-US" sz="1200" dirty="0" err="1"/>
              <a:t>Nijniy</a:t>
            </a:r>
            <a:r>
              <a:rPr lang="en-US" sz="1200" dirty="0"/>
              <a:t> Novgorod, Russia, 2014. </a:t>
            </a:r>
            <a:r>
              <a:rPr lang="en-US" sz="1200" u="sng" dirty="0">
                <a:hlinkClick r:id="rId9"/>
              </a:rPr>
              <a:t>http://accelconf.web.cern.ch/AccelConf/ECRIS2014/papers/weommh03.pdf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en-US" sz="1200" dirty="0"/>
              <a:t>      See also new:</a:t>
            </a:r>
            <a:endParaRPr lang="ru-RU" sz="1200" dirty="0"/>
          </a:p>
          <a:p>
            <a:r>
              <a:rPr lang="en-US" sz="1200" u="sng" dirty="0">
                <a:hlinkClick r:id="rId10"/>
              </a:rPr>
              <a:t>https://agenda.infn.it/getFile.py/access?contribId=2&amp;sessionId=7&amp;resId=0&amp;materialId=slides&amp;confId=12207</a:t>
            </a:r>
            <a:endParaRPr lang="ru-RU" sz="1200" dirty="0"/>
          </a:p>
          <a:p>
            <a:pPr lvl="0"/>
            <a:endParaRPr lang="en-US" sz="1200" dirty="0" smtClean="0"/>
          </a:p>
          <a:p>
            <a:pPr lvl="0"/>
            <a:r>
              <a:rPr lang="en-US" sz="1200" dirty="0" smtClean="0"/>
              <a:t>The </a:t>
            </a:r>
            <a:r>
              <a:rPr lang="en-US" sz="1200" dirty="0"/>
              <a:t>project of the beam transportation lines for the DC-280 cyclotron at the JINR FLNR, </a:t>
            </a:r>
            <a:r>
              <a:rPr lang="en-US" sz="1200" dirty="0" err="1"/>
              <a:t>G.G.Gulbekyan</a:t>
            </a:r>
            <a:r>
              <a:rPr lang="en-US" sz="1200" dirty="0"/>
              <a:t>, </a:t>
            </a:r>
            <a:r>
              <a:rPr lang="en-US" sz="1200" dirty="0" err="1"/>
              <a:t>B.N.Gikal</a:t>
            </a:r>
            <a:r>
              <a:rPr lang="en-US" sz="1200" dirty="0"/>
              <a:t>, G.N. Ivanov, </a:t>
            </a:r>
            <a:r>
              <a:rPr lang="en-US" sz="1200" dirty="0" err="1"/>
              <a:t>I.V.Kalagin</a:t>
            </a:r>
            <a:r>
              <a:rPr lang="en-US" sz="1200" dirty="0"/>
              <a:t>*, V.I. </a:t>
            </a:r>
            <a:r>
              <a:rPr lang="en-US" sz="1200" dirty="0" err="1"/>
              <a:t>Kazacha</a:t>
            </a:r>
            <a:r>
              <a:rPr lang="en-US" sz="1200" dirty="0"/>
              <a:t>, </a:t>
            </a:r>
            <a:r>
              <a:rPr lang="en-US" sz="1200" dirty="0" err="1"/>
              <a:t>N.Yu</a:t>
            </a:r>
            <a:r>
              <a:rPr lang="en-US" sz="1200" dirty="0"/>
              <a:t>. </a:t>
            </a:r>
            <a:r>
              <a:rPr lang="en-US" sz="1200" dirty="0" err="1"/>
              <a:t>Kazarinov</a:t>
            </a:r>
            <a:r>
              <a:rPr lang="en-US" sz="1200" dirty="0"/>
              <a:t>, M.V. </a:t>
            </a:r>
            <a:r>
              <a:rPr lang="en-US" sz="1200" dirty="0" err="1"/>
              <a:t>Khabarov</a:t>
            </a:r>
            <a:r>
              <a:rPr lang="en-US" sz="1200" dirty="0"/>
              <a:t>, V.N. </a:t>
            </a:r>
            <a:r>
              <a:rPr lang="en-US" sz="1200" dirty="0" err="1"/>
              <a:t>Melnikov</a:t>
            </a:r>
            <a:r>
              <a:rPr lang="en-US" sz="1200" dirty="0"/>
              <a:t>, N.F. </a:t>
            </a:r>
            <a:r>
              <a:rPr lang="en-US" sz="1200" dirty="0" err="1"/>
              <a:t>Osipov</a:t>
            </a:r>
            <a:r>
              <a:rPr lang="en-US" sz="1200" dirty="0"/>
              <a:t>, A.V. </a:t>
            </a:r>
            <a:r>
              <a:rPr lang="en-US" sz="1200" dirty="0" err="1"/>
              <a:t>Tikhomirov</a:t>
            </a:r>
            <a:r>
              <a:rPr lang="en-US" sz="1200" dirty="0"/>
              <a:t>, Y.G. </a:t>
            </a:r>
            <a:r>
              <a:rPr lang="en-US" sz="1200" dirty="0" err="1"/>
              <a:t>Teterev</a:t>
            </a:r>
            <a:r>
              <a:rPr lang="en-US" sz="1200" dirty="0"/>
              <a:t>, In Proc. of  RuPAC-2014 Int. Conf., p.p. 336-338, </a:t>
            </a:r>
            <a:r>
              <a:rPr lang="en-US" sz="1200" dirty="0" err="1"/>
              <a:t>Obninsk</a:t>
            </a:r>
            <a:r>
              <a:rPr lang="en-US" sz="1200" dirty="0"/>
              <a:t>, Russia, 2014. </a:t>
            </a:r>
            <a:r>
              <a:rPr lang="en-US" sz="1200" u="sng" dirty="0">
                <a:hlinkClick r:id="rId11"/>
              </a:rPr>
              <a:t>http://accelconf.web.cern.ch/AccelConf/rupac2014/papers/thpsc09.pdf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60776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8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698090673"/>
              </p:ext>
            </p:extLst>
          </p:nvPr>
        </p:nvGraphicFramePr>
        <p:xfrm>
          <a:off x="532537" y="767211"/>
          <a:ext cx="8162270" cy="5515635"/>
        </p:xfrm>
        <a:graphic>
          <a:graphicData uri="http://schemas.openxmlformats.org/drawingml/2006/table">
            <a:tbl>
              <a:tblPr/>
              <a:tblGrid>
                <a:gridCol w="4150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118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9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Ion sources </a:t>
                      </a: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B050"/>
                        </a:buClr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DECRIS-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PM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  - 14 GHz on the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B050"/>
                        </a:buClr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HV platform (</a:t>
                      </a:r>
                      <a:r>
                        <a:rPr kumimoji="0" lang="en-US" altLang="ja-JP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Umax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=60kV )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Injection energy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 to 80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keV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/Z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71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A/Z range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4÷7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17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Energy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4÷8 MeV/n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Ion mass (for DECRIS-PM)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4-136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Intensities (A~50)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&gt;10 </a:t>
                      </a:r>
                      <a:r>
                        <a:rPr lang="en-US" alt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pµA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Magnetic field level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0.6÷1.3 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29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 factor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 voltage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2x130 kV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88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power consumption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2x30 kW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78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Flat-top dee voltage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2x13 kV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18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Flat-top power consumption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2x2 kW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1826">
                <a:tc>
                  <a:txBody>
                    <a:bodyPr/>
                    <a:lstStyle/>
                    <a:p>
                      <a:pPr eaLnBrk="1" fontAlgn="t" hangingPunct="1">
                        <a:buNone/>
                      </a:pPr>
                      <a:r>
                        <a:rPr lang="en-US" alt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Beam emittance</a:t>
                      </a:r>
                      <a:endParaRPr lang="ru-RU" alt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less than 30 π </a:t>
                      </a:r>
                      <a:r>
                        <a:rPr lang="en-US" alt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mm·mrad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18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Efficiency of beam transfer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&gt;50%</a:t>
                      </a: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310" name="Text Box 46"/>
          <p:cNvSpPr txBox="1">
            <a:spLocks noChangeArrowheads="1"/>
          </p:cNvSpPr>
          <p:nvPr/>
        </p:nvSpPr>
        <p:spPr bwMode="auto">
          <a:xfrm>
            <a:off x="670959" y="167183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parameters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DC-280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99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096828"/>
              </p:ext>
            </p:extLst>
          </p:nvPr>
        </p:nvGraphicFramePr>
        <p:xfrm>
          <a:off x="1978722" y="861395"/>
          <a:ext cx="5469000" cy="5367131"/>
        </p:xfrm>
        <a:graphic>
          <a:graphicData uri="http://schemas.openxmlformats.org/drawingml/2006/table">
            <a:tbl>
              <a:tblPr firstRow="1" bandRow="1">
                <a:effectLst>
                  <a:outerShdw blurRad="76200" sx="102000" sy="102000" algn="c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5056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633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714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Item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39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Magnetic system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39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RF system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39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injection</a:t>
                      </a:r>
                      <a:r>
                        <a:rPr lang="en-US" sz="2400" baseline="0" dirty="0" smtClean="0"/>
                        <a:t> system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39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extraction system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39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transport system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39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Diagnostic system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39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7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Vacuum system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4396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Water cooling system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4396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Control and power supply system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46"/>
          <p:cNvSpPr txBox="1">
            <a:spLocks noChangeArrowheads="1"/>
          </p:cNvSpPr>
          <p:nvPr/>
        </p:nvSpPr>
        <p:spPr bwMode="auto">
          <a:xfrm>
            <a:off x="571671" y="171528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DC-280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8" t="23270" r="28871" b="34000"/>
          <a:stretch/>
        </p:blipFill>
        <p:spPr bwMode="auto">
          <a:xfrm>
            <a:off x="4713909" y="380773"/>
            <a:ext cx="4059584" cy="253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95422" y="12700"/>
            <a:ext cx="8659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system</a:t>
            </a:r>
            <a:endParaRPr lang="en-US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646716" y="3123833"/>
            <a:ext cx="239485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kern="8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guides </a:t>
            </a:r>
            <a:r>
              <a:rPr lang="en-US" kern="800" dirty="0">
                <a:latin typeface="Times" panose="02020603050405020304" pitchFamily="18" charset="0"/>
                <a:cs typeface="Times New Roman" panose="02020603050405020304" pitchFamily="18" charset="0"/>
              </a:rPr>
              <a:t>of internal </a:t>
            </a:r>
            <a:r>
              <a:rPr lang="en-US" kern="8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probe</a:t>
            </a:r>
            <a:endParaRPr lang="en-US" kern="800" dirty="0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6573" r="12806" b="20967"/>
          <a:stretch/>
        </p:blipFill>
        <p:spPr bwMode="auto">
          <a:xfrm>
            <a:off x="2786742" y="4141978"/>
            <a:ext cx="6168345" cy="251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50" y="2844168"/>
            <a:ext cx="3041533" cy="165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430509" y="2844168"/>
            <a:ext cx="235623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900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adial </a:t>
            </a:r>
            <a:r>
              <a:rPr lang="en-US" dirty="0">
                <a:solidFill>
                  <a:srgbClr val="9900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trimming </a:t>
            </a:r>
            <a:r>
              <a:rPr lang="en-US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coils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250" y="4644392"/>
            <a:ext cx="2730567" cy="20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6610" b="11097"/>
          <a:stretch/>
        </p:blipFill>
        <p:spPr>
          <a:xfrm>
            <a:off x="98252" y="436932"/>
            <a:ext cx="3918578" cy="236789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46716" y="3718071"/>
            <a:ext cx="2390398" cy="36933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kern="8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azimuthal trimmer coils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37660" y="580984"/>
            <a:ext cx="2313454" cy="338554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kern="800" dirty="0">
                <a:latin typeface="Times" panose="02020603050405020304" pitchFamily="18" charset="0"/>
                <a:cs typeface="Times New Roman" panose="02020603050405020304" pitchFamily="18" charset="0"/>
              </a:rPr>
              <a:t>Shims after modifications</a:t>
            </a:r>
            <a:endParaRPr lang="ru-RU" sz="1600" dirty="0"/>
          </a:p>
        </p:txBody>
      </p:sp>
      <p:cxnSp>
        <p:nvCxnSpPr>
          <p:cNvPr id="26" name="Прямая со стрелкой 25"/>
          <p:cNvCxnSpPr/>
          <p:nvPr/>
        </p:nvCxnSpPr>
        <p:spPr bwMode="auto">
          <a:xfrm>
            <a:off x="1394387" y="919538"/>
            <a:ext cx="369099" cy="3976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Прямая со стрелкой 31"/>
          <p:cNvCxnSpPr/>
          <p:nvPr/>
        </p:nvCxnSpPr>
        <p:spPr bwMode="auto">
          <a:xfrm flipH="1">
            <a:off x="696686" y="919538"/>
            <a:ext cx="697701" cy="11705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Прямая со стрелкой 37"/>
          <p:cNvCxnSpPr>
            <a:stCxn id="27" idx="1"/>
          </p:cNvCxnSpPr>
          <p:nvPr/>
        </p:nvCxnSpPr>
        <p:spPr bwMode="auto">
          <a:xfrm flipH="1" flipV="1">
            <a:off x="3139783" y="1592801"/>
            <a:ext cx="506933" cy="230993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Прямая со стрелкой 45"/>
          <p:cNvCxnSpPr>
            <a:stCxn id="27" idx="1"/>
          </p:cNvCxnSpPr>
          <p:nvPr/>
        </p:nvCxnSpPr>
        <p:spPr bwMode="auto">
          <a:xfrm flipH="1">
            <a:off x="2099889" y="3902737"/>
            <a:ext cx="1546827" cy="13744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9" t="22095"/>
          <a:stretch/>
        </p:blipFill>
        <p:spPr>
          <a:xfrm>
            <a:off x="6455224" y="2937593"/>
            <a:ext cx="2111435" cy="1204128"/>
          </a:xfrm>
          <a:prstGeom prst="rect">
            <a:avLst/>
          </a:prstGeom>
        </p:spPr>
      </p:pic>
      <p:cxnSp>
        <p:nvCxnSpPr>
          <p:cNvPr id="40" name="Прямая со стрелкой 39"/>
          <p:cNvCxnSpPr>
            <a:stCxn id="37" idx="3"/>
          </p:cNvCxnSpPr>
          <p:nvPr/>
        </p:nvCxnSpPr>
        <p:spPr bwMode="auto">
          <a:xfrm>
            <a:off x="6041573" y="3308499"/>
            <a:ext cx="1360713" cy="1237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805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/>
          <a:stretch/>
        </p:blipFill>
        <p:spPr>
          <a:xfrm>
            <a:off x="5508170" y="4124780"/>
            <a:ext cx="3337097" cy="23084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screen">
            <a:lum brigh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7301"/>
          <a:stretch/>
        </p:blipFill>
        <p:spPr>
          <a:xfrm rot="5400000">
            <a:off x="6014645" y="944413"/>
            <a:ext cx="3216558" cy="244468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331009" y="638469"/>
            <a:ext cx="2019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chamber Vacuum equipment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16031" y="63141"/>
            <a:ext cx="8659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system</a:t>
            </a:r>
            <a:endParaRPr lang="en-US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3" b="-260"/>
          <a:stretch/>
        </p:blipFill>
        <p:spPr>
          <a:xfrm>
            <a:off x="4002483" y="558478"/>
            <a:ext cx="2328526" cy="29944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68" y="562749"/>
            <a:ext cx="3622789" cy="23437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95137" y="2314869"/>
            <a:ext cx="2164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kern="800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 tests in November 2017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84393" y="2906486"/>
            <a:ext cx="36429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kern="8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The chamber was installed in November of 2017.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elium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leak</a:t>
            </a:r>
            <a:r>
              <a:rPr lang="en-GB" sz="1400" kern="8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kern="800" dirty="0">
                <a:latin typeface="Times" panose="02020603050405020304" pitchFamily="18" charset="0"/>
                <a:cs typeface="Times New Roman" panose="02020603050405020304" pitchFamily="18" charset="0"/>
              </a:rPr>
              <a:t>tests </a:t>
            </a:r>
            <a:r>
              <a:rPr lang="en-GB" sz="1400" kern="8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were made </a:t>
            </a:r>
            <a:r>
              <a:rPr lang="en-GB" sz="1400" kern="800" dirty="0">
                <a:latin typeface="Times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kern="8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en-GB" sz="1400" kern="8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ember </a:t>
            </a:r>
            <a:r>
              <a:rPr lang="en-GB" sz="1400" kern="800" dirty="0">
                <a:latin typeface="Times" panose="02020603050405020304" pitchFamily="18" charset="0"/>
                <a:cs typeface="Times New Roman" panose="02020603050405020304" pitchFamily="18" charset="0"/>
              </a:rPr>
              <a:t>at vacuum level of </a:t>
            </a:r>
            <a:r>
              <a:rPr lang="ru-RU" sz="1400" kern="800" dirty="0">
                <a:latin typeface="Times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400" kern="8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GB" sz="1400" kern="800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1400" kern="800" baseline="30000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ru-RU" sz="1400" kern="800" baseline="30000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kern="8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kern="800" dirty="0" err="1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r>
              <a:rPr lang="ru-RU" sz="1400" kern="800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kern="800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revealed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leaks were successfully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eliminated.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9"/>
          <a:stretch/>
        </p:blipFill>
        <p:spPr>
          <a:xfrm>
            <a:off x="337704" y="3867175"/>
            <a:ext cx="1929966" cy="25878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7829" y="6420633"/>
            <a:ext cx="3225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Axial injection vacuum equipment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F:\DC-280 photo 12.01.2018\IMG_828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77" r="16315" b="-24230"/>
          <a:stretch/>
        </p:blipFill>
        <p:spPr bwMode="auto">
          <a:xfrm>
            <a:off x="1221683" y="3867175"/>
            <a:ext cx="4203721" cy="320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>
          <a:xfrm>
            <a:off x="159299" y="481673"/>
            <a:ext cx="3466004" cy="3582542"/>
            <a:chOff x="57426" y="582613"/>
            <a:chExt cx="5697603" cy="6183983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57426" y="582613"/>
              <a:ext cx="5697603" cy="6183983"/>
              <a:chOff x="57426" y="582613"/>
              <a:chExt cx="5697603" cy="6183983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7426" y="582613"/>
                <a:ext cx="5697603" cy="6183983"/>
                <a:chOff x="57426" y="582613"/>
                <a:chExt cx="5697603" cy="6183983"/>
              </a:xfrm>
            </p:grpSpPr>
            <p:grpSp>
              <p:nvGrpSpPr>
                <p:cNvPr id="60" name="Группа 59"/>
                <p:cNvGrpSpPr/>
                <p:nvPr/>
              </p:nvGrpSpPr>
              <p:grpSpPr>
                <a:xfrm>
                  <a:off x="57426" y="582613"/>
                  <a:ext cx="5697603" cy="6183983"/>
                  <a:chOff x="57426" y="582613"/>
                  <a:chExt cx="5697603" cy="6183983"/>
                </a:xfrm>
              </p:grpSpPr>
              <p:pic>
                <p:nvPicPr>
                  <p:cNvPr id="79" name="Рисунок 78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7426" y="582613"/>
                    <a:ext cx="5697603" cy="6183983"/>
                  </a:xfrm>
                  <a:prstGeom prst="rect">
                    <a:avLst/>
                  </a:prstGeom>
                </p:spPr>
              </p:pic>
              <p:sp>
                <p:nvSpPr>
                  <p:cNvPr id="80" name="Line 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786703" y="4382522"/>
                    <a:ext cx="680587" cy="15699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81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57922" y="5960543"/>
                    <a:ext cx="1080478" cy="584554"/>
                  </a:xfrm>
                  <a:prstGeom prst="rect">
                    <a:avLst/>
                  </a:prstGeom>
                  <a:noFill/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ru-RU" dirty="0">
                        <a:solidFill>
                          <a:srgbClr val="FF3300"/>
                        </a:solidFill>
                      </a:rPr>
                      <a:t>3F</a:t>
                    </a:r>
                    <a:r>
                      <a:rPr lang="en-US" altLang="ru-RU" baseline="-25000" dirty="0">
                        <a:solidFill>
                          <a:srgbClr val="FF3300"/>
                        </a:solidFill>
                      </a:rPr>
                      <a:t>rf</a:t>
                    </a:r>
                    <a:endParaRPr lang="ru-RU" altLang="ru-RU" baseline="-25000" dirty="0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82" name="Line 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6368" y="2598587"/>
                    <a:ext cx="745665" cy="1622575"/>
                  </a:xfrm>
                  <a:prstGeom prst="line">
                    <a:avLst/>
                  </a:prstGeom>
                  <a:noFill/>
                  <a:ln w="9525">
                    <a:solidFill>
                      <a:srgbClr val="FF33CC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83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2033" y="2014032"/>
                    <a:ext cx="1146405" cy="584553"/>
                  </a:xfrm>
                  <a:prstGeom prst="rect">
                    <a:avLst/>
                  </a:prstGeom>
                  <a:noFill/>
                  <a:ln w="9525">
                    <a:solidFill>
                      <a:srgbClr val="FF33CC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ru-RU" dirty="0" err="1">
                        <a:solidFill>
                          <a:srgbClr val="FF33CC"/>
                        </a:solidFill>
                      </a:rPr>
                      <a:t>F</a:t>
                    </a:r>
                    <a:r>
                      <a:rPr lang="en-US" altLang="ru-RU" baseline="-25000" dirty="0" err="1">
                        <a:solidFill>
                          <a:srgbClr val="FF33CC"/>
                        </a:solidFill>
                      </a:rPr>
                      <a:t>rf</a:t>
                    </a:r>
                    <a:endParaRPr lang="ru-RU" altLang="ru-RU" baseline="-25000" dirty="0">
                      <a:solidFill>
                        <a:srgbClr val="FF33CC"/>
                      </a:solidFill>
                    </a:endParaRPr>
                  </a:p>
                </p:txBody>
              </p:sp>
            </p:grpSp>
            <p:grpSp>
              <p:nvGrpSpPr>
                <p:cNvPr id="61" name="Группа 60"/>
                <p:cNvGrpSpPr/>
                <p:nvPr/>
              </p:nvGrpSpPr>
              <p:grpSpPr>
                <a:xfrm>
                  <a:off x="2936821" y="3792106"/>
                  <a:ext cx="1055016" cy="1076018"/>
                  <a:chOff x="2936821" y="3792106"/>
                  <a:chExt cx="1055016" cy="1076018"/>
                </a:xfrm>
              </p:grpSpPr>
              <p:cxnSp>
                <p:nvCxnSpPr>
                  <p:cNvPr id="70" name="Прямая соединительная линия 69"/>
                  <p:cNvCxnSpPr/>
                  <p:nvPr/>
                </p:nvCxnSpPr>
                <p:spPr bwMode="auto">
                  <a:xfrm flipH="1" flipV="1">
                    <a:off x="3337323" y="4657082"/>
                    <a:ext cx="654514" cy="1936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1" name="Прямая соединительная линия 70"/>
                  <p:cNvCxnSpPr/>
                  <p:nvPr/>
                </p:nvCxnSpPr>
                <p:spPr bwMode="auto">
                  <a:xfrm flipH="1" flipV="1">
                    <a:off x="3273612" y="4560092"/>
                    <a:ext cx="76298" cy="9699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2" name="Прямая соединительная линия 71"/>
                  <p:cNvCxnSpPr/>
                  <p:nvPr/>
                </p:nvCxnSpPr>
                <p:spPr bwMode="auto">
                  <a:xfrm flipH="1" flipV="1">
                    <a:off x="2936821" y="3823004"/>
                    <a:ext cx="336791" cy="73708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3" name="Прямая соединительная линия 72"/>
                  <p:cNvCxnSpPr/>
                  <p:nvPr/>
                </p:nvCxnSpPr>
                <p:spPr bwMode="auto">
                  <a:xfrm flipH="1" flipV="1">
                    <a:off x="3801564" y="4191548"/>
                    <a:ext cx="190273" cy="67657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4" name="Прямая соединительная линия 73"/>
                  <p:cNvCxnSpPr/>
                  <p:nvPr/>
                </p:nvCxnSpPr>
                <p:spPr bwMode="auto">
                  <a:xfrm flipH="1" flipV="1">
                    <a:off x="3702326" y="4083517"/>
                    <a:ext cx="99238" cy="10803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8" name="Прямая соединительная линия 77"/>
                  <p:cNvCxnSpPr/>
                  <p:nvPr/>
                </p:nvCxnSpPr>
                <p:spPr bwMode="auto">
                  <a:xfrm flipH="1" flipV="1">
                    <a:off x="2997487" y="3792106"/>
                    <a:ext cx="704839" cy="29141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cxnSp>
            <p:nvCxnSpPr>
              <p:cNvPr id="50" name="Прямая соединительная линия 49"/>
              <p:cNvCxnSpPr/>
              <p:nvPr/>
            </p:nvCxnSpPr>
            <p:spPr bwMode="auto">
              <a:xfrm flipH="1" flipV="1">
                <a:off x="2855225" y="3823003"/>
                <a:ext cx="42367" cy="86716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Прямая соединительная линия 50"/>
              <p:cNvCxnSpPr/>
              <p:nvPr/>
            </p:nvCxnSpPr>
            <p:spPr bwMode="auto">
              <a:xfrm flipV="1">
                <a:off x="2613788" y="3823003"/>
                <a:ext cx="238919" cy="8340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" name="Дуга 51"/>
              <p:cNvSpPr/>
              <p:nvPr/>
            </p:nvSpPr>
            <p:spPr bwMode="auto">
              <a:xfrm>
                <a:off x="1873914" y="2511213"/>
                <a:ext cx="1950837" cy="2170624"/>
              </a:xfrm>
              <a:prstGeom prst="arc">
                <a:avLst>
                  <a:gd name="adj1" fmla="val 5220519"/>
                  <a:gd name="adj2" fmla="val 6141682"/>
                </a:avLst>
              </a:prstGeom>
              <a:noFill/>
              <a:ln w="2857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46" name="Прямая соединительная линия 45"/>
            <p:cNvCxnSpPr/>
            <p:nvPr/>
          </p:nvCxnSpPr>
          <p:spPr bwMode="auto">
            <a:xfrm flipH="1" flipV="1">
              <a:off x="2786703" y="2785766"/>
              <a:ext cx="100094" cy="8434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500000"/>
              </a:camera>
              <a:lightRig rig="threePt" dir="t"/>
            </a:scene3d>
          </p:spPr>
        </p:cxnSp>
        <p:cxnSp>
          <p:nvCxnSpPr>
            <p:cNvPr id="47" name="Прямая соединительная линия 46"/>
            <p:cNvCxnSpPr/>
            <p:nvPr/>
          </p:nvCxnSpPr>
          <p:spPr bwMode="auto">
            <a:xfrm flipV="1">
              <a:off x="2919807" y="2785763"/>
              <a:ext cx="178255" cy="85842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500000"/>
              </a:camera>
              <a:lightRig rig="threePt" dir="t"/>
            </a:scene3d>
          </p:spPr>
        </p:cxnSp>
        <p:sp>
          <p:nvSpPr>
            <p:cNvPr id="48" name="Дуга 47"/>
            <p:cNvSpPr/>
            <p:nvPr/>
          </p:nvSpPr>
          <p:spPr bwMode="auto">
            <a:xfrm>
              <a:off x="2088354" y="618569"/>
              <a:ext cx="1950837" cy="2170624"/>
            </a:xfrm>
            <a:prstGeom prst="arc">
              <a:avLst>
                <a:gd name="adj1" fmla="val 5220519"/>
                <a:gd name="adj2" fmla="val 6141682"/>
              </a:avLst>
            </a:prstGeom>
            <a:noFill/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732154" y="30153"/>
            <a:ext cx="2057955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RF system</a:t>
            </a:r>
            <a:endParaRPr lang="en-US" altLang="ru-RU" sz="28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01712"/>
              </p:ext>
            </p:extLst>
          </p:nvPr>
        </p:nvGraphicFramePr>
        <p:xfrm>
          <a:off x="1721261" y="572887"/>
          <a:ext cx="1788382" cy="640080"/>
        </p:xfrm>
        <a:graphic>
          <a:graphicData uri="http://schemas.openxmlformats.org/drawingml/2006/table">
            <a:tbl>
              <a:tblPr/>
              <a:tblGrid>
                <a:gridCol w="17883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=7.32÷10.38 MHz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÷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31.14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MHz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790107" y="2992480"/>
            <a:ext cx="31960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June 2017, resonance frequencies of the N1 resonator have been measured at minimal RF power. The experimental frequency range is 7.17÷10.8 MHz</a:t>
            </a:r>
            <a:r>
              <a:rPr lang="en-GB" sz="14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which covers the designed one.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34" b="8103"/>
          <a:stretch/>
        </p:blipFill>
        <p:spPr>
          <a:xfrm>
            <a:off x="5790106" y="579983"/>
            <a:ext cx="3196085" cy="209348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151" y="4995377"/>
            <a:ext cx="2330956" cy="15542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14312" r="12085" b="5747"/>
          <a:stretch/>
        </p:blipFill>
        <p:spPr>
          <a:xfrm>
            <a:off x="73219" y="4394735"/>
            <a:ext cx="3005094" cy="2154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5247" r="3098"/>
          <a:stretch/>
        </p:blipFill>
        <p:spPr>
          <a:xfrm>
            <a:off x="3278748" y="4432989"/>
            <a:ext cx="2941319" cy="215494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341" y="573293"/>
            <a:ext cx="2059575" cy="1544681"/>
          </a:xfrm>
          <a:prstGeom prst="rect">
            <a:avLst/>
          </a:prstGeom>
        </p:spPr>
      </p:pic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721057"/>
              </p:ext>
            </p:extLst>
          </p:nvPr>
        </p:nvGraphicFramePr>
        <p:xfrm>
          <a:off x="3140765" y="2158715"/>
          <a:ext cx="2637183" cy="96174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416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54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2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 voltage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2x130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RF Power consumption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2x30 </a:t>
                      </a:r>
                      <a:r>
                        <a:rPr lang="en-US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Generator RF Power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2x50 kW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7" name="Таблица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158966"/>
              </p:ext>
            </p:extLst>
          </p:nvPr>
        </p:nvGraphicFramePr>
        <p:xfrm>
          <a:off x="3143082" y="3196064"/>
          <a:ext cx="2647025" cy="95140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092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77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Flat-top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dee voltage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2x13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RF Power consumption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2x2 </a:t>
                      </a:r>
                      <a:r>
                        <a:rPr lang="en-US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Generator RF Power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2x3 </a:t>
                      </a:r>
                      <a:r>
                        <a:rPr lang="en-US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8914" y="3118539"/>
            <a:ext cx="2977280" cy="15201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67919" y="2736679"/>
            <a:ext cx="27815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Flat-top resonators and </a:t>
            </a:r>
            <a:r>
              <a:rPr lang="en-GB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dees</a:t>
            </a:r>
            <a:endParaRPr lang="ru-RU" dirty="0"/>
          </a:p>
        </p:txBody>
      </p:sp>
      <p:cxnSp>
        <p:nvCxnSpPr>
          <p:cNvPr id="53" name="Прямая соединительная линия 52"/>
          <p:cNvCxnSpPr/>
          <p:nvPr/>
        </p:nvCxnSpPr>
        <p:spPr bwMode="auto">
          <a:xfrm flipH="1" flipV="1">
            <a:off x="1611962" y="1788837"/>
            <a:ext cx="204879" cy="42701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Прямая соединительная линия 57"/>
          <p:cNvCxnSpPr/>
          <p:nvPr/>
        </p:nvCxnSpPr>
        <p:spPr bwMode="auto">
          <a:xfrm flipH="1" flipV="1">
            <a:off x="1345406" y="2059438"/>
            <a:ext cx="441666" cy="18723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Прямая соединительная линия 58"/>
          <p:cNvCxnSpPr/>
          <p:nvPr/>
        </p:nvCxnSpPr>
        <p:spPr bwMode="auto">
          <a:xfrm flipH="1" flipV="1">
            <a:off x="1183481" y="1645704"/>
            <a:ext cx="111920" cy="35664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Прямая соединительная линия 66"/>
          <p:cNvCxnSpPr/>
          <p:nvPr/>
        </p:nvCxnSpPr>
        <p:spPr bwMode="auto">
          <a:xfrm flipH="1" flipV="1">
            <a:off x="1183481" y="1645704"/>
            <a:ext cx="382759" cy="10943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Прямая соединительная линия 74"/>
          <p:cNvCxnSpPr/>
          <p:nvPr/>
        </p:nvCxnSpPr>
        <p:spPr bwMode="auto">
          <a:xfrm flipH="1" flipV="1">
            <a:off x="1566239" y="1755138"/>
            <a:ext cx="45724" cy="337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Прямая соединительная линия 75"/>
          <p:cNvCxnSpPr/>
          <p:nvPr/>
        </p:nvCxnSpPr>
        <p:spPr bwMode="auto">
          <a:xfrm flipH="1" flipV="1">
            <a:off x="1295401" y="2002344"/>
            <a:ext cx="50006" cy="5989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457200" y="28635"/>
            <a:ext cx="822960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24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Axial injection system</a:t>
            </a:r>
            <a:endParaRPr lang="en-US" altLang="ru-RU" sz="24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5248" y="3293170"/>
            <a:ext cx="3808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View of  ECR-platfor</a:t>
            </a:r>
            <a:r>
              <a:rPr lang="en-US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equipment</a:t>
            </a:r>
            <a:endParaRPr lang="en-US" altLang="ru-RU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74627" y="2915363"/>
            <a:ext cx="3964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spectrums of Ca and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 extracted from the </a:t>
            </a:r>
            <a:r>
              <a:rPr lang="en-GB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DECRIS-PM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95" y="4648199"/>
            <a:ext cx="2219417" cy="205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3412" y="4648200"/>
            <a:ext cx="2301215" cy="205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25176" y="6393240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ECR- sours DECRIS-PM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159099"/>
              </p:ext>
            </p:extLst>
          </p:nvPr>
        </p:nvGraphicFramePr>
        <p:xfrm>
          <a:off x="3907001" y="929892"/>
          <a:ext cx="4973506" cy="2203567"/>
        </p:xfrm>
        <a:graphic>
          <a:graphicData uri="http://schemas.openxmlformats.org/drawingml/2006/table">
            <a:tbl>
              <a:tblPr/>
              <a:tblGrid>
                <a:gridCol w="421752"/>
                <a:gridCol w="349141"/>
                <a:gridCol w="350135"/>
                <a:gridCol w="350135"/>
                <a:gridCol w="350135"/>
                <a:gridCol w="350135"/>
                <a:gridCol w="350135"/>
                <a:gridCol w="350135"/>
                <a:gridCol w="350135"/>
                <a:gridCol w="353118"/>
                <a:gridCol w="347151"/>
                <a:gridCol w="353118"/>
                <a:gridCol w="350135"/>
                <a:gridCol w="348146"/>
              </a:tblGrid>
              <a:tr h="252732"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currents,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pµA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Q+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17+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26+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Ar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Kr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Xe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baseline="300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Mg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baseline="300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en-US" sz="11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baseline="300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en-US" sz="11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Ti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1,9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baseline="300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r>
                        <a:rPr lang="en-US" sz="11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Fe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90300"/>
            <a:ext cx="3013496" cy="4014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9229" y="501186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of bench test of DECRIS-PM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26" y="3739747"/>
            <a:ext cx="4105881" cy="2737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622853" y="491065"/>
            <a:ext cx="3789817" cy="2676205"/>
            <a:chOff x="723389" y="693256"/>
            <a:chExt cx="7996237" cy="5507037"/>
          </a:xfrm>
        </p:grpSpPr>
        <p:pic>
          <p:nvPicPr>
            <p:cNvPr id="76801" name="Рисунок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3389" y="693256"/>
              <a:ext cx="7996237" cy="550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6"/>
            <p:cNvSpPr>
              <a:spLocks noChangeArrowheads="1"/>
            </p:cNvSpPr>
            <p:nvPr/>
          </p:nvSpPr>
          <p:spPr bwMode="auto">
            <a:xfrm>
              <a:off x="5095955" y="4570565"/>
              <a:ext cx="3148971" cy="950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1200" b="1" dirty="0" smtClean="0">
                  <a:solidFill>
                    <a:srgbClr val="FF33CC"/>
                  </a:solidFill>
                </a:rPr>
                <a:t>Bending magnet ±50</a:t>
              </a:r>
              <a:r>
                <a:rPr lang="en-US" altLang="ru-RU" sz="1200" b="1" dirty="0" smtClean="0">
                  <a:solidFill>
                    <a:srgbClr val="FF33CC"/>
                  </a:solidFill>
                  <a:sym typeface="Symbol" panose="05050102010706020507" pitchFamily="18" charset="2"/>
                </a:rPr>
                <a:t></a:t>
              </a:r>
              <a:endParaRPr lang="en-US" altLang="ru-RU" sz="1200" b="1" dirty="0">
                <a:solidFill>
                  <a:srgbClr val="FF33CC"/>
                </a:solidFill>
              </a:endParaRPr>
            </a:p>
          </p:txBody>
        </p:sp>
        <p:cxnSp>
          <p:nvCxnSpPr>
            <p:cNvPr id="7" name="Прямая со стрелкой 21"/>
            <p:cNvCxnSpPr>
              <a:cxnSpLocks noChangeShapeType="1"/>
              <a:stCxn id="6" idx="0"/>
            </p:cNvCxnSpPr>
            <p:nvPr/>
          </p:nvCxnSpPr>
          <p:spPr bwMode="auto">
            <a:xfrm rot="16200000" flipV="1">
              <a:off x="5151141" y="3051265"/>
              <a:ext cx="1045944" cy="1992657"/>
            </a:xfrm>
            <a:prstGeom prst="straightConnector1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 type="arrow" w="med" len="med"/>
            </a:ln>
          </p:spPr>
        </p:cxnSp>
        <p:sp>
          <p:nvSpPr>
            <p:cNvPr id="11" name="Прямоугольник 6"/>
            <p:cNvSpPr>
              <a:spLocks noChangeArrowheads="1"/>
            </p:cNvSpPr>
            <p:nvPr/>
          </p:nvSpPr>
          <p:spPr bwMode="auto">
            <a:xfrm>
              <a:off x="3811370" y="5518543"/>
              <a:ext cx="3371037" cy="5700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1200" b="1" dirty="0" smtClean="0">
                  <a:solidFill>
                    <a:srgbClr val="CC66FF"/>
                  </a:solidFill>
                </a:rPr>
                <a:t>Quadrupole lenses</a:t>
              </a:r>
              <a:endParaRPr lang="en-US" altLang="ru-RU" sz="1200" b="1" dirty="0">
                <a:solidFill>
                  <a:srgbClr val="CC66FF"/>
                </a:solidFill>
              </a:endParaRPr>
            </a:p>
          </p:txBody>
        </p:sp>
        <p:cxnSp>
          <p:nvCxnSpPr>
            <p:cNvPr id="12" name="Прямая со стрелкой 21"/>
            <p:cNvCxnSpPr>
              <a:cxnSpLocks noChangeShapeType="1"/>
              <a:stCxn id="11" idx="0"/>
            </p:cNvCxnSpPr>
            <p:nvPr/>
          </p:nvCxnSpPr>
          <p:spPr bwMode="auto">
            <a:xfrm rot="16200000" flipV="1">
              <a:off x="4175267" y="4196920"/>
              <a:ext cx="1308961" cy="1334284"/>
            </a:xfrm>
            <a:prstGeom prst="straightConnector1">
              <a:avLst/>
            </a:prstGeom>
            <a:noFill/>
            <a:ln w="28575" algn="ctr">
              <a:solidFill>
                <a:srgbClr val="CC66FF"/>
              </a:solidFill>
              <a:round/>
              <a:headEnd/>
              <a:tailEnd type="arrow" w="med" len="med"/>
            </a:ln>
          </p:spPr>
        </p:cxnSp>
        <p:cxnSp>
          <p:nvCxnSpPr>
            <p:cNvPr id="13" name="Прямая со стрелкой 21"/>
            <p:cNvCxnSpPr>
              <a:cxnSpLocks noChangeShapeType="1"/>
              <a:stCxn id="11" idx="0"/>
            </p:cNvCxnSpPr>
            <p:nvPr/>
          </p:nvCxnSpPr>
          <p:spPr bwMode="auto">
            <a:xfrm rot="16200000" flipV="1">
              <a:off x="4179229" y="4200880"/>
              <a:ext cx="518130" cy="2117196"/>
            </a:xfrm>
            <a:prstGeom prst="straightConnector1">
              <a:avLst/>
            </a:prstGeom>
            <a:noFill/>
            <a:ln w="28575" algn="ctr">
              <a:solidFill>
                <a:srgbClr val="CC66FF"/>
              </a:solidFill>
              <a:round/>
              <a:headEnd/>
              <a:tailEnd type="arrow" w="med" len="med"/>
            </a:ln>
          </p:spPr>
        </p:cxnSp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5613" y="-17928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Beam transport system</a:t>
            </a:r>
            <a:endParaRPr lang="en-US" altLang="ru-RU" sz="28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2847" y="6142520"/>
            <a:ext cx="65415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 volumes of  channels</a:t>
            </a:r>
            <a:r>
              <a:rPr lang="en-US" sz="14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4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“Vacuum </a:t>
            </a:r>
            <a:r>
              <a:rPr lang="en-GB" sz="1400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Praha</a:t>
            </a:r>
            <a:r>
              <a:rPr lang="en-GB" sz="14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GB" sz="1400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Czech </a:t>
            </a:r>
            <a:r>
              <a:rPr lang="en-GB" sz="14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</a:p>
          <a:p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 diagnostics</a:t>
            </a:r>
            <a:r>
              <a:rPr lang="en-US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INR&amp;NE of the Bulgarian </a:t>
            </a:r>
            <a:r>
              <a:rPr lang="en-US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Academy of Science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5" name="Picture 22" descr="P418076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524" b="6490"/>
          <a:stretch/>
        </p:blipFill>
        <p:spPr bwMode="auto">
          <a:xfrm>
            <a:off x="5535457" y="505292"/>
            <a:ext cx="3138902" cy="208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8"/>
          <p:cNvSpPr>
            <a:spLocks noChangeArrowheads="1"/>
          </p:cNvSpPr>
          <p:nvPr/>
        </p:nvSpPr>
        <p:spPr bwMode="auto">
          <a:xfrm>
            <a:off x="5535457" y="2437948"/>
            <a:ext cx="315796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The triplet of quadrupole lenses</a:t>
            </a:r>
            <a:r>
              <a:rPr lang="ru-RU" sz="1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11К30-700</a:t>
            </a:r>
            <a:r>
              <a:rPr lang="ru-RU" sz="1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ru-RU" sz="1100" dirty="0" smtClean="0">
                <a:latin typeface="+mn-lt"/>
              </a:rPr>
              <a:t>(</a:t>
            </a:r>
            <a:r>
              <a:rPr lang="en-GB" sz="1100" dirty="0" smtClean="0">
                <a:latin typeface="+mn-lt"/>
                <a:cs typeface="Times New Roman" panose="02020603050405020304" pitchFamily="18" charset="0"/>
              </a:rPr>
              <a:t>N&amp;V, Romania</a:t>
            </a:r>
            <a:r>
              <a:rPr lang="en-US" altLang="ru-RU" sz="1100" dirty="0" smtClean="0">
                <a:latin typeface="+mn-lt"/>
              </a:rPr>
              <a:t>)</a:t>
            </a:r>
            <a:endParaRPr lang="en-US" altLang="ru-RU" sz="11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9"/>
          <a:stretch/>
        </p:blipFill>
        <p:spPr>
          <a:xfrm>
            <a:off x="622853" y="3243511"/>
            <a:ext cx="4927312" cy="345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708" t="9213" r="3772"/>
          <a:stretch/>
        </p:blipFill>
        <p:spPr>
          <a:xfrm>
            <a:off x="5768954" y="4472397"/>
            <a:ext cx="2270855" cy="22241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4754"/>
          <a:stretch/>
        </p:blipFill>
        <p:spPr>
          <a:xfrm>
            <a:off x="7275440" y="2930921"/>
            <a:ext cx="1417986" cy="1945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817" y="672688"/>
            <a:ext cx="4283606" cy="2858841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740673" y="174411"/>
            <a:ext cx="3729809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Water cooling system</a:t>
            </a:r>
            <a:endParaRPr lang="en-US" altLang="ru-RU" sz="24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0673" y="5889991"/>
            <a:ext cx="4302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kern="800" dirty="0" smtClean="0">
                <a:solidFill>
                  <a:srgbClr val="990033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water </a:t>
            </a:r>
            <a:r>
              <a:rPr lang="en-GB" b="1" kern="800" dirty="0">
                <a:solidFill>
                  <a:srgbClr val="990033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cooling system </a:t>
            </a:r>
            <a:r>
              <a:rPr lang="en-GB" b="1" kern="800" dirty="0" smtClean="0">
                <a:solidFill>
                  <a:srgbClr val="990033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launched in the middle of 2017</a:t>
            </a:r>
            <a:endParaRPr lang="ru-RU" b="1" dirty="0">
              <a:solidFill>
                <a:srgbClr val="990033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74701" y="174411"/>
            <a:ext cx="5137318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Control and power supply systems</a:t>
            </a:r>
            <a:endParaRPr lang="en-US" altLang="ru-RU" sz="24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927" y="5907226"/>
            <a:ext cx="4459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control and power supply systems are being created. Power supply for the main magnet was tested in middle of 2017. </a:t>
            </a:r>
            <a:endParaRPr lang="ru-RU" sz="16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89" y="666855"/>
            <a:ext cx="4292346" cy="2864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307"/>
          <a:stretch/>
        </p:blipFill>
        <p:spPr>
          <a:xfrm>
            <a:off x="381760" y="3734338"/>
            <a:ext cx="4090254" cy="21556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56" t="11840"/>
          <a:stretch/>
        </p:blipFill>
        <p:spPr>
          <a:xfrm>
            <a:off x="4756817" y="3734339"/>
            <a:ext cx="4283606" cy="21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3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17665</TotalTime>
  <Words>1037</Words>
  <Application>Microsoft Office PowerPoint</Application>
  <PresentationFormat>Экран (4:3)</PresentationFormat>
  <Paragraphs>254</Paragraphs>
  <Slides>14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Default Design</vt:lpstr>
      <vt:lpstr>CYCLOTRON DC-280 STATUS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FlerovLab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Valerii Bashevoy</dc:creator>
  <cp:lastModifiedBy>Василий</cp:lastModifiedBy>
  <cp:revision>2049</cp:revision>
  <cp:lastPrinted>2017-08-17T12:49:46Z</cp:lastPrinted>
  <dcterms:created xsi:type="dcterms:W3CDTF">2009-04-28T05:47:01Z</dcterms:created>
  <dcterms:modified xsi:type="dcterms:W3CDTF">2018-01-16T14:21:23Z</dcterms:modified>
</cp:coreProperties>
</file>