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9" r:id="rId1"/>
  </p:sldMasterIdLst>
  <p:notesMasterIdLst>
    <p:notesMasterId r:id="rId31"/>
  </p:notesMasterIdLst>
  <p:sldIdLst>
    <p:sldId id="306" r:id="rId2"/>
    <p:sldId id="470" r:id="rId3"/>
    <p:sldId id="471" r:id="rId4"/>
    <p:sldId id="442" r:id="rId5"/>
    <p:sldId id="379" r:id="rId6"/>
    <p:sldId id="461" r:id="rId7"/>
    <p:sldId id="454" r:id="rId8"/>
    <p:sldId id="455" r:id="rId9"/>
    <p:sldId id="441" r:id="rId10"/>
    <p:sldId id="445" r:id="rId11"/>
    <p:sldId id="459" r:id="rId12"/>
    <p:sldId id="457" r:id="rId13"/>
    <p:sldId id="409" r:id="rId14"/>
    <p:sldId id="446" r:id="rId15"/>
    <p:sldId id="447" r:id="rId16"/>
    <p:sldId id="474" r:id="rId17"/>
    <p:sldId id="472" r:id="rId18"/>
    <p:sldId id="473" r:id="rId19"/>
    <p:sldId id="414" r:id="rId20"/>
    <p:sldId id="475" r:id="rId21"/>
    <p:sldId id="460" r:id="rId22"/>
    <p:sldId id="298" r:id="rId23"/>
    <p:sldId id="476" r:id="rId24"/>
    <p:sldId id="462" r:id="rId25"/>
    <p:sldId id="463" r:id="rId26"/>
    <p:sldId id="464" r:id="rId27"/>
    <p:sldId id="420" r:id="rId28"/>
    <p:sldId id="468" r:id="rId29"/>
    <p:sldId id="46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FF"/>
    <a:srgbClr val="66CCFF"/>
    <a:srgbClr val="CCFFFF"/>
    <a:srgbClr val="0066FF"/>
    <a:srgbClr val="66FF33"/>
    <a:srgbClr val="FF99FF"/>
    <a:srgbClr val="99CCFF"/>
    <a:srgbClr val="99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155" autoAdjust="0"/>
    <p:restoredTop sz="94660"/>
  </p:normalViewPr>
  <p:slideViewPr>
    <p:cSldViewPr>
      <p:cViewPr>
        <p:scale>
          <a:sx n="77" d="100"/>
          <a:sy n="77" d="100"/>
        </p:scale>
        <p:origin x="-232" y="5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3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D810C43-CDE9-4925-843D-3FBEDC38B343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F4937B-AD1F-4C54-B5AB-9D2A2551E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A62770-58A1-41B7-A504-7330EDEC188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2DC616-9D8B-401B-964B-C2F64F3F7434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E6496-DF05-45D6-B31E-041D87822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58337-E053-40F2-922A-B233F6493BF4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46D25-4736-44D6-A099-9E493B2755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6A842-D751-458A-AF8C-D9C6A909F354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6A3B4-3937-4CD0-92A5-9882CB52C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DD568D-506B-4037-B6AE-27F55D127C8D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99272-442C-4208-87E0-71F5411C86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97EED-39D3-4F6F-8C56-DC7EB32CB584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E3B73-6E6A-4AB1-948D-52042B71A4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49721-0BFE-4AD2-BE46-C99FE66E58B8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56B0-6FE0-46AF-BF26-746BF08BEE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C468A-AA8C-4FA0-8D91-85B8D68CA589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701D-6D90-4CA2-B357-DC50CC94D2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837BA-FA63-438A-92EB-2D078BC01387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7DB88-E5BC-4706-BFC9-0EEB0F821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856BB-5926-4AEA-9CCF-959646C5F17A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4A37D-9198-4AC6-A0AE-547AE012CB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3364F6-9B55-4252-AB43-9FCB0C980D9D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03864-EBB8-42A1-B4A8-3E6BB92225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D1798-7E7E-4A90-99A8-C5AE821AE191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54ACF-1E97-4F89-9886-5F6FADC374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FF2CC6-B3F7-4D62-BD18-9A80090E1A81}" type="datetimeFigureOut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51490A-9F33-479A-9520-B26EB79395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hyperlink" Target="https://link.springer.com/journal/11497/14/1/page/1" TargetMode="External"/><Relationship Id="rId5" Type="http://schemas.openxmlformats.org/officeDocument/2006/relationships/hyperlink" Target="https://link.springer.com/journal/11497" TargetMode="External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sevier.com/locate/anucen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28750" y="285750"/>
            <a:ext cx="58578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i="1" dirty="0" smtClean="0">
                <a:solidFill>
                  <a:schemeClr val="bg1"/>
                </a:solidFill>
              </a:rPr>
              <a:t>Scientific-methodical Department LHEP </a:t>
            </a:r>
          </a:p>
          <a:p>
            <a:pPr algn="ctr">
              <a:defRPr/>
            </a:pP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14.03.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2016г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42910" y="785794"/>
            <a:ext cx="728665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0000CC"/>
                </a:solidFill>
              </a:rPr>
              <a:t>Развитие новой концепции для </a:t>
            </a:r>
            <a:r>
              <a:rPr lang="ru-RU" sz="2800" dirty="0" err="1" smtClean="0">
                <a:solidFill>
                  <a:srgbClr val="0000CC"/>
                </a:solidFill>
              </a:rPr>
              <a:t>электроядерного</a:t>
            </a:r>
            <a:r>
              <a:rPr lang="ru-RU" sz="2800" dirty="0" smtClean="0">
                <a:solidFill>
                  <a:srgbClr val="0000CC"/>
                </a:solidFill>
              </a:rPr>
              <a:t> способа получения энергии на основе пучков легких ионов.</a:t>
            </a:r>
          </a:p>
          <a:p>
            <a:pPr algn="ctr"/>
            <a:endParaRPr lang="ru-RU" sz="2800" b="1" cap="all" dirty="0" smtClean="0">
              <a:solidFill>
                <a:srgbClr val="0000CC"/>
              </a:solidFill>
            </a:endParaRPr>
          </a:p>
          <a:p>
            <a:endParaRPr lang="ru-RU" sz="2800" dirty="0" smtClean="0"/>
          </a:p>
          <a:p>
            <a:pPr algn="ctr"/>
            <a:r>
              <a:rPr lang="en-US" sz="2800" b="1" dirty="0" smtClean="0"/>
              <a:t> </a:t>
            </a:r>
            <a:endParaRPr lang="ru-RU" sz="2800" dirty="0" smtClean="0"/>
          </a:p>
          <a:p>
            <a:pPr algn="ctr"/>
            <a:r>
              <a:rPr lang="ru-RU" b="1" u="sng" dirty="0" err="1" smtClean="0"/>
              <a:t>А.А.Балдин</a:t>
            </a:r>
            <a:endParaRPr lang="ru-RU" b="1" baseline="30000" dirty="0" smtClean="0"/>
          </a:p>
          <a:p>
            <a:pPr algn="ctr"/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1600" b="1" i="1" dirty="0" smtClean="0"/>
              <a:t>П</a:t>
            </a:r>
            <a:r>
              <a:rPr lang="ru-RU" sz="1600" b="1" i="1" dirty="0" smtClean="0"/>
              <a:t>о поручению </a:t>
            </a:r>
            <a:r>
              <a:rPr lang="ru-RU" sz="1600" b="1" i="1" dirty="0" err="1" smtClean="0"/>
              <a:t>коллаборации</a:t>
            </a:r>
            <a:r>
              <a:rPr lang="ru-RU" sz="1600" b="1" i="1" dirty="0" smtClean="0"/>
              <a:t> «</a:t>
            </a:r>
            <a:r>
              <a:rPr lang="ru-RU" sz="1600" b="1" i="1" dirty="0" err="1" smtClean="0"/>
              <a:t>Энергия+Трансмутация</a:t>
            </a:r>
            <a:r>
              <a:rPr lang="ru-RU" sz="1600" b="1" i="1" dirty="0" smtClean="0"/>
              <a:t>»</a:t>
            </a:r>
            <a:endParaRPr lang="ru-RU" sz="1600" b="1" i="1" dirty="0" smtClean="0"/>
          </a:p>
          <a:p>
            <a:endParaRPr lang="ru-RU" sz="1600" b="1" i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Совещание </a:t>
            </a:r>
            <a:r>
              <a:rPr lang="ru-RU" sz="1600" b="1" dirty="0" smtClean="0"/>
              <a:t>потребителей пучков </a:t>
            </a:r>
            <a:r>
              <a:rPr lang="ru-RU" sz="1600" b="1" dirty="0" err="1" smtClean="0"/>
              <a:t>Нуклотрона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05.10.2017</a:t>
            </a:r>
            <a:r>
              <a:rPr lang="ru-RU" b="1" dirty="0" smtClean="0"/>
              <a:t> </a:t>
            </a:r>
            <a:endParaRPr lang="ru-RU" dirty="0" smtClean="0"/>
          </a:p>
          <a:p>
            <a:pPr algn="just">
              <a:defRPr/>
            </a:pPr>
            <a:endParaRPr lang="en-US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42908" y="142852"/>
            <a:ext cx="6072230" cy="3921153"/>
            <a:chOff x="1758" y="1146"/>
            <a:chExt cx="7787" cy="594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758" y="1146"/>
              <a:ext cx="7787" cy="5949"/>
              <a:chOff x="1818" y="1146"/>
              <a:chExt cx="7787" cy="5949"/>
            </a:xfrm>
          </p:grpSpPr>
          <p:cxnSp>
            <p:nvCxnSpPr>
              <p:cNvPr id="186372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5430" y="2530"/>
                <a:ext cx="0" cy="35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86373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6230" y="3060"/>
                <a:ext cx="0" cy="298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graphicFrame>
            <p:nvGraphicFramePr>
              <p:cNvPr id="186374" name="Object 6"/>
              <p:cNvGraphicFramePr>
                <a:graphicFrameLocks noChangeAspect="1"/>
              </p:cNvGraphicFramePr>
              <p:nvPr/>
            </p:nvGraphicFramePr>
            <p:xfrm>
              <a:off x="1818" y="1146"/>
              <a:ext cx="7787" cy="5949"/>
            </p:xfrm>
            <a:graphic>
              <a:graphicData uri="http://schemas.openxmlformats.org/presentationml/2006/ole">
                <p:oleObj spid="_x0000_s274434" name="Graph" r:id="rId3" imgW="4276800" imgH="3024000" progId="Origin50.Graph">
                  <p:embed/>
                </p:oleObj>
              </a:graphicData>
            </a:graphic>
          </p:graphicFrame>
          <p:cxnSp>
            <p:nvCxnSpPr>
              <p:cNvPr id="186375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6800" y="3400"/>
                <a:ext cx="10" cy="26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86376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7343" y="3840"/>
                <a:ext cx="58" cy="22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86377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7550" y="4183"/>
                <a:ext cx="40" cy="18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86378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7637" y="4540"/>
                <a:ext cx="50" cy="15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  <p:sp>
          <p:nvSpPr>
            <p:cNvPr id="186379" name="Text Box 11"/>
            <p:cNvSpPr txBox="1">
              <a:spLocks noChangeArrowheads="1"/>
            </p:cNvSpPr>
            <p:nvPr/>
          </p:nvSpPr>
          <p:spPr bwMode="auto">
            <a:xfrm>
              <a:off x="4920" y="2290"/>
              <a:ext cx="450" cy="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59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Fe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380" name="Text Box 12"/>
            <p:cNvSpPr txBox="1">
              <a:spLocks noChangeArrowheads="1"/>
            </p:cNvSpPr>
            <p:nvPr/>
          </p:nvSpPr>
          <p:spPr bwMode="auto">
            <a:xfrm>
              <a:off x="5720" y="2680"/>
              <a:ext cx="450" cy="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58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381" name="Text Box 13"/>
            <p:cNvSpPr txBox="1">
              <a:spLocks noChangeArrowheads="1"/>
            </p:cNvSpPr>
            <p:nvPr/>
          </p:nvSpPr>
          <p:spPr bwMode="auto">
            <a:xfrm>
              <a:off x="6370" y="3070"/>
              <a:ext cx="450" cy="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57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382" name="Text Box 14"/>
            <p:cNvSpPr txBox="1">
              <a:spLocks noChangeArrowheads="1"/>
            </p:cNvSpPr>
            <p:nvPr/>
          </p:nvSpPr>
          <p:spPr bwMode="auto">
            <a:xfrm>
              <a:off x="6960" y="3510"/>
              <a:ext cx="450" cy="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56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383" name="Text Box 15"/>
            <p:cNvSpPr txBox="1">
              <a:spLocks noChangeArrowheads="1"/>
            </p:cNvSpPr>
            <p:nvPr/>
          </p:nvSpPr>
          <p:spPr bwMode="auto">
            <a:xfrm>
              <a:off x="7410" y="3840"/>
              <a:ext cx="450" cy="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48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384" name="Text Box 16"/>
            <p:cNvSpPr txBox="1">
              <a:spLocks noChangeArrowheads="1"/>
            </p:cNvSpPr>
            <p:nvPr/>
          </p:nvSpPr>
          <p:spPr bwMode="auto">
            <a:xfrm>
              <a:off x="7627" y="4210"/>
              <a:ext cx="450" cy="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47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Sc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86389" name="Object 21"/>
          <p:cNvGraphicFramePr>
            <a:graphicFrameLocks noChangeAspect="1"/>
          </p:cNvGraphicFramePr>
          <p:nvPr/>
        </p:nvGraphicFramePr>
        <p:xfrm>
          <a:off x="4572000" y="3643314"/>
          <a:ext cx="4279900" cy="3022600"/>
        </p:xfrm>
        <a:graphic>
          <a:graphicData uri="http://schemas.openxmlformats.org/presentationml/2006/ole">
            <p:oleObj spid="_x0000_s274435" name="Graph" r:id="rId4" imgW="4276800" imgH="3024000" progId="Origin50.Graph">
              <p:embed/>
            </p:oleObj>
          </a:graphicData>
        </a:graphic>
      </p:graphicFrame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85564" y="3643361"/>
            <a:ext cx="4476750" cy="3078162"/>
            <a:chOff x="-945" y="1952"/>
            <a:chExt cx="6742" cy="4759"/>
          </a:xfrm>
        </p:grpSpPr>
        <p:cxnSp>
          <p:nvCxnSpPr>
            <p:cNvPr id="186391" name="AutoShape 23"/>
            <p:cNvCxnSpPr>
              <a:cxnSpLocks noChangeShapeType="1"/>
            </p:cNvCxnSpPr>
            <p:nvPr/>
          </p:nvCxnSpPr>
          <p:spPr bwMode="auto">
            <a:xfrm>
              <a:off x="239" y="4161"/>
              <a:ext cx="45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aphicFrame>
          <p:nvGraphicFramePr>
            <p:cNvPr id="186392" name="Object 24"/>
            <p:cNvGraphicFramePr>
              <a:graphicFrameLocks noChangeAspect="1"/>
            </p:cNvGraphicFramePr>
            <p:nvPr/>
          </p:nvGraphicFramePr>
          <p:xfrm>
            <a:off x="-945" y="1952"/>
            <a:ext cx="6742" cy="4759"/>
          </p:xfrm>
          <a:graphic>
            <a:graphicData uri="http://schemas.openxmlformats.org/presentationml/2006/ole">
              <p:oleObj spid="_x0000_s274436" name="Graph" r:id="rId5" imgW="4276800" imgH="3024000" progId="Origin50.Graph">
                <p:embed/>
              </p:oleObj>
            </a:graphicData>
          </a:graphic>
        </p:graphicFrame>
      </p:grp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786446" y="571480"/>
          <a:ext cx="1714512" cy="2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219"/>
                <a:gridCol w="824293"/>
              </a:tblGrid>
              <a:tr h="644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Isotope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C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MeV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CC">
                        <a:alpha val="30000"/>
                      </a:srgbClr>
                    </a:solidFill>
                  </a:tcPr>
                </a:tc>
              </a:tr>
              <a:tr h="297415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59</a:t>
                      </a:r>
                      <a:r>
                        <a:rPr lang="en-US" dirty="0" smtClean="0"/>
                        <a:t>Fe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297415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58</a:t>
                      </a:r>
                      <a:r>
                        <a:rPr lang="en-US" dirty="0" smtClean="0"/>
                        <a:t>Co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297415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57</a:t>
                      </a:r>
                      <a:r>
                        <a:rPr lang="en-US" dirty="0" smtClean="0"/>
                        <a:t>Co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297415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56</a:t>
                      </a:r>
                      <a:r>
                        <a:rPr lang="en-US" dirty="0" smtClean="0"/>
                        <a:t>Co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ru-RU" dirty="0"/>
                    </a:p>
                  </a:txBody>
                  <a:tcPr/>
                </a:tc>
              </a:tr>
              <a:tr h="297415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48</a:t>
                      </a:r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ru-RU" dirty="0"/>
                    </a:p>
                  </a:txBody>
                  <a:tcPr/>
                </a:tc>
              </a:tr>
              <a:tr h="297415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47</a:t>
                      </a:r>
                      <a:r>
                        <a:rPr lang="en-US" dirty="0" smtClean="0"/>
                        <a:t>Sc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473" y="500042"/>
            <a:ext cx="8572501" cy="5741987"/>
            <a:chOff x="315" y="199"/>
            <a:chExt cx="5400" cy="3617"/>
          </a:xfrm>
        </p:grpSpPr>
        <p:sp>
          <p:nvSpPr>
            <p:cNvPr id="269315" name="Text Box 3"/>
            <p:cNvSpPr txBox="1">
              <a:spLocks noChangeArrowheads="1"/>
            </p:cNvSpPr>
            <p:nvPr/>
          </p:nvSpPr>
          <p:spPr bwMode="auto">
            <a:xfrm>
              <a:off x="315" y="199"/>
              <a:ext cx="54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000" b="1" i="1" dirty="0" smtClean="0">
                  <a:solidFill>
                    <a:srgbClr val="0000FF"/>
                  </a:solidFill>
                </a:rPr>
                <a:t>Мишень КВИНТА на выведенных пуках </a:t>
              </a:r>
              <a:r>
                <a:rPr lang="ru-RU" sz="2000" b="1" i="1" dirty="0" err="1" smtClean="0">
                  <a:solidFill>
                    <a:srgbClr val="0000FF"/>
                  </a:solidFill>
                </a:rPr>
                <a:t>Нуклотрона</a:t>
              </a:r>
              <a:r>
                <a:rPr lang="ru-RU" sz="2000" b="1" i="1" dirty="0" smtClean="0">
                  <a:solidFill>
                    <a:srgbClr val="0000FF"/>
                  </a:solidFill>
                </a:rPr>
                <a:t> ЛФВЭ ОИЯИ</a:t>
              </a:r>
              <a:endParaRPr lang="ru-RU" sz="2000" b="1" i="1" dirty="0">
                <a:solidFill>
                  <a:srgbClr val="0000FF"/>
                </a:solidFill>
              </a:endParaRPr>
            </a:p>
          </p:txBody>
        </p:sp>
        <p:pic>
          <p:nvPicPr>
            <p:cNvPr id="26931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" y="504"/>
              <a:ext cx="5040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642918"/>
            <a:ext cx="857252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1"/>
          <p:cNvSpPr>
            <a:spLocks noChangeArrowheads="1"/>
          </p:cNvSpPr>
          <p:nvPr/>
        </p:nvSpPr>
        <p:spPr bwMode="auto">
          <a:xfrm>
            <a:off x="857224" y="1010245"/>
            <a:ext cx="7143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Рассматриваются пучки:</a:t>
            </a:r>
            <a:r>
              <a:rPr kumimoji="0" lang="ru-RU" altLang="zh-CN" sz="22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п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ротоны 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</a:t>
            </a:r>
            <a:r>
              <a:rPr lang="ru-RU" altLang="zh-CN" sz="2200" b="1" dirty="0" smtClean="0">
                <a:solidFill>
                  <a:srgbClr val="0000CC"/>
                </a:solidFill>
                <a:latin typeface="Times New Roman" pitchFamily="18" charset="0"/>
                <a:ea typeface="DejaVu LGC Sans"/>
                <a:cs typeface="Times New Roman" pitchFamily="18" charset="0"/>
              </a:rPr>
              <a:t>дейтроны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, 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тритий</a:t>
            </a:r>
            <a:r>
              <a:rPr kumimoji="0" lang="en-US" altLang="zh-CN" sz="22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, </a:t>
            </a:r>
            <a:r>
              <a:rPr kumimoji="0" lang="ru-RU" altLang="zh-CN" sz="2200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7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Li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, </a:t>
            </a:r>
            <a:r>
              <a:rPr kumimoji="0" lang="ru-RU" altLang="zh-CN" sz="2200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9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Be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, </a:t>
            </a:r>
            <a:r>
              <a:rPr kumimoji="0" lang="ru-RU" altLang="zh-CN" sz="2200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11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B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, </a:t>
            </a:r>
            <a:r>
              <a:rPr kumimoji="0" lang="ru-RU" altLang="zh-CN" sz="2200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12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C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,</a:t>
            </a:r>
            <a:r>
              <a:rPr kumimoji="0" lang="ru-RU" altLang="zh-CN" sz="2200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14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N</a:t>
            </a:r>
            <a:r>
              <a:rPr kumimoji="0" lang="ru-RU" altLang="zh-CN" sz="2200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20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Ne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, </a:t>
            </a:r>
            <a:r>
              <a:rPr kumimoji="0" lang="ru-RU" altLang="zh-CN" sz="2200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24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Mg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, </a:t>
            </a:r>
            <a:r>
              <a:rPr kumimoji="0" lang="ru-RU" altLang="zh-CN" sz="2200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32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S,</a:t>
            </a:r>
            <a:r>
              <a:rPr kumimoji="0" lang="en-US" altLang="zh-CN" sz="22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and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</a:t>
            </a:r>
            <a:r>
              <a:rPr kumimoji="0" lang="ru-RU" altLang="zh-CN" sz="2200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40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Ca</a:t>
            </a:r>
            <a:r>
              <a:rPr lang="ru-RU" altLang="zh-CN" sz="2200" b="1" dirty="0" smtClean="0">
                <a:solidFill>
                  <a:srgbClr val="0000CC"/>
                </a:solidFill>
                <a:latin typeface="Times New Roman" pitchFamily="18" charset="0"/>
                <a:ea typeface="DejaVu LGC Sans"/>
                <a:cs typeface="Times New Roman" pitchFamily="18" charset="0"/>
              </a:rPr>
              <a:t>.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</a:t>
            </a:r>
          </a:p>
          <a:p>
            <a:pPr lvl="0" algn="just"/>
            <a:endParaRPr kumimoji="0" lang="ru-RU" altLang="zh-CN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ejaVu LGC Sans"/>
              <a:cs typeface="Times New Roman" pitchFamily="18" charset="0"/>
            </a:endParaRPr>
          </a:p>
          <a:p>
            <a:pPr lvl="0" algn="just"/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Моделируется взаимодействие с </a:t>
            </a:r>
            <a:r>
              <a:rPr kumimoji="0" lang="ru-RU" altLang="zh-CN" sz="2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квазибесконечной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мишенью из природного урана.</a:t>
            </a:r>
          </a:p>
          <a:p>
            <a:pPr lvl="0" algn="just"/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Цилиндр длина</a:t>
            </a:r>
            <a:r>
              <a:rPr kumimoji="0" lang="ru-RU" altLang="zh-CN" sz="2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160 </a:t>
            </a:r>
            <a:r>
              <a:rPr lang="ru-RU" altLang="zh-CN" sz="2200" b="1" dirty="0" smtClean="0">
                <a:solidFill>
                  <a:srgbClr val="C00000"/>
                </a:solidFill>
                <a:latin typeface="Times New Roman" pitchFamily="18" charset="0"/>
                <a:ea typeface="DejaVu LGC Sans"/>
                <a:cs typeface="Times New Roman" pitchFamily="18" charset="0"/>
              </a:rPr>
              <a:t>см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,</a:t>
            </a:r>
            <a:r>
              <a:rPr kumimoji="0" lang="ru-RU" altLang="zh-CN" sz="2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радиус 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60 см.</a:t>
            </a:r>
          </a:p>
          <a:p>
            <a:pPr lvl="0" algn="just"/>
            <a:endParaRPr lang="ru-RU" altLang="zh-CN" sz="2200" dirty="0" smtClean="0">
              <a:latin typeface="Times New Roman" pitchFamily="18" charset="0"/>
              <a:ea typeface="DejaVu LGC Sans"/>
              <a:cs typeface="Times New Roman" pitchFamily="18" charset="0"/>
            </a:endParaRPr>
          </a:p>
          <a:p>
            <a:pPr lvl="0" algn="just"/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Энергии пучков 0.3 </a:t>
            </a:r>
            <a:r>
              <a:rPr lang="ru-RU" altLang="zh-CN" sz="2200" b="1" dirty="0" smtClean="0">
                <a:latin typeface="Times New Roman" pitchFamily="18" charset="0"/>
                <a:ea typeface="DejaVu LGC Sans"/>
                <a:cs typeface="Times New Roman" pitchFamily="18" charset="0"/>
              </a:rPr>
              <a:t>-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10 </a:t>
            </a:r>
            <a:r>
              <a:rPr kumimoji="0" lang="en-US" altLang="zh-CN" sz="2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GeV</a:t>
            </a:r>
            <a:r>
              <a:rPr kumimoji="0" lang="ru-RU" altLang="zh-CN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/</a:t>
            </a: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nucleon. </a:t>
            </a:r>
            <a:endParaRPr kumimoji="0" lang="ru-RU" altLang="zh-CN" sz="2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928662" y="1500174"/>
          <a:ext cx="6973373" cy="4929222"/>
        </p:xfrm>
        <a:graphic>
          <a:graphicData uri="http://schemas.openxmlformats.org/presentationml/2006/ole">
            <p:oleObj spid="_x0000_s275458" name="Graph" r:id="rId3" imgW="4276800" imgH="3024000" progId="Origin50.Graph">
              <p:embed/>
            </p:oleObj>
          </a:graphicData>
        </a:graphic>
      </p:graphicFrame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42844" y="0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Интегральное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энерговыделение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в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квазибесконечной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U(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nat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)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мишени, приходящееся на один падающий ион пучка, в зависимости от массового числа налетающего иона (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GEANT4)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3857620" y="1214422"/>
          <a:ext cx="5595200" cy="4384691"/>
        </p:xfrm>
        <a:graphic>
          <a:graphicData uri="http://schemas.openxmlformats.org/presentationml/2006/ole">
            <p:oleObj spid="_x0000_s276482" name="Graph" r:id="rId3" imgW="4276800" imgH="3024000" progId="Origin50.Graph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5786" y="21429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Относительный вклад энергии, выделившейся в мишени от реакций деления урана, в зависимости от кинетической энергии на нуклон налетающих ионов                                  </a:t>
            </a:r>
            <a:r>
              <a:rPr lang="ru-RU" dirty="0" smtClean="0">
                <a:solidFill>
                  <a:srgbClr val="0000CC"/>
                </a:solidFill>
              </a:rPr>
              <a:t>(</a:t>
            </a:r>
            <a:r>
              <a:rPr lang="en-US" dirty="0" err="1" smtClean="0">
                <a:solidFill>
                  <a:srgbClr val="0000CC"/>
                </a:solidFill>
              </a:rPr>
              <a:t>Efis</a:t>
            </a:r>
            <a:r>
              <a:rPr lang="ru-RU" dirty="0" smtClean="0">
                <a:solidFill>
                  <a:srgbClr val="0000CC"/>
                </a:solidFill>
              </a:rPr>
              <a:t>=</a:t>
            </a:r>
            <a:r>
              <a:rPr lang="en-US" dirty="0" smtClean="0">
                <a:solidFill>
                  <a:srgbClr val="0000CC"/>
                </a:solidFill>
              </a:rPr>
              <a:t>N*190MeV)</a:t>
            </a:r>
            <a:endParaRPr lang="ru-RU" dirty="0" smtClean="0">
              <a:solidFill>
                <a:srgbClr val="0000CC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Spal_minc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5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285720" y="3429000"/>
          <a:ext cx="3500462" cy="3097213"/>
        </p:xfrm>
        <a:graphic>
          <a:graphicData uri="http://schemas.openxmlformats.org/presentationml/2006/ole">
            <p:oleObj spid="_x0000_s276483" name="Graph" r:id="rId5" imgW="4276800" imgH="30240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57158" y="642918"/>
            <a:ext cx="79882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Затраты энергии, потраченные на поддержание магнитного поля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в синхротроне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E</a:t>
            </a:r>
            <a:r>
              <a:rPr kumimoji="0" lang="en-US" altLang="zh-CN" sz="2800" b="0" i="1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spent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~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AP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/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Z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 где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 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Z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 -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заряд и 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A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-</a:t>
            </a:r>
            <a:r>
              <a:rPr kumimoji="0" lang="ru-RU" altLang="zh-CN" sz="2000" b="0" i="0" u="none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 массовое число, 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P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 - импульс ускоряемого иона.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Для изохронного циклотрона, соответственно 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E</a:t>
            </a:r>
            <a:r>
              <a:rPr kumimoji="0" lang="en-US" altLang="zh-CN" sz="2800" b="0" i="1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spent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~(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AP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/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Z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)</a:t>
            </a:r>
            <a:r>
              <a:rPr kumimoji="0" lang="ru-RU" altLang="zh-CN" sz="28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2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Для линейного ускорителя затраты энергии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E</a:t>
            </a:r>
            <a:r>
              <a:rPr kumimoji="0" lang="en-US" altLang="zh-CN" sz="2800" b="0" i="1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spent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~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AE</a:t>
            </a:r>
            <a:r>
              <a:rPr kumimoji="0" lang="en-US" altLang="zh-CN" sz="2800" b="0" i="1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k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/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Z</a:t>
            </a:r>
            <a:r>
              <a:rPr kumimoji="0" lang="ru-RU" altLang="zh-CN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E</a:t>
            </a:r>
            <a:r>
              <a:rPr kumimoji="0" lang="en-US" altLang="zh-CN" sz="2000" b="0" i="1" u="none" strike="noStrike" cap="none" normalizeH="0" baseline="-3000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k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	-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кинетическая энергия ускоряемого иона на нуклон.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57224" y="3500438"/>
            <a:ext cx="785818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Рассмотрим относительную эффективность       </a:t>
            </a:r>
            <a:r>
              <a:rPr kumimoji="0" lang="ru-RU" altLang="zh-CN" sz="36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ε</a:t>
            </a:r>
            <a:r>
              <a:rPr kumimoji="0" lang="en-US" altLang="zh-CN" sz="36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r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 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DejaVu LGC Sans" charset="-12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для иона 2, в сравнении с ионом 1 для разных типов ускорителей: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000636"/>
            <a:ext cx="3134342" cy="928694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1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ejaVu LGC Sans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LGC Sans" charset="-128"/>
                <a:cs typeface="Times New Roman" pitchFamily="18" charset="0"/>
              </a:rPr>
              <a:t>      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48C61-E067-4EDC-B476-6444C81604C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741613" y="2708275"/>
          <a:ext cx="5691187" cy="3960813"/>
        </p:xfrm>
        <a:graphic>
          <a:graphicData uri="http://schemas.openxmlformats.org/presentationml/2006/ole">
            <p:oleObj spid="_x0000_s350210" name="Graph" r:id="rId3" imgW="4129200" imgH="2877120" progId="Origin50.Graph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933825"/>
            <a:ext cx="2232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684713" y="57150"/>
            <a:ext cx="15541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600"/>
              <a:t>particle with </a:t>
            </a:r>
          </a:p>
          <a:p>
            <a:pPr algn="just" eaLnBrk="0" hangingPunct="0"/>
            <a:endParaRPr lang="en-US" sz="1600"/>
          </a:p>
          <a:p>
            <a:pPr algn="just" eaLnBrk="0" hangingPunct="0"/>
            <a:r>
              <a:rPr lang="en-US" sz="1600"/>
              <a:t>charge      Z </a:t>
            </a:r>
          </a:p>
          <a:p>
            <a:pPr algn="just" eaLnBrk="0" hangingPunct="0"/>
            <a:endParaRPr lang="en-US" sz="1600"/>
          </a:p>
          <a:p>
            <a:pPr algn="just" eaLnBrk="0" hangingPunct="0"/>
            <a:r>
              <a:rPr lang="en-US" sz="1600"/>
              <a:t> mass number A</a:t>
            </a:r>
            <a:r>
              <a:rPr lang="en-US" sz="1600" baseline="-25000"/>
              <a:t> </a:t>
            </a:r>
          </a:p>
          <a:p>
            <a:pPr algn="just" eaLnBrk="0" hangingPunct="0"/>
            <a:r>
              <a:rPr lang="en-US" altLang="zh-CN" sz="2400" baseline="-25000"/>
              <a:t>Momentum    </a:t>
            </a:r>
            <a:r>
              <a:rPr lang="en-US" altLang="zh-CN" sz="2400" i="1" baseline="-25000"/>
              <a:t>p</a:t>
            </a:r>
            <a:endParaRPr lang="en-US" altLang="zh-CN" sz="2400" i="1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404813"/>
            <a:ext cx="17526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Прямоугольник 9"/>
          <p:cNvSpPr>
            <a:spLocks noChangeArrowheads="1"/>
          </p:cNvSpPr>
          <p:nvPr/>
        </p:nvSpPr>
        <p:spPr bwMode="auto">
          <a:xfrm>
            <a:off x="250825" y="47625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synchrotron </a:t>
            </a:r>
            <a:endParaRPr lang="ru-RU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9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196975"/>
            <a:ext cx="1806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61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060575"/>
            <a:ext cx="15636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Rectangle 12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1200">
                <a:latin typeface="Times New Roman" pitchFamily="18" charset="0"/>
                <a:ea typeface="DejaVu LGC Sans"/>
                <a:cs typeface="DejaVu LGC Sans"/>
              </a:rPr>
              <a:t>     </a:t>
            </a:r>
            <a:endParaRPr lang="en-US" altLang="zh-CN"/>
          </a:p>
        </p:txBody>
      </p:sp>
      <p:sp>
        <p:nvSpPr>
          <p:cNvPr id="2063" name="Прямоугольник 15"/>
          <p:cNvSpPr>
            <a:spLocks noChangeArrowheads="1"/>
          </p:cNvSpPr>
          <p:nvPr/>
        </p:nvSpPr>
        <p:spPr bwMode="auto">
          <a:xfrm>
            <a:off x="3995738" y="2060575"/>
            <a:ext cx="4176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E</a:t>
            </a:r>
            <a:r>
              <a:rPr lang="en-US" i="1" baseline="-25000"/>
              <a:t>1</a:t>
            </a:r>
            <a:r>
              <a:rPr lang="en-US"/>
              <a:t> and </a:t>
            </a:r>
            <a:r>
              <a:rPr lang="en-US" i="1"/>
              <a:t>E</a:t>
            </a:r>
            <a:r>
              <a:rPr lang="en-US" i="1" baseline="-25000"/>
              <a:t>2</a:t>
            </a:r>
            <a:r>
              <a:rPr lang="en-US"/>
              <a:t> are the final kinetic energy per nucleon</a:t>
            </a:r>
            <a:endParaRPr lang="ru-RU"/>
          </a:p>
        </p:txBody>
      </p:sp>
      <p:sp>
        <p:nvSpPr>
          <p:cNvPr id="2064" name="Прямоугольник 16"/>
          <p:cNvSpPr>
            <a:spLocks noChangeArrowheads="1"/>
          </p:cNvSpPr>
          <p:nvPr/>
        </p:nvSpPr>
        <p:spPr bwMode="auto">
          <a:xfrm>
            <a:off x="468313" y="2060575"/>
            <a:ext cx="725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linac </a:t>
            </a:r>
            <a:endParaRPr lang="ru-RU"/>
          </a:p>
        </p:txBody>
      </p:sp>
      <p:sp>
        <p:nvSpPr>
          <p:cNvPr id="2065" name="Прямоугольник 17"/>
          <p:cNvSpPr>
            <a:spLocks noChangeArrowheads="1"/>
          </p:cNvSpPr>
          <p:nvPr/>
        </p:nvSpPr>
        <p:spPr bwMode="auto">
          <a:xfrm>
            <a:off x="323850" y="1268413"/>
            <a:ext cx="1052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cyclotron</a:t>
            </a:r>
            <a:endParaRPr lang="ru-RU"/>
          </a:p>
        </p:txBody>
      </p:sp>
      <p:sp>
        <p:nvSpPr>
          <p:cNvPr id="2066" name="Прямоугольник 18"/>
          <p:cNvSpPr>
            <a:spLocks noChangeArrowheads="1"/>
          </p:cNvSpPr>
          <p:nvPr/>
        </p:nvSpPr>
        <p:spPr bwMode="auto">
          <a:xfrm>
            <a:off x="3916363" y="3244850"/>
            <a:ext cx="1311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synchrotron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E24D4-0E52-46B1-A7F8-8F135779B64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8313" y="1844675"/>
            <a:ext cx="5616575" cy="3052763"/>
            <a:chOff x="442" y="329"/>
            <a:chExt cx="7643" cy="4164"/>
          </a:xfrm>
        </p:grpSpPr>
        <p:sp>
          <p:nvSpPr>
            <p:cNvPr id="3082" name="Text Box 3"/>
            <p:cNvSpPr txBox="1">
              <a:spLocks noChangeArrowheads="1"/>
            </p:cNvSpPr>
            <p:nvPr/>
          </p:nvSpPr>
          <p:spPr bwMode="auto">
            <a:xfrm>
              <a:off x="7665" y="4080"/>
              <a:ext cx="420" cy="2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endParaRPr lang="ru-RU"/>
            </a:p>
          </p:txBody>
        </p:sp>
        <p:graphicFrame>
          <p:nvGraphicFramePr>
            <p:cNvPr id="3075" name="Object 4"/>
            <p:cNvGraphicFramePr>
              <a:graphicFrameLocks noChangeAspect="1"/>
            </p:cNvGraphicFramePr>
            <p:nvPr/>
          </p:nvGraphicFramePr>
          <p:xfrm>
            <a:off x="442" y="329"/>
            <a:ext cx="5983" cy="4164"/>
          </p:xfrm>
          <a:graphic>
            <a:graphicData uri="http://schemas.openxmlformats.org/presentationml/2006/ole">
              <p:oleObj spid="_x0000_s351235" name="Graph" r:id="rId3" imgW="4129200" imgH="2877120" progId="Origin50.Graph">
                <p:embed/>
              </p:oleObj>
            </a:graphicData>
          </a:graphic>
        </p:graphicFrame>
      </p:grp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1763713" y="1341438"/>
            <a:ext cx="1052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cyclotron</a:t>
            </a:r>
            <a:endParaRPr lang="ru-RU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547813" y="1916113"/>
            <a:ext cx="7353300" cy="2952750"/>
            <a:chOff x="2415" y="3705"/>
            <a:chExt cx="11580" cy="4649"/>
          </a:xfrm>
        </p:grpSpPr>
        <p:sp>
          <p:nvSpPr>
            <p:cNvPr id="3081" name="Text Box 6"/>
            <p:cNvSpPr txBox="1">
              <a:spLocks noChangeArrowheads="1"/>
            </p:cNvSpPr>
            <p:nvPr/>
          </p:nvSpPr>
          <p:spPr bwMode="auto">
            <a:xfrm>
              <a:off x="2415" y="7905"/>
              <a:ext cx="420" cy="2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ru-RU" sz="1100">
                  <a:latin typeface="Times New Roman" pitchFamily="18" charset="0"/>
                </a:rPr>
                <a:t> c)</a:t>
              </a:r>
              <a:endParaRPr lang="ru-RU"/>
            </a:p>
          </p:txBody>
        </p:sp>
        <p:graphicFrame>
          <p:nvGraphicFramePr>
            <p:cNvPr id="3074" name="Object 7"/>
            <p:cNvGraphicFramePr>
              <a:graphicFrameLocks noChangeAspect="1"/>
            </p:cNvGraphicFramePr>
            <p:nvPr/>
          </p:nvGraphicFramePr>
          <p:xfrm>
            <a:off x="7314" y="3705"/>
            <a:ext cx="6681" cy="4649"/>
          </p:xfrm>
          <a:graphic>
            <a:graphicData uri="http://schemas.openxmlformats.org/presentationml/2006/ole">
              <p:oleObj spid="_x0000_s351234" name="Graph" r:id="rId4" imgW="4129200" imgH="2877120" progId="Origin50.Graph">
                <p:embed/>
              </p:oleObj>
            </a:graphicData>
          </a:graphic>
        </p:graphicFrame>
      </p:grpSp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6372225" y="1268413"/>
            <a:ext cx="727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linac </a:t>
            </a:r>
            <a:endParaRPr lang="ru-RU"/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571472" y="5072074"/>
            <a:ext cx="6858048" cy="1292662"/>
          </a:xfrm>
          <a:prstGeom prst="rect">
            <a:avLst/>
          </a:prstGeom>
          <a:solidFill>
            <a:srgbClr val="FCFCF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E2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5" tooltip="Physics of Particles and Nuclei Letters"/>
              </a:rPr>
              <a:t>Physics of Particles and Nuclei Letters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January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2017, 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Volume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14, 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8E2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6"/>
              </a:rPr>
              <a:t>Issue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E2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6"/>
              </a:rPr>
              <a:t> 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pp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132–138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Optimization of Accelerated Charged Particle Beam for ADS Energy Production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A.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Baldin</a:t>
            </a:r>
            <a:r>
              <a:rPr kumimoji="0" lang="en-US" altLang="zh-CN" sz="14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a,b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A. I.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Berlev</a:t>
            </a:r>
            <a:r>
              <a:rPr kumimoji="0" lang="en-US" altLang="zh-CN" sz="14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a,b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M.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Paraipan</a:t>
            </a:r>
            <a:r>
              <a:rPr kumimoji="0" lang="en-US" altLang="zh-CN" sz="14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a,c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S. I.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Tyutyunnikov</a:t>
            </a:r>
            <a:r>
              <a:rPr kumimoji="0" lang="en-US" altLang="zh-CN" sz="14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46" name="Group 2"/>
          <p:cNvGrpSpPr>
            <a:grpSpLocks/>
          </p:cNvGrpSpPr>
          <p:nvPr/>
        </p:nvGrpSpPr>
        <p:grpSpPr bwMode="auto">
          <a:xfrm>
            <a:off x="428596" y="785794"/>
            <a:ext cx="3846513" cy="2881313"/>
            <a:chOff x="825" y="2016"/>
            <a:chExt cx="5760" cy="4008"/>
          </a:xfrm>
        </p:grpSpPr>
        <p:sp>
          <p:nvSpPr>
            <p:cNvPr id="262147" name="Text Box 3"/>
            <p:cNvSpPr txBox="1">
              <a:spLocks noChangeArrowheads="1"/>
            </p:cNvSpPr>
            <p:nvPr/>
          </p:nvSpPr>
          <p:spPr bwMode="auto">
            <a:xfrm>
              <a:off x="3045" y="4770"/>
              <a:ext cx="420" cy="2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(a)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2148" name="Object 4"/>
            <p:cNvGraphicFramePr>
              <a:graphicFrameLocks noChangeAspect="1"/>
            </p:cNvGraphicFramePr>
            <p:nvPr/>
          </p:nvGraphicFramePr>
          <p:xfrm>
            <a:off x="825" y="2016"/>
            <a:ext cx="5760" cy="4008"/>
          </p:xfrm>
          <a:graphic>
            <a:graphicData uri="http://schemas.openxmlformats.org/presentationml/2006/ole">
              <p:oleObj spid="_x0000_s262148" r:id="rId3" imgW="2065617" imgH="1438560" progId="Origin50.Graph">
                <p:embed/>
              </p:oleObj>
            </a:graphicData>
          </a:graphic>
        </p:graphicFrame>
      </p:grp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4214810" y="1071546"/>
            <a:ext cx="3857652" cy="17859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altLang="zh-CN" dirty="0" smtClean="0">
                <a:latin typeface="Times New Roman" pitchFamily="18" charset="0"/>
                <a:ea typeface="DejaVu LGC Sans"/>
                <a:cs typeface="Times New Roman" pitchFamily="18" charset="0"/>
              </a:rPr>
              <a:t>Relative (with respect to protons) ion efficiency as a function of beam energy for beams accelerated in a synchrotron, cyclotron, and a linear accelerator. </a:t>
            </a:r>
            <a:endParaRPr lang="ru-RU" altLang="zh-CN" dirty="0" smtClean="0">
              <a:latin typeface="Times New Roman" pitchFamily="18" charset="0"/>
              <a:ea typeface="DejaVu LGC Sans"/>
              <a:cs typeface="Times New Roman" pitchFamily="18" charset="0"/>
            </a:endParaRPr>
          </a:p>
        </p:txBody>
      </p:sp>
      <p:grpSp>
        <p:nvGrpSpPr>
          <p:cNvPr id="262150" name="Group 6"/>
          <p:cNvGrpSpPr>
            <a:grpSpLocks/>
          </p:cNvGrpSpPr>
          <p:nvPr/>
        </p:nvGrpSpPr>
        <p:grpSpPr bwMode="auto">
          <a:xfrm>
            <a:off x="500063" y="4010025"/>
            <a:ext cx="3944937" cy="2847975"/>
            <a:chOff x="900" y="9019"/>
            <a:chExt cx="5850" cy="4070"/>
          </a:xfrm>
        </p:grpSpPr>
        <p:graphicFrame>
          <p:nvGraphicFramePr>
            <p:cNvPr id="262151" name="Object 7"/>
            <p:cNvGraphicFramePr>
              <a:graphicFrameLocks noChangeAspect="1"/>
            </p:cNvGraphicFramePr>
            <p:nvPr/>
          </p:nvGraphicFramePr>
          <p:xfrm>
            <a:off x="900" y="9019"/>
            <a:ext cx="5850" cy="4070"/>
          </p:xfrm>
          <a:graphic>
            <a:graphicData uri="http://schemas.openxmlformats.org/presentationml/2006/ole">
              <p:oleObj spid="_x0000_s262151" r:id="rId4" imgW="2065617" imgH="1438560" progId="Origin50.Graph">
                <p:embed/>
              </p:oleObj>
            </a:graphicData>
          </a:graphic>
        </p:graphicFrame>
        <p:sp>
          <p:nvSpPr>
            <p:cNvPr id="262152" name="Text Box 8"/>
            <p:cNvSpPr txBox="1">
              <a:spLocks noChangeArrowheads="1"/>
            </p:cNvSpPr>
            <p:nvPr/>
          </p:nvSpPr>
          <p:spPr bwMode="auto">
            <a:xfrm>
              <a:off x="3225" y="11840"/>
              <a:ext cx="420" cy="2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(c)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2153" name="Group 9"/>
          <p:cNvGrpSpPr>
            <a:grpSpLocks/>
          </p:cNvGrpSpPr>
          <p:nvPr/>
        </p:nvGrpSpPr>
        <p:grpSpPr bwMode="auto">
          <a:xfrm>
            <a:off x="4500535" y="3785570"/>
            <a:ext cx="3841750" cy="3072603"/>
            <a:chOff x="2203" y="8295"/>
            <a:chExt cx="5820" cy="4367"/>
          </a:xfrm>
        </p:grpSpPr>
        <p:graphicFrame>
          <p:nvGraphicFramePr>
            <p:cNvPr id="262154" name="Object 10"/>
            <p:cNvGraphicFramePr>
              <a:graphicFrameLocks noChangeAspect="1"/>
            </p:cNvGraphicFramePr>
            <p:nvPr/>
          </p:nvGraphicFramePr>
          <p:xfrm>
            <a:off x="2203" y="8612"/>
            <a:ext cx="5820" cy="4050"/>
          </p:xfrm>
          <a:graphic>
            <a:graphicData uri="http://schemas.openxmlformats.org/presentationml/2006/ole">
              <p:oleObj spid="_x0000_s262154" r:id="rId5" imgW="2065617" imgH="1438560" progId="Origin50.Graph">
                <p:embed/>
              </p:oleObj>
            </a:graphicData>
          </a:graphic>
        </p:graphicFrame>
        <p:sp>
          <p:nvSpPr>
            <p:cNvPr id="262155" name="Text Box 11"/>
            <p:cNvSpPr txBox="1">
              <a:spLocks noChangeArrowheads="1"/>
            </p:cNvSpPr>
            <p:nvPr/>
          </p:nvSpPr>
          <p:spPr bwMode="auto">
            <a:xfrm>
              <a:off x="3045" y="8295"/>
              <a:ext cx="420" cy="2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670" y="78579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Times New Roman" pitchFamily="18" charset="0"/>
                <a:ea typeface="DejaVu LGC Sans"/>
                <a:cs typeface="Times New Roman" pitchFamily="18" charset="0"/>
              </a:rPr>
              <a:t>synchrotron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371475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Times New Roman" pitchFamily="18" charset="0"/>
                <a:ea typeface="DejaVu LGC Sans"/>
                <a:cs typeface="Times New Roman" pitchFamily="18" charset="0"/>
              </a:rPr>
              <a:t>cyclotron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3714752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Times New Roman" pitchFamily="18" charset="0"/>
                <a:ea typeface="DejaVu LGC Sans"/>
                <a:cs typeface="Times New Roman" pitchFamily="18" charset="0"/>
              </a:rPr>
              <a:t>linear accelerator</a:t>
            </a: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1"/>
          <p:cNvSpPr>
            <a:spLocks noChangeArrowheads="1"/>
          </p:cNvSpPr>
          <p:nvPr/>
        </p:nvSpPr>
        <p:spPr bwMode="auto">
          <a:xfrm>
            <a:off x="500034" y="714356"/>
            <a:ext cx="8643966" cy="5693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30 июня 1947 г.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директор Института химической физики АН СССР академик Н.Н.Семенов направил И.В.Сталину письмо с описанием идеи защиты от атомных бомб, которое приводится ниже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Глубокоуважаемый Иосиф Виссарионович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 Narrow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Мне кажется, что нахождение специфической и эффективной защиты от атомных бомб является проблемой едва ли не более важной, чем проблема изготов­ления атомных бомб.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 Narrow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Между тем проблема эта не только не поставлена перед советскими учеными, но и наши ученые, да, видимо, и большинство заграничных ученых считают, что эффективного метода борьбы с атомными бомбами принципиально существовать не может.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[…]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 Narrow" pitchFamily="34" charset="0"/>
              <a:cs typeface="Arial" pitchFamily="34" charset="0"/>
              <a:sym typeface="Symbol" pitchFamily="18" charset="2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Уже около полугода я размышляю над вопросом возможных путей созда­ния противоатомной защиты. Мне стал ясен принцип, который надо положить в основу. Согласно подсчетам Зельдовича, для практически полной ликвида­ции взрыва достаточно, чтобы 2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3 миллиона нейтронов попали в активное вещество бомбы в течение 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2 секунд ее падения на цель.</a:t>
            </a:r>
            <a:r>
              <a:rPr lang="ru-RU" sz="1400" dirty="0" smtClean="0">
                <a:solidFill>
                  <a:srgbClr val="0000CC"/>
                </a:solidFill>
                <a:latin typeface="Arial Narrow" pitchFamily="34" charset="0"/>
              </a:rPr>
              <a:t> Итак, задача свелась к созданию наземного источника нейтронов соот­ветствующей мощности. Были продуманы несколько вариантов, из которых один намечает, по моему мнению, правильный и перспективный путь реше­ния проблемы.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 Narrow" pitchFamily="34" charset="0"/>
              </a:rPr>
              <a:t>Он основан на том, что, согласно весьма достоверным подсчетам, протоны с энергией 1 миллиард вольт могут в виде направленного пучка распростра­няться в воздухе на 3 километра, а с энергией 2,7 миллиарда — на расстояние 10 километров. Попадая в тело бомбы, протоны очень большой энергии, несомненно, будут выбивать нейтроны из ядер и при достаточной интенсивности потока ликвидируют возможность взрыва.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 Narrow" pitchFamily="34" charset="0"/>
              </a:rPr>
              <a:t>Я поделился своими соображениями с </a:t>
            </a:r>
            <a:r>
              <a:rPr lang="ru-RU" sz="1400" dirty="0" err="1" smtClean="0">
                <a:solidFill>
                  <a:srgbClr val="0000CC"/>
                </a:solidFill>
                <a:latin typeface="Arial Narrow" pitchFamily="34" charset="0"/>
              </a:rPr>
              <a:t>А.И.Лейпунским</a:t>
            </a:r>
            <a:r>
              <a:rPr lang="ru-RU" sz="1400" dirty="0" smtClean="0">
                <a:solidFill>
                  <a:srgbClr val="0000CC"/>
                </a:solidFill>
                <a:latin typeface="Arial Narrow" pitchFamily="34" charset="0"/>
              </a:rPr>
              <a:t> и поставил перед ним вопрос, нельзя ли для генерации протонов использовать новый принцип ускорителя, недавно им выдвинутый. </a:t>
            </a:r>
            <a:r>
              <a:rPr lang="ru-RU" sz="1400" dirty="0" err="1" smtClean="0">
                <a:solidFill>
                  <a:srgbClr val="0000CC"/>
                </a:solidFill>
                <a:latin typeface="Arial Narrow" pitchFamily="34" charset="0"/>
              </a:rPr>
              <a:t>Лейпунский</a:t>
            </a:r>
            <a:r>
              <a:rPr lang="ru-RU" sz="1400" dirty="0" smtClean="0">
                <a:solidFill>
                  <a:srgbClr val="0000CC"/>
                </a:solidFill>
                <a:latin typeface="Arial Narrow" pitchFamily="34" charset="0"/>
              </a:rPr>
              <a:t> одобрил мой план. Предварительные подсчеты, им сделанные по моей просьбе, показали, что нужный для наших целей поток протонов получить хотя и трудно, но не представляется невозможным. […]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 Narrow" pitchFamily="34" charset="0"/>
              </a:rPr>
              <a:t>Прошу Вас, Иосиф Виссарионович, для более подробного сообщения лично принять меня и т. </a:t>
            </a:r>
            <a:r>
              <a:rPr lang="ru-RU" sz="1400" dirty="0" err="1" smtClean="0">
                <a:solidFill>
                  <a:srgbClr val="0000CC"/>
                </a:solidFill>
                <a:latin typeface="Arial Narrow" pitchFamily="34" charset="0"/>
              </a:rPr>
              <a:t>Лейпунского</a:t>
            </a:r>
            <a:r>
              <a:rPr lang="ru-RU" sz="1400" dirty="0" smtClean="0">
                <a:solidFill>
                  <a:srgbClr val="0000CC"/>
                </a:solidFill>
                <a:latin typeface="Arial Narrow" pitchFamily="34" charset="0"/>
              </a:rPr>
              <a:t> или, если Вы найдете это нецелесообразным, то поручить поговорить с нами лично т. Берия.</a:t>
            </a:r>
          </a:p>
          <a:p>
            <a:r>
              <a:rPr lang="ru-RU" sz="1400" dirty="0" smtClean="0">
                <a:solidFill>
                  <a:srgbClr val="0000CC"/>
                </a:solidFill>
                <a:latin typeface="Arial Narrow" pitchFamily="34" charset="0"/>
              </a:rPr>
              <a:t>Н. Семенов, 30 июня 1947 года.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50209" name="Rectangle 1"/>
          <p:cNvSpPr>
            <a:spLocks noChangeArrowheads="1"/>
          </p:cNvSpPr>
          <p:nvPr/>
        </p:nvSpPr>
        <p:spPr bwMode="auto">
          <a:xfrm>
            <a:off x="0" y="0"/>
            <a:ext cx="8501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Г.В. Киселев,  начальник реакторного отдела (1982-1997 гг.) ГНЦ РФ ИТЭФ,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Доклад на «Семеновских чтениях» (апрель 2014 г.)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751344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Annals of Nuclear Energy 110 (2017) 973–978 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hlinkClick r:id="rId2"/>
              </a:rPr>
              <a:t>www.elsevier.com/locate/anucene</a:t>
            </a:r>
            <a:endParaRPr lang="ru-RU" sz="16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Comparative </a:t>
            </a:r>
            <a:r>
              <a:rPr lang="en-US" dirty="0" smtClean="0">
                <a:solidFill>
                  <a:srgbClr val="0000CC"/>
                </a:solidFill>
              </a:rPr>
              <a:t>analysis of proton and light ion beams for energy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amplification in subcritical </a:t>
            </a:r>
            <a:r>
              <a:rPr lang="en-US" dirty="0" smtClean="0">
                <a:solidFill>
                  <a:srgbClr val="0000CC"/>
                </a:solidFill>
              </a:rPr>
              <a:t>systems</a:t>
            </a:r>
            <a:endParaRPr lang="ru-RU" dirty="0" smtClean="0">
              <a:solidFill>
                <a:srgbClr val="0000CC"/>
              </a:solidFill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A.A. </a:t>
            </a:r>
            <a:r>
              <a:rPr lang="en-US" dirty="0" err="1" smtClean="0"/>
              <a:t>Baldin</a:t>
            </a:r>
            <a:r>
              <a:rPr lang="ru-RU" dirty="0" smtClean="0"/>
              <a:t>,</a:t>
            </a:r>
            <a:r>
              <a:rPr lang="en-US" dirty="0" smtClean="0"/>
              <a:t>  </a:t>
            </a:r>
            <a:r>
              <a:rPr lang="en-US" dirty="0" smtClean="0"/>
              <a:t>E.G. </a:t>
            </a:r>
            <a:r>
              <a:rPr lang="en-US" dirty="0" err="1" smtClean="0"/>
              <a:t>Baldina</a:t>
            </a:r>
            <a:r>
              <a:rPr lang="en-US" dirty="0" smtClean="0"/>
              <a:t> </a:t>
            </a:r>
            <a:r>
              <a:rPr lang="en-US" dirty="0" smtClean="0"/>
              <a:t>, </a:t>
            </a:r>
            <a:r>
              <a:rPr lang="en-US" dirty="0" smtClean="0"/>
              <a:t>M. </a:t>
            </a:r>
            <a:r>
              <a:rPr lang="en-US" dirty="0" err="1" smtClean="0"/>
              <a:t>Paraipan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429000"/>
            <a:ext cx="871543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efficiency of 0.5–4 </a:t>
            </a:r>
            <a:r>
              <a:rPr lang="en-US" dirty="0" err="1" smtClean="0"/>
              <a:t>GeV</a:t>
            </a:r>
            <a:r>
              <a:rPr lang="en-US" dirty="0" smtClean="0"/>
              <a:t> proton and 0.25–1 </a:t>
            </a:r>
            <a:r>
              <a:rPr lang="en-US" dirty="0" err="1" smtClean="0"/>
              <a:t>AGeV</a:t>
            </a:r>
            <a:r>
              <a:rPr lang="en-US" dirty="0" smtClean="0"/>
              <a:t> light ion</a:t>
            </a:r>
            <a:r>
              <a:rPr lang="ru-RU" dirty="0" smtClean="0"/>
              <a:t> </a:t>
            </a:r>
            <a:r>
              <a:rPr lang="en-US" dirty="0" smtClean="0"/>
              <a:t>(7Li, 9Be, 11B, and 12C) beams in the enriched U target with a</a:t>
            </a:r>
            <a:r>
              <a:rPr lang="ru-RU" dirty="0" smtClean="0"/>
              <a:t> </a:t>
            </a:r>
            <a:r>
              <a:rPr lang="en-US" dirty="0" smtClean="0"/>
              <a:t>radius of 100 cm, a length of 200 cm, and a </a:t>
            </a:r>
            <a:r>
              <a:rPr lang="en-US" u="sng" dirty="0" smtClean="0">
                <a:solidFill>
                  <a:srgbClr val="C00000"/>
                </a:solidFill>
              </a:rPr>
              <a:t>criticality coefficient</a:t>
            </a:r>
            <a:r>
              <a:rPr lang="ru-RU" u="sng" dirty="0" smtClean="0">
                <a:solidFill>
                  <a:srgbClr val="C00000"/>
                </a:solidFill>
              </a:rPr>
              <a:t> </a:t>
            </a:r>
            <a:r>
              <a:rPr lang="en-US" u="sng" dirty="0" smtClean="0">
                <a:solidFill>
                  <a:srgbClr val="C00000"/>
                </a:solidFill>
              </a:rPr>
              <a:t>of 0.96 </a:t>
            </a:r>
            <a:r>
              <a:rPr lang="en-US" dirty="0" smtClean="0"/>
              <a:t>was analyzed.</a:t>
            </a:r>
            <a:r>
              <a:rPr lang="en-US" sz="1000" dirty="0" smtClean="0"/>
              <a:t> </a:t>
            </a:r>
            <a:endParaRPr lang="ru-RU" sz="1000" dirty="0" smtClean="0"/>
          </a:p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dirty="0" smtClean="0"/>
              <a:t>For the proton beam, the maximum efficiency is reached at a</a:t>
            </a:r>
            <a:r>
              <a:rPr lang="ru-RU" dirty="0" smtClean="0"/>
              <a:t> </a:t>
            </a:r>
            <a:r>
              <a:rPr lang="en-US" dirty="0" smtClean="0"/>
              <a:t>proton energy of 1.5 </a:t>
            </a:r>
            <a:r>
              <a:rPr lang="en-US" dirty="0" err="1" smtClean="0"/>
              <a:t>GeV</a:t>
            </a:r>
            <a:r>
              <a:rPr lang="en-US" dirty="0" smtClean="0"/>
              <a:t>. At the same time, light 0.3–0.4 </a:t>
            </a:r>
            <a:r>
              <a:rPr lang="en-US" dirty="0" err="1" smtClean="0"/>
              <a:t>AGeV</a:t>
            </a:r>
            <a:r>
              <a:rPr lang="ru-RU" dirty="0" smtClean="0"/>
              <a:t> </a:t>
            </a:r>
            <a:r>
              <a:rPr lang="en-US" dirty="0" smtClean="0"/>
              <a:t>ion beams yield higher efficiency than the 1.5 </a:t>
            </a:r>
            <a:r>
              <a:rPr lang="en-US" dirty="0" err="1" smtClean="0"/>
              <a:t>GeV</a:t>
            </a:r>
            <a:r>
              <a:rPr lang="en-US" dirty="0" smtClean="0"/>
              <a:t> proton beam</a:t>
            </a:r>
            <a:r>
              <a:rPr lang="ru-RU" dirty="0" smtClean="0"/>
              <a:t> </a:t>
            </a:r>
            <a:r>
              <a:rPr lang="en-US" dirty="0" smtClean="0"/>
              <a:t>in the targets with Be or C window. This ensures the same electrical power with lower energy consumption and an accelerator</a:t>
            </a:r>
            <a:r>
              <a:rPr lang="ru-RU" dirty="0" smtClean="0"/>
              <a:t>  </a:t>
            </a:r>
            <a:r>
              <a:rPr lang="en-US" dirty="0" smtClean="0"/>
              <a:t>with  two times smaller</a:t>
            </a:r>
            <a:r>
              <a:rPr lang="ru-RU" dirty="0" smtClean="0"/>
              <a:t> </a:t>
            </a:r>
            <a:r>
              <a:rPr lang="en-US" dirty="0" smtClean="0"/>
              <a:t>dimensions.</a:t>
            </a:r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Thus, the conclusion can be made that </a:t>
            </a:r>
            <a:r>
              <a:rPr lang="en-US" u="sng" dirty="0" smtClean="0">
                <a:solidFill>
                  <a:srgbClr val="C00000"/>
                </a:solidFill>
              </a:rPr>
              <a:t>0.3 </a:t>
            </a:r>
            <a:r>
              <a:rPr lang="en-US" u="sng" dirty="0" err="1" smtClean="0">
                <a:solidFill>
                  <a:srgbClr val="C00000"/>
                </a:solidFill>
              </a:rPr>
              <a:t>AGeV</a:t>
            </a:r>
            <a:r>
              <a:rPr lang="en-US" u="sng" dirty="0" smtClean="0">
                <a:solidFill>
                  <a:srgbClr val="C00000"/>
                </a:solidFill>
              </a:rPr>
              <a:t> 7Li beam is</a:t>
            </a:r>
            <a:r>
              <a:rPr lang="ru-RU" u="sng" dirty="0" smtClean="0">
                <a:solidFill>
                  <a:srgbClr val="C00000"/>
                </a:solidFill>
              </a:rPr>
              <a:t> </a:t>
            </a:r>
            <a:r>
              <a:rPr lang="en-US" u="sng" dirty="0" smtClean="0">
                <a:solidFill>
                  <a:srgbClr val="C00000"/>
                </a:solidFill>
              </a:rPr>
              <a:t>advantageous for ADS from the point of view of energy gain and</a:t>
            </a:r>
            <a:r>
              <a:rPr lang="ru-RU" u="sng" dirty="0" smtClean="0">
                <a:solidFill>
                  <a:srgbClr val="C00000"/>
                </a:solidFill>
              </a:rPr>
              <a:t> </a:t>
            </a:r>
            <a:r>
              <a:rPr lang="en-US" u="sng" dirty="0" smtClean="0">
                <a:solidFill>
                  <a:srgbClr val="C00000"/>
                </a:solidFill>
              </a:rPr>
              <a:t>small accelerator size</a:t>
            </a:r>
            <a:r>
              <a:rPr lang="en-US" u="sng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1"/>
          <p:cNvSpPr>
            <a:spLocks noChangeArrowheads="1"/>
          </p:cNvSpPr>
          <p:nvPr/>
        </p:nvSpPr>
        <p:spPr bwMode="auto">
          <a:xfrm>
            <a:off x="0" y="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ejaVu LGC Sans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dirty="0" smtClean="0">
                <a:latin typeface="Times New Roman" pitchFamily="18" charset="0"/>
                <a:ea typeface="DejaVu LGC Sans"/>
                <a:cs typeface="Times New Roman" pitchFamily="18" charset="0"/>
              </a:rPr>
              <a:t>  </a:t>
            </a:r>
            <a:r>
              <a:rPr lang="ru-RU" altLang="zh-CN" sz="2800" dirty="0" smtClean="0">
                <a:solidFill>
                  <a:srgbClr val="C00000"/>
                </a:solidFill>
                <a:latin typeface="Times New Roman" pitchFamily="18" charset="0"/>
                <a:ea typeface="DejaVu LGC Sans"/>
                <a:cs typeface="Times New Roman" pitchFamily="18" charset="0"/>
              </a:rPr>
              <a:t>Заключение</a:t>
            </a:r>
            <a:endParaRPr lang="ru-RU" altLang="zh-CN" sz="2800" dirty="0" smtClean="0">
              <a:solidFill>
                <a:srgbClr val="C00000"/>
              </a:solidFill>
              <a:latin typeface="Times New Roman" pitchFamily="18" charset="0"/>
              <a:ea typeface="DejaVu LGC Sans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dirty="0" smtClean="0">
              <a:latin typeface="Times New Roman" pitchFamily="18" charset="0"/>
              <a:ea typeface="DejaVu LGC Sans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Оптимальная энергия протонов для синхротрона ~3 ГэВ, для линейного ускорителя ~1-1.5 ГэВ и  для циклотрона ~1 ГэВ.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DejaVu LGC Sans"/>
              <a:cs typeface="Times New Roman" pitchFamily="18" charset="0"/>
            </a:endParaRPr>
          </a:p>
          <a:p>
            <a:pPr indent="449263"/>
            <a:r>
              <a:rPr lang="ru-RU" altLang="zh-CN" b="1" dirty="0" smtClean="0">
                <a:solidFill>
                  <a:srgbClr val="0000CC"/>
                </a:solidFill>
                <a:latin typeface="Times New Roman" pitchFamily="18" charset="0"/>
                <a:ea typeface="DejaVu LGC Sans"/>
                <a:cs typeface="Times New Roman" pitchFamily="18" charset="0"/>
              </a:rPr>
              <a:t>Оптимальная энергия ускорителя зависит от типа ускоряемого иона, так для углерода оптимальная энергия 2ГэВ/нуклон, а для ионов </a:t>
            </a:r>
            <a:r>
              <a:rPr lang="ru-RU" altLang="zh-CN" b="1" baseline="30000" dirty="0" smtClean="0">
                <a:solidFill>
                  <a:srgbClr val="0000CC"/>
                </a:solidFill>
                <a:latin typeface="Times New Roman" pitchFamily="18" charset="0"/>
                <a:ea typeface="DejaVu LGC Sans"/>
                <a:cs typeface="Times New Roman" pitchFamily="18" charset="0"/>
              </a:rPr>
              <a:t>40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itchFamily="18" charset="0"/>
                <a:ea typeface="DejaVu LGC Sans"/>
                <a:cs typeface="Times New Roman" pitchFamily="18" charset="0"/>
              </a:rPr>
              <a:t>Ca</a:t>
            </a:r>
            <a:r>
              <a:rPr lang="ru-RU" altLang="zh-CN" b="1" dirty="0" smtClean="0">
                <a:solidFill>
                  <a:srgbClr val="0000CC"/>
                </a:solidFill>
                <a:latin typeface="Times New Roman" pitchFamily="18" charset="0"/>
                <a:ea typeface="DejaVu LGC Sans"/>
                <a:cs typeface="Times New Roman" pitchFamily="18" charset="0"/>
              </a:rPr>
              <a:t> - 4ГэВ/нуклон.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Для легких ядер, начиная с  </a:t>
            </a:r>
            <a:r>
              <a:rPr kumimoji="0" lang="ru-RU" altLang="zh-CN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7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Li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и энергии &gt; 1 ГэВ/нуклон, ионные пучки существенно (в разы) более эффективны, чем протонный пучок с энергией 1-3 ГэВ.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7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Li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с энергией 0.5 ГэВ/нуклон эквивалентен протонам с энергией 2 ГэВ (или 0.75 ГэВ/нуклон </a:t>
            </a:r>
            <a:r>
              <a:rPr kumimoji="0" lang="ru-RU" altLang="zh-CN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7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Li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эквивалентен 3 ГэВ протонам), что дает возможность получить то же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энерговыделение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с той же или более высокой эффективностью с использованием </a:t>
            </a:r>
            <a:r>
              <a:rPr kumimoji="0" lang="ru-RU" altLang="zh-CN" b="1" i="0" u="none" strike="noStrike" cap="none" normalizeH="0" baseline="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7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Li 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, причем потребуется ускоритель вдвое меньших размеров. Это особенно актуально для выбора и оптимизации параметров ускорителя "подсветки" реактора на быстрых нейтронах.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DejaVu LGC Sans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Принимая во внимание успешные эксперименты по облучению урановой мишени "Квинта"  на выведенных пучках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Нуклотрона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ЛФВЭ ОИЯИ в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коллаборации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 "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Энергия+Трансмутация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DejaVu LGC Sans"/>
                <a:cs typeface="Times New Roman" pitchFamily="18" charset="0"/>
              </a:rPr>
              <a:t>", представляется важным продолжить эти эксперименты с пучками протонов и легких ядер в диапазоне энергий 0.5-4 ГэВ/нуклон.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2" y="1928802"/>
            <a:ext cx="6096284" cy="12003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brightRoom" dir="t"/>
          </a:scene3d>
          <a:sp3d>
            <a:bevelT prst="relaxedInset"/>
          </a:sp3d>
        </p:spPr>
        <p:txBody>
          <a:bodyPr wrap="square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cap="all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Thank you for attention !</a:t>
            </a:r>
            <a:endParaRPr lang="en-US" sz="3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945515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942975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2575"/>
            <a:ext cx="762000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136525"/>
            <a:ext cx="81597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151D8-B5F2-48E7-8279-9407918AA39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2349500"/>
          <a:ext cx="4479925" cy="3167063"/>
        </p:xfrm>
        <a:graphic>
          <a:graphicData uri="http://schemas.openxmlformats.org/presentationml/2006/ole">
            <p:oleObj spid="_x0000_s335874" name="Graph" r:id="rId4" imgW="4276800" imgH="3024000" progId="Origin50.Graph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284663" y="2276475"/>
          <a:ext cx="4464050" cy="3157538"/>
        </p:xfrm>
        <a:graphic>
          <a:graphicData uri="http://schemas.openxmlformats.org/presentationml/2006/ole">
            <p:oleObj spid="_x0000_s335875" name="Graph" r:id="rId5" imgW="4276800" imgH="3024000" progId="Origin50.Graph">
              <p:embed/>
            </p:oleObj>
          </a:graphicData>
        </a:graphic>
      </p:graphicFrame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900113" y="2060575"/>
            <a:ext cx="2559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Fe-59  </a:t>
            </a:r>
            <a:r>
              <a:rPr lang="en-US"/>
              <a:t>   </a:t>
            </a:r>
            <a:r>
              <a:rPr lang="en-US" sz="2800"/>
              <a:t>E</a:t>
            </a:r>
            <a:r>
              <a:rPr lang="en-US" sz="1400"/>
              <a:t>n</a:t>
            </a:r>
            <a:r>
              <a:rPr lang="en-US" sz="2400"/>
              <a:t>≥4 MeV</a:t>
            </a:r>
            <a:endParaRPr lang="ru-RU" sz="1400"/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611188" y="1484313"/>
            <a:ext cx="6796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QUINTA target with Deuteron&amp;Carbon beams 2AGeV</a:t>
            </a:r>
            <a:endParaRPr lang="ru-RU" sz="2400">
              <a:solidFill>
                <a:srgbClr val="0070C0"/>
              </a:solidFill>
            </a:endParaRPr>
          </a:p>
        </p:txBody>
      </p:sp>
      <p:sp>
        <p:nvSpPr>
          <p:cNvPr id="4103" name="Прямоугольник 7"/>
          <p:cNvSpPr>
            <a:spLocks noChangeArrowheads="1"/>
          </p:cNvSpPr>
          <p:nvPr/>
        </p:nvSpPr>
        <p:spPr bwMode="auto">
          <a:xfrm>
            <a:off x="4932363" y="2060575"/>
            <a:ext cx="304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Sc-44m     E</a:t>
            </a:r>
            <a:r>
              <a:rPr lang="en-US" sz="1400"/>
              <a:t>n</a:t>
            </a:r>
            <a:r>
              <a:rPr lang="en-US" sz="2400"/>
              <a:t>≥100 MeV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70310-F76D-493D-B363-29B9417F15E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388" y="1916113"/>
          <a:ext cx="4173537" cy="2952750"/>
        </p:xfrm>
        <a:graphic>
          <a:graphicData uri="http://schemas.openxmlformats.org/presentationml/2006/ole">
            <p:oleObj spid="_x0000_s331778" name="Graph" r:id="rId3" imgW="4276800" imgH="3024000" progId="Origin50.Graph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27538" y="1844675"/>
          <a:ext cx="4370387" cy="3097213"/>
        </p:xfrm>
        <a:graphic>
          <a:graphicData uri="http://schemas.openxmlformats.org/presentationml/2006/ole">
            <p:oleObj spid="_x0000_s331779" name="Graph" r:id="rId4" imgW="4276800" imgH="3024000" progId="Origin50.Graph">
              <p:embed/>
            </p:oleObj>
          </a:graphicData>
        </a:graphic>
      </p:graphicFrame>
      <p:sp>
        <p:nvSpPr>
          <p:cNvPr id="1030" name="Прямоугольник 4"/>
          <p:cNvSpPr>
            <a:spLocks noChangeArrowheads="1"/>
          </p:cNvSpPr>
          <p:nvPr/>
        </p:nvSpPr>
        <p:spPr bwMode="auto">
          <a:xfrm>
            <a:off x="1331913" y="692150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Simulation with the code Geant4  </a:t>
            </a:r>
          </a:p>
          <a:p>
            <a:endParaRPr lang="ru-RU" sz="2000"/>
          </a:p>
        </p:txBody>
      </p:sp>
      <p:sp>
        <p:nvSpPr>
          <p:cNvPr id="1031" name="Прямоугольник 5"/>
          <p:cNvSpPr>
            <a:spLocks noChangeArrowheads="1"/>
          </p:cNvSpPr>
          <p:nvPr/>
        </p:nvSpPr>
        <p:spPr bwMode="auto">
          <a:xfrm>
            <a:off x="1357290" y="1428736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Quasi-infinite natural uranium target.</a:t>
            </a:r>
          </a:p>
          <a:p>
            <a:r>
              <a:rPr lang="en-US" dirty="0"/>
              <a:t> Length 160 cm radius 60 cm</a:t>
            </a:r>
            <a:endParaRPr lang="ru-RU" dirty="0"/>
          </a:p>
        </p:txBody>
      </p:sp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4429125" y="1857375"/>
          <a:ext cx="4370388" cy="3097213"/>
        </p:xfrm>
        <a:graphic>
          <a:graphicData uri="http://schemas.openxmlformats.org/presentationml/2006/ole">
            <p:oleObj spid="_x0000_s331780" name="Graph" r:id="rId5" imgW="4276800" imgH="30240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75"/>
            <a:ext cx="9537700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0424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86124"/>
            <a:ext cx="41402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5e-1"/>
          <p:cNvPicPr>
            <a:picLocks noChangeAspect="1" noChangeArrowheads="1"/>
          </p:cNvPicPr>
          <p:nvPr/>
        </p:nvPicPr>
        <p:blipFill>
          <a:blip r:embed="rId4" cstate="print"/>
          <a:srcRect r="8875" b="15118"/>
          <a:stretch>
            <a:fillRect/>
          </a:stretch>
        </p:blipFill>
        <p:spPr bwMode="auto">
          <a:xfrm>
            <a:off x="285720" y="3857628"/>
            <a:ext cx="421047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2453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773238"/>
            <a:ext cx="3529013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928802"/>
            <a:ext cx="3214710" cy="425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9B905-1300-4644-9EE5-CD74FB6C699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4356100" y="260350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Расчеты оптимальной энергии первичного пучка протонов для квазибесконечной мишени «БУРАН» (</a:t>
            </a:r>
            <a:r>
              <a:rPr lang="en-US" i="1"/>
              <a:t>V</a:t>
            </a:r>
            <a:r>
              <a:rPr lang="ru-RU" i="1"/>
              <a:t>.</a:t>
            </a:r>
            <a:r>
              <a:rPr lang="en-US" i="1"/>
              <a:t>S</a:t>
            </a:r>
            <a:r>
              <a:rPr lang="ru-RU" i="1"/>
              <a:t>.</a:t>
            </a:r>
            <a:r>
              <a:rPr lang="en-US" i="1"/>
              <a:t>Pronskikh</a:t>
            </a:r>
            <a:r>
              <a:rPr lang="ru-RU" i="1"/>
              <a:t>, </a:t>
            </a:r>
            <a:r>
              <a:rPr lang="en-US" i="1"/>
              <a:t>et al</a:t>
            </a:r>
            <a:r>
              <a:rPr lang="ru-RU" i="1"/>
              <a:t>., «</a:t>
            </a:r>
            <a:r>
              <a:rPr lang="en-US" i="1"/>
              <a:t>Energy production demonstrator for Megawatt proton beams</a:t>
            </a:r>
            <a:r>
              <a:rPr lang="ru-RU" i="1"/>
              <a:t>», </a:t>
            </a:r>
            <a:r>
              <a:rPr lang="en-US" i="1"/>
              <a:t>Fermilab</a:t>
            </a:r>
            <a:r>
              <a:rPr lang="ru-RU" i="1"/>
              <a:t>-</a:t>
            </a:r>
            <a:r>
              <a:rPr lang="en-US" i="1"/>
              <a:t>Conf</a:t>
            </a:r>
            <a:r>
              <a:rPr lang="ru-RU" i="1"/>
              <a:t>-14-177-</a:t>
            </a:r>
            <a:r>
              <a:rPr lang="en-US" i="1"/>
              <a:t>APC</a:t>
            </a:r>
            <a:r>
              <a:rPr lang="ru-RU" i="1"/>
              <a:t>-</a:t>
            </a:r>
            <a:r>
              <a:rPr lang="en-US" i="1"/>
              <a:t>TD</a:t>
            </a:r>
            <a:r>
              <a:rPr lang="ru-RU" i="1"/>
              <a:t>. </a:t>
            </a:r>
            <a:r>
              <a:rPr lang="en-US" i="1"/>
              <a:t>June</a:t>
            </a:r>
            <a:r>
              <a:rPr lang="ru-RU" i="1"/>
              <a:t> 2014</a:t>
            </a:r>
            <a:r>
              <a:rPr lang="ru-RU"/>
              <a:t>), кторые также указывают на оптимальную энергию первичного пучка для </a:t>
            </a:r>
            <a:r>
              <a:rPr lang="en-US"/>
              <a:t>ADS</a:t>
            </a:r>
            <a:r>
              <a:rPr lang="ru-RU"/>
              <a:t> систем в районе 2-3 ГэВ.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068638"/>
            <a:ext cx="41402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838614"/>
            <a:ext cx="3786214" cy="3019386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en-US" sz="2000" b="1" i="1" dirty="0" smtClean="0">
                <a:solidFill>
                  <a:srgbClr val="0000CC"/>
                </a:solidFill>
              </a:rPr>
              <a:t>The “Quinta” target with the lead reflector</a:t>
            </a:r>
            <a:endParaRPr lang="ru-RU" sz="2000" b="1" i="1" dirty="0" smtClean="0">
              <a:solidFill>
                <a:srgbClr val="0000CC"/>
              </a:solidFill>
            </a:endParaRPr>
          </a:p>
        </p:txBody>
      </p:sp>
      <p:pic>
        <p:nvPicPr>
          <p:cNvPr id="22531" name="Picture 2" descr="5e-1"/>
          <p:cNvPicPr>
            <a:picLocks noChangeAspect="1" noChangeArrowheads="1"/>
          </p:cNvPicPr>
          <p:nvPr/>
        </p:nvPicPr>
        <p:blipFill>
          <a:blip r:embed="rId2" cstate="print"/>
          <a:srcRect r="8875" b="15118"/>
          <a:stretch>
            <a:fillRect/>
          </a:stretch>
        </p:blipFill>
        <p:spPr bwMode="auto">
          <a:xfrm>
            <a:off x="1357313" y="1571625"/>
            <a:ext cx="65373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1000100" y="1504494"/>
          <a:ext cx="7572428" cy="5353506"/>
        </p:xfrm>
        <a:graphic>
          <a:graphicData uri="http://schemas.openxmlformats.org/presentationml/2006/ole">
            <p:oleObj spid="_x0000_s305154" name="Graph" r:id="rId3" imgW="4276800" imgH="3024000" progId="Origin50.Graph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8662" y="214290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indent="-354013" algn="just"/>
            <a:r>
              <a:rPr lang="ru-RU" dirty="0" smtClean="0"/>
              <a:t>Энергетические спектры нейтронов  в обычном ядерном</a:t>
            </a:r>
          </a:p>
          <a:p>
            <a:pPr marL="801688" indent="-354013"/>
            <a:r>
              <a:rPr lang="ru-RU" dirty="0" smtClean="0"/>
              <a:t>реакторе и в мишени КВИНТА под действием пучка протонов с энергией 0.66 ГэВ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468313" y="260350"/>
            <a:ext cx="83518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 dirty="0"/>
              <a:t>Полное количество делений в </a:t>
            </a:r>
            <a:r>
              <a:rPr lang="ru-RU" sz="2400" b="1" i="1" dirty="0" smtClean="0"/>
              <a:t>мишени </a:t>
            </a:r>
            <a:r>
              <a:rPr lang="ru-RU" sz="2400" b="1" i="1" dirty="0"/>
              <a:t>«КВИНТА» (серии экспериментов: март 2011, </a:t>
            </a:r>
            <a:r>
              <a:rPr lang="ru-RU" sz="2400" b="1" i="1" dirty="0">
                <a:solidFill>
                  <a:srgbClr val="0000FF"/>
                </a:solidFill>
              </a:rPr>
              <a:t>декабрь 2011,</a:t>
            </a:r>
            <a:r>
              <a:rPr lang="ru-RU" sz="2400" b="1" i="1" dirty="0">
                <a:solidFill>
                  <a:srgbClr val="FF0000"/>
                </a:solidFill>
              </a:rPr>
              <a:t> март 2012</a:t>
            </a:r>
            <a:r>
              <a:rPr lang="ru-RU" sz="2400" b="1" i="1" dirty="0"/>
              <a:t>) – в расчете на один первичный дейтрон и на 1 ГэВ энергии (система ТТД – </a:t>
            </a:r>
            <a:r>
              <a:rPr lang="ru-RU" sz="2400" b="1" i="1" dirty="0" err="1"/>
              <a:t>ОИЭиЯИ-Сосны</a:t>
            </a:r>
            <a:r>
              <a:rPr lang="ru-RU" sz="2400" b="1" i="1" dirty="0"/>
              <a:t> -Беларусь).</a:t>
            </a:r>
          </a:p>
        </p:txBody>
      </p:sp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0" y="1836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82980" name="Object 4"/>
          <p:cNvGraphicFramePr>
            <a:graphicFrameLocks noChangeAspect="1"/>
          </p:cNvGraphicFramePr>
          <p:nvPr/>
        </p:nvGraphicFramePr>
        <p:xfrm>
          <a:off x="1403350" y="1844675"/>
          <a:ext cx="6624638" cy="4929188"/>
        </p:xfrm>
        <a:graphic>
          <a:graphicData uri="http://schemas.openxmlformats.org/presentationml/2006/ole">
            <p:oleObj spid="_x0000_s272386" name="Graph" r:id="rId3" imgW="4220870" imgH="321503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4645</TotalTime>
  <Words>1114</Words>
  <Application>Microsoft Office PowerPoint</Application>
  <PresentationFormat>Экран (4:3)</PresentationFormat>
  <Paragraphs>130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Graph</vt:lpstr>
      <vt:lpstr>Origin Graph</vt:lpstr>
      <vt:lpstr>Слайд 1</vt:lpstr>
      <vt:lpstr>Слайд 2</vt:lpstr>
      <vt:lpstr>Слайд 3</vt:lpstr>
      <vt:lpstr>Слайд 4</vt:lpstr>
      <vt:lpstr>Слайд 5</vt:lpstr>
      <vt:lpstr>Слайд 6</vt:lpstr>
      <vt:lpstr>The “Quinta” target with the lead reflector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JINR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Рабочее совещание  11-12 сентября 2014 г.</dc:title>
  <dc:creator>strekale</dc:creator>
  <cp:lastModifiedBy>Anton2017</cp:lastModifiedBy>
  <cp:revision>253</cp:revision>
  <dcterms:created xsi:type="dcterms:W3CDTF">2014-08-27T08:11:04Z</dcterms:created>
  <dcterms:modified xsi:type="dcterms:W3CDTF">2017-10-04T21:23:44Z</dcterms:modified>
</cp:coreProperties>
</file>