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58" r:id="rId5"/>
    <p:sldId id="262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2A2DB3-D9D9-E841-BEB8-0E95E4C30336}">
          <p14:sldIdLst>
            <p14:sldId id="256"/>
            <p14:sldId id="257"/>
            <p14:sldId id="267"/>
            <p14:sldId id="258"/>
            <p14:sldId id="262"/>
            <p14:sldId id="264"/>
            <p14:sldId id="265"/>
            <p14:sldId id="266"/>
            <p14:sldId id="263"/>
          </p14:sldIdLst>
        </p14:section>
        <p14:section name="Untitled Section" id="{F4E887F3-B88F-4346-86FC-91ADA13BE84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1BE7F-FDD8-2B4F-9FC1-A6B11A4138FF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0DD8-1318-924D-A06A-F9EB4382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5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3334-D705-684A-8C05-DE9A9D2E01B9}" type="datetimeFigureOut">
              <a:rPr lang="en-US" smtClean="0"/>
              <a:t>16/02/18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CD68-6068-654A-B8D7-3F2615BAA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FC57-BEB2-DE4E-BF17-B917B8D0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conferenceDisplay.py?confId=38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817" y="680998"/>
            <a:ext cx="813166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NICA grant program, </a:t>
            </a:r>
          </a:p>
          <a:p>
            <a:pPr algn="r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formation of the MPD and BM@N Collaborations</a:t>
            </a:r>
          </a:p>
          <a:p>
            <a:pPr algn="r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and MAC changes 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574" y="2292873"/>
            <a:ext cx="165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V.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Kekelidze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538" y="3491759"/>
            <a:ext cx="5212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90"/>
                </a:solidFill>
                <a:latin typeface="Arial"/>
                <a:cs typeface="Arial"/>
              </a:rPr>
              <a:t>48th meeting of the PAC for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150632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331" y="2295756"/>
            <a:ext cx="8208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The program aims at encouraging and supporting research proposals  performed in the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MPD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BM@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or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SPD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experiments at the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NICA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project. 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308" y="453485"/>
            <a:ext cx="8142492" cy="1015663"/>
          </a:xfrm>
          <a:prstGeom prst="rect">
            <a:avLst/>
          </a:prstGeom>
          <a:solidFill>
            <a:srgbClr val="ADFF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he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first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call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for the submission of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grant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applications 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the framework of a newly established grant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program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for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research conducted at the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NICA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facility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  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is in preparation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4212" y="3875721"/>
            <a:ext cx="835072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Proposals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will be evaluated by a peer review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system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grants will be awarded on a competitive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basis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individual researchers according 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the scientific merit of the proposal, 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regardless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of the specific topic or institute affiliation.</a:t>
            </a:r>
          </a:p>
        </p:txBody>
      </p:sp>
    </p:spTree>
    <p:extLst>
      <p:ext uri="{BB962C8B-B14F-4D97-AF65-F5344CB8AC3E}">
        <p14:creationId xmlns:p14="http://schemas.microsoft.com/office/powerpoint/2010/main" val="227884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769" y="612844"/>
            <a:ext cx="7818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General Information 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768" y="1213008"/>
            <a:ext cx="8027031" cy="707886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Applications shall be made solely online through a </a:t>
            </a:r>
            <a:r>
              <a:rPr lang="en-US" sz="2000" i="1" u="sng" dirty="0">
                <a:solidFill>
                  <a:srgbClr val="000090"/>
                </a:solidFill>
                <a:latin typeface="Arial"/>
                <a:cs typeface="Arial"/>
              </a:rPr>
              <a:t>dedicated JINR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website,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that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will be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announced soon.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769" y="2122641"/>
            <a:ext cx="4895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Applications should be written in English.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205" y="2704178"/>
            <a:ext cx="7818275" cy="70788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principal investigator(s) (PI) must be a member of the</a:t>
            </a:r>
            <a:r>
              <a:rPr lang="en-US" sz="2000" b="1" i="1" dirty="0">
                <a:solidFill>
                  <a:srgbClr val="000090"/>
                </a:solidFill>
                <a:latin typeface="Arial"/>
                <a:cs typeface="Arial"/>
              </a:rPr>
              <a:t> MPD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or </a:t>
            </a:r>
            <a:r>
              <a:rPr lang="en-US" sz="2000" b="1" i="1" dirty="0">
                <a:solidFill>
                  <a:srgbClr val="000090"/>
                </a:solidFill>
                <a:latin typeface="Arial"/>
                <a:cs typeface="Arial"/>
              </a:rPr>
              <a:t>BM@N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or </a:t>
            </a:r>
            <a:r>
              <a:rPr lang="en-US" sz="2000" b="1" i="1" dirty="0">
                <a:solidFill>
                  <a:srgbClr val="000090"/>
                </a:solidFill>
                <a:latin typeface="Arial"/>
                <a:cs typeface="Arial"/>
              </a:rPr>
              <a:t>SPD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Collaboration prior to submission of the application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769" y="3730492"/>
            <a:ext cx="781827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Applications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should provide sufficient information to demonstrate to members of the scientific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community</a:t>
            </a:r>
          </a:p>
          <a:p>
            <a:pPr algn="r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who will review the application, 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that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the proposed research represents a sound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approach</a:t>
            </a:r>
          </a:p>
          <a:p>
            <a:pPr algn="r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to the investigation of an important scientific issue. </a:t>
            </a:r>
          </a:p>
        </p:txBody>
      </p:sp>
    </p:spTree>
    <p:extLst>
      <p:ext uri="{BB962C8B-B14F-4D97-AF65-F5344CB8AC3E}">
        <p14:creationId xmlns:p14="http://schemas.microsoft.com/office/powerpoint/2010/main" val="36326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286" y="2271316"/>
            <a:ext cx="7966723" cy="1015663"/>
          </a:xfrm>
          <a:prstGeom prst="rect">
            <a:avLst/>
          </a:prstGeom>
          <a:solidFill>
            <a:srgbClr val="ADFFFF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This combined process is well accepted in leading competitive founding agencies worldwide. It ensures a comprehensive evaluation and allows selection of the best research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proposals.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264" y="793879"/>
            <a:ext cx="7966723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evaluation will rely on a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dual review scheme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based on a combination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of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peer review;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deliberations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of a professional review committee. 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22330"/>
            <a:ext cx="2133600" cy="365125"/>
          </a:xfrm>
        </p:spPr>
        <p:txBody>
          <a:bodyPr anchor="b"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330"/>
            <a:ext cx="2895600" cy="365125"/>
          </a:xfrm>
        </p:spPr>
        <p:txBody>
          <a:bodyPr anchor="b"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330"/>
            <a:ext cx="2133600" cy="365125"/>
          </a:xfrm>
        </p:spPr>
        <p:txBody>
          <a:bodyPr anchor="b"/>
          <a:lstStyle/>
          <a:p>
            <a:fld id="{A3F4FC57-BEB2-DE4E-BF17-B917B8D0D1E9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5736" y="3854485"/>
            <a:ext cx="2465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Review Committee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282" y="4802666"/>
            <a:ext cx="838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The committee bases its decisions on peer review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and</a:t>
            </a:r>
          </a:p>
          <a:p>
            <a:pPr lvl="0"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for that it refers each proposal to suitable professional reviewers.  </a:t>
            </a:r>
          </a:p>
        </p:txBody>
      </p:sp>
    </p:spTree>
    <p:extLst>
      <p:ext uri="{BB962C8B-B14F-4D97-AF65-F5344CB8AC3E}">
        <p14:creationId xmlns:p14="http://schemas.microsoft.com/office/powerpoint/2010/main" val="144220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448" y="285114"/>
            <a:ext cx="6284309" cy="830997"/>
          </a:xfrm>
          <a:prstGeom prst="rect">
            <a:avLst/>
          </a:prstGeom>
          <a:solidFill>
            <a:srgbClr val="AD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The kick-off meeting on formation of 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the MPD and BM@N Collaborations 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753" y="1282444"/>
            <a:ext cx="210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11-13 April, 2018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345" y="1888316"/>
            <a:ext cx="7653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Detailed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information about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the meeting can be found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at:</a:t>
            </a:r>
          </a:p>
          <a:p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u="sng" dirty="0">
                <a:latin typeface="Arial"/>
                <a:cs typeface="Arial"/>
                <a:hlinkClick r:id="rId2"/>
              </a:rPr>
              <a:t>https://indico.jinr.ru/conferenceDisplay.py?confId=385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45" y="3184403"/>
            <a:ext cx="821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Those who might be interested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in participating in the NICA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project could join the meeting.</a:t>
            </a:r>
          </a:p>
          <a:p>
            <a:pPr algn="r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registration is now open.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633377"/>
            <a:ext cx="8196010" cy="1497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drafts of </a:t>
            </a:r>
            <a:r>
              <a:rPr lang="en-US" sz="2000" b="1" dirty="0" err="1">
                <a:solidFill>
                  <a:srgbClr val="000090"/>
                </a:solidFill>
                <a:latin typeface="Arial"/>
                <a:cs typeface="Arial"/>
              </a:rPr>
              <a:t>MoU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By-low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are under consideration and edition</a:t>
            </a:r>
            <a:r>
              <a:rPr lang="ru-RU" sz="2000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must satisfy to framework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Provision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on collaboration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adopted at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JINR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will be approved by the </a:t>
            </a:r>
            <a:r>
              <a:rPr lang="en-US" sz="2000" b="1" dirty="0">
                <a:solidFill>
                  <a:srgbClr val="000090"/>
                </a:solidFill>
                <a:latin typeface="Arial"/>
                <a:cs typeface="Arial"/>
              </a:rPr>
              <a:t>Institutional Board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of the Collaborations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77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05666"/>
              </p:ext>
            </p:extLst>
          </p:nvPr>
        </p:nvGraphicFramePr>
        <p:xfrm>
          <a:off x="379368" y="1133058"/>
          <a:ext cx="8379078" cy="5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26"/>
                <a:gridCol w="2793026"/>
                <a:gridCol w="27930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Wednesday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Thursday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Friday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9:00 – 10:30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Welcome 15’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NICA Physics -theory 30’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Event Generators – 30’</a:t>
                      </a:r>
                      <a:r>
                        <a:rPr lang="en-US" sz="18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solidFill>
                          <a:srgbClr val="00009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9:00 – 10:30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Visit to detector labs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9:00 – 10:30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BM@N: Inner tracker, Outer tracker, TOF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10: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30–11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10:30 – 11: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10:30 – 11: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11:00 -12:30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Overview talks: NICA, MPD, BM@N </a:t>
                      </a:r>
                      <a:endParaRPr lang="en-US" sz="1600" dirty="0">
                        <a:solidFill>
                          <a:srgbClr val="00009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11:30 -13:00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MPD: TPC, TOF, ECAL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11:00 -12:40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BM@N: ECAL, ZDC, DAQ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12:30 – 14: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Lunch</a:t>
                      </a:r>
                      <a:endParaRPr lang="en-US" sz="1600" dirty="0">
                        <a:solidFill>
                          <a:srgbClr val="00009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13:00 – 14: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Lunch</a:t>
                      </a:r>
                      <a:endParaRPr lang="en-US" sz="1600" dirty="0">
                        <a:solidFill>
                          <a:srgbClr val="00009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12:40 – 14: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Lunch</a:t>
                      </a:r>
                      <a:endParaRPr lang="en-US" sz="1600" dirty="0">
                        <a:solidFill>
                          <a:srgbClr val="00009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14:00 – 15:30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Visit to NICA  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14:30 – 16:00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MPD: FHCAL, FFD, DAQ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14:00 – 15:30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BM@N track rec., particle id, detector performance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15:30 – 16: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16:00 – 16: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15:30 – 16: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00</a:t>
                      </a:r>
                      <a:r>
                        <a:rPr lang="en-US" sz="1600" baseline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Coffee </a:t>
                      </a: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break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16:00 - 17: 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Collaboration:  Discussion 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16:30 – 18:00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MPD: track rec., particle id and detector performance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16:00 – 17:30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Collaboration: Discussion 2</a:t>
                      </a:r>
                    </a:p>
                  </a:txBody>
                  <a:tcPr marL="68580" marR="68580" marT="0" marB="0" anchor="ctr"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19:00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Reception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19:00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Dinner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19:00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9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Collaboration Dinner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4143" y="494866"/>
            <a:ext cx="4084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Tentative agenda of the meeting</a:t>
            </a:r>
            <a:endParaRPr lang="en-US" sz="2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3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977" y="146650"/>
            <a:ext cx="643275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Advisory Committee </a:t>
            </a:r>
          </a:p>
          <a:p>
            <a:pPr algn="ctr"/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NICA Accelerator Complex</a:t>
            </a:r>
            <a:endParaRPr lang="ru-RU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747" y="1661542"/>
            <a:ext cx="7288358" cy="41447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Alexei FEDOTOV	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BNL, USA</a:t>
            </a:r>
            <a:endParaRPr lang="ru-RU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Alexander FESHCHENKO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 RAS, RF</a:t>
            </a:r>
            <a:endParaRPr lang="ru-RU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Sergei IVANOV		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IHEP, RF </a:t>
            </a:r>
            <a:endParaRPr lang="ru-RU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 Takeshi KATAYAMA	 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Nihon Univ., Japan </a:t>
            </a:r>
            <a:endParaRPr lang="ru-RU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5. Valery LEBADEV				</a:t>
            </a:r>
            <a:r>
              <a:rPr lang="en-US" sz="2000" i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Evgeny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LEVICHEV 	 			</a:t>
            </a:r>
            <a:r>
              <a:rPr lang="en-US" sz="2000" i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INP, RF</a:t>
            </a:r>
            <a:endParaRPr lang="ru-RU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7. Yuri SENICHEV		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MEPI, RF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8. Rolf STASSEN</a:t>
            </a:r>
            <a:r>
              <a:rPr lang="en-US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9. Markus STECK -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 </a:t>
            </a:r>
            <a:endParaRPr lang="en-US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Andrei SERY</a:t>
            </a:r>
            <a:r>
              <a:rPr lang="en-US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en-US" sz="2000" i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J.Adams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Institute, GB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ZENKEVICH	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ITEP, RF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5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13" y="146650"/>
            <a:ext cx="8755812" cy="461665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MAC: Retirements and Appointment</a:t>
            </a:r>
            <a:endParaRPr lang="ru-RU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52" y="593403"/>
            <a:ext cx="86781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Retirements:</a:t>
            </a:r>
            <a:endParaRPr lang="en-US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Sharkov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retired 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MAC Chairman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position;</a:t>
            </a:r>
          </a:p>
          <a:p>
            <a:pPr algn="r"/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attends 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 sessions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JINR Directorate representative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Walker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ru-R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Yarba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FNAL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     </a:t>
            </a:r>
            <a:endParaRPr lang="en-US" sz="2000" i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Nagaitsev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FNAL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 </a:t>
            </a: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Zlobin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FNAL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 </a:t>
            </a: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Rozer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BNL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       </a:t>
            </a:r>
            <a:endParaRPr lang="en-US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Beloshitsky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Switzerland    </a:t>
            </a:r>
          </a:p>
          <a:p>
            <a:pPr marL="457200" indent="-457200">
              <a:buAutoNum type="arabicPeriod" startAt="3"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20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Zorndahl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r>
              <a:rPr lang="en-US" sz="20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ru-RU" sz="20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912" y="4122375"/>
            <a:ext cx="8755813" cy="1015663"/>
          </a:xfrm>
          <a:prstGeom prst="rect">
            <a:avLst/>
          </a:prstGeom>
          <a:solidFill>
            <a:srgbClr val="ADFFFF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New </a:t>
            </a:r>
            <a:r>
              <a:rPr lang="en-US" sz="2000" b="1" u="sng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to be invited:</a:t>
            </a:r>
            <a:endParaRPr lang="ru-RU" sz="2000" b="1" u="sng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Ivan </a:t>
            </a:r>
            <a:r>
              <a:rPr lang="en-US" sz="2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Arkharov</a:t>
            </a:r>
            <a:r>
              <a:rPr lang="en-US" sz="2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</a:t>
            </a: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science, </a:t>
            </a:r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 </a:t>
            </a:r>
            <a:r>
              <a:rPr lang="ru-RU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in cryogenics,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Bauman </a:t>
            </a: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 State Technical </a:t>
            </a:r>
            <a:r>
              <a:rPr lang="en-US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 RF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912" y="5338194"/>
            <a:ext cx="8755813" cy="13234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thanks all the colleagues to be retired for their useful  contribution to the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Accelerator project</a:t>
            </a:r>
          </a:p>
          <a:p>
            <a:r>
              <a:rPr lang="en-US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endorses the invitation of Prof. </a:t>
            </a:r>
            <a:r>
              <a:rPr lang="en-US" sz="20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0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Arkharov</a:t>
            </a:r>
            <a:r>
              <a:rPr lang="en-US" sz="20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membership in the </a:t>
            </a:r>
            <a:r>
              <a:rPr lang="en-US" sz="20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MAC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4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95" y="400574"/>
            <a:ext cx="847804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“The </a:t>
            </a:r>
            <a:r>
              <a:rPr lang="en-US" sz="2400" i="1" dirty="0">
                <a:solidFill>
                  <a:srgbClr val="000090"/>
                </a:solidFill>
                <a:latin typeface="Arial"/>
                <a:cs typeface="Arial"/>
              </a:rPr>
              <a:t>right decision is the wrong decision if it's made too late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.”</a:t>
            </a:r>
          </a:p>
          <a:p>
            <a:pPr algn="r"/>
            <a:endParaRPr lang="en-US" sz="24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r"/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Lee Iacocca</a:t>
            </a:r>
            <a:endParaRPr lang="en-US" sz="24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409"/>
            <a:ext cx="9144000" cy="414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558003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  <a:latin typeface="Arial"/>
                <a:cs typeface="Arial"/>
              </a:rPr>
              <a:t>hank you</a:t>
            </a:r>
            <a:endParaRPr lang="ru-RU" sz="2800" b="1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Kekelidze, PAC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C57-BEB2-DE4E-BF17-B917B8D0D1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851</Words>
  <Application>Microsoft Macintosh PowerPoint</Application>
  <PresentationFormat>On-screen Show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</dc:creator>
  <cp:lastModifiedBy>Air</cp:lastModifiedBy>
  <cp:revision>49</cp:revision>
  <dcterms:created xsi:type="dcterms:W3CDTF">2018-01-30T10:09:34Z</dcterms:created>
  <dcterms:modified xsi:type="dcterms:W3CDTF">2018-02-16T07:39:03Z</dcterms:modified>
</cp:coreProperties>
</file>