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99" r:id="rId4"/>
    <p:sldId id="293" r:id="rId5"/>
    <p:sldId id="308" r:id="rId6"/>
    <p:sldId id="298" r:id="rId7"/>
    <p:sldId id="297" r:id="rId8"/>
    <p:sldId id="266" r:id="rId9"/>
    <p:sldId id="309" r:id="rId10"/>
    <p:sldId id="310" r:id="rId11"/>
    <p:sldId id="301" r:id="rId12"/>
    <p:sldId id="314" r:id="rId13"/>
    <p:sldId id="303" r:id="rId14"/>
    <p:sldId id="304" r:id="rId15"/>
    <p:sldId id="305" r:id="rId16"/>
    <p:sldId id="258" r:id="rId17"/>
    <p:sldId id="259" r:id="rId18"/>
    <p:sldId id="307" r:id="rId19"/>
    <p:sldId id="292" r:id="rId20"/>
    <p:sldId id="306" r:id="rId21"/>
    <p:sldId id="315" r:id="rId22"/>
    <p:sldId id="263" r:id="rId23"/>
    <p:sldId id="283" r:id="rId24"/>
    <p:sldId id="270" r:id="rId25"/>
    <p:sldId id="271" r:id="rId26"/>
    <p:sldId id="272" r:id="rId27"/>
    <p:sldId id="286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0002-2B63-4479-8437-A43F9AEE757B}" type="datetimeFigureOut">
              <a:rPr lang="en-US" smtClean="0"/>
              <a:t>30-Jan-18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D67A-A51A-4FFF-A147-CF369B6B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389BF82-3520-40DC-9BD5-F473B2A11494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58403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40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F2F5A7B-6B16-4743-927B-6A51FD3968AE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405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EF81EC3-CEA8-458B-9786-1CF7DD6A4CE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8522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A3A7B10-DCB1-4592-BB37-DD450E43143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3763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376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CD48B0F-1093-4395-B1E3-BD235A73335B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3765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81C884F-23AD-40B4-BF4A-05EDCB326192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3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45331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3C780742-F0ED-4F2E-A6D5-B687A00778F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4787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4788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A854272-A0D0-4789-97FE-D6096BE85F7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4789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034A888-ED5B-4A24-AFCC-C38874B22576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4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51307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67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6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84401-3AF5-4EB8-ABEF-C070E65AD11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9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FB46B8-19F6-4DBA-8831-DA023374A01D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73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74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FC1F06-4993-4735-BD35-05863C3121B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75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76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77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5DA021-DC7D-4C1C-8079-0AD79A6DE3E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78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79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80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6B963A-77C0-4A37-B5D4-35AA14C86D2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81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83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10E4F32-FB4E-4811-AB24-D76E975FC0B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84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85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86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A1BEA9F-0470-441F-A864-DC672D2DC12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87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6888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89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D97032-0A28-46BF-9B39-F1BC812C235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90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FC6FC4-8F4C-4E54-91C9-A72EBFB9E57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91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892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B561CEF-9CCC-4733-8705-17F9E5EE303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93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4181C7-CFA6-4AC4-B574-3F7DE046061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894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95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59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71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7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858579-F00B-4283-B6CE-924C0CA718C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3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09EEF3-DAF4-403B-A6C3-135B02F6858C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200DEC-9915-4994-A3F7-22C66A0906AD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79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80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81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5C221BB-96EC-4E66-9C98-B5482FCF302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82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83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84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F578FA9-2722-42C4-B404-E8C48D8CD82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85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86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87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D300B50-7871-40BA-A17E-18009CDCA5E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88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89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90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4C20016-BCC1-45EE-835A-2AD524814EF2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91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2792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93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46140E-EE5D-4B9D-8DB9-4D5B1C15D4D5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94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E8BA9D-2E38-4EE2-A497-7A374980F41B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95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2796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96CEE3-DE62-466A-BD22-E32099A447C3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97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8657BF2-68DE-4F5A-AAA8-94E6F006240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2798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99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80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795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79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C526DA-1586-4072-87EF-16425C3473F8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3799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B4772F-B4EF-454B-B705-03679610B9AC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801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02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7819DD-5B7D-4508-893B-619D0727A9FA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03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804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05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5EFBEE-01C2-45E7-AF11-5A85DF953E5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06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807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08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AF6CC6-A8E0-42FE-B80D-33B5CB55EBC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09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810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11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04BE35-6213-473A-A5B6-4D9CC2C63CD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12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813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14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517A32-51B3-4B08-BB29-3E4DDFCB4895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15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3816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591FC4-487F-412C-A177-89228D430295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18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545231-951E-4E66-9E64-2DFBE07051AA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19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3820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B4101F-D2FA-458F-A6FC-CAE89C198D7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21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AEC43FB-44CE-43FD-BB09-9C6F95409280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3822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823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84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19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2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23A66B-1864-4991-BF96-D8A411C5E54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4823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98CE23-8446-477C-A32F-B3FD780E9E4E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25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0FC076-DA2E-488C-9718-F57B4C05632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27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28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29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246C40-57BD-4D7D-9D1B-E66C7C5B70A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30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31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32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F9969F-1A07-4736-80D8-92EE555E9743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33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34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35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59F0504-E8E2-4DCB-9F35-208EDB328E7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36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37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38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7ECFD0-1DB0-474D-A959-4535AAEA475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39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4840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41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442742-9C8B-44E7-8A94-888A9B900FA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42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B08886-A0E8-4D76-86AF-23062A34C33B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43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4844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A49BF4-CA68-4A7D-9FB4-6F33B498C31A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45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C6C356-3713-4386-A1D1-AFBB1F35340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4846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47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10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39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4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B40E02-F134-43D0-9BFD-3CF39A5CAA8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9941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70282A-F368-4250-BFB3-98B8DD51F6B6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9944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46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707B8F-5913-429C-952A-1C77C141E50D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47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48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49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4C2B59-6F83-455C-8656-BF32270F008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50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51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52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49892A-D2F8-4785-8421-C1C74D25C2B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53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54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55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24ABAF5-B85E-4A4D-A873-952D725E09FB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56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57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58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29214F-3950-4009-8D08-09E0D5ADDA84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59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9960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61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FB1A3D-DE73-41E4-BD25-90EAA4D48ED6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62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BBE85B-250B-4FC0-A4A7-263A36FFD443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63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9964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2272E62-6575-451D-AAE7-76CFEA2E14AD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65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218841-94BE-4E93-97E4-50177B17552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9966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67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611C707-706D-4DB8-A422-24418D0A0457}" type="slidenum">
              <a:rPr lang="ru-RU" altLang="en-US">
                <a:latin typeface="Arial" panose="020B0604020202020204" pitchFamily="34" charset="0"/>
                <a:ea typeface="Droid Sans Fallback" pitchFamily="34" charset="-128"/>
                <a:cs typeface="DejaVu Sans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ru-RU" altLang="en-US">
              <a:latin typeface="Arial" panose="020B0604020202020204" pitchFamily="34" charset="0"/>
              <a:ea typeface="Droid Sans Fallback" pitchFamily="34" charset="-128"/>
              <a:cs typeface="DejaVu Sans" pitchFamily="34" charset="0"/>
            </a:endParaRPr>
          </a:p>
        </p:txBody>
      </p:sp>
      <p:sp>
        <p:nvSpPr>
          <p:cNvPr id="381955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273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26" tIns="46866" rIns="90126" bIns="4686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2496243-2B51-49C7-8882-8B7125587776}" type="slidenum">
              <a:rPr lang="ru-RU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81956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289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26" tIns="46866" rIns="90126" bIns="4686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DBFE7A2-2E9F-44D3-B01D-A5A945059F99}" type="slidenum">
              <a:rPr lang="ru-RU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81957" name="Text Box 3"/>
          <p:cNvSpPr txBox="1">
            <a:spLocks noChangeArrowheads="1"/>
          </p:cNvSpPr>
          <p:nvPr/>
        </p:nvSpPr>
        <p:spPr bwMode="auto">
          <a:xfrm>
            <a:off x="3851275" y="9429750"/>
            <a:ext cx="29321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26" tIns="46866" rIns="90126" bIns="4686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9902DF5-DC15-40B8-8595-8459867EAEBB}" type="slidenum">
              <a:rPr lang="ru-RU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81958" name="Text Box 4"/>
          <p:cNvSpPr txBox="1">
            <a:spLocks noChangeArrowheads="1"/>
          </p:cNvSpPr>
          <p:nvPr/>
        </p:nvSpPr>
        <p:spPr bwMode="auto">
          <a:xfrm>
            <a:off x="3851275" y="9429750"/>
            <a:ext cx="2933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26" tIns="46866" rIns="90126" bIns="4686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C1294C2-FE55-40FB-965D-745F11ADF769}" type="slidenum">
              <a:rPr lang="ru-RU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8195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solidFill>
            <a:srgbClr val="FFFFFF"/>
          </a:solidFill>
          <a:ln/>
        </p:spPr>
      </p:sp>
      <p:sp>
        <p:nvSpPr>
          <p:cNvPr id="381960" name="Text Box 6"/>
          <p:cNvSpPr txBox="1"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0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84ECCC7-17C0-457F-AFA1-F32C1B4FEB0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3523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352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9EFECE6-46C6-459E-A10D-40A9C9B849A1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3525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188250A-AE69-48EC-8D9D-D3F85AA4F44E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3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018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2E379CB-0616-4900-B79C-4AE299FD2E8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2499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6250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33B03985-B26B-4293-814A-ED16183AFCDE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2501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8352F91-EF04-458A-8631-E8D419A0FF7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62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8717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75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48FC0F-28DB-46EE-85B2-B8FBE069AC7A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7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28678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851CC0-27FA-4B17-97A1-8CBEDC6D938A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81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82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F0893D-EF6C-4112-A576-C4FF03673EA5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84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85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F9DCEA-CAE9-4C88-84A2-8D9C571FBD93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86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87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9A76A58-2CB1-4D34-9B93-96FEDBD7E32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89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90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91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4EB5C1-5FE0-49B1-A359-D5348E9A48C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92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93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94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C94BD4-00C2-4369-9F6B-157647B71A64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95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28696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697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341BC8-B1B0-41F6-A6D2-E036B93B6DD7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98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13A3E68-3465-4F62-A66B-7510782C74EB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699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28700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D1CBE0-EB9E-481A-B896-92425982531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701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00BB6C3-06F7-4046-9D79-AF2B7A412DE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28702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703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8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43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4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19FE2-1CDC-4D22-A5F7-AF523009029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19E905-2CFC-4589-B696-81F05A6E7718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50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BCE131-7CA7-4A08-8662-563F40A8C28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51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52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53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BD3160-5BE7-4D8C-BC54-5F4E78E36176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54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55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56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28F3248-D0AE-4B53-B222-E4BF2A5009D8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57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58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59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6CB787C-4AF8-44A8-897C-08E65A93360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60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61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62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4D9B7-CB26-42B1-B03F-DA40C74F1D3D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63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5864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65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1BBD82-C7F0-43B1-9975-BC795AD4BEF3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66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380CFA-2AA3-4A5A-AF12-5704109695C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67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5868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206307-BFF4-4B2F-907F-B2862CB30384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69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B6E4AC-4305-47E9-88B0-83651B1554F9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5870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71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0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891" name="Rectangle 17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89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FCB5BE-0670-4BEE-B7FE-4D6B470CEC3E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893" name="Text Box 1"/>
          <p:cNvSpPr txBox="1">
            <a:spLocks noChangeArrowheads="1"/>
          </p:cNvSpPr>
          <p:nvPr/>
        </p:nvSpPr>
        <p:spPr bwMode="auto">
          <a:xfrm>
            <a:off x="3851275" y="0"/>
            <a:ext cx="2933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10/24/17</a:t>
            </a:r>
          </a:p>
        </p:txBody>
      </p:sp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928688" y="3962400"/>
            <a:ext cx="48879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  <a:cs typeface="DejaVu Sans" charset="0"/>
              </a:rPr>
              <a:t>A.P.Nagaytsev, SPIN-2010, October 1, Juelich </a:t>
            </a:r>
          </a:p>
        </p:txBody>
      </p:sp>
      <p:sp>
        <p:nvSpPr>
          <p:cNvPr id="37895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33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69C3CA-57EC-4F8C-B95F-460C57747BC9}" type="slidenum">
              <a:rPr lang="en-GB" altLang="en-US" b="0">
                <a:latin typeface="Arial" panose="020B060402020202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3851275" y="0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928688" y="3962400"/>
            <a:ext cx="488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898" name="Text Box 6"/>
          <p:cNvSpPr txBox="1">
            <a:spLocks noChangeArrowheads="1"/>
          </p:cNvSpPr>
          <p:nvPr/>
        </p:nvSpPr>
        <p:spPr bwMode="auto">
          <a:xfrm>
            <a:off x="3851275" y="9428163"/>
            <a:ext cx="29352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4A50BC-02A5-4451-A6FF-336BF84CBE6A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899" name="Text Box 7"/>
          <p:cNvSpPr txBox="1">
            <a:spLocks noChangeArrowheads="1"/>
          </p:cNvSpPr>
          <p:nvPr/>
        </p:nvSpPr>
        <p:spPr bwMode="auto">
          <a:xfrm>
            <a:off x="3851275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928688" y="3962400"/>
            <a:ext cx="4891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901" name="Text Box 9"/>
          <p:cNvSpPr txBox="1">
            <a:spLocks noChangeArrowheads="1"/>
          </p:cNvSpPr>
          <p:nvPr/>
        </p:nvSpPr>
        <p:spPr bwMode="auto">
          <a:xfrm>
            <a:off x="3851275" y="9428163"/>
            <a:ext cx="29368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05C978-D47A-43FC-8567-0E320554E5A4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02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903" name="Text Box 11"/>
          <p:cNvSpPr txBox="1">
            <a:spLocks noChangeArrowheads="1"/>
          </p:cNvSpPr>
          <p:nvPr/>
        </p:nvSpPr>
        <p:spPr bwMode="auto">
          <a:xfrm>
            <a:off x="928688" y="3962400"/>
            <a:ext cx="489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904" name="Text Box 12"/>
          <p:cNvSpPr txBox="1">
            <a:spLocks noChangeArrowheads="1"/>
          </p:cNvSpPr>
          <p:nvPr/>
        </p:nvSpPr>
        <p:spPr bwMode="auto">
          <a:xfrm>
            <a:off x="3851275" y="9428163"/>
            <a:ext cx="2938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581823-3A04-413C-91C2-8508D2F0F5A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05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00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906" name="Text Box 14"/>
          <p:cNvSpPr txBox="1">
            <a:spLocks noChangeArrowheads="1"/>
          </p:cNvSpPr>
          <p:nvPr/>
        </p:nvSpPr>
        <p:spPr bwMode="auto">
          <a:xfrm>
            <a:off x="928688" y="3962400"/>
            <a:ext cx="48942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907" name="Text Box 15"/>
          <p:cNvSpPr txBox="1">
            <a:spLocks noChangeArrowheads="1"/>
          </p:cNvSpPr>
          <p:nvPr/>
        </p:nvSpPr>
        <p:spPr bwMode="auto">
          <a:xfrm>
            <a:off x="3851275" y="9428163"/>
            <a:ext cx="29400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2738416-A0BF-4579-958F-221B33DD1543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08" name="Text Box 16"/>
          <p:cNvSpPr txBox="1">
            <a:spLocks noChangeArrowheads="1"/>
          </p:cNvSpPr>
          <p:nvPr/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909" name="Text Box 17"/>
          <p:cNvSpPr txBox="1">
            <a:spLocks noChangeArrowheads="1"/>
          </p:cNvSpPr>
          <p:nvPr/>
        </p:nvSpPr>
        <p:spPr bwMode="auto">
          <a:xfrm>
            <a:off x="928688" y="3962400"/>
            <a:ext cx="4895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910" name="Text Box 18"/>
          <p:cNvSpPr txBox="1"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8DCA77-059B-4786-A67C-FB7783F1DAD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11" name="Text Box 19"/>
          <p:cNvSpPr txBox="1">
            <a:spLocks noChangeArrowheads="1"/>
          </p:cNvSpPr>
          <p:nvPr/>
        </p:nvSpPr>
        <p:spPr bwMode="auto">
          <a:xfrm>
            <a:off x="3851275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10/24/17</a:t>
            </a:r>
          </a:p>
        </p:txBody>
      </p:sp>
      <p:sp>
        <p:nvSpPr>
          <p:cNvPr id="37912" name="Text Box 20"/>
          <p:cNvSpPr txBox="1">
            <a:spLocks noChangeArrowheads="1"/>
          </p:cNvSpPr>
          <p:nvPr/>
        </p:nvSpPr>
        <p:spPr bwMode="auto">
          <a:xfrm>
            <a:off x="928688" y="3962400"/>
            <a:ext cx="4897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913" name="Text Box 21"/>
          <p:cNvSpPr txBox="1">
            <a:spLocks noChangeArrowheads="1"/>
          </p:cNvSpPr>
          <p:nvPr/>
        </p:nvSpPr>
        <p:spPr bwMode="auto">
          <a:xfrm>
            <a:off x="3851275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704DA7-AADB-4B58-B8CF-455DC258A9E2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14" name="Text Box 22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32A20B-0DA8-451D-BB32-7FF4EBA4D48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15" name="Text Box 23"/>
          <p:cNvSpPr txBox="1">
            <a:spLocks noChangeArrowheads="1"/>
          </p:cNvSpPr>
          <p:nvPr/>
        </p:nvSpPr>
        <p:spPr bwMode="auto">
          <a:xfrm>
            <a:off x="928688" y="3962400"/>
            <a:ext cx="4899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916" name="Text Box 24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DDF26-A9DF-4906-B30C-BDE907271872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17" name="Text Box 25"/>
          <p:cNvSpPr txBox="1">
            <a:spLocks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7160" rIns="9036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270E44B-F42A-4A99-AC7F-E254C309045E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918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919" name="Text Box 27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4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4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4AB364D5-897C-4ACD-BCB7-8522505D7018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0691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069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169BD60-628D-4FDD-AD69-7053DA367712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0693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5C9A2C6-8D97-4345-B6B3-D382B199A29D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0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9038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B0AFD0F-07FA-499E-8435-CB3F38AABDD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1715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A.P.Nagaytsev, SPIN-2010, October 1, Juelich </a:t>
            </a:r>
          </a:p>
        </p:txBody>
      </p:sp>
      <p:sp>
        <p:nvSpPr>
          <p:cNvPr id="37171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77DFD6C-6B32-417A-8410-75E7C3D9BFAC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1717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56" tIns="47037" rIns="90456" bIns="47037" anchor="b"/>
          <a:lstStyle>
            <a:lvl1pPr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08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7D677B6-A2BA-4215-8A29-9F6AD6E09D7F}" type="slidenum">
              <a:rPr lang="en-GB" altLang="en-US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371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73873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2997"/>
            <a:ext cx="7772400" cy="646331"/>
          </a:xfrm>
          <a:solidFill>
            <a:srgbClr val="FFC000"/>
          </a:solidFill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47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385" y="453020"/>
            <a:ext cx="7088554" cy="701731"/>
          </a:xfrm>
          <a:solidFill>
            <a:srgbClr val="FFC000"/>
          </a:solidFill>
        </p:spPr>
        <p:txBody>
          <a:bodyPr anchor="ctr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08" y="294787"/>
            <a:ext cx="6842858" cy="893151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CF080E-06AC-44C7-AC41-5ED1797E3795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2AE367-AAA9-41EC-A31A-5554128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308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2478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6583363"/>
            <a:ext cx="93622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R. Tsenov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2D2DB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3125924" y="6550397"/>
            <a:ext cx="3421180" cy="3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i="1" kern="1200">
                <a:solidFill>
                  <a:schemeClr val="accent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JINR PAC for Particle Physics, 31.01.2018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2D2DB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8686800" y="6517432"/>
            <a:ext cx="393502" cy="3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D62E4-3F3F-47E9-8621-6B4F25212125}" type="slidenum">
              <a:rPr kumimoji="0" lang="fr-F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2D2DB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" name="Picture 6" descr="NICA-Logo_4c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" y="52511"/>
            <a:ext cx="1188622" cy="586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is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00" y="52511"/>
            <a:ext cx="717461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16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nr.ru/wp-content/uploads/JINR_Docs/Regulation_for_the_organization_of_experiments_eng.d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999" y="2139696"/>
            <a:ext cx="6459920" cy="131106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Towards full-scale SPD project</a:t>
            </a:r>
            <a:br>
              <a:rPr lang="en-US" sz="4000" b="1" dirty="0" smtClean="0"/>
            </a:br>
            <a:r>
              <a:rPr lang="en-US" sz="3600" i="1" dirty="0" smtClean="0"/>
              <a:t>(status)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6473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795528" y="1020296"/>
            <a:ext cx="7467600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000066"/>
                </a:solidFill>
              </a:rPr>
              <a:t>The SPD </a:t>
            </a:r>
            <a:r>
              <a:rPr lang="en-US" altLang="en-US" sz="1400" b="0" dirty="0" smtClean="0">
                <a:solidFill>
                  <a:srgbClr val="000066"/>
                </a:solidFill>
              </a:rPr>
              <a:t>experiments will </a:t>
            </a:r>
            <a:r>
              <a:rPr lang="en-US" altLang="en-US" sz="1400" b="0" dirty="0">
                <a:solidFill>
                  <a:srgbClr val="000066"/>
                </a:solidFill>
              </a:rPr>
              <a:t>have a number of advantages for DY measurements related to nucleon structure studies. These advantages include: 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400" b="0" dirty="0" smtClean="0">
                <a:solidFill>
                  <a:srgbClr val="000066"/>
                </a:solidFill>
              </a:rPr>
              <a:t>running </a:t>
            </a:r>
            <a:r>
              <a:rPr lang="en-US" altLang="en-US" sz="1400" b="0" dirty="0">
                <a:solidFill>
                  <a:srgbClr val="000066"/>
                </a:solidFill>
              </a:rPr>
              <a:t>with </a:t>
            </a:r>
            <a:r>
              <a:rPr lang="en-US" altLang="en-US" sz="1400" b="0" dirty="0" smtClean="0">
                <a:solidFill>
                  <a:srgbClr val="000066"/>
                </a:solidFill>
              </a:rPr>
              <a:t>pp</a:t>
            </a:r>
            <a:r>
              <a:rPr lang="en-US" altLang="en-US" sz="1400" b="0" dirty="0">
                <a:solidFill>
                  <a:srgbClr val="000066"/>
                </a:solidFill>
              </a:rPr>
              <a:t>, </a:t>
            </a:r>
            <a:r>
              <a:rPr lang="en-US" altLang="en-US" sz="1400" b="0" dirty="0" err="1">
                <a:solidFill>
                  <a:srgbClr val="000066"/>
                </a:solidFill>
              </a:rPr>
              <a:t>pd</a:t>
            </a:r>
            <a:r>
              <a:rPr lang="en-US" altLang="en-US" sz="1400" b="0" dirty="0">
                <a:solidFill>
                  <a:srgbClr val="000066"/>
                </a:solidFill>
              </a:rPr>
              <a:t> and </a:t>
            </a:r>
            <a:r>
              <a:rPr lang="en-US" altLang="en-US" sz="1400" b="0" dirty="0" err="1">
                <a:solidFill>
                  <a:srgbClr val="000066"/>
                </a:solidFill>
              </a:rPr>
              <a:t>dd</a:t>
            </a:r>
            <a:r>
              <a:rPr lang="en-US" altLang="en-US" sz="1400" b="0" dirty="0">
                <a:solidFill>
                  <a:srgbClr val="000066"/>
                </a:solidFill>
              </a:rPr>
              <a:t> beams, </a:t>
            </a:r>
            <a:endParaRPr lang="en-US" altLang="en-US" sz="1400" b="0" dirty="0" smtClean="0">
              <a:solidFill>
                <a:srgbClr val="000066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400" b="0" dirty="0" smtClean="0">
                <a:solidFill>
                  <a:srgbClr val="000066"/>
                </a:solidFill>
              </a:rPr>
              <a:t>scan </a:t>
            </a:r>
            <a:r>
              <a:rPr lang="en-US" altLang="en-US" sz="1400" b="0" dirty="0">
                <a:solidFill>
                  <a:srgbClr val="000066"/>
                </a:solidFill>
              </a:rPr>
              <a:t>of </a:t>
            </a:r>
            <a:r>
              <a:rPr lang="en-US" altLang="en-US" sz="1400" b="0" dirty="0" smtClean="0">
                <a:solidFill>
                  <a:srgbClr val="000066"/>
                </a:solidFill>
              </a:rPr>
              <a:t>the effects over a range of </a:t>
            </a:r>
            <a:r>
              <a:rPr lang="en-US" altLang="en-US" sz="1400" b="0" dirty="0">
                <a:solidFill>
                  <a:srgbClr val="000066"/>
                </a:solidFill>
              </a:rPr>
              <a:t>beam energies, 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400" b="0" dirty="0" smtClean="0">
                <a:solidFill>
                  <a:srgbClr val="000066"/>
                </a:solidFill>
              </a:rPr>
              <a:t>measurement </a:t>
            </a:r>
            <a:r>
              <a:rPr lang="en-US" altLang="en-US" sz="1400" b="0" dirty="0">
                <a:solidFill>
                  <a:srgbClr val="000066"/>
                </a:solidFill>
              </a:rPr>
              <a:t>of effects via muon and electron-positron pairs simultaneously, </a:t>
            </a:r>
            <a:endParaRPr lang="en-US" altLang="en-US" sz="1400" b="0" dirty="0" smtClean="0">
              <a:solidFill>
                <a:srgbClr val="000066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en-US" altLang="en-US" sz="1400" b="0" dirty="0" smtClean="0">
                <a:solidFill>
                  <a:srgbClr val="000066"/>
                </a:solidFill>
              </a:rPr>
              <a:t>running </a:t>
            </a:r>
            <a:r>
              <a:rPr lang="en-US" altLang="en-US" sz="1400" b="0" dirty="0">
                <a:solidFill>
                  <a:srgbClr val="000066"/>
                </a:solidFill>
              </a:rPr>
              <a:t>with non-polarized, transverse and longitudinally polarized beams or their combinations. </a:t>
            </a:r>
            <a:endParaRPr lang="en-US" altLang="en-US" sz="1400" b="0" dirty="0" smtClean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400" b="0" dirty="0">
              <a:solidFill>
                <a:srgbClr val="000066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31265" y="64008"/>
            <a:ext cx="6844665" cy="956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b="0" dirty="0" smtClean="0">
                <a:solidFill>
                  <a:srgbClr val="000066"/>
                </a:solidFill>
                <a:latin typeface="Times New Roman" pitchFamily="16" charset="0"/>
              </a:rPr>
              <a:t>Experiments studying the </a:t>
            </a:r>
            <a:r>
              <a:rPr lang="en-US" altLang="en-US" b="0" dirty="0" err="1" smtClean="0">
                <a:solidFill>
                  <a:srgbClr val="000066"/>
                </a:solidFill>
                <a:latin typeface="Times New Roman" pitchFamily="16" charset="0"/>
              </a:rPr>
              <a:t>Drell</a:t>
            </a:r>
            <a:r>
              <a:rPr lang="en-US" altLang="en-US" b="0" dirty="0" smtClean="0">
                <a:solidFill>
                  <a:srgbClr val="000066"/>
                </a:solidFill>
                <a:latin typeface="Times New Roman" pitchFamily="16" charset="0"/>
              </a:rPr>
              <a:t>-Yan pair production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3398" y="3162851"/>
            <a:ext cx="2314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The above advantages permit for the first time to perform comprehensive studies of all leading twist PDFs of nucleons in a single experiment with minimum systematic errors.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7" y="2410724"/>
            <a:ext cx="6420421" cy="41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70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luon Compton scattering - access to gluon content of proton"/>
          <p:cNvSpPr txBox="1"/>
          <p:nvPr/>
        </p:nvSpPr>
        <p:spPr>
          <a:xfrm>
            <a:off x="1316735" y="98000"/>
            <a:ext cx="6781858" cy="810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dirty="0" smtClean="0">
                <a:solidFill>
                  <a:srgbClr val="C00000"/>
                </a:solidFill>
              </a:rPr>
              <a:t>Prompt photons</a:t>
            </a:r>
            <a:r>
              <a:rPr lang="en-US" sz="2400" dirty="0" smtClean="0"/>
              <a:t>: </a:t>
            </a:r>
            <a:r>
              <a:rPr sz="2400" dirty="0" smtClean="0"/>
              <a:t>Gluon </a:t>
            </a:r>
            <a:r>
              <a:rPr sz="2400" dirty="0"/>
              <a:t>Compton scattering </a:t>
            </a:r>
            <a:r>
              <a:rPr lang="en-US" sz="2400" dirty="0" smtClean="0"/>
              <a:t>gives us an</a:t>
            </a:r>
            <a:r>
              <a:rPr sz="2400" dirty="0" smtClean="0"/>
              <a:t> </a:t>
            </a:r>
            <a:r>
              <a:rPr sz="2400" dirty="0"/>
              <a:t>access to </a:t>
            </a:r>
            <a:r>
              <a:rPr lang="en-US" sz="2400" dirty="0" smtClean="0"/>
              <a:t>the </a:t>
            </a:r>
            <a:r>
              <a:rPr sz="2400" dirty="0" smtClean="0"/>
              <a:t>gluon </a:t>
            </a:r>
            <a:r>
              <a:rPr sz="2400" dirty="0"/>
              <a:t>content of </a:t>
            </a:r>
            <a:r>
              <a:rPr lang="en-US" sz="2400" dirty="0" smtClean="0"/>
              <a:t>the </a:t>
            </a:r>
            <a:r>
              <a:rPr sz="2400" dirty="0" smtClean="0"/>
              <a:t>proton</a:t>
            </a:r>
            <a:endParaRPr sz="2400" dirty="0"/>
          </a:p>
        </p:txBody>
      </p:sp>
      <p:pic>
        <p:nvPicPr>
          <p:cNvPr id="121" name="Section_sqrts.pdf" descr="Section_sqrts.pdf"/>
          <p:cNvPicPr>
            <a:picLocks noChangeAspect="1"/>
          </p:cNvPicPr>
          <p:nvPr/>
        </p:nvPicPr>
        <p:blipFill>
          <a:blip r:embed="rId2">
            <a:extLst/>
          </a:blip>
          <a:srcRect l="3094" r="3175"/>
          <a:stretch>
            <a:fillRect/>
          </a:stretch>
        </p:blipFill>
        <p:spPr>
          <a:xfrm>
            <a:off x="4989847" y="918276"/>
            <a:ext cx="3437930" cy="248409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22" name="Rectangle"/>
          <p:cNvSpPr/>
          <p:nvPr/>
        </p:nvSpPr>
        <p:spPr>
          <a:xfrm>
            <a:off x="5311315" y="1218998"/>
            <a:ext cx="392907" cy="1884165"/>
          </a:xfrm>
          <a:prstGeom prst="rect">
            <a:avLst/>
          </a:prstGeom>
          <a:solidFill>
            <a:srgbClr val="FFA57D">
              <a:alpha val="30000"/>
            </a:srgbClr>
          </a:solidFill>
          <a:ln w="25400">
            <a:solidFill>
              <a:srgbClr val="3E231A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endParaRPr sz="2109"/>
          </a:p>
        </p:txBody>
      </p:sp>
      <p:sp>
        <p:nvSpPr>
          <p:cNvPr id="123" name="NICA"/>
          <p:cNvSpPr/>
          <p:nvPr/>
        </p:nvSpPr>
        <p:spPr>
          <a:xfrm>
            <a:off x="5330731" y="1421078"/>
            <a:ext cx="545022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 i="1">
                <a:solidFill>
                  <a:srgbClr val="3E231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1547"/>
              <a:t>NICA</a:t>
            </a:r>
          </a:p>
        </p:txBody>
      </p:sp>
      <p:sp>
        <p:nvSpPr>
          <p:cNvPr id="124" name="Rectangle"/>
          <p:cNvSpPr/>
          <p:nvPr/>
        </p:nvSpPr>
        <p:spPr>
          <a:xfrm>
            <a:off x="6516823" y="1218998"/>
            <a:ext cx="392907" cy="1884165"/>
          </a:xfrm>
          <a:prstGeom prst="rect">
            <a:avLst/>
          </a:prstGeom>
          <a:solidFill>
            <a:srgbClr val="669C35">
              <a:alpha val="30000"/>
            </a:srgbClr>
          </a:solidFill>
          <a:ln w="25400">
            <a:solidFill>
              <a:srgbClr val="3E231A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endParaRPr sz="2109"/>
          </a:p>
        </p:txBody>
      </p:sp>
      <p:sp>
        <p:nvSpPr>
          <p:cNvPr id="125" name="RHIC"/>
          <p:cNvSpPr/>
          <p:nvPr/>
        </p:nvSpPr>
        <p:spPr>
          <a:xfrm>
            <a:off x="6988811" y="1657620"/>
            <a:ext cx="554640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 i="1">
                <a:solidFill>
                  <a:srgbClr val="3E231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1547"/>
              <a:t>RHIC</a:t>
            </a:r>
          </a:p>
        </p:txBody>
      </p:sp>
      <p:pic>
        <p:nvPicPr>
          <p:cNvPr id="126" name="Screen Shot 2016-10-04 at 20.23.41.pdf" descr="Screen Shot 2016-10-04 at 20.23.4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457" y="1577853"/>
            <a:ext cx="3788306" cy="210984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"/>
          <p:cNvSpPr/>
          <p:nvPr/>
        </p:nvSpPr>
        <p:spPr>
          <a:xfrm>
            <a:off x="556376" y="1496971"/>
            <a:ext cx="1683061" cy="2260244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66"/>
          </a:p>
        </p:txBody>
      </p:sp>
      <p:sp>
        <p:nvSpPr>
          <p:cNvPr id="128" name="Transverse beam polarization: access to the Sivers function for gluons…"/>
          <p:cNvSpPr txBox="1"/>
          <p:nvPr/>
        </p:nvSpPr>
        <p:spPr>
          <a:xfrm>
            <a:off x="914328" y="4110503"/>
            <a:ext cx="4629409" cy="1630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Transverse beam polarization: access to the Sivers function for gluons</a:t>
            </a:r>
          </a:p>
          <a:p>
            <a:endParaRPr sz="1266"/>
          </a:p>
          <a:p>
            <a:endParaRPr sz="1266"/>
          </a:p>
          <a:p>
            <a:endParaRPr sz="1266"/>
          </a:p>
          <a:p>
            <a:endParaRPr sz="1266"/>
          </a:p>
          <a:p>
            <a:endParaRPr sz="1266"/>
          </a:p>
          <a:p>
            <a:r>
              <a:rPr sz="1266"/>
              <a:t> Longitudinal beam polarization: access to gluon polarization ∆g/g</a:t>
            </a:r>
          </a:p>
          <a:p>
            <a:endParaRPr sz="1266"/>
          </a:p>
        </p:txBody>
      </p:sp>
      <p:pic>
        <p:nvPicPr>
          <p:cNvPr id="129" name="Screen Shot 2013-07-01 at 12.29.32 PM.PNG" descr="Screen Shot 2013-07-01 at 12.29.3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5136" y="5596239"/>
            <a:ext cx="5884665" cy="1049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creen Shot 2013-07-02 at 12.45.26 PM.PNG" descr="Screen Shot 2013-07-02 at 12.45.26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2591" y="5597892"/>
            <a:ext cx="1616274" cy="1045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reen Shot 2013-07-01 at 1.22.42 PM.PNG" descr="Screen Shot 2013-07-01 at 1.22.42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8277" y="4025645"/>
            <a:ext cx="7974212" cy="135848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ounded Rectangle"/>
          <p:cNvSpPr/>
          <p:nvPr/>
        </p:nvSpPr>
        <p:spPr>
          <a:xfrm>
            <a:off x="7354266" y="4185176"/>
            <a:ext cx="1357313" cy="357188"/>
          </a:xfrm>
          <a:prstGeom prst="roundRect">
            <a:avLst>
              <a:gd name="adj" fmla="val 37500"/>
            </a:avLst>
          </a:prstGeom>
          <a:ln w="508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endParaRPr sz="2109"/>
          </a:p>
        </p:txBody>
      </p:sp>
      <p:sp>
        <p:nvSpPr>
          <p:cNvPr id="133" name="Rounded Rectangle"/>
          <p:cNvSpPr/>
          <p:nvPr/>
        </p:nvSpPr>
        <p:spPr>
          <a:xfrm>
            <a:off x="1814031" y="5698133"/>
            <a:ext cx="1022126" cy="845343"/>
          </a:xfrm>
          <a:prstGeom prst="roundRect">
            <a:avLst>
              <a:gd name="adj" fmla="val 15845"/>
            </a:avLst>
          </a:prstGeom>
          <a:ln w="508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endParaRPr sz="2109"/>
          </a:p>
        </p:txBody>
      </p:sp>
    </p:spTree>
    <p:extLst>
      <p:ext uri="{BB962C8B-B14F-4D97-AF65-F5344CB8AC3E}">
        <p14:creationId xmlns:p14="http://schemas.microsoft.com/office/powerpoint/2010/main" val="2090823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 Shot 2016-11-21 at 19.40.38.pdf" descr="Screen Shot 2016-11-21 at 19.40.3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5541" y="1431680"/>
            <a:ext cx="4208084" cy="5209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— two orders of magnitude smaller cross section…"/>
          <p:cNvSpPr txBox="1"/>
          <p:nvPr/>
        </p:nvSpPr>
        <p:spPr>
          <a:xfrm>
            <a:off x="138303" y="5142446"/>
            <a:ext cx="5222282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2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 dirty="0"/>
              <a:t>— two orders of magnitude smaller cross </a:t>
            </a:r>
            <a:r>
              <a:rPr sz="2250" dirty="0" smtClean="0"/>
              <a:t>section</a:t>
            </a:r>
            <a:r>
              <a:rPr lang="en-US" sz="2250" dirty="0" smtClean="0"/>
              <a:t> for DY production</a:t>
            </a:r>
            <a:endParaRPr sz="2250" dirty="0"/>
          </a:p>
          <a:p>
            <a:pPr>
              <a:defRPr sz="32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 dirty="0"/>
              <a:t>— possibility to </a:t>
            </a:r>
            <a:r>
              <a:rPr lang="en-US" sz="2250" dirty="0" smtClean="0"/>
              <a:t>access the</a:t>
            </a:r>
            <a:r>
              <a:rPr sz="2250" dirty="0" smtClean="0"/>
              <a:t> </a:t>
            </a:r>
            <a:r>
              <a:rPr sz="2250" dirty="0"/>
              <a:t>low-</a:t>
            </a:r>
            <a:r>
              <a:rPr sz="2250" dirty="0" err="1"/>
              <a:t>p</a:t>
            </a:r>
            <a:r>
              <a:rPr sz="2250" baseline="-5999" dirty="0" err="1"/>
              <a:t>T</a:t>
            </a:r>
            <a:r>
              <a:rPr sz="2250" dirty="0"/>
              <a:t> </a:t>
            </a:r>
            <a:r>
              <a:rPr sz="2250" dirty="0" smtClean="0"/>
              <a:t>region</a:t>
            </a:r>
            <a:endParaRPr sz="2250" dirty="0"/>
          </a:p>
        </p:txBody>
      </p:sp>
      <p:sp>
        <p:nvSpPr>
          <p:cNvPr id="146" name="Phys.Lett. B209 (1988) 397-406 (1988)"/>
          <p:cNvSpPr txBox="1"/>
          <p:nvPr/>
        </p:nvSpPr>
        <p:spPr>
          <a:xfrm>
            <a:off x="5360585" y="1147504"/>
            <a:ext cx="320600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2000" b="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Phys.Lett. B209 (1988) 397-406 (1988)</a:t>
            </a:r>
          </a:p>
        </p:txBody>
      </p:sp>
      <p:pic>
        <p:nvPicPr>
          <p:cNvPr id="147" name="Screen Shot 2017-11-04 at 15.59.15.pdf" descr="Screen Shot 2017-11-04 at 15.59.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373" y="3308055"/>
            <a:ext cx="1783499" cy="1273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 Shot 2017-11-04 at 15.59.27.pdf" descr="Screen Shot 2017-11-04 at 15.59.27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3117" y="3175073"/>
            <a:ext cx="2529020" cy="1539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γ*"/>
          <p:cNvSpPr txBox="1"/>
          <p:nvPr/>
        </p:nvSpPr>
        <p:spPr>
          <a:xfrm>
            <a:off x="3603321" y="3107380"/>
            <a:ext cx="312586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2109"/>
              <a:t>γ*</a:t>
            </a:r>
          </a:p>
        </p:txBody>
      </p:sp>
      <p:sp>
        <p:nvSpPr>
          <p:cNvPr id="150" name="Production of low-mass dimuon pairs is a process very similar to prompt photon production"/>
          <p:cNvSpPr txBox="1"/>
          <p:nvPr/>
        </p:nvSpPr>
        <p:spPr>
          <a:xfrm>
            <a:off x="178492" y="1305169"/>
            <a:ext cx="5141903" cy="124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531" dirty="0"/>
              <a:t>Production of low-mass </a:t>
            </a:r>
            <a:r>
              <a:rPr sz="2531" dirty="0" err="1"/>
              <a:t>dimuon</a:t>
            </a:r>
            <a:r>
              <a:rPr sz="2531" dirty="0"/>
              <a:t> pairs is a process very similar to prompt photon production</a:t>
            </a:r>
          </a:p>
        </p:txBody>
      </p:sp>
      <p:sp>
        <p:nvSpPr>
          <p:cNvPr id="151" name="ppbar…"/>
          <p:cNvSpPr txBox="1"/>
          <p:nvPr/>
        </p:nvSpPr>
        <p:spPr>
          <a:xfrm>
            <a:off x="7358157" y="3727785"/>
            <a:ext cx="1017907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6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28"/>
              <a:t>ppbar </a:t>
            </a:r>
          </a:p>
          <a:p>
            <a:pPr>
              <a:defRPr sz="26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28"/>
              <a:t>collisions</a:t>
            </a:r>
          </a:p>
        </p:txBody>
      </p:sp>
      <p:sp>
        <p:nvSpPr>
          <p:cNvPr id="152" name="mμμ&lt;2.5 GeV/c"/>
          <p:cNvSpPr txBox="1"/>
          <p:nvPr/>
        </p:nvSpPr>
        <p:spPr>
          <a:xfrm>
            <a:off x="6000030" y="5667620"/>
            <a:ext cx="1859484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000" i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109"/>
              <a:t>m</a:t>
            </a:r>
            <a:r>
              <a:rPr sz="2109" baseline="-5999"/>
              <a:t>μμ</a:t>
            </a:r>
            <a:r>
              <a:rPr sz="2109"/>
              <a:t>&lt;2.5 GeV/c</a:t>
            </a:r>
          </a:p>
        </p:txBody>
      </p:sp>
      <p:sp>
        <p:nvSpPr>
          <p:cNvPr id="153" name="Complementarity of prompt photon and low-mass DY…"/>
          <p:cNvSpPr txBox="1"/>
          <p:nvPr/>
        </p:nvSpPr>
        <p:spPr>
          <a:xfrm>
            <a:off x="1580502" y="126571"/>
            <a:ext cx="5777655" cy="8510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dirty="0"/>
              <a:t>Complementarity of prompt photon and low-mass DY </a:t>
            </a:r>
            <a:r>
              <a:rPr sz="2531" dirty="0" smtClean="0"/>
              <a:t>measurements</a:t>
            </a:r>
            <a:endParaRPr sz="2531" dirty="0"/>
          </a:p>
        </p:txBody>
      </p:sp>
    </p:spTree>
    <p:extLst>
      <p:ext uri="{BB962C8B-B14F-4D97-AF65-F5344CB8AC3E}">
        <p14:creationId xmlns:p14="http://schemas.microsoft.com/office/powerpoint/2010/main" val="2414256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r>
              <a:rPr lang="en-GB" altLang="en-US" sz="1400" dirty="0" smtClean="0">
                <a:solidFill>
                  <a:srgbClr val="3333CC"/>
                </a:solidFill>
                <a:latin typeface="Copperplate Gothic Bold" panose="020E0705020206020404" pitchFamily="34" charset="0"/>
              </a:rPr>
              <a:t> </a:t>
            </a:r>
            <a:endParaRPr lang="en-GB" altLang="en-US" sz="1400" dirty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8" name="Text Box 1051"/>
          <p:cNvSpPr txBox="1">
            <a:spLocks noChangeArrowheads="1"/>
          </p:cNvSpPr>
          <p:nvPr/>
        </p:nvSpPr>
        <p:spPr bwMode="auto">
          <a:xfrm>
            <a:off x="1362457" y="177789"/>
            <a:ext cx="640823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Asymmetries in </a:t>
            </a:r>
            <a:r>
              <a:rPr lang="en-US" sz="2800" dirty="0"/>
              <a:t>h</a:t>
            </a:r>
            <a:r>
              <a:rPr lang="ru-RU" sz="2800" dirty="0" err="1" smtClean="0">
                <a:solidFill>
                  <a:schemeClr val="tx1"/>
                </a:solidFill>
              </a:rPr>
              <a:t>igh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p</a:t>
            </a:r>
            <a:r>
              <a:rPr lang="ru-RU" sz="28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800" baseline="-25000" dirty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hadron production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pic>
        <p:nvPicPr>
          <p:cNvPr id="321543" name="Рисунок 8" descr="boy-p2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8" t="14656" b="58158"/>
          <a:stretch/>
        </p:blipFill>
        <p:spPr bwMode="auto">
          <a:xfrm>
            <a:off x="6007608" y="1124141"/>
            <a:ext cx="2750630" cy="14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47" y="4086309"/>
            <a:ext cx="554513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3695539" y="933771"/>
            <a:ext cx="2125158" cy="296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950" y="1444311"/>
            <a:ext cx="3248597" cy="479189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Diquark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properties.</a:t>
            </a:r>
          </a:p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Confinement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laws.</a:t>
            </a:r>
          </a:p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the huge spin effects.</a:t>
            </a:r>
          </a:p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structure.</a:t>
            </a:r>
          </a:p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roperties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plain 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-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NK-i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nteractions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properties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cold super dense baryonic matter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CsDBM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AA).</a:t>
            </a:r>
          </a:p>
          <a:p>
            <a:pPr marL="457200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ilepton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puzzle in np-interaction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782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r>
              <a:rPr lang="en-GB" altLang="en-US" sz="1400" dirty="0" smtClean="0">
                <a:solidFill>
                  <a:srgbClr val="3333CC"/>
                </a:solidFill>
                <a:latin typeface="Copperplate Gothic Bold" panose="020E0705020206020404" pitchFamily="34" charset="0"/>
              </a:rPr>
              <a:t> </a:t>
            </a:r>
            <a:endParaRPr lang="en-GB" altLang="en-US" sz="1400" dirty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2565" name="TextBox 7"/>
          <p:cNvSpPr txBox="1">
            <a:spLocks noChangeArrowheads="1"/>
          </p:cNvSpPr>
          <p:nvPr/>
        </p:nvSpPr>
        <p:spPr bwMode="auto">
          <a:xfrm>
            <a:off x="179388" y="5930900"/>
            <a:ext cx="50403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K.Boyle, Spin Physics at RHIC, EQCD 2011</a:t>
            </a:r>
            <a:endParaRPr lang="ru-RU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2566" name="Рисунок 8" descr="boy-p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98" y="788988"/>
            <a:ext cx="72945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8" name="TextBox 7"/>
          <p:cNvSpPr txBox="1">
            <a:spLocks noChangeArrowheads="1"/>
          </p:cNvSpPr>
          <p:nvPr/>
        </p:nvSpPr>
        <p:spPr bwMode="auto">
          <a:xfrm>
            <a:off x="313500" y="6286501"/>
            <a:ext cx="6688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ee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talks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by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S.Shimansky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and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A.Krisch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1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give</a:t>
            </a:r>
            <a:r>
              <a:rPr lang="en-US" alt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ru-RU" alt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at the 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SPIN-</a:t>
            </a:r>
            <a:r>
              <a:rPr lang="en-US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201</a:t>
            </a:r>
            <a:r>
              <a:rPr lang="ru-R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2, D</a:t>
            </a:r>
            <a:r>
              <a:rPr lang="en-AU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u</a:t>
            </a:r>
            <a:r>
              <a:rPr lang="ru-RU" altLang="en-US" sz="1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bna</a:t>
            </a:r>
            <a:endParaRPr lang="ru-RU" altLang="en-US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3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r>
              <a:rPr lang="en-GB" altLang="en-US" sz="1400" dirty="0" smtClean="0">
                <a:solidFill>
                  <a:schemeClr val="accent2"/>
                </a:solidFill>
                <a:latin typeface="Copperplate Gothic Bold" panose="020E0705020206020404" pitchFamily="34" charset="0"/>
              </a:rPr>
              <a:t> </a:t>
            </a:r>
            <a:endParaRPr lang="en-GB" altLang="en-US" sz="1400" dirty="0">
              <a:solidFill>
                <a:schemeClr val="accent2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249" y="1096391"/>
            <a:ext cx="914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close to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4</a:t>
            </a:r>
            <a:r>
              <a:rPr lang="el-GR" sz="2800" dirty="0" smtClean="0">
                <a:solidFill>
                  <a:schemeClr val="tx1"/>
                </a:solidFill>
              </a:rPr>
              <a:t>π</a:t>
            </a:r>
            <a:r>
              <a:rPr lang="en-US" sz="2800" dirty="0" smtClean="0">
                <a:solidFill>
                  <a:schemeClr val="tx1"/>
                </a:solidFill>
              </a:rPr>
              <a:t> geometrical acceptance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  <a:endParaRPr lang="ru-RU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high-precision (~50 µm) and fast vertex detector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  <a:endParaRPr lang="ru-RU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high-precision (~100 </a:t>
            </a:r>
            <a:r>
              <a:rPr lang="en-US" sz="2800" dirty="0" smtClean="0"/>
              <a:t>µm) and fast</a:t>
            </a:r>
            <a:r>
              <a:rPr lang="en-US" sz="2800" dirty="0" smtClean="0">
                <a:solidFill>
                  <a:schemeClr val="tx1"/>
                </a:solidFill>
              </a:rPr>
              <a:t> overall tracker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800" dirty="0" smtClean="0"/>
              <a:t>good particle ID capabilities;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800" dirty="0" smtClean="0"/>
              <a:t>efficient muon range system,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800" dirty="0" smtClean="0"/>
              <a:t>good electromagnetic calorimeter,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low material budget over the track paths,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2800" dirty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trigger and DAQ system able to cope with event rates at luminosity of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10</a:t>
            </a:r>
            <a:r>
              <a:rPr lang="ru-RU" sz="2800" baseline="30000" dirty="0">
                <a:solidFill>
                  <a:schemeClr val="tx1"/>
                </a:solidFill>
              </a:rPr>
              <a:t>32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cm.s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en-US" sz="2800" baseline="30000" dirty="0" smtClean="0">
                <a:solidFill>
                  <a:schemeClr val="tx1"/>
                </a:solidFill>
              </a:rPr>
              <a:t>-1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modularity and easy access to detector elements, that makes possible further reconfiguration and upgrade of the facility.</a:t>
            </a:r>
          </a:p>
        </p:txBody>
      </p:sp>
      <p:sp>
        <p:nvSpPr>
          <p:cNvPr id="6" name="Text Box 1051"/>
          <p:cNvSpPr txBox="1">
            <a:spLocks noChangeArrowheads="1"/>
          </p:cNvSpPr>
          <p:nvPr/>
        </p:nvSpPr>
        <p:spPr bwMode="auto">
          <a:xfrm>
            <a:off x="1874838" y="179800"/>
            <a:ext cx="581482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equirements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for the SPD</a:t>
            </a:r>
            <a:endParaRPr lang="en-US" sz="4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010" y="149478"/>
            <a:ext cx="2493512" cy="736843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91" y="1172244"/>
            <a:ext cx="8511480" cy="50822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Setting up of </a:t>
            </a:r>
            <a:r>
              <a:rPr lang="en-US" dirty="0" smtClean="0"/>
              <a:t>JINR working </a:t>
            </a:r>
            <a:r>
              <a:rPr lang="en-US" dirty="0" smtClean="0"/>
              <a:t>groups </a:t>
            </a:r>
            <a:r>
              <a:rPr lang="ru-RU" dirty="0" smtClean="0"/>
              <a:t>(</a:t>
            </a:r>
            <a:r>
              <a:rPr lang="en-US" dirty="0" smtClean="0"/>
              <a:t>Aug.-Sep.</a:t>
            </a:r>
            <a:r>
              <a:rPr lang="ru-RU" dirty="0" smtClean="0"/>
              <a:t> 2017)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DONE</a:t>
            </a:r>
            <a:r>
              <a:rPr lang="ru-RU" dirty="0" smtClean="0"/>
              <a:t>;</a:t>
            </a:r>
          </a:p>
          <a:p>
            <a:r>
              <a:rPr lang="en-US" dirty="0"/>
              <a:t>S</a:t>
            </a:r>
            <a:r>
              <a:rPr lang="en-US" dirty="0" smtClean="0"/>
              <a:t>implified </a:t>
            </a:r>
            <a:r>
              <a:rPr lang="en-US" dirty="0" smtClean="0"/>
              <a:t>detector </a:t>
            </a:r>
            <a:r>
              <a:rPr lang="en-US" dirty="0" smtClean="0"/>
              <a:t>sketch </a:t>
            </a:r>
            <a:r>
              <a:rPr lang="en-US" dirty="0" smtClean="0"/>
              <a:t>and simulations of basic physics processes</a:t>
            </a:r>
            <a:r>
              <a:rPr lang="ru-RU" dirty="0" smtClean="0"/>
              <a:t> (</a:t>
            </a:r>
            <a:r>
              <a:rPr lang="en-US" dirty="0" smtClean="0"/>
              <a:t>Oct.</a:t>
            </a:r>
            <a:r>
              <a:rPr lang="ru-RU" dirty="0" smtClean="0"/>
              <a:t> 2017-</a:t>
            </a:r>
            <a:r>
              <a:rPr lang="en-US" dirty="0" smtClean="0"/>
              <a:t> Feb.</a:t>
            </a:r>
            <a:r>
              <a:rPr lang="ru-RU" dirty="0" smtClean="0"/>
              <a:t> 2018)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ONGOING</a:t>
            </a:r>
            <a:r>
              <a:rPr lang="ru-RU" dirty="0" smtClean="0"/>
              <a:t>;</a:t>
            </a:r>
          </a:p>
          <a:p>
            <a:r>
              <a:rPr lang="en-US" dirty="0" smtClean="0"/>
              <a:t>Development of </a:t>
            </a:r>
            <a:r>
              <a:rPr lang="en-US" dirty="0"/>
              <a:t>a </a:t>
            </a:r>
            <a:r>
              <a:rPr lang="en-US" dirty="0" smtClean="0"/>
              <a:t>simplified design of the detector </a:t>
            </a:r>
            <a:r>
              <a:rPr lang="en-US" dirty="0"/>
              <a:t>and </a:t>
            </a:r>
            <a:r>
              <a:rPr lang="en-US" dirty="0" smtClean="0"/>
              <a:t>costing </a:t>
            </a:r>
            <a:r>
              <a:rPr lang="ru-RU" dirty="0" smtClean="0"/>
              <a:t>(</a:t>
            </a:r>
            <a:r>
              <a:rPr lang="en-US" dirty="0" smtClean="0"/>
              <a:t>Mar. - May</a:t>
            </a:r>
            <a:r>
              <a:rPr lang="ru-RU" dirty="0" smtClean="0"/>
              <a:t> 2018)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ONGOING</a:t>
            </a:r>
            <a:r>
              <a:rPr lang="ru-RU" dirty="0" smtClean="0"/>
              <a:t>;</a:t>
            </a:r>
          </a:p>
          <a:p>
            <a:r>
              <a:rPr lang="en-US" dirty="0" smtClean="0"/>
              <a:t>Negotiations for an international collaboration and sharing of the responsibilities for the design and construction of the facility </a:t>
            </a: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Sep.</a:t>
            </a:r>
            <a:r>
              <a:rPr lang="ru-RU" dirty="0" smtClean="0">
                <a:solidFill>
                  <a:prstClr val="black"/>
                </a:solidFill>
              </a:rPr>
              <a:t> 2017- </a:t>
            </a:r>
            <a:r>
              <a:rPr lang="en-US" dirty="0" smtClean="0">
                <a:solidFill>
                  <a:prstClr val="black"/>
                </a:solidFill>
              </a:rPr>
              <a:t>Dec.</a:t>
            </a:r>
            <a:r>
              <a:rPr lang="ru-RU" dirty="0" smtClean="0">
                <a:solidFill>
                  <a:prstClr val="black"/>
                </a:solidFill>
              </a:rPr>
              <a:t> 2018)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ONGOING 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/>
              <a:t>Charles </a:t>
            </a:r>
            <a:r>
              <a:rPr lang="en-US" sz="2000" dirty="0"/>
              <a:t>University, Faculty of Mathematics and Physics, </a:t>
            </a:r>
            <a:r>
              <a:rPr lang="en-US" sz="2000" dirty="0" smtClean="0"/>
              <a:t>Prague</a:t>
            </a:r>
          </a:p>
          <a:p>
            <a:pPr lvl="1"/>
            <a:r>
              <a:rPr lang="en-US" sz="2000" dirty="0" smtClean="0"/>
              <a:t>Technical </a:t>
            </a:r>
            <a:r>
              <a:rPr lang="en-US" sz="2000" dirty="0"/>
              <a:t>University, Faculty of Nuclear Science and Physics Engineering, Prague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Warsaw </a:t>
            </a:r>
            <a:r>
              <a:rPr lang="en-US" sz="2000" dirty="0"/>
              <a:t>University of Technology, Institute of Radio electronics, Warsaw </a:t>
            </a:r>
            <a:endParaRPr lang="en-US" sz="2000" dirty="0" smtClean="0"/>
          </a:p>
          <a:p>
            <a:pPr lvl="1"/>
            <a:r>
              <a:rPr lang="en-US" sz="2000" dirty="0" smtClean="0"/>
              <a:t>National </a:t>
            </a:r>
            <a:r>
              <a:rPr lang="en-US" sz="2000" dirty="0"/>
              <a:t>Center for Nuclear Research, </a:t>
            </a:r>
            <a:r>
              <a:rPr lang="en-US" sz="2000" dirty="0" smtClean="0"/>
              <a:t>Warsaw</a:t>
            </a:r>
          </a:p>
          <a:p>
            <a:pPr lvl="1"/>
            <a:r>
              <a:rPr lang="en-US" sz="2000" dirty="0"/>
              <a:t>INFN section of Turin and University of </a:t>
            </a:r>
            <a:r>
              <a:rPr lang="en-US" sz="2000" dirty="0" smtClean="0"/>
              <a:t>Turin</a:t>
            </a:r>
          </a:p>
          <a:p>
            <a:pPr lvl="1"/>
            <a:r>
              <a:rPr lang="en-US" sz="2000" dirty="0" smtClean="0"/>
              <a:t>Institute </a:t>
            </a:r>
            <a:r>
              <a:rPr lang="en-US" sz="2000" dirty="0"/>
              <a:t>for High Energy Physics, </a:t>
            </a:r>
            <a:r>
              <a:rPr lang="en-US" sz="2000" dirty="0" err="1" smtClean="0"/>
              <a:t>Protvino</a:t>
            </a:r>
            <a:endParaRPr lang="en-US" sz="2000" dirty="0" smtClean="0"/>
          </a:p>
          <a:p>
            <a:pPr lvl="1"/>
            <a:r>
              <a:rPr lang="en-US" sz="2000" dirty="0" smtClean="0"/>
              <a:t>Tomsk State University</a:t>
            </a:r>
          </a:p>
          <a:p>
            <a:pPr lvl="1"/>
            <a:r>
              <a:rPr lang="en-US" sz="2000" dirty="0" err="1" smtClean="0"/>
              <a:t>Lebedev</a:t>
            </a:r>
            <a:r>
              <a:rPr lang="en-US" sz="2000" dirty="0" smtClean="0"/>
              <a:t> </a:t>
            </a:r>
            <a:r>
              <a:rPr lang="en-US" sz="2000" dirty="0"/>
              <a:t>Physics Institute, Moscow </a:t>
            </a:r>
            <a:endParaRPr lang="en-US" sz="2000" dirty="0" smtClean="0"/>
          </a:p>
          <a:p>
            <a:pPr lvl="1"/>
            <a:r>
              <a:rPr lang="en-US" sz="2000" dirty="0" smtClean="0"/>
              <a:t>University </a:t>
            </a:r>
            <a:r>
              <a:rPr lang="en-US" sz="2000" dirty="0"/>
              <a:t>of Illinois at Urbana, </a:t>
            </a:r>
            <a:r>
              <a:rPr lang="en-US" sz="2000" dirty="0" smtClean="0"/>
              <a:t>Illinois</a:t>
            </a:r>
          </a:p>
          <a:p>
            <a:pPr lvl="1"/>
            <a:r>
              <a:rPr lang="en-US" sz="2000" dirty="0" smtClean="0"/>
              <a:t>IKP FZ-</a:t>
            </a:r>
            <a:r>
              <a:rPr lang="en-US" sz="2000" dirty="0" err="1" smtClean="0"/>
              <a:t>Juelich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078" y="241863"/>
            <a:ext cx="4476801" cy="736843"/>
          </a:xfrm>
        </p:spPr>
        <p:txBody>
          <a:bodyPr/>
          <a:lstStyle/>
          <a:p>
            <a:r>
              <a:rPr lang="en-US" dirty="0" smtClean="0"/>
              <a:t>Roadmap </a:t>
            </a:r>
            <a:r>
              <a:rPr lang="en-US" sz="4000" dirty="0" smtClean="0"/>
              <a:t>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1802413"/>
            <a:ext cx="8714232" cy="344624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Writing up of a formal JINR project for the SPD design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Report, CDR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/>
              <a:t>and its submission to this PAC: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status report </a:t>
            </a:r>
            <a:r>
              <a:rPr lang="ru-RU" dirty="0" smtClean="0"/>
              <a:t>(</a:t>
            </a:r>
            <a:r>
              <a:rPr lang="en-US" dirty="0" smtClean="0"/>
              <a:t>June</a:t>
            </a:r>
            <a:r>
              <a:rPr lang="ru-RU" dirty="0" smtClean="0"/>
              <a:t> 2018)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en-US" dirty="0" smtClean="0"/>
              <a:t>submission for the PAC meeting in </a:t>
            </a:r>
            <a:r>
              <a:rPr lang="en-US" dirty="0"/>
              <a:t>J</a:t>
            </a:r>
            <a:r>
              <a:rPr lang="en-US" dirty="0" smtClean="0"/>
              <a:t>an.</a:t>
            </a:r>
            <a:r>
              <a:rPr lang="ru-RU" dirty="0" smtClean="0"/>
              <a:t> 2019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sz="2600" dirty="0" smtClean="0">
                <a:solidFill>
                  <a:prstClr val="black"/>
                </a:solidFill>
              </a:rPr>
              <a:t>Signing of </a:t>
            </a:r>
            <a:r>
              <a:rPr lang="en-US" sz="2600" dirty="0" smtClean="0">
                <a:solidFill>
                  <a:prstClr val="black"/>
                </a:solidFill>
              </a:rPr>
              <a:t>an </a:t>
            </a:r>
            <a:r>
              <a:rPr lang="en-US" sz="2600" dirty="0" err="1" smtClean="0">
                <a:solidFill>
                  <a:prstClr val="black"/>
                </a:solidFill>
              </a:rPr>
              <a:t>MoU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based on </a:t>
            </a:r>
            <a:r>
              <a:rPr lang="en-US" sz="2600" dirty="0" smtClean="0">
                <a:solidFill>
                  <a:prstClr val="black"/>
                </a:solidFill>
              </a:rPr>
              <a:t>“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 for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 of experiments conducted by international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 using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capabilities of the JINR basic facilities</a:t>
            </a:r>
            <a:r>
              <a:rPr lang="en-US" sz="2600" dirty="0">
                <a:solidFill>
                  <a:prstClr val="black"/>
                </a:solidFill>
              </a:rPr>
              <a:t>” </a:t>
            </a:r>
            <a:r>
              <a:rPr lang="en-US" sz="19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1900" dirty="0" smtClean="0">
                <a:solidFill>
                  <a:prstClr val="black"/>
                </a:solidFill>
                <a:hlinkClick r:id="rId2"/>
              </a:rPr>
              <a:t>www.jinr.ru/wp-content/uploads/JINR_Docs/Regulation_for_the_organization_of_experiments_eng.doc</a:t>
            </a:r>
            <a:r>
              <a:rPr lang="en-US" sz="2600" dirty="0" smtClean="0">
                <a:solidFill>
                  <a:prstClr val="black"/>
                </a:solidFill>
              </a:rPr>
              <a:t> (Feb. – Apr.</a:t>
            </a:r>
            <a:r>
              <a:rPr lang="ru-RU" sz="2600" dirty="0" smtClean="0">
                <a:solidFill>
                  <a:prstClr val="black"/>
                </a:solidFill>
              </a:rPr>
              <a:t> 2019);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Setting up of the collaboration and election of </a:t>
            </a:r>
            <a:r>
              <a:rPr lang="en-US" sz="2600" dirty="0" smtClean="0">
                <a:solidFill>
                  <a:prstClr val="black"/>
                </a:solidFill>
              </a:rPr>
              <a:t>its </a:t>
            </a:r>
            <a:r>
              <a:rPr lang="en-US" sz="2600" dirty="0" smtClean="0">
                <a:solidFill>
                  <a:prstClr val="black"/>
                </a:solidFill>
              </a:rPr>
              <a:t>management bodies </a:t>
            </a:r>
            <a:r>
              <a:rPr lang="ru-RU" sz="2600" dirty="0" smtClean="0">
                <a:solidFill>
                  <a:prstClr val="black"/>
                </a:solidFill>
              </a:rPr>
              <a:t>(</a:t>
            </a:r>
            <a:r>
              <a:rPr lang="en-US" sz="2600" dirty="0" smtClean="0">
                <a:solidFill>
                  <a:prstClr val="black"/>
                </a:solidFill>
              </a:rPr>
              <a:t>May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– Sep.</a:t>
            </a:r>
            <a:r>
              <a:rPr lang="ru-RU" sz="2600" dirty="0" smtClean="0">
                <a:solidFill>
                  <a:prstClr val="black"/>
                </a:solidFill>
              </a:rPr>
              <a:t> 2019); </a:t>
            </a: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078" y="241863"/>
            <a:ext cx="4476801" cy="736843"/>
          </a:xfrm>
        </p:spPr>
        <p:txBody>
          <a:bodyPr/>
          <a:lstStyle/>
          <a:p>
            <a:r>
              <a:rPr lang="en-US" dirty="0" smtClean="0"/>
              <a:t>Roadmap </a:t>
            </a:r>
            <a:r>
              <a:rPr lang="en-US" sz="4000" dirty="0" smtClean="0"/>
              <a:t>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912141"/>
            <a:ext cx="8714232" cy="3254219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Preparation of the Technical Design Report (2019 – 2020)</a:t>
            </a:r>
            <a:endParaRPr lang="ru-RU" sz="2600" dirty="0" smtClean="0">
              <a:solidFill>
                <a:prstClr val="black"/>
              </a:solidFill>
            </a:endParaRPr>
          </a:p>
          <a:p>
            <a:r>
              <a:rPr lang="en-US" sz="2600" dirty="0" smtClean="0">
                <a:solidFill>
                  <a:prstClr val="black"/>
                </a:solidFill>
              </a:rPr>
              <a:t>Signing up of contracts for construction of the main </a:t>
            </a:r>
            <a:r>
              <a:rPr lang="en-US" sz="2600" dirty="0" smtClean="0">
                <a:solidFill>
                  <a:prstClr val="black"/>
                </a:solidFill>
              </a:rPr>
              <a:t>detector systems</a:t>
            </a:r>
            <a:r>
              <a:rPr lang="en-US" sz="2600" dirty="0" smtClean="0">
                <a:solidFill>
                  <a:prstClr val="black"/>
                </a:solidFill>
              </a:rPr>
              <a:t>: magnet, tracking system, muon range system, EM calorimeter, local polarimetry, trigger and DAQ system, etc. </a:t>
            </a:r>
            <a:r>
              <a:rPr lang="ru-RU" sz="2600" dirty="0" smtClean="0">
                <a:solidFill>
                  <a:prstClr val="black"/>
                </a:solidFill>
              </a:rPr>
              <a:t>(20</a:t>
            </a:r>
            <a:r>
              <a:rPr lang="en-US" sz="2600" dirty="0" smtClean="0">
                <a:solidFill>
                  <a:prstClr val="black"/>
                </a:solidFill>
              </a:rPr>
              <a:t>20</a:t>
            </a:r>
            <a:r>
              <a:rPr lang="ru-RU" sz="2600" dirty="0" smtClean="0">
                <a:solidFill>
                  <a:prstClr val="black"/>
                </a:solidFill>
              </a:rPr>
              <a:t>)</a:t>
            </a:r>
            <a:r>
              <a:rPr lang="en-US" sz="2600" dirty="0" smtClean="0">
                <a:solidFill>
                  <a:prstClr val="black"/>
                </a:solidFill>
              </a:rPr>
              <a:t>;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Construction of the detector (2021-2025)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First measurements – 2025.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5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07" y="455154"/>
            <a:ext cx="7088554" cy="590931"/>
          </a:xfrm>
        </p:spPr>
        <p:txBody>
          <a:bodyPr/>
          <a:lstStyle/>
          <a:p>
            <a:pPr algn="ctr"/>
            <a:r>
              <a:rPr lang="en-US" sz="3600" dirty="0" smtClean="0"/>
              <a:t>Working groups have been set up: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94" y="1408177"/>
            <a:ext cx="7886700" cy="527046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Interim Steering Committee (13 members)</a:t>
            </a:r>
          </a:p>
          <a:p>
            <a:pPr>
              <a:defRPr/>
            </a:pPr>
            <a:r>
              <a:rPr lang="en-US" dirty="0" smtClean="0"/>
              <a:t>Physics program</a:t>
            </a:r>
            <a:endParaRPr lang="ru-RU" dirty="0" smtClean="0"/>
          </a:p>
          <a:p>
            <a:pPr lvl="1">
              <a:defRPr/>
            </a:pPr>
            <a:r>
              <a:rPr lang="en-US" dirty="0" smtClean="0"/>
              <a:t>Theory </a:t>
            </a:r>
            <a:r>
              <a:rPr lang="ru-RU" dirty="0" smtClean="0"/>
              <a:t>(</a:t>
            </a:r>
            <a:r>
              <a:rPr lang="en-US" dirty="0" smtClean="0"/>
              <a:t>OV </a:t>
            </a:r>
            <a:r>
              <a:rPr lang="en-US" dirty="0" err="1"/>
              <a:t>T</a:t>
            </a:r>
            <a:r>
              <a:rPr lang="en-US" dirty="0" err="1" smtClean="0"/>
              <a:t>eryaev</a:t>
            </a:r>
            <a:r>
              <a:rPr lang="en-US" dirty="0" smtClean="0"/>
              <a:t>)</a:t>
            </a:r>
            <a:endParaRPr lang="ru-RU" dirty="0" smtClean="0"/>
          </a:p>
          <a:p>
            <a:pPr lvl="1">
              <a:defRPr/>
            </a:pPr>
            <a:r>
              <a:rPr lang="en-US" dirty="0" smtClean="0"/>
              <a:t>Simulations (AP </a:t>
            </a:r>
            <a:r>
              <a:rPr lang="en-US" dirty="0" err="1" smtClean="0"/>
              <a:t>Nagaytsev</a:t>
            </a:r>
            <a:r>
              <a:rPr lang="en-US" dirty="0" smtClean="0"/>
              <a:t>, AV </a:t>
            </a:r>
            <a:r>
              <a:rPr lang="en-US" dirty="0" err="1" smtClean="0"/>
              <a:t>Guskov</a:t>
            </a:r>
            <a:r>
              <a:rPr lang="en-US" dirty="0" smtClean="0"/>
              <a:t>, SS </a:t>
            </a:r>
            <a:r>
              <a:rPr lang="en-US" dirty="0" err="1" smtClean="0"/>
              <a:t>Shimanskij</a:t>
            </a:r>
            <a:r>
              <a:rPr lang="en-US" dirty="0"/>
              <a:t>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Local polarimetry (VP </a:t>
            </a:r>
            <a:r>
              <a:rPr lang="en-US" dirty="0" err="1" smtClean="0"/>
              <a:t>Ladygin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 </a:t>
            </a:r>
            <a:r>
              <a:rPr lang="en-US" dirty="0" smtClean="0"/>
              <a:t>Detector</a:t>
            </a:r>
            <a:endParaRPr lang="ru-RU" dirty="0" smtClean="0"/>
          </a:p>
          <a:p>
            <a:pPr lvl="1">
              <a:defRPr/>
            </a:pPr>
            <a:r>
              <a:rPr lang="en-US" dirty="0" smtClean="0"/>
              <a:t>Overall design </a:t>
            </a:r>
            <a:r>
              <a:rPr lang="ru-RU" dirty="0" smtClean="0"/>
              <a:t>(</a:t>
            </a:r>
            <a:r>
              <a:rPr lang="en-US" dirty="0" smtClean="0"/>
              <a:t>VA </a:t>
            </a:r>
            <a:r>
              <a:rPr lang="en-US" dirty="0" err="1" smtClean="0"/>
              <a:t>Anosov</a:t>
            </a:r>
            <a:r>
              <a:rPr lang="en-US" dirty="0" smtClean="0"/>
              <a:t>, IV </a:t>
            </a:r>
            <a:r>
              <a:rPr lang="en-US" dirty="0" err="1" smtClean="0"/>
              <a:t>Moshkovskij</a:t>
            </a:r>
            <a:r>
              <a:rPr lang="ru-RU" dirty="0" smtClean="0"/>
              <a:t>) </a:t>
            </a:r>
          </a:p>
          <a:p>
            <a:pPr lvl="1">
              <a:defRPr/>
            </a:pPr>
            <a:r>
              <a:rPr lang="en-US" dirty="0" smtClean="0"/>
              <a:t>Magnet (AD </a:t>
            </a:r>
            <a:r>
              <a:rPr lang="en-US" dirty="0" err="1" smtClean="0"/>
              <a:t>Kovalenko</a:t>
            </a:r>
            <a:r>
              <a:rPr lang="en-US" dirty="0" smtClean="0"/>
              <a:t>)</a:t>
            </a:r>
            <a:endParaRPr lang="ru-RU" dirty="0"/>
          </a:p>
          <a:p>
            <a:pPr lvl="1">
              <a:defRPr/>
            </a:pPr>
            <a:r>
              <a:rPr lang="en-US" dirty="0" smtClean="0"/>
              <a:t>Vertex detector (NI </a:t>
            </a:r>
            <a:r>
              <a:rPr lang="en-US" dirty="0" err="1" smtClean="0"/>
              <a:t>Zamjatin</a:t>
            </a:r>
            <a:r>
              <a:rPr lang="en-US" dirty="0" smtClean="0"/>
              <a:t>)</a:t>
            </a:r>
            <a:endParaRPr lang="ru-RU" dirty="0"/>
          </a:p>
          <a:p>
            <a:pPr lvl="1">
              <a:defRPr/>
            </a:pPr>
            <a:r>
              <a:rPr lang="en-US" dirty="0" smtClean="0"/>
              <a:t>Tracking (TL </a:t>
            </a:r>
            <a:r>
              <a:rPr lang="en-US" dirty="0" err="1" smtClean="0"/>
              <a:t>Enik</a:t>
            </a:r>
            <a:r>
              <a:rPr lang="en-US" dirty="0" smtClean="0"/>
              <a:t>)</a:t>
            </a:r>
            <a:endParaRPr lang="ru-RU" dirty="0"/>
          </a:p>
          <a:p>
            <a:pPr lvl="1">
              <a:defRPr/>
            </a:pPr>
            <a:r>
              <a:rPr lang="ru-RU" dirty="0" smtClean="0"/>
              <a:t>FEE </a:t>
            </a:r>
            <a:r>
              <a:rPr lang="en-US" dirty="0" smtClean="0"/>
              <a:t> - INFN Turin ? </a:t>
            </a:r>
          </a:p>
          <a:p>
            <a:pPr lvl="1">
              <a:defRPr/>
            </a:pPr>
            <a:r>
              <a:rPr lang="en-US" dirty="0" smtClean="0"/>
              <a:t>Trigger &amp; </a:t>
            </a:r>
            <a:r>
              <a:rPr lang="ru-RU" dirty="0" smtClean="0"/>
              <a:t>DAQ </a:t>
            </a:r>
            <a:r>
              <a:rPr lang="en-US" dirty="0" smtClean="0"/>
              <a:t> (AV </a:t>
            </a:r>
            <a:r>
              <a:rPr lang="en-US" dirty="0" err="1" smtClean="0"/>
              <a:t>Koulikov</a:t>
            </a:r>
            <a:r>
              <a:rPr lang="en-US" dirty="0" smtClean="0"/>
              <a:t>, VN </a:t>
            </a:r>
            <a:r>
              <a:rPr lang="en-US" dirty="0" err="1" smtClean="0"/>
              <a:t>Frolov</a:t>
            </a:r>
            <a:r>
              <a:rPr lang="en-US" dirty="0" smtClean="0"/>
              <a:t>, VM </a:t>
            </a:r>
            <a:r>
              <a:rPr lang="en-US" dirty="0" err="1" smtClean="0"/>
              <a:t>Slepnev</a:t>
            </a:r>
            <a:r>
              <a:rPr lang="en-US" dirty="0" smtClean="0"/>
              <a:t>, I. </a:t>
            </a:r>
            <a:r>
              <a:rPr lang="en-US" dirty="0" err="1" smtClean="0"/>
              <a:t>Konorov</a:t>
            </a:r>
            <a:r>
              <a:rPr lang="en-US" dirty="0" smtClean="0"/>
              <a:t>) </a:t>
            </a:r>
            <a:endParaRPr lang="ru-RU" dirty="0"/>
          </a:p>
          <a:p>
            <a:pPr lvl="1">
              <a:defRPr/>
            </a:pPr>
            <a:r>
              <a:rPr lang="ru-RU" dirty="0"/>
              <a:t>TOF-RPC  </a:t>
            </a:r>
            <a:r>
              <a:rPr lang="en-US" dirty="0" smtClean="0"/>
              <a:t>- IHEP </a:t>
            </a:r>
            <a:r>
              <a:rPr lang="en-US" dirty="0" err="1" smtClean="0"/>
              <a:t>Protvino</a:t>
            </a:r>
            <a:r>
              <a:rPr lang="en-US" dirty="0" smtClean="0"/>
              <a:t> ?</a:t>
            </a:r>
            <a:endParaRPr lang="ru-RU" dirty="0"/>
          </a:p>
          <a:p>
            <a:pPr lvl="1">
              <a:defRPr/>
            </a:pPr>
            <a:r>
              <a:rPr lang="en-US" dirty="0" smtClean="0"/>
              <a:t>ECAL</a:t>
            </a:r>
            <a:r>
              <a:rPr lang="ru-RU" dirty="0" smtClean="0"/>
              <a:t>  </a:t>
            </a:r>
            <a:r>
              <a:rPr lang="ru-RU" dirty="0"/>
              <a:t>-  </a:t>
            </a:r>
            <a:r>
              <a:rPr lang="en-US" dirty="0" smtClean="0"/>
              <a:t>OP </a:t>
            </a:r>
            <a:r>
              <a:rPr lang="en-US" dirty="0" err="1" smtClean="0"/>
              <a:t>Gavrishchuk</a:t>
            </a:r>
            <a:endParaRPr lang="ru-RU" dirty="0"/>
          </a:p>
          <a:p>
            <a:pPr lvl="1">
              <a:defRPr/>
            </a:pPr>
            <a:r>
              <a:rPr lang="en-US" dirty="0" smtClean="0"/>
              <a:t>Muon range system (GD Alekseev)</a:t>
            </a:r>
            <a:endParaRPr lang="ru-RU" dirty="0"/>
          </a:p>
          <a:p>
            <a:pPr>
              <a:defRPr/>
            </a:pPr>
            <a:r>
              <a:rPr lang="en-US" dirty="0" smtClean="0"/>
              <a:t>Software (</a:t>
            </a:r>
            <a:r>
              <a:rPr lang="ru-RU" dirty="0" smtClean="0"/>
              <a:t> </a:t>
            </a:r>
            <a:r>
              <a:rPr lang="en-US" dirty="0" smtClean="0"/>
              <a:t>OV </a:t>
            </a:r>
            <a:r>
              <a:rPr lang="en-US" dirty="0" err="1" smtClean="0"/>
              <a:t>Rogachevski</a:t>
            </a:r>
            <a:r>
              <a:rPr lang="en-US" dirty="0" smtClean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Tkachenko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848" y="269190"/>
            <a:ext cx="6560426" cy="701731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What have we had?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30" y="1356421"/>
            <a:ext cx="4220430" cy="3108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3924" y="1726324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arXiv</a:t>
            </a:r>
            <a:r>
              <a:rPr lang="en-US" b="1" dirty="0" smtClean="0">
                <a:solidFill>
                  <a:srgbClr val="C00000"/>
                </a:solidFill>
              </a:rPr>
              <a:t>: 1408.3959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82" y="1289407"/>
            <a:ext cx="46271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Letter of Intent </a:t>
            </a:r>
            <a:r>
              <a:rPr lang="en-US" dirty="0" smtClean="0"/>
              <a:t>presented at this PAC in summer 2014, where</a:t>
            </a:r>
            <a:r>
              <a:rPr lang="ru-RU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physics program of the experiment was developed</a:t>
            </a:r>
            <a:r>
              <a:rPr lang="ru-RU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equirements to NICA polarized beams were formulated;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desired detector characteristics</a:t>
            </a:r>
            <a:r>
              <a:rPr lang="ru-RU" dirty="0" smtClean="0"/>
              <a:t> </a:t>
            </a:r>
            <a:r>
              <a:rPr lang="en-US" dirty="0" smtClean="0"/>
              <a:t>and sketch of the</a:t>
            </a:r>
            <a:r>
              <a:rPr lang="ru-RU" dirty="0" smtClean="0"/>
              <a:t> </a:t>
            </a:r>
            <a:r>
              <a:rPr lang="en-US" dirty="0" smtClean="0"/>
              <a:t>facility were given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few presentation at international conferences about the physics potential and program of the SPD were given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workshops on spin physics at</a:t>
            </a:r>
            <a:r>
              <a:rPr lang="ru-RU" dirty="0" smtClean="0"/>
              <a:t> </a:t>
            </a:r>
            <a:r>
              <a:rPr lang="en-US" dirty="0" smtClean="0"/>
              <a:t>NICA were organized</a:t>
            </a:r>
            <a:r>
              <a:rPr lang="ru-RU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NICA-SPIN-2013, </a:t>
            </a:r>
            <a:r>
              <a:rPr lang="ru-RU" dirty="0" smtClean="0"/>
              <a:t>Дубна, 17-19.03.2013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SPIN-Praha-2013, 7-13.07.2013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NICA-SPIN-2014, Praha, 11-16.02.2014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SPIN-Praha-2015, 26-31.07.2015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DSPIN2013, DSPIN2015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fld id="{BB110E6D-092F-4AAF-8096-C222814CE175}" type="slidenum">
              <a:rPr lang="en-GB" altLang="en-US" sz="1400">
                <a:solidFill>
                  <a:schemeClr val="accent2"/>
                </a:solidFill>
                <a:latin typeface="Copperplate Gothic Bold" panose="020E0705020206020404" pitchFamily="34" charset="0"/>
              </a:rPr>
              <a:pPr>
                <a:spcBef>
                  <a:spcPct val="0"/>
                </a:spcBef>
                <a:buClr>
                  <a:srgbClr val="FFFF00"/>
                </a:buClr>
                <a:buFont typeface="Copperplate Gothic Bold" panose="020E0705020206020404" pitchFamily="34" charset="0"/>
                <a:buNone/>
              </a:pPr>
              <a:t>20</a:t>
            </a:fld>
            <a:endParaRPr lang="en-GB" altLang="en-US" sz="1400">
              <a:solidFill>
                <a:schemeClr val="accent2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9331" y="111537"/>
            <a:ext cx="629050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</a:rPr>
              <a:t>T</a:t>
            </a:r>
            <a:r>
              <a:rPr lang="en-US" sz="3600" dirty="0" smtClean="0">
                <a:solidFill>
                  <a:schemeClr val="tx1"/>
                </a:solidFill>
              </a:rPr>
              <a:t>he</a:t>
            </a:r>
            <a:r>
              <a:rPr lang="bg-BG" sz="3600" dirty="0"/>
              <a:t> </a:t>
            </a:r>
            <a:r>
              <a:rPr lang="en-US" sz="3600" dirty="0" smtClean="0"/>
              <a:t>most urgent task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toroidal </a:t>
            </a:r>
            <a:r>
              <a:rPr lang="en-US" sz="3600" dirty="0">
                <a:solidFill>
                  <a:schemeClr val="tx1"/>
                </a:solidFill>
              </a:rPr>
              <a:t>or </a:t>
            </a:r>
            <a:r>
              <a:rPr lang="en-US" sz="3600" dirty="0" smtClean="0">
                <a:solidFill>
                  <a:schemeClr val="tx1"/>
                </a:solidFill>
              </a:rPr>
              <a:t>solenoidal magnet?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256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4" y="1685342"/>
            <a:ext cx="38465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4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3802" r="15302" b="15285"/>
          <a:stretch>
            <a:fillRect/>
          </a:stretch>
        </p:blipFill>
        <p:spPr bwMode="auto">
          <a:xfrm>
            <a:off x="4552125" y="1520946"/>
            <a:ext cx="4191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380" y="5008626"/>
            <a:ext cx="87137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 task force has been set up.</a:t>
            </a:r>
            <a:endParaRPr lang="bg-BG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Intensive simulation studies are going on.</a:t>
            </a:r>
            <a:endParaRPr lang="bg-BG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Within a couple of months the choice has to be made.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44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87" y="148656"/>
            <a:ext cx="6556417" cy="738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toroidal  field, 240 kA</a:t>
            </a:r>
            <a:endParaRPr lang="en-US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5818" r="5668"/>
          <a:stretch/>
        </p:blipFill>
        <p:spPr>
          <a:xfrm>
            <a:off x="306676" y="941832"/>
            <a:ext cx="3238482" cy="2596896"/>
          </a:xfrm>
          <a:prstGeom prst="rect">
            <a:avLst/>
          </a:prstGeom>
        </p:spPr>
      </p:pic>
      <p:pic>
        <p:nvPicPr>
          <p:cNvPr id="4" name="Picture 3" descr="Z:\home\artem\Data\Analysis\NICA\SPD\SpdRoot\macro\ivanov\DrawField\pictures_gif\XY_B1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7177"/>
          <a:stretch/>
        </p:blipFill>
        <p:spPr bwMode="auto">
          <a:xfrm>
            <a:off x="3763032" y="1069847"/>
            <a:ext cx="2625349" cy="23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8" t="24400" r="37440" b="31910"/>
          <a:stretch/>
        </p:blipFill>
        <p:spPr bwMode="auto">
          <a:xfrm>
            <a:off x="6829464" y="1008933"/>
            <a:ext cx="1569821" cy="255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7"/>
          <p:cNvCxnSpPr/>
          <p:nvPr/>
        </p:nvCxnSpPr>
        <p:spPr>
          <a:xfrm flipV="1">
            <a:off x="7574162" y="1194411"/>
            <a:ext cx="511234" cy="2041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8"/>
          <p:cNvSpPr/>
          <p:nvPr/>
        </p:nvSpPr>
        <p:spPr>
          <a:xfrm>
            <a:off x="7614373" y="2770788"/>
            <a:ext cx="392455" cy="652748"/>
          </a:xfrm>
          <a:prstGeom prst="arc">
            <a:avLst>
              <a:gd name="adj1" fmla="val 15367302"/>
              <a:gd name="adj2" fmla="val 160198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11"/>
          <p:cNvCxnSpPr/>
          <p:nvPr/>
        </p:nvCxnSpPr>
        <p:spPr>
          <a:xfrm>
            <a:off x="6563246" y="3207512"/>
            <a:ext cx="21602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7"/>
          <p:cNvCxnSpPr/>
          <p:nvPr/>
        </p:nvCxnSpPr>
        <p:spPr>
          <a:xfrm flipV="1">
            <a:off x="7614374" y="1008933"/>
            <a:ext cx="0" cy="2198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6255" y="3268140"/>
                <a:ext cx="2160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en-US" b="0" i="1" smtClean="0">
                          <a:latin typeface="Cambria Math"/>
                        </a:rPr>
                        <m:t>=67.5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55" y="3268140"/>
                <a:ext cx="216024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60" y="4213315"/>
            <a:ext cx="4372558" cy="22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/>
          <a:stretch/>
        </p:blipFill>
        <p:spPr bwMode="auto">
          <a:xfrm>
            <a:off x="4720733" y="4470408"/>
            <a:ext cx="4217462" cy="19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6"/>
              <p:cNvSpPr/>
              <p:nvPr/>
            </p:nvSpPr>
            <p:spPr>
              <a:xfrm>
                <a:off x="5002628" y="6263551"/>
                <a:ext cx="397248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Momentum resolution at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600" i="1">
                        <a:latin typeface="Cambria Math"/>
                      </a:rPr>
                      <m:t>=80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°, </m:t>
                    </m:r>
                    <m:r>
                      <m:rPr>
                        <m:sty m:val="p"/>
                      </m:rPr>
                      <a:rPr lang="el-GR" sz="1600" i="1">
                        <a:latin typeface="Cambria Math"/>
                      </a:rPr>
                      <m:t>φ</m:t>
                    </m:r>
                    <m:r>
                      <a:rPr lang="en-US" sz="1600" i="1">
                        <a:latin typeface="Cambria Math"/>
                      </a:rPr>
                      <m:t>=67.5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628" y="6263551"/>
                <a:ext cx="3972484" cy="338554"/>
              </a:xfrm>
              <a:prstGeom prst="rect">
                <a:avLst/>
              </a:prstGeom>
              <a:blipFill>
                <a:blip r:embed="rId8"/>
                <a:stretch>
                  <a:fillRect l="-92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6565" y="4002884"/>
                <a:ext cx="12340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 points – 6</a:t>
                </a:r>
              </a:p>
              <a:p>
                <a:r>
                  <a:rPr lang="en-US" sz="1600" dirty="0" smtClean="0"/>
                  <a:t>B – 0.52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 smtClean="0"/>
                  <a:t> -  100 µm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ru-RU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600" dirty="0"/>
                  <a:t> - </a:t>
                </a:r>
                <a:r>
                  <a:rPr lang="en-US" sz="1600" dirty="0" smtClean="0"/>
                  <a:t> 1 </a:t>
                </a:r>
                <a:r>
                  <a:rPr lang="en-US" sz="1600" dirty="0" err="1" smtClean="0"/>
                  <a:t>mrad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565" y="4002884"/>
                <a:ext cx="1234056" cy="1077218"/>
              </a:xfrm>
              <a:prstGeom prst="rect">
                <a:avLst/>
              </a:prstGeom>
              <a:blipFill>
                <a:blip r:embed="rId9"/>
                <a:stretch>
                  <a:fillRect l="-2970" t="-1705" r="-990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0471" y="3700005"/>
                <a:ext cx="4058988" cy="77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0.3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720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+4)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𝑐𝑜𝑡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3700005"/>
                <a:ext cx="4058988" cy="7777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2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2848" y="2093976"/>
            <a:ext cx="5029200" cy="264261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700" b="1" dirty="0" smtClean="0"/>
              <a:t>Stay tuned!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6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121650" y="6580188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48B0A3-A6A8-48D2-A6BC-B7DA83E76870}" type="slidenum">
              <a:rPr lang="en-GB" altLang="en-US" sz="1400" b="0">
                <a:solidFill>
                  <a:srgbClr val="3333CC"/>
                </a:solidFill>
                <a:latin typeface="Copperplate Gothic Bold" panose="020E07050202060204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sz="1400" b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976" y="2751949"/>
            <a:ext cx="4700016" cy="646331"/>
          </a:xfrm>
        </p:spPr>
        <p:txBody>
          <a:bodyPr/>
          <a:lstStyle/>
          <a:p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Backup </a:t>
            </a:r>
            <a:r>
              <a:rPr lang="en-US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9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121650" y="6580188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30E5DC-41C2-442C-9D68-FED358479224}" type="slidenum">
              <a:rPr lang="en-GB" altLang="en-US" sz="1400" b="0">
                <a:solidFill>
                  <a:srgbClr val="3333CC"/>
                </a:solidFill>
                <a:latin typeface="Copperplate Gothic Bold" panose="020E07050202060204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sz="1400" b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938"/>
            <a:ext cx="1728787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015" r="566" b="1015"/>
          <a:stretch>
            <a:fillRect/>
          </a:stretch>
        </p:blipFill>
        <p:spPr bwMode="auto">
          <a:xfrm>
            <a:off x="34925" y="17463"/>
            <a:ext cx="1223963" cy="819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95513" y="115888"/>
            <a:ext cx="45640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b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Drell</a:t>
            </a:r>
            <a:r>
              <a:rPr lang="en-US" altLang="en-US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-Yan studies with SPD.  </a:t>
            </a:r>
            <a:r>
              <a:rPr lang="en-US" altLang="en-US" b="0" dirty="0" smtClean="0">
                <a:solidFill>
                  <a:srgbClr val="000066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150938" y="573088"/>
            <a:ext cx="6011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</a:rPr>
              <a:t>Possible experimental set-up with toroid magnet</a:t>
            </a:r>
          </a:p>
        </p:txBody>
      </p:sp>
      <p:pic>
        <p:nvPicPr>
          <p:cNvPr id="19463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4102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7131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383857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962400"/>
            <a:ext cx="38322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5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8121650" y="6580188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1251B2-79EF-499C-8239-6CE87C5CCDBA}" type="slidenum">
              <a:rPr lang="en-GB" altLang="en-US" sz="1400" b="0">
                <a:solidFill>
                  <a:srgbClr val="3333CC"/>
                </a:solidFill>
                <a:latin typeface="Copperplate Gothic Bold" panose="020E07050202060204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sz="1400" b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938"/>
            <a:ext cx="1728787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015" r="566" b="1015"/>
          <a:stretch>
            <a:fillRect/>
          </a:stretch>
        </p:blipFill>
        <p:spPr bwMode="auto">
          <a:xfrm>
            <a:off x="34925" y="17463"/>
            <a:ext cx="1223963" cy="819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95513" y="115888"/>
            <a:ext cx="45640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b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Drell</a:t>
            </a:r>
            <a:r>
              <a:rPr lang="en-US" altLang="en-US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-Yan studies with SPD.  </a:t>
            </a:r>
            <a:r>
              <a:rPr lang="en-US" altLang="en-US" b="0" dirty="0" smtClean="0">
                <a:solidFill>
                  <a:srgbClr val="000066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573088"/>
            <a:ext cx="6011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</a:rPr>
              <a:t>Possible  design of the toroid magnet</a:t>
            </a:r>
          </a:p>
        </p:txBody>
      </p:sp>
      <p:pic>
        <p:nvPicPr>
          <p:cNvPr id="2048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038600"/>
            <a:ext cx="5092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219200"/>
            <a:ext cx="52085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9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121650" y="6580188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C6A2DEB-5235-46F9-8EBA-115C9DD0DBEB}" type="slidenum">
              <a:rPr lang="en-GB" altLang="en-US" sz="1400" b="0">
                <a:solidFill>
                  <a:srgbClr val="3333CC"/>
                </a:solidFill>
                <a:latin typeface="Copperplate Gothic Bold" panose="020E07050202060204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sz="1400" b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938"/>
            <a:ext cx="1728787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015" r="566" b="1015"/>
          <a:stretch>
            <a:fillRect/>
          </a:stretch>
        </p:blipFill>
        <p:spPr bwMode="auto">
          <a:xfrm>
            <a:off x="34925" y="17463"/>
            <a:ext cx="1223963" cy="819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95513" y="115888"/>
            <a:ext cx="45640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b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Drell</a:t>
            </a:r>
            <a:r>
              <a:rPr lang="en-US" altLang="en-US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-Yan studies with SPD.  </a:t>
            </a:r>
            <a:r>
              <a:rPr lang="en-US" altLang="en-US" b="0" dirty="0" smtClean="0">
                <a:solidFill>
                  <a:srgbClr val="000066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914400" y="708025"/>
            <a:ext cx="43084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</a:rPr>
              <a:t>Coil current equal to 240 kA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</a:rPr>
              <a:t>First look on μ- behavior   </a:t>
            </a: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282700"/>
            <a:ext cx="544353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038600"/>
            <a:ext cx="5421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3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65200"/>
            <a:ext cx="2430463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36638"/>
            <a:ext cx="245427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425890" y="20897"/>
            <a:ext cx="3720719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sz="24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MMT-DY with  SPD. </a:t>
            </a:r>
          </a:p>
          <a:p>
            <a:pPr algn="ctr">
              <a:buClrTx/>
              <a:buFontTx/>
              <a:buNone/>
              <a:defRPr/>
            </a:pPr>
            <a:r>
              <a:rPr lang="en-US" altLang="en-US" sz="24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Old kinematical plots.</a:t>
            </a: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035050"/>
            <a:ext cx="2452688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05175"/>
            <a:ext cx="2854325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2843213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292475"/>
            <a:ext cx="307181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69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28"/>
          <a:stretch/>
        </p:blipFill>
        <p:spPr>
          <a:xfrm>
            <a:off x="821711" y="749809"/>
            <a:ext cx="7686543" cy="1519904"/>
          </a:xfrm>
          <a:prstGeom prst="rect">
            <a:avLst/>
          </a:prstGeom>
          <a:solidFill>
            <a:schemeClr val="bg2"/>
          </a:solidFill>
          <a:ln w="1905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6002"/>
          <a:stretch/>
        </p:blipFill>
        <p:spPr>
          <a:xfrm>
            <a:off x="987410" y="2446486"/>
            <a:ext cx="7355146" cy="3908593"/>
          </a:xfrm>
          <a:prstGeom prst="rect">
            <a:avLst/>
          </a:prstGeom>
          <a:solidFill>
            <a:schemeClr val="bg2"/>
          </a:solidFill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086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" y="1149939"/>
            <a:ext cx="6696176" cy="2558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9" y="206132"/>
            <a:ext cx="4770355" cy="701731"/>
          </a:xfrm>
        </p:spPr>
        <p:txBody>
          <a:bodyPr/>
          <a:lstStyle/>
          <a:p>
            <a:r>
              <a:rPr lang="en-US" dirty="0" smtClean="0"/>
              <a:t>The beams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45" y="3950029"/>
            <a:ext cx="6215063" cy="2344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1473" y="3882659"/>
            <a:ext cx="3682175" cy="37377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93" y="1013124"/>
            <a:ext cx="4632977" cy="229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8961" y="165072"/>
            <a:ext cx="5258289" cy="701731"/>
          </a:xfrm>
        </p:spPr>
        <p:txBody>
          <a:bodyPr/>
          <a:lstStyle/>
          <a:p>
            <a:r>
              <a:rPr lang="en-US" dirty="0" smtClean="0"/>
              <a:t>Physics motivation</a:t>
            </a:r>
            <a:endParaRPr lang="en-US" dirty="0"/>
          </a:p>
        </p:txBody>
      </p:sp>
      <p:sp>
        <p:nvSpPr>
          <p:cNvPr id="308226" name="Rectangle 5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endParaRPr lang="en-GB" altLang="en-US" sz="1400" dirty="0">
              <a:solidFill>
                <a:schemeClr val="accent2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082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388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60800"/>
            <a:ext cx="38893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97096" y="1394305"/>
            <a:ext cx="478688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Nucleon ‘</a:t>
            </a:r>
            <a:r>
              <a:rPr lang="en-US" sz="3200" dirty="0" smtClean="0"/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pin crisis’.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Transverse </a:t>
            </a:r>
            <a:r>
              <a:rPr lang="en-US" sz="3200" dirty="0">
                <a:solidFill>
                  <a:schemeClr val="tx1"/>
                </a:solidFill>
              </a:rPr>
              <a:t>Momentum Distributions (</a:t>
            </a:r>
            <a:r>
              <a:rPr lang="ru-RU" sz="3200" dirty="0" err="1">
                <a:solidFill>
                  <a:schemeClr val="tx1"/>
                </a:solidFill>
              </a:rPr>
              <a:t>TMDs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>
                <a:solidFill>
                  <a:schemeClr val="tx1"/>
                </a:solidFill>
              </a:rPr>
              <a:t>Generalized Parton Distributions (</a:t>
            </a:r>
            <a:r>
              <a:rPr lang="ru-RU" sz="3200" dirty="0" err="1">
                <a:solidFill>
                  <a:schemeClr val="tx1"/>
                </a:solidFill>
              </a:rPr>
              <a:t>GPDs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defRPr/>
            </a:pPr>
            <a:r>
              <a:rPr lang="ru-RU" sz="3200" dirty="0">
                <a:solidFill>
                  <a:schemeClr val="tx1"/>
                </a:solidFill>
              </a:rPr>
              <a:t>-   </a:t>
            </a:r>
            <a:r>
              <a:rPr lang="en-US" sz="3200" dirty="0" smtClean="0">
                <a:solidFill>
                  <a:schemeClr val="tx1"/>
                </a:solidFill>
              </a:rPr>
              <a:t>Spin effects in reactions with high </a:t>
            </a:r>
            <a:r>
              <a:rPr lang="en-US" sz="3200" dirty="0" err="1" smtClean="0">
                <a:solidFill>
                  <a:schemeClr val="tx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1"/>
          <p:cNvSpPr txBox="1">
            <a:spLocks noChangeArrowheads="1"/>
          </p:cNvSpPr>
          <p:nvPr/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4E46C1D-0BFC-4A22-A442-9C2B05009848}" type="slidenum"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en-US" sz="1400">
              <a:solidFill>
                <a:srgbClr val="000000"/>
              </a:solidFill>
              <a:latin typeface="Arial" panose="020B0604020202020204" pitchFamily="34" charset="0"/>
              <a:ea typeface="Droid Sans Fallback" pitchFamily="34" charset="-128"/>
            </a:endParaRPr>
          </a:p>
        </p:txBody>
      </p:sp>
      <p:sp>
        <p:nvSpPr>
          <p:cNvPr id="332803" name="Rectangle 2"/>
          <p:cNvSpPr>
            <a:spLocks noChangeArrowheads="1"/>
          </p:cNvSpPr>
          <p:nvPr/>
        </p:nvSpPr>
        <p:spPr bwMode="auto">
          <a:xfrm>
            <a:off x="3595688" y="25320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04" name="Rectangle 3"/>
          <p:cNvSpPr>
            <a:spLocks noChangeArrowheads="1"/>
          </p:cNvSpPr>
          <p:nvPr/>
        </p:nvSpPr>
        <p:spPr bwMode="auto">
          <a:xfrm>
            <a:off x="2333625" y="16144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3714750" y="272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3695700" y="27082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07" name="Rectangle 9"/>
          <p:cNvSpPr>
            <a:spLocks noChangeArrowheads="1"/>
          </p:cNvSpPr>
          <p:nvPr/>
        </p:nvSpPr>
        <p:spPr bwMode="auto">
          <a:xfrm>
            <a:off x="3200400" y="22907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08" name="Rectangle 10"/>
          <p:cNvSpPr>
            <a:spLocks noChangeArrowheads="1"/>
          </p:cNvSpPr>
          <p:nvPr/>
        </p:nvSpPr>
        <p:spPr bwMode="auto">
          <a:xfrm>
            <a:off x="3200400" y="22780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09" name="Rectangle 11"/>
          <p:cNvSpPr>
            <a:spLocks noChangeArrowheads="1"/>
          </p:cNvSpPr>
          <p:nvPr/>
        </p:nvSpPr>
        <p:spPr bwMode="auto">
          <a:xfrm>
            <a:off x="3124200" y="2471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sp>
        <p:nvSpPr>
          <p:cNvPr id="332810" name="Rectangle 12"/>
          <p:cNvSpPr>
            <a:spLocks noChangeArrowheads="1"/>
          </p:cNvSpPr>
          <p:nvPr/>
        </p:nvSpPr>
        <p:spPr bwMode="auto">
          <a:xfrm>
            <a:off x="3019425" y="2603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800">
              <a:latin typeface="Comic Sans MS" panose="030F0702030302020204" pitchFamily="66" charset="0"/>
            </a:endParaRPr>
          </a:p>
        </p:txBody>
      </p:sp>
      <p:pic>
        <p:nvPicPr>
          <p:cNvPr id="3328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9" b="16325"/>
          <a:stretch>
            <a:fillRect/>
          </a:stretch>
        </p:blipFill>
        <p:spPr bwMode="auto">
          <a:xfrm>
            <a:off x="88900" y="1485900"/>
            <a:ext cx="8680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51"/>
          <p:cNvSpPr txBox="1">
            <a:spLocks noChangeArrowheads="1"/>
          </p:cNvSpPr>
          <p:nvPr/>
        </p:nvSpPr>
        <p:spPr bwMode="auto">
          <a:xfrm>
            <a:off x="1721739" y="328027"/>
            <a:ext cx="633571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chemeClr val="tx1"/>
                </a:solidFill>
                <a:latin typeface="+mn-lt"/>
              </a:rPr>
              <a:t>Spin</a:t>
            </a:r>
            <a:r>
              <a:rPr lang="ru-RU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dirty="0" err="1"/>
              <a:t>p</a:t>
            </a:r>
            <a:r>
              <a:rPr lang="ru-RU" sz="4000" dirty="0" err="1" smtClean="0">
                <a:solidFill>
                  <a:schemeClr val="tx1"/>
                </a:solidFill>
                <a:latin typeface="+mn-lt"/>
              </a:rPr>
              <a:t>hysics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with SPD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12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4042" y="109728"/>
            <a:ext cx="7198438" cy="1563624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Transverse Momentum Dependent (TMD) and Generalized </a:t>
            </a:r>
            <a:r>
              <a:rPr lang="en-US" sz="3200" dirty="0"/>
              <a:t>P</a:t>
            </a:r>
            <a:r>
              <a:rPr lang="en-US" sz="3200" dirty="0" smtClean="0"/>
              <a:t>arton Distribution (GPD) functions</a:t>
            </a:r>
            <a:endParaRPr lang="en-US" sz="3200" dirty="0"/>
          </a:p>
        </p:txBody>
      </p:sp>
      <p:sp>
        <p:nvSpPr>
          <p:cNvPr id="31334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fld id="{82AEF98E-D81A-4180-903F-0BC149BAE3F7}" type="slidenum">
              <a:rPr lang="en-GB" altLang="en-US" sz="1400">
                <a:solidFill>
                  <a:schemeClr val="accent2"/>
                </a:solidFill>
                <a:latin typeface="Copperplate Gothic Bold" panose="020E0705020206020404" pitchFamily="34" charset="0"/>
              </a:rPr>
              <a:pPr>
                <a:spcBef>
                  <a:spcPct val="0"/>
                </a:spcBef>
                <a:buClr>
                  <a:srgbClr val="FFFF00"/>
                </a:buClr>
                <a:buFont typeface="Copperplate Gothic Bold" panose="020E0705020206020404" pitchFamily="34" charset="0"/>
                <a:buNone/>
              </a:pPr>
              <a:t>6</a:t>
            </a:fld>
            <a:endParaRPr lang="en-GB" altLang="en-US" sz="1400">
              <a:solidFill>
                <a:schemeClr val="accent2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1563624"/>
            <a:ext cx="8491591" cy="49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 typeface="Copperplate Gothic Bold" panose="020E0705020206020404" pitchFamily="34" charset="0"/>
              <a:buNone/>
            </a:pPr>
            <a:fld id="{A40D7551-F218-48E1-BB08-87B62DFF4096}" type="slidenum">
              <a:rPr lang="en-GB" altLang="en-US" sz="1400">
                <a:solidFill>
                  <a:schemeClr val="accent2"/>
                </a:solidFill>
                <a:latin typeface="Copperplate Gothic Bold" panose="020E0705020206020404" pitchFamily="34" charset="0"/>
              </a:rPr>
              <a:pPr>
                <a:spcBef>
                  <a:spcPct val="0"/>
                </a:spcBef>
                <a:buClr>
                  <a:srgbClr val="FFFF00"/>
                </a:buClr>
                <a:buFont typeface="Copperplate Gothic Bold" panose="020E0705020206020404" pitchFamily="34" charset="0"/>
                <a:buNone/>
              </a:pPr>
              <a:t>7</a:t>
            </a:fld>
            <a:endParaRPr lang="en-GB" altLang="en-US" sz="1400">
              <a:solidFill>
                <a:schemeClr val="accent2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1232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35113"/>
            <a:ext cx="9144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11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95513" y="115888"/>
            <a:ext cx="4564062" cy="52540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b="0" dirty="0" err="1" smtClean="0">
                <a:solidFill>
                  <a:srgbClr val="000066"/>
                </a:solidFill>
                <a:latin typeface="Times New Roman" pitchFamily="16" charset="0"/>
              </a:rPr>
              <a:t>Drell</a:t>
            </a:r>
            <a:r>
              <a:rPr lang="en-US" altLang="en-US" b="0" dirty="0" smtClean="0">
                <a:solidFill>
                  <a:srgbClr val="000066"/>
                </a:solidFill>
                <a:latin typeface="Times New Roman" pitchFamily="16" charset="0"/>
              </a:rPr>
              <a:t>-Yan pairs in the SPD  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807018" y="1152144"/>
            <a:ext cx="7341051" cy="186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" y="3280318"/>
            <a:ext cx="4574857" cy="30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66" y="3355900"/>
            <a:ext cx="37433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335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121650" y="6580188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18601B-EFC2-461A-B9CE-50F16FC5072D}" type="slidenum">
              <a:rPr lang="en-GB" altLang="en-US" sz="1400" b="0">
                <a:solidFill>
                  <a:srgbClr val="3333CC"/>
                </a:solidFill>
                <a:latin typeface="Copperplate Gothic Bold" panose="020E07050202060204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 b="0">
              <a:solidFill>
                <a:srgbClr val="3333CC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78063" y="36574"/>
            <a:ext cx="4564062" cy="5254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b="1">
                <a:solidFill>
                  <a:srgbClr val="FFFFFF"/>
                </a:solidFill>
                <a:latin typeface="Comic Sans MS" pitchFamily="6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altLang="en-US" b="0" dirty="0" err="1" smtClean="0">
                <a:solidFill>
                  <a:schemeClr val="tx1"/>
                </a:solidFill>
                <a:latin typeface="Times New Roman" pitchFamily="16" charset="0"/>
              </a:rPr>
              <a:t>Drell</a:t>
            </a:r>
            <a:r>
              <a:rPr lang="en-US" altLang="en-US" b="0" dirty="0" smtClean="0">
                <a:solidFill>
                  <a:schemeClr val="tx1"/>
                </a:solidFill>
                <a:latin typeface="Times New Roman" pitchFamily="16" charset="0"/>
              </a:rPr>
              <a:t>-Yan pairs in the SPD.   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50938" y="573088"/>
            <a:ext cx="6011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</a:rPr>
              <a:t>DY background studies</a:t>
            </a:r>
          </a:p>
        </p:txBody>
      </p:sp>
      <p:pic>
        <p:nvPicPr>
          <p:cNvPr id="225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182688"/>
            <a:ext cx="28511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76200" y="914400"/>
            <a:ext cx="6011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0066"/>
                </a:solidFill>
              </a:rPr>
              <a:t>DY and min bias events were generated with PYTHIA 6</a:t>
            </a:r>
          </a:p>
        </p:txBody>
      </p:sp>
      <p:pic>
        <p:nvPicPr>
          <p:cNvPr id="2253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8725"/>
            <a:ext cx="32734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4038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24200"/>
            <a:ext cx="4743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5"/>
          <p:cNvSpPr txBox="1">
            <a:spLocks noChangeArrowheads="1"/>
          </p:cNvSpPr>
          <p:nvPr/>
        </p:nvSpPr>
        <p:spPr bwMode="auto">
          <a:xfrm>
            <a:off x="4946650" y="5641975"/>
            <a:ext cx="3587750" cy="758825"/>
          </a:xfrm>
          <a:prstGeom prst="rect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rgbClr val="000066"/>
                </a:solidFill>
              </a:rPr>
              <a:t>The tracking </a:t>
            </a:r>
            <a:r>
              <a:rPr lang="en-US" altLang="en-US" sz="1800" dirty="0">
                <a:solidFill>
                  <a:srgbClr val="000066"/>
                </a:solidFill>
              </a:rPr>
              <a:t>system </a:t>
            </a:r>
            <a:r>
              <a:rPr lang="en-US" altLang="en-US" sz="1800" dirty="0" smtClean="0">
                <a:solidFill>
                  <a:srgbClr val="000066"/>
                </a:solidFill>
              </a:rPr>
              <a:t>must have high </a:t>
            </a:r>
            <a:r>
              <a:rPr lang="en-US" altLang="en-US" sz="1800" dirty="0">
                <a:solidFill>
                  <a:srgbClr val="000066"/>
                </a:solidFill>
              </a:rPr>
              <a:t>efficiency to reduce </a:t>
            </a:r>
            <a:r>
              <a:rPr lang="en-US" altLang="en-US" sz="1800" dirty="0" smtClean="0">
                <a:solidFill>
                  <a:srgbClr val="000066"/>
                </a:solidFill>
              </a:rPr>
              <a:t>the  background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smtClean="0">
                <a:solidFill>
                  <a:srgbClr val="000066"/>
                </a:solidFill>
              </a:rPr>
              <a:t>from meson decays.</a:t>
            </a:r>
            <a:endParaRPr lang="en-US" altLang="en-US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1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1566</TotalTime>
  <Words>1939</Words>
  <Application>Microsoft Office PowerPoint</Application>
  <PresentationFormat>On-screen Show (4:3)</PresentationFormat>
  <Paragraphs>408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Baskerville</vt:lpstr>
      <vt:lpstr>Calibri</vt:lpstr>
      <vt:lpstr>Calibri Light</vt:lpstr>
      <vt:lpstr>Cambria Math</vt:lpstr>
      <vt:lpstr>Comic Sans MS</vt:lpstr>
      <vt:lpstr>Copperplate Gothic Bold</vt:lpstr>
      <vt:lpstr>DejaVu Sans</vt:lpstr>
      <vt:lpstr>Droid Sans Fallback</vt:lpstr>
      <vt:lpstr>Helvetica</vt:lpstr>
      <vt:lpstr>Helvetica Light</vt:lpstr>
      <vt:lpstr>Papyrus</vt:lpstr>
      <vt:lpstr>Symbol</vt:lpstr>
      <vt:lpstr>Times New Roman</vt:lpstr>
      <vt:lpstr>Office Theme</vt:lpstr>
      <vt:lpstr>Towards full-scale SPD project (status)</vt:lpstr>
      <vt:lpstr>What have we had?</vt:lpstr>
      <vt:lpstr>The beams</vt:lpstr>
      <vt:lpstr>Physics motivation</vt:lpstr>
      <vt:lpstr>PowerPoint Presentation</vt:lpstr>
      <vt:lpstr>Transverse Momentum Dependent (TMD) and Generalized Parton Distribution (GPD)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Roadmap (cont’d)</vt:lpstr>
      <vt:lpstr>Roadmap (cont’d)</vt:lpstr>
      <vt:lpstr>Working groups have been set up:</vt:lpstr>
      <vt:lpstr>PowerPoint Presentation</vt:lpstr>
      <vt:lpstr>Example: toroidal  field, 240 kA</vt:lpstr>
      <vt:lpstr>Stay tuned!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Roumen Tsenov</dc:creator>
  <cp:lastModifiedBy>Roumen Tsenov</cp:lastModifiedBy>
  <cp:revision>100</cp:revision>
  <dcterms:created xsi:type="dcterms:W3CDTF">2017-08-16T07:36:34Z</dcterms:created>
  <dcterms:modified xsi:type="dcterms:W3CDTF">2018-01-30T19:16:59Z</dcterms:modified>
</cp:coreProperties>
</file>