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null)" ContentType="image/x-em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390" r:id="rId2"/>
    <p:sldId id="389" r:id="rId3"/>
    <p:sldId id="434" r:id="rId4"/>
    <p:sldId id="439" r:id="rId5"/>
    <p:sldId id="398" r:id="rId6"/>
    <p:sldId id="427" r:id="rId7"/>
    <p:sldId id="429" r:id="rId8"/>
    <p:sldId id="441" r:id="rId9"/>
    <p:sldId id="422" r:id="rId10"/>
    <p:sldId id="440" r:id="rId11"/>
    <p:sldId id="420" r:id="rId12"/>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6461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23" autoAdjust="0"/>
    <p:restoredTop sz="89411" autoAdjust="0"/>
  </p:normalViewPr>
  <p:slideViewPr>
    <p:cSldViewPr>
      <p:cViewPr varScale="1">
        <p:scale>
          <a:sx n="96" d="100"/>
          <a:sy n="96" d="100"/>
        </p:scale>
        <p:origin x="504" y="168"/>
      </p:cViewPr>
      <p:guideLst>
        <p:guide orient="horz" pos="2160"/>
        <p:guide pos="2880"/>
      </p:guideLst>
    </p:cSldViewPr>
  </p:slideViewPr>
  <p:outlineViewPr>
    <p:cViewPr>
      <p:scale>
        <a:sx n="33" d="100"/>
        <a:sy n="33" d="100"/>
      </p:scale>
      <p:origin x="0" y="20136"/>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57B11F-1872-FF4E-8417-E8326F7E5C7D}" type="datetimeFigureOut">
              <a:rPr lang="en-US" smtClean="0"/>
              <a:t>1/30/18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F40A13-A293-E34A-9031-D4F6BB95F3F5}" type="slidenum">
              <a:rPr lang="en-US" smtClean="0"/>
              <a:t>‹#›</a:t>
            </a:fld>
            <a:endParaRPr lang="en-US"/>
          </a:p>
        </p:txBody>
      </p:sp>
    </p:spTree>
    <p:extLst>
      <p:ext uri="{BB962C8B-B14F-4D97-AF65-F5344CB8AC3E}">
        <p14:creationId xmlns:p14="http://schemas.microsoft.com/office/powerpoint/2010/main" val="20162236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1E4A4F9-A070-414F-BF03-02A213254846}" type="datetimeFigureOut">
              <a:rPr lang="fr-FR"/>
              <a:pPr>
                <a:defRPr/>
              </a:pPr>
              <a:t>30/01/2018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E3898CE-70A6-4B1D-B309-B108AE0FB14F}" type="slidenum">
              <a:rPr lang="fr-FR"/>
              <a:pPr>
                <a:defRPr/>
              </a:pPr>
              <a:t>‹#›</a:t>
            </a:fld>
            <a:endParaRPr lang="fr-FR"/>
          </a:p>
        </p:txBody>
      </p:sp>
    </p:spTree>
    <p:extLst>
      <p:ext uri="{BB962C8B-B14F-4D97-AF65-F5344CB8AC3E}">
        <p14:creationId xmlns:p14="http://schemas.microsoft.com/office/powerpoint/2010/main" val="26781992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1</a:t>
            </a:fld>
            <a:endParaRPr lang="fr-FR"/>
          </a:p>
        </p:txBody>
      </p:sp>
    </p:spTree>
    <p:extLst>
      <p:ext uri="{BB962C8B-B14F-4D97-AF65-F5344CB8AC3E}">
        <p14:creationId xmlns:p14="http://schemas.microsoft.com/office/powerpoint/2010/main" val="277124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dirty="0"/>
              <a:t> </a:t>
            </a:r>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2</a:t>
            </a:fld>
            <a:endParaRPr lang="fr-FR"/>
          </a:p>
        </p:txBody>
      </p:sp>
    </p:spTree>
    <p:extLst>
      <p:ext uri="{BB962C8B-B14F-4D97-AF65-F5344CB8AC3E}">
        <p14:creationId xmlns:p14="http://schemas.microsoft.com/office/powerpoint/2010/main" val="2470900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5</a:t>
            </a:fld>
            <a:endParaRPr lang="fr-FR"/>
          </a:p>
        </p:txBody>
      </p:sp>
    </p:spTree>
    <p:extLst>
      <p:ext uri="{BB962C8B-B14F-4D97-AF65-F5344CB8AC3E}">
        <p14:creationId xmlns:p14="http://schemas.microsoft.com/office/powerpoint/2010/main" val="3816513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6</a:t>
            </a:fld>
            <a:endParaRPr lang="fr-FR"/>
          </a:p>
        </p:txBody>
      </p:sp>
    </p:spTree>
    <p:extLst>
      <p:ext uri="{BB962C8B-B14F-4D97-AF65-F5344CB8AC3E}">
        <p14:creationId xmlns:p14="http://schemas.microsoft.com/office/powerpoint/2010/main" val="3048204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7</a:t>
            </a:fld>
            <a:endParaRPr lang="fr-FR"/>
          </a:p>
        </p:txBody>
      </p:sp>
    </p:spTree>
    <p:extLst>
      <p:ext uri="{BB962C8B-B14F-4D97-AF65-F5344CB8AC3E}">
        <p14:creationId xmlns:p14="http://schemas.microsoft.com/office/powerpoint/2010/main" val="3816513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8</a:t>
            </a:fld>
            <a:endParaRPr lang="fr-FR"/>
          </a:p>
        </p:txBody>
      </p:sp>
    </p:spTree>
    <p:extLst>
      <p:ext uri="{BB962C8B-B14F-4D97-AF65-F5344CB8AC3E}">
        <p14:creationId xmlns:p14="http://schemas.microsoft.com/office/powerpoint/2010/main" val="283589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9</a:t>
            </a:fld>
            <a:endParaRPr lang="fr-FR"/>
          </a:p>
        </p:txBody>
      </p:sp>
    </p:spTree>
    <p:extLst>
      <p:ext uri="{BB962C8B-B14F-4D97-AF65-F5344CB8AC3E}">
        <p14:creationId xmlns:p14="http://schemas.microsoft.com/office/powerpoint/2010/main" val="3816513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10</a:t>
            </a:fld>
            <a:endParaRPr lang="fr-FR"/>
          </a:p>
        </p:txBody>
      </p:sp>
    </p:spTree>
    <p:extLst>
      <p:ext uri="{BB962C8B-B14F-4D97-AF65-F5344CB8AC3E}">
        <p14:creationId xmlns:p14="http://schemas.microsoft.com/office/powerpoint/2010/main" val="3315655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a:t>48th PAC-PP, Jan. 31 - Feb. 1, 2018</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2AA5F94-DAA2-4BB4-9AAA-475D9D2882F0}" type="slidenum">
              <a:rPr lang="fr-FR"/>
              <a:pPr>
                <a:defRPr/>
              </a:pPr>
              <a:t>‹#›</a:t>
            </a:fld>
            <a:endParaRPr lang="fr-FR"/>
          </a:p>
        </p:txBody>
      </p:sp>
    </p:spTree>
    <p:extLst>
      <p:ext uri="{BB962C8B-B14F-4D97-AF65-F5344CB8AC3E}">
        <p14:creationId xmlns:p14="http://schemas.microsoft.com/office/powerpoint/2010/main" val="1857184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a:t>48th PAC-PP, Jan. 31 - Feb. 1, 2018</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198D737-4228-4C38-B33A-4B49E5614A7B}" type="slidenum">
              <a:rPr lang="fr-FR"/>
              <a:pPr>
                <a:defRPr/>
              </a:pPr>
              <a:t>‹#›</a:t>
            </a:fld>
            <a:endParaRPr lang="fr-FR"/>
          </a:p>
        </p:txBody>
      </p:sp>
    </p:spTree>
    <p:extLst>
      <p:ext uri="{BB962C8B-B14F-4D97-AF65-F5344CB8AC3E}">
        <p14:creationId xmlns:p14="http://schemas.microsoft.com/office/powerpoint/2010/main" val="1355559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a:t>48th PAC-PP, Jan. 31 - Feb. 1, 2018</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6DF4E4E-0493-4C8B-A2F2-AEEF986F6E52}" type="slidenum">
              <a:rPr lang="fr-FR"/>
              <a:pPr>
                <a:defRPr/>
              </a:pPr>
              <a:t>‹#›</a:t>
            </a:fld>
            <a:endParaRPr lang="fr-FR"/>
          </a:p>
        </p:txBody>
      </p:sp>
    </p:spTree>
    <p:extLst>
      <p:ext uri="{BB962C8B-B14F-4D97-AF65-F5344CB8AC3E}">
        <p14:creationId xmlns:p14="http://schemas.microsoft.com/office/powerpoint/2010/main" val="47916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a:t>48th PAC-PP, Jan. 31 - Feb. 1, 2018</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6AAA047-8AEF-4C69-86C3-C9A280890182}" type="slidenum">
              <a:rPr lang="fr-FR"/>
              <a:pPr>
                <a:defRPr/>
              </a:pPr>
              <a:t>‹#›</a:t>
            </a:fld>
            <a:endParaRPr lang="fr-FR"/>
          </a:p>
        </p:txBody>
      </p:sp>
    </p:spTree>
    <p:extLst>
      <p:ext uri="{BB962C8B-B14F-4D97-AF65-F5344CB8AC3E}">
        <p14:creationId xmlns:p14="http://schemas.microsoft.com/office/powerpoint/2010/main" val="4145808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a:t>48th PAC-PP, Jan. 31 - Feb. 1, 2018</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F620F82-76D5-4D77-BC21-5A4268D496F6}" type="slidenum">
              <a:rPr lang="fr-FR"/>
              <a:pPr>
                <a:defRPr/>
              </a:pPr>
              <a:t>‹#›</a:t>
            </a:fld>
            <a:endParaRPr lang="fr-FR"/>
          </a:p>
        </p:txBody>
      </p:sp>
    </p:spTree>
    <p:extLst>
      <p:ext uri="{BB962C8B-B14F-4D97-AF65-F5344CB8AC3E}">
        <p14:creationId xmlns:p14="http://schemas.microsoft.com/office/powerpoint/2010/main" val="4241598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en-US"/>
              <a:t>48th PAC-PP, Jan. 31 - Feb. 1, 2018</a:t>
            </a: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9240E01-1DDF-4704-8DDC-978A7A0AD2EC}" type="slidenum">
              <a:rPr lang="fr-FR"/>
              <a:pPr>
                <a:defRPr/>
              </a:pPr>
              <a:t>‹#›</a:t>
            </a:fld>
            <a:endParaRPr lang="fr-FR"/>
          </a:p>
        </p:txBody>
      </p:sp>
    </p:spTree>
    <p:extLst>
      <p:ext uri="{BB962C8B-B14F-4D97-AF65-F5344CB8AC3E}">
        <p14:creationId xmlns:p14="http://schemas.microsoft.com/office/powerpoint/2010/main" val="2850701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8" name="Espace réservé du pied de page 4"/>
          <p:cNvSpPr>
            <a:spLocks noGrp="1"/>
          </p:cNvSpPr>
          <p:nvPr>
            <p:ph type="ftr" sz="quarter" idx="11"/>
          </p:nvPr>
        </p:nvSpPr>
        <p:spPr/>
        <p:txBody>
          <a:bodyPr/>
          <a:lstStyle>
            <a:lvl1pPr>
              <a:defRPr/>
            </a:lvl1pPr>
          </a:lstStyle>
          <a:p>
            <a:pPr>
              <a:defRPr/>
            </a:pPr>
            <a:r>
              <a:rPr lang="en-US"/>
              <a:t>48th PAC-PP, Jan. 31 - Feb. 1, 2018</a:t>
            </a: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9718A4F5-7B53-4BFD-86F4-1EDCF116CB5F}" type="slidenum">
              <a:rPr lang="fr-FR"/>
              <a:pPr>
                <a:defRPr/>
              </a:pPr>
              <a:t>‹#›</a:t>
            </a:fld>
            <a:endParaRPr lang="fr-FR"/>
          </a:p>
        </p:txBody>
      </p:sp>
    </p:spTree>
    <p:extLst>
      <p:ext uri="{BB962C8B-B14F-4D97-AF65-F5344CB8AC3E}">
        <p14:creationId xmlns:p14="http://schemas.microsoft.com/office/powerpoint/2010/main" val="3861743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4" name="Espace réservé du pied de page 4"/>
          <p:cNvSpPr>
            <a:spLocks noGrp="1"/>
          </p:cNvSpPr>
          <p:nvPr>
            <p:ph type="ftr" sz="quarter" idx="11"/>
          </p:nvPr>
        </p:nvSpPr>
        <p:spPr/>
        <p:txBody>
          <a:bodyPr/>
          <a:lstStyle>
            <a:lvl1pPr>
              <a:defRPr/>
            </a:lvl1pPr>
          </a:lstStyle>
          <a:p>
            <a:pPr>
              <a:defRPr/>
            </a:pPr>
            <a:r>
              <a:rPr lang="en-US"/>
              <a:t>48th PAC-PP, Jan. 31 - Feb. 1, 2018</a:t>
            </a: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E51AD37E-EE59-41F9-9DC3-0CD03DC07E77}" type="slidenum">
              <a:rPr lang="fr-FR"/>
              <a:pPr>
                <a:defRPr/>
              </a:pPr>
              <a:t>‹#›</a:t>
            </a:fld>
            <a:endParaRPr lang="fr-FR"/>
          </a:p>
        </p:txBody>
      </p:sp>
    </p:spTree>
    <p:extLst>
      <p:ext uri="{BB962C8B-B14F-4D97-AF65-F5344CB8AC3E}">
        <p14:creationId xmlns:p14="http://schemas.microsoft.com/office/powerpoint/2010/main" val="1964795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3" name="Espace réservé du pied de page 4"/>
          <p:cNvSpPr>
            <a:spLocks noGrp="1"/>
          </p:cNvSpPr>
          <p:nvPr>
            <p:ph type="ftr" sz="quarter" idx="11"/>
          </p:nvPr>
        </p:nvSpPr>
        <p:spPr/>
        <p:txBody>
          <a:bodyPr/>
          <a:lstStyle>
            <a:lvl1pPr>
              <a:defRPr/>
            </a:lvl1pPr>
          </a:lstStyle>
          <a:p>
            <a:pPr>
              <a:defRPr/>
            </a:pPr>
            <a:r>
              <a:rPr lang="en-US"/>
              <a:t>48th PAC-PP, Jan. 31 - Feb. 1, 2018</a:t>
            </a: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2F10942A-3396-4E26-B660-1DA9C9F599E0}" type="slidenum">
              <a:rPr lang="fr-FR"/>
              <a:pPr>
                <a:defRPr/>
              </a:pPr>
              <a:t>‹#›</a:t>
            </a:fld>
            <a:endParaRPr lang="fr-FR"/>
          </a:p>
        </p:txBody>
      </p:sp>
    </p:spTree>
    <p:extLst>
      <p:ext uri="{BB962C8B-B14F-4D97-AF65-F5344CB8AC3E}">
        <p14:creationId xmlns:p14="http://schemas.microsoft.com/office/powerpoint/2010/main" val="1594335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en-US"/>
              <a:t>48th PAC-PP, Jan. 31 - Feb. 1, 2018</a:t>
            </a: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B9DE9A2-7386-464B-8932-B8D904D0A66D}" type="slidenum">
              <a:rPr lang="fr-FR"/>
              <a:pPr>
                <a:defRPr/>
              </a:pPr>
              <a:t>‹#›</a:t>
            </a:fld>
            <a:endParaRPr lang="fr-FR"/>
          </a:p>
        </p:txBody>
      </p:sp>
    </p:spTree>
    <p:extLst>
      <p:ext uri="{BB962C8B-B14F-4D97-AF65-F5344CB8AC3E}">
        <p14:creationId xmlns:p14="http://schemas.microsoft.com/office/powerpoint/2010/main" val="2962299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en-US"/>
              <a:t>Itzhak Tserruya</a:t>
            </a:r>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en-US"/>
              <a:t>48th PAC-PP, Jan. 31 - Feb. 1, 2018</a:t>
            </a: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FE13C74-01FF-4C14-995A-2652EA7BD551}" type="slidenum">
              <a:rPr lang="fr-FR"/>
              <a:pPr>
                <a:defRPr/>
              </a:pPr>
              <a:t>‹#›</a:t>
            </a:fld>
            <a:endParaRPr lang="fr-FR"/>
          </a:p>
        </p:txBody>
      </p:sp>
    </p:spTree>
    <p:extLst>
      <p:ext uri="{BB962C8B-B14F-4D97-AF65-F5344CB8AC3E}">
        <p14:creationId xmlns:p14="http://schemas.microsoft.com/office/powerpoint/2010/main" val="1673191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r>
              <a:rPr lang="en-US"/>
              <a:t>Itzhak Tserruya</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a:t>48th PAC-PP, Jan. 31 - Feb. 1, 2018</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354CB46-E9BE-4A8A-A36A-EAF21D934587}"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nul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nul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JINR.jpg"/>
          <p:cNvPicPr>
            <a:picLocks noChangeAspect="1"/>
          </p:cNvPicPr>
          <p:nvPr/>
        </p:nvPicPr>
        <p:blipFill rotWithShape="1">
          <a:blip r:embed="rId3">
            <a:alphaModFix amt="34000"/>
            <a:extLst>
              <a:ext uri="{28A0092B-C50C-407E-A947-70E740481C1C}">
                <a14:useLocalDpi xmlns:a14="http://schemas.microsoft.com/office/drawing/2010/main" val="0"/>
              </a:ext>
            </a:extLst>
          </a:blip>
          <a:srcRect t="50230" r="71199"/>
          <a:stretch/>
        </p:blipFill>
        <p:spPr>
          <a:xfrm>
            <a:off x="35339" y="342800"/>
            <a:ext cx="9143999" cy="7190656"/>
          </a:xfrm>
          <a:prstGeom prst="rect">
            <a:avLst/>
          </a:prstGeom>
        </p:spPr>
      </p:pic>
      <p:sp>
        <p:nvSpPr>
          <p:cNvPr id="8" name="TextBox 7"/>
          <p:cNvSpPr txBox="1"/>
          <p:nvPr/>
        </p:nvSpPr>
        <p:spPr>
          <a:xfrm>
            <a:off x="2524876" y="2034005"/>
            <a:ext cx="4164923" cy="369332"/>
          </a:xfrm>
          <a:prstGeom prst="rect">
            <a:avLst/>
          </a:prstGeom>
          <a:noFill/>
        </p:spPr>
        <p:txBody>
          <a:bodyPr wrap="none" rtlCol="0">
            <a:spAutoFit/>
          </a:bodyPr>
          <a:lstStyle/>
          <a:p>
            <a:r>
              <a:rPr lang="en-US" dirty="0"/>
              <a:t>JINR,  January 31 – February 1</a:t>
            </a:r>
            <a:r>
              <a:rPr lang="en-US" baseline="30000" dirty="0"/>
              <a:t>st</a:t>
            </a:r>
            <a:r>
              <a:rPr lang="en-US" dirty="0"/>
              <a:t>, 2018</a:t>
            </a:r>
          </a:p>
        </p:txBody>
      </p:sp>
      <p:sp>
        <p:nvSpPr>
          <p:cNvPr id="9" name="AutoShape 18"/>
          <p:cNvSpPr>
            <a:spLocks noChangeArrowheads="1"/>
          </p:cNvSpPr>
          <p:nvPr/>
        </p:nvSpPr>
        <p:spPr bwMode="auto">
          <a:xfrm>
            <a:off x="611560" y="753354"/>
            <a:ext cx="7920880" cy="817245"/>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gn="ctr">
              <a:lnSpc>
                <a:spcPct val="120000"/>
              </a:lnSpc>
              <a:spcAft>
                <a:spcPts val="1200"/>
              </a:spcAft>
            </a:pPr>
            <a:r>
              <a:rPr lang="en-US" sz="4000" dirty="0">
                <a:solidFill>
                  <a:srgbClr val="FFFF00"/>
                </a:solidFill>
              </a:rPr>
              <a:t>48</a:t>
            </a:r>
            <a:r>
              <a:rPr lang="en-US" sz="4000" baseline="30000" dirty="0">
                <a:solidFill>
                  <a:srgbClr val="FFFF00"/>
                </a:solidFill>
              </a:rPr>
              <a:t>th</a:t>
            </a:r>
            <a:r>
              <a:rPr lang="en-US" sz="4000" dirty="0">
                <a:solidFill>
                  <a:srgbClr val="FFFF00"/>
                </a:solidFill>
              </a:rPr>
              <a:t> PAC on Particle Physics</a:t>
            </a:r>
          </a:p>
        </p:txBody>
      </p:sp>
      <p:sp>
        <p:nvSpPr>
          <p:cNvPr id="12" name="Subtitle 2"/>
          <p:cNvSpPr txBox="1">
            <a:spLocks/>
          </p:cNvSpPr>
          <p:nvPr/>
        </p:nvSpPr>
        <p:spPr bwMode="auto">
          <a:xfrm>
            <a:off x="899592" y="3068960"/>
            <a:ext cx="7560840" cy="17281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fr-FR" b="1" dirty="0" err="1">
                <a:solidFill>
                  <a:srgbClr val="000090"/>
                </a:solidFill>
              </a:rPr>
              <a:t>Implementation</a:t>
            </a:r>
            <a:r>
              <a:rPr lang="fr-FR" b="1" dirty="0">
                <a:solidFill>
                  <a:srgbClr val="000090"/>
                </a:solidFill>
              </a:rPr>
              <a:t> of </a:t>
            </a:r>
            <a:r>
              <a:rPr lang="fr-FR" b="1" dirty="0" err="1">
                <a:solidFill>
                  <a:srgbClr val="000090"/>
                </a:solidFill>
              </a:rPr>
              <a:t>recommendations</a:t>
            </a:r>
            <a:r>
              <a:rPr lang="fr-FR" b="1" dirty="0">
                <a:solidFill>
                  <a:srgbClr val="000090"/>
                </a:solidFill>
              </a:rPr>
              <a:t> and </a:t>
            </a:r>
            <a:r>
              <a:rPr lang="fr-FR" b="1" dirty="0" err="1">
                <a:solidFill>
                  <a:srgbClr val="000090"/>
                </a:solidFill>
              </a:rPr>
              <a:t>work</a:t>
            </a:r>
            <a:r>
              <a:rPr lang="fr-FR" b="1" dirty="0">
                <a:solidFill>
                  <a:srgbClr val="000090"/>
                </a:solidFill>
              </a:rPr>
              <a:t> </a:t>
            </a:r>
            <a:r>
              <a:rPr lang="fr-FR" b="1" dirty="0" err="1">
                <a:solidFill>
                  <a:srgbClr val="000090"/>
                </a:solidFill>
              </a:rPr>
              <a:t>towards</a:t>
            </a:r>
            <a:r>
              <a:rPr lang="fr-FR" b="1" dirty="0">
                <a:solidFill>
                  <a:srgbClr val="000090"/>
                </a:solidFill>
              </a:rPr>
              <a:t> optimisation </a:t>
            </a:r>
            <a:br>
              <a:rPr lang="fr-FR" b="1" dirty="0">
                <a:solidFill>
                  <a:srgbClr val="000090"/>
                </a:solidFill>
              </a:rPr>
            </a:br>
            <a:r>
              <a:rPr lang="fr-FR" b="1" dirty="0">
                <a:solidFill>
                  <a:srgbClr val="000090"/>
                </a:solidFill>
              </a:rPr>
              <a:t>of the </a:t>
            </a:r>
            <a:r>
              <a:rPr lang="fr-FR" b="1" dirty="0" err="1">
                <a:solidFill>
                  <a:srgbClr val="000090"/>
                </a:solidFill>
              </a:rPr>
              <a:t>research</a:t>
            </a:r>
            <a:r>
              <a:rPr lang="fr-FR" b="1" dirty="0">
                <a:solidFill>
                  <a:srgbClr val="000090"/>
                </a:solidFill>
              </a:rPr>
              <a:t> programme</a:t>
            </a:r>
          </a:p>
        </p:txBody>
      </p:sp>
      <p:sp>
        <p:nvSpPr>
          <p:cNvPr id="6" name="Subtitle 2"/>
          <p:cNvSpPr>
            <a:spLocks noGrp="1"/>
          </p:cNvSpPr>
          <p:nvPr>
            <p:ph type="subTitle" idx="1"/>
          </p:nvPr>
        </p:nvSpPr>
        <p:spPr>
          <a:xfrm>
            <a:off x="899592" y="5013176"/>
            <a:ext cx="7560840" cy="1224136"/>
          </a:xfrm>
        </p:spPr>
        <p:txBody>
          <a:bodyPr/>
          <a:lstStyle/>
          <a:p>
            <a:r>
              <a:rPr lang="fr-FR" b="1" dirty="0">
                <a:solidFill>
                  <a:srgbClr val="000090"/>
                </a:solidFill>
              </a:rPr>
              <a:t>Itzhak </a:t>
            </a:r>
            <a:r>
              <a:rPr lang="fr-FR" b="1" dirty="0" err="1">
                <a:solidFill>
                  <a:srgbClr val="000090"/>
                </a:solidFill>
              </a:rPr>
              <a:t>Tserruya</a:t>
            </a:r>
            <a:endParaRPr lang="fr-FR" b="1" dirty="0">
              <a:solidFill>
                <a:srgbClr val="000090"/>
              </a:solidFill>
            </a:endParaRPr>
          </a:p>
        </p:txBody>
      </p:sp>
    </p:spTree>
    <p:extLst>
      <p:ext uri="{BB962C8B-B14F-4D97-AF65-F5344CB8AC3E}">
        <p14:creationId xmlns:p14="http://schemas.microsoft.com/office/powerpoint/2010/main" val="259660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18"/>
          <p:cNvSpPr>
            <a:spLocks noGrp="1" noChangeArrowheads="1"/>
          </p:cNvSpPr>
          <p:nvPr>
            <p:ph type="title"/>
          </p:nvPr>
        </p:nvSpPr>
        <p:spPr bwMode="auto">
          <a:xfrm>
            <a:off x="179512" y="105282"/>
            <a:ext cx="8784976" cy="817245"/>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48</a:t>
            </a:r>
            <a:r>
              <a:rPr lang="en-US" sz="4000" u="sng" baseline="30000" dirty="0">
                <a:solidFill>
                  <a:srgbClr val="FFFF00"/>
                </a:solidFill>
              </a:rPr>
              <a:t>th</a:t>
            </a:r>
            <a:r>
              <a:rPr lang="en-US" sz="4000" u="sng" dirty="0">
                <a:solidFill>
                  <a:srgbClr val="FFFF00"/>
                </a:solidFill>
              </a:rPr>
              <a:t> PAC-PP agenda Jan.31 – Feb. 1, 2018</a:t>
            </a:r>
          </a:p>
        </p:txBody>
      </p:sp>
      <p:pic>
        <p:nvPicPr>
          <p:cNvPr id="5" name="Picture 4">
            <a:extLst>
              <a:ext uri="{FF2B5EF4-FFF2-40B4-BE49-F238E27FC236}">
                <a16:creationId xmlns:a16="http://schemas.microsoft.com/office/drawing/2014/main" id="{0C5FAA55-4E5C-B14C-9AB0-F962C6B150B2}"/>
              </a:ext>
            </a:extLst>
          </p:cNvPr>
          <p:cNvPicPr>
            <a:picLocks noChangeAspect="1"/>
          </p:cNvPicPr>
          <p:nvPr/>
        </p:nvPicPr>
        <p:blipFill rotWithShape="1">
          <a:blip r:embed="rId3">
            <a:extLst>
              <a:ext uri="{28A0092B-C50C-407E-A947-70E740481C1C}">
                <a14:useLocalDpi xmlns:a14="http://schemas.microsoft.com/office/drawing/2010/main" val="0"/>
              </a:ext>
            </a:extLst>
          </a:blip>
          <a:srcRect l="6598" t="8222" r="3064" b="5886"/>
          <a:stretch/>
        </p:blipFill>
        <p:spPr>
          <a:xfrm>
            <a:off x="181704" y="1052736"/>
            <a:ext cx="4228037" cy="5688632"/>
          </a:xfrm>
          <a:prstGeom prst="rect">
            <a:avLst/>
          </a:prstGeom>
          <a:ln w="19050">
            <a:solidFill>
              <a:schemeClr val="tx1"/>
            </a:solidFill>
          </a:ln>
        </p:spPr>
      </p:pic>
      <p:pic>
        <p:nvPicPr>
          <p:cNvPr id="12" name="Picture 11">
            <a:extLst>
              <a:ext uri="{FF2B5EF4-FFF2-40B4-BE49-F238E27FC236}">
                <a16:creationId xmlns:a16="http://schemas.microsoft.com/office/drawing/2014/main" id="{026B8C41-867F-2D41-9390-AB7DB9A7DE7A}"/>
              </a:ext>
            </a:extLst>
          </p:cNvPr>
          <p:cNvPicPr>
            <a:picLocks noChangeAspect="1"/>
          </p:cNvPicPr>
          <p:nvPr/>
        </p:nvPicPr>
        <p:blipFill rotWithShape="1">
          <a:blip r:embed="rId4">
            <a:extLst>
              <a:ext uri="{28A0092B-C50C-407E-A947-70E740481C1C}">
                <a14:useLocalDpi xmlns:a14="http://schemas.microsoft.com/office/drawing/2010/main" val="0"/>
              </a:ext>
            </a:extLst>
          </a:blip>
          <a:srcRect l="4520" t="4791" r="10263" b="13765"/>
          <a:stretch/>
        </p:blipFill>
        <p:spPr>
          <a:xfrm>
            <a:off x="4614357" y="1052736"/>
            <a:ext cx="4206115" cy="5688632"/>
          </a:xfrm>
          <a:prstGeom prst="rect">
            <a:avLst/>
          </a:prstGeom>
          <a:ln w="19050">
            <a:solidFill>
              <a:schemeClr val="tx1"/>
            </a:solidFill>
          </a:ln>
        </p:spPr>
      </p:pic>
      <p:sp>
        <p:nvSpPr>
          <p:cNvPr id="13" name="AutoShape 18">
            <a:extLst>
              <a:ext uri="{FF2B5EF4-FFF2-40B4-BE49-F238E27FC236}">
                <a16:creationId xmlns:a16="http://schemas.microsoft.com/office/drawing/2014/main" id="{0C8D7FAC-4EEE-7045-B1D5-F49576C4A201}"/>
              </a:ext>
            </a:extLst>
          </p:cNvPr>
          <p:cNvSpPr>
            <a:spLocks noChangeArrowheads="1"/>
          </p:cNvSpPr>
          <p:nvPr/>
        </p:nvSpPr>
        <p:spPr bwMode="auto">
          <a:xfrm>
            <a:off x="315639" y="2303424"/>
            <a:ext cx="8352928" cy="3187256"/>
          </a:xfrm>
          <a:prstGeom prst="roundRect">
            <a:avLst>
              <a:gd name="adj" fmla="val 16667"/>
            </a:avLst>
          </a:prstGeom>
          <a:solidFill>
            <a:srgbClr val="FFFF00"/>
          </a:solidFill>
          <a:ln w="38100">
            <a:solidFill>
              <a:srgbClr val="FF0000"/>
            </a:solidFill>
            <a:round/>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ctr">
            <a:spAutoFit/>
          </a:bodyPr>
          <a:lstStyle/>
          <a:p>
            <a:pPr algn="ctr">
              <a:lnSpc>
                <a:spcPct val="130000"/>
              </a:lnSpc>
            </a:pPr>
            <a:r>
              <a:rPr lang="en-US" sz="2400" b="1" i="1" dirty="0">
                <a:solidFill>
                  <a:srgbClr val="000090"/>
                </a:solidFill>
              </a:rPr>
              <a:t>Highlights of today's meeting: </a:t>
            </a:r>
          </a:p>
          <a:p>
            <a:pPr marL="342900" indent="-342900">
              <a:lnSpc>
                <a:spcPct val="130000"/>
              </a:lnSpc>
              <a:buFont typeface="Wingdings" charset="2"/>
              <a:buChar char="v"/>
            </a:pPr>
            <a:r>
              <a:rPr lang="en-US" sz="2400" b="1" i="1" dirty="0">
                <a:solidFill>
                  <a:srgbClr val="000090"/>
                </a:solidFill>
              </a:rPr>
              <a:t>Update reports on NICA, MPD and BM@N</a:t>
            </a:r>
          </a:p>
          <a:p>
            <a:pPr marL="342900" indent="-342900">
              <a:lnSpc>
                <a:spcPct val="130000"/>
              </a:lnSpc>
              <a:buFont typeface="Wingdings" charset="2"/>
              <a:buChar char="v"/>
            </a:pPr>
            <a:r>
              <a:rPr lang="en-US" sz="2400" b="1" i="1" dirty="0" err="1">
                <a:solidFill>
                  <a:srgbClr val="000090"/>
                </a:solidFill>
              </a:rPr>
              <a:t>Nuclotron</a:t>
            </a:r>
            <a:r>
              <a:rPr lang="en-US" sz="2400" b="1" i="1" dirty="0">
                <a:solidFill>
                  <a:srgbClr val="000090"/>
                </a:solidFill>
              </a:rPr>
              <a:t> report </a:t>
            </a:r>
          </a:p>
          <a:p>
            <a:pPr marL="342900" indent="-342900">
              <a:lnSpc>
                <a:spcPct val="130000"/>
              </a:lnSpc>
              <a:buFont typeface="Wingdings" charset="2"/>
              <a:buChar char="v"/>
            </a:pPr>
            <a:r>
              <a:rPr lang="en-US" sz="2400" b="1" i="1" dirty="0">
                <a:solidFill>
                  <a:srgbClr val="000090"/>
                </a:solidFill>
              </a:rPr>
              <a:t>NICA grant program and formation of the BM@N and MPD Collaborations </a:t>
            </a:r>
          </a:p>
          <a:p>
            <a:pPr marL="342900" indent="-342900">
              <a:lnSpc>
                <a:spcPct val="130000"/>
              </a:lnSpc>
              <a:buFont typeface="Wingdings" charset="2"/>
              <a:buChar char="v"/>
            </a:pPr>
            <a:r>
              <a:rPr lang="en-US" sz="2400" b="1" i="1" dirty="0">
                <a:solidFill>
                  <a:srgbClr val="000090"/>
                </a:solidFill>
              </a:rPr>
              <a:t>Projects seeking continuation</a:t>
            </a:r>
          </a:p>
        </p:txBody>
      </p:sp>
    </p:spTree>
    <p:extLst>
      <p:ext uri="{BB962C8B-B14F-4D97-AF65-F5344CB8AC3E}">
        <p14:creationId xmlns:p14="http://schemas.microsoft.com/office/powerpoint/2010/main" val="380111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3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7" name="AutoShape 18"/>
          <p:cNvSpPr>
            <a:spLocks noGrp="1" noChangeArrowheads="1"/>
          </p:cNvSpPr>
          <p:nvPr>
            <p:ph idx="1"/>
          </p:nvPr>
        </p:nvSpPr>
        <p:spPr bwMode="auto">
          <a:xfrm>
            <a:off x="1907704" y="3068960"/>
            <a:ext cx="4968552" cy="988356"/>
          </a:xfrm>
          <a:prstGeom prst="roundRect">
            <a:avLst>
              <a:gd name="adj" fmla="val 16667"/>
            </a:avLst>
          </a:prstGeom>
          <a:solidFill>
            <a:srgbClr val="FFFF00"/>
          </a:solidFill>
          <a:ln w="38100">
            <a:solidFill>
              <a:srgbClr val="FF0000"/>
            </a:solidFill>
            <a:round/>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spAutoFit/>
          </a:bodyPr>
          <a:lstStyle/>
          <a:p>
            <a:pPr marL="0" indent="0" algn="ctr">
              <a:lnSpc>
                <a:spcPct val="130000"/>
              </a:lnSpc>
              <a:spcBef>
                <a:spcPts val="0"/>
              </a:spcBef>
              <a:spcAft>
                <a:spcPts val="1200"/>
              </a:spcAft>
              <a:buNone/>
            </a:pPr>
            <a:r>
              <a:rPr lang="en-US" sz="3600" b="1" i="1" dirty="0">
                <a:solidFill>
                  <a:srgbClr val="000090"/>
                </a:solidFill>
              </a:rPr>
              <a:t>Thank you !</a:t>
            </a:r>
          </a:p>
          <a:p>
            <a:pPr marL="0" indent="0" algn="ctr">
              <a:lnSpc>
                <a:spcPct val="130000"/>
              </a:lnSpc>
              <a:spcBef>
                <a:spcPts val="0"/>
              </a:spcBef>
              <a:spcAft>
                <a:spcPts val="1200"/>
              </a:spcAft>
              <a:buNone/>
            </a:pPr>
            <a:endParaRPr lang="en-US" sz="100" b="1" i="1" dirty="0">
              <a:solidFill>
                <a:srgbClr val="000090"/>
              </a:solidFill>
            </a:endParaRPr>
          </a:p>
        </p:txBody>
      </p:sp>
      <p:sp>
        <p:nvSpPr>
          <p:cNvPr id="4" name="Slide Number Placeholder 3"/>
          <p:cNvSpPr>
            <a:spLocks noGrp="1"/>
          </p:cNvSpPr>
          <p:nvPr>
            <p:ph type="sldNum" sz="quarter" idx="12"/>
          </p:nvPr>
        </p:nvSpPr>
        <p:spPr/>
        <p:txBody>
          <a:bodyPr/>
          <a:lstStyle/>
          <a:p>
            <a:pPr>
              <a:defRPr/>
            </a:pPr>
            <a:fld id="{16AAA047-8AEF-4C69-86C3-C9A280890182}" type="slidenum">
              <a:rPr lang="fr-FR" smtClean="0"/>
              <a:pPr>
                <a:defRPr/>
              </a:pPr>
              <a:t>11</a:t>
            </a:fld>
            <a:endParaRPr lang="fr-FR"/>
          </a:p>
        </p:txBody>
      </p:sp>
      <p:sp>
        <p:nvSpPr>
          <p:cNvPr id="6" name="Date Placeholder 5"/>
          <p:cNvSpPr>
            <a:spLocks noGrp="1"/>
          </p:cNvSpPr>
          <p:nvPr>
            <p:ph type="dt" sz="half" idx="10"/>
          </p:nvPr>
        </p:nvSpPr>
        <p:spPr/>
        <p:txBody>
          <a:bodyPr/>
          <a:lstStyle/>
          <a:p>
            <a:pPr>
              <a:defRPr/>
            </a:pPr>
            <a:r>
              <a:rPr lang="en-US"/>
              <a:t>Itzhak Tserruya</a:t>
            </a:r>
            <a:endParaRPr lang="fr-FR"/>
          </a:p>
        </p:txBody>
      </p:sp>
      <p:sp>
        <p:nvSpPr>
          <p:cNvPr id="8" name="Footer Placeholder 7"/>
          <p:cNvSpPr>
            <a:spLocks noGrp="1"/>
          </p:cNvSpPr>
          <p:nvPr>
            <p:ph type="ftr" sz="quarter" idx="11"/>
          </p:nvPr>
        </p:nvSpPr>
        <p:spPr/>
        <p:txBody>
          <a:bodyPr/>
          <a:lstStyle/>
          <a:p>
            <a:pPr>
              <a:defRPr/>
            </a:pPr>
            <a:r>
              <a:rPr lang="en-US"/>
              <a:t>48th PAC-PP, Jan. 31 - Feb. 1, 2018</a:t>
            </a:r>
            <a:endParaRPr lang="fr-FR"/>
          </a:p>
        </p:txBody>
      </p:sp>
    </p:spTree>
    <p:extLst>
      <p:ext uri="{BB962C8B-B14F-4D97-AF65-F5344CB8AC3E}">
        <p14:creationId xmlns:p14="http://schemas.microsoft.com/office/powerpoint/2010/main" val="1172693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51520" y="2276872"/>
            <a:ext cx="8784976" cy="2031325"/>
          </a:xfrm>
          <a:prstGeom prst="rect">
            <a:avLst/>
          </a:prstGeom>
        </p:spPr>
        <p:txBody>
          <a:bodyPr wrap="square">
            <a:spAutoFit/>
          </a:bodyPr>
          <a:lstStyle/>
          <a:p>
            <a:pPr marL="457200" indent="-457200">
              <a:spcAft>
                <a:spcPts val="1200"/>
              </a:spcAft>
              <a:buFont typeface="Arial" pitchFamily="34" charset="0"/>
              <a:buChar char="•"/>
            </a:pPr>
            <a:r>
              <a:rPr lang="en-US" sz="2400" dirty="0">
                <a:solidFill>
                  <a:srgbClr val="000000"/>
                </a:solidFill>
              </a:rPr>
              <a:t>Highlights of the Recommendations from the 47</a:t>
            </a:r>
            <a:r>
              <a:rPr lang="en-US" sz="2400" baseline="30000" dirty="0">
                <a:solidFill>
                  <a:srgbClr val="000000"/>
                </a:solidFill>
              </a:rPr>
              <a:t>th</a:t>
            </a:r>
            <a:r>
              <a:rPr lang="en-US" sz="2400" dirty="0">
                <a:solidFill>
                  <a:srgbClr val="000000"/>
                </a:solidFill>
              </a:rPr>
              <a:t> PAC – PP</a:t>
            </a:r>
          </a:p>
          <a:p>
            <a:pPr marL="457200" indent="-457200">
              <a:spcAft>
                <a:spcPts val="1200"/>
              </a:spcAft>
              <a:buFont typeface="Arial" pitchFamily="34" charset="0"/>
              <a:buChar char="•"/>
            </a:pPr>
            <a:r>
              <a:rPr lang="en-US" sz="2400" dirty="0">
                <a:solidFill>
                  <a:srgbClr val="000000"/>
                </a:solidFill>
              </a:rPr>
              <a:t>122</a:t>
            </a:r>
            <a:r>
              <a:rPr lang="en-US" sz="2400" baseline="30000" dirty="0">
                <a:solidFill>
                  <a:srgbClr val="000000"/>
                </a:solidFill>
              </a:rPr>
              <a:t>nd</a:t>
            </a:r>
            <a:r>
              <a:rPr lang="en-US" sz="2400" dirty="0">
                <a:solidFill>
                  <a:srgbClr val="000000"/>
                </a:solidFill>
              </a:rPr>
              <a:t>  Scientific Council meeting (September 18-19, 2017)</a:t>
            </a:r>
          </a:p>
          <a:p>
            <a:pPr marL="457200" indent="-457200">
              <a:spcAft>
                <a:spcPts val="1200"/>
              </a:spcAft>
              <a:buFont typeface="Arial" pitchFamily="34" charset="0"/>
              <a:buChar char="•"/>
            </a:pPr>
            <a:r>
              <a:rPr lang="en-US" sz="2400" dirty="0">
                <a:solidFill>
                  <a:srgbClr val="000000"/>
                </a:solidFill>
              </a:rPr>
              <a:t>Recent developments</a:t>
            </a:r>
          </a:p>
          <a:p>
            <a:pPr marL="457200" indent="-457200">
              <a:spcAft>
                <a:spcPts val="1200"/>
              </a:spcAft>
              <a:buFont typeface="Arial" pitchFamily="34" charset="0"/>
              <a:buChar char="•"/>
            </a:pPr>
            <a:r>
              <a:rPr lang="fr-FR" sz="2400" dirty="0">
                <a:solidFill>
                  <a:srgbClr val="000000"/>
                </a:solidFill>
              </a:rPr>
              <a:t>Agenda</a:t>
            </a:r>
            <a:endParaRPr lang="en-US" sz="2400" dirty="0">
              <a:solidFill>
                <a:srgbClr val="000000"/>
              </a:solidFill>
            </a:endParaRPr>
          </a:p>
        </p:txBody>
      </p:sp>
      <p:sp>
        <p:nvSpPr>
          <p:cNvPr id="11" name="AutoShape 18"/>
          <p:cNvSpPr>
            <a:spLocks noGrp="1" noChangeArrowheads="1"/>
          </p:cNvSpPr>
          <p:nvPr>
            <p:ph type="title"/>
          </p:nvPr>
        </p:nvSpPr>
        <p:spPr bwMode="auto">
          <a:xfrm>
            <a:off x="467544" y="362868"/>
            <a:ext cx="8229600" cy="794544"/>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gn="ctr">
              <a:lnSpc>
                <a:spcPct val="120000"/>
              </a:lnSpc>
              <a:spcAft>
                <a:spcPts val="1200"/>
              </a:spcAft>
            </a:pPr>
            <a:r>
              <a:rPr lang="en-US" sz="4000" u="sng" dirty="0">
                <a:solidFill>
                  <a:srgbClr val="FFFF00"/>
                </a:solidFill>
              </a:rPr>
              <a:t>Outline</a:t>
            </a:r>
          </a:p>
        </p:txBody>
      </p:sp>
      <p:sp>
        <p:nvSpPr>
          <p:cNvPr id="3" name="Slide Number Placeholder 2"/>
          <p:cNvSpPr>
            <a:spLocks noGrp="1"/>
          </p:cNvSpPr>
          <p:nvPr>
            <p:ph type="sldNum" sz="quarter" idx="12"/>
          </p:nvPr>
        </p:nvSpPr>
        <p:spPr/>
        <p:txBody>
          <a:bodyPr/>
          <a:lstStyle/>
          <a:p>
            <a:pPr>
              <a:defRPr/>
            </a:pPr>
            <a:fld id="{16AAA047-8AEF-4C69-86C3-C9A280890182}" type="slidenum">
              <a:rPr lang="fr-FR" smtClean="0"/>
              <a:pPr>
                <a:defRPr/>
              </a:pPr>
              <a:t>2</a:t>
            </a:fld>
            <a:endParaRPr lang="fr-FR"/>
          </a:p>
        </p:txBody>
      </p:sp>
      <p:sp>
        <p:nvSpPr>
          <p:cNvPr id="4" name="Date Placeholder 3"/>
          <p:cNvSpPr>
            <a:spLocks noGrp="1"/>
          </p:cNvSpPr>
          <p:nvPr>
            <p:ph type="dt" sz="half" idx="10"/>
          </p:nvPr>
        </p:nvSpPr>
        <p:spPr/>
        <p:txBody>
          <a:bodyPr/>
          <a:lstStyle/>
          <a:p>
            <a:pPr>
              <a:defRPr/>
            </a:pPr>
            <a:r>
              <a:rPr lang="en-US"/>
              <a:t>Itzhak Tserruya</a:t>
            </a:r>
            <a:endParaRPr lang="fr-FR"/>
          </a:p>
        </p:txBody>
      </p:sp>
      <p:sp>
        <p:nvSpPr>
          <p:cNvPr id="6" name="Footer Placeholder 5"/>
          <p:cNvSpPr>
            <a:spLocks noGrp="1"/>
          </p:cNvSpPr>
          <p:nvPr>
            <p:ph type="ftr" sz="quarter" idx="11"/>
          </p:nvPr>
        </p:nvSpPr>
        <p:spPr/>
        <p:txBody>
          <a:bodyPr/>
          <a:lstStyle/>
          <a:p>
            <a:pPr>
              <a:defRPr/>
            </a:pPr>
            <a:r>
              <a:rPr lang="en-US"/>
              <a:t>48th PAC-PP, Jan. 31 - Feb. 1, 2018</a:t>
            </a:r>
            <a:endParaRPr lang="fr-FR"/>
          </a:p>
        </p:txBody>
      </p:sp>
    </p:spTree>
    <p:extLst>
      <p:ext uri="{BB962C8B-B14F-4D97-AF65-F5344CB8AC3E}">
        <p14:creationId xmlns:p14="http://schemas.microsoft.com/office/powerpoint/2010/main" val="1472777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contenu 2"/>
          <p:cNvSpPr>
            <a:spLocks noGrp="1"/>
          </p:cNvSpPr>
          <p:nvPr>
            <p:ph idx="1"/>
          </p:nvPr>
        </p:nvSpPr>
        <p:spPr>
          <a:xfrm>
            <a:off x="215516" y="1412776"/>
            <a:ext cx="8640960" cy="2376264"/>
          </a:xfrm>
        </p:spPr>
        <p:txBody>
          <a:bodyPr/>
          <a:lstStyle/>
          <a:p>
            <a:pPr marL="0" indent="0">
              <a:spcBef>
                <a:spcPts val="0"/>
              </a:spcBef>
              <a:spcAft>
                <a:spcPts val="600"/>
              </a:spcAft>
              <a:buNone/>
            </a:pPr>
            <a:r>
              <a:rPr lang="en-US" sz="1800" b="1" dirty="0">
                <a:latin typeface="Arial" panose="020B0604020202020204" pitchFamily="34" charset="0"/>
                <a:cs typeface="Arial" panose="020B0604020202020204" pitchFamily="34" charset="0"/>
              </a:rPr>
              <a:t>NICA:</a:t>
            </a:r>
            <a:endParaRPr lang="en-US" sz="1800" dirty="0">
              <a:latin typeface="Arial" panose="020B0604020202020204" pitchFamily="34" charset="0"/>
              <a:cs typeface="Arial" panose="020B0604020202020204" pitchFamily="34" charset="0"/>
            </a:endParaRPr>
          </a:p>
          <a:p>
            <a:pPr>
              <a:spcBef>
                <a:spcPts val="0"/>
              </a:spcBef>
              <a:spcAft>
                <a:spcPts val="600"/>
              </a:spcAft>
              <a:buFont typeface="Wingdings" charset="2"/>
              <a:buChar char="Ø"/>
            </a:pPr>
            <a:r>
              <a:rPr lang="en-US" sz="1800" dirty="0">
                <a:latin typeface="Arial" panose="020B0604020202020204" pitchFamily="34" charset="0"/>
                <a:cs typeface="Arial" panose="020B0604020202020204" pitchFamily="34" charset="0"/>
              </a:rPr>
              <a:t>The PAC appreciates the significant progress in the </a:t>
            </a:r>
            <a:r>
              <a:rPr lang="en-US" sz="1800" dirty="0" err="1">
                <a:latin typeface="Arial" panose="020B0604020202020204" pitchFamily="34" charset="0"/>
                <a:cs typeface="Arial" panose="020B0604020202020204" pitchFamily="34" charset="0"/>
              </a:rPr>
              <a:t>Nuclotron</a:t>
            </a:r>
            <a:r>
              <a:rPr lang="en-US" sz="1800" dirty="0">
                <a:latin typeface="Arial" panose="020B0604020202020204" pitchFamily="34" charset="0"/>
                <a:cs typeface="Arial" panose="020B0604020202020204" pitchFamily="34" charset="0"/>
              </a:rPr>
              <a:t> operation achieved in Run 54 and the acceleration for the first time of a polarized p beam.</a:t>
            </a:r>
          </a:p>
          <a:p>
            <a:pPr>
              <a:spcBef>
                <a:spcPts val="0"/>
              </a:spcBef>
              <a:spcAft>
                <a:spcPts val="600"/>
              </a:spcAft>
              <a:buFont typeface="Wingdings" charset="2"/>
              <a:buChar char="Ø"/>
            </a:pPr>
            <a:r>
              <a:rPr lang="en-US" sz="1800" dirty="0">
                <a:latin typeface="Arial" panose="020B0604020202020204" pitchFamily="34" charset="0"/>
                <a:cs typeface="Arial" panose="020B0604020202020204" pitchFamily="34" charset="0"/>
              </a:rPr>
              <a:t>The PAC is pleased with the preparations for Booster construction in 2018. </a:t>
            </a:r>
          </a:p>
          <a:p>
            <a:pPr>
              <a:spcBef>
                <a:spcPts val="0"/>
              </a:spcBef>
              <a:spcAft>
                <a:spcPts val="600"/>
              </a:spcAft>
              <a:buFont typeface="Wingdings" charset="2"/>
              <a:buChar char="Ø"/>
            </a:pPr>
            <a:r>
              <a:rPr lang="en-US" sz="1800" dirty="0">
                <a:latin typeface="Arial" panose="020B0604020202020204" pitchFamily="34" charset="0"/>
                <a:cs typeface="Arial" panose="020B0604020202020204" pitchFamily="34" charset="0"/>
              </a:rPr>
              <a:t>The PAC expresses </a:t>
            </a:r>
            <a:r>
              <a:rPr lang="en-US" sz="1800" u="sng" dirty="0">
                <a:latin typeface="Arial" panose="020B0604020202020204" pitchFamily="34" charset="0"/>
                <a:cs typeface="Arial" panose="020B0604020202020204" pitchFamily="34" charset="0"/>
              </a:rPr>
              <a:t>concern about the availability of sufficient manpower </a:t>
            </a:r>
            <a:r>
              <a:rPr lang="en-US" sz="1800" dirty="0">
                <a:latin typeface="Arial" panose="020B0604020202020204" pitchFamily="34" charset="0"/>
                <a:cs typeface="Arial" panose="020B0604020202020204" pitchFamily="34" charset="0"/>
              </a:rPr>
              <a:t>for the efficient Booster construction and urges the JINR management to take corrective actions.</a:t>
            </a:r>
          </a:p>
        </p:txBody>
      </p:sp>
      <p:sp>
        <p:nvSpPr>
          <p:cNvPr id="10" name="AutoShape 18"/>
          <p:cNvSpPr>
            <a:spLocks noGrp="1" noChangeArrowheads="1"/>
          </p:cNvSpPr>
          <p:nvPr>
            <p:ph type="title"/>
          </p:nvPr>
        </p:nvSpPr>
        <p:spPr bwMode="auto">
          <a:xfrm>
            <a:off x="611560" y="260648"/>
            <a:ext cx="7992888" cy="794544"/>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Highlights from the 46</a:t>
            </a:r>
            <a:r>
              <a:rPr lang="en-US" sz="4000" u="sng" baseline="30000" dirty="0">
                <a:solidFill>
                  <a:srgbClr val="FFFF00"/>
                </a:solidFill>
              </a:rPr>
              <a:t>th</a:t>
            </a:r>
            <a:r>
              <a:rPr lang="en-US" sz="4000" u="sng" dirty="0">
                <a:solidFill>
                  <a:srgbClr val="FFFF00"/>
                </a:solidFill>
              </a:rPr>
              <a:t> PAC-PP</a:t>
            </a:r>
          </a:p>
        </p:txBody>
      </p:sp>
      <p:sp>
        <p:nvSpPr>
          <p:cNvPr id="6" name="Espace réservé du contenu 2"/>
          <p:cNvSpPr txBox="1">
            <a:spLocks/>
          </p:cNvSpPr>
          <p:nvPr/>
        </p:nvSpPr>
        <p:spPr bwMode="auto">
          <a:xfrm>
            <a:off x="215516" y="4077072"/>
            <a:ext cx="8676964" cy="23762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600"/>
              </a:spcAft>
              <a:buFont typeface="Arial" pitchFamily="34" charset="0"/>
              <a:buNone/>
            </a:pPr>
            <a:r>
              <a:rPr lang="en-US" sz="1800" b="1" dirty="0">
                <a:latin typeface="Arial" panose="020B0604020202020204" pitchFamily="34" charset="0"/>
                <a:cs typeface="Arial" panose="020B0604020202020204" pitchFamily="34" charset="0"/>
              </a:rPr>
              <a:t>MPD:</a:t>
            </a:r>
            <a:endParaRPr lang="en-US" sz="1800" dirty="0">
              <a:latin typeface="Arial" panose="020B0604020202020204" pitchFamily="34" charset="0"/>
              <a:cs typeface="Arial" panose="020B0604020202020204" pitchFamily="34" charset="0"/>
            </a:endParaRPr>
          </a:p>
          <a:p>
            <a:pPr>
              <a:spcBef>
                <a:spcPts val="0"/>
              </a:spcBef>
              <a:spcAft>
                <a:spcPts val="600"/>
              </a:spcAft>
              <a:buFont typeface="Wingdings" charset="2"/>
              <a:buChar char="Ø"/>
            </a:pPr>
            <a:r>
              <a:rPr lang="en-US" sz="1800" dirty="0">
                <a:latin typeface="Arial" panose="020B0604020202020204" pitchFamily="34" charset="0"/>
                <a:cs typeface="Arial" panose="020B0604020202020204" pitchFamily="34" charset="0"/>
              </a:rPr>
              <a:t>The PAC welcomes the significant advance in the yoke construction for the MPD magnet. </a:t>
            </a:r>
          </a:p>
          <a:p>
            <a:pPr>
              <a:spcBef>
                <a:spcPts val="0"/>
              </a:spcBef>
              <a:spcAft>
                <a:spcPts val="600"/>
              </a:spcAft>
              <a:buFont typeface="Wingdings" charset="2"/>
              <a:buChar char="Ø"/>
            </a:pPr>
            <a:r>
              <a:rPr lang="en-US" sz="1800" dirty="0">
                <a:latin typeface="Arial" panose="020B0604020202020204" pitchFamily="34" charset="0"/>
                <a:cs typeface="Arial" panose="020B0604020202020204" pitchFamily="34" charset="0"/>
              </a:rPr>
              <a:t>The PAC appreciates the efforts towards completion of the TDRs for the different subsystems foreseen in Stage 1. </a:t>
            </a:r>
          </a:p>
          <a:p>
            <a:pPr>
              <a:spcBef>
                <a:spcPts val="0"/>
              </a:spcBef>
              <a:spcAft>
                <a:spcPts val="600"/>
              </a:spcAft>
              <a:buFont typeface="Wingdings" charset="2"/>
              <a:buChar char="Ø"/>
            </a:pPr>
            <a:r>
              <a:rPr lang="en-US" sz="1800" dirty="0">
                <a:latin typeface="Arial" panose="020B0604020202020204" pitchFamily="34" charset="0"/>
                <a:cs typeface="Arial" panose="020B0604020202020204" pitchFamily="34" charset="0"/>
              </a:rPr>
              <a:t>The PAC appreciates the progress and efforts toward defining the participation and commitments of groups from China and Mexico in the MPD experiment.</a:t>
            </a:r>
          </a:p>
        </p:txBody>
      </p:sp>
      <p:sp>
        <p:nvSpPr>
          <p:cNvPr id="2" name="Date Placeholder 1">
            <a:extLst>
              <a:ext uri="{FF2B5EF4-FFF2-40B4-BE49-F238E27FC236}">
                <a16:creationId xmlns:a16="http://schemas.microsoft.com/office/drawing/2014/main" id="{91A2C3AA-879F-E942-B313-9AA9DB477858}"/>
              </a:ext>
            </a:extLst>
          </p:cNvPr>
          <p:cNvSpPr>
            <a:spLocks noGrp="1"/>
          </p:cNvSpPr>
          <p:nvPr>
            <p:ph type="dt" sz="half" idx="10"/>
          </p:nvPr>
        </p:nvSpPr>
        <p:spPr/>
        <p:txBody>
          <a:bodyPr/>
          <a:lstStyle/>
          <a:p>
            <a:pPr>
              <a:defRPr/>
            </a:pPr>
            <a:r>
              <a:rPr lang="en-US"/>
              <a:t>Itzhak Tserruya</a:t>
            </a:r>
            <a:endParaRPr lang="fr-FR"/>
          </a:p>
        </p:txBody>
      </p:sp>
      <p:sp>
        <p:nvSpPr>
          <p:cNvPr id="3" name="Footer Placeholder 2">
            <a:extLst>
              <a:ext uri="{FF2B5EF4-FFF2-40B4-BE49-F238E27FC236}">
                <a16:creationId xmlns:a16="http://schemas.microsoft.com/office/drawing/2014/main" id="{D29411F3-1256-4740-B693-6922F262F115}"/>
              </a:ext>
            </a:extLst>
          </p:cNvPr>
          <p:cNvSpPr>
            <a:spLocks noGrp="1"/>
          </p:cNvSpPr>
          <p:nvPr>
            <p:ph type="ftr" sz="quarter" idx="11"/>
          </p:nvPr>
        </p:nvSpPr>
        <p:spPr/>
        <p:txBody>
          <a:bodyPr/>
          <a:lstStyle/>
          <a:p>
            <a:pPr>
              <a:defRPr/>
            </a:pPr>
            <a:r>
              <a:rPr lang="en-US"/>
              <a:t>48th PAC-PP, Jan. 31 - Feb. 1, 2018</a:t>
            </a:r>
            <a:endParaRPr lang="fr-FR"/>
          </a:p>
        </p:txBody>
      </p:sp>
      <p:sp>
        <p:nvSpPr>
          <p:cNvPr id="4" name="Slide Number Placeholder 3">
            <a:extLst>
              <a:ext uri="{FF2B5EF4-FFF2-40B4-BE49-F238E27FC236}">
                <a16:creationId xmlns:a16="http://schemas.microsoft.com/office/drawing/2014/main" id="{1F4C1A81-6E04-1340-A835-D0192AF14F62}"/>
              </a:ext>
            </a:extLst>
          </p:cNvPr>
          <p:cNvSpPr>
            <a:spLocks noGrp="1"/>
          </p:cNvSpPr>
          <p:nvPr>
            <p:ph type="sldNum" sz="quarter" idx="12"/>
          </p:nvPr>
        </p:nvSpPr>
        <p:spPr/>
        <p:txBody>
          <a:bodyPr/>
          <a:lstStyle/>
          <a:p>
            <a:pPr>
              <a:defRPr/>
            </a:pPr>
            <a:fld id="{16AAA047-8AEF-4C69-86C3-C9A280890182}" type="slidenum">
              <a:rPr lang="fr-FR" smtClean="0"/>
              <a:pPr>
                <a:defRPr/>
              </a:pPr>
              <a:t>3</a:t>
            </a:fld>
            <a:endParaRPr lang="fr-FR"/>
          </a:p>
        </p:txBody>
      </p:sp>
    </p:spTree>
    <p:extLst>
      <p:ext uri="{BB962C8B-B14F-4D97-AF65-F5344CB8AC3E}">
        <p14:creationId xmlns:p14="http://schemas.microsoft.com/office/powerpoint/2010/main" val="402067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18"/>
          <p:cNvSpPr>
            <a:spLocks noGrp="1" noChangeArrowheads="1"/>
          </p:cNvSpPr>
          <p:nvPr>
            <p:ph type="title"/>
          </p:nvPr>
        </p:nvSpPr>
        <p:spPr bwMode="auto">
          <a:xfrm>
            <a:off x="611560" y="260648"/>
            <a:ext cx="7992888" cy="794544"/>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Highlights from the 46</a:t>
            </a:r>
            <a:r>
              <a:rPr lang="en-US" sz="4000" u="sng" baseline="30000" dirty="0">
                <a:solidFill>
                  <a:srgbClr val="FFFF00"/>
                </a:solidFill>
              </a:rPr>
              <a:t>th</a:t>
            </a:r>
            <a:r>
              <a:rPr lang="en-US" sz="4000" u="sng" dirty="0">
                <a:solidFill>
                  <a:srgbClr val="FFFF00"/>
                </a:solidFill>
              </a:rPr>
              <a:t> PAC-PP</a:t>
            </a:r>
          </a:p>
        </p:txBody>
      </p:sp>
      <p:sp>
        <p:nvSpPr>
          <p:cNvPr id="7" name="Espace réservé du contenu 2"/>
          <p:cNvSpPr txBox="1">
            <a:spLocks/>
          </p:cNvSpPr>
          <p:nvPr/>
        </p:nvSpPr>
        <p:spPr bwMode="auto">
          <a:xfrm>
            <a:off x="287524" y="1849735"/>
            <a:ext cx="8640960" cy="25132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600"/>
              </a:spcAft>
              <a:buFont typeface="Arial" pitchFamily="34" charset="0"/>
              <a:buNone/>
            </a:pPr>
            <a:r>
              <a:rPr lang="en-US" sz="1800" b="1" dirty="0">
                <a:latin typeface="Arial" panose="020B0604020202020204" pitchFamily="34" charset="0"/>
                <a:cs typeface="Arial" panose="020B0604020202020204" pitchFamily="34" charset="0"/>
              </a:rPr>
              <a:t>BM@N:</a:t>
            </a:r>
            <a:endParaRPr lang="en-US" sz="1800" dirty="0">
              <a:latin typeface="Arial" panose="020B0604020202020204" pitchFamily="34" charset="0"/>
              <a:cs typeface="Arial" panose="020B0604020202020204" pitchFamily="34" charset="0"/>
            </a:endParaRPr>
          </a:p>
          <a:p>
            <a:pPr>
              <a:spcBef>
                <a:spcPts val="0"/>
              </a:spcBef>
              <a:spcAft>
                <a:spcPts val="600"/>
              </a:spcAft>
              <a:buFont typeface="Wingdings" charset="2"/>
              <a:buChar char="Ø"/>
            </a:pPr>
            <a:r>
              <a:rPr lang="en-US" sz="1800" dirty="0">
                <a:latin typeface="Arial" panose="020B0604020202020204" pitchFamily="34" charset="0"/>
                <a:cs typeface="Arial" panose="020B0604020202020204" pitchFamily="34" charset="0"/>
              </a:rPr>
              <a:t>The PAC is concerned by the </a:t>
            </a:r>
            <a:r>
              <a:rPr lang="en-US" sz="1800" u="sng" dirty="0">
                <a:latin typeface="Arial" panose="020B0604020202020204" pitchFamily="34" charset="0"/>
                <a:cs typeface="Arial" panose="020B0604020202020204" pitchFamily="34" charset="0"/>
              </a:rPr>
              <a:t>lack of manpower to </a:t>
            </a:r>
            <a:r>
              <a:rPr lang="en-US" sz="1800" u="sng" dirty="0" err="1">
                <a:latin typeface="Arial" panose="020B0604020202020204" pitchFamily="34" charset="0"/>
                <a:cs typeface="Arial" panose="020B0604020202020204" pitchFamily="34" charset="0"/>
              </a:rPr>
              <a:t>analyse</a:t>
            </a:r>
            <a:r>
              <a:rPr lang="en-US" sz="1800" u="sng" dirty="0">
                <a:latin typeface="Arial" panose="020B0604020202020204" pitchFamily="34" charset="0"/>
                <a:cs typeface="Arial" panose="020B0604020202020204" pitchFamily="34" charset="0"/>
              </a:rPr>
              <a:t> the data </a:t>
            </a:r>
            <a:r>
              <a:rPr lang="en-US" sz="1800" dirty="0">
                <a:latin typeface="Arial" panose="020B0604020202020204" pitchFamily="34" charset="0"/>
                <a:cs typeface="Arial" panose="020B0604020202020204" pitchFamily="34" charset="0"/>
              </a:rPr>
              <a:t>recently collected and urges the project and laboratory management to undertake the necessary steps to attract external groups to the BM@N experiment. </a:t>
            </a:r>
          </a:p>
          <a:p>
            <a:pPr>
              <a:spcBef>
                <a:spcPts val="0"/>
              </a:spcBef>
              <a:spcAft>
                <a:spcPts val="600"/>
              </a:spcAft>
              <a:buFont typeface="Wingdings" charset="2"/>
              <a:buChar char="Ø"/>
            </a:pPr>
            <a:r>
              <a:rPr lang="en-US" sz="1800" dirty="0">
                <a:latin typeface="Arial" panose="020B0604020202020204" pitchFamily="34" charset="0"/>
                <a:cs typeface="Arial" panose="020B0604020202020204" pitchFamily="34" charset="0"/>
              </a:rPr>
              <a:t> The PAC is very pleased to hear the proposal to extend the BM@N physics </a:t>
            </a:r>
            <a:r>
              <a:rPr lang="en-US" sz="1800" dirty="0" err="1">
                <a:latin typeface="Arial" panose="020B0604020202020204" pitchFamily="34" charset="0"/>
                <a:cs typeface="Arial" panose="020B0604020202020204" pitchFamily="34" charset="0"/>
              </a:rPr>
              <a:t>programme</a:t>
            </a:r>
            <a:r>
              <a:rPr lang="en-US" sz="1800" dirty="0">
                <a:latin typeface="Arial" panose="020B0604020202020204" pitchFamily="34" charset="0"/>
                <a:cs typeface="Arial" panose="020B0604020202020204" pitchFamily="34" charset="0"/>
              </a:rPr>
              <a:t> to “Probing Short-Range Correlations” presented by E. </a:t>
            </a:r>
            <a:r>
              <a:rPr lang="en-US" sz="1800" dirty="0" err="1">
                <a:latin typeface="Arial" panose="020B0604020202020204" pitchFamily="34" charset="0"/>
                <a:cs typeface="Arial" panose="020B0604020202020204" pitchFamily="34" charset="0"/>
              </a:rPr>
              <a:t>Piasetzky</a:t>
            </a:r>
            <a:r>
              <a:rPr lang="en-US" sz="1800" dirty="0">
                <a:latin typeface="Arial" panose="020B0604020202020204" pitchFamily="34" charset="0"/>
                <a:cs typeface="Arial" panose="020B0604020202020204" pitchFamily="34" charset="0"/>
              </a:rPr>
              <a:t> and involving groups from Tel Aviv University, MIT, GSI, and CEA together with the BM@N collaboration.  </a:t>
            </a:r>
            <a:endParaRPr lang="en-US" sz="1800" b="1" i="1" dirty="0">
              <a:solidFill>
                <a:srgbClr val="000090"/>
              </a:solidFill>
              <a:latin typeface="Arial" panose="020B0604020202020204" pitchFamily="34" charset="0"/>
              <a:cs typeface="Arial" panose="020B0604020202020204" pitchFamily="34" charset="0"/>
            </a:endParaRPr>
          </a:p>
          <a:p>
            <a:pPr marL="0" indent="0">
              <a:spcBef>
                <a:spcPts val="0"/>
              </a:spcBef>
              <a:spcAft>
                <a:spcPts val="600"/>
              </a:spcAft>
              <a:buFont typeface="Arial" pitchFamily="34" charset="0"/>
              <a:buNone/>
            </a:pPr>
            <a:endParaRPr lang="en-US" sz="1800" dirty="0">
              <a:latin typeface="Arial" panose="020B0604020202020204" pitchFamily="34" charset="0"/>
              <a:cs typeface="Arial" panose="020B0604020202020204" pitchFamily="34" charset="0"/>
            </a:endParaRPr>
          </a:p>
          <a:p>
            <a:pPr>
              <a:spcBef>
                <a:spcPts val="0"/>
              </a:spcBef>
              <a:spcAft>
                <a:spcPts val="600"/>
              </a:spcAft>
            </a:pPr>
            <a:endParaRPr lang="en-US" sz="1800" dirty="0">
              <a:latin typeface="Arial" panose="020B0604020202020204" pitchFamily="34" charset="0"/>
              <a:cs typeface="Arial" panose="020B0604020202020204" pitchFamily="34" charset="0"/>
            </a:endParaRPr>
          </a:p>
        </p:txBody>
      </p:sp>
      <p:sp>
        <p:nvSpPr>
          <p:cNvPr id="8" name="AutoShape 18"/>
          <p:cNvSpPr>
            <a:spLocks noChangeArrowheads="1"/>
          </p:cNvSpPr>
          <p:nvPr/>
        </p:nvSpPr>
        <p:spPr bwMode="auto">
          <a:xfrm>
            <a:off x="791580" y="3462062"/>
            <a:ext cx="7560840" cy="885349"/>
          </a:xfrm>
          <a:prstGeom prst="roundRect">
            <a:avLst>
              <a:gd name="adj" fmla="val 16667"/>
            </a:avLst>
          </a:prstGeom>
          <a:solidFill>
            <a:srgbClr val="FFFF00"/>
          </a:solidFill>
          <a:ln w="38100">
            <a:solidFill>
              <a:srgbClr val="FF0000"/>
            </a:solidFill>
            <a:round/>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ctr">
            <a:spAutoFit/>
          </a:bodyPr>
          <a:lstStyle/>
          <a:p>
            <a:pPr marL="342900" indent="-342900" algn="ctr">
              <a:lnSpc>
                <a:spcPct val="130000"/>
              </a:lnSpc>
              <a:spcBef>
                <a:spcPts val="0"/>
              </a:spcBef>
              <a:spcAft>
                <a:spcPts val="1200"/>
              </a:spcAft>
              <a:buFont typeface="Wingdings" charset="2"/>
              <a:buChar char="v"/>
            </a:pPr>
            <a:r>
              <a:rPr lang="en-US" sz="2000" b="1" i="1" dirty="0">
                <a:solidFill>
                  <a:srgbClr val="000090"/>
                </a:solidFill>
                <a:latin typeface="Arial"/>
                <a:cs typeface="Arial"/>
              </a:rPr>
              <a:t>We are looking forward to the reports on </a:t>
            </a:r>
            <a:r>
              <a:rPr lang="en-US" sz="2000" b="1" i="1" dirty="0" err="1">
                <a:solidFill>
                  <a:srgbClr val="000090"/>
                </a:solidFill>
                <a:latin typeface="Arial"/>
                <a:cs typeface="Arial"/>
              </a:rPr>
              <a:t>Nuclotron</a:t>
            </a:r>
            <a:r>
              <a:rPr lang="en-US" sz="2000" b="1" i="1" dirty="0">
                <a:solidFill>
                  <a:srgbClr val="000090"/>
                </a:solidFill>
                <a:latin typeface="Arial"/>
                <a:cs typeface="Arial"/>
              </a:rPr>
              <a:t>, NICA, BM@N and MPD projects.</a:t>
            </a:r>
          </a:p>
        </p:txBody>
      </p:sp>
      <p:sp>
        <p:nvSpPr>
          <p:cNvPr id="11" name="Espace réservé du contenu 2">
            <a:extLst>
              <a:ext uri="{FF2B5EF4-FFF2-40B4-BE49-F238E27FC236}">
                <a16:creationId xmlns:a16="http://schemas.microsoft.com/office/drawing/2014/main" id="{5AE56D09-C8D8-D94F-BC34-9C1C26B57448}"/>
              </a:ext>
            </a:extLst>
          </p:cNvPr>
          <p:cNvSpPr txBox="1">
            <a:spLocks/>
          </p:cNvSpPr>
          <p:nvPr/>
        </p:nvSpPr>
        <p:spPr bwMode="auto">
          <a:xfrm>
            <a:off x="287524" y="4509120"/>
            <a:ext cx="8640960" cy="15487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600"/>
              </a:spcAft>
              <a:buFont typeface="Arial" pitchFamily="34" charset="0"/>
              <a:buNone/>
            </a:pPr>
            <a:r>
              <a:rPr lang="en-US" sz="1800" b="1" dirty="0">
                <a:latin typeface="Arial" panose="020B0604020202020204" pitchFamily="34" charset="0"/>
                <a:cs typeface="Arial" panose="020B0604020202020204" pitchFamily="34" charset="0"/>
              </a:rPr>
              <a:t>DAC:</a:t>
            </a:r>
            <a:endParaRPr lang="en-US" sz="1800" dirty="0">
              <a:latin typeface="Arial" panose="020B0604020202020204" pitchFamily="34" charset="0"/>
              <a:cs typeface="Arial" panose="020B0604020202020204" pitchFamily="34" charset="0"/>
            </a:endParaRPr>
          </a:p>
          <a:p>
            <a:pPr>
              <a:spcBef>
                <a:spcPts val="0"/>
              </a:spcBef>
              <a:spcAft>
                <a:spcPts val="600"/>
              </a:spcAft>
              <a:buFont typeface="Wingdings" charset="2"/>
              <a:buChar char="Ø"/>
            </a:pPr>
            <a:r>
              <a:rPr lang="en-US" sz="1800" dirty="0">
                <a:latin typeface="Arial" panose="020B0604020202020204" pitchFamily="34" charset="0"/>
                <a:cs typeface="Arial" panose="020B0604020202020204" pitchFamily="34" charset="0"/>
              </a:rPr>
              <a:t>The PAC appreciates the work accomplished by the Detector Advisory Committees for the MPD and BM@N experiments. </a:t>
            </a:r>
          </a:p>
          <a:p>
            <a:pPr>
              <a:spcBef>
                <a:spcPts val="0"/>
              </a:spcBef>
              <a:spcAft>
                <a:spcPts val="600"/>
              </a:spcAft>
              <a:buFont typeface="Wingdings" charset="2"/>
              <a:buChar char="Ø"/>
            </a:pPr>
            <a:r>
              <a:rPr lang="en-US" sz="1800" b="1" i="1" dirty="0">
                <a:solidFill>
                  <a:srgbClr val="000090"/>
                </a:solidFill>
                <a:latin typeface="Arial"/>
                <a:cs typeface="Arial"/>
              </a:rPr>
              <a:t> Working meetings of the DACs for BM@N and MPD on January 30.  </a:t>
            </a:r>
          </a:p>
          <a:p>
            <a:pPr marL="0" indent="0">
              <a:spcBef>
                <a:spcPts val="0"/>
              </a:spcBef>
              <a:spcAft>
                <a:spcPts val="600"/>
              </a:spcAft>
              <a:buNone/>
            </a:pPr>
            <a:endParaRPr lang="en-US" sz="1800" b="1" i="1" dirty="0">
              <a:solidFill>
                <a:srgbClr val="000090"/>
              </a:solidFill>
              <a:latin typeface="Arial" panose="020B0604020202020204" pitchFamily="34" charset="0"/>
              <a:cs typeface="Arial" panose="020B0604020202020204" pitchFamily="34" charset="0"/>
            </a:endParaRPr>
          </a:p>
          <a:p>
            <a:pPr marL="0" indent="0">
              <a:spcBef>
                <a:spcPts val="0"/>
              </a:spcBef>
              <a:spcAft>
                <a:spcPts val="600"/>
              </a:spcAft>
              <a:buFont typeface="Arial" pitchFamily="34" charset="0"/>
              <a:buNone/>
            </a:pPr>
            <a:endParaRPr lang="en-US" sz="1800" dirty="0">
              <a:latin typeface="Arial" panose="020B0604020202020204" pitchFamily="34" charset="0"/>
              <a:cs typeface="Arial" panose="020B0604020202020204" pitchFamily="34" charset="0"/>
            </a:endParaRPr>
          </a:p>
          <a:p>
            <a:pPr>
              <a:spcBef>
                <a:spcPts val="0"/>
              </a:spcBef>
              <a:spcAft>
                <a:spcPts val="600"/>
              </a:spcAft>
            </a:pPr>
            <a:endParaRPr lang="en-US" sz="1800" dirty="0">
              <a:latin typeface="Arial" panose="020B0604020202020204" pitchFamily="34" charset="0"/>
              <a:cs typeface="Arial" panose="020B0604020202020204" pitchFamily="34" charset="0"/>
            </a:endParaRPr>
          </a:p>
        </p:txBody>
      </p:sp>
      <p:sp>
        <p:nvSpPr>
          <p:cNvPr id="2" name="Date Placeholder 1">
            <a:extLst>
              <a:ext uri="{FF2B5EF4-FFF2-40B4-BE49-F238E27FC236}">
                <a16:creationId xmlns:a16="http://schemas.microsoft.com/office/drawing/2014/main" id="{11DF8A4C-4BF5-EA41-9A10-21DF12003FE6}"/>
              </a:ext>
            </a:extLst>
          </p:cNvPr>
          <p:cNvSpPr>
            <a:spLocks noGrp="1"/>
          </p:cNvSpPr>
          <p:nvPr>
            <p:ph type="dt" sz="half" idx="10"/>
          </p:nvPr>
        </p:nvSpPr>
        <p:spPr/>
        <p:txBody>
          <a:bodyPr/>
          <a:lstStyle/>
          <a:p>
            <a:pPr>
              <a:defRPr/>
            </a:pPr>
            <a:r>
              <a:rPr lang="en-US"/>
              <a:t>Itzhak Tserruya</a:t>
            </a:r>
            <a:endParaRPr lang="fr-FR"/>
          </a:p>
        </p:txBody>
      </p:sp>
      <p:sp>
        <p:nvSpPr>
          <p:cNvPr id="3" name="Footer Placeholder 2">
            <a:extLst>
              <a:ext uri="{FF2B5EF4-FFF2-40B4-BE49-F238E27FC236}">
                <a16:creationId xmlns:a16="http://schemas.microsoft.com/office/drawing/2014/main" id="{1682EEAD-6639-4B49-8C90-E58D9F98B59E}"/>
              </a:ext>
            </a:extLst>
          </p:cNvPr>
          <p:cNvSpPr>
            <a:spLocks noGrp="1"/>
          </p:cNvSpPr>
          <p:nvPr>
            <p:ph type="ftr" sz="quarter" idx="11"/>
          </p:nvPr>
        </p:nvSpPr>
        <p:spPr/>
        <p:txBody>
          <a:bodyPr/>
          <a:lstStyle/>
          <a:p>
            <a:pPr>
              <a:defRPr/>
            </a:pPr>
            <a:r>
              <a:rPr lang="en-US"/>
              <a:t>48th PAC-PP, Jan. 31 - Feb. 1, 2018</a:t>
            </a:r>
            <a:endParaRPr lang="fr-FR"/>
          </a:p>
        </p:txBody>
      </p:sp>
      <p:sp>
        <p:nvSpPr>
          <p:cNvPr id="4" name="Slide Number Placeholder 3">
            <a:extLst>
              <a:ext uri="{FF2B5EF4-FFF2-40B4-BE49-F238E27FC236}">
                <a16:creationId xmlns:a16="http://schemas.microsoft.com/office/drawing/2014/main" id="{FBCB5B57-C21B-5049-92F2-36203B57230F}"/>
              </a:ext>
            </a:extLst>
          </p:cNvPr>
          <p:cNvSpPr>
            <a:spLocks noGrp="1"/>
          </p:cNvSpPr>
          <p:nvPr>
            <p:ph type="sldNum" sz="quarter" idx="12"/>
          </p:nvPr>
        </p:nvSpPr>
        <p:spPr/>
        <p:txBody>
          <a:bodyPr/>
          <a:lstStyle/>
          <a:p>
            <a:pPr>
              <a:defRPr/>
            </a:pPr>
            <a:fld id="{16AAA047-8AEF-4C69-86C3-C9A280890182}" type="slidenum">
              <a:rPr lang="fr-FR" smtClean="0"/>
              <a:pPr>
                <a:defRPr/>
              </a:pPr>
              <a:t>4</a:t>
            </a:fld>
            <a:endParaRPr lang="fr-FR"/>
          </a:p>
        </p:txBody>
      </p:sp>
    </p:spTree>
    <p:extLst>
      <p:ext uri="{BB962C8B-B14F-4D97-AF65-F5344CB8AC3E}">
        <p14:creationId xmlns:p14="http://schemas.microsoft.com/office/powerpoint/2010/main" val="2102971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3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467544" y="116632"/>
            <a:ext cx="8229600" cy="794544"/>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Scientific Council (I)</a:t>
            </a:r>
          </a:p>
        </p:txBody>
      </p:sp>
      <p:sp>
        <p:nvSpPr>
          <p:cNvPr id="2" name="TextBox 1"/>
          <p:cNvSpPr txBox="1"/>
          <p:nvPr/>
        </p:nvSpPr>
        <p:spPr>
          <a:xfrm>
            <a:off x="172108" y="1484784"/>
            <a:ext cx="8820472" cy="4524315"/>
          </a:xfrm>
          <a:prstGeom prst="rect">
            <a:avLst/>
          </a:prstGeom>
          <a:noFill/>
        </p:spPr>
        <p:txBody>
          <a:bodyPr wrap="square" rtlCol="0">
            <a:spAutoFit/>
          </a:bodyPr>
          <a:lstStyle/>
          <a:p>
            <a:pPr>
              <a:buSzPct val="80000"/>
            </a:pPr>
            <a:r>
              <a:rPr lang="en-US" dirty="0"/>
              <a:t>Excerpts from the Resolutions of the 122</a:t>
            </a:r>
            <a:r>
              <a:rPr lang="en-US" baseline="30000" dirty="0"/>
              <a:t>nd</a:t>
            </a:r>
            <a:r>
              <a:rPr lang="en-US" dirty="0"/>
              <a:t>  session of the Scientific Council held on September 18-19, 2017:</a:t>
            </a:r>
          </a:p>
          <a:p>
            <a:pPr>
              <a:buSzPct val="80000"/>
            </a:pPr>
            <a:endParaRPr lang="en-US" dirty="0"/>
          </a:p>
          <a:p>
            <a:pPr>
              <a:buSzPct val="80000"/>
            </a:pPr>
            <a:r>
              <a:rPr lang="en-US" b="1" dirty="0"/>
              <a:t>General considerations:</a:t>
            </a:r>
          </a:p>
          <a:p>
            <a:pPr marL="285750" indent="-285750">
              <a:buSzPct val="80000"/>
              <a:buFont typeface="Wingdings" charset="2"/>
              <a:buChar char="u"/>
            </a:pPr>
            <a:r>
              <a:rPr lang="en-US" dirty="0"/>
              <a:t> The Scientific Council is pleased to note the important strategic plans for JINR to achieve new scientific and technological results of high significance in 2017–2023, in particular, in the process of realizing and launching the </a:t>
            </a:r>
            <a:r>
              <a:rPr lang="en-US" u="sng" dirty="0"/>
              <a:t>NICA megaproject </a:t>
            </a:r>
            <a:r>
              <a:rPr lang="en-US" dirty="0"/>
              <a:t>and the Factory of </a:t>
            </a:r>
            <a:r>
              <a:rPr lang="en-US" dirty="0" err="1"/>
              <a:t>Superheavy</a:t>
            </a:r>
            <a:r>
              <a:rPr lang="en-US" dirty="0"/>
              <a:t> Elements (SHE), and in expanding the spectrometer complex of the IBR-2 reactor and the User </a:t>
            </a:r>
            <a:r>
              <a:rPr lang="en-US" dirty="0" err="1"/>
              <a:t>Programme</a:t>
            </a:r>
            <a:r>
              <a:rPr lang="en-US" dirty="0"/>
              <a:t> at this facility.</a:t>
            </a:r>
          </a:p>
          <a:p>
            <a:pPr>
              <a:buSzPct val="80000"/>
            </a:pPr>
            <a:endParaRPr lang="en-US" dirty="0"/>
          </a:p>
          <a:p>
            <a:pPr marL="285750" indent="-285750">
              <a:buSzPct val="80000"/>
              <a:buFont typeface="Wingdings" charset="2"/>
              <a:buChar char="u"/>
            </a:pPr>
            <a:r>
              <a:rPr lang="en-US" dirty="0"/>
              <a:t>The Scientific Council highly appreciates the efforts undertaken by the JINR Directorate towards integrating the Institute’s research infrastructure into the European scientific landscape. It notes, in particular, the inclusion, in 2017, of the </a:t>
            </a:r>
            <a:r>
              <a:rPr lang="en-US" u="sng" dirty="0"/>
              <a:t>NICA accelerator complex </a:t>
            </a:r>
            <a:r>
              <a:rPr lang="en-US" dirty="0"/>
              <a:t>and the SHE Factory in the </a:t>
            </a:r>
            <a:r>
              <a:rPr lang="en-US" dirty="0" err="1"/>
              <a:t>NuPECC</a:t>
            </a:r>
            <a:r>
              <a:rPr lang="en-US" dirty="0"/>
              <a:t> long-range plan “Perspectives in Nuclear Physics”.</a:t>
            </a:r>
          </a:p>
          <a:p>
            <a:pPr>
              <a:buSzPct val="80000"/>
            </a:pPr>
            <a:endParaRPr lang="en-US" dirty="0"/>
          </a:p>
        </p:txBody>
      </p:sp>
      <p:sp>
        <p:nvSpPr>
          <p:cNvPr id="3" name="Slide Number Placeholder 2"/>
          <p:cNvSpPr>
            <a:spLocks noGrp="1"/>
          </p:cNvSpPr>
          <p:nvPr>
            <p:ph type="sldNum" sz="quarter" idx="12"/>
          </p:nvPr>
        </p:nvSpPr>
        <p:spPr/>
        <p:txBody>
          <a:bodyPr/>
          <a:lstStyle/>
          <a:p>
            <a:pPr>
              <a:defRPr/>
            </a:pPr>
            <a:fld id="{16AAA047-8AEF-4C69-86C3-C9A280890182}" type="slidenum">
              <a:rPr lang="fr-FR" smtClean="0"/>
              <a:pPr>
                <a:defRPr/>
              </a:pPr>
              <a:t>5</a:t>
            </a:fld>
            <a:endParaRPr lang="fr-FR"/>
          </a:p>
        </p:txBody>
      </p:sp>
      <p:sp>
        <p:nvSpPr>
          <p:cNvPr id="4" name="Date Placeholder 3">
            <a:extLst>
              <a:ext uri="{FF2B5EF4-FFF2-40B4-BE49-F238E27FC236}">
                <a16:creationId xmlns:a16="http://schemas.microsoft.com/office/drawing/2014/main" id="{63ED7AE4-D082-AD4E-85C5-A8AF5A768659}"/>
              </a:ext>
            </a:extLst>
          </p:cNvPr>
          <p:cNvSpPr>
            <a:spLocks noGrp="1"/>
          </p:cNvSpPr>
          <p:nvPr>
            <p:ph type="dt" sz="half" idx="10"/>
          </p:nvPr>
        </p:nvSpPr>
        <p:spPr/>
        <p:txBody>
          <a:bodyPr/>
          <a:lstStyle/>
          <a:p>
            <a:pPr>
              <a:defRPr/>
            </a:pPr>
            <a:r>
              <a:rPr lang="en-US"/>
              <a:t>Itzhak Tserruya</a:t>
            </a:r>
            <a:endParaRPr lang="fr-FR"/>
          </a:p>
        </p:txBody>
      </p:sp>
      <p:sp>
        <p:nvSpPr>
          <p:cNvPr id="5" name="Footer Placeholder 4">
            <a:extLst>
              <a:ext uri="{FF2B5EF4-FFF2-40B4-BE49-F238E27FC236}">
                <a16:creationId xmlns:a16="http://schemas.microsoft.com/office/drawing/2014/main" id="{F3256A05-B29C-444F-B158-702E561E49D4}"/>
              </a:ext>
            </a:extLst>
          </p:cNvPr>
          <p:cNvSpPr>
            <a:spLocks noGrp="1"/>
          </p:cNvSpPr>
          <p:nvPr>
            <p:ph type="ftr" sz="quarter" idx="11"/>
          </p:nvPr>
        </p:nvSpPr>
        <p:spPr/>
        <p:txBody>
          <a:bodyPr/>
          <a:lstStyle/>
          <a:p>
            <a:pPr>
              <a:defRPr/>
            </a:pPr>
            <a:r>
              <a:rPr lang="en-US"/>
              <a:t>48th PAC-PP, Jan. 31 - Feb. 1, 2018</a:t>
            </a:r>
            <a:endParaRPr lang="fr-FR"/>
          </a:p>
        </p:txBody>
      </p:sp>
    </p:spTree>
    <p:extLst>
      <p:ext uri="{BB962C8B-B14F-4D97-AF65-F5344CB8AC3E}">
        <p14:creationId xmlns:p14="http://schemas.microsoft.com/office/powerpoint/2010/main" val="2809026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p:cNvSpPr>
            <a:spLocks noGrp="1"/>
          </p:cNvSpPr>
          <p:nvPr>
            <p:ph idx="1"/>
          </p:nvPr>
        </p:nvSpPr>
        <p:spPr>
          <a:xfrm>
            <a:off x="215008" y="1857980"/>
            <a:ext cx="8928992" cy="4130967"/>
          </a:xfrm>
        </p:spPr>
        <p:txBody>
          <a:bodyPr/>
          <a:lstStyle/>
          <a:p>
            <a:pPr>
              <a:spcBef>
                <a:spcPts val="0"/>
              </a:spcBef>
              <a:spcAft>
                <a:spcPts val="1800"/>
              </a:spcAft>
              <a:buFont typeface="Wingdings" charset="2"/>
              <a:buChar char="u"/>
            </a:pPr>
            <a:r>
              <a:rPr lang="en-US" sz="1800" dirty="0">
                <a:latin typeface="Arial" panose="020B0604020202020204" pitchFamily="34" charset="0"/>
                <a:cs typeface="Arial" panose="020B0604020202020204" pitchFamily="34" charset="0"/>
              </a:rPr>
              <a:t>The Scientific Council notes with satisfaction the very good progress in implementing this flagship project of JINR which has been recognized as an important element of the European research infrastructure. </a:t>
            </a:r>
          </a:p>
          <a:p>
            <a:pPr>
              <a:spcBef>
                <a:spcPts val="0"/>
              </a:spcBef>
              <a:spcAft>
                <a:spcPts val="1800"/>
              </a:spcAft>
              <a:buFont typeface="Wingdings" charset="2"/>
              <a:buChar char="u"/>
            </a:pPr>
            <a:r>
              <a:rPr lang="en-US" sz="1800" dirty="0">
                <a:latin typeface="Arial" panose="020B0604020202020204" pitchFamily="34" charset="0"/>
                <a:cs typeface="Arial" panose="020B0604020202020204" pitchFamily="34" charset="0"/>
              </a:rPr>
              <a:t>The Scientific Council is pleased to note the successful development of the </a:t>
            </a:r>
            <a:r>
              <a:rPr lang="en-US" sz="1800" dirty="0" err="1">
                <a:latin typeface="Arial" panose="020B0604020202020204" pitchFamily="34" charset="0"/>
                <a:cs typeface="Arial" panose="020B0604020202020204" pitchFamily="34" charset="0"/>
              </a:rPr>
              <a:t>Nuclotron</a:t>
            </a:r>
            <a:r>
              <a:rPr lang="en-US" sz="1800" dirty="0">
                <a:latin typeface="Arial" panose="020B0604020202020204" pitchFamily="34" charset="0"/>
                <a:cs typeface="Arial" panose="020B0604020202020204" pitchFamily="34" charset="0"/>
              </a:rPr>
              <a:t>-NICA accelerator complex, including the recent production of polarized proton beams. </a:t>
            </a:r>
          </a:p>
          <a:p>
            <a:pPr>
              <a:spcBef>
                <a:spcPts val="0"/>
              </a:spcBef>
              <a:spcAft>
                <a:spcPts val="1800"/>
              </a:spcAft>
              <a:buFont typeface="Wingdings" charset="2"/>
              <a:buChar char="u"/>
            </a:pPr>
            <a:r>
              <a:rPr lang="en-US" sz="1800" dirty="0">
                <a:latin typeface="Arial" panose="020B0604020202020204" pitchFamily="34" charset="0"/>
                <a:cs typeface="Arial" panose="020B0604020202020204" pitchFamily="34" charset="0"/>
              </a:rPr>
              <a:t>The Scientific Council is satisfied with the ongoing construction of the Booster, the commissioning of the electron cooling system manufactured by the </a:t>
            </a:r>
            <a:r>
              <a:rPr lang="en-US" sz="1800" dirty="0" err="1">
                <a:latin typeface="Arial" panose="020B0604020202020204" pitchFamily="34" charset="0"/>
                <a:cs typeface="Arial" panose="020B0604020202020204" pitchFamily="34" charset="0"/>
              </a:rPr>
              <a:t>Budker</a:t>
            </a:r>
            <a:r>
              <a:rPr lang="en-US" sz="1800" dirty="0">
                <a:latin typeface="Arial" panose="020B0604020202020204" pitchFamily="34" charset="0"/>
                <a:cs typeface="Arial" panose="020B0604020202020204" pitchFamily="34" charset="0"/>
              </a:rPr>
              <a:t> INP (Novosibirsk) and  with the progress of civil construction for the collider. </a:t>
            </a:r>
          </a:p>
          <a:p>
            <a:pPr>
              <a:spcBef>
                <a:spcPts val="0"/>
              </a:spcBef>
              <a:spcAft>
                <a:spcPts val="1800"/>
              </a:spcAft>
              <a:buFont typeface="Wingdings" charset="2"/>
              <a:buChar char="u"/>
            </a:pPr>
            <a:r>
              <a:rPr lang="en-US" sz="1800" dirty="0">
                <a:latin typeface="Arial" panose="020B0604020202020204" pitchFamily="34" charset="0"/>
                <a:cs typeface="Arial" panose="020B0604020202020204" pitchFamily="34" charset="0"/>
              </a:rPr>
              <a:t>A large amount of work is being done by the BM@N and MPD collaborations to develop the detectors and their subsystems; efforts have been undertaken to enhance these collaborations by new participants. </a:t>
            </a:r>
          </a:p>
        </p:txBody>
      </p:sp>
      <p:sp>
        <p:nvSpPr>
          <p:cNvPr id="8" name="AutoShape 18"/>
          <p:cNvSpPr>
            <a:spLocks noGrp="1" noChangeArrowheads="1"/>
          </p:cNvSpPr>
          <p:nvPr>
            <p:ph type="title"/>
          </p:nvPr>
        </p:nvSpPr>
        <p:spPr bwMode="auto">
          <a:xfrm>
            <a:off x="417739" y="91728"/>
            <a:ext cx="8229600" cy="794544"/>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Scientific Council (II)</a:t>
            </a:r>
          </a:p>
        </p:txBody>
      </p:sp>
      <p:sp>
        <p:nvSpPr>
          <p:cNvPr id="2" name="TextBox 1"/>
          <p:cNvSpPr txBox="1"/>
          <p:nvPr/>
        </p:nvSpPr>
        <p:spPr>
          <a:xfrm>
            <a:off x="323528" y="1187460"/>
            <a:ext cx="8820472" cy="369332"/>
          </a:xfrm>
          <a:prstGeom prst="rect">
            <a:avLst/>
          </a:prstGeom>
          <a:noFill/>
        </p:spPr>
        <p:txBody>
          <a:bodyPr wrap="square" rtlCol="0">
            <a:spAutoFit/>
          </a:bodyPr>
          <a:lstStyle/>
          <a:p>
            <a:pPr marL="0" indent="0">
              <a:buNone/>
            </a:pPr>
            <a:r>
              <a:rPr lang="en-US" dirty="0"/>
              <a:t> </a:t>
            </a:r>
            <a:r>
              <a:rPr lang="en-US" b="1" dirty="0"/>
              <a:t>Recommendations on the NICA project: </a:t>
            </a:r>
          </a:p>
        </p:txBody>
      </p:sp>
      <p:sp>
        <p:nvSpPr>
          <p:cNvPr id="3" name="Date Placeholder 2">
            <a:extLst>
              <a:ext uri="{FF2B5EF4-FFF2-40B4-BE49-F238E27FC236}">
                <a16:creationId xmlns:a16="http://schemas.microsoft.com/office/drawing/2014/main" id="{7FAB705F-2316-FD4F-8AEB-B3C5672B22BE}"/>
              </a:ext>
            </a:extLst>
          </p:cNvPr>
          <p:cNvSpPr>
            <a:spLocks noGrp="1"/>
          </p:cNvSpPr>
          <p:nvPr>
            <p:ph type="dt" sz="half" idx="10"/>
          </p:nvPr>
        </p:nvSpPr>
        <p:spPr/>
        <p:txBody>
          <a:bodyPr/>
          <a:lstStyle/>
          <a:p>
            <a:pPr>
              <a:defRPr/>
            </a:pPr>
            <a:r>
              <a:rPr lang="en-US"/>
              <a:t>Itzhak Tserruya</a:t>
            </a:r>
            <a:endParaRPr lang="fr-FR"/>
          </a:p>
        </p:txBody>
      </p:sp>
      <p:sp>
        <p:nvSpPr>
          <p:cNvPr id="4" name="Footer Placeholder 3">
            <a:extLst>
              <a:ext uri="{FF2B5EF4-FFF2-40B4-BE49-F238E27FC236}">
                <a16:creationId xmlns:a16="http://schemas.microsoft.com/office/drawing/2014/main" id="{A6B7E662-DE60-CC47-A068-68EEC88E1058}"/>
              </a:ext>
            </a:extLst>
          </p:cNvPr>
          <p:cNvSpPr>
            <a:spLocks noGrp="1"/>
          </p:cNvSpPr>
          <p:nvPr>
            <p:ph type="ftr" sz="quarter" idx="11"/>
          </p:nvPr>
        </p:nvSpPr>
        <p:spPr/>
        <p:txBody>
          <a:bodyPr/>
          <a:lstStyle/>
          <a:p>
            <a:pPr>
              <a:defRPr/>
            </a:pPr>
            <a:r>
              <a:rPr lang="en-US"/>
              <a:t>48th PAC-PP, Jan. 31 - Feb. 1, 2018</a:t>
            </a:r>
            <a:endParaRPr lang="fr-FR"/>
          </a:p>
        </p:txBody>
      </p:sp>
      <p:sp>
        <p:nvSpPr>
          <p:cNvPr id="5" name="Slide Number Placeholder 4">
            <a:extLst>
              <a:ext uri="{FF2B5EF4-FFF2-40B4-BE49-F238E27FC236}">
                <a16:creationId xmlns:a16="http://schemas.microsoft.com/office/drawing/2014/main" id="{6F0ADE67-26C8-244C-854A-1518FE8A9B30}"/>
              </a:ext>
            </a:extLst>
          </p:cNvPr>
          <p:cNvSpPr>
            <a:spLocks noGrp="1"/>
          </p:cNvSpPr>
          <p:nvPr>
            <p:ph type="sldNum" sz="quarter" idx="12"/>
          </p:nvPr>
        </p:nvSpPr>
        <p:spPr/>
        <p:txBody>
          <a:bodyPr/>
          <a:lstStyle/>
          <a:p>
            <a:pPr>
              <a:defRPr/>
            </a:pPr>
            <a:fld id="{16AAA047-8AEF-4C69-86C3-C9A280890182}" type="slidenum">
              <a:rPr lang="fr-FR" smtClean="0"/>
              <a:pPr>
                <a:defRPr/>
              </a:pPr>
              <a:t>6</a:t>
            </a:fld>
            <a:endParaRPr lang="fr-FR"/>
          </a:p>
        </p:txBody>
      </p:sp>
    </p:spTree>
    <p:extLst>
      <p:ext uri="{BB962C8B-B14F-4D97-AF65-F5344CB8AC3E}">
        <p14:creationId xmlns:p14="http://schemas.microsoft.com/office/powerpoint/2010/main" val="1366851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467544" y="116632"/>
            <a:ext cx="8229600" cy="794544"/>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Scientific Council (III)</a:t>
            </a:r>
          </a:p>
        </p:txBody>
      </p:sp>
      <p:sp>
        <p:nvSpPr>
          <p:cNvPr id="2" name="TextBox 1"/>
          <p:cNvSpPr txBox="1"/>
          <p:nvPr/>
        </p:nvSpPr>
        <p:spPr>
          <a:xfrm>
            <a:off x="161764" y="911176"/>
            <a:ext cx="8874732" cy="5847755"/>
          </a:xfrm>
          <a:prstGeom prst="rect">
            <a:avLst/>
          </a:prstGeom>
          <a:noFill/>
        </p:spPr>
        <p:txBody>
          <a:bodyPr wrap="square" rtlCol="0">
            <a:spAutoFit/>
          </a:bodyPr>
          <a:lstStyle/>
          <a:p>
            <a:pPr>
              <a:spcAft>
                <a:spcPts val="1200"/>
              </a:spcAft>
              <a:buSzPct val="80000"/>
            </a:pPr>
            <a:r>
              <a:rPr lang="en-US" b="1" dirty="0"/>
              <a:t>Recommendations in connection with the PAC-PP: </a:t>
            </a:r>
          </a:p>
          <a:p>
            <a:pPr marL="285750" indent="-285750">
              <a:spcAft>
                <a:spcPts val="1200"/>
              </a:spcAft>
              <a:buFont typeface="Wingdings" charset="2"/>
              <a:buChar char="u"/>
            </a:pPr>
            <a:r>
              <a:rPr lang="en-US" dirty="0"/>
              <a:t>The SC appreciates the significant progress achieved in the </a:t>
            </a:r>
            <a:r>
              <a:rPr lang="en-US" dirty="0" err="1"/>
              <a:t>Nuclotron</a:t>
            </a:r>
            <a:r>
              <a:rPr lang="en-US" dirty="0"/>
              <a:t> operation during Run 54 when a beam of polarized protons was accelerated for the first time. </a:t>
            </a:r>
          </a:p>
          <a:p>
            <a:pPr marL="285750" indent="-285750">
              <a:spcAft>
                <a:spcPts val="1200"/>
              </a:spcAft>
              <a:buFont typeface="Wingdings" charset="2"/>
              <a:buChar char="u"/>
            </a:pPr>
            <a:r>
              <a:rPr lang="en-US" dirty="0"/>
              <a:t>The SC is very pleased with the beginning of the commissioning of the Booster electron cooling and with the preparations for the Booster construction. It shares the PAC’s concern about the availability of sufficient manpower for the efficient Booster construction and urges the JINR management to take corrective actions.</a:t>
            </a:r>
          </a:p>
          <a:p>
            <a:pPr marL="285750" indent="-285750">
              <a:spcAft>
                <a:spcPts val="1200"/>
              </a:spcAft>
              <a:buFont typeface="Wingdings" charset="2"/>
              <a:buChar char="u"/>
            </a:pPr>
            <a:r>
              <a:rPr lang="en-US" dirty="0"/>
              <a:t> The SC appreciates the progress and efforts toward defining the participation and commitments of groups from China and Mexico in the MPD experiment.</a:t>
            </a:r>
          </a:p>
          <a:p>
            <a:pPr marL="285750" indent="-285750">
              <a:spcAft>
                <a:spcPts val="1200"/>
              </a:spcAft>
              <a:buFont typeface="Wingdings" charset="2"/>
              <a:buChar char="u"/>
            </a:pPr>
            <a:r>
              <a:rPr lang="en-US" dirty="0"/>
              <a:t> The SC is very pleased with the progress towards realization of the BM@N experiment. The SC shares the PAC’s concern about the lack of manpower to </a:t>
            </a:r>
            <a:r>
              <a:rPr lang="en-US" dirty="0" err="1"/>
              <a:t>analyse</a:t>
            </a:r>
            <a:r>
              <a:rPr lang="en-US" dirty="0"/>
              <a:t> the data collected in recent runs and urges the project and laboratory management to undertake the necessary steps to attract external groups to the BM@N experiment. </a:t>
            </a:r>
          </a:p>
          <a:p>
            <a:pPr marL="285750" indent="-285750">
              <a:spcAft>
                <a:spcPts val="1200"/>
              </a:spcAft>
              <a:buFont typeface="Wingdings" charset="2"/>
              <a:buChar char="u"/>
            </a:pPr>
            <a:r>
              <a:rPr lang="en-US" dirty="0"/>
              <a:t>The SC is pleased with the proposal to extend the BM@N physics </a:t>
            </a:r>
            <a:r>
              <a:rPr lang="en-US" dirty="0" err="1"/>
              <a:t>programme</a:t>
            </a:r>
            <a:r>
              <a:rPr lang="en-US" dirty="0"/>
              <a:t> to “Probing Short-Range Correlations”, involving groups from Tel Aviv University, MIT, GSI, and CEA together with the BM@N collaboration. This is the first outside proposal to use the BM@N facility . </a:t>
            </a:r>
          </a:p>
        </p:txBody>
      </p:sp>
      <p:sp>
        <p:nvSpPr>
          <p:cNvPr id="5" name="Slide Number Placeholder 4"/>
          <p:cNvSpPr>
            <a:spLocks noGrp="1"/>
          </p:cNvSpPr>
          <p:nvPr>
            <p:ph type="sldNum" sz="quarter" idx="12"/>
          </p:nvPr>
        </p:nvSpPr>
        <p:spPr/>
        <p:txBody>
          <a:bodyPr/>
          <a:lstStyle/>
          <a:p>
            <a:pPr>
              <a:defRPr/>
            </a:pPr>
            <a:fld id="{16AAA047-8AEF-4C69-86C3-C9A280890182}" type="slidenum">
              <a:rPr lang="fr-FR" smtClean="0"/>
              <a:pPr>
                <a:defRPr/>
              </a:pPr>
              <a:t>7</a:t>
            </a:fld>
            <a:endParaRPr lang="fr-FR"/>
          </a:p>
        </p:txBody>
      </p:sp>
    </p:spTree>
    <p:extLst>
      <p:ext uri="{BB962C8B-B14F-4D97-AF65-F5344CB8AC3E}">
        <p14:creationId xmlns:p14="http://schemas.microsoft.com/office/powerpoint/2010/main" val="4232218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467544" y="105282"/>
            <a:ext cx="8229600" cy="817245"/>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Scientific Council (IV)</a:t>
            </a:r>
          </a:p>
        </p:txBody>
      </p:sp>
      <p:sp>
        <p:nvSpPr>
          <p:cNvPr id="2" name="TextBox 1"/>
          <p:cNvSpPr txBox="1"/>
          <p:nvPr/>
        </p:nvSpPr>
        <p:spPr>
          <a:xfrm>
            <a:off x="161764" y="1282391"/>
            <a:ext cx="8820472" cy="4862870"/>
          </a:xfrm>
          <a:prstGeom prst="rect">
            <a:avLst/>
          </a:prstGeom>
          <a:noFill/>
        </p:spPr>
        <p:txBody>
          <a:bodyPr wrap="square" rtlCol="0">
            <a:spAutoFit/>
          </a:bodyPr>
          <a:lstStyle/>
          <a:p>
            <a:pPr>
              <a:spcAft>
                <a:spcPts val="1200"/>
              </a:spcAft>
              <a:buSzPct val="80000"/>
            </a:pPr>
            <a:r>
              <a:rPr lang="en-US" b="1" dirty="0"/>
              <a:t>Recommendations in connection with the PAC-PP: </a:t>
            </a:r>
          </a:p>
          <a:p>
            <a:pPr marL="285750" indent="-285750">
              <a:spcAft>
                <a:spcPts val="1200"/>
              </a:spcAft>
              <a:buFont typeface="Wingdings" charset="2"/>
              <a:buChar char="u"/>
            </a:pPr>
            <a:r>
              <a:rPr lang="en-US" dirty="0"/>
              <a:t> The SC appreciates the work accomplished by the Machine Advisory Committee and Detector Advisory Committees for the MPD and BM@N experiments in assisting the realization of the </a:t>
            </a:r>
            <a:r>
              <a:rPr lang="en-US" dirty="0" err="1"/>
              <a:t>Nuclotron</a:t>
            </a:r>
            <a:r>
              <a:rPr lang="en-US" dirty="0"/>
              <a:t>-NICA project.</a:t>
            </a:r>
          </a:p>
          <a:p>
            <a:pPr marL="285750" indent="-285750">
              <a:spcAft>
                <a:spcPts val="1200"/>
              </a:spcAft>
              <a:buFont typeface="Wingdings" charset="2"/>
              <a:buChar char="u"/>
            </a:pPr>
            <a:r>
              <a:rPr lang="en-US" dirty="0"/>
              <a:t>The SC supports the PAC’s recommendations on the approval of new projects and the continuation of ongoing projects in particle physics within the suggested time scales, as outlined in the PAC recommendations.</a:t>
            </a:r>
          </a:p>
          <a:p>
            <a:pPr marL="285750" indent="-285750">
              <a:spcAft>
                <a:spcPts val="1200"/>
              </a:spcAft>
              <a:buFont typeface="Wingdings" charset="2"/>
              <a:buChar char="u"/>
            </a:pPr>
            <a:r>
              <a:rPr lang="en-US" dirty="0"/>
              <a:t>The SC welcomes, in particular, the revised proposal for JINR’s participation in the COMPASS-II project but also supports the PAC’s request to take the necessary measures to significantly reduce the group size and the travel budget. A similar concern was expressed regarding JINR’s participation in the </a:t>
            </a:r>
            <a:r>
              <a:rPr lang="en-US" dirty="0" err="1"/>
              <a:t>Daya</a:t>
            </a:r>
            <a:r>
              <a:rPr lang="en-US" dirty="0"/>
              <a:t> Bay/JUNO project: it was recommended that the team and laboratory management reconsider whether the large manpower and corresponding large travel budget are justified.</a:t>
            </a:r>
          </a:p>
          <a:p>
            <a:pPr marL="285750" indent="-285750">
              <a:spcAft>
                <a:spcPts val="1200"/>
              </a:spcAft>
              <a:buFont typeface="Wingdings" charset="2"/>
              <a:buChar char="u"/>
            </a:pPr>
            <a:endParaRPr lang="en-US" dirty="0"/>
          </a:p>
        </p:txBody>
      </p:sp>
      <p:sp>
        <p:nvSpPr>
          <p:cNvPr id="5" name="Slide Number Placeholder 4"/>
          <p:cNvSpPr>
            <a:spLocks noGrp="1"/>
          </p:cNvSpPr>
          <p:nvPr>
            <p:ph type="sldNum" sz="quarter" idx="12"/>
          </p:nvPr>
        </p:nvSpPr>
        <p:spPr/>
        <p:txBody>
          <a:bodyPr/>
          <a:lstStyle/>
          <a:p>
            <a:pPr>
              <a:defRPr/>
            </a:pPr>
            <a:fld id="{16AAA047-8AEF-4C69-86C3-C9A280890182}" type="slidenum">
              <a:rPr lang="fr-FR" smtClean="0"/>
              <a:pPr>
                <a:defRPr/>
              </a:pPr>
              <a:t>8</a:t>
            </a:fld>
            <a:endParaRPr lang="fr-FR"/>
          </a:p>
        </p:txBody>
      </p:sp>
      <p:sp>
        <p:nvSpPr>
          <p:cNvPr id="7" name="Date Placeholder 6"/>
          <p:cNvSpPr>
            <a:spLocks noGrp="1"/>
          </p:cNvSpPr>
          <p:nvPr>
            <p:ph type="dt" sz="half" idx="10"/>
          </p:nvPr>
        </p:nvSpPr>
        <p:spPr/>
        <p:txBody>
          <a:bodyPr/>
          <a:lstStyle/>
          <a:p>
            <a:pPr>
              <a:defRPr/>
            </a:pPr>
            <a:r>
              <a:rPr lang="en-US"/>
              <a:t>Itzhak Tserruya</a:t>
            </a:r>
            <a:endParaRPr lang="fr-FR"/>
          </a:p>
        </p:txBody>
      </p:sp>
      <p:sp>
        <p:nvSpPr>
          <p:cNvPr id="9" name="Footer Placeholder 8"/>
          <p:cNvSpPr>
            <a:spLocks noGrp="1"/>
          </p:cNvSpPr>
          <p:nvPr>
            <p:ph type="ftr" sz="quarter" idx="11"/>
          </p:nvPr>
        </p:nvSpPr>
        <p:spPr/>
        <p:txBody>
          <a:bodyPr/>
          <a:lstStyle/>
          <a:p>
            <a:pPr>
              <a:defRPr/>
            </a:pPr>
            <a:r>
              <a:rPr lang="en-US"/>
              <a:t>48th PAC-PP, Jan. 31 - Feb. 1, 2018</a:t>
            </a:r>
            <a:endParaRPr lang="fr-FR" dirty="0"/>
          </a:p>
        </p:txBody>
      </p:sp>
    </p:spTree>
    <p:extLst>
      <p:ext uri="{BB962C8B-B14F-4D97-AF65-F5344CB8AC3E}">
        <p14:creationId xmlns:p14="http://schemas.microsoft.com/office/powerpoint/2010/main" val="1158225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467544" y="132523"/>
            <a:ext cx="8229600" cy="762762"/>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Recent Developments</a:t>
            </a:r>
          </a:p>
        </p:txBody>
      </p:sp>
      <p:sp>
        <p:nvSpPr>
          <p:cNvPr id="2" name="TextBox 1"/>
          <p:cNvSpPr txBox="1"/>
          <p:nvPr/>
        </p:nvSpPr>
        <p:spPr>
          <a:xfrm>
            <a:off x="457200" y="1512188"/>
            <a:ext cx="8229600" cy="1077218"/>
          </a:xfrm>
          <a:prstGeom prst="rect">
            <a:avLst/>
          </a:prstGeom>
          <a:noFill/>
        </p:spPr>
        <p:txBody>
          <a:bodyPr wrap="square" rtlCol="0">
            <a:spAutoFit/>
          </a:bodyPr>
          <a:lstStyle/>
          <a:p>
            <a:pPr marL="285750" indent="-285750">
              <a:spcAft>
                <a:spcPts val="1200"/>
              </a:spcAft>
              <a:buFont typeface="Wingdings" charset="2"/>
              <a:buChar char="u"/>
            </a:pPr>
            <a:r>
              <a:rPr lang="en-US" b="1" dirty="0"/>
              <a:t>Official launching of the MPD and BM@N Collaborations</a:t>
            </a:r>
          </a:p>
          <a:p>
            <a:pPr>
              <a:spcAft>
                <a:spcPts val="1200"/>
              </a:spcAft>
            </a:pPr>
            <a:r>
              <a:rPr lang="en-US" dirty="0"/>
              <a:t>A 3 d meeting will take place at JINR on April 11-13, 2018 to officially launch the MPD and BM@N International Collaborations.</a:t>
            </a:r>
          </a:p>
        </p:txBody>
      </p:sp>
      <p:sp>
        <p:nvSpPr>
          <p:cNvPr id="5" name="Slide Number Placeholder 4"/>
          <p:cNvSpPr>
            <a:spLocks noGrp="1"/>
          </p:cNvSpPr>
          <p:nvPr>
            <p:ph type="sldNum" sz="quarter" idx="12"/>
          </p:nvPr>
        </p:nvSpPr>
        <p:spPr/>
        <p:txBody>
          <a:bodyPr/>
          <a:lstStyle/>
          <a:p>
            <a:pPr>
              <a:defRPr/>
            </a:pPr>
            <a:fld id="{16AAA047-8AEF-4C69-86C3-C9A280890182}" type="slidenum">
              <a:rPr lang="fr-FR" smtClean="0"/>
              <a:pPr>
                <a:defRPr/>
              </a:pPr>
              <a:t>9</a:t>
            </a:fld>
            <a:endParaRPr lang="fr-FR"/>
          </a:p>
        </p:txBody>
      </p:sp>
      <p:sp>
        <p:nvSpPr>
          <p:cNvPr id="6" name="Date Placeholder 5"/>
          <p:cNvSpPr>
            <a:spLocks noGrp="1"/>
          </p:cNvSpPr>
          <p:nvPr>
            <p:ph type="dt" sz="half" idx="10"/>
          </p:nvPr>
        </p:nvSpPr>
        <p:spPr/>
        <p:txBody>
          <a:bodyPr/>
          <a:lstStyle/>
          <a:p>
            <a:pPr>
              <a:defRPr/>
            </a:pPr>
            <a:r>
              <a:rPr lang="en-US"/>
              <a:t>Itzhak Tserruya</a:t>
            </a:r>
            <a:endParaRPr lang="fr-FR"/>
          </a:p>
        </p:txBody>
      </p:sp>
      <p:sp>
        <p:nvSpPr>
          <p:cNvPr id="7" name="Footer Placeholder 6"/>
          <p:cNvSpPr>
            <a:spLocks noGrp="1"/>
          </p:cNvSpPr>
          <p:nvPr>
            <p:ph type="ftr" sz="quarter" idx="11"/>
          </p:nvPr>
        </p:nvSpPr>
        <p:spPr/>
        <p:txBody>
          <a:bodyPr/>
          <a:lstStyle/>
          <a:p>
            <a:pPr>
              <a:defRPr/>
            </a:pPr>
            <a:r>
              <a:rPr lang="en-US"/>
              <a:t>48th PAC-PP, Jan. 31 - Feb. 1, 2018</a:t>
            </a:r>
            <a:endParaRPr lang="fr-FR"/>
          </a:p>
        </p:txBody>
      </p:sp>
      <p:sp>
        <p:nvSpPr>
          <p:cNvPr id="9" name="TextBox 8">
            <a:extLst>
              <a:ext uri="{FF2B5EF4-FFF2-40B4-BE49-F238E27FC236}">
                <a16:creationId xmlns:a16="http://schemas.microsoft.com/office/drawing/2014/main" id="{B70F8F31-FA26-9B46-A0B2-5142DB71D24E}"/>
              </a:ext>
            </a:extLst>
          </p:cNvPr>
          <p:cNvSpPr txBox="1"/>
          <p:nvPr/>
        </p:nvSpPr>
        <p:spPr>
          <a:xfrm>
            <a:off x="478565" y="3364882"/>
            <a:ext cx="8229600" cy="2215991"/>
          </a:xfrm>
          <a:prstGeom prst="rect">
            <a:avLst/>
          </a:prstGeom>
          <a:noFill/>
        </p:spPr>
        <p:txBody>
          <a:bodyPr wrap="square" rtlCol="0">
            <a:spAutoFit/>
          </a:bodyPr>
          <a:lstStyle/>
          <a:p>
            <a:pPr marL="285750" indent="-285750">
              <a:spcAft>
                <a:spcPts val="1200"/>
              </a:spcAft>
              <a:buFont typeface="Wingdings" charset="2"/>
              <a:buChar char="u"/>
            </a:pPr>
            <a:r>
              <a:rPr lang="en-US" b="1" dirty="0"/>
              <a:t>NICA research grant program</a:t>
            </a:r>
          </a:p>
          <a:p>
            <a:pPr>
              <a:spcAft>
                <a:spcPts val="1200"/>
              </a:spcAft>
            </a:pPr>
            <a:r>
              <a:rPr lang="en-US" dirty="0"/>
              <a:t>JINR is establishing a research grant program to encourage and support research carried out in the MPD, BM@N or SPD experiments.</a:t>
            </a:r>
          </a:p>
          <a:p>
            <a:pPr>
              <a:spcAft>
                <a:spcPts val="1200"/>
              </a:spcAft>
            </a:pPr>
            <a:r>
              <a:rPr lang="en-US" dirty="0"/>
              <a:t>Grants of average 50,000 $ per year will be awarded for a 3 y period through a competitive process according to the scientific merit of submitted proposals.</a:t>
            </a:r>
          </a:p>
          <a:p>
            <a:pPr>
              <a:spcAft>
                <a:spcPts val="1200"/>
              </a:spcAft>
            </a:pPr>
            <a:r>
              <a:rPr lang="en-US" dirty="0"/>
              <a:t> </a:t>
            </a:r>
          </a:p>
        </p:txBody>
      </p:sp>
    </p:spTree>
    <p:extLst>
      <p:ext uri="{BB962C8B-B14F-4D97-AF65-F5344CB8AC3E}">
        <p14:creationId xmlns:p14="http://schemas.microsoft.com/office/powerpoint/2010/main" val="334831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23298</TotalTime>
  <Words>1268</Words>
  <Application>Microsoft Macintosh PowerPoint</Application>
  <PresentationFormat>On-screen Show (4:3)</PresentationFormat>
  <Paragraphs>103</Paragraphs>
  <Slides>11</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Thème Office</vt:lpstr>
      <vt:lpstr>PowerPoint Presentation</vt:lpstr>
      <vt:lpstr>Outline</vt:lpstr>
      <vt:lpstr>Highlights from the 46th PAC-PP</vt:lpstr>
      <vt:lpstr>Highlights from the 46th PAC-PP</vt:lpstr>
      <vt:lpstr>Scientific Council (I)</vt:lpstr>
      <vt:lpstr>Scientific Council (II)</vt:lpstr>
      <vt:lpstr>Scientific Council (III)</vt:lpstr>
      <vt:lpstr>Scientific Council (IV)</vt:lpstr>
      <vt:lpstr>Recent Developments</vt:lpstr>
      <vt:lpstr>48th PAC-PP agenda Jan.31 – Feb. 1, 2018</vt:lpstr>
      <vt:lpstr>PowerPoint Presentation</vt:lpstr>
    </vt:vector>
  </TitlesOfParts>
  <Company>cea</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Informations on the implementation of the PAC 31st meeting and on the work towards optimization of the research programme</dc:title>
  <dc:creator>egle</dc:creator>
  <cp:lastModifiedBy>Microsoft Office User</cp:lastModifiedBy>
  <cp:revision>899</cp:revision>
  <cp:lastPrinted>2013-01-21T16:58:15Z</cp:lastPrinted>
  <dcterms:created xsi:type="dcterms:W3CDTF">2010-01-13T11:24:08Z</dcterms:created>
  <dcterms:modified xsi:type="dcterms:W3CDTF">2018-01-30T19:53:51Z</dcterms:modified>
</cp:coreProperties>
</file>