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8" r:id="rId2"/>
    <p:sldId id="260" r:id="rId3"/>
    <p:sldId id="261" r:id="rId4"/>
    <p:sldId id="275" r:id="rId5"/>
    <p:sldId id="264" r:id="rId6"/>
    <p:sldId id="282" r:id="rId7"/>
    <p:sldId id="272" r:id="rId8"/>
    <p:sldId id="278" r:id="rId9"/>
    <p:sldId id="316" r:id="rId10"/>
    <p:sldId id="311" r:id="rId11"/>
    <p:sldId id="298" r:id="rId12"/>
    <p:sldId id="317" r:id="rId13"/>
    <p:sldId id="305" r:id="rId14"/>
    <p:sldId id="269" r:id="rId15"/>
    <p:sldId id="319" r:id="rId16"/>
    <p:sldId id="308" r:id="rId17"/>
    <p:sldId id="321" r:id="rId18"/>
    <p:sldId id="307" r:id="rId19"/>
    <p:sldId id="309" r:id="rId20"/>
    <p:sldId id="296" r:id="rId21"/>
    <p:sldId id="323" r:id="rId22"/>
    <p:sldId id="32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  <a:prstGeom prst="rect">
            <a:avLst/>
          </a:prstGeom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the fist detector operated at the Collider.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Main target is …..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The collaboration is permanently growing.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A1158-87BE-274C-B128-BE233749542A}" type="slidenum">
              <a:rPr lang="ru-RU" sz="1200"/>
              <a:pPr eaLnBrk="1" hangingPunct="1"/>
              <a:t>4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25002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The Company in Vitkovice has prepared the place for Control assembling of Magnet Yoke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03DBAF-D62D-43AD-ADC0-2E6BE9958005}" type="slidenum">
              <a:rPr lang="ru-RU" altLang="ru-RU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67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613" y="739775"/>
            <a:ext cx="6569075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One of the unique high-tech projects within the framework of the MPD experiment is the large scale electromagnetic calorimeter of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shashlik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type with projection geometry. This is a joint project with Tsinghua University (Beijing). It is required to produce more than 40 thousand modules and assemble them into a single cylindrical system, calibrate and put into operation.</a:t>
            </a:r>
            <a:endParaRPr lang="ru-RU" sz="14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08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CA5D-6D41-4A7D-AC66-A26B7C608752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5D85-A3B3-46EB-855A-BB0DBDC095AC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3E90-539E-46C6-BF7C-0034B3E14A11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12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28EA-3A6F-49F8-A159-6762405F887A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66F-0B24-45BC-8436-FAE8A3EB5132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6014-7C96-4F74-BE88-E58F24F521B2}" type="datetime1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AD41-1D5F-44B1-9DD7-709B78AA1747}" type="datetime1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A331-8CBD-4EB5-A094-949F7B932CBD}" type="datetime1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BC85-AF7F-470B-8EBB-7F7C1DB3CEEA}" type="datetime1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EC13-0D2D-424C-B42F-FD0DEB07402D}" type="datetime1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90A-28A7-45DD-AE97-E7A1DA1D114F}" type="datetime1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F64D-DA8F-4E1E-B59D-AA56CED133E2}" type="datetime1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inr.ru/" TargetMode="External"/><Relationship Id="rId4" Type="http://schemas.openxmlformats.org/officeDocument/2006/relationships/hyperlink" Target="http://nica.jinr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83113" y="2624138"/>
            <a:ext cx="22653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 err="1">
                <a:solidFill>
                  <a:srgbClr val="0000FF"/>
                </a:solidFill>
              </a:rPr>
              <a:t>Vadim</a:t>
            </a:r>
            <a:r>
              <a:rPr lang="en-US" sz="1900" b="1" dirty="0">
                <a:solidFill>
                  <a:srgbClr val="0000FF"/>
                </a:solidFill>
              </a:rPr>
              <a:t> Kolesnikov</a:t>
            </a: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</a:t>
            </a:r>
            <a:r>
              <a:rPr lang="ru-RU" sz="1900" b="1" dirty="0">
                <a:solidFill>
                  <a:srgbClr val="0000FF"/>
                </a:solidFill>
              </a:rPr>
              <a:t>   </a:t>
            </a:r>
            <a:r>
              <a:rPr lang="en-US" sz="1900" b="1" dirty="0">
                <a:solidFill>
                  <a:srgbClr val="0000FF"/>
                </a:solidFill>
              </a:rPr>
              <a:t>(VBLHEP)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008439" y="3589339"/>
            <a:ext cx="3444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100">
                <a:solidFill>
                  <a:srgbClr val="2320A4"/>
                </a:solidFill>
              </a:rPr>
              <a:t>On behalf of the MPD team</a:t>
            </a:r>
            <a:endParaRPr lang="ru-RU" sz="2100">
              <a:solidFill>
                <a:srgbClr val="2320A4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935413" y="5229226"/>
            <a:ext cx="3744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900" b="1" dirty="0" err="1">
                <a:solidFill>
                  <a:srgbClr val="B15407"/>
                </a:solidFill>
              </a:rPr>
              <a:t>Programme</a:t>
            </a:r>
            <a:r>
              <a:rPr lang="en-US" sz="1900" b="1" dirty="0">
                <a:solidFill>
                  <a:srgbClr val="B15407"/>
                </a:solidFill>
              </a:rPr>
              <a:t> Advisory Committee</a:t>
            </a:r>
            <a:r>
              <a:rPr lang="ru-RU" sz="1900" b="1" dirty="0">
                <a:solidFill>
                  <a:srgbClr val="B15407"/>
                </a:solidFill>
              </a:rPr>
              <a:t> </a:t>
            </a:r>
            <a:r>
              <a:rPr lang="en-US" sz="1900" b="1" dirty="0">
                <a:solidFill>
                  <a:srgbClr val="B15407"/>
                </a:solidFill>
              </a:rPr>
              <a:t>for Particle Physics</a:t>
            </a:r>
            <a:endParaRPr lang="ru-RU" sz="1900" b="1" dirty="0">
              <a:solidFill>
                <a:srgbClr val="B15407"/>
              </a:solidFill>
            </a:endParaRPr>
          </a:p>
          <a:p>
            <a:pPr algn="ctr" eaLnBrk="1" hangingPunct="1"/>
            <a:r>
              <a:rPr lang="en-US" sz="1900" b="1" dirty="0" smtClean="0">
                <a:solidFill>
                  <a:srgbClr val="B15407"/>
                </a:solidFill>
              </a:rPr>
              <a:t>48</a:t>
            </a:r>
            <a:r>
              <a:rPr lang="en-US" sz="1900" b="1" baseline="30000" dirty="0" smtClean="0">
                <a:solidFill>
                  <a:srgbClr val="B15407"/>
                </a:solidFill>
              </a:rPr>
              <a:t>th</a:t>
            </a:r>
            <a:r>
              <a:rPr lang="en-US" sz="1900" b="1" dirty="0" smtClean="0">
                <a:solidFill>
                  <a:srgbClr val="B15407"/>
                </a:solidFill>
              </a:rPr>
              <a:t> </a:t>
            </a:r>
            <a:r>
              <a:rPr lang="en-US" sz="1900" b="1" dirty="0">
                <a:solidFill>
                  <a:srgbClr val="B15407"/>
                </a:solidFill>
              </a:rPr>
              <a:t>Meeting</a:t>
            </a:r>
          </a:p>
          <a:p>
            <a:pPr algn="ctr" eaLnBrk="1" hangingPunct="1"/>
            <a:r>
              <a:rPr lang="en-US" sz="1900" b="1" dirty="0">
                <a:solidFill>
                  <a:srgbClr val="B15407"/>
                </a:solidFill>
              </a:rPr>
              <a:t> January </a:t>
            </a:r>
            <a:r>
              <a:rPr lang="en-US" sz="1900" b="1" dirty="0" smtClean="0">
                <a:solidFill>
                  <a:srgbClr val="B15407"/>
                </a:solidFill>
              </a:rPr>
              <a:t>31 - February 1, 2018</a:t>
            </a:r>
            <a:endParaRPr lang="ru-RU" sz="1900" b="1" dirty="0">
              <a:solidFill>
                <a:srgbClr val="B15407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859881" y="1700214"/>
            <a:ext cx="54232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800000"/>
                </a:solidFill>
              </a:rPr>
              <a:t>Within the JINR theme</a:t>
            </a:r>
            <a:r>
              <a:rPr lang="ru-RU" sz="2200" b="1" dirty="0">
                <a:solidFill>
                  <a:srgbClr val="800000"/>
                </a:solidFill>
              </a:rPr>
              <a:t> 02-0-1065-2007</a:t>
            </a:r>
            <a:r>
              <a:rPr lang="en-US" sz="2200" b="1" dirty="0">
                <a:solidFill>
                  <a:srgbClr val="800000"/>
                </a:solidFill>
              </a:rPr>
              <a:t>/</a:t>
            </a:r>
            <a:r>
              <a:rPr lang="ru-RU" sz="2200" b="1" dirty="0">
                <a:solidFill>
                  <a:srgbClr val="800000"/>
                </a:solidFill>
              </a:rPr>
              <a:t>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40794" y="260648"/>
            <a:ext cx="6534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Progress towards the realization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the MPD project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9806"/>
          <a:stretch/>
        </p:blipFill>
        <p:spPr>
          <a:xfrm>
            <a:off x="6542131" y="855583"/>
            <a:ext cx="4893203" cy="3240000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559496" y="70606"/>
            <a:ext cx="7776864" cy="478074"/>
          </a:xfrm>
          <a:prstGeom prst="rect">
            <a:avLst/>
          </a:prstGeom>
          <a:noFill/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5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Time-of-Flight (TOF) system: progress in 2017</a:t>
            </a:r>
            <a:endParaRPr lang="en-US" sz="2500" b="1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927" y="1263533"/>
            <a:ext cx="5061617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Narrow" panose="020B0606020202030204" pitchFamily="34" charset="0"/>
              </a:rPr>
              <a:t>TOF TDR: close to the final version (under evaluation)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 Narrow" panose="020B0606020202030204" pitchFamily="34" charset="0"/>
              </a:rPr>
              <a:t>All materials </a:t>
            </a:r>
            <a:r>
              <a:rPr lang="en-US" sz="2000" dirty="0" smtClean="0">
                <a:latin typeface="Arial Narrow" panose="020B0606020202030204" pitchFamily="34" charset="0"/>
              </a:rPr>
              <a:t>are purchased; the equipment for </a:t>
            </a:r>
            <a:r>
              <a:rPr lang="en-US" sz="2000" dirty="0">
                <a:latin typeface="Arial Narrow" panose="020B0606020202030204" pitchFamily="34" charset="0"/>
              </a:rPr>
              <a:t>mass production of </a:t>
            </a:r>
            <a:r>
              <a:rPr lang="en-US" sz="2000" dirty="0" smtClean="0">
                <a:latin typeface="Arial Narrow" panose="020B0606020202030204" pitchFamily="34" charset="0"/>
              </a:rPr>
              <a:t>TOF modules is ready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Narrow" panose="020B0606020202030204" pitchFamily="34" charset="0"/>
              </a:rPr>
              <a:t>Front-end electronics and readout TDCs under production (20% of FEE ready)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Narrow" panose="020B0606020202030204" pitchFamily="34" charset="0"/>
              </a:rPr>
              <a:t>Production of boxes for the TOF modules has started, two of them </a:t>
            </a:r>
            <a:r>
              <a:rPr lang="en-US" sz="2000" dirty="0">
                <a:latin typeface="Arial Narrow" panose="020B0606020202030204" pitchFamily="34" charset="0"/>
              </a:rPr>
              <a:t>made of extruded aluminum profile </a:t>
            </a:r>
            <a:r>
              <a:rPr lang="en-US" sz="2000" dirty="0" smtClean="0">
                <a:latin typeface="Arial Narrow" panose="020B0606020202030204" pitchFamily="34" charset="0"/>
              </a:rPr>
              <a:t>were </a:t>
            </a:r>
            <a:r>
              <a:rPr lang="en-US" sz="2000" dirty="0">
                <a:latin typeface="Arial Narrow" panose="020B0606020202030204" pitchFamily="34" charset="0"/>
              </a:rPr>
              <a:t>produced in </a:t>
            </a:r>
            <a:r>
              <a:rPr lang="en-US" sz="2000" dirty="0" smtClean="0">
                <a:latin typeface="Arial Narrow" panose="020B0606020202030204" pitchFamily="34" charset="0"/>
              </a:rPr>
              <a:t>December’17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 Narrow" panose="020B0606020202030204" pitchFamily="34" charset="0"/>
              </a:rPr>
              <a:t>Tooling for TOF installation inside MPD is under construction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03" y="4319996"/>
            <a:ext cx="4745831" cy="21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0063" y="510561"/>
            <a:ext cx="21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V.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Golovatyuk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4036291" y="848162"/>
            <a:ext cx="8036433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TDR FFD ready, </a:t>
            </a:r>
            <a:r>
              <a:rPr lang="en-US" dirty="0" smtClean="0">
                <a:solidFill>
                  <a:srgbClr val="006600"/>
                </a:solidFill>
                <a:latin typeface="Arial Narrow" pitchFamily="34" charset="0"/>
              </a:rPr>
              <a:t>got green light</a:t>
            </a:r>
            <a:r>
              <a:rPr lang="en-US" dirty="0" smtClean="0">
                <a:latin typeface="Arial Narrow" pitchFamily="34" charset="0"/>
              </a:rPr>
              <a:t> from MPD DAC, production status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Special two-room laboratory with needed </a:t>
            </a:r>
            <a:r>
              <a:rPr lang="en-US" dirty="0" smtClean="0">
                <a:latin typeface="Arial Narrow" panose="020B0606020202030204" pitchFamily="34" charset="0"/>
              </a:rPr>
              <a:t>equipment for FFD </a:t>
            </a:r>
            <a:r>
              <a:rPr lang="en-US" dirty="0">
                <a:latin typeface="Arial Narrow" panose="020B0606020202030204" pitchFamily="34" charset="0"/>
              </a:rPr>
              <a:t>production and </a:t>
            </a:r>
            <a:r>
              <a:rPr lang="en-US" dirty="0" smtClean="0">
                <a:latin typeface="Arial Narrow" panose="020B0606020202030204" pitchFamily="34" charset="0"/>
              </a:rPr>
              <a:t>tests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ready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All </a:t>
            </a:r>
            <a:r>
              <a:rPr lang="en-US" dirty="0">
                <a:latin typeface="Arial Narrow" panose="020B0606020202030204" pitchFamily="34" charset="0"/>
              </a:rPr>
              <a:t>MCP-PMTs XP85012/A1 (</a:t>
            </a:r>
            <a:r>
              <a:rPr lang="en-US" dirty="0" smtClean="0">
                <a:latin typeface="Arial Narrow" panose="020B0606020202030204" pitchFamily="34" charset="0"/>
              </a:rPr>
              <a:t>Photonics) for FFD modules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are produced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delivered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F</a:t>
            </a:r>
            <a:r>
              <a:rPr lang="en-US" dirty="0" smtClean="0">
                <a:latin typeface="Arial Narrow" panose="020B0606020202030204" pitchFamily="34" charset="0"/>
              </a:rPr>
              <a:t>inal </a:t>
            </a:r>
            <a:r>
              <a:rPr lang="en-US" dirty="0">
                <a:latin typeface="Arial Narrow" panose="020B0606020202030204" pitchFamily="34" charset="0"/>
              </a:rPr>
              <a:t>design of </a:t>
            </a:r>
            <a:r>
              <a:rPr lang="en-US" dirty="0" smtClean="0">
                <a:latin typeface="Arial Narrow" panose="020B0606020202030204" pitchFamily="34" charset="0"/>
              </a:rPr>
              <a:t>FEE </a:t>
            </a:r>
            <a:r>
              <a:rPr lang="en-US" dirty="0">
                <a:latin typeface="Arial Narrow" panose="020B0606020202030204" pitchFamily="34" charset="0"/>
              </a:rPr>
              <a:t>and </a:t>
            </a:r>
            <a:r>
              <a:rPr lang="en-US" dirty="0" smtClean="0">
                <a:latin typeface="Arial Narrow" panose="020B0606020202030204" pitchFamily="34" charset="0"/>
              </a:rPr>
              <a:t>mechanics -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finished 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Purchasing </a:t>
            </a:r>
            <a:r>
              <a:rPr lang="en-US" dirty="0">
                <a:latin typeface="Arial Narrow" panose="020B0606020202030204" pitchFamily="34" charset="0"/>
              </a:rPr>
              <a:t>of </a:t>
            </a:r>
            <a:r>
              <a:rPr lang="en-US" dirty="0" smtClean="0">
                <a:latin typeface="Arial Narrow" panose="020B0606020202030204" pitchFamily="34" charset="0"/>
              </a:rPr>
              <a:t>FFD required equipment: 2 </a:t>
            </a:r>
            <a:r>
              <a:rPr lang="en-US" dirty="0">
                <a:latin typeface="Arial Narrow" panose="020B0606020202030204" pitchFamily="34" charset="0"/>
              </a:rPr>
              <a:t>NIM </a:t>
            </a:r>
            <a:r>
              <a:rPr lang="en-US" dirty="0" smtClean="0">
                <a:latin typeface="Arial Narrow" panose="020B0606020202030204" pitchFamily="34" charset="0"/>
              </a:rPr>
              <a:t>crates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(delivered</a:t>
            </a:r>
            <a:r>
              <a:rPr lang="en-US" dirty="0" smtClean="0">
                <a:latin typeface="Arial Narrow" panose="020B0606020202030204" pitchFamily="34" charset="0"/>
              </a:rPr>
              <a:t>), Laser system( laser </a:t>
            </a:r>
            <a:r>
              <a:rPr lang="en-US" dirty="0">
                <a:latin typeface="Arial Narrow" panose="020B0606020202030204" pitchFamily="34" charset="0"/>
              </a:rPr>
              <a:t>with optical unit, bundles of optical fibers, and MCP-PMT of reference detector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are delivered</a:t>
            </a:r>
            <a:r>
              <a:rPr lang="en-US" dirty="0" smtClean="0">
                <a:latin typeface="Arial Narrow" panose="020B0606020202030204" pitchFamily="34" charset="0"/>
              </a:rPr>
              <a:t>), </a:t>
            </a:r>
            <a:r>
              <a:rPr lang="en-US" dirty="0">
                <a:latin typeface="Arial Narrow" panose="020B0606020202030204" pitchFamily="34" charset="0"/>
              </a:rPr>
              <a:t>HV system 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 production, delivery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in 2018</a:t>
            </a:r>
            <a:r>
              <a:rPr lang="en-US" dirty="0">
                <a:latin typeface="Arial Narrow" panose="020B0606020202030204" pitchFamily="34" charset="0"/>
              </a:rPr>
              <a:t>), </a:t>
            </a:r>
            <a:r>
              <a:rPr lang="en-US" dirty="0" smtClean="0">
                <a:latin typeface="Arial Narrow" panose="020B0606020202030204" pitchFamily="34" charset="0"/>
              </a:rPr>
              <a:t>CAEN digitizer modules 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 production, delivery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in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2018</a:t>
            </a:r>
            <a:r>
              <a:rPr lang="en-US" dirty="0" smtClean="0">
                <a:latin typeface="Arial Narrow" panose="020B0606020202030204" pitchFamily="34" charset="0"/>
              </a:rPr>
              <a:t>).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Beam tests at BM&amp;N (FEE, magnetic field, etc.)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ongoing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32318" y="-25906"/>
            <a:ext cx="46169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MPD FFD: progress in 2017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07851" y="6376244"/>
            <a:ext cx="28448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11</a:t>
            </a:fld>
            <a:endParaRPr lang="ru-R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31" y="3534806"/>
            <a:ext cx="703292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18" t="1705" b="2856"/>
          <a:stretch/>
        </p:blipFill>
        <p:spPr>
          <a:xfrm>
            <a:off x="164737" y="600005"/>
            <a:ext cx="3567581" cy="241200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" y="2358333"/>
            <a:ext cx="2333039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892" y="4088487"/>
            <a:ext cx="4673599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500" i="1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Yurevich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I., 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 “Development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trigger and start detectors for experiments with high-energy heavy ions at 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JINR”,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2017 International Conference on Applications of Nuclear Techniques, Crete, Greece June 11-17, 2017, Intern. Journal of Modern Physics: Conference Series.</a:t>
            </a:r>
            <a:endParaRPr lang="ru-RU" sz="1500" i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500" i="1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Yurevich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I., 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 “Cherenkov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scintillation detectors with MCP-PMT and </a:t>
            </a:r>
            <a:r>
              <a:rPr lang="en-US" sz="1500" i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SiPM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readout for MPD and BM@N experiments at </a:t>
            </a:r>
            <a:r>
              <a:rPr lang="en-US" sz="15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JINR”, 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International Conference on New Developments In </a:t>
            </a:r>
            <a:r>
              <a:rPr lang="en-US" sz="1500" i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Photodetection</a:t>
            </a:r>
            <a:r>
              <a:rPr lang="en-US" sz="15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NDIP 17, 3 – 7 July 2017, Tours, France.</a:t>
            </a:r>
            <a:endParaRPr lang="ru-RU" sz="1500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5810" y="377509"/>
            <a:ext cx="19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V.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Yurevich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1836" r="29223" b="14870"/>
          <a:stretch/>
        </p:blipFill>
        <p:spPr bwMode="auto">
          <a:xfrm>
            <a:off x="310131" y="0"/>
            <a:ext cx="2887047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49111" y="1776358"/>
            <a:ext cx="2496133" cy="369332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Barrel ECAL </a:t>
            </a: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~ </a:t>
            </a:r>
            <a:r>
              <a:rPr lang="en-US" b="1" dirty="0" smtClean="0">
                <a:solidFill>
                  <a:srgbClr val="DE4E43"/>
                </a:solidFill>
                <a:latin typeface="Arial Narrow" panose="020B0606020202030204" pitchFamily="34" charset="0"/>
                <a:cs typeface="Arial"/>
              </a:rPr>
              <a:t>43000</a:t>
            </a: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units</a:t>
            </a:r>
            <a:endParaRPr lang="ru-RU" dirty="0">
              <a:solidFill>
                <a:srgbClr val="00009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2837" y="-21537"/>
            <a:ext cx="3424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 pitchFamily="34" charset="0"/>
                <a:cs typeface="Arial" pitchFamily="34" charset="0"/>
              </a:rPr>
              <a:t>MPD ECAL: progress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31453" r="-1" b="33371"/>
          <a:stretch/>
        </p:blipFill>
        <p:spPr bwMode="auto">
          <a:xfrm>
            <a:off x="2205468" y="767065"/>
            <a:ext cx="234794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8473" y="914400"/>
            <a:ext cx="4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33655" y="914400"/>
            <a:ext cx="6216638" cy="1631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700" b="1" dirty="0" smtClean="0">
                <a:latin typeface="Arial Narrow" panose="020B0606020202030204" pitchFamily="34" charset="0"/>
              </a:rPr>
              <a:t>Workshop for ECAL module mass-production at JINR </a:t>
            </a:r>
            <a:r>
              <a:rPr lang="en-US" sz="17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in progress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700" b="1" dirty="0" smtClean="0">
                <a:latin typeface="Arial Narrow" panose="020B0606020202030204" pitchFamily="34" charset="0"/>
              </a:rPr>
              <a:t>Construction and testing of prototype modules </a:t>
            </a:r>
            <a:r>
              <a:rPr lang="en-US" sz="17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done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700" b="1" dirty="0" smtClean="0">
                <a:latin typeface="Arial Narrow" panose="020B0606020202030204" pitchFamily="34" charset="0"/>
              </a:rPr>
              <a:t>Workshop for mass-production in Tsinghua (China) under financing</a:t>
            </a:r>
          </a:p>
          <a:p>
            <a:pPr>
              <a:lnSpc>
                <a:spcPct val="120000"/>
              </a:lnSpc>
            </a:pPr>
            <a:r>
              <a:rPr lang="en-US" sz="1700" b="1" dirty="0" smtClean="0">
                <a:latin typeface="Arial Narrow" panose="020B0606020202030204" pitchFamily="34" charset="0"/>
              </a:rPr>
              <a:t>      support from Ministry of Science &amp; Technology </a:t>
            </a:r>
            <a:r>
              <a:rPr lang="en-US" sz="17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in progress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700" b="1" dirty="0" smtClean="0">
                <a:latin typeface="Arial Narrow" panose="020B0606020202030204" pitchFamily="34" charset="0"/>
              </a:rPr>
              <a:t>ECAL </a:t>
            </a:r>
            <a:r>
              <a:rPr lang="en-US" sz="1700" b="1" dirty="0" err="1" smtClean="0">
                <a:latin typeface="Arial Narrow" panose="020B0606020202030204" pitchFamily="34" charset="0"/>
              </a:rPr>
              <a:t>design&amp;integration</a:t>
            </a:r>
            <a:r>
              <a:rPr lang="en-US" sz="1700" b="1" dirty="0" smtClean="0">
                <a:latin typeface="Arial Narrow" panose="020B0606020202030204" pitchFamily="34" charset="0"/>
              </a:rPr>
              <a:t> and simulation </a:t>
            </a:r>
            <a:r>
              <a:rPr lang="en-US" sz="17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- ongoing</a:t>
            </a:r>
            <a:endParaRPr lang="ru-RU" sz="17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Picture 3" descr="20171028_1503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7370"/>
          <a:stretch/>
        </p:blipFill>
        <p:spPr>
          <a:xfrm>
            <a:off x="4682837" y="3000038"/>
            <a:ext cx="6939029" cy="3610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1032" y="2654972"/>
            <a:ext cx="3328283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latin typeface="Arial Narrow" panose="020B0606020202030204" pitchFamily="34" charset="0"/>
              </a:rPr>
              <a:t>Working group NICA-China cooperation</a:t>
            </a:r>
          </a:p>
          <a:p>
            <a:pPr algn="ctr"/>
            <a:r>
              <a:rPr lang="en-US" sz="1700" dirty="0" smtClean="0">
                <a:latin typeface="Arial Narrow" panose="020B0606020202030204" pitchFamily="34" charset="0"/>
              </a:rPr>
              <a:t>(meeting in October 2017)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3097" r="7374" b="8956"/>
          <a:stretch/>
        </p:blipFill>
        <p:spPr>
          <a:xfrm>
            <a:off x="12229" y="3096000"/>
            <a:ext cx="4497305" cy="370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115" y="2833782"/>
            <a:ext cx="3426707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latin typeface="Arial Narrow" panose="020B0606020202030204" pitchFamily="34" charset="0"/>
              </a:rPr>
              <a:t>Tsinghua-JINR workshop on MPD ECAL </a:t>
            </a:r>
          </a:p>
          <a:p>
            <a:pPr algn="ctr"/>
            <a:r>
              <a:rPr lang="en-US" sz="1700" dirty="0" smtClean="0">
                <a:latin typeface="Arial Narrow" panose="020B0606020202030204" pitchFamily="34" charset="0"/>
              </a:rPr>
              <a:t>(VBLHEP, December 2017)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9534" y="381029"/>
            <a:ext cx="40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I.Tyapkin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 (JINR), Yi Wang (Tsinghua, China)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7754" y="-18495"/>
            <a:ext cx="5091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itchFamily="34" charset="0"/>
                <a:cs typeface="Arial" pitchFamily="34" charset="0"/>
              </a:rPr>
              <a:t>MPD FHCAL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progress in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2017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Leaders: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A.Ivashkin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F.Guber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 (INR,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Troitsk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8471" y="1018153"/>
            <a:ext cx="7700210" cy="24191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 Narrow" panose="020B0606020202030204" pitchFamily="34" charset="0"/>
              </a:rPr>
              <a:t>FHCAL TDR – ready. Recent progress follows the MPD DAC recommendations (simulation &amp; beam tests at NICA energies).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 Narrow" panose="020B0606020202030204" pitchFamily="34" charset="0"/>
              </a:rPr>
              <a:t> According to the agreement with INR RAS about 1/3 of 90 </a:t>
            </a:r>
            <a:r>
              <a:rPr lang="en-US" b="1" dirty="0" err="1">
                <a:latin typeface="Arial Narrow" panose="020B0606020202030204" pitchFamily="34" charset="0"/>
              </a:rPr>
              <a:t>FHCal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modules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Arial Narrow" panose="020B0606020202030204" pitchFamily="34" charset="0"/>
              </a:rPr>
              <a:t>      are produced and tested with cosmic rays.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 Narrow" panose="020B0606020202030204" pitchFamily="34" charset="0"/>
              </a:rPr>
              <a:t>All the components for the whole FHCAL (lead plates, scintillators, 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Arial Narrow" panose="020B0606020202030204" pitchFamily="34" charset="0"/>
              </a:rPr>
              <a:t>     WLS fibers and structure elements) are delivered; FEE boards under production.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Beam tests in the NICA energy range with a prototype (CERN, end of 2017).  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8762" r="21428" b="11047"/>
          <a:stretch>
            <a:fillRect/>
          </a:stretch>
        </p:blipFill>
        <p:spPr bwMode="auto">
          <a:xfrm>
            <a:off x="182161" y="9493"/>
            <a:ext cx="1746126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76299" y="837493"/>
            <a:ext cx="2615228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FHCAL for centrality &amp; event</a:t>
            </a:r>
          </a:p>
          <a:p>
            <a:pPr algn="ctr"/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plane </a:t>
            </a:r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determination</a:t>
            </a:r>
            <a:endParaRPr lang="en-US" sz="17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E0F0-A2EB-4557-8801-0B7AFDF1E7E3}" type="slidenum">
              <a:rPr lang="ru-RU" smtClean="0"/>
              <a:t>13</a:t>
            </a:fld>
            <a:endParaRPr lang="ru-RU"/>
          </a:p>
        </p:txBody>
      </p:sp>
      <p:pic>
        <p:nvPicPr>
          <p:cNvPr id="13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5" y="2120248"/>
            <a:ext cx="4023235" cy="226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23" y="4171638"/>
            <a:ext cx="3515563" cy="2686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49" y="3538110"/>
            <a:ext cx="2886389" cy="27174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80984" y="4322333"/>
            <a:ext cx="1902123" cy="34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Preliminary (</a:t>
            </a:r>
            <a:r>
              <a:rPr lang="en-US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protons)</a:t>
            </a:r>
            <a:endParaRPr lang="ru-RU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431" y="5055450"/>
            <a:ext cx="4604146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Good linearity in the NICA energy range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Requested energy resolution can be achieved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Analysis in progress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40338/v840338263/24353/ARvZgUIOp9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3" y="839639"/>
            <a:ext cx="3982447" cy="29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980757" y="1264512"/>
            <a:ext cx="6500044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An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ALICIA-8 chip “</a:t>
            </a:r>
            <a:r>
              <a:rPr lang="en-US" dirty="0" err="1">
                <a:latin typeface="Arial Narrow" panose="020B0606020202030204" pitchFamily="34" charset="0"/>
                <a:ea typeface="Calibri" panose="020F0502020204030204" pitchFamily="34" charset="0"/>
              </a:rPr>
              <a:t>pick&amp;place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 robot” has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installed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and commissioned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in October - November 2017.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The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software for ALICIA was configured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in co-operation with Dr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. Antonio Di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Mauro (CERN) and now connected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to the CERN database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The Contract with IBS PE (Eindhoven) covers 3 years of guarantee service and training of the personal.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Start working with ALICIA-8 in the house -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S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pring 2018.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P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ositioning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actual accuracy of the MAPS on work chuck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is 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</a:rPr>
              <a:t>better than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+/-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dirty="0" smtClean="0">
                <a:latin typeface="Symbol" panose="05050102010706020507" pitchFamily="18" charset="2"/>
                <a:ea typeface="Calibri" panose="020F0502020204030204" pitchFamily="34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International cooperation  with CBM/FAIR (ladders for ITS detectors at NICA and FAIR) and ALICE/CERN (MAPS sensors).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Consortium of several Institutions from Poland – to participate in the NICA experiments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5437" y="0"/>
            <a:ext cx="42643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MPD ITS: recent progress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https://pp.userapi.com/c840138/v840138609/43af4/dCBCslK_DeI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12409" r="5022" b="6227"/>
          <a:stretch/>
        </p:blipFill>
        <p:spPr bwMode="auto">
          <a:xfrm>
            <a:off x="170170" y="3942000"/>
            <a:ext cx="4580064" cy="29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80756" y="449271"/>
            <a:ext cx="17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Yu.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Murin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4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Installation of poles magnet." title="9 th stage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11689" r="36652" b="15383"/>
          <a:stretch/>
        </p:blipFill>
        <p:spPr bwMode="auto">
          <a:xfrm>
            <a:off x="3242389" y="4893276"/>
            <a:ext cx="2073524" cy="19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Installig the vacuum chamber with FFD fnd ITS detectors." title="8 th st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13578" r="46728" b="13577"/>
          <a:stretch/>
        </p:blipFill>
        <p:spPr bwMode="auto">
          <a:xfrm>
            <a:off x="9179697" y="4684508"/>
            <a:ext cx="2325684" cy="19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nstallation of &quot;baskets&quot; with electromagnetic calorimeters." title="4 th atage."/>
          <p:cNvPicPr>
            <a:picLocks noChangeAspect="1" noChangeArrowheads="1"/>
          </p:cNvPicPr>
          <p:nvPr/>
        </p:nvPicPr>
        <p:blipFill>
          <a:blip r:embed="rId4" cstate="print"/>
          <a:srcRect l="20513" t="9569" r="40170" b="14910"/>
          <a:stretch>
            <a:fillRect/>
          </a:stretch>
        </p:blipFill>
        <p:spPr bwMode="auto">
          <a:xfrm>
            <a:off x="9845339" y="1757634"/>
            <a:ext cx="2181033" cy="217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Installation of power skeleton." title="2 nd stage."/>
          <p:cNvPicPr>
            <a:picLocks noChangeAspect="1" noChangeArrowheads="1"/>
          </p:cNvPicPr>
          <p:nvPr/>
        </p:nvPicPr>
        <p:blipFill>
          <a:blip r:embed="rId5" cstate="print"/>
          <a:srcRect l="27562" t="9100" r="22826" b="12501"/>
          <a:stretch>
            <a:fillRect/>
          </a:stretch>
        </p:blipFill>
        <p:spPr bwMode="auto">
          <a:xfrm>
            <a:off x="3445738" y="1200689"/>
            <a:ext cx="254475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10737" y="0"/>
            <a:ext cx="6045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Integration of the 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ultipurpose Detector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ssembly of magnetic core with superconducting coil." title="1 st stage."/>
          <p:cNvPicPr>
            <a:picLocks noChangeAspect="1" noChangeArrowheads="1"/>
          </p:cNvPicPr>
          <p:nvPr/>
        </p:nvPicPr>
        <p:blipFill>
          <a:blip r:embed="rId6" cstate="print"/>
          <a:srcRect l="33468" t="7700" r="23614" b="9701"/>
          <a:stretch>
            <a:fillRect/>
          </a:stretch>
        </p:blipFill>
        <p:spPr bwMode="auto">
          <a:xfrm>
            <a:off x="407251" y="816143"/>
            <a:ext cx="2207834" cy="220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102" y="323134"/>
            <a:ext cx="30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1st stage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Assembly of the magnetic </a:t>
            </a:r>
            <a:r>
              <a:rPr lang="en-US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core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with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superconducting coil.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571" y="991619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2nd </a:t>
            </a:r>
            <a:r>
              <a:rPr lang="en-US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stage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Installation </a:t>
            </a:r>
            <a:r>
              <a:rPr lang="en-US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of the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power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skeleton.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8003" y="486520"/>
            <a:ext cx="288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3rd stage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Conducting magnetic</a:t>
            </a: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measurements.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5" descr="Conducting magnetic measurments." title="3 rd stage"/>
          <p:cNvPicPr>
            <a:picLocks noChangeAspect="1" noChangeArrowheads="1"/>
          </p:cNvPicPr>
          <p:nvPr/>
        </p:nvPicPr>
        <p:blipFill>
          <a:blip r:embed="rId7" cstate="print"/>
          <a:srcRect l="27103" t="8307" r="20561" b="10280"/>
          <a:stretch>
            <a:fillRect/>
          </a:stretch>
        </p:blipFill>
        <p:spPr bwMode="auto">
          <a:xfrm>
            <a:off x="6331753" y="932822"/>
            <a:ext cx="2650856" cy="214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Схема магнитного измерителя" title="3 rd"/>
          <p:cNvPicPr>
            <a:picLocks noChangeAspect="1" noChangeArrowheads="1"/>
          </p:cNvPicPr>
          <p:nvPr/>
        </p:nvPicPr>
        <p:blipFill rotWithShape="1">
          <a:blip r:embed="rId8" cstate="print"/>
          <a:srcRect t="6592" r="-3035" b="11718"/>
          <a:stretch/>
        </p:blipFill>
        <p:spPr bwMode="auto">
          <a:xfrm>
            <a:off x="7352963" y="1481600"/>
            <a:ext cx="568572" cy="51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359897" y="866614"/>
            <a:ext cx="2499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4th stage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Installation of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"baskets" with</a:t>
            </a: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electromagnetic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calorimeters.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4" descr="5-й этап" title="5th st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3" t="15601" r="25228" b="17004"/>
          <a:stretch/>
        </p:blipFill>
        <p:spPr bwMode="auto">
          <a:xfrm>
            <a:off x="1348088" y="3645024"/>
            <a:ext cx="189430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Схема магнитного измерителя" title="5 th stage"/>
          <p:cNvPicPr>
            <a:picLocks noChangeAspect="1" noChangeArrowheads="1"/>
          </p:cNvPicPr>
          <p:nvPr/>
        </p:nvPicPr>
        <p:blipFill rotWithShape="1">
          <a:blip r:embed="rId8" cstate="print"/>
          <a:srcRect t="6592" r="-3035" b="11718"/>
          <a:stretch/>
        </p:blipFill>
        <p:spPr bwMode="auto">
          <a:xfrm>
            <a:off x="1997773" y="4274031"/>
            <a:ext cx="594932" cy="54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08190" y="3102508"/>
            <a:ext cx="2937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5-th stage.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Conducting magnetic</a:t>
            </a: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measurements 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(if necessary)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3" descr="Installation of TOF modules." title="6 th stage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11522" r="32013" b="14840"/>
          <a:stretch/>
        </p:blipFill>
        <p:spPr bwMode="auto">
          <a:xfrm>
            <a:off x="4067577" y="3831435"/>
            <a:ext cx="2172613" cy="1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01563" y="3393021"/>
            <a:ext cx="231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6th stage.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Installation of 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TOF modules.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2" title="7 th st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13154" r="44776" b="14134"/>
          <a:stretch/>
        </p:blipFill>
        <p:spPr bwMode="auto">
          <a:xfrm>
            <a:off x="6671824" y="3465420"/>
            <a:ext cx="2219867" cy="173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45654" y="3120026"/>
            <a:ext cx="2320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7th stage.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Installing TPC.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40468" y="4262389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8th stage.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Installing the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vacuum chamber</a:t>
            </a:r>
          </a:p>
          <a:p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           with FFD and ITS 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detectors</a:t>
            </a:r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87086" y="5869005"/>
            <a:ext cx="2769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Black" panose="020B0A04020102020204" pitchFamily="34" charset="0"/>
              </a:rPr>
              <a:t>9th stage</a:t>
            </a: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Installation of poles</a:t>
            </a:r>
          </a:p>
          <a:p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</a:t>
            </a:r>
            <a:r>
              <a:rPr lang="en-US" sz="1200" dirty="0">
                <a:solidFill>
                  <a:srgbClr val="002060"/>
                </a:solidFill>
                <a:latin typeface="Arial Black" panose="020B0A04020102020204" pitchFamily="34" charset="0"/>
              </a:rPr>
              <a:t>magnet.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83852" y="431114"/>
            <a:ext cx="17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N.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Topilin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1215_Dubna_iq_cam_08_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8000"/>
            <a:ext cx="11952000" cy="6840000"/>
          </a:xfrm>
          <a:prstGeom prst="rect">
            <a:avLst/>
          </a:prstGeom>
        </p:spPr>
      </p:pic>
      <p:pic>
        <p:nvPicPr>
          <p:cNvPr id="8" name="Picture 7" descr="Screen Shot 2017-12-26 at 08.51.5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7715" r="4853"/>
          <a:stretch/>
        </p:blipFill>
        <p:spPr>
          <a:xfrm>
            <a:off x="0" y="18000"/>
            <a:ext cx="4452257" cy="2155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869" y="726353"/>
            <a:ext cx="133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NICA Center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7636" y="18000"/>
            <a:ext cx="7944804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Computer infrastructure for NICA, MPD and BM@N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3692" y="817212"/>
            <a:ext cx="6592046" cy="147732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Will be located in the NICA Center</a:t>
            </a:r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+ </a:t>
            </a: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LIT data storage resources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Expected overall data rate ~</a:t>
            </a:r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10</a:t>
            </a:r>
            <a:r>
              <a:rPr lang="ru-RU" baseline="30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16</a:t>
            </a:r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Arial Narrow" panose="020B0606020202030204" pitchFamily="34" charset="0"/>
                <a:ea typeface="Times New Roman" panose="02020603050405020304" pitchFamily="18" charset="0"/>
              </a:rPr>
              <a:t>b</a:t>
            </a: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ytes/year</a:t>
            </a:r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en-US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3 on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-</a:t>
            </a:r>
            <a:r>
              <a:rPr lang="en-US" dirty="0">
                <a:latin typeface="Arial Narrow" panose="020B0606020202030204" pitchFamily="34" charset="0"/>
                <a:ea typeface="Times New Roman" panose="02020603050405020304" pitchFamily="18" charset="0"/>
              </a:rPr>
              <a:t>line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and 3 off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-</a:t>
            </a:r>
            <a:r>
              <a:rPr lang="en-US" dirty="0">
                <a:latin typeface="Arial Narrow" panose="020B0606020202030204" pitchFamily="34" charset="0"/>
                <a:ea typeface="Times New Roman" panose="02020603050405020304" pitchFamily="18" charset="0"/>
              </a:rPr>
              <a:t>line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clusters over a </a:t>
            </a:r>
            <a:r>
              <a:rPr lang="ru-RU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100 </a:t>
            </a:r>
            <a:r>
              <a:rPr lang="en-US" dirty="0">
                <a:latin typeface="Arial Narrow" panose="020B0606020202030204" pitchFamily="34" charset="0"/>
                <a:ea typeface="Times New Roman" panose="02020603050405020304" pitchFamily="18" charset="0"/>
              </a:rPr>
              <a:t>Gb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/</a:t>
            </a:r>
            <a:r>
              <a:rPr lang="en-US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s backbone</a:t>
            </a:r>
            <a:endParaRPr lang="en-US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In construction and tests from 2015: at present contains </a:t>
            </a:r>
            <a:r>
              <a:rPr lang="ru-RU" dirty="0" smtClean="0">
                <a:latin typeface="Arial Narrow" panose="020B0606020202030204" pitchFamily="34" charset="0"/>
              </a:rPr>
              <a:t>576 </a:t>
            </a:r>
            <a:r>
              <a:rPr lang="en-US" dirty="0" smtClean="0">
                <a:latin typeface="Arial Narrow" panose="020B0606020202030204" pitchFamily="34" charset="0"/>
              </a:rPr>
              <a:t>CPU cores</a:t>
            </a:r>
            <a:r>
              <a:rPr lang="ru-RU" dirty="0" smtClean="0">
                <a:latin typeface="Arial Narrow" panose="020B0606020202030204" pitchFamily="34" charset="0"/>
              </a:rPr>
              <a:t>,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    </a:t>
            </a:r>
            <a:r>
              <a:rPr lang="ru-RU" dirty="0" smtClean="0">
                <a:latin typeface="Arial Narrow" panose="020B0606020202030204" pitchFamily="34" charset="0"/>
              </a:rPr>
              <a:t>9Т</a:t>
            </a:r>
            <a:r>
              <a:rPr lang="en-US" dirty="0" smtClean="0">
                <a:latin typeface="Arial Narrow" panose="020B0606020202030204" pitchFamily="34" charset="0"/>
              </a:rPr>
              <a:t>B RAM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smtClean="0">
                <a:latin typeface="Arial Narrow" panose="020B0606020202030204" pitchFamily="34" charset="0"/>
              </a:rPr>
              <a:t>7</a:t>
            </a:r>
            <a:r>
              <a:rPr lang="en-US" dirty="0" smtClean="0">
                <a:latin typeface="Arial Narrow" panose="020B0606020202030204" pitchFamily="34" charset="0"/>
              </a:rPr>
              <a:t> T</a:t>
            </a:r>
            <a:r>
              <a:rPr lang="en-US" dirty="0">
                <a:latin typeface="Arial Narrow" panose="020B0606020202030204" pitchFamily="34" charset="0"/>
              </a:rPr>
              <a:t>B</a:t>
            </a:r>
            <a:r>
              <a:rPr lang="en-US" dirty="0" smtClean="0">
                <a:latin typeface="Arial Narrow" panose="020B0606020202030204" pitchFamily="34" charset="0"/>
              </a:rPr>
              <a:t> Flash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memory</a:t>
            </a:r>
            <a:r>
              <a:rPr lang="ru-RU" dirty="0" smtClean="0">
                <a:latin typeface="Arial Narrow" panose="020B0606020202030204" pitchFamily="34" charset="0"/>
              </a:rPr>
              <a:t>, 140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Т</a:t>
            </a:r>
            <a:r>
              <a:rPr lang="en-US" dirty="0" smtClean="0">
                <a:latin typeface="Arial Narrow" panose="020B0606020202030204" pitchFamily="34" charset="0"/>
              </a:rPr>
              <a:t>B discs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7" name="Picture 18" descr="IMG_18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45" y="4963873"/>
            <a:ext cx="26193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erver-roo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9757" r="1518" b="9129"/>
          <a:stretch/>
        </p:blipFill>
        <p:spPr bwMode="auto">
          <a:xfrm>
            <a:off x="2568039" y="5093854"/>
            <a:ext cx="3768436" cy="17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091986" y="5035412"/>
            <a:ext cx="3014642" cy="2693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700" b="1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Off-line VBLHEP cluster (project)</a:t>
            </a:r>
            <a:endParaRPr lang="en-US" sz="1700" b="1" dirty="0">
              <a:solidFill>
                <a:srgbClr val="00009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770975" y="5170067"/>
            <a:ext cx="1828689" cy="527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700" b="1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Off-line VBLHEP</a:t>
            </a:r>
          </a:p>
          <a:p>
            <a:pPr algn="ctr"/>
            <a:r>
              <a:rPr lang="en-US" sz="1700" b="1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 cluster (prototype)</a:t>
            </a:r>
            <a:endParaRPr lang="en-US" sz="1700" b="1" dirty="0">
              <a:solidFill>
                <a:srgbClr val="00009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1209" y="434677"/>
            <a:ext cx="353103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</a:t>
            </a:r>
            <a:r>
              <a:rPr lang="en-US" b="1" dirty="0">
                <a:solidFill>
                  <a:srgbClr val="0000B0"/>
                </a:solidFill>
                <a:latin typeface="Arial Narrow" panose="020B0606020202030204" pitchFamily="34" charset="0"/>
              </a:rPr>
              <a:t>s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: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A.Dolbilov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Yu.Potrebenikov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40" t="4174" r="1554" b="8714"/>
          <a:stretch/>
        </p:blipFill>
        <p:spPr>
          <a:xfrm>
            <a:off x="211451" y="3936241"/>
            <a:ext cx="3614336" cy="22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273" y="3788914"/>
            <a:ext cx="3676781" cy="255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233" y="1475409"/>
            <a:ext cx="4637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1.Primary ionization (ionization clusters) 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2.Drift and diffusion of ionization electrons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3.Gas gain fluctuations (</a:t>
            </a:r>
            <a:r>
              <a:rPr lang="en-US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Polya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distribution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) 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4.Pad response (charge distribution on pad plane) 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5.Electronics shaping 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6.Signal digitization (ADC overflow)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3815" y="1023661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TPC Simulation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procedure (digitization)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24" y="903276"/>
            <a:ext cx="5817486" cy="24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779" y="3702241"/>
            <a:ext cx="3832139" cy="266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7309" y="71776"/>
            <a:ext cx="6885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MPD MC: realistic TPC simulation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3891" y="441611"/>
            <a:ext cx="205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A.Zinchenko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8948" y="3332909"/>
            <a:ext cx="19239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Double-hit resolution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3514" y="3299197"/>
            <a:ext cx="15985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Space resolution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3354" y="3492440"/>
            <a:ext cx="14446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Au+Au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collsion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90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74" t="8968" r="8770" b="14670"/>
          <a:stretch/>
        </p:blipFill>
        <p:spPr>
          <a:xfrm>
            <a:off x="1" y="28800"/>
            <a:ext cx="1857830" cy="187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8754" y="1073380"/>
            <a:ext cx="313773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ITS: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5 </a:t>
            </a:r>
            <a:r>
              <a:rPr lang="en-US" sz="16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layers-MAPs+strip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detectors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Limited material (no cables and supports); realistic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response </a:t>
            </a:r>
            <a:endParaRPr lang="en-US" sz="16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Secondary vertex technique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5565" y="9020"/>
            <a:ext cx="568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MPD simulation: selected new results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7573" y="823406"/>
            <a:ext cx="352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MPD performance in </a:t>
            </a:r>
            <a:r>
              <a:rPr lang="en-US" dirty="0" err="1" smtClean="0">
                <a:latin typeface="Arial Narrow" panose="020B0606020202030204" pitchFamily="34" charset="0"/>
              </a:rPr>
              <a:t>p+p</a:t>
            </a:r>
            <a:r>
              <a:rPr lang="en-US" dirty="0" smtClean="0">
                <a:latin typeface="Arial Narrow" panose="020B0606020202030204" pitchFamily="34" charset="0"/>
              </a:rPr>
              <a:t> collisions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ITS detector for strangeness studies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80" y="751271"/>
            <a:ext cx="3639558" cy="25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800" y="1601345"/>
            <a:ext cx="3463412" cy="24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172" y="4035427"/>
            <a:ext cx="3945578" cy="2736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837756" y="3402879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Arial Narrow" panose="020B0606020202030204" pitchFamily="34" charset="0"/>
              </a:rPr>
              <a:t>Invariant mass spectrum of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p,</a:t>
            </a:r>
            <a:r>
              <a:rPr lang="en-US" dirty="0" smtClean="0">
                <a:solidFill>
                  <a:srgbClr val="002060"/>
                </a:solidFill>
                <a:latin typeface="CambriaMath"/>
              </a:rPr>
              <a:t>𝜋</a:t>
            </a:r>
            <a:r>
              <a:rPr lang="en-US" sz="1200" b="0" i="0" u="none" strike="noStrike" baseline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en-US" sz="1700" dirty="0">
                <a:solidFill>
                  <a:srgbClr val="002060"/>
                </a:solidFill>
                <a:latin typeface="Arial Narrow" panose="020B0606020202030204" pitchFamily="34" charset="0"/>
              </a:rPr>
              <a:t>pair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612" y="4813289"/>
            <a:ext cx="1279340" cy="11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40482" y="2328784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 Narrow" panose="020B0606020202030204" pitchFamily="34" charset="0"/>
              </a:rPr>
              <a:t>p</a:t>
            </a:r>
            <a:r>
              <a:rPr lang="en-US" sz="1600" b="1" dirty="0" err="1" smtClean="0">
                <a:latin typeface="Arial Narrow" panose="020B0606020202030204" pitchFamily="34" charset="0"/>
              </a:rPr>
              <a:t>+p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148" y="3010536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 Narrow" panose="020B0606020202030204" pitchFamily="34" charset="0"/>
              </a:rPr>
              <a:t>p</a:t>
            </a:r>
            <a:r>
              <a:rPr lang="en-US" sz="1600" b="1" dirty="0" err="1" smtClean="0">
                <a:latin typeface="Arial Narrow" panose="020B0606020202030204" pitchFamily="34" charset="0"/>
              </a:rPr>
              <a:t>+p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60451" y="4249265"/>
            <a:ext cx="294763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Narrow" panose="020B0606020202030204" pitchFamily="34" charset="0"/>
              </a:rPr>
              <a:t>Good performance in vertex and track reconstruction in </a:t>
            </a:r>
            <a:r>
              <a:rPr lang="en-US" sz="1600" dirty="0" err="1" smtClean="0">
                <a:latin typeface="Arial Narrow" panose="020B0606020202030204" pitchFamily="34" charset="0"/>
              </a:rPr>
              <a:t>p+p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6020202030204" pitchFamily="34" charset="0"/>
              </a:rPr>
              <a:t>Reconstruction of strange hyperons from </a:t>
            </a:r>
            <a:r>
              <a:rPr lang="en-US" sz="1600" dirty="0" err="1" smtClean="0">
                <a:latin typeface="Arial Narrow" panose="020B0606020202030204" pitchFamily="34" charset="0"/>
              </a:rPr>
              <a:t>p+p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en-US" sz="1600" dirty="0">
                <a:latin typeface="Arial Narrow" panose="020B0606020202030204" pitchFamily="34" charset="0"/>
              </a:rPr>
              <a:t>collisions in the </a:t>
            </a:r>
            <a:r>
              <a:rPr lang="en-US" sz="1600" dirty="0" smtClean="0">
                <a:latin typeface="Arial Narrow" panose="020B0606020202030204" pitchFamily="34" charset="0"/>
              </a:rPr>
              <a:t>MPD detector </a:t>
            </a:r>
            <a:r>
              <a:rPr lang="en-US" sz="1600" dirty="0">
                <a:latin typeface="Arial Narrow" panose="020B0606020202030204" pitchFamily="34" charset="0"/>
              </a:rPr>
              <a:t>is possible by combining charged tracks reconstructed in the </a:t>
            </a:r>
            <a:r>
              <a:rPr lang="en-US" sz="1600" dirty="0" smtClean="0">
                <a:latin typeface="Arial Narrow" panose="020B0606020202030204" pitchFamily="34" charset="0"/>
              </a:rPr>
              <a:t>TPC. </a:t>
            </a:r>
            <a:r>
              <a:rPr lang="en-US" sz="1600" dirty="0">
                <a:latin typeface="Arial Narrow" panose="020B0606020202030204" pitchFamily="34" charset="0"/>
              </a:rPr>
              <a:t>A</a:t>
            </a:r>
            <a:r>
              <a:rPr lang="en-US" sz="1600" dirty="0" smtClean="0">
                <a:latin typeface="Arial Narrow" panose="020B0606020202030204" pitchFamily="34" charset="0"/>
              </a:rPr>
              <a:t> weak combinatorial background due </a:t>
            </a:r>
            <a:r>
              <a:rPr lang="en-US" sz="1600" dirty="0">
                <a:latin typeface="Arial Narrow" panose="020B0606020202030204" pitchFamily="34" charset="0"/>
              </a:rPr>
              <a:t>to the low </a:t>
            </a:r>
            <a:r>
              <a:rPr lang="en-US" sz="1600" dirty="0" smtClean="0">
                <a:latin typeface="Arial Narrow" panose="020B0606020202030204" pitchFamily="34" charset="0"/>
              </a:rPr>
              <a:t>multiplicity from </a:t>
            </a:r>
            <a:r>
              <a:rPr lang="en-US" sz="1600" dirty="0" err="1" smtClean="0">
                <a:latin typeface="Arial Narrow" panose="020B0606020202030204" pitchFamily="34" charset="0"/>
              </a:rPr>
              <a:t>p+p</a:t>
            </a:r>
            <a:r>
              <a:rPr lang="en-US" sz="1600" dirty="0" smtClean="0">
                <a:latin typeface="Arial Narrow" panose="020B0606020202030204" pitchFamily="34" charset="0"/>
              </a:rPr>
              <a:t>.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20" name="Рисунок 19" descr="L0_10k_TPC_PI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757" y="2079124"/>
            <a:ext cx="3333912" cy="237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41929" y="2276135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</a:rPr>
              <a:t>w/o ITS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22" name="Рисунок 21" descr="L0_10k_ITS_PI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571" y="4436764"/>
            <a:ext cx="3364599" cy="2412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2122" y="4660859"/>
            <a:ext cx="623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</a:rPr>
              <a:t>w ITS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0587" y="3799084"/>
            <a:ext cx="165149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Higher efficiency and better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performance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w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ith ITS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13098" y="37713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A.Zinchenko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V.Vasendina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K.Shtejer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97" y="4023547"/>
            <a:ext cx="10004505" cy="280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6678" r="5995" b="6108"/>
          <a:stretch/>
        </p:blipFill>
        <p:spPr>
          <a:xfrm>
            <a:off x="470145" y="739316"/>
            <a:ext cx="5337981" cy="28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51236" y="468728"/>
            <a:ext cx="558214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This conference brings together experts, scientists, engineers and students interested in aspects of design and construction of equipment for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.</a:t>
            </a:r>
            <a:b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</a:b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/>
            </a:r>
            <a:b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</a:br>
            <a:r>
              <a:rPr lang="en-US" sz="1500" b="1" i="0" dirty="0" smtClean="0">
                <a:solidFill>
                  <a:srgbClr val="555555"/>
                </a:solidFill>
                <a:effectLst/>
                <a:latin typeface="Arial Narrow" panose="020B0606020202030204" pitchFamily="34" charset="0"/>
              </a:rPr>
              <a:t>Topics:</a:t>
            </a:r>
            <a:endParaRPr lang="en-US" sz="1500" b="0" i="0" dirty="0" smtClean="0">
              <a:solidFill>
                <a:srgbClr val="777777"/>
              </a:solidFill>
              <a:effectLst/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Heavy-Ion Collisions and QCD Phase Diagram at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 energies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World experiments and theoretical models related to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</a:t>
            </a:r>
            <a:endParaRPr lang="en-US" sz="1500" b="0" i="0" dirty="0" smtClean="0">
              <a:solidFill>
                <a:srgbClr val="777777"/>
              </a:solidFill>
              <a:effectLst/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Scientific program of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5"/>
              </a:rPr>
              <a:t>JINR</a:t>
            </a:r>
            <a:r>
              <a:rPr lang="en-US" sz="1500" b="1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 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and Laboratory of High Energy 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 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acceleration and experimental complex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Physics program of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 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experiments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New technologies, methods and devices developed for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</a:t>
            </a:r>
            <a:endParaRPr lang="en-US" sz="1500" b="0" i="0" dirty="0" smtClean="0">
              <a:solidFill>
                <a:srgbClr val="777777"/>
              </a:solidFill>
              <a:effectLst/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Basic equipment for </a:t>
            </a:r>
            <a:r>
              <a:rPr lang="en-US" sz="1500" b="1" i="0" u="none" strike="noStrike" dirty="0" smtClean="0">
                <a:solidFill>
                  <a:srgbClr val="5D95EA"/>
                </a:solidFill>
                <a:effectLst/>
                <a:latin typeface="Arial Narrow" panose="020B0606020202030204" pitchFamily="34" charset="0"/>
                <a:hlinkClick r:id="rId4"/>
              </a:rPr>
              <a:t>NICA 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detectors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Managing system, slow control and Databases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Slow Control System, Managing SCS and Databases, </a:t>
            </a:r>
            <a:r>
              <a:rPr lang="en-US" sz="1500" dirty="0" smtClean="0">
                <a:solidFill>
                  <a:srgbClr val="777777"/>
                </a:solidFill>
                <a:latin typeface="Arial Narrow" panose="020B0606020202030204" pitchFamily="34" charset="0"/>
              </a:rPr>
              <a:t>a</a:t>
            </a: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utomation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International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0" i="0" dirty="0" smtClean="0">
                <a:solidFill>
                  <a:srgbClr val="777777"/>
                </a:solidFill>
                <a:effectLst/>
                <a:latin typeface="Arial Narrow" panose="020B0606020202030204" pitchFamily="34" charset="0"/>
              </a:rPr>
              <a:t>Opportunities for juniors</a:t>
            </a:r>
            <a:endParaRPr lang="en-US" sz="1500" b="0" i="0" dirty="0">
              <a:solidFill>
                <a:srgbClr val="777777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2652" y="34619"/>
            <a:ext cx="75346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NICA and JINR member states: international activity</a:t>
            </a:r>
            <a:endParaRPr lang="ru-RU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9847" y="427793"/>
            <a:ext cx="245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M.Peryt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J.Pluta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A.Kisel</a:t>
            </a:r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 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640014" y="115889"/>
            <a:ext cx="2005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Arial Black" pitchFamily="34" charset="0"/>
                <a:cs typeface="Aharoni" pitchFamily="2" charset="-79"/>
              </a:rPr>
              <a:t>Outline</a:t>
            </a:r>
            <a:endParaRPr lang="ru-RU" sz="3600" b="1" dirty="0">
              <a:solidFill>
                <a:srgbClr val="000066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13711" y="1340768"/>
            <a:ext cx="58977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SzPct val="75000"/>
              <a:defRPr/>
            </a:pPr>
            <a:endParaRPr lang="en-US" sz="2400" b="1" dirty="0">
              <a:solidFill>
                <a:srgbClr val="000066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Introduction</a:t>
            </a:r>
            <a:endParaRPr lang="en-US" sz="2400" b="1" dirty="0">
              <a:solidFill>
                <a:srgbClr val="002060"/>
              </a:solidFill>
            </a:endParaRPr>
          </a:p>
          <a:p>
            <a:pPr eaLnBrk="1" hangingPunct="1">
              <a:buSzPct val="75000"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</a:rPr>
              <a:t> Progress in MPD project realization: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208214" y="765175"/>
            <a:ext cx="7488237" cy="142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31335" y="2996953"/>
            <a:ext cx="722024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MPD DAC and status 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the MPD </a:t>
            </a: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TDRs</a:t>
            </a:r>
            <a:endParaRPr lang="en-US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Progress in preparation to MPD mass-production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MPD simulation: recent developments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13711" y="4537798"/>
            <a:ext cx="2460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SzPct val="75000"/>
              <a:defRPr/>
            </a:pPr>
            <a:endParaRPr lang="en-US" sz="2400" b="1" dirty="0">
              <a:solidFill>
                <a:srgbClr val="000066"/>
              </a:solidFill>
            </a:endParaRPr>
          </a:p>
          <a:p>
            <a:pPr marL="342900" indent="-342900" eaLnBrk="1" hangingPunct="1">
              <a:buSzPct val="7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</a:rPr>
              <a:t> Conclusions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26896" y="6448252"/>
            <a:ext cx="2133600" cy="365125"/>
          </a:xfrm>
        </p:spPr>
        <p:txBody>
          <a:bodyPr/>
          <a:lstStyle/>
          <a:p>
            <a:fld id="{A36A2754-2559-4244-8B63-4C958C9DBE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1310" y="618836"/>
            <a:ext cx="1468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4364" y="1407305"/>
            <a:ext cx="87767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Substantial progress in MPD project realization in 2017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(Magnet, TPC,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TOF,  FFD, FHCAL)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valuation by the MPD DAC all Stage’1 sub-systems carry out regularly,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recent meeting on 30/01/2018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Steady progress in MPD magnet fabrication, however its delivery to JINR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delayed by ~½ year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(final) choice for the TPC FEE based on SAMPA chip becoming real </a:t>
            </a: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MPD Collaboration  toward the formal foundation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5726545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4437" y="193963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Spares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7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0792" y="37380"/>
            <a:ext cx="64588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Mexican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group at 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MPD-NICA: first results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652" y="1713891"/>
            <a:ext cx="10108669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Proposal:  </a:t>
            </a:r>
            <a:r>
              <a:rPr lang="en-US" sz="1700" dirty="0" smtClean="0">
                <a:latin typeface="Arial Narrow" panose="020B0606020202030204" pitchFamily="34" charset="0"/>
              </a:rPr>
              <a:t>Beam Monitor Detector (BMD) </a:t>
            </a:r>
            <a:r>
              <a:rPr lang="en-US" sz="1700" dirty="0">
                <a:latin typeface="Arial Narrow" panose="020B0606020202030204" pitchFamily="34" charset="0"/>
              </a:rPr>
              <a:t>system will consists of two </a:t>
            </a:r>
            <a:r>
              <a:rPr lang="en-US" sz="1700" dirty="0" smtClean="0">
                <a:latin typeface="Arial Narrow" panose="020B0606020202030204" pitchFamily="34" charset="0"/>
              </a:rPr>
              <a:t>parts located at </a:t>
            </a:r>
            <a:r>
              <a:rPr lang="en-US" sz="1700" dirty="0">
                <a:latin typeface="Arial Narrow" panose="020B0606020202030204" pitchFamily="34" charset="0"/>
              </a:rPr>
              <a:t>2 meters away from </a:t>
            </a:r>
            <a:r>
              <a:rPr lang="en-US" sz="1700" dirty="0" smtClean="0">
                <a:latin typeface="Arial Narrow" panose="020B0606020202030204" pitchFamily="34" charset="0"/>
              </a:rPr>
              <a:t>the MPD center, Each half </a:t>
            </a:r>
            <a:r>
              <a:rPr lang="en-US" sz="1700" dirty="0">
                <a:latin typeface="Arial Narrow" panose="020B0606020202030204" pitchFamily="34" charset="0"/>
              </a:rPr>
              <a:t>is composed by an </a:t>
            </a:r>
            <a:r>
              <a:rPr lang="en-US" sz="1700" dirty="0" smtClean="0">
                <a:latin typeface="Arial Narrow" panose="020B0606020202030204" pitchFamily="34" charset="0"/>
              </a:rPr>
              <a:t>array of </a:t>
            </a:r>
            <a:r>
              <a:rPr lang="en-US" sz="1700" dirty="0">
                <a:latin typeface="Arial Narrow" panose="020B0606020202030204" pitchFamily="34" charset="0"/>
              </a:rPr>
              <a:t>80 cells made of plastic scintillator arranged in 5</a:t>
            </a:r>
            <a:r>
              <a:rPr lang="en-US" sz="1700" dirty="0" smtClean="0">
                <a:latin typeface="Arial Narrow" panose="020B0606020202030204" pitchFamily="34" charset="0"/>
              </a:rPr>
              <a:t> rings. </a:t>
            </a:r>
            <a:endParaRPr lang="ru-RU" sz="17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37251" y="2376998"/>
            <a:ext cx="3606802" cy="19236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1" dirty="0" smtClean="0">
                <a:latin typeface="Arial Narrow" panose="020B0606020202030204" pitchFamily="34" charset="0"/>
              </a:rPr>
              <a:t>MC </a:t>
            </a:r>
            <a:r>
              <a:rPr lang="en-US" sz="1700" b="1" dirty="0">
                <a:latin typeface="Arial Narrow" panose="020B0606020202030204" pitchFamily="34" charset="0"/>
              </a:rPr>
              <a:t>simulations </a:t>
            </a:r>
            <a:r>
              <a:rPr lang="en-US" sz="1700" b="1" dirty="0" smtClean="0">
                <a:latin typeface="Arial Narrow" panose="020B0606020202030204" pitchFamily="34" charset="0"/>
              </a:rPr>
              <a:t>of BMD performance:</a:t>
            </a:r>
            <a:endParaRPr lang="en-US" sz="1700" b="1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Event plane reconstruction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Timing performance</a:t>
            </a:r>
            <a:endParaRPr lang="en-US" sz="1700" i="1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>
                <a:solidFill>
                  <a:srgbClr val="0000FF"/>
                </a:solidFill>
                <a:latin typeface="Arial Narrow" panose="020B0606020202030204" pitchFamily="34" charset="0"/>
              </a:rPr>
              <a:t>C</a:t>
            </a:r>
            <a:r>
              <a:rPr lang="en-US" sz="1700" i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entrality </a:t>
            </a:r>
            <a:r>
              <a:rPr lang="en-US" sz="1700" i="1" dirty="0">
                <a:solidFill>
                  <a:srgbClr val="0000FF"/>
                </a:solidFill>
                <a:latin typeface="Arial Narrow" panose="020B0606020202030204" pitchFamily="34" charset="0"/>
              </a:rPr>
              <a:t>determination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700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rigger efficiencies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Luminosity control</a:t>
            </a:r>
            <a:endParaRPr lang="en-US" sz="1700" i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i="1" dirty="0">
                <a:solidFill>
                  <a:srgbClr val="0000FF"/>
                </a:solidFill>
                <a:latin typeface="Arial Narrow" panose="020B0606020202030204" pitchFamily="34" charset="0"/>
              </a:rPr>
              <a:t>B</a:t>
            </a:r>
            <a:r>
              <a:rPr lang="en-US" sz="1700" i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ackground </a:t>
            </a:r>
            <a:r>
              <a:rPr lang="en-US" sz="1700" i="1" dirty="0">
                <a:solidFill>
                  <a:srgbClr val="0000FF"/>
                </a:solidFill>
                <a:latin typeface="Arial Narrow" panose="020B0606020202030204" pitchFamily="34" charset="0"/>
              </a:rPr>
              <a:t>rejection</a:t>
            </a:r>
            <a:endParaRPr lang="ru-RU" sz="17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5527" y="2787373"/>
            <a:ext cx="2611868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* </a:t>
            </a:r>
            <a:r>
              <a:rPr lang="en-US" sz="17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In July-August 2018 two summer students</a:t>
            </a:r>
            <a:r>
              <a:rPr lang="en-US" sz="1700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7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from </a:t>
            </a:r>
            <a:r>
              <a:rPr lang="en-US" sz="1700" dirty="0">
                <a:solidFill>
                  <a:srgbClr val="0000FF"/>
                </a:solidFill>
                <a:latin typeface="Arial Narrow" panose="020B0606020202030204" pitchFamily="34" charset="0"/>
              </a:rPr>
              <a:t>Mexico </a:t>
            </a:r>
            <a:r>
              <a:rPr lang="en-US" sz="17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worked on these </a:t>
            </a:r>
            <a:r>
              <a:rPr lang="en-US" sz="1700" dirty="0">
                <a:solidFill>
                  <a:srgbClr val="0000FF"/>
                </a:solidFill>
                <a:latin typeface="Arial Narrow" panose="020B0606020202030204" pitchFamily="34" charset="0"/>
              </a:rPr>
              <a:t>tasks.</a:t>
            </a:r>
            <a:endParaRPr lang="ru-RU" sz="17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E0F0-A2EB-4557-8801-0B7AFDF1E7E3}" type="slidenum">
              <a:rPr lang="ru-RU" smtClean="0"/>
              <a:t>22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0924" y="5565317"/>
            <a:ext cx="6334603" cy="1006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teady progress in Mexico 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towards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the design of the 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BMD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prototype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Well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defined design, building the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prototype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to test in a beam </a:t>
            </a: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test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Searching for extra funds (Mexico, JINR?)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77947" y="457385"/>
            <a:ext cx="795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 Narrow" panose="020B0606020202030204" pitchFamily="34" charset="0"/>
              </a:rPr>
              <a:t>Participant Institutions</a:t>
            </a:r>
            <a:r>
              <a:rPr lang="en-US" b="1" dirty="0" smtClean="0">
                <a:latin typeface="Arial Narrow" panose="020B0606020202030204" pitchFamily="34" charset="0"/>
              </a:rPr>
              <a:t>: BUAP, CINVESTAV </a:t>
            </a:r>
            <a:r>
              <a:rPr lang="en-US" b="1" dirty="0">
                <a:latin typeface="Arial Narrow" panose="020B0606020202030204" pitchFamily="34" charset="0"/>
              </a:rPr>
              <a:t>(</a:t>
            </a:r>
            <a:r>
              <a:rPr lang="en-US" b="1" dirty="0" err="1" smtClean="0">
                <a:latin typeface="Arial Narrow" panose="020B0606020202030204" pitchFamily="34" charset="0"/>
              </a:rPr>
              <a:t>Fisica</a:t>
            </a:r>
            <a:r>
              <a:rPr lang="en-US" b="1" dirty="0" smtClean="0">
                <a:latin typeface="Arial Narrow" panose="020B0606020202030204" pitchFamily="34" charset="0"/>
              </a:rPr>
              <a:t>), UAS, UNISON, UNAM </a:t>
            </a:r>
            <a:r>
              <a:rPr lang="en-US" b="1" dirty="0">
                <a:latin typeface="Arial Narrow" panose="020B0606020202030204" pitchFamily="34" charset="0"/>
              </a:rPr>
              <a:t>(II, FC &amp; ICN)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8" y="843701"/>
            <a:ext cx="12049152" cy="8771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b="1" u="sng" dirty="0" smtClean="0">
                <a:latin typeface="Arial Narrow" panose="020B0606020202030204" pitchFamily="34" charset="0"/>
              </a:rPr>
              <a:t>Theory:</a:t>
            </a:r>
            <a:r>
              <a:rPr lang="en-US" sz="1700" dirty="0" smtClean="0">
                <a:latin typeface="Arial Narrow" panose="020B0606020202030204" pitchFamily="34" charset="0"/>
              </a:rPr>
              <a:t> QCD </a:t>
            </a:r>
            <a:r>
              <a:rPr lang="en-US" sz="1700" dirty="0">
                <a:latin typeface="Arial Narrow" panose="020B0606020202030204" pitchFamily="34" charset="0"/>
              </a:rPr>
              <a:t>phase diagram </a:t>
            </a:r>
            <a:r>
              <a:rPr lang="en-US" sz="1700" dirty="0" smtClean="0">
                <a:latin typeface="Arial Narrow" panose="020B0606020202030204" pitchFamily="34" charset="0"/>
              </a:rPr>
              <a:t>at </a:t>
            </a:r>
            <a:r>
              <a:rPr lang="en-US" sz="1700" dirty="0">
                <a:latin typeface="Arial Narrow" panose="020B0606020202030204" pitchFamily="34" charset="0"/>
              </a:rPr>
              <a:t>f</a:t>
            </a:r>
            <a:r>
              <a:rPr lang="en-US" sz="1700" dirty="0" smtClean="0">
                <a:latin typeface="Arial Narrow" panose="020B0606020202030204" pitchFamily="34" charset="0"/>
              </a:rPr>
              <a:t>inite T </a:t>
            </a:r>
            <a:r>
              <a:rPr lang="en-US" sz="1700" dirty="0">
                <a:latin typeface="Arial Narrow" panose="020B0606020202030204" pitchFamily="34" charset="0"/>
              </a:rPr>
              <a:t>and </a:t>
            </a:r>
            <a:r>
              <a:rPr lang="en-US" sz="1700" dirty="0" smtClean="0">
                <a:latin typeface="Symbol" panose="05050102010706020507" pitchFamily="18" charset="2"/>
              </a:rPr>
              <a:t>m</a:t>
            </a:r>
            <a:r>
              <a:rPr lang="en-US" sz="1700" dirty="0" smtClean="0">
                <a:latin typeface="Arial Narrow" panose="020B0606020202030204" pitchFamily="34" charset="0"/>
              </a:rPr>
              <a:t>B, CEP signatures, chiral symmetry restoration mechanism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b="1" u="sng" dirty="0" smtClean="0">
                <a:latin typeface="Arial Narrow" panose="020B0606020202030204" pitchFamily="34" charset="0"/>
              </a:rPr>
              <a:t>Experiment</a:t>
            </a:r>
            <a:r>
              <a:rPr lang="en-US" sz="1700" dirty="0" smtClean="0">
                <a:latin typeface="Arial Narrow" panose="020B0606020202030204" pitchFamily="34" charset="0"/>
              </a:rPr>
              <a:t>: </a:t>
            </a:r>
            <a:r>
              <a:rPr lang="en-US" sz="1700" dirty="0">
                <a:latin typeface="Arial Narrow" panose="020B0606020202030204" pitchFamily="34" charset="0"/>
              </a:rPr>
              <a:t>inclusion of a </a:t>
            </a:r>
            <a:r>
              <a:rPr lang="en-US" sz="1700" dirty="0" smtClean="0">
                <a:latin typeface="Arial Narrow" panose="020B0606020202030204" pitchFamily="34" charset="0"/>
              </a:rPr>
              <a:t>detector that </a:t>
            </a:r>
            <a:r>
              <a:rPr lang="en-US" sz="1700" dirty="0">
                <a:latin typeface="Arial Narrow" panose="020B0606020202030204" pitchFamily="34" charset="0"/>
              </a:rPr>
              <a:t>allows to MPD increase its </a:t>
            </a:r>
            <a:r>
              <a:rPr lang="en-US" sz="1700" dirty="0" smtClean="0">
                <a:latin typeface="Arial Narrow" panose="020B0606020202030204" pitchFamily="34" charset="0"/>
              </a:rPr>
              <a:t>pseudo-rapidity acceptance, optimization </a:t>
            </a:r>
            <a:r>
              <a:rPr lang="en-US" sz="1700" dirty="0">
                <a:latin typeface="Arial Narrow" panose="020B0606020202030204" pitchFamily="34" charset="0"/>
              </a:rPr>
              <a:t>of event plane resolution, </a:t>
            </a:r>
            <a:r>
              <a:rPr lang="en-US" sz="1700" dirty="0" smtClean="0">
                <a:latin typeface="Arial Narrow" panose="020B0606020202030204" pitchFamily="34" charset="0"/>
              </a:rPr>
              <a:t>multiplicity reference estimator, trigger system and </a:t>
            </a:r>
            <a:r>
              <a:rPr lang="en-US" sz="1700" dirty="0">
                <a:latin typeface="Arial Narrow" panose="020B0606020202030204" pitchFamily="34" charset="0"/>
              </a:rPr>
              <a:t>beam </a:t>
            </a:r>
            <a:r>
              <a:rPr lang="en-US" sz="1700" dirty="0" smtClean="0">
                <a:latin typeface="Arial Narrow" panose="020B0606020202030204" pitchFamily="34" charset="0"/>
              </a:rPr>
              <a:t>monitoring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2" y="2456800"/>
            <a:ext cx="2516376" cy="1764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909" y="4007457"/>
            <a:ext cx="1365284" cy="1332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38" y="3697475"/>
            <a:ext cx="5021146" cy="3024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49621" y="4581483"/>
            <a:ext cx="1446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 smtClean="0">
                <a:latin typeface="Cambria-Italic"/>
              </a:rPr>
              <a:t>1.</a:t>
            </a:r>
            <a:r>
              <a:rPr lang="en-US" sz="1600" i="1" dirty="0" smtClean="0">
                <a:latin typeface="Cambria-Italic"/>
              </a:rPr>
              <a:t>7</a:t>
            </a:r>
            <a:r>
              <a:rPr lang="el-GR" sz="1600" i="1" dirty="0" smtClean="0">
                <a:latin typeface="Cambria-Italic"/>
              </a:rPr>
              <a:t> </a:t>
            </a:r>
            <a:r>
              <a:rPr lang="el-GR" sz="1600" i="1" dirty="0">
                <a:latin typeface="Cambria-Italic"/>
              </a:rPr>
              <a:t>&lt; |η| &lt; </a:t>
            </a:r>
            <a:r>
              <a:rPr lang="el-GR" sz="1600" i="1" dirty="0" smtClean="0">
                <a:latin typeface="Cambria-Italic"/>
              </a:rPr>
              <a:t>4.</a:t>
            </a:r>
            <a:r>
              <a:rPr lang="en-US" sz="1600" i="1" dirty="0" smtClean="0">
                <a:latin typeface="Cambria-Italic"/>
              </a:rPr>
              <a:t>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476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596" r="2587" b="13390"/>
          <a:stretch/>
        </p:blipFill>
        <p:spPr>
          <a:xfrm>
            <a:off x="0" y="1588946"/>
            <a:ext cx="11628000" cy="51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5147" y="6342059"/>
            <a:ext cx="4503324" cy="430887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000090"/>
                </a:solidFill>
                <a:latin typeface="Arial Narrow" pitchFamily="34" charset="0"/>
                <a:cs typeface="Arial" pitchFamily="34" charset="0"/>
              </a:rPr>
              <a:t>The general contractor</a:t>
            </a:r>
            <a:r>
              <a:rPr lang="en-US" sz="2200" b="1" i="1" dirty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200" b="1" i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STRABAG</a:t>
            </a:r>
            <a:endParaRPr lang="en-US" sz="2200" b="1" i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127830" y="291743"/>
            <a:ext cx="3372752" cy="141269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sz="1600" b="1" dirty="0">
                <a:latin typeface="Arial Narrow" panose="020B0606020202030204" pitchFamily="34" charset="0"/>
              </a:rPr>
              <a:t>Beams –</a:t>
            </a:r>
            <a:r>
              <a:rPr lang="en-US" sz="1600" dirty="0">
                <a:latin typeface="Arial Rounded MT Bold" pitchFamily="34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Arial Rounded MT Bold" pitchFamily="34" charset="0"/>
              </a:rPr>
              <a:t>p,d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Wingdings 3" pitchFamily="18" charset="2"/>
              </a:rPr>
              <a:t>h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)..</a:t>
            </a:r>
            <a:r>
              <a:rPr lang="en-US" sz="1600" baseline="30000" dirty="0">
                <a:solidFill>
                  <a:srgbClr val="FF0000"/>
                </a:solidFill>
                <a:latin typeface="Arial Rounded MT Bold" pitchFamily="34" charset="0"/>
              </a:rPr>
              <a:t>197</a:t>
            </a: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Au</a:t>
            </a:r>
            <a:r>
              <a:rPr lang="en-US" sz="1600" baseline="30000" dirty="0">
                <a:solidFill>
                  <a:srgbClr val="FF0000"/>
                </a:solidFill>
                <a:latin typeface="Arial Rounded MT Bold" pitchFamily="34" charset="0"/>
              </a:rPr>
              <a:t>79+</a:t>
            </a:r>
          </a:p>
          <a:p>
            <a:pPr eaLnBrk="1" hangingPunct="1">
              <a:lnSpc>
                <a:spcPct val="13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Collision energy  (collider) –   </a:t>
            </a:r>
            <a:r>
              <a:rPr lang="en-US" sz="16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4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-11</a:t>
            </a:r>
            <a:r>
              <a:rPr lang="ru-RU" sz="1600" b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 Narrow" panose="020B0606020202030204" pitchFamily="34" charset="0"/>
              </a:rPr>
              <a:t>GeV</a:t>
            </a:r>
          </a:p>
          <a:p>
            <a:pPr eaLnBrk="1" hangingPunct="1">
              <a:lnSpc>
                <a:spcPct val="13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                           (fixed target) - </a:t>
            </a:r>
            <a:r>
              <a:rPr lang="en-US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1-6A</a:t>
            </a:r>
            <a:r>
              <a:rPr lang="en-US" sz="1600" b="1" dirty="0">
                <a:latin typeface="Arial Narrow" panose="020B0606020202030204" pitchFamily="34" charset="0"/>
              </a:rPr>
              <a:t> GeV</a:t>
            </a:r>
          </a:p>
          <a:p>
            <a:pPr eaLnBrk="1" hangingPunct="1">
              <a:lnSpc>
                <a:spcPct val="13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Luminosity: </a:t>
            </a:r>
            <a:r>
              <a:rPr lang="en-US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10</a:t>
            </a:r>
            <a:r>
              <a:rPr lang="en-US" sz="16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27</a:t>
            </a:r>
            <a:r>
              <a:rPr lang="en-US" sz="1600" b="1" dirty="0">
                <a:latin typeface="Arial Narrow" panose="020B0606020202030204" pitchFamily="34" charset="0"/>
              </a:rPr>
              <a:t> cm</a:t>
            </a:r>
            <a:r>
              <a:rPr lang="en-US" sz="1600" b="1" baseline="30000" dirty="0">
                <a:latin typeface="Arial Narrow" panose="020B0606020202030204" pitchFamily="34" charset="0"/>
              </a:rPr>
              <a:t>-2</a:t>
            </a:r>
            <a:r>
              <a:rPr lang="en-US" sz="1600" b="1" dirty="0">
                <a:latin typeface="Arial Narrow" panose="020B0606020202030204" pitchFamily="34" charset="0"/>
              </a:rPr>
              <a:t>s</a:t>
            </a:r>
            <a:r>
              <a:rPr lang="en-US" sz="1600" b="1" baseline="30000" dirty="0">
                <a:latin typeface="Arial Narrow" panose="020B0606020202030204" pitchFamily="34" charset="0"/>
              </a:rPr>
              <a:t>-1</a:t>
            </a:r>
            <a:r>
              <a:rPr lang="en-US" sz="1600" b="1" dirty="0">
                <a:latin typeface="Arial Narrow" panose="020B0606020202030204" pitchFamily="34" charset="0"/>
              </a:rPr>
              <a:t>(Au), </a:t>
            </a:r>
            <a:r>
              <a:rPr lang="en-US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10</a:t>
            </a:r>
            <a:r>
              <a:rPr lang="en-US" sz="16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32</a:t>
            </a:r>
            <a:r>
              <a:rPr lang="en-US" sz="1600" b="1" dirty="0">
                <a:latin typeface="Arial Narrow" panose="020B0606020202030204" pitchFamily="34" charset="0"/>
              </a:rPr>
              <a:t> (p)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4774" y="185880"/>
            <a:ext cx="266720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NICA Complex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8904" y="6448252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3</a:t>
            </a:fld>
            <a:endParaRPr lang="ru-RU" dirty="0"/>
          </a:p>
        </p:txBody>
      </p:sp>
      <p:pic>
        <p:nvPicPr>
          <p:cNvPr id="15" name="Picture 132117" descr="Macintosh HD:Users:user:Desktop:Снимок экрана 2017-12-18 в 9.43.38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49939" r="50399" b="3749"/>
          <a:stretch/>
        </p:blipFill>
        <p:spPr bwMode="auto">
          <a:xfrm>
            <a:off x="9119308" y="553353"/>
            <a:ext cx="2318326" cy="174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32117" descr="Macintosh HD:Users:user:Desktop:Снимок экрана 2017-12-18 в 9.43.38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1" t="49447" r="615" b="4240"/>
          <a:stretch/>
        </p:blipFill>
        <p:spPr bwMode="auto">
          <a:xfrm>
            <a:off x="9628896" y="3404499"/>
            <a:ext cx="2272146" cy="174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32116" descr="Macintosh HD:Users:user:Desktop:Снимок экрана 2017-12-18 в 9.39.2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" t="12500" r="-1"/>
          <a:stretch/>
        </p:blipFill>
        <p:spPr bwMode="auto">
          <a:xfrm>
            <a:off x="2926151" y="2414499"/>
            <a:ext cx="448994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r="7292" b="25431"/>
          <a:stretch/>
        </p:blipFill>
        <p:spPr>
          <a:xfrm>
            <a:off x="6717976" y="4127156"/>
            <a:ext cx="2910920" cy="151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0254" y="5330617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MPD Hall base plates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18154" y="3421623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MPD Hall concrete works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25024" y="513801"/>
            <a:ext cx="7061051" cy="77323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Heavy-ion </a:t>
            </a: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p</a:t>
            </a:r>
            <a:r>
              <a:rPr lang="en-US" sz="1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hysics program</a:t>
            </a: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aims in the</a:t>
            </a:r>
            <a:r>
              <a:rPr lang="en-US" altLang="ja-JP" sz="1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 </a:t>
            </a:r>
            <a:r>
              <a:rPr lang="en-US" sz="18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study of the QCD phase diagram in the region of the</a:t>
            </a:r>
            <a:r>
              <a:rPr lang="en-US" sz="18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i="1" dirty="0" smtClean="0">
                <a:solidFill>
                  <a:srgbClr val="FFEC0B"/>
                </a:solidFill>
                <a:latin typeface="Arial Narrow" panose="020B0606020202030204" pitchFamily="34" charset="0"/>
              </a:rPr>
              <a:t>maximum </a:t>
            </a:r>
            <a:r>
              <a:rPr lang="en-US" sz="1800" b="1" i="1" dirty="0">
                <a:solidFill>
                  <a:srgbClr val="FFEC0B"/>
                </a:solidFill>
                <a:latin typeface="Arial Narrow" panose="020B0606020202030204" pitchFamily="34" charset="0"/>
              </a:rPr>
              <a:t>net baryonic density </a:t>
            </a: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309181" y="4428958"/>
            <a:ext cx="2963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b="1" u="sng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     MPD </a:t>
            </a:r>
            <a:r>
              <a:rPr lang="en-US" b="1" u="sng" dirty="0">
                <a:solidFill>
                  <a:srgbClr val="0000B0"/>
                </a:solidFill>
                <a:latin typeface="Arial Narrow" panose="020B0606020202030204" pitchFamily="34" charset="0"/>
              </a:rPr>
              <a:t>Collaboration</a:t>
            </a:r>
            <a:r>
              <a:rPr lang="en-US" b="1" u="sng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:</a:t>
            </a:r>
          </a:p>
          <a:p>
            <a:pPr eaLnBrk="1" hangingPunct="1"/>
            <a:r>
              <a:rPr lang="en-US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&gt;150 physicists and engineers</a:t>
            </a:r>
          </a:p>
          <a:p>
            <a:pPr eaLnBrk="1" hangingPunct="1"/>
            <a:r>
              <a:rPr lang="en-US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 from ~20 Universities </a:t>
            </a:r>
            <a:endParaRPr lang="en-US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8300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58200" y="32512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85100" y="38608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2296" r="10344" b="589"/>
          <a:stretch/>
        </p:blipFill>
        <p:spPr>
          <a:xfrm>
            <a:off x="19957" y="71860"/>
            <a:ext cx="3709077" cy="3636000"/>
          </a:xfrm>
          <a:prstGeom prst="rect">
            <a:avLst/>
          </a:prstGeom>
        </p:spPr>
      </p:pic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3625024" y="-5852"/>
            <a:ext cx="5152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</a:rPr>
              <a:t>M</a:t>
            </a:r>
            <a:r>
              <a:rPr lang="en-US" sz="2800" b="1" dirty="0" err="1">
                <a:solidFill>
                  <a:srgbClr val="000090"/>
                </a:solidFill>
              </a:rPr>
              <a:t>ulti</a:t>
            </a:r>
            <a:r>
              <a:rPr lang="en-US" sz="2800" b="1" dirty="0" err="1">
                <a:solidFill>
                  <a:srgbClr val="FF0000"/>
                </a:solidFill>
              </a:rPr>
              <a:t>P</a:t>
            </a:r>
            <a:r>
              <a:rPr lang="en-US" sz="2800" b="1" dirty="0" err="1">
                <a:solidFill>
                  <a:srgbClr val="000090"/>
                </a:solidFill>
              </a:rPr>
              <a:t>urpose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>
                <a:solidFill>
                  <a:srgbClr val="000090"/>
                </a:solidFill>
              </a:rPr>
              <a:t>etector (</a:t>
            </a:r>
            <a:r>
              <a:rPr lang="en-US" sz="2800" b="1" dirty="0">
                <a:solidFill>
                  <a:srgbClr val="FF0000"/>
                </a:solidFill>
              </a:rPr>
              <a:t>MPD</a:t>
            </a:r>
            <a:r>
              <a:rPr lang="en-US" sz="2800" b="1" dirty="0">
                <a:solidFill>
                  <a:srgbClr val="000090"/>
                </a:solidFill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414" y="1423639"/>
            <a:ext cx="3424709" cy="23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646" y="4043348"/>
            <a:ext cx="3573209" cy="24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694" y="1405312"/>
            <a:ext cx="3366065" cy="2340000"/>
          </a:xfrm>
          <a:prstGeom prst="rect">
            <a:avLst/>
          </a:prstGeom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59871" y="5524500"/>
            <a:ext cx="3212959" cy="707886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C1167"/>
                </a:solidFill>
              </a:rPr>
              <a:t>First MPD collaboration</a:t>
            </a:r>
          </a:p>
          <a:p>
            <a:pPr algn="ctr" eaLnBrk="1" hangingPunct="1"/>
            <a:r>
              <a:rPr lang="en-US" sz="2000" b="1" dirty="0" smtClean="0">
                <a:solidFill>
                  <a:srgbClr val="0C1167"/>
                </a:solidFill>
              </a:rPr>
              <a:t> meeting - April 2018</a:t>
            </a:r>
            <a:r>
              <a:rPr lang="ru-RU" sz="2000" b="1" dirty="0" smtClean="0">
                <a:solidFill>
                  <a:srgbClr val="0C1167"/>
                </a:solidFill>
              </a:rPr>
              <a:t> </a:t>
            </a:r>
            <a:endParaRPr lang="ru-RU" sz="2000" b="1" dirty="0">
              <a:solidFill>
                <a:srgbClr val="0C1167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002" y="3823743"/>
            <a:ext cx="3896457" cy="277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415" y="-27384"/>
            <a:ext cx="34083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itchFamily="34" charset="0"/>
                <a:cs typeface="Arial" pitchFamily="34" charset="0"/>
              </a:rPr>
              <a:t>Status of MPD TDRs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71013"/>
              </p:ext>
            </p:extLst>
          </p:nvPr>
        </p:nvGraphicFramePr>
        <p:xfrm>
          <a:off x="1775520" y="1294721"/>
          <a:ext cx="8784976" cy="505093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49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10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644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326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MPD system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Date</a:t>
                      </a:r>
                      <a:r>
                        <a:rPr lang="en-US" sz="2100" baseline="0" dirty="0" smtClean="0">
                          <a:latin typeface="Arial" pitchFamily="34" charset="0"/>
                          <a:cs typeface="Arial" pitchFamily="34" charset="0"/>
                        </a:rPr>
                        <a:t> of recent evaluation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smtClean="0">
                          <a:latin typeface="Arial" pitchFamily="34" charset="0"/>
                          <a:cs typeface="Arial" pitchFamily="34" charset="0"/>
                        </a:rPr>
                        <a:t>Comments</a:t>
                      </a:r>
                      <a:endParaRPr lang="ru-RU" sz="2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TPC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30.01.2018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Recent DAC 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and TDR status were discussed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TOF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30.01.2018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Implemented 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from DAC were discussed, </a:t>
                      </a:r>
                      <a:r>
                        <a:rPr lang="en-US" sz="2000" b="1" baseline="0" dirty="0" smtClean="0">
                          <a:solidFill>
                            <a:srgbClr val="57650F"/>
                          </a:solidFill>
                          <a:latin typeface="Arial Narrow" pitchFamily="34" charset="0"/>
                        </a:rPr>
                        <a:t>ready for green light</a:t>
                      </a:r>
                      <a:endParaRPr lang="ru-RU" sz="2000" b="1" dirty="0">
                        <a:solidFill>
                          <a:srgbClr val="57650F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FFD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22.07.2017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Got green light</a:t>
                      </a:r>
                      <a:r>
                        <a:rPr lang="en-US" sz="2000" b="1" dirty="0" smtClean="0">
                          <a:solidFill>
                            <a:srgbClr val="147412"/>
                          </a:solidFill>
                          <a:latin typeface="Arial Narrow" pitchFamily="34" charset="0"/>
                        </a:rPr>
                        <a:t>  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(22/06/201</a:t>
                      </a:r>
                      <a:r>
                        <a:rPr lang="ru-RU" sz="2000" dirty="0" smtClean="0">
                          <a:latin typeface="Arial Narrow" pitchFamily="34" charset="0"/>
                        </a:rPr>
                        <a:t>6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)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ECAL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30.01.2018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Update version of the ECAL TDR presented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on 01.02.2018, still progressing</a:t>
                      </a:r>
                      <a:endParaRPr lang="ru-RU" sz="2000" dirty="0" smtClean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95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FHCAL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22.07.2017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Recommendations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 from DAC implemented, </a:t>
                      </a:r>
                      <a:r>
                        <a:rPr lang="en-US" sz="2000" b="1" baseline="0" dirty="0" smtClean="0">
                          <a:solidFill>
                            <a:srgbClr val="57650F"/>
                          </a:solidFill>
                          <a:latin typeface="Arial Narrow" pitchFamily="34" charset="0"/>
                        </a:rPr>
                        <a:t>ready for green light</a:t>
                      </a:r>
                      <a:endParaRPr lang="ru-RU" sz="2000" b="1" dirty="0" smtClean="0">
                        <a:solidFill>
                          <a:srgbClr val="57650F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3592" y="416697"/>
            <a:ext cx="77768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u="sng" dirty="0">
                <a:solidFill>
                  <a:srgbClr val="002060"/>
                </a:solidFill>
              </a:rPr>
              <a:t>http://</a:t>
            </a:r>
            <a:r>
              <a:rPr lang="en-US" sz="1900" i="1" u="sng" dirty="0">
                <a:solidFill>
                  <a:srgbClr val="002060"/>
                </a:solidFill>
              </a:rPr>
              <a:t>indico.jinr.ru/Projects/NICA/Detectors/DetectorAdvisoryCommitee</a:t>
            </a:r>
            <a:endParaRPr lang="ru-RU" sz="1900" i="1" u="sng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26896" y="6376244"/>
            <a:ext cx="2133600" cy="365125"/>
          </a:xfrm>
        </p:spPr>
        <p:txBody>
          <a:bodyPr/>
          <a:lstStyle/>
          <a:p>
            <a:fld id="{9637668B-8315-4E46-8DAB-5A5735942071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59132" y="6376244"/>
            <a:ext cx="4862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Recent </a:t>
            </a:r>
            <a:r>
              <a:rPr lang="en-US" sz="2200" b="1" dirty="0">
                <a:solidFill>
                  <a:srgbClr val="FF0000"/>
                </a:solidFill>
              </a:rPr>
              <a:t>MPD DAC meeting – </a:t>
            </a:r>
            <a:r>
              <a:rPr lang="en-US" sz="2200" b="1" dirty="0" smtClean="0">
                <a:solidFill>
                  <a:srgbClr val="FF0000"/>
                </a:solidFill>
              </a:rPr>
              <a:t>30/01/2018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4869" y="818269"/>
            <a:ext cx="603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MPD DAC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: H.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Gutbrod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, I.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Tserruya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, H.-R. Schmidt, Nu Xu, L. Musa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нимок экрана 2017-05-18 в 15.03.22.png" descr="Снимок экрана 2017-05-18 в 15.03.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547" r="4699"/>
          <a:stretch/>
        </p:blipFill>
        <p:spPr bwMode="auto">
          <a:xfrm>
            <a:off x="272625" y="705364"/>
            <a:ext cx="3871411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52" y="361048"/>
            <a:ext cx="1381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 Narrow" panose="020B0606020202030204" pitchFamily="34" charset="0"/>
              </a:rPr>
              <a:t>B</a:t>
            </a:r>
            <a:r>
              <a:rPr lang="en-US" altLang="ru-RU" b="1" baseline="-25000" dirty="0">
                <a:solidFill>
                  <a:srgbClr val="0000CC"/>
                </a:solidFill>
                <a:latin typeface="Arial Narrow" panose="020B0606020202030204" pitchFamily="34" charset="0"/>
              </a:rPr>
              <a:t>0</a:t>
            </a:r>
            <a:r>
              <a:rPr lang="en-US" altLang="ru-RU" b="1" dirty="0">
                <a:solidFill>
                  <a:srgbClr val="0000CC"/>
                </a:solidFill>
                <a:latin typeface="Arial Narrow" panose="020B0606020202030204" pitchFamily="34" charset="0"/>
              </a:rPr>
              <a:t>=0.5 T</a:t>
            </a:r>
            <a:endParaRPr lang="ru-RU" altLang="ru-RU" b="1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831887" y="349068"/>
            <a:ext cx="1444718" cy="35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W</a:t>
            </a:r>
            <a:r>
              <a:rPr lang="en-US" altLang="ru-RU" sz="17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eight </a:t>
            </a:r>
            <a:r>
              <a:rPr lang="en-US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~</a:t>
            </a:r>
            <a:r>
              <a:rPr lang="ru-RU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9</a:t>
            </a:r>
            <a:r>
              <a:rPr lang="ru-RU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00 </a:t>
            </a:r>
            <a:r>
              <a:rPr lang="en-US" altLang="ru-RU" sz="1700" b="1" dirty="0">
                <a:solidFill>
                  <a:srgbClr val="0000CC"/>
                </a:solidFill>
                <a:latin typeface="Arial Narrow" panose="020B0606020202030204" pitchFamily="34" charset="0"/>
              </a:rPr>
              <a:t>t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03433" y="3259114"/>
            <a:ext cx="3340603" cy="615553"/>
          </a:xfrm>
          <a:prstGeom prst="rect">
            <a:avLst/>
          </a:prstGeom>
          <a:solidFill>
            <a:srgbClr val="CEE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700" b="1" dirty="0">
                <a:solidFill>
                  <a:srgbClr val="000090"/>
                </a:solidFill>
                <a:latin typeface="Arial Narrow" panose="020B0606020202030204" pitchFamily="34" charset="0"/>
              </a:rPr>
              <a:t>ASG </a:t>
            </a:r>
            <a:r>
              <a:rPr lang="en-US" altLang="ru-RU" sz="1700" b="1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superconductors </a:t>
            </a:r>
            <a:r>
              <a:rPr lang="en-US" altLang="ru-RU" sz="1700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(Genova</a:t>
            </a:r>
            <a:r>
              <a:rPr lang="en-US" altLang="ru-RU" sz="1700" dirty="0">
                <a:solidFill>
                  <a:srgbClr val="000090"/>
                </a:solidFill>
                <a:latin typeface="Arial Narrow" panose="020B0606020202030204" pitchFamily="34" charset="0"/>
              </a:rPr>
              <a:t>, Italy</a:t>
            </a:r>
            <a:r>
              <a:rPr lang="en-US" altLang="ru-RU" sz="1700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)</a:t>
            </a:r>
            <a:r>
              <a:rPr lang="en-US" altLang="ru-RU" sz="1700" b="1" dirty="0" smtClean="0">
                <a:solidFill>
                  <a:srgbClr val="000090"/>
                </a:solidFill>
                <a:latin typeface="Arial Narrow" panose="020B0606020202030204" pitchFamily="34" charset="0"/>
              </a:rPr>
              <a:t>: </a:t>
            </a:r>
            <a:r>
              <a:rPr lang="en-US" altLang="ru-RU" sz="1700" b="1" i="1" dirty="0" smtClean="0">
                <a:solidFill>
                  <a:srgbClr val="FF0006"/>
                </a:solidFill>
                <a:latin typeface="Arial Narrow" panose="020B0606020202030204" pitchFamily="34" charset="0"/>
              </a:rPr>
              <a:t>General responsibility</a:t>
            </a:r>
            <a:endParaRPr lang="en-US" altLang="ru-RU" sz="1700" b="1" i="1" dirty="0">
              <a:solidFill>
                <a:srgbClr val="FF0006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39587" y="13001"/>
            <a:ext cx="666721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500" b="1" dirty="0">
                <a:ea typeface="MS PGothic" panose="020B0600070205080204" pitchFamily="34" charset="-128"/>
              </a:rPr>
              <a:t>MPD superconducting </a:t>
            </a:r>
            <a:r>
              <a:rPr lang="en-US" altLang="ru-RU" sz="2500" b="1" dirty="0" smtClean="0">
                <a:ea typeface="MS PGothic" panose="020B0600070205080204" pitchFamily="34" charset="-128"/>
              </a:rPr>
              <a:t>solenoid: progress</a:t>
            </a:r>
            <a:endParaRPr lang="en-US" altLang="ru-RU" sz="2500" b="1" dirty="0">
              <a:ea typeface="MS PGothic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789" y="376437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B </a:t>
            </a:r>
            <a:r>
              <a:rPr lang="en-US" sz="1600" b="1" dirty="0">
                <a:solidFill>
                  <a:srgbClr val="0000CC"/>
                </a:solidFill>
                <a:latin typeface="Arial Narrow" panose="020B0606020202030204" pitchFamily="34" charset="0"/>
              </a:rPr>
              <a:t>inhomogeneity </a:t>
            </a:r>
            <a:r>
              <a:rPr lang="en-US" sz="16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~ 3</a:t>
            </a:r>
            <a:r>
              <a:rPr lang="en-US" sz="1600" b="1" baseline="30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.</a:t>
            </a:r>
            <a:r>
              <a:rPr lang="en-US" sz="16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10</a:t>
            </a:r>
            <a:r>
              <a:rPr lang="en-US" sz="1600" b="1" baseline="30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-4 </a:t>
            </a:r>
            <a:endParaRPr lang="ru-RU" sz="1600" b="1" baseline="30000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officeArt object"/>
          <p:cNvPicPr>
            <a:picLocks noChangeAspect="1"/>
          </p:cNvPicPr>
          <p:nvPr/>
        </p:nvPicPr>
        <p:blipFill>
          <a:blip r:embed="rId3" cstate="print">
            <a:extLst/>
          </a:blip>
          <a:srcRect t="6651" b="16065"/>
          <a:stretch>
            <a:fillRect/>
          </a:stretch>
        </p:blipFill>
        <p:spPr>
          <a:xfrm>
            <a:off x="4610026" y="1048609"/>
            <a:ext cx="3680355" cy="2844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0" descr="Macintosh HD:Users:user:Library:Containers:com.apple.mail:Data:Library:Mail Downloads:08906026-CD33-4A29-B4D9-2C2F59ED9A7C:IMG_20171215_15285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b="-48"/>
          <a:stretch/>
        </p:blipFill>
        <p:spPr bwMode="auto">
          <a:xfrm>
            <a:off x="8446975" y="843542"/>
            <a:ext cx="3337706" cy="29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746803" y="1048609"/>
            <a:ext cx="16289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Solenoid cylinder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41294" y="730380"/>
            <a:ext cx="273504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Winding machine for SC cable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6" name="Picture 7" descr="Macintosh HD:Users:user:Documents:JINR:LHEP:nica:Megaproject:Observer_Councel:Rep_2017:20171122_1618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73" y="4231080"/>
            <a:ext cx="3823905" cy="241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978755" y="4106135"/>
            <a:ext cx="192507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Trim coils production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20" name="officeArt object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568008" y="4037680"/>
            <a:ext cx="4928739" cy="2772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708817" y="4011910"/>
            <a:ext cx="300652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Vacuum kiln for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coil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compounding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6036" y="423389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Coordinator: N.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Emel’yanov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4031305" y="3121871"/>
            <a:ext cx="4909989" cy="1015663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C1167"/>
                </a:solidFill>
              </a:rPr>
              <a:t>End of production </a:t>
            </a:r>
            <a:r>
              <a:rPr lang="en-US" sz="2000" b="1" dirty="0" smtClean="0">
                <a:solidFill>
                  <a:srgbClr val="FF0000"/>
                </a:solidFill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November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2018</a:t>
            </a:r>
          </a:p>
          <a:p>
            <a:pPr marL="342900" indent="-342900" eaLnBrk="1" hangingPunct="1">
              <a:buFont typeface="Arial"/>
              <a:buChar char="•"/>
            </a:pPr>
            <a:endParaRPr lang="ru-RU" sz="2000" b="1" dirty="0">
              <a:solidFill>
                <a:srgbClr val="0C1167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C1167"/>
                </a:solidFill>
              </a:rPr>
              <a:t>Delivery to JINR</a:t>
            </a:r>
            <a:r>
              <a:rPr lang="ru-RU" sz="2000" b="1" dirty="0" smtClean="0">
                <a:solidFill>
                  <a:srgbClr val="0C1167"/>
                </a:solidFill>
              </a:rPr>
              <a:t> </a:t>
            </a:r>
            <a:r>
              <a:rPr lang="mr-IN" sz="2000" b="1" dirty="0">
                <a:solidFill>
                  <a:srgbClr val="FF0000"/>
                </a:solidFill>
              </a:rPr>
              <a:t>–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April-May</a:t>
            </a:r>
            <a:r>
              <a:rPr lang="ru-RU" sz="2000" b="1" dirty="0" smtClean="0">
                <a:solidFill>
                  <a:srgbClr val="FF0000"/>
                </a:solidFill>
              </a:rPr>
              <a:t> 2019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250" y="0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ru-RU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MPD </a:t>
            </a:r>
            <a:r>
              <a:rPr lang="en-US" altLang="ru-RU" sz="2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Magnet Yoke: construction status</a:t>
            </a:r>
            <a:endParaRPr lang="en-US" altLang="ru-RU" sz="2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02291" y="900254"/>
            <a:ext cx="6828221" cy="9694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900" b="1" dirty="0">
                <a:solidFill>
                  <a:srgbClr val="0000FF"/>
                </a:solidFill>
                <a:latin typeface="Arial Narrow" panose="020B0606020202030204" pitchFamily="34" charset="0"/>
              </a:rPr>
              <a:t>28 </a:t>
            </a:r>
            <a:r>
              <a:rPr lang="en-US" altLang="ru-RU" sz="19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plates </a:t>
            </a:r>
            <a:r>
              <a:rPr lang="en-US" altLang="ru-RU" sz="19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(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16 </a:t>
            </a:r>
            <a:r>
              <a:rPr lang="en-US" alt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t 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each) </a:t>
            </a:r>
            <a:r>
              <a:rPr lang="en-US" altLang="ru-RU" sz="1900" dirty="0" smtClean="0">
                <a:latin typeface="Arial Narrow" panose="020B0606020202030204" pitchFamily="34" charset="0"/>
              </a:rPr>
              <a:t>– </a:t>
            </a:r>
            <a:r>
              <a:rPr lang="en-US" altLang="ru-RU" sz="19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26 ready</a:t>
            </a:r>
            <a:endParaRPr lang="en-US" altLang="ru-RU" sz="19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900" b="1" dirty="0">
                <a:solidFill>
                  <a:srgbClr val="0000FF"/>
                </a:solidFill>
                <a:latin typeface="Arial Narrow" panose="020B0606020202030204" pitchFamily="34" charset="0"/>
              </a:rPr>
              <a:t>2 support </a:t>
            </a:r>
            <a:r>
              <a:rPr lang="en-US" altLang="ru-RU" sz="19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rings </a:t>
            </a:r>
            <a:r>
              <a:rPr lang="en-US" altLang="ru-RU" sz="19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(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42.5 </a:t>
            </a:r>
            <a:r>
              <a:rPr lang="en-US" alt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t 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each) - </a:t>
            </a:r>
            <a:r>
              <a:rPr lang="en-US" altLang="ru-RU" sz="19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ready</a:t>
            </a:r>
            <a:endParaRPr lang="en-US" altLang="ru-RU" sz="19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19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Lodgment </a:t>
            </a:r>
            <a:r>
              <a:rPr lang="en-US" altLang="ru-RU" sz="1900" b="1" dirty="0">
                <a:solidFill>
                  <a:srgbClr val="0000FF"/>
                </a:solidFill>
                <a:latin typeface="Arial Narrow" panose="020B0606020202030204" pitchFamily="34" charset="0"/>
              </a:rPr>
              <a:t>(Yoke support</a:t>
            </a:r>
            <a:r>
              <a:rPr lang="en-US" altLang="ru-RU" sz="19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)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: </a:t>
            </a:r>
            <a:r>
              <a:rPr lang="en-US" alt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70 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t, </a:t>
            </a:r>
            <a:r>
              <a:rPr lang="en-US" alt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ordinary steel St.3 (Fe 360</a:t>
            </a:r>
            <a:r>
              <a:rPr lang="en-US" altLang="ru-RU" sz="19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 – </a:t>
            </a:r>
            <a:r>
              <a:rPr lang="en-US" altLang="ru-RU" sz="19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 progress</a:t>
            </a:r>
            <a:endParaRPr lang="en-US" altLang="ru-RU" sz="19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8" y="649287"/>
            <a:ext cx="3329605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2017 year\Чехия_13_17_2017\L10607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/>
          <a:stretch/>
        </p:blipFill>
        <p:spPr bwMode="auto">
          <a:xfrm>
            <a:off x="5936849" y="1933273"/>
            <a:ext cx="4093136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15100" y="3273137"/>
            <a:ext cx="7937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</a:rPr>
              <a:t>Plates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2" y="3792993"/>
            <a:ext cx="3959799" cy="2647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4393" b="12726"/>
          <a:stretch/>
        </p:blipFill>
        <p:spPr>
          <a:xfrm>
            <a:off x="6012168" y="4040320"/>
            <a:ext cx="4221018" cy="2728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0654" y="4114168"/>
            <a:ext cx="113152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Lodgment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181" y="3670988"/>
            <a:ext cx="683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Rings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2102" y="512475"/>
            <a:ext cx="17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N.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Topilin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2289169" y="0"/>
            <a:ext cx="7776864" cy="478074"/>
          </a:xfrm>
          <a:prstGeom prst="rect">
            <a:avLst/>
          </a:prstGeom>
          <a:noFill/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Time Projection Chamber (TPC</a:t>
            </a:r>
            <a:r>
              <a:rPr lang="en-US" sz="24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): progress</a:t>
            </a:r>
            <a:endParaRPr lang="en-US" sz="2400" b="1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19" name="Прямоугольник 2"/>
          <p:cNvSpPr/>
          <p:nvPr/>
        </p:nvSpPr>
        <p:spPr>
          <a:xfrm>
            <a:off x="4299996" y="767211"/>
            <a:ext cx="7729267" cy="2585323"/>
          </a:xfrm>
          <a:prstGeom prst="rect">
            <a:avLst/>
          </a:prstGeom>
          <a:solidFill>
            <a:srgbClr val="EEF3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Clean room and tooling</a:t>
            </a:r>
            <a:r>
              <a:rPr lang="ru-RU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 </a:t>
            </a: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-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ready and tested</a:t>
            </a:r>
            <a:endParaRPr lang="en-US" dirty="0">
              <a:solidFill>
                <a:srgbClr val="000090"/>
              </a:solidFill>
              <a:latin typeface="Arial Narrow" panose="020B0606020202030204" pitchFamily="34" charset="0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TPC manipulators –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under production (Briansk, Russia)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TPC flanges –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ready, under tests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ROC </a:t>
            </a: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chambers: </a:t>
            </a: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1  -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tested</a:t>
            </a: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, 20  </a:t>
            </a: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–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ready for assembling</a:t>
            </a:r>
            <a:endParaRPr lang="en-US" dirty="0">
              <a:solidFill>
                <a:srgbClr val="000090"/>
              </a:solidFill>
              <a:latin typeface="Arial Narrow" panose="020B0606020202030204" pitchFamily="34" charset="0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FEE </a:t>
            </a: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–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designing and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final tests. </a:t>
            </a: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FEC64SAM (SAMPA rev.4)</a:t>
            </a:r>
            <a:r>
              <a:rPr lang="en-US" i="1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endParaRPr lang="en-US" i="1" dirty="0">
              <a:solidFill>
                <a:srgbClr val="000090"/>
              </a:solidFill>
              <a:latin typeface="Arial Narrow" panose="020B0606020202030204" pitchFamily="34" charset="0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Gas system</a:t>
            </a:r>
            <a:r>
              <a:rPr lang="ru-RU" i="1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mr-IN" i="1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–</a:t>
            </a:r>
            <a:r>
              <a:rPr lang="ru-RU" i="1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delivered</a:t>
            </a:r>
            <a:endParaRPr lang="en-US" i="1" dirty="0">
              <a:solidFill>
                <a:srgbClr val="000090"/>
              </a:solidFill>
              <a:latin typeface="Arial Narrow" panose="020B0606020202030204" pitchFamily="34" charset="0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Cooling</a:t>
            </a:r>
            <a:r>
              <a:rPr lang="ru-RU" i="1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mr-IN" i="1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–</a:t>
            </a:r>
            <a:r>
              <a:rPr lang="ru-RU" i="1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components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purchased</a:t>
            </a:r>
            <a:r>
              <a:rPr lang="ru-RU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;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 prototype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will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be delivered to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JINR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 Feb 2018</a:t>
            </a:r>
            <a:endParaRPr lang="en-US" i="1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Laser calibration system  </a:t>
            </a:r>
            <a:r>
              <a:rPr lang="en-US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–</a:t>
            </a:r>
            <a:r>
              <a:rPr lang="ru-RU" dirty="0">
                <a:solidFill>
                  <a:srgbClr val="000090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designed</a:t>
            </a:r>
            <a:r>
              <a:rPr lang="ru-RU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,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2 lasers delivered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i="1" dirty="0" smtClean="0">
                <a:solidFill>
                  <a:srgbClr val="0000B0"/>
                </a:solidFill>
                <a:latin typeface="Arial Narrow" panose="020B0606020202030204" pitchFamily="34" charset="0"/>
                <a:cs typeface="Arial"/>
              </a:rPr>
              <a:t>Integration</a:t>
            </a:r>
            <a:r>
              <a:rPr lang="en-US" i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 - </a:t>
            </a:r>
            <a:r>
              <a:rPr lang="en-US" i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progressing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12" name="Рисунок 17" descr="P1010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7" y="667768"/>
            <a:ext cx="3936000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564" y="466456"/>
            <a:ext cx="31629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Setup for TPC </a:t>
            </a:r>
            <a:r>
              <a:rPr lang="en-US" b="1" dirty="0">
                <a:solidFill>
                  <a:srgbClr val="0000CC"/>
                </a:solidFill>
                <a:latin typeface="Arial Narrow" panose="020B0606020202030204" pitchFamily="34" charset="0"/>
              </a:rPr>
              <a:t>flanges leak </a:t>
            </a: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tests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15448" r="39965" b="48188"/>
          <a:stretch/>
        </p:blipFill>
        <p:spPr bwMode="auto">
          <a:xfrm>
            <a:off x="95093" y="4178355"/>
            <a:ext cx="39587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097" y="3993690"/>
            <a:ext cx="311540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  <a:latin typeface="Arial Narrow" panose="020B0606020202030204" pitchFamily="34" charset="0"/>
              </a:rPr>
              <a:t>ROC chamber assembly facility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0" name="Рисунок 9" descr="IMG_30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0" y="3619768"/>
            <a:ext cx="3936000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8" descr="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67" y="3688822"/>
            <a:ext cx="3654177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671440" y="3397178"/>
            <a:ext cx="284577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Stand for SAMPA chip testing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00823" y="3449138"/>
            <a:ext cx="25314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TPC integration (example)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1440" y="37253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B0"/>
                </a:solidFill>
                <a:latin typeface="Arial Narrow" panose="020B0606020202030204" pitchFamily="34" charset="0"/>
              </a:rPr>
              <a:t>Leader: S. </a:t>
            </a:r>
            <a:r>
              <a:rPr lang="en-US" b="1" dirty="0" err="1" smtClean="0">
                <a:solidFill>
                  <a:srgbClr val="0000B0"/>
                </a:solidFill>
                <a:latin typeface="Arial Narrow" panose="020B0606020202030204" pitchFamily="34" charset="0"/>
              </a:rPr>
              <a:t>Movchan</a:t>
            </a:r>
            <a:endParaRPr lang="ru-RU" b="1" dirty="0">
              <a:solidFill>
                <a:srgbClr val="0000B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43199" y="457200"/>
            <a:ext cx="825137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MPD TPC FEE: FEC64SAM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v1.0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based on SAMPA rev.3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0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2F2A2E0-22BE-4D25-90D9-40A87AF79769}" type="slidenum">
              <a:rPr lang="en-US" altLang="ru-RU" sz="1400">
                <a:solidFill>
                  <a:schemeClr val="tx2"/>
                </a:solidFill>
                <a:latin typeface="Arial Narrow" panose="020B0606020202030204" pitchFamily="34" charset="0"/>
              </a:rPr>
              <a:pPr eaLnBrk="1" hangingPunct="1"/>
              <a:t>9</a:t>
            </a:fld>
            <a:endParaRPr lang="en-US" altLang="ru-RU" sz="140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9356" y="3785393"/>
            <a:ext cx="4662488" cy="2246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SAMPAs-FPGA communication – </a:t>
            </a:r>
            <a:r>
              <a:rPr lang="en-US" sz="2000" b="1" dirty="0">
                <a:solidFill>
                  <a:srgbClr val="00B050"/>
                </a:solidFill>
              </a:rPr>
              <a:t>ok!</a:t>
            </a:r>
            <a:endParaRPr lang="ru-RU" sz="20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Trigger and synch – </a:t>
            </a:r>
            <a:r>
              <a:rPr lang="en-US" sz="2000" b="1" dirty="0">
                <a:solidFill>
                  <a:srgbClr val="00B050"/>
                </a:solidFill>
              </a:rPr>
              <a:t>ok!</a:t>
            </a:r>
          </a:p>
          <a:p>
            <a:pPr>
              <a:defRPr/>
            </a:pPr>
            <a:endParaRPr lang="ru-RU" sz="2000" b="1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Plans: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- data transmission 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          from FPGA to kit – </a:t>
            </a:r>
            <a:r>
              <a:rPr lang="en-US" sz="2000" b="1" dirty="0"/>
              <a:t>in progress</a:t>
            </a:r>
          </a:p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  - board parameters study – </a:t>
            </a:r>
            <a:r>
              <a:rPr lang="en-US" sz="2000" b="1" dirty="0"/>
              <a:t>will be done</a:t>
            </a:r>
          </a:p>
        </p:txBody>
      </p:sp>
      <p:pic>
        <p:nvPicPr>
          <p:cNvPr id="11273" name="Рисунок 11" descr="FEC-64SAM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118"/>
          <a:stretch/>
        </p:blipFill>
        <p:spPr bwMode="auto">
          <a:xfrm>
            <a:off x="1902690" y="1357744"/>
            <a:ext cx="3507509" cy="50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12" descr="FEC-64SAM1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84" y="1552575"/>
            <a:ext cx="3962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6" name="Прямая со стрелкой 15"/>
          <p:cNvCxnSpPr>
            <a:cxnSpLocks noChangeShapeType="1"/>
          </p:cNvCxnSpPr>
          <p:nvPr/>
        </p:nvCxnSpPr>
        <p:spPr bwMode="auto">
          <a:xfrm flipH="1">
            <a:off x="3048000" y="914400"/>
            <a:ext cx="4495800" cy="16764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Прямая со стрелкой 16"/>
          <p:cNvCxnSpPr>
            <a:cxnSpLocks noChangeShapeType="1"/>
          </p:cNvCxnSpPr>
          <p:nvPr/>
        </p:nvCxnSpPr>
        <p:spPr bwMode="auto">
          <a:xfrm flipH="1">
            <a:off x="2971800" y="914400"/>
            <a:ext cx="4572000" cy="38100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10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1990</Words>
  <Application>Microsoft Office PowerPoint</Application>
  <PresentationFormat>Широкоэкранный</PresentationFormat>
  <Paragraphs>289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ＭＳ Ｐゴシック</vt:lpstr>
      <vt:lpstr>ＭＳ Ｐゴシック</vt:lpstr>
      <vt:lpstr>Aharoni</vt:lpstr>
      <vt:lpstr>Arial</vt:lpstr>
      <vt:lpstr>Arial Black</vt:lpstr>
      <vt:lpstr>Arial Narrow</vt:lpstr>
      <vt:lpstr>Arial Rounded MT Bold</vt:lpstr>
      <vt:lpstr>Calibri</vt:lpstr>
      <vt:lpstr>Calibri Light</vt:lpstr>
      <vt:lpstr>Cambria-Italic</vt:lpstr>
      <vt:lpstr>CambriaMath</vt:lpstr>
      <vt:lpstr>Symbol</vt:lpstr>
      <vt:lpstr>Times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Vadim Kolesnikov</cp:lastModifiedBy>
  <cp:revision>143</cp:revision>
  <dcterms:created xsi:type="dcterms:W3CDTF">2017-12-26T08:57:48Z</dcterms:created>
  <dcterms:modified xsi:type="dcterms:W3CDTF">2018-01-30T20:21:35Z</dcterms:modified>
</cp:coreProperties>
</file>