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325" r:id="rId5"/>
    <p:sldId id="358" r:id="rId6"/>
    <p:sldId id="339" r:id="rId7"/>
    <p:sldId id="292" r:id="rId8"/>
    <p:sldId id="303" r:id="rId9"/>
    <p:sldId id="304" r:id="rId10"/>
    <p:sldId id="283" r:id="rId11"/>
    <p:sldId id="345" r:id="rId12"/>
    <p:sldId id="346" r:id="rId13"/>
    <p:sldId id="354" r:id="rId14"/>
    <p:sldId id="355" r:id="rId15"/>
    <p:sldId id="356" r:id="rId16"/>
    <p:sldId id="357" r:id="rId17"/>
    <p:sldId id="347" r:id="rId18"/>
    <p:sldId id="349" r:id="rId19"/>
    <p:sldId id="350" r:id="rId20"/>
    <p:sldId id="364" r:id="rId21"/>
    <p:sldId id="351" r:id="rId22"/>
    <p:sldId id="353" r:id="rId23"/>
    <p:sldId id="334" r:id="rId24"/>
    <p:sldId id="359" r:id="rId25"/>
    <p:sldId id="363" r:id="rId26"/>
    <p:sldId id="277" r:id="rId27"/>
    <p:sldId id="365" r:id="rId28"/>
    <p:sldId id="362" r:id="rId29"/>
    <p:sldId id="342" r:id="rId30"/>
    <p:sldId id="343" r:id="rId31"/>
    <p:sldId id="344" r:id="rId32"/>
    <p:sldId id="335" r:id="rId33"/>
    <p:sldId id="341" r:id="rId3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5" autoAdjust="0"/>
    <p:restoredTop sz="94660"/>
  </p:normalViewPr>
  <p:slideViewPr>
    <p:cSldViewPr>
      <p:cViewPr>
        <p:scale>
          <a:sx n="81" d="100"/>
          <a:sy n="81" d="100"/>
        </p:scale>
        <p:origin x="89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4F7DB03-7E52-4313-BB13-051331139619}" type="datetimeFigureOut">
              <a:rPr lang="ru-RU"/>
              <a:pPr>
                <a:defRPr/>
              </a:pPr>
              <a:t>28.09.2018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CFFF67B-1CC5-49AF-8F09-E2018E24E1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6366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914722" y="4343327"/>
            <a:ext cx="5028557" cy="41146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3588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224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 view of major NICA facilities. The </a:t>
            </a:r>
            <a:r>
              <a:rPr lang="en-US" dirty="0" err="1" smtClean="0"/>
              <a:t>Nuclotron</a:t>
            </a:r>
            <a:r>
              <a:rPr lang="en-US" dirty="0" smtClean="0"/>
              <a:t> – </a:t>
            </a:r>
            <a:r>
              <a:rPr lang="en-US" dirty="0" err="1" smtClean="0"/>
              <a:t>supercoducting</a:t>
            </a:r>
            <a:r>
              <a:rPr lang="en-US" dirty="0" smtClean="0"/>
              <a:t> synchrotron with circumference</a:t>
            </a:r>
            <a:r>
              <a:rPr lang="en-US" baseline="0" dirty="0" smtClean="0"/>
              <a:t> of 250 meters was put in operation 24 years ago. The beams from </a:t>
            </a:r>
            <a:r>
              <a:rPr lang="en-US" baseline="0" dirty="0" err="1" smtClean="0"/>
              <a:t>Nuclotron</a:t>
            </a:r>
            <a:r>
              <a:rPr lang="en-US" baseline="0" dirty="0" smtClean="0"/>
              <a:t> are extracted to the experimental hall, where the first experiment of NICA program BM@N is located. The plan is to put in operation a booster in 2019, and collider - in 2020 simultaneously with the MPD.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D3B1A-181B-4672-AAAC-B1290729355D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202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A new heavy ion linac fabricated by BEVATEC was fully commissioned and put in operation last year.</a:t>
            </a: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C2CEB3-2908-4199-A39B-3B4A42C2F44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85500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Char char="-"/>
            </a:pPr>
            <a:r>
              <a:rPr lang="ru-RU" altLang="ru-RU" sz="800" smtClean="0">
                <a:cs typeface="Arial" panose="020B0604020202020204" pitchFamily="34" charset="0"/>
              </a:rPr>
              <a:t>Проведены геодезические работы (юстировка) для установки СЭО относительно </a:t>
            </a:r>
            <a:endParaRPr lang="en-US" altLang="ru-RU" sz="80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оси бустера. Юстировка производилась трекером </a:t>
            </a:r>
            <a:r>
              <a:rPr lang="en-US" altLang="ru-RU" sz="800" smtClean="0">
                <a:cs typeface="Arial" panose="020B0604020202020204" pitchFamily="34" charset="0"/>
              </a:rPr>
              <a:t>Leica AT</a:t>
            </a:r>
            <a:r>
              <a:rPr lang="ru-RU" altLang="ru-RU" sz="800" smtClean="0">
                <a:cs typeface="Arial" panose="020B0604020202020204" pitchFamily="34" charset="0"/>
              </a:rPr>
              <a:t>4101. </a:t>
            </a:r>
            <a:endParaRPr lang="en-US" altLang="ru-RU" sz="80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Точность юстировки составила 0.1 мм. 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ru-RU" altLang="ru-RU" sz="800" smtClean="0">
                <a:cs typeface="Arial" panose="020B0604020202020204" pitchFamily="34" charset="0"/>
              </a:rPr>
              <a:t>Смонтирована и подключена по временной схеме </a:t>
            </a:r>
            <a:endParaRPr lang="en-US" altLang="ru-RU" sz="80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для работы с магнитным полем до 1 кГс при потребляемой мощность 120 кВт </a:t>
            </a:r>
            <a:endParaRPr lang="en-US" altLang="ru-RU" sz="80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система питания соленоидов, состоящая из 4 шкафов ИСТ </a:t>
            </a:r>
            <a:endParaRPr lang="en-US" altLang="ru-RU" sz="80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совместно с их трансформаторами. </a:t>
            </a:r>
            <a:endParaRPr lang="en-US" altLang="ru-RU" sz="80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Максимальное проектное поле составляет 2 кГс, </a:t>
            </a:r>
            <a:endParaRPr lang="en-US" altLang="ru-RU" sz="80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и для его возбуждения требуется полная мощность питания примерно 400 кВт, </a:t>
            </a:r>
            <a:endParaRPr lang="en-US" altLang="ru-RU" sz="80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что будет возможно применить после введения в строй новой подстанции. 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ru-RU" altLang="ru-RU" sz="800" smtClean="0">
                <a:cs typeface="Arial" panose="020B0604020202020204" pitchFamily="34" charset="0"/>
              </a:rPr>
              <a:t>Создана система водоснабжения замкнутого контура для охлаждения СЭО </a:t>
            </a:r>
            <a:endParaRPr lang="en-US" altLang="ru-RU" sz="80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с рабочим давлением в системе от 3-х до 6-и Атм.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ru-RU" altLang="ru-RU" sz="800" smtClean="0">
                <a:cs typeface="Arial" panose="020B0604020202020204" pitchFamily="34" charset="0"/>
              </a:rPr>
              <a:t>Проведены измерения однородности и настройка магнитного поля </a:t>
            </a:r>
            <a:endParaRPr lang="en-US" altLang="ru-RU" sz="80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центрального соленоида. Для измерения однородности магнитных полей </a:t>
            </a:r>
            <a:endParaRPr lang="en-US" altLang="ru-RU" sz="80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в СЭО использовался метод «компаса», разработанный в ИЯФ им Будкера. </a:t>
            </a:r>
            <a:endParaRPr lang="en-US" altLang="ru-RU" sz="80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В итоге при настройке секции охлаждения СЭО бустера </a:t>
            </a:r>
            <a:endParaRPr lang="en-US" altLang="ru-RU" sz="80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достигнута среднеквадратичная неоднородность магнитного поля Δ</a:t>
            </a:r>
            <a:r>
              <a:rPr lang="ru-RU" altLang="ru-RU" sz="800" i="1" smtClean="0">
                <a:cs typeface="Arial" panose="020B0604020202020204" pitchFamily="34" charset="0"/>
              </a:rPr>
              <a:t>B/B</a:t>
            </a:r>
            <a:r>
              <a:rPr lang="ru-RU" altLang="ru-RU" sz="800" smtClean="0">
                <a:cs typeface="Arial" panose="020B0604020202020204" pitchFamily="34" charset="0"/>
              </a:rPr>
              <a:t>=2×10</a:t>
            </a:r>
            <a:r>
              <a:rPr lang="ru-RU" altLang="ru-RU" sz="800" baseline="30000" smtClean="0">
                <a:cs typeface="Arial" panose="020B0604020202020204" pitchFamily="34" charset="0"/>
              </a:rPr>
              <a:t>-5</a:t>
            </a:r>
            <a:r>
              <a:rPr lang="ru-RU" altLang="ru-RU" sz="800" smtClean="0">
                <a:cs typeface="Arial" panose="020B0604020202020204" pitchFamily="34" charset="0"/>
              </a:rPr>
              <a:t> </a:t>
            </a:r>
            <a:endParaRPr lang="en-US" altLang="ru-RU" sz="80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(при проектной величине Δ</a:t>
            </a:r>
            <a:r>
              <a:rPr lang="ru-RU" altLang="ru-RU" sz="800" i="1" smtClean="0">
                <a:cs typeface="Arial" panose="020B0604020202020204" pitchFamily="34" charset="0"/>
              </a:rPr>
              <a:t>B/B</a:t>
            </a:r>
            <a:r>
              <a:rPr lang="ru-RU" altLang="ru-RU" sz="800" smtClean="0">
                <a:cs typeface="Arial" panose="020B0604020202020204" pitchFamily="34" charset="0"/>
              </a:rPr>
              <a:t>&lt;10</a:t>
            </a:r>
            <a:r>
              <a:rPr lang="ru-RU" altLang="ru-RU" sz="800" baseline="30000" smtClean="0">
                <a:cs typeface="Arial" panose="020B0604020202020204" pitchFamily="34" charset="0"/>
              </a:rPr>
              <a:t>-4</a:t>
            </a:r>
            <a:r>
              <a:rPr lang="ru-RU" altLang="ru-RU" sz="800" smtClean="0">
                <a:cs typeface="Arial" panose="020B0604020202020204" pitchFamily="34" charset="0"/>
              </a:rPr>
              <a:t>) в широком диапазоне значений </a:t>
            </a:r>
            <a:endParaRPr lang="en-US" altLang="ru-RU" sz="80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магнитного поля при пропорциональной перестройке магнитных полей.</a:t>
            </a: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- Осуществлена сборка вакуумной системы. После проведения магнитных измерений магнитная система СЭО была полностью разобрана за исключением центрального соленоида. Далее сборка вакуумной системы осуществлялась поэтапно совместно с магнитной системой. После сборки части вакуумной камеры и части магнитной системы осуществлялся контроль герметичности собранных вакуумных соединений. Только после этого переходили к следующему этапу сборки вакуумной и магнитной систем.</a:t>
            </a: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- Для получения необходимого вакуума в течение 3-х дней была проведена процедура прогрева и через пару недель после прогрева достигнуто значение вакуума 2.5×10</a:t>
            </a:r>
            <a:r>
              <a:rPr lang="ru-RU" altLang="ru-RU" sz="800" baseline="30000" smtClean="0">
                <a:cs typeface="Arial" panose="020B0604020202020204" pitchFamily="34" charset="0"/>
              </a:rPr>
              <a:t>-9 </a:t>
            </a:r>
            <a:r>
              <a:rPr lang="ru-RU" altLang="ru-RU" sz="800" smtClean="0">
                <a:cs typeface="Arial" panose="020B0604020202020204" pitchFamily="34" charset="0"/>
              </a:rPr>
              <a:t>мбар, что соответствует необходимым вакуумным условиям в бустере. В ходе процедуры прогрева были проведены следующие работы: монтаж системы прогрева, дегазация титановых насосов </a:t>
            </a:r>
            <a:r>
              <a:rPr lang="en-US" altLang="ru-RU" sz="800" smtClean="0">
                <a:cs typeface="Arial" panose="020B0604020202020204" pitchFamily="34" charset="0"/>
              </a:rPr>
              <a:t>TSP</a:t>
            </a:r>
            <a:r>
              <a:rPr lang="ru-RU" altLang="ru-RU" sz="800" smtClean="0">
                <a:cs typeface="Arial" panose="020B0604020202020204" pitchFamily="34" charset="0"/>
              </a:rPr>
              <a:t>, активация нераспыляемых геттеров </a:t>
            </a:r>
            <a:r>
              <a:rPr lang="en-US" altLang="ru-RU" sz="800" smtClean="0">
                <a:cs typeface="Arial" panose="020B0604020202020204" pitchFamily="34" charset="0"/>
              </a:rPr>
              <a:t>NEG</a:t>
            </a:r>
            <a:r>
              <a:rPr lang="ru-RU" altLang="ru-RU" sz="800" smtClean="0">
                <a:cs typeface="Arial" panose="020B0604020202020204" pitchFamily="34" charset="0"/>
              </a:rPr>
              <a:t>, активация катода электронной пушки, включение ионных насосов, подключение </a:t>
            </a:r>
            <a:r>
              <a:rPr lang="en-US" altLang="ru-RU" sz="800" smtClean="0">
                <a:cs typeface="Arial" panose="020B0604020202020204" pitchFamily="34" charset="0"/>
              </a:rPr>
              <a:t>UHV</a:t>
            </a:r>
            <a:r>
              <a:rPr lang="ru-RU" altLang="ru-RU" sz="800" smtClean="0">
                <a:cs typeface="Arial" panose="020B0604020202020204" pitchFamily="34" charset="0"/>
              </a:rPr>
              <a:t> вакуумметров, включение титановых распылителей.</a:t>
            </a: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- Смонтированы высоковольтные коммуникации, масляная система охлаждения коллектора электронов и проведено тестирование всех высоковольтных источников. </a:t>
            </a:r>
          </a:p>
          <a:p>
            <a:pPr>
              <a:lnSpc>
                <a:spcPct val="80000"/>
              </a:lnSpc>
            </a:pPr>
            <a:endParaRPr lang="ru-RU" altLang="ru-RU" sz="800" smtClean="0">
              <a:cs typeface="Arial" panose="020B0604020202020204" pitchFamily="34" charset="0"/>
            </a:endParaRPr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F8D9CF7-533B-4E2D-9A1A-412ACD1A7C43}" type="slidenum">
              <a:rPr lang="ru-RU" altLang="ru-RU"/>
              <a:pPr/>
              <a:t>20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33501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43E8B-2ADD-4B0B-93D9-961561E15E1B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784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The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lattice </a:t>
            </a:r>
            <a:r>
              <a:rPr lang="en-US" dirty="0">
                <a:ea typeface="ＭＳ Ｐゴシック" charset="0"/>
                <a:cs typeface="ＭＳ Ｐゴシック" charset="0"/>
              </a:rPr>
              <a:t>design and prototyping of most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collider elements </a:t>
            </a:r>
            <a:r>
              <a:rPr lang="en-US" dirty="0">
                <a:ea typeface="ＭＳ Ｐゴシック" charset="0"/>
                <a:cs typeface="ＭＳ Ｐゴシック" charset="0"/>
              </a:rPr>
              <a:t>are completed. The ring circumference is twice as one of the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Nuclotron</a:t>
            </a:r>
            <a:r>
              <a:rPr lang="en-US" dirty="0">
                <a:ea typeface="ＭＳ Ｐゴシック" charset="0"/>
                <a:cs typeface="ＭＳ Ｐゴシック" charset="0"/>
              </a:rPr>
              <a:t>.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For the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gold beam a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ea typeface="ＭＳ Ｐゴシック" charset="0"/>
                <a:cs typeface="ＭＳ Ｐゴシック" charset="0"/>
              </a:rPr>
              <a:t>Luminosity at  the energy above 10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GeV</a:t>
            </a:r>
            <a:r>
              <a:rPr lang="en-US" dirty="0">
                <a:ea typeface="ＭＳ Ｐゴシック" charset="0"/>
                <a:cs typeface="ＭＳ Ｐゴシック" charset="0"/>
              </a:rPr>
              <a:t> per nucleon will be 10 to the 27  </a:t>
            </a: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CA577D9-ABC0-0C4C-9CAB-9E6515ED4DFC}" type="slidenum">
              <a:rPr lang="ru-RU" sz="1200"/>
              <a:pPr eaLnBrk="1" hangingPunct="1"/>
              <a:t>23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237581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31C06B-9F17-495B-AAD7-09668EBC0A35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538603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He liquefier ….. </a:t>
            </a: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833C47-985E-4EDD-B775-F11567D0DE77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208539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4F214-D47E-42B7-A5C4-8AFCE1BF7AA8}" type="datetime1">
              <a:rPr lang="ru-RU"/>
              <a:pPr>
                <a:defRPr/>
              </a:pPr>
              <a:t>28.09.2018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C5760-67B5-499D-A206-62BC891547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A351C-AAF7-433A-8184-C50634C7C2DE}" type="datetime1">
              <a:rPr lang="ru-RU"/>
              <a:pPr>
                <a:defRPr/>
              </a:pPr>
              <a:t>28.09.2018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3E9FF-E5D6-43CA-B26E-E68550B80E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F46EE-9E44-4035-A890-7A34D5CBD0C2}" type="datetime1">
              <a:rPr lang="ru-RU"/>
              <a:pPr>
                <a:defRPr/>
              </a:pPr>
              <a:t>28.09.2018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16052-1E60-4198-9D50-A530058078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94035-E28F-466A-B2C5-F64BD611B204}" type="datetime1">
              <a:rPr lang="ru-RU"/>
              <a:pPr>
                <a:defRPr/>
              </a:pPr>
              <a:t>28.09.2018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899E8-0551-49B8-B9CC-65E3246133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EE58E-4701-4459-900E-0EC29176DEE8}" type="datetime1">
              <a:rPr lang="ru-RU"/>
              <a:pPr>
                <a:defRPr/>
              </a:pPr>
              <a:t>28.09.2018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5AC98-CBBB-428E-AC51-99B831A1BE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EF371-A2D3-4A10-9793-6FDB4478E34A}" type="datetime1">
              <a:rPr lang="ru-RU"/>
              <a:pPr>
                <a:defRPr/>
              </a:pPr>
              <a:t>28.09.2018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CEDAA-A8FE-4102-9A64-D2953984D5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28260-34CB-4EB6-A661-A410970B774E}" type="datetime1">
              <a:rPr lang="ru-RU"/>
              <a:pPr>
                <a:defRPr/>
              </a:pPr>
              <a:t>28.09.2018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9B513-9FEC-41E2-BFEB-EB9BCE2F78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3FFE8-5996-43D8-AA5C-DA525C3B695D}" type="datetime1">
              <a:rPr lang="ru-RU"/>
              <a:pPr>
                <a:defRPr/>
              </a:pPr>
              <a:t>28.09.2018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655AD-EAFC-4D1C-BB68-E39A217F47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7ECC4-189A-491C-9297-DE7A260E0A56}" type="datetime1">
              <a:rPr lang="ru-RU"/>
              <a:pPr>
                <a:defRPr/>
              </a:pPr>
              <a:t>28.09.2018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92F5E-8318-4A49-A252-B4A185BE91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3C829-37D6-4E9A-B7E7-8F7F6FB553B1}" type="datetime1">
              <a:rPr lang="ru-RU"/>
              <a:pPr>
                <a:defRPr/>
              </a:pPr>
              <a:t>28.09.2018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9D585-2A15-41DC-8215-3412DFF78B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99974-BEF7-4930-8CB0-CF09FF536E1F}" type="datetime1">
              <a:rPr lang="ru-RU"/>
              <a:pPr>
                <a:defRPr/>
              </a:pPr>
              <a:t>28.09.2018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64525-30F9-46C1-9E1F-43857C5E24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59BD0-7A4E-418B-B650-DE3FCA467CD7}" type="datetime1">
              <a:rPr lang="ru-RU"/>
              <a:pPr>
                <a:defRPr/>
              </a:pPr>
              <a:t>28.09.2018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21433-9952-414C-8F37-2D1E5FD12B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97D57E9-73E0-4DA6-B62E-41F257828694}" type="datetime1">
              <a:rPr lang="ru-RU"/>
              <a:pPr>
                <a:defRPr/>
              </a:pPr>
              <a:t>28.09.2018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3DC5A38-0185-4509-A67B-8A49B91A2D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3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emf"/><Relationship Id="rId5" Type="http://schemas.openxmlformats.org/officeDocument/2006/relationships/image" Target="../media/image42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Word_97_-_2003_Document1.doc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3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>
          <a:xfrm>
            <a:off x="1410342" y="-18024"/>
            <a:ext cx="7772400" cy="928688"/>
          </a:xfrm>
        </p:spPr>
        <p:txBody>
          <a:bodyPr/>
          <a:lstStyle/>
          <a:p>
            <a:pPr eaLnBrk="1" hangingPunct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Status of the NICA project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Рисунок 3" descr="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50"/>
            <a:ext cx="9144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118225"/>
            <a:ext cx="8294688" cy="1477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+mn-lt"/>
                <a:sym typeface="Arial" pitchFamily="34" charset="0"/>
              </a:rPr>
              <a:t>NICA: </a:t>
            </a: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sym typeface="Arial" pitchFamily="34" charset="0"/>
              </a:rPr>
              <a:t>N</a:t>
            </a:r>
            <a:r>
              <a:rPr lang="en-US" sz="3600" b="1" dirty="0">
                <a:solidFill>
                  <a:srgbClr val="FF0000"/>
                </a:solidFill>
                <a:latin typeface="+mn-lt"/>
                <a:sym typeface="Arial" pitchFamily="34" charset="0"/>
              </a:rPr>
              <a:t>uclotron based </a:t>
            </a: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sym typeface="Arial" pitchFamily="34" charset="0"/>
              </a:rPr>
              <a:t>I</a:t>
            </a:r>
            <a:r>
              <a:rPr lang="en-US" sz="3600" b="1" dirty="0">
                <a:solidFill>
                  <a:srgbClr val="FF0000"/>
                </a:solidFill>
                <a:latin typeface="+mn-lt"/>
                <a:sym typeface="Arial" pitchFamily="34" charset="0"/>
              </a:rPr>
              <a:t>on </a:t>
            </a: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sym typeface="Arial" pitchFamily="34" charset="0"/>
              </a:rPr>
              <a:t>C</a:t>
            </a:r>
            <a:r>
              <a:rPr lang="en-US" sz="3600" b="1" dirty="0">
                <a:solidFill>
                  <a:srgbClr val="FF0000"/>
                </a:solidFill>
                <a:latin typeface="+mn-lt"/>
                <a:sym typeface="Arial" pitchFamily="34" charset="0"/>
              </a:rPr>
              <a:t>ollider </a:t>
            </a:r>
            <a:r>
              <a:rPr lang="en-US" sz="3600" b="1" dirty="0" err="1">
                <a:solidFill>
                  <a:srgbClr val="FF0000"/>
                </a:solidFill>
                <a:latin typeface="+mn-lt"/>
                <a:sym typeface="Arial" pitchFamily="34" charset="0"/>
              </a:rPr>
              <a:t>f</a:t>
            </a:r>
            <a:r>
              <a:rPr lang="en-US" sz="3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sym typeface="Arial" pitchFamily="34" charset="0"/>
              </a:rPr>
              <a:t>A</a:t>
            </a:r>
            <a:r>
              <a:rPr lang="en-US" sz="3600" b="1" dirty="0" err="1">
                <a:solidFill>
                  <a:srgbClr val="FF0000"/>
                </a:solidFill>
                <a:latin typeface="+mn-lt"/>
                <a:sym typeface="Arial" pitchFamily="34" charset="0"/>
              </a:rPr>
              <a:t>cility</a:t>
            </a:r>
            <a:endParaRPr lang="en-US" sz="3600" b="1" dirty="0">
              <a:solidFill>
                <a:srgbClr val="FF0000"/>
              </a:solidFill>
              <a:latin typeface="+mn-lt"/>
              <a:sym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b="1" dirty="0">
              <a:solidFill>
                <a:srgbClr val="FF0000"/>
              </a:solidFill>
              <a:latin typeface="+mn-lt"/>
              <a:sym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</p:txBody>
      </p:sp>
      <p:pic>
        <p:nvPicPr>
          <p:cNvPr id="3077" name="Рисунок 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857375" cy="96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TextBox 7"/>
          <p:cNvSpPr txBox="1">
            <a:spLocks noChangeArrowheads="1"/>
          </p:cNvSpPr>
          <p:nvPr/>
        </p:nvSpPr>
        <p:spPr bwMode="auto">
          <a:xfrm>
            <a:off x="2982023" y="942764"/>
            <a:ext cx="6221575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Andrey Butenko on behalf of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smtClean="0">
                <a:solidFill>
                  <a:srgbClr val="002060"/>
                </a:solidFill>
              </a:rPr>
              <a:t>the team</a:t>
            </a:r>
            <a:endParaRPr lang="en-US" sz="2800" dirty="0">
              <a:solidFill>
                <a:srgbClr val="002060"/>
              </a:solidFill>
            </a:endParaRPr>
          </a:p>
          <a:p>
            <a:r>
              <a:rPr lang="en-US" b="1" i="1" dirty="0" err="1">
                <a:solidFill>
                  <a:srgbClr val="002060"/>
                </a:solidFill>
              </a:rPr>
              <a:t>Veksler</a:t>
            </a:r>
            <a:r>
              <a:rPr lang="en-US" b="1" i="1" dirty="0">
                <a:solidFill>
                  <a:srgbClr val="002060"/>
                </a:solidFill>
              </a:rPr>
              <a:t> and </a:t>
            </a:r>
            <a:r>
              <a:rPr lang="en-US" b="1" i="1" dirty="0" err="1">
                <a:solidFill>
                  <a:srgbClr val="002060"/>
                </a:solidFill>
              </a:rPr>
              <a:t>Baldin</a:t>
            </a:r>
            <a:r>
              <a:rPr lang="en-US" b="1" i="1" dirty="0">
                <a:solidFill>
                  <a:srgbClr val="002060"/>
                </a:solidFill>
              </a:rPr>
              <a:t> laboratory for high energy physics</a:t>
            </a:r>
          </a:p>
          <a:p>
            <a:r>
              <a:rPr lang="en-US" b="1" i="1" dirty="0">
                <a:solidFill>
                  <a:srgbClr val="002060"/>
                </a:solidFill>
              </a:rPr>
              <a:t>Joint Institute for Nuclear Research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195582" y="1950525"/>
            <a:ext cx="286809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i="1" dirty="0" smtClean="0">
                <a:solidFill>
                  <a:srgbClr val="FF0000"/>
                </a:solidFill>
                <a:latin typeface="+mn-lt"/>
                <a:sym typeface="Arial" pitchFamily="34" charset="0"/>
              </a:rPr>
              <a:t>NEW TRENDS </a:t>
            </a:r>
            <a:endParaRPr lang="ru-RU" i="1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95582" y="2431585"/>
            <a:ext cx="396082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 smtClean="0">
                <a:solidFill>
                  <a:srgbClr val="FF0000"/>
                </a:solidFill>
                <a:latin typeface="+mn-lt"/>
                <a:sym typeface="Arial" pitchFamily="34" charset="0"/>
              </a:rPr>
              <a:t>IN HIGH ENERGY PHYSICS</a:t>
            </a:r>
            <a:endParaRPr lang="en-US" sz="2800" b="1" i="1" dirty="0">
              <a:solidFill>
                <a:srgbClr val="FF0000"/>
              </a:solidFill>
              <a:latin typeface="+mn-lt"/>
              <a:sym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NICA_header_blue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extBox 4"/>
          <p:cNvSpPr txBox="1">
            <a:spLocks noChangeArrowheads="1"/>
          </p:cNvSpPr>
          <p:nvPr/>
        </p:nvSpPr>
        <p:spPr bwMode="auto">
          <a:xfrm>
            <a:off x="2571736" y="857232"/>
            <a:ext cx="37385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alibri" pitchFamily="34" charset="0"/>
              </a:rPr>
              <a:t>Injection chain for light ions</a:t>
            </a:r>
            <a:endParaRPr lang="ru-RU" sz="2400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36869" name="Рисунок 9" descr="IMG_973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9592" y="1500174"/>
            <a:ext cx="7271245" cy="482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Овальная выноска 9"/>
          <p:cNvSpPr/>
          <p:nvPr/>
        </p:nvSpPr>
        <p:spPr>
          <a:xfrm>
            <a:off x="285720" y="2285992"/>
            <a:ext cx="1128712" cy="755650"/>
          </a:xfrm>
          <a:prstGeom prst="wedgeEllipseCallout">
            <a:avLst>
              <a:gd name="adj1" fmla="val 97475"/>
              <a:gd name="adj2" fmla="val 223976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2060"/>
                </a:solidFill>
              </a:rPr>
              <a:t>SPI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11" name="Овальная выноска 10"/>
          <p:cNvSpPr/>
          <p:nvPr/>
        </p:nvSpPr>
        <p:spPr>
          <a:xfrm>
            <a:off x="6929412" y="1071549"/>
            <a:ext cx="1643062" cy="755650"/>
          </a:xfrm>
          <a:prstGeom prst="wedgeEllipseCallout">
            <a:avLst>
              <a:gd name="adj1" fmla="val -113195"/>
              <a:gd name="adj2" fmla="val 119509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2060"/>
                </a:solidFill>
              </a:rPr>
              <a:t>LU20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12" name="Овальная выноска 11"/>
          <p:cNvSpPr/>
          <p:nvPr/>
        </p:nvSpPr>
        <p:spPr>
          <a:xfrm>
            <a:off x="2928926" y="1500174"/>
            <a:ext cx="1357322" cy="755650"/>
          </a:xfrm>
          <a:prstGeom prst="wedgeEllipseCallout">
            <a:avLst>
              <a:gd name="adj1" fmla="val 44604"/>
              <a:gd name="adj2" fmla="val 161551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002060"/>
                </a:solidFill>
              </a:rPr>
              <a:t>RFQ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13" name="Овальная выноска 12"/>
          <p:cNvSpPr/>
          <p:nvPr/>
        </p:nvSpPr>
        <p:spPr>
          <a:xfrm>
            <a:off x="7715224" y="4286236"/>
            <a:ext cx="1128713" cy="755650"/>
          </a:xfrm>
          <a:prstGeom prst="wedgeEllipseCallout">
            <a:avLst>
              <a:gd name="adj1" fmla="val -169954"/>
              <a:gd name="adj2" fmla="val 9904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2060"/>
                </a:solidFill>
              </a:rPr>
              <a:t>LIS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2D22D747-19F5-49EA-8989-F38E83E69AF2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pic>
        <p:nvPicPr>
          <p:cNvPr id="14" name="Picture 6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3648" cy="6914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63"/>
          <p:cNvSpPr>
            <a:spLocks noChangeArrowheads="1"/>
          </p:cNvSpPr>
          <p:nvPr/>
        </p:nvSpPr>
        <p:spPr bwMode="auto">
          <a:xfrm>
            <a:off x="1428728" y="142852"/>
            <a:ext cx="7358062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Light Ion Linear Injector LU-20</a:t>
            </a:r>
            <a:endParaRPr lang="en-US" sz="3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1" y="1357299"/>
            <a:ext cx="2857488" cy="646331"/>
          </a:xfrm>
          <a:prstGeom prst="rect">
            <a:avLst/>
          </a:prstGeom>
          <a:solidFill>
            <a:schemeClr val="bg1"/>
          </a:solidFill>
          <a:ln>
            <a:solidFill>
              <a:srgbClr val="000090"/>
            </a:solidFill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sz="1800" b="1" i="1" dirty="0" smtClean="0">
                <a:solidFill>
                  <a:srgbClr val="000090"/>
                </a:solidFill>
              </a:rPr>
              <a:t>LU-20 – new for-injector</a:t>
            </a:r>
            <a:r>
              <a:rPr lang="en-US" sz="1800" i="1" dirty="0" smtClean="0">
                <a:solidFill>
                  <a:srgbClr val="000090"/>
                </a:solidFill>
              </a:rPr>
              <a:t>: </a:t>
            </a:r>
          </a:p>
          <a:p>
            <a:pPr eaLnBrk="1" hangingPunct="1">
              <a:buFont typeface="Arial" charset="0"/>
              <a:buNone/>
            </a:pPr>
            <a:r>
              <a:rPr lang="en-US" sz="1800" i="1" dirty="0" smtClean="0">
                <a:solidFill>
                  <a:srgbClr val="000090"/>
                </a:solidFill>
              </a:rPr>
              <a:t>JINR</a:t>
            </a:r>
            <a:r>
              <a:rPr lang="en-US" sz="1800" b="1" i="1" dirty="0" smtClean="0">
                <a:solidFill>
                  <a:srgbClr val="FF0000"/>
                </a:solidFill>
              </a:rPr>
              <a:t>, INR, ITEP, MEPI</a:t>
            </a:r>
            <a:endParaRPr lang="ru-RU" sz="1800" b="1" i="1" dirty="0">
              <a:solidFill>
                <a:srgbClr val="FF0000"/>
              </a:solidFill>
            </a:endParaRPr>
          </a:p>
        </p:txBody>
      </p:sp>
      <p:sp>
        <p:nvSpPr>
          <p:cNvPr id="18" name="TextBox 20"/>
          <p:cNvSpPr txBox="1">
            <a:spLocks noChangeArrowheads="1"/>
          </p:cNvSpPr>
          <p:nvPr/>
        </p:nvSpPr>
        <p:spPr bwMode="auto">
          <a:xfrm>
            <a:off x="1000100" y="5929330"/>
            <a:ext cx="4036888" cy="369332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rgbClr val="000090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ru-RU" b="1" i="1" dirty="0" smtClean="0">
                <a:solidFill>
                  <a:srgbClr val="000090"/>
                </a:solidFill>
                <a:effectLst>
                  <a:outerShdw blurRad="127000" dist="25400" dir="2400000" algn="tl">
                    <a:schemeClr val="bg1"/>
                  </a:outerShdw>
                </a:effectLst>
              </a:rPr>
              <a:t>commissioning: May ‘16</a:t>
            </a:r>
            <a:endParaRPr lang="ru-RU" altLang="ru-RU" b="1" i="1" baseline="30000" dirty="0">
              <a:solidFill>
                <a:srgbClr val="000090"/>
              </a:solidFill>
              <a:effectLst>
                <a:outerShdw blurRad="127000" dist="25400" dir="2400000" algn="tl">
                  <a:schemeClr val="bg1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7"/>
          <p:cNvPicPr>
            <a:picLocks noChangeAspect="1" noChangeArrowheads="1"/>
          </p:cNvPicPr>
          <p:nvPr/>
        </p:nvPicPr>
        <p:blipFill>
          <a:blip r:embed="rId2"/>
          <a:srcRect l="4993" t="11472"/>
          <a:stretch>
            <a:fillRect/>
          </a:stretch>
        </p:blipFill>
        <p:spPr bwMode="auto">
          <a:xfrm>
            <a:off x="2786050" y="4021274"/>
            <a:ext cx="5929354" cy="270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 descr="NICA_header_blue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9767E01-23BE-4046-92CA-4BB5A2ECA7B3}" type="slidenum">
              <a:rPr lang="ru-RU" altLang="ru-RU" smtClean="0">
                <a:solidFill>
                  <a:srgbClr val="898989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 altLang="ru-RU" dirty="0" smtClean="0">
              <a:solidFill>
                <a:srgbClr val="898989"/>
              </a:solidFill>
              <a:cs typeface="Arial" pitchFamily="34" charset="0"/>
            </a:endParaRPr>
          </a:p>
        </p:txBody>
      </p:sp>
      <p:pic>
        <p:nvPicPr>
          <p:cNvPr id="41989" name="Picture 2"/>
          <p:cNvPicPr>
            <a:picLocks noChangeAspect="1" noChangeArrowheads="1"/>
          </p:cNvPicPr>
          <p:nvPr/>
        </p:nvPicPr>
        <p:blipFill>
          <a:blip r:embed="rId4"/>
          <a:srcRect l="33626" t="15031" r="30148" b="13104"/>
          <a:stretch>
            <a:fillRect/>
          </a:stretch>
        </p:blipFill>
        <p:spPr bwMode="auto">
          <a:xfrm>
            <a:off x="1285852" y="1524000"/>
            <a:ext cx="2586061" cy="2811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TextBox 3"/>
          <p:cNvSpPr txBox="1">
            <a:spLocks noChangeArrowheads="1"/>
          </p:cNvSpPr>
          <p:nvPr/>
        </p:nvSpPr>
        <p:spPr bwMode="auto">
          <a:xfrm>
            <a:off x="3917944" y="1643059"/>
            <a:ext cx="1620837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dirty="0">
                <a:cs typeface="Arial" pitchFamily="34" charset="0"/>
              </a:rPr>
              <a:t>Cooling, 7.3%</a:t>
            </a:r>
            <a:endParaRPr lang="ru-RU" altLang="ru-RU" dirty="0">
              <a:cs typeface="Arial" pitchFamily="34" charset="0"/>
            </a:endParaRPr>
          </a:p>
        </p:txBody>
      </p:sp>
      <p:sp>
        <p:nvSpPr>
          <p:cNvPr id="41991" name="TextBox 5"/>
          <p:cNvSpPr txBox="1">
            <a:spLocks noChangeArrowheads="1"/>
          </p:cNvSpPr>
          <p:nvPr/>
        </p:nvSpPr>
        <p:spPr bwMode="auto">
          <a:xfrm>
            <a:off x="3870319" y="2090734"/>
            <a:ext cx="1535112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>
                <a:cs typeface="Arial" pitchFamily="34" charset="0"/>
              </a:rPr>
              <a:t>Tuning, 8.7%</a:t>
            </a:r>
            <a:endParaRPr lang="ru-RU" altLang="ru-RU">
              <a:cs typeface="Arial" pitchFamily="34" charset="0"/>
            </a:endParaRPr>
          </a:p>
        </p:txBody>
      </p:sp>
      <p:sp>
        <p:nvSpPr>
          <p:cNvPr id="41992" name="TextBox 6"/>
          <p:cNvSpPr txBox="1">
            <a:spLocks noChangeArrowheads="1"/>
          </p:cNvSpPr>
          <p:nvPr/>
        </p:nvSpPr>
        <p:spPr bwMode="auto">
          <a:xfrm>
            <a:off x="3857620" y="2428868"/>
            <a:ext cx="144145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dirty="0">
                <a:cs typeface="Arial" pitchFamily="34" charset="0"/>
              </a:rPr>
              <a:t>Repairs, 4%</a:t>
            </a:r>
            <a:endParaRPr lang="ru-RU" altLang="ru-RU" dirty="0">
              <a:cs typeface="Arial" pitchFamily="34" charset="0"/>
            </a:endParaRPr>
          </a:p>
        </p:txBody>
      </p:sp>
      <p:sp>
        <p:nvSpPr>
          <p:cNvPr id="41993" name="TextBox 7"/>
          <p:cNvSpPr txBox="1">
            <a:spLocks noChangeArrowheads="1"/>
          </p:cNvSpPr>
          <p:nvPr/>
        </p:nvSpPr>
        <p:spPr bwMode="auto">
          <a:xfrm>
            <a:off x="3857620" y="2786058"/>
            <a:ext cx="207170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ru-RU" dirty="0">
                <a:cs typeface="Arial" pitchFamily="34" charset="0"/>
              </a:rPr>
              <a:t>Unexpected losses, 2.5%</a:t>
            </a:r>
            <a:endParaRPr lang="ru-RU" altLang="ru-RU" dirty="0">
              <a:cs typeface="Arial" pitchFamily="34" charset="0"/>
            </a:endParaRPr>
          </a:p>
        </p:txBody>
      </p:sp>
      <p:sp>
        <p:nvSpPr>
          <p:cNvPr id="41994" name="TextBox 9"/>
          <p:cNvSpPr txBox="1">
            <a:spLocks noChangeArrowheads="1"/>
          </p:cNvSpPr>
          <p:nvPr/>
        </p:nvSpPr>
        <p:spPr bwMode="auto">
          <a:xfrm>
            <a:off x="100013" y="3659188"/>
            <a:ext cx="14747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ru-RU">
              <a:cs typeface="Arial" pitchFamily="34" charset="0"/>
            </a:endParaRPr>
          </a:p>
          <a:p>
            <a:r>
              <a:rPr lang="en-US" altLang="ru-RU">
                <a:cs typeface="Arial" pitchFamily="34" charset="0"/>
              </a:rPr>
              <a:t>Experiments</a:t>
            </a:r>
            <a:endParaRPr lang="ru-RU" altLang="ru-RU">
              <a:cs typeface="Arial" pitchFamily="34" charset="0"/>
            </a:endParaRPr>
          </a:p>
        </p:txBody>
      </p:sp>
      <p:sp>
        <p:nvSpPr>
          <p:cNvPr id="41995" name="TextBox 10"/>
          <p:cNvSpPr txBox="1">
            <a:spLocks noChangeArrowheads="1"/>
          </p:cNvSpPr>
          <p:nvPr/>
        </p:nvSpPr>
        <p:spPr bwMode="auto">
          <a:xfrm>
            <a:off x="217488" y="3546475"/>
            <a:ext cx="8382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>
                <a:cs typeface="Arial" pitchFamily="34" charset="0"/>
              </a:rPr>
              <a:t>77.6%</a:t>
            </a:r>
            <a:endParaRPr lang="ru-RU" altLang="ru-RU">
              <a:cs typeface="Arial" pitchFamily="34" charset="0"/>
            </a:endParaRPr>
          </a:p>
        </p:txBody>
      </p:sp>
      <p:sp>
        <p:nvSpPr>
          <p:cNvPr id="41996" name="TextBox 12"/>
          <p:cNvSpPr txBox="1">
            <a:spLocks noChangeArrowheads="1"/>
          </p:cNvSpPr>
          <p:nvPr/>
        </p:nvSpPr>
        <p:spPr bwMode="auto">
          <a:xfrm>
            <a:off x="34925" y="1308100"/>
            <a:ext cx="1724025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>
                <a:cs typeface="Arial" pitchFamily="34" charset="0"/>
              </a:rPr>
              <a:t>                        </a:t>
            </a:r>
            <a:endParaRPr lang="ru-RU" altLang="ru-RU">
              <a:cs typeface="Arial" pitchFamily="34" charset="0"/>
            </a:endParaRPr>
          </a:p>
        </p:txBody>
      </p:sp>
      <p:sp>
        <p:nvSpPr>
          <p:cNvPr id="41997" name="TextBox 13"/>
          <p:cNvSpPr txBox="1">
            <a:spLocks noChangeArrowheads="1"/>
          </p:cNvSpPr>
          <p:nvPr/>
        </p:nvSpPr>
        <p:spPr bwMode="auto">
          <a:xfrm>
            <a:off x="0" y="939800"/>
            <a:ext cx="49007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sz="2800" b="1" dirty="0">
                <a:solidFill>
                  <a:srgbClr val="FF0000"/>
                </a:solidFill>
                <a:cs typeface="Arial" pitchFamily="34" charset="0"/>
              </a:rPr>
              <a:t>Run #53, 1450 </a:t>
            </a:r>
            <a:r>
              <a:rPr lang="en-US" altLang="ru-RU" sz="2800" b="1" dirty="0" smtClean="0">
                <a:solidFill>
                  <a:srgbClr val="FF0000"/>
                </a:solidFill>
                <a:cs typeface="Arial" pitchFamily="34" charset="0"/>
              </a:rPr>
              <a:t>h, autumn’16</a:t>
            </a:r>
            <a:endParaRPr lang="ru-RU" altLang="ru-RU" sz="2800" b="1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41998" name="TextBox 15"/>
          <p:cNvSpPr txBox="1">
            <a:spLocks noChangeArrowheads="1"/>
          </p:cNvSpPr>
          <p:nvPr/>
        </p:nvSpPr>
        <p:spPr bwMode="auto">
          <a:xfrm>
            <a:off x="100013" y="4418013"/>
            <a:ext cx="2627312" cy="1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ru-RU">
                <a:cs typeface="Arial" pitchFamily="34" charset="0"/>
              </a:rPr>
              <a:t>Polarized, unpolarized deuterons, </a:t>
            </a:r>
          </a:p>
          <a:p>
            <a:r>
              <a:rPr lang="en-US" altLang="ru-RU">
                <a:cs typeface="Arial" pitchFamily="34" charset="0"/>
              </a:rPr>
              <a:t>maximum energy of extracted beam  </a:t>
            </a:r>
          </a:p>
          <a:p>
            <a:r>
              <a:rPr lang="en-US" altLang="ru-RU" u="sng">
                <a:cs typeface="Arial" pitchFamily="34" charset="0"/>
              </a:rPr>
              <a:t>4.6 GeV/u</a:t>
            </a:r>
            <a:r>
              <a:rPr lang="en-US" altLang="ru-RU">
                <a:cs typeface="Arial" pitchFamily="34" charset="0"/>
              </a:rPr>
              <a:t> </a:t>
            </a:r>
            <a:endParaRPr lang="ru-RU" altLang="ru-RU">
              <a:cs typeface="Arial" pitchFamily="34" charset="0"/>
            </a:endParaRPr>
          </a:p>
        </p:txBody>
      </p:sp>
      <p:sp>
        <p:nvSpPr>
          <p:cNvPr id="41999" name="TextBox 13"/>
          <p:cNvSpPr txBox="1">
            <a:spLocks noChangeArrowheads="1"/>
          </p:cNvSpPr>
          <p:nvPr/>
        </p:nvSpPr>
        <p:spPr bwMode="auto">
          <a:xfrm>
            <a:off x="3913767" y="3570412"/>
            <a:ext cx="46805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sz="2800" b="1" dirty="0">
                <a:solidFill>
                  <a:srgbClr val="FF0000"/>
                </a:solidFill>
                <a:cs typeface="Arial" pitchFamily="34" charset="0"/>
              </a:rPr>
              <a:t>Run #54, 1150 </a:t>
            </a:r>
            <a:r>
              <a:rPr lang="en-US" altLang="ru-RU" sz="2800" b="1" dirty="0" smtClean="0">
                <a:solidFill>
                  <a:srgbClr val="FF0000"/>
                </a:solidFill>
                <a:cs typeface="Arial" pitchFamily="34" charset="0"/>
              </a:rPr>
              <a:t>h, spring’17</a:t>
            </a:r>
            <a:endParaRPr lang="ru-RU" altLang="ru-RU" sz="2800" b="1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42000" name="Прямоугольник 1"/>
          <p:cNvSpPr>
            <a:spLocks noChangeArrowheads="1"/>
          </p:cNvSpPr>
          <p:nvPr/>
        </p:nvSpPr>
        <p:spPr bwMode="auto">
          <a:xfrm>
            <a:off x="5018088" y="892175"/>
            <a:ext cx="41259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ru-RU" sz="2800" b="1">
                <a:solidFill>
                  <a:srgbClr val="002060"/>
                </a:solidFill>
              </a:rPr>
              <a:t>SPI beams </a:t>
            </a:r>
            <a:endParaRPr lang="ru-RU" altLang="ru-RU" sz="2800" b="1">
              <a:solidFill>
                <a:srgbClr val="002060"/>
              </a:solidFill>
            </a:endParaRPr>
          </a:p>
        </p:txBody>
      </p:sp>
      <p:sp>
        <p:nvSpPr>
          <p:cNvPr id="42001" name="Прямоугольник 17"/>
          <p:cNvSpPr>
            <a:spLocks noChangeArrowheads="1"/>
          </p:cNvSpPr>
          <p:nvPr/>
        </p:nvSpPr>
        <p:spPr bwMode="auto">
          <a:xfrm>
            <a:off x="-406400" y="1381125"/>
            <a:ext cx="2581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ru-RU" sz="2000" b="1">
                <a:solidFill>
                  <a:srgbClr val="408000"/>
                </a:solidFill>
              </a:rPr>
              <a:t>Longest run</a:t>
            </a:r>
            <a:endParaRPr lang="ru-RU" altLang="ru-RU" sz="2000" b="1">
              <a:solidFill>
                <a:srgbClr val="408000"/>
              </a:solidFill>
            </a:endParaRPr>
          </a:p>
        </p:txBody>
      </p:sp>
      <p:sp>
        <p:nvSpPr>
          <p:cNvPr id="42002" name="TextBox 18"/>
          <p:cNvSpPr txBox="1">
            <a:spLocks noChangeArrowheads="1"/>
          </p:cNvSpPr>
          <p:nvPr/>
        </p:nvSpPr>
        <p:spPr bwMode="auto">
          <a:xfrm>
            <a:off x="1785918" y="142852"/>
            <a:ext cx="63113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Polarized program at </a:t>
            </a:r>
            <a:r>
              <a:rPr lang="en-US" altLang="ru-RU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Nuclotron</a:t>
            </a:r>
            <a:endParaRPr lang="ru-RU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19" name="Рисунок 10"/>
          <p:cNvPicPr>
            <a:picLocks noChangeAspect="1"/>
          </p:cNvPicPr>
          <p:nvPr/>
        </p:nvPicPr>
        <p:blipFill>
          <a:blip r:embed="rId5">
            <a:lum bright="10000" contrast="10000"/>
          </a:blip>
          <a:srcRect l="18192" t="25366" r="17309"/>
          <a:stretch>
            <a:fillRect/>
          </a:stretch>
        </p:blipFill>
        <p:spPr bwMode="auto">
          <a:xfrm>
            <a:off x="5522818" y="1366850"/>
            <a:ext cx="3318592" cy="2301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 descr="NICA-Logo_4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3648" cy="6914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903642" y="6472647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E6BDA0A-9F5B-47AA-A9DB-D8726C0234B9}" type="slidenum">
              <a:rPr lang="ru-RU" altLang="ru-RU" smtClean="0">
                <a:solidFill>
                  <a:srgbClr val="898989"/>
                </a:solidFill>
                <a:latin typeface="Calibri" pitchFamily="34" charset="0"/>
              </a:rPr>
              <a:pPr eaLnBrk="1" hangingPunct="1"/>
              <a:t>12</a:t>
            </a:fld>
            <a:endParaRPr lang="ru-RU" altLang="ru-RU" dirty="0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9219" name="Picture 3" descr="NICA_header_blu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357158" y="-106130"/>
            <a:ext cx="868008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New </a:t>
            </a:r>
            <a:r>
              <a:rPr kumimoji="0" lang="en-US" alt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L</a:t>
            </a:r>
            <a:r>
              <a:rPr kumimoji="0" lang="en-US" alt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ight Ion Linac “</a:t>
            </a:r>
            <a:r>
              <a:rPr kumimoji="0" lang="en-US" altLang="ru-RU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LILAc</a:t>
            </a:r>
            <a:r>
              <a:rPr kumimoji="0" lang="en-US" alt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”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Injector for the Nuclotron ring.</a:t>
            </a:r>
            <a:endParaRPr kumimoji="0" lang="ru-RU" alt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25575" y="1714488"/>
            <a:ext cx="7621912" cy="5028799"/>
            <a:chOff x="788859" y="1180506"/>
            <a:chExt cx="7901428" cy="5488854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41" t="22166" r="9349" b="4030"/>
            <a:stretch/>
          </p:blipFill>
          <p:spPr>
            <a:xfrm>
              <a:off x="788859" y="1180506"/>
              <a:ext cx="7901428" cy="548885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814393" y="3029585"/>
              <a:ext cx="2280492" cy="500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LU-20 Hall</a:t>
              </a:r>
              <a:endParaRPr lang="ru-RU" sz="2400" b="1" dirty="0"/>
            </a:p>
          </p:txBody>
        </p:sp>
        <p:sp>
          <p:nvSpPr>
            <p:cNvPr id="14" name="Правая фигурная скобка 13"/>
            <p:cNvSpPr/>
            <p:nvPr/>
          </p:nvSpPr>
          <p:spPr>
            <a:xfrm rot="16200000">
              <a:off x="4288230" y="1607864"/>
              <a:ext cx="92782" cy="618457"/>
            </a:xfrm>
            <a:prstGeom prst="rightBrac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062065" y="1512346"/>
              <a:ext cx="1201855" cy="433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/>
                <a:t>Meddle energy  section</a:t>
              </a:r>
              <a:endParaRPr lang="ru-RU" sz="1000" b="1" dirty="0"/>
            </a:p>
          </p:txBody>
        </p:sp>
        <p:sp>
          <p:nvSpPr>
            <p:cNvPr id="16" name="Правая фигурная скобка 15"/>
            <p:cNvSpPr/>
            <p:nvPr/>
          </p:nvSpPr>
          <p:spPr>
            <a:xfrm rot="16200000">
              <a:off x="3525704" y="1590835"/>
              <a:ext cx="103018" cy="632270"/>
            </a:xfrm>
            <a:prstGeom prst="rightBrac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174073" y="1504942"/>
              <a:ext cx="8001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/>
                <a:t>SC section</a:t>
              </a:r>
            </a:p>
          </p:txBody>
        </p:sp>
        <p:sp>
          <p:nvSpPr>
            <p:cNvPr id="18" name="Правая фигурная скобка 17"/>
            <p:cNvSpPr/>
            <p:nvPr/>
          </p:nvSpPr>
          <p:spPr>
            <a:xfrm rot="16200000">
              <a:off x="5985855" y="963924"/>
              <a:ext cx="91440" cy="1844036"/>
            </a:xfrm>
            <a:prstGeom prst="rightBrac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261953" y="1492492"/>
              <a:ext cx="1485900" cy="433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/>
                <a:t>First </a:t>
              </a:r>
              <a:r>
                <a:rPr lang="en-US" sz="1000" b="1" dirty="0" err="1" smtClean="0"/>
                <a:t>LINac</a:t>
              </a:r>
              <a:r>
                <a:rPr lang="en-US" sz="1000" b="1" dirty="0" smtClean="0"/>
                <a:t> 7 MeV/u section</a:t>
              </a:r>
              <a:endParaRPr lang="ru-RU" sz="1000" b="1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555776" y="5013176"/>
            <a:ext cx="2280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HILAc</a:t>
            </a:r>
            <a:endParaRPr lang="en-US" sz="2400" b="1" dirty="0" smtClean="0"/>
          </a:p>
          <a:p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357298"/>
            <a:ext cx="62151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Summer 2021: commissioning at the test bench with beam.</a:t>
            </a:r>
            <a:endParaRPr lang="en-US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825" r="2344"/>
          <a:stretch/>
        </p:blipFill>
        <p:spPr>
          <a:xfrm>
            <a:off x="2209800" y="2708920"/>
            <a:ext cx="4064000" cy="733678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6215074" y="3659226"/>
            <a:ext cx="2928926" cy="3016210"/>
          </a:xfrm>
          <a:prstGeom prst="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b="1" dirty="0" smtClean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linac – 3 sections: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000" b="1" baseline="30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sect. from  BEVATECH</a:t>
            </a:r>
          </a:p>
          <a:p>
            <a:pPr>
              <a:spcAft>
                <a:spcPts val="0"/>
              </a:spcAft>
            </a:pPr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7MeV/u for ions Z/A&gt;1/3 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4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000" b="1" baseline="30000" dirty="0" smtClean="0">
                <a:solidFill>
                  <a:srgbClr val="4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</a:t>
            </a:r>
            <a:r>
              <a:rPr lang="en-US" sz="2000" b="1" dirty="0" smtClean="0">
                <a:solidFill>
                  <a:srgbClr val="4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sect. warm resonators</a:t>
            </a:r>
          </a:p>
          <a:p>
            <a:pPr>
              <a:spcAft>
                <a:spcPts val="0"/>
              </a:spcAft>
            </a:pPr>
            <a:r>
              <a:rPr lang="en-US" sz="2000" b="1" dirty="0">
                <a:solidFill>
                  <a:srgbClr val="4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</a:t>
            </a:r>
            <a:r>
              <a:rPr lang="en-US" sz="2000" b="1" dirty="0" smtClean="0">
                <a:solidFill>
                  <a:srgbClr val="4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p+ up to 13 </a:t>
            </a:r>
            <a:r>
              <a:rPr lang="en-US" sz="2000" b="1" dirty="0">
                <a:solidFill>
                  <a:srgbClr val="4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MeV </a:t>
            </a:r>
            <a:endParaRPr lang="en-US" sz="2000" b="1" dirty="0" smtClean="0">
              <a:solidFill>
                <a:srgbClr val="4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000" b="1" baseline="30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rd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SC res. testing &amp; applied research up to 20MeV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6" descr="NICA-Logo_4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519"/>
            <a:ext cx="1403648" cy="6914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Grafik 2" descr="Grafik 2">
            <a:extLst>
              <a:ext uri="{FF2B5EF4-FFF2-40B4-BE49-F238E27FC236}">
                <a16:creationId xmlns="" xmlns:a16="http://schemas.microsoft.com/office/drawing/2014/main" id="{3B0B9720-1E78-334F-B5C7-97A25A6306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/>
          </a:blip>
          <a:srcRect l="7398" r="8573"/>
          <a:stretch/>
        </p:blipFill>
        <p:spPr>
          <a:xfrm flipH="1">
            <a:off x="6357726" y="1094199"/>
            <a:ext cx="2679515" cy="2454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142844" y="1000108"/>
            <a:ext cx="578647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plans for the new injector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4" name="Прямая со стрелкой 23"/>
          <p:cNvCxnSpPr>
            <a:stCxn id="21" idx="3"/>
          </p:cNvCxnSpPr>
          <p:nvPr/>
        </p:nvCxnSpPr>
        <p:spPr>
          <a:xfrm flipH="1">
            <a:off x="4900868" y="2321541"/>
            <a:ext cx="1456858" cy="55860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875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14F4BA0-E165-4AAD-BE94-3CB9FA3414B7}" type="slidenum">
              <a:rPr lang="ru-RU" altLang="ru-RU" smtClean="0">
                <a:solidFill>
                  <a:srgbClr val="898989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 altLang="ru-RU" smtClean="0">
              <a:solidFill>
                <a:srgbClr val="898989"/>
              </a:solidFill>
              <a:cs typeface="Arial" pitchFamily="34" charset="0"/>
            </a:endParaRPr>
          </a:p>
        </p:txBody>
      </p:sp>
      <p:pic>
        <p:nvPicPr>
          <p:cNvPr id="5120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6236" y="1840695"/>
            <a:ext cx="7920038" cy="4296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9" descr="NICA_header_bl-wh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5" name="TextBox 13"/>
          <p:cNvSpPr txBox="1">
            <a:spLocks noChangeArrowheads="1"/>
          </p:cNvSpPr>
          <p:nvPr/>
        </p:nvSpPr>
        <p:spPr bwMode="auto">
          <a:xfrm>
            <a:off x="-235745" y="901251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ru-RU" sz="2800" b="1" dirty="0">
                <a:solidFill>
                  <a:srgbClr val="002060"/>
                </a:solidFill>
                <a:cs typeface="Arial" pitchFamily="34" charset="0"/>
              </a:rPr>
              <a:t>KRION 6T – heavy ion source was </a:t>
            </a:r>
            <a:r>
              <a:rPr lang="en-US" altLang="ru-RU" sz="2800" b="1" dirty="0" smtClean="0">
                <a:solidFill>
                  <a:srgbClr val="002060"/>
                </a:solidFill>
                <a:cs typeface="Arial" pitchFamily="34" charset="0"/>
              </a:rPr>
              <a:t>used during </a:t>
            </a:r>
            <a:r>
              <a:rPr lang="en-US" altLang="ru-RU" sz="2800" b="1" dirty="0">
                <a:solidFill>
                  <a:srgbClr val="002060"/>
                </a:solidFill>
                <a:cs typeface="Arial" pitchFamily="34" charset="0"/>
              </a:rPr>
              <a:t>Nuclotron RUN #</a:t>
            </a:r>
            <a:r>
              <a:rPr lang="en-US" altLang="ru-RU" sz="2800" b="1" dirty="0" smtClean="0">
                <a:solidFill>
                  <a:srgbClr val="002060"/>
                </a:solidFill>
                <a:cs typeface="Arial" pitchFamily="34" charset="0"/>
              </a:rPr>
              <a:t>55 for </a:t>
            </a:r>
            <a:r>
              <a:rPr lang="en-US" altLang="ru-RU" sz="2800" b="1" dirty="0">
                <a:solidFill>
                  <a:srgbClr val="002060"/>
                </a:solidFill>
                <a:cs typeface="Arial" pitchFamily="34" charset="0"/>
              </a:rPr>
              <a:t>SRC &amp; BM@N experiments</a:t>
            </a:r>
            <a:endParaRPr lang="ru-RU" altLang="ru-RU" sz="28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51206" name="TextBox 6"/>
          <p:cNvSpPr txBox="1">
            <a:spLocks noChangeArrowheads="1"/>
          </p:cNvSpPr>
          <p:nvPr/>
        </p:nvSpPr>
        <p:spPr bwMode="auto">
          <a:xfrm>
            <a:off x="922337" y="6111030"/>
            <a:ext cx="68278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dirty="0">
                <a:cs typeface="Arial" pitchFamily="34" charset="0"/>
              </a:rPr>
              <a:t>Usage of the </a:t>
            </a:r>
            <a:r>
              <a:rPr lang="en-US" altLang="ru-RU" dirty="0" err="1">
                <a:cs typeface="Arial" pitchFamily="34" charset="0"/>
              </a:rPr>
              <a:t>buncher</a:t>
            </a:r>
            <a:r>
              <a:rPr lang="en-US" altLang="ru-RU" dirty="0">
                <a:cs typeface="Arial" pitchFamily="34" charset="0"/>
              </a:rPr>
              <a:t> permitted to increase the </a:t>
            </a:r>
            <a:r>
              <a:rPr lang="en-US" altLang="ru-RU" dirty="0" err="1">
                <a:cs typeface="Arial" pitchFamily="34" charset="0"/>
              </a:rPr>
              <a:t>Ar</a:t>
            </a:r>
            <a:r>
              <a:rPr lang="en-US" altLang="ru-RU" dirty="0">
                <a:cs typeface="Arial" pitchFamily="34" charset="0"/>
              </a:rPr>
              <a:t> beam intensity</a:t>
            </a:r>
          </a:p>
          <a:p>
            <a:r>
              <a:rPr lang="en-US" altLang="ru-RU" dirty="0">
                <a:cs typeface="Arial" pitchFamily="34" charset="0"/>
              </a:rPr>
              <a:t>at the entrance of the Nuclotron by about 5 times</a:t>
            </a:r>
            <a:endParaRPr lang="ru-RU" altLang="ru-RU" dirty="0">
              <a:cs typeface="Arial" pitchFamily="34" charset="0"/>
            </a:endParaRPr>
          </a:p>
        </p:txBody>
      </p:sp>
      <p:pic>
        <p:nvPicPr>
          <p:cNvPr id="7" name="Picture 6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3648" cy="6914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3688" y="96881"/>
            <a:ext cx="6651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Nuclotron RUN #</a:t>
            </a:r>
            <a:r>
              <a:rPr lang="en-US" alt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55,  spring 2018 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943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060848"/>
            <a:ext cx="9055100" cy="47590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2426"/>
          <a:stretch/>
        </p:blipFill>
        <p:spPr>
          <a:xfrm>
            <a:off x="4644007" y="1179208"/>
            <a:ext cx="4290803" cy="205973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850900" y="5676900"/>
            <a:ext cx="3441700" cy="635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259632" y="5200229"/>
            <a:ext cx="24769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baseline="30000" dirty="0" smtClean="0">
                <a:solidFill>
                  <a:srgbClr val="000090"/>
                </a:solidFill>
              </a:rPr>
              <a:t>12</a:t>
            </a:r>
            <a:r>
              <a:rPr lang="en-US" sz="2000" i="1" dirty="0" smtClean="0">
                <a:solidFill>
                  <a:srgbClr val="000090"/>
                </a:solidFill>
              </a:rPr>
              <a:t>C</a:t>
            </a:r>
            <a:r>
              <a:rPr lang="ru-RU" sz="2000" i="1" dirty="0" smtClean="0">
                <a:solidFill>
                  <a:srgbClr val="000090"/>
                </a:solidFill>
              </a:rPr>
              <a:t>   </a:t>
            </a:r>
            <a:r>
              <a:rPr lang="en-US" sz="2000" b="1" i="1" dirty="0" smtClean="0">
                <a:solidFill>
                  <a:srgbClr val="000090"/>
                </a:solidFill>
              </a:rPr>
              <a:t>BM@N</a:t>
            </a:r>
            <a:r>
              <a:rPr lang="ru-RU" sz="2000" b="1" i="1" dirty="0" smtClean="0">
                <a:solidFill>
                  <a:srgbClr val="000090"/>
                </a:solidFill>
              </a:rPr>
              <a:t> </a:t>
            </a:r>
            <a:r>
              <a:rPr lang="en-US" sz="2000" b="1" i="1" dirty="0" smtClean="0">
                <a:solidFill>
                  <a:srgbClr val="000090"/>
                </a:solidFill>
              </a:rPr>
              <a:t>&amp; SRC</a:t>
            </a:r>
            <a:endParaRPr lang="en-US" sz="2000" b="1" dirty="0"/>
          </a:p>
        </p:txBody>
      </p:sp>
      <p:sp>
        <p:nvSpPr>
          <p:cNvPr id="22" name="Rectangle 21"/>
          <p:cNvSpPr/>
          <p:nvPr/>
        </p:nvSpPr>
        <p:spPr>
          <a:xfrm>
            <a:off x="4788024" y="5172046"/>
            <a:ext cx="3558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baseline="30000" dirty="0" smtClean="0">
                <a:solidFill>
                  <a:srgbClr val="000090"/>
                </a:solidFill>
              </a:rPr>
              <a:t>40</a:t>
            </a:r>
            <a:r>
              <a:rPr lang="en-US" sz="2000" i="1" dirty="0" smtClean="0">
                <a:solidFill>
                  <a:srgbClr val="000090"/>
                </a:solidFill>
              </a:rPr>
              <a:t>Ar </a:t>
            </a:r>
            <a:r>
              <a:rPr lang="en-US" sz="2000" b="1" i="1" dirty="0" smtClean="0">
                <a:solidFill>
                  <a:srgbClr val="000090"/>
                </a:solidFill>
              </a:rPr>
              <a:t>BM@N</a:t>
            </a:r>
            <a:r>
              <a:rPr lang="en-US" sz="2000" i="1" dirty="0" smtClean="0">
                <a:solidFill>
                  <a:srgbClr val="000090"/>
                </a:solidFill>
              </a:rPr>
              <a:t>       </a:t>
            </a:r>
            <a:r>
              <a:rPr lang="en-US" sz="2000" i="1" baseline="30000" dirty="0" smtClean="0">
                <a:solidFill>
                  <a:srgbClr val="000090"/>
                </a:solidFill>
              </a:rPr>
              <a:t>78</a:t>
            </a:r>
            <a:r>
              <a:rPr lang="en-US" sz="2000" i="1" dirty="0" smtClean="0">
                <a:solidFill>
                  <a:srgbClr val="000090"/>
                </a:solidFill>
              </a:rPr>
              <a:t>Kr</a:t>
            </a:r>
            <a:r>
              <a:rPr lang="ru-RU" sz="2000" i="1" dirty="0" smtClean="0">
                <a:solidFill>
                  <a:srgbClr val="000090"/>
                </a:solidFill>
              </a:rPr>
              <a:t> </a:t>
            </a:r>
            <a:r>
              <a:rPr lang="en-US" sz="2000" b="1" i="1" dirty="0" smtClean="0">
                <a:solidFill>
                  <a:srgbClr val="000090"/>
                </a:solidFill>
              </a:rPr>
              <a:t>BM@N</a:t>
            </a:r>
            <a:endParaRPr lang="en-US" sz="2000" b="1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883150" y="5695950"/>
            <a:ext cx="1485900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04800" y="1525841"/>
            <a:ext cx="3987800" cy="105474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342900" indent="-342900">
              <a:buClr>
                <a:srgbClr val="FF0D1A"/>
              </a:buClr>
              <a:buFont typeface="Wingdings" charset="2"/>
              <a:buChar char="Ø"/>
            </a:pPr>
            <a:r>
              <a:rPr lang="en-US" sz="2000" b="1" i="1" dirty="0">
                <a:solidFill>
                  <a:srgbClr val="000090"/>
                </a:solidFill>
              </a:rPr>
              <a:t>t</a:t>
            </a:r>
            <a:r>
              <a:rPr lang="en-US" sz="2000" b="1" i="1" dirty="0" smtClean="0">
                <a:solidFill>
                  <a:srgbClr val="000090"/>
                </a:solidFill>
              </a:rPr>
              <a:t>he first run with startup  configuration of BM@N</a:t>
            </a:r>
            <a:endParaRPr lang="ru-RU" sz="2000" b="1" i="1" dirty="0" smtClean="0">
              <a:solidFill>
                <a:srgbClr val="000090"/>
              </a:solidFill>
            </a:endParaRPr>
          </a:p>
          <a:p>
            <a:pPr marL="342900" indent="-342900">
              <a:buClr>
                <a:srgbClr val="FF0D1A"/>
              </a:buClr>
              <a:buFont typeface="Wingdings" charset="2"/>
              <a:buChar char="Ø"/>
            </a:pPr>
            <a:r>
              <a:rPr lang="en-US" sz="2000" b="1" i="1" dirty="0">
                <a:solidFill>
                  <a:srgbClr val="000090"/>
                </a:solidFill>
              </a:rPr>
              <a:t>e</a:t>
            </a:r>
            <a:r>
              <a:rPr lang="en-US" sz="2000" b="1" i="1" dirty="0" smtClean="0">
                <a:solidFill>
                  <a:srgbClr val="000090"/>
                </a:solidFill>
              </a:rPr>
              <a:t>xperiment </a:t>
            </a:r>
            <a:r>
              <a:rPr lang="ru-RU" sz="2000" b="1" i="1" dirty="0" smtClean="0">
                <a:solidFill>
                  <a:srgbClr val="000090"/>
                </a:solidFill>
              </a:rPr>
              <a:t> </a:t>
            </a:r>
            <a:r>
              <a:rPr lang="en-US" sz="2000" b="1" i="1" dirty="0" smtClean="0">
                <a:solidFill>
                  <a:srgbClr val="000090"/>
                </a:solidFill>
              </a:rPr>
              <a:t>BM@N SRC</a:t>
            </a:r>
            <a:endParaRPr lang="en-US" sz="2000" b="1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6781800" y="5695950"/>
            <a:ext cx="1111250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712423" y="6161694"/>
            <a:ext cx="633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03.04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962596" y="6343650"/>
            <a:ext cx="2133600" cy="476250"/>
          </a:xfrm>
        </p:spPr>
        <p:txBody>
          <a:bodyPr anchor="b"/>
          <a:lstStyle/>
          <a:p>
            <a:fld id="{0D407510-CD4E-4320-B1B7-E77576364A88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14" name="Picture 9" descr="NICA_header_bl-wh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7768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 descr="NICA-Logo_4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68"/>
            <a:ext cx="1403648" cy="6914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764748" y="113586"/>
            <a:ext cx="6651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Nuclotron RUN #</a:t>
            </a:r>
            <a:r>
              <a:rPr lang="en-US" alt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55,  spring 2018 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9457" y="1085920"/>
            <a:ext cx="4602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90"/>
                </a:solidFill>
              </a:rPr>
              <a:t>Run</a:t>
            </a:r>
            <a:r>
              <a:rPr lang="ru-RU" sz="2400" b="1" dirty="0">
                <a:solidFill>
                  <a:srgbClr val="000090"/>
                </a:solidFill>
              </a:rPr>
              <a:t> 55: </a:t>
            </a:r>
            <a:r>
              <a:rPr lang="en-US" sz="2400" b="1" i="1" dirty="0">
                <a:solidFill>
                  <a:srgbClr val="000090"/>
                </a:solidFill>
              </a:rPr>
              <a:t>February </a:t>
            </a:r>
            <a:r>
              <a:rPr lang="mr-IN" sz="2400" b="1" i="1" dirty="0">
                <a:solidFill>
                  <a:srgbClr val="000090"/>
                </a:solidFill>
              </a:rPr>
              <a:t>–</a:t>
            </a:r>
            <a:r>
              <a:rPr lang="en-US" sz="2400" b="1" i="1" dirty="0">
                <a:solidFill>
                  <a:srgbClr val="000090"/>
                </a:solidFill>
              </a:rPr>
              <a:t> April </a:t>
            </a:r>
            <a:r>
              <a:rPr lang="ru-RU" sz="2400" b="1" i="1" dirty="0">
                <a:solidFill>
                  <a:srgbClr val="000090"/>
                </a:solidFill>
              </a:rPr>
              <a:t>2018 </a:t>
            </a:r>
            <a:endParaRPr lang="en-US" sz="2400" b="1" i="1" dirty="0">
              <a:solidFill>
                <a:srgbClr val="00009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27296" y="682558"/>
            <a:ext cx="5168900" cy="461665"/>
          </a:xfrm>
          <a:prstGeom prst="rect">
            <a:avLst/>
          </a:prstGeom>
          <a:solidFill>
            <a:srgbClr val="A3C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m</a:t>
            </a:r>
            <a:r>
              <a:rPr lang="en-US" sz="2400" b="1" dirty="0" smtClean="0">
                <a:solidFill>
                  <a:srgbClr val="FF0000"/>
                </a:solidFill>
              </a:rPr>
              <a:t>ilestone I:  </a:t>
            </a:r>
            <a:r>
              <a:rPr lang="en-US" altLang="ru-RU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BM@N first results</a:t>
            </a:r>
            <a:endParaRPr lang="ru-RU" altLang="ru-RU" sz="2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85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69863" y="1189038"/>
            <a:ext cx="8794750" cy="58420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3200" b="1" baseline="300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r>
              <a:rPr lang="en-US" altLang="ru-RU" sz="3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altLang="ru-RU" sz="3200" b="1" baseline="300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+6</a:t>
            </a:r>
            <a:r>
              <a:rPr lang="en-US" altLang="ru-RU" sz="3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beam acceleration (3,5 GeV/u) </a:t>
            </a:r>
            <a:r>
              <a:rPr lang="en-US" alt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RUN #55</a:t>
            </a:r>
            <a:endParaRPr lang="ru-RU" alt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2227" name="Рисунок 1"/>
          <p:cNvPicPr>
            <a:picLocks noChangeAspect="1" noChangeArrowheads="1"/>
          </p:cNvPicPr>
          <p:nvPr/>
        </p:nvPicPr>
        <p:blipFill>
          <a:blip r:embed="rId2"/>
          <a:srcRect t="14560" r="44218" b="10400"/>
          <a:stretch>
            <a:fillRect/>
          </a:stretch>
        </p:blipFill>
        <p:spPr bwMode="auto">
          <a:xfrm>
            <a:off x="4919663" y="2022475"/>
            <a:ext cx="4224337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Рисунок 2"/>
          <p:cNvPicPr>
            <a:picLocks noChangeAspect="1"/>
          </p:cNvPicPr>
          <p:nvPr/>
        </p:nvPicPr>
        <p:blipFill>
          <a:blip r:embed="rId3"/>
          <a:srcRect r="19826" b="12546"/>
          <a:stretch>
            <a:fillRect/>
          </a:stretch>
        </p:blipFill>
        <p:spPr bwMode="auto">
          <a:xfrm>
            <a:off x="-15875" y="2022475"/>
            <a:ext cx="4935538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1168400" y="3171825"/>
            <a:ext cx="3052763" cy="4619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2400" b="1" baseline="300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r>
              <a:rPr lang="en-US" altLang="ru-RU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altLang="ru-RU" sz="2400" b="1" baseline="300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+6</a:t>
            </a:r>
            <a:r>
              <a:rPr lang="en-US" altLang="ru-RU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Intensity 5*10</a:t>
            </a:r>
            <a:r>
              <a:rPr lang="en-US" altLang="ru-RU" sz="2400" b="1" baseline="300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ru-RU" altLang="ru-RU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2230" name="Picture 3" descr="NICA_header_blue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1" name="TextBox 3"/>
          <p:cNvSpPr txBox="1">
            <a:spLocks noChangeArrowheads="1"/>
          </p:cNvSpPr>
          <p:nvPr/>
        </p:nvSpPr>
        <p:spPr bwMode="auto">
          <a:xfrm>
            <a:off x="-1588" y="44450"/>
            <a:ext cx="91455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ru-RU" sz="3600" b="1">
                <a:solidFill>
                  <a:srgbClr val="FF0000"/>
                </a:solidFill>
                <a:cs typeface="Arial" pitchFamily="34" charset="0"/>
              </a:rPr>
              <a:t>Nuclotron: ion acceleration</a:t>
            </a:r>
            <a:endParaRPr lang="ru-RU" altLang="ru-RU" sz="3600" b="1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52232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8CC1C71-D0CA-4D0A-98C2-1C417AED8AA5}" type="slidenum">
              <a:rPr lang="ru-RU" altLang="ru-RU" smtClean="0">
                <a:solidFill>
                  <a:srgbClr val="898989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 altLang="ru-RU" smtClean="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52233" name="TextBox 6"/>
          <p:cNvSpPr txBox="1">
            <a:spLocks noChangeArrowheads="1"/>
          </p:cNvSpPr>
          <p:nvPr/>
        </p:nvSpPr>
        <p:spPr bwMode="auto">
          <a:xfrm>
            <a:off x="395288" y="5708650"/>
            <a:ext cx="85693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ru-RU" sz="2400" b="1">
                <a:solidFill>
                  <a:srgbClr val="170CF4"/>
                </a:solidFill>
                <a:cs typeface="Arial" pitchFamily="34" charset="0"/>
              </a:rPr>
              <a:t>Run #54, carbon beam was accelerated up to 5.2 GeV/u, V</a:t>
            </a:r>
            <a:r>
              <a:rPr lang="en-US" altLang="ru-RU" sz="2400" b="1" baseline="-25000">
                <a:solidFill>
                  <a:srgbClr val="170CF4"/>
                </a:solidFill>
                <a:cs typeface="Arial" pitchFamily="34" charset="0"/>
              </a:rPr>
              <a:t>ESS</a:t>
            </a:r>
            <a:r>
              <a:rPr lang="en-US" altLang="ru-RU" sz="2400" b="1">
                <a:solidFill>
                  <a:srgbClr val="170CF4"/>
                </a:solidFill>
                <a:cs typeface="Arial" pitchFamily="34" charset="0"/>
              </a:rPr>
              <a:t> = 145 kV </a:t>
            </a:r>
            <a:endParaRPr lang="ru-RU" altLang="ru-RU" sz="2400" b="1">
              <a:solidFill>
                <a:srgbClr val="170CF4"/>
              </a:solidFill>
              <a:cs typeface="Arial" pitchFamily="34" charset="0"/>
            </a:endParaRPr>
          </a:p>
        </p:txBody>
      </p:sp>
      <p:pic>
        <p:nvPicPr>
          <p:cNvPr id="11" name="Picture 6" descr="NICA-Logo_4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68"/>
            <a:ext cx="1403648" cy="6914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809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445514E-D6A2-4C76-9527-CFEDA52D2B15}" type="slidenum">
              <a:rPr lang="ru-RU" altLang="ru-RU" smtClean="0">
                <a:solidFill>
                  <a:srgbClr val="898989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 altLang="ru-RU" smtClean="0">
              <a:solidFill>
                <a:srgbClr val="898989"/>
              </a:solidFill>
              <a:cs typeface="Arial" pitchFamily="34" charset="0"/>
            </a:endParaRPr>
          </a:p>
        </p:txBody>
      </p:sp>
      <p:pic>
        <p:nvPicPr>
          <p:cNvPr id="54275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285860"/>
            <a:ext cx="7929586" cy="3256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-9525" y="785794"/>
            <a:ext cx="9153525" cy="58578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3200" b="1" baseline="300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78</a:t>
            </a:r>
            <a:r>
              <a:rPr lang="en-US" altLang="ru-RU" sz="3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</a:t>
            </a:r>
            <a:r>
              <a:rPr lang="en-US" altLang="ru-RU" sz="3200" b="1" baseline="300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+26</a:t>
            </a:r>
            <a:r>
              <a:rPr lang="en-US" altLang="ru-RU" sz="3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beam acceleration (3,2 GeV/u) </a:t>
            </a:r>
            <a:r>
              <a:rPr lang="en-US" alt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RUN #55</a:t>
            </a:r>
            <a:endParaRPr lang="ru-RU" alt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4277" name="Picture 3" descr="NICA_header_blue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8" name="TextBox 3"/>
          <p:cNvSpPr txBox="1">
            <a:spLocks noChangeArrowheads="1"/>
          </p:cNvSpPr>
          <p:nvPr/>
        </p:nvSpPr>
        <p:spPr bwMode="auto">
          <a:xfrm>
            <a:off x="-1588" y="44450"/>
            <a:ext cx="91455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ru-RU" sz="3600" b="1">
                <a:solidFill>
                  <a:srgbClr val="FF0000"/>
                </a:solidFill>
                <a:cs typeface="Arial" pitchFamily="34" charset="0"/>
              </a:rPr>
              <a:t>Nuclotron: ion acceleration</a:t>
            </a:r>
            <a:endParaRPr lang="ru-RU" altLang="ru-RU" sz="3600" b="1">
              <a:solidFill>
                <a:srgbClr val="FF0000"/>
              </a:solidFill>
              <a:cs typeface="Arial" pitchFamily="34" charset="0"/>
            </a:endParaRPr>
          </a:p>
        </p:txBody>
      </p:sp>
      <p:pic>
        <p:nvPicPr>
          <p:cNvPr id="7" name="Рисунок 1"/>
          <p:cNvPicPr>
            <a:picLocks noChangeAspect="1"/>
          </p:cNvPicPr>
          <p:nvPr/>
        </p:nvPicPr>
        <p:blipFill>
          <a:blip r:embed="rId4"/>
          <a:srcRect t="40511" r="14952" b="12540"/>
          <a:stretch>
            <a:fillRect/>
          </a:stretch>
        </p:blipFill>
        <p:spPr bwMode="auto">
          <a:xfrm>
            <a:off x="428596" y="4572008"/>
            <a:ext cx="8001057" cy="218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214414" y="5000636"/>
            <a:ext cx="6981014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24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78</a:t>
            </a:r>
            <a:r>
              <a:rPr lang="en-US" alt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  beam spill, 2*10</a:t>
            </a:r>
            <a:r>
              <a:rPr lang="en-US" altLang="ru-RU" sz="24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alt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ru-RU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ppp</a:t>
            </a:r>
            <a:r>
              <a:rPr lang="en-US" alt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altLang="ru-RU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altLang="ru-RU" sz="2400" b="1" baseline="-25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spill</a:t>
            </a:r>
            <a:r>
              <a:rPr lang="en-US" altLang="ru-RU" sz="2400" b="1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10s, </a:t>
            </a:r>
            <a:r>
              <a:rPr lang="en-US" altLang="ru-RU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altLang="ru-RU" sz="2400" b="1" baseline="-25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</a:t>
            </a:r>
            <a:r>
              <a:rPr lang="en-US" alt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&gt;99%</a:t>
            </a:r>
            <a:endParaRPr lang="ru-RU" alt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6" descr="NICA-Logo_4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68"/>
            <a:ext cx="1403648" cy="6914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447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 descr="NICA_header_blu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Группа 4"/>
          <p:cNvGrpSpPr>
            <a:grpSpLocks/>
          </p:cNvGrpSpPr>
          <p:nvPr/>
        </p:nvGrpSpPr>
        <p:grpSpPr bwMode="auto">
          <a:xfrm>
            <a:off x="2159000" y="800101"/>
            <a:ext cx="6870700" cy="5702300"/>
            <a:chOff x="226043" y="937313"/>
            <a:chExt cx="7902357" cy="6680200"/>
          </a:xfrm>
        </p:grpSpPr>
        <p:pic>
          <p:nvPicPr>
            <p:cNvPr id="12" name="Picture 2" descr="D:\!Butenko\-=Work=-\=Work DOC=\Articles\IPAC10 Booster\SC-Complex-plan-en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292"/>
            <a:stretch>
              <a:fillRect/>
            </a:stretch>
          </p:blipFill>
          <p:spPr bwMode="auto">
            <a:xfrm>
              <a:off x="226043" y="937313"/>
              <a:ext cx="7902357" cy="668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Прямоугольник 13"/>
            <p:cNvSpPr/>
            <p:nvPr/>
          </p:nvSpPr>
          <p:spPr>
            <a:xfrm>
              <a:off x="2175760" y="4691748"/>
              <a:ext cx="130171" cy="14446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1" name="Прямоугольник 14"/>
            <p:cNvSpPr/>
            <p:nvPr/>
          </p:nvSpPr>
          <p:spPr>
            <a:xfrm>
              <a:off x="2175760" y="4510773"/>
              <a:ext cx="130171" cy="14287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3" name="Прямоугольник 16"/>
            <p:cNvSpPr/>
            <p:nvPr/>
          </p:nvSpPr>
          <p:spPr>
            <a:xfrm rot="20700000">
              <a:off x="2620875" y="5188083"/>
              <a:ext cx="171445" cy="1619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4" name="Прямоугольник 17"/>
            <p:cNvSpPr/>
            <p:nvPr/>
          </p:nvSpPr>
          <p:spPr>
            <a:xfrm rot="20460000">
              <a:off x="2673262" y="5370646"/>
              <a:ext cx="169857" cy="1619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5" name="Прямоугольник 18"/>
            <p:cNvSpPr/>
            <p:nvPr/>
          </p:nvSpPr>
          <p:spPr>
            <a:xfrm rot="20100000">
              <a:off x="2743109" y="5548447"/>
              <a:ext cx="171445" cy="1619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6" name="Прямоугольник 19"/>
            <p:cNvSpPr/>
            <p:nvPr/>
          </p:nvSpPr>
          <p:spPr>
            <a:xfrm rot="19800000">
              <a:off x="2828831" y="5708783"/>
              <a:ext cx="171445" cy="1619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" name="Прямоугольник 9"/>
            <p:cNvSpPr/>
            <p:nvPr/>
          </p:nvSpPr>
          <p:spPr>
            <a:xfrm>
              <a:off x="1962081" y="4872132"/>
              <a:ext cx="101596" cy="19050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" name="Прямоугольник 10"/>
            <p:cNvSpPr/>
            <p:nvPr/>
          </p:nvSpPr>
          <p:spPr>
            <a:xfrm>
              <a:off x="1962081" y="4656231"/>
              <a:ext cx="101596" cy="19050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" name="Прямоугольник 11"/>
            <p:cNvSpPr/>
            <p:nvPr/>
          </p:nvSpPr>
          <p:spPr>
            <a:xfrm>
              <a:off x="1966842" y="4412754"/>
              <a:ext cx="101596" cy="19050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34" name="Rectangle 33"/>
          <p:cNvSpPr/>
          <p:nvPr/>
        </p:nvSpPr>
        <p:spPr>
          <a:xfrm>
            <a:off x="3530600" y="3721100"/>
            <a:ext cx="292100" cy="2159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142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7899400" y="3898900"/>
            <a:ext cx="762000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 err="1" smtClean="0"/>
              <a:t>Ecool</a:t>
            </a:r>
            <a:endParaRPr lang="en-US" sz="2000" b="1" dirty="0"/>
          </a:p>
        </p:txBody>
      </p:sp>
      <p:sp>
        <p:nvSpPr>
          <p:cNvPr id="3" name="Rectangle 2"/>
          <p:cNvSpPr/>
          <p:nvPr/>
        </p:nvSpPr>
        <p:spPr>
          <a:xfrm>
            <a:off x="7264400" y="3708400"/>
            <a:ext cx="292100" cy="2159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302500" y="4076700"/>
            <a:ext cx="292100" cy="2159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038600" y="3860801"/>
            <a:ext cx="30480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b="1" dirty="0" smtClean="0"/>
              <a:t>RF</a:t>
            </a:r>
            <a:endParaRPr lang="en-US" b="1" dirty="0"/>
          </a:p>
        </p:txBody>
      </p:sp>
      <p:sp>
        <p:nvSpPr>
          <p:cNvPr id="31" name="Rectangle 30"/>
          <p:cNvSpPr/>
          <p:nvPr/>
        </p:nvSpPr>
        <p:spPr>
          <a:xfrm>
            <a:off x="4495800" y="4521200"/>
            <a:ext cx="774700" cy="254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283200" y="3632200"/>
            <a:ext cx="115929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Booster</a:t>
            </a:r>
          </a:p>
          <a:p>
            <a:pPr algn="ctr"/>
            <a:r>
              <a:rPr lang="en-US" sz="2000" b="1" dirty="0" smtClean="0"/>
              <a:t>PS</a:t>
            </a:r>
            <a:endParaRPr lang="en-US" sz="2000" b="1" dirty="0"/>
          </a:p>
        </p:txBody>
      </p:sp>
      <p:graphicFrame>
        <p:nvGraphicFramePr>
          <p:cNvPr id="33" name="Таблица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6975907"/>
              </p:ext>
            </p:extLst>
          </p:nvPr>
        </p:nvGraphicFramePr>
        <p:xfrm>
          <a:off x="0" y="1142984"/>
          <a:ext cx="3060700" cy="5433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2470"/>
                <a:gridCol w="573830"/>
                <a:gridCol w="914400"/>
              </a:tblGrid>
              <a:tr h="36167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Assemblies</a:t>
                      </a:r>
                      <a:endParaRPr lang="ru-RU" sz="1600" dirty="0"/>
                    </a:p>
                  </a:txBody>
                  <a:tcPr anchor="ctr"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#</a:t>
                      </a:r>
                      <a:endParaRPr lang="ru-RU" sz="1600" dirty="0"/>
                    </a:p>
                  </a:txBody>
                  <a:tcPr anchor="ctr"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tested</a:t>
                      </a:r>
                    </a:p>
                    <a:p>
                      <a:pPr algn="ctr"/>
                      <a:r>
                        <a:rPr lang="en-US" sz="1600" dirty="0" smtClean="0"/>
                        <a:t>/ ready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%</a:t>
                      </a:r>
                      <a:endParaRPr lang="ru-RU" sz="1600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</a:tr>
              <a:tr h="361676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dipoles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40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100/</a:t>
                      </a:r>
                      <a:r>
                        <a:rPr lang="ru-RU" sz="1600" dirty="0" smtClean="0">
                          <a:solidFill>
                            <a:srgbClr val="000090"/>
                          </a:solidFill>
                        </a:rPr>
                        <a:t>3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0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61676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rgbClr val="000090"/>
                          </a:solidFill>
                        </a:rPr>
                        <a:t>qdr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 doublets</a:t>
                      </a:r>
                      <a:r>
                        <a:rPr lang="en-US" sz="1600" baseline="0" dirty="0" smtClean="0">
                          <a:solidFill>
                            <a:srgbClr val="000090"/>
                          </a:solidFill>
                        </a:rPr>
                        <a:t> 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24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80/5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5876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BPM</a:t>
                      </a:r>
                      <a:r>
                        <a:rPr lang="en-US" sz="1600" baseline="0" dirty="0" smtClean="0">
                          <a:solidFill>
                            <a:srgbClr val="000090"/>
                          </a:solidFill>
                        </a:rPr>
                        <a:t> stations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24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80/0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45367">
                <a:tc>
                  <a:txBody>
                    <a:bodyPr/>
                    <a:lstStyle/>
                    <a:p>
                      <a:r>
                        <a:rPr lang="en-US" sz="1600" baseline="0" dirty="0" err="1" smtClean="0">
                          <a:solidFill>
                            <a:srgbClr val="000090"/>
                          </a:solidFill>
                        </a:rPr>
                        <a:t>magn.joint</a:t>
                      </a:r>
                      <a:r>
                        <a:rPr lang="en-US" sz="1600" baseline="0" dirty="0" smtClean="0">
                          <a:solidFill>
                            <a:srgbClr val="000090"/>
                          </a:solidFill>
                        </a:rPr>
                        <a:t> kits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45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100/</a:t>
                      </a:r>
                      <a:r>
                        <a:rPr lang="en-US" sz="1600" baseline="0" dirty="0" smtClean="0">
                          <a:solidFill>
                            <a:srgbClr val="000090"/>
                          </a:solidFill>
                        </a:rPr>
                        <a:t>50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62471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bypass</a:t>
                      </a:r>
                      <a:r>
                        <a:rPr lang="en-US" sz="1600" baseline="0" dirty="0" smtClean="0">
                          <a:solidFill>
                            <a:srgbClr val="000090"/>
                          </a:solidFill>
                        </a:rPr>
                        <a:t> for c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oolant liquid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2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60/0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61676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warm sect. 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4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70/50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72511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rgbClr val="000090"/>
                          </a:solidFill>
                        </a:rPr>
                        <a:t>refererence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 </a:t>
                      </a:r>
                    </a:p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magnet sec.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2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90/50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6830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feed box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2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10/0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62471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vac. station</a:t>
                      </a:r>
                      <a:r>
                        <a:rPr lang="en-US" sz="1600" baseline="0" dirty="0" smtClean="0">
                          <a:solidFill>
                            <a:srgbClr val="000090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(</a:t>
                      </a:r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cryostat</a:t>
                      </a:r>
                      <a:r>
                        <a:rPr lang="en-US" sz="1600" baseline="0" dirty="0" smtClean="0">
                          <a:solidFill>
                            <a:srgbClr val="000090"/>
                          </a:solidFill>
                        </a:rPr>
                        <a:t>)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26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50/50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62471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vac. station (</a:t>
                      </a:r>
                      <a:r>
                        <a:rPr lang="en-US" sz="1600" i="1" baseline="0" dirty="0" smtClean="0">
                          <a:solidFill>
                            <a:srgbClr val="000090"/>
                          </a:solidFill>
                        </a:rPr>
                        <a:t>beam pipe</a:t>
                      </a:r>
                      <a:r>
                        <a:rPr lang="en-US" sz="1600" baseline="0" dirty="0" smtClean="0">
                          <a:solidFill>
                            <a:srgbClr val="000090"/>
                          </a:solidFill>
                        </a:rPr>
                        <a:t>)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24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90/30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" name="Прямоугольник 10"/>
          <p:cNvSpPr/>
          <p:nvPr/>
        </p:nvSpPr>
        <p:spPr bwMode="auto">
          <a:xfrm>
            <a:off x="3668397" y="3796815"/>
            <a:ext cx="88333" cy="16261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" name="Прямоугольник 10"/>
          <p:cNvSpPr/>
          <p:nvPr/>
        </p:nvSpPr>
        <p:spPr bwMode="auto">
          <a:xfrm>
            <a:off x="3668397" y="3631715"/>
            <a:ext cx="88333" cy="16261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2387600" y="3759200"/>
            <a:ext cx="1714572" cy="369332"/>
          </a:xfrm>
          <a:prstGeom prst="rect">
            <a:avLst/>
          </a:prstGeom>
          <a:solidFill>
            <a:srgbClr val="FFFFFF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ref. mag. sec.</a:t>
            </a:r>
            <a:endParaRPr lang="en-US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6891661" y="317505"/>
            <a:ext cx="2180927" cy="470806"/>
          </a:xfrm>
          <a:prstGeom prst="rect">
            <a:avLst/>
          </a:prstGeom>
          <a:solidFill>
            <a:srgbClr val="A3C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m</a:t>
            </a:r>
            <a:r>
              <a:rPr lang="en-US" sz="2400" b="1" dirty="0" smtClean="0">
                <a:solidFill>
                  <a:srgbClr val="FF0000"/>
                </a:solidFill>
              </a:rPr>
              <a:t>ilestone II:</a:t>
            </a:r>
            <a:endParaRPr lang="ru-RU" altLang="ru-RU" sz="2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28" name="Picture 6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3648" cy="6914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18"/>
          <p:cNvSpPr txBox="1">
            <a:spLocks noChangeArrowheads="1"/>
          </p:cNvSpPr>
          <p:nvPr/>
        </p:nvSpPr>
        <p:spPr bwMode="auto">
          <a:xfrm>
            <a:off x="443698" y="23794"/>
            <a:ext cx="7799404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kumimoji="0" lang="en-US" alt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Booster of the Nuclotron </a:t>
            </a:r>
            <a:endParaRPr kumimoji="0" lang="ru-RU" alt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48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1" b="17963"/>
          <a:stretch/>
        </p:blipFill>
        <p:spPr>
          <a:xfrm>
            <a:off x="4763854" y="1340768"/>
            <a:ext cx="4000528" cy="2419767"/>
          </a:xfrm>
          <a:prstGeom prst="rect">
            <a:avLst/>
          </a:prstGeom>
        </p:spPr>
      </p:pic>
      <p:pic>
        <p:nvPicPr>
          <p:cNvPr id="10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16" r="7203" b="7691"/>
          <a:stretch/>
        </p:blipFill>
        <p:spPr>
          <a:xfrm>
            <a:off x="120384" y="3808062"/>
            <a:ext cx="4071965" cy="2674801"/>
          </a:xfrm>
          <a:prstGeom prst="rect">
            <a:avLst/>
          </a:prstGeom>
        </p:spPr>
      </p:pic>
      <p:pic>
        <p:nvPicPr>
          <p:cNvPr id="9" name="Объект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b="27633"/>
          <a:stretch/>
        </p:blipFill>
        <p:spPr bwMode="auto">
          <a:xfrm>
            <a:off x="120384" y="1340768"/>
            <a:ext cx="4566561" cy="2481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F:\Photos\Работа\Разобрать\11780531\DSC021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35226" y="3950938"/>
            <a:ext cx="4429156" cy="253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263788" y="6165517"/>
            <a:ext cx="4572032" cy="38100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Test assembly of 4 Booster magnets    </a:t>
            </a:r>
            <a:endParaRPr lang="ru-RU" sz="2000" b="1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2460" y="3522310"/>
            <a:ext cx="9144000" cy="461665"/>
          </a:xfrm>
          <a:prstGeom prst="rect">
            <a:avLst/>
          </a:prstGeom>
          <a:solidFill>
            <a:srgbClr val="9DF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300" b="1" i="1" dirty="0">
                <a:solidFill>
                  <a:srgbClr val="000090"/>
                </a:solidFill>
              </a:rPr>
              <a:t>t</a:t>
            </a:r>
            <a:r>
              <a:rPr lang="en-US" sz="2300" b="1" i="1" dirty="0" smtClean="0">
                <a:solidFill>
                  <a:srgbClr val="000090"/>
                </a:solidFill>
              </a:rPr>
              <a:t>he first magnet was transported to the tunnel on 19 Sept. 2018 !</a:t>
            </a:r>
            <a:endParaRPr lang="en-US" sz="2300" b="1" i="1" dirty="0">
              <a:solidFill>
                <a:srgbClr val="000090"/>
              </a:solidFill>
            </a:endParaRPr>
          </a:p>
        </p:txBody>
      </p:sp>
      <p:pic>
        <p:nvPicPr>
          <p:cNvPr id="11" name="Picture 3" descr="NICA_header_blue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6" y="-3119"/>
            <a:ext cx="9144000" cy="1088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1390853" y="-6243"/>
            <a:ext cx="771313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kumimoji="0"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D</a:t>
            </a:r>
            <a:r>
              <a:rPr kumimoji="0"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ipole </a:t>
            </a:r>
            <a:r>
              <a:rPr kumimoji="0"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magnets are transporting to Booster </a:t>
            </a:r>
            <a:r>
              <a:rPr kumimoji="0"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site</a:t>
            </a:r>
            <a:endParaRPr kumimoji="0"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13" name="Picture 6" descr="NICA-Logo_4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519"/>
            <a:ext cx="1403648" cy="6914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004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6" b="10645"/>
          <a:stretch>
            <a:fillRect/>
          </a:stretch>
        </p:blipFill>
        <p:spPr bwMode="auto">
          <a:xfrm>
            <a:off x="142844" y="1186486"/>
            <a:ext cx="6000792" cy="182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7"/>
          <p:cNvSpPr txBox="1">
            <a:spLocks noChangeArrowheads="1"/>
          </p:cNvSpPr>
          <p:nvPr/>
        </p:nvSpPr>
        <p:spPr bwMode="auto">
          <a:xfrm>
            <a:off x="2285984" y="2428868"/>
            <a:ext cx="31444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ru-RU" sz="2000" i="1" dirty="0" smtClean="0">
                <a:solidFill>
                  <a:srgbClr val="000090"/>
                </a:solidFill>
                <a:latin typeface="Arial" panose="020B0604020202020204" pitchFamily="34" charset="0"/>
              </a:rPr>
              <a:t>Beam transfer channel from HILAc to the Booster</a:t>
            </a:r>
            <a:endParaRPr kumimoji="0" lang="ru-RU" altLang="ru-RU" sz="2000" i="1" dirty="0">
              <a:solidFill>
                <a:srgbClr val="000090"/>
              </a:solidFill>
              <a:latin typeface="Arial" panose="020B0604020202020204" pitchFamily="34" charset="0"/>
            </a:endParaRPr>
          </a:p>
        </p:txBody>
      </p:sp>
      <p:pic>
        <p:nvPicPr>
          <p:cNvPr id="24584" name="Рисунок 2" descr="C:\Users\user\Documents\Болгария Сидорин\029 ИП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900" y="3248305"/>
            <a:ext cx="3405460" cy="286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740" y="1039143"/>
            <a:ext cx="2421610" cy="23964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279900" y="5022751"/>
            <a:ext cx="4864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rgbClr val="000090"/>
                </a:solidFill>
              </a:rPr>
              <a:t>p</a:t>
            </a:r>
            <a:r>
              <a:rPr lang="en-US" i="1" dirty="0" smtClean="0">
                <a:solidFill>
                  <a:srgbClr val="000090"/>
                </a:solidFill>
              </a:rPr>
              <a:t>rototype of </a:t>
            </a:r>
          </a:p>
          <a:p>
            <a:pPr algn="r"/>
            <a:r>
              <a:rPr lang="en-US" i="1" dirty="0" smtClean="0">
                <a:solidFill>
                  <a:srgbClr val="000090"/>
                </a:solidFill>
              </a:rPr>
              <a:t>electrostatic </a:t>
            </a:r>
          </a:p>
          <a:p>
            <a:pPr algn="r"/>
            <a:r>
              <a:rPr lang="en-US" i="1" dirty="0" smtClean="0">
                <a:solidFill>
                  <a:srgbClr val="000090"/>
                </a:solidFill>
              </a:rPr>
              <a:t>deflector </a:t>
            </a:r>
          </a:p>
          <a:p>
            <a:pPr algn="r"/>
            <a:r>
              <a:rPr lang="en-US" i="1" dirty="0" smtClean="0">
                <a:solidFill>
                  <a:srgbClr val="000090"/>
                </a:solidFill>
              </a:rPr>
              <a:t>was tested;</a:t>
            </a:r>
          </a:p>
          <a:p>
            <a:pPr algn="r"/>
            <a:r>
              <a:rPr lang="en-US" i="1" dirty="0">
                <a:solidFill>
                  <a:srgbClr val="000090"/>
                </a:solidFill>
              </a:rPr>
              <a:t>c</a:t>
            </a:r>
            <a:r>
              <a:rPr lang="en-US" i="1" dirty="0" smtClean="0">
                <a:solidFill>
                  <a:srgbClr val="000090"/>
                </a:solidFill>
              </a:rPr>
              <a:t>ontract for the plates is in progress.</a:t>
            </a:r>
            <a:endParaRPr lang="ru-RU" i="1" dirty="0">
              <a:solidFill>
                <a:srgbClr val="00009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4682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16" name="Picture 15" descr="20180919_12402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3257550"/>
            <a:ext cx="3937000" cy="29527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7158" y="6143644"/>
            <a:ext cx="403343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90"/>
                </a:solidFill>
              </a:rPr>
              <a:t>a</a:t>
            </a:r>
            <a:r>
              <a:rPr lang="en-US" i="1" dirty="0" smtClean="0">
                <a:solidFill>
                  <a:srgbClr val="000090"/>
                </a:solidFill>
              </a:rPr>
              <a:t>ll magnets are ready for installation</a:t>
            </a:r>
            <a:endParaRPr lang="ru-RU" i="1" dirty="0">
              <a:solidFill>
                <a:srgbClr val="00009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285720" y="2071678"/>
            <a:ext cx="1214446" cy="35719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20648450">
            <a:off x="393124" y="195441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beam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7" name="Picture 3" descr="NICA_header_blue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NICA-Logo_4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3648" cy="6914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724128" y="715977"/>
            <a:ext cx="2705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90"/>
                </a:solidFill>
              </a:rPr>
              <a:t>Septum is ready on 70% </a:t>
            </a:r>
          </a:p>
          <a:p>
            <a:r>
              <a:rPr lang="en-US" b="1" i="1" dirty="0" smtClean="0">
                <a:solidFill>
                  <a:srgbClr val="000090"/>
                </a:solidFill>
              </a:rPr>
              <a:t>“</a:t>
            </a:r>
            <a:r>
              <a:rPr lang="en-US" b="1" i="1" dirty="0" err="1" smtClean="0">
                <a:solidFill>
                  <a:srgbClr val="000090"/>
                </a:solidFill>
              </a:rPr>
              <a:t>Cryosystems</a:t>
            </a:r>
            <a:r>
              <a:rPr lang="en-US" b="1" i="1" dirty="0" smtClean="0">
                <a:solidFill>
                  <a:srgbClr val="000090"/>
                </a:solidFill>
              </a:rPr>
              <a:t>”, UK.</a:t>
            </a:r>
            <a:endParaRPr lang="ru-RU" b="1" i="1" dirty="0">
              <a:solidFill>
                <a:srgbClr val="000090"/>
              </a:solidFill>
            </a:endParaRPr>
          </a:p>
        </p:txBody>
      </p:sp>
      <p:sp>
        <p:nvSpPr>
          <p:cNvPr id="20" name="TextBox 3"/>
          <p:cNvSpPr txBox="1">
            <a:spLocks noChangeArrowheads="1"/>
          </p:cNvSpPr>
          <p:nvPr/>
        </p:nvSpPr>
        <p:spPr bwMode="auto">
          <a:xfrm>
            <a:off x="773997" y="14081"/>
            <a:ext cx="77131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kumimoji="0"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Injection to the Booster</a:t>
            </a:r>
            <a:endParaRPr kumimoji="0"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47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3"/>
          <p:cNvSpPr txBox="1">
            <a:spLocks noChangeArrowheads="1"/>
          </p:cNvSpPr>
          <p:nvPr/>
        </p:nvSpPr>
        <p:spPr bwMode="auto">
          <a:xfrm>
            <a:off x="395536" y="1281753"/>
            <a:ext cx="7673447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NICA is an international project </a:t>
            </a:r>
          </a:p>
          <a:p>
            <a:r>
              <a:rPr lang="en-US" sz="2000" dirty="0">
                <a:latin typeface="Calibri" pitchFamily="34" charset="0"/>
              </a:rPr>
              <a:t>realizing by international intergovernmental organization – </a:t>
            </a:r>
          </a:p>
          <a:p>
            <a:r>
              <a:rPr lang="en-US" sz="2000" dirty="0">
                <a:latin typeface="Calibri" pitchFamily="34" charset="0"/>
              </a:rPr>
              <a:t>the Joint Institute for Nuclear Research </a:t>
            </a:r>
          </a:p>
          <a:p>
            <a:r>
              <a:rPr lang="en-US" sz="2000" dirty="0">
                <a:latin typeface="Calibri" pitchFamily="34" charset="0"/>
              </a:rPr>
              <a:t>and brings the efforts of 18 member states and 6 associated countries.</a:t>
            </a:r>
          </a:p>
          <a:p>
            <a:endParaRPr lang="ru-RU" sz="2000" dirty="0">
              <a:latin typeface="Calibri" pitchFamily="34" charset="0"/>
            </a:endParaRPr>
          </a:p>
          <a:p>
            <a:r>
              <a:rPr lang="en-US" sz="2000" dirty="0">
                <a:latin typeface="Calibri" pitchFamily="34" charset="0"/>
              </a:rPr>
              <a:t>Project NICA started as a part of the JINR Roadmap for 2009-2016 </a:t>
            </a:r>
          </a:p>
          <a:p>
            <a:r>
              <a:rPr lang="en-US" sz="2000" dirty="0">
                <a:latin typeface="Calibri" pitchFamily="34" charset="0"/>
              </a:rPr>
              <a:t>was described in </a:t>
            </a:r>
            <a:r>
              <a:rPr lang="en-US" sz="2000" dirty="0" smtClean="0">
                <a:latin typeface="Calibri" pitchFamily="34" charset="0"/>
              </a:rPr>
              <a:t>the </a:t>
            </a:r>
            <a:r>
              <a:rPr lang="en-US" sz="2000" dirty="0">
                <a:latin typeface="Calibri" pitchFamily="34" charset="0"/>
              </a:rPr>
              <a:t>7-years Program. </a:t>
            </a:r>
          </a:p>
          <a:p>
            <a:r>
              <a:rPr lang="en-US" sz="2000" dirty="0">
                <a:latin typeface="Calibri" pitchFamily="34" charset="0"/>
              </a:rPr>
              <a:t>It was approved by Scientific Council </a:t>
            </a:r>
            <a:r>
              <a:rPr lang="en-US" sz="2000" dirty="0" smtClean="0">
                <a:latin typeface="Calibri" pitchFamily="34" charset="0"/>
              </a:rPr>
              <a:t>and </a:t>
            </a:r>
            <a:endParaRPr lang="en-US" sz="2000" dirty="0">
              <a:latin typeface="Calibri" pitchFamily="34" charset="0"/>
            </a:endParaRPr>
          </a:p>
          <a:p>
            <a:r>
              <a:rPr lang="en-US" sz="2000" dirty="0">
                <a:latin typeface="Calibri" pitchFamily="34" charset="0"/>
              </a:rPr>
              <a:t>the Committee of Plenipotentiaries of JINR in 2009. </a:t>
            </a:r>
          </a:p>
          <a:p>
            <a:endParaRPr lang="ru-RU" sz="2000" dirty="0">
              <a:latin typeface="Calibri" pitchFamily="34" charset="0"/>
            </a:endParaRPr>
          </a:p>
          <a:p>
            <a:r>
              <a:rPr lang="en-US" sz="2000" dirty="0">
                <a:latin typeface="Calibri" pitchFamily="34" charset="0"/>
              </a:rPr>
              <a:t>In 2016 between RF and JINR was signed a contract </a:t>
            </a:r>
          </a:p>
          <a:p>
            <a:r>
              <a:rPr lang="en-US" sz="2000" dirty="0" smtClean="0">
                <a:latin typeface="Calibri" pitchFamily="34" charset="0"/>
              </a:rPr>
              <a:t>about support of the basic configuration of the NICA complex.</a:t>
            </a:r>
            <a:endParaRPr lang="en-US" sz="2000" dirty="0">
              <a:latin typeface="Calibri" pitchFamily="34" charset="0"/>
            </a:endParaRPr>
          </a:p>
          <a:p>
            <a:endParaRPr lang="ru-RU" sz="2000" dirty="0">
              <a:latin typeface="Calibri" pitchFamily="34" charset="0"/>
            </a:endParaRPr>
          </a:p>
          <a:p>
            <a:r>
              <a:rPr lang="en-US" sz="2000" dirty="0">
                <a:latin typeface="Calibri" pitchFamily="34" charset="0"/>
              </a:rPr>
              <a:t>In 2017 the project was included into ESFRI road map.</a:t>
            </a:r>
            <a:endParaRPr lang="ru-RU" sz="2000" dirty="0">
              <a:latin typeface="Calibri" pitchFamily="34" charset="0"/>
            </a:endParaRPr>
          </a:p>
        </p:txBody>
      </p:sp>
      <p:pic>
        <p:nvPicPr>
          <p:cNvPr id="4099" name="Picture 3" descr="NICA_header_blue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TextBox 5"/>
          <p:cNvSpPr txBox="1">
            <a:spLocks noChangeArrowheads="1"/>
          </p:cNvSpPr>
          <p:nvPr/>
        </p:nvSpPr>
        <p:spPr bwMode="auto">
          <a:xfrm>
            <a:off x="2524125" y="134938"/>
            <a:ext cx="40957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itchFamily="34" charset="0"/>
              </a:rPr>
              <a:t>General information</a:t>
            </a:r>
            <a:endParaRPr lang="ru-RU" sz="3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4101" name="Прямоугольник 6"/>
          <p:cNvSpPr>
            <a:spLocks noChangeArrowheads="1"/>
          </p:cNvSpPr>
          <p:nvPr/>
        </p:nvSpPr>
        <p:spPr bwMode="auto">
          <a:xfrm>
            <a:off x="2000250" y="5786438"/>
            <a:ext cx="55006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Calibri" pitchFamily="34" charset="0"/>
              </a:rPr>
              <a:t>Project web-site</a:t>
            </a:r>
            <a:r>
              <a:rPr lang="en-US" sz="2800">
                <a:latin typeface="Calibri" pitchFamily="34" charset="0"/>
              </a:rPr>
              <a:t>: http://nica.jinr.ru/</a:t>
            </a:r>
            <a:endParaRPr lang="ru-RU" sz="2800">
              <a:latin typeface="Calibri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3CE88-9CC1-4F5B-B528-63DC442D9D3C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pic>
        <p:nvPicPr>
          <p:cNvPr id="9" name="Picture 6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3648" cy="6914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NICA_header_blu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65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3648" cy="6914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21425"/>
            <a:ext cx="2133600" cy="4762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F4A6C14-824A-4059-94AE-FE4A360479F5}" type="slidenum">
              <a:rPr kumimoji="0" lang="ru-RU" altLang="ru-R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kumimoji="0" lang="ru-RU" altLang="ru-RU" sz="1200">
              <a:solidFill>
                <a:srgbClr val="898989"/>
              </a:solidFill>
            </a:endParaRPr>
          </a:p>
        </p:txBody>
      </p:sp>
      <p:pic>
        <p:nvPicPr>
          <p:cNvPr id="18436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3786190"/>
            <a:ext cx="1231900" cy="2842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357298"/>
            <a:ext cx="5715040" cy="2403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0" name="TextBox 18"/>
          <p:cNvSpPr txBox="1">
            <a:spLocks noChangeArrowheads="1"/>
          </p:cNvSpPr>
          <p:nvPr/>
        </p:nvSpPr>
        <p:spPr bwMode="auto">
          <a:xfrm>
            <a:off x="1344596" y="-12152"/>
            <a:ext cx="7799404" cy="107721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kumimoji="0" lang="en-US" alt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Electron Cooling &amp;</a:t>
            </a:r>
            <a:r>
              <a:rPr kumimoji="0" lang="ru-RU" alt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kumimoji="0" lang="en-US" alt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RF </a:t>
            </a:r>
            <a:r>
              <a:rPr kumimoji="0" lang="en-US" alt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Systems: </a:t>
            </a:r>
          </a:p>
          <a:p>
            <a:pPr algn="ctr">
              <a:spcBef>
                <a:spcPct val="0"/>
              </a:spcBef>
              <a:buNone/>
            </a:pPr>
            <a:r>
              <a:rPr kumimoji="0" lang="en-US" alt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final </a:t>
            </a:r>
            <a:r>
              <a:rPr kumimoji="0" lang="en-US" alt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stage of commissioning</a:t>
            </a:r>
            <a:endParaRPr kumimoji="0" lang="ru-RU" alt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42" y="3786190"/>
            <a:ext cx="3786214" cy="2817811"/>
          </a:xfrm>
          <a:prstGeom prst="rect">
            <a:avLst/>
          </a:prstGeom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/>
          </p:nvPr>
        </p:nvGraphicFramePr>
        <p:xfrm>
          <a:off x="5740213" y="1065069"/>
          <a:ext cx="3289487" cy="26560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3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271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9433">
                <a:tc>
                  <a:txBody>
                    <a:bodyPr/>
                    <a:lstStyle/>
                    <a:p>
                      <a:r>
                        <a:rPr lang="en-US" sz="1800" baseline="0" dirty="0" smtClean="0"/>
                        <a:t>p</a:t>
                      </a:r>
                      <a:r>
                        <a:rPr lang="en-US" sz="1800" dirty="0" smtClean="0"/>
                        <a:t>arameters</a:t>
                      </a:r>
                      <a:endParaRPr lang="ru-RU" sz="1800" dirty="0"/>
                    </a:p>
                  </a:txBody>
                  <a:tcPr marL="68579" marR="68579" marT="45710" marB="45710"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value</a:t>
                      </a:r>
                      <a:endParaRPr lang="ru-RU" sz="1800" dirty="0"/>
                    </a:p>
                  </a:txBody>
                  <a:tcPr marL="68579" marR="68579" marT="45710" marB="45710">
                    <a:solidFill>
                      <a:srgbClr val="00009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9433">
                <a:tc>
                  <a:txBody>
                    <a:bodyPr/>
                    <a:lstStyle/>
                    <a:p>
                      <a:r>
                        <a:rPr lang="en-US" sz="1800" i="1" dirty="0" smtClean="0">
                          <a:solidFill>
                            <a:srgbClr val="000090"/>
                          </a:solidFill>
                        </a:rPr>
                        <a:t>Electron energy, </a:t>
                      </a:r>
                      <a:r>
                        <a:rPr lang="en-US" sz="1800" i="1" dirty="0" err="1" smtClean="0">
                          <a:solidFill>
                            <a:srgbClr val="000090"/>
                          </a:solidFill>
                        </a:rPr>
                        <a:t>keV</a:t>
                      </a:r>
                      <a:endParaRPr lang="ru-RU" sz="1800" i="1" dirty="0">
                        <a:solidFill>
                          <a:srgbClr val="000090"/>
                        </a:solidFill>
                      </a:endParaRPr>
                    </a:p>
                  </a:txBody>
                  <a:tcPr marL="68579" marR="6857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>
                          <a:solidFill>
                            <a:srgbClr val="000090"/>
                          </a:solidFill>
                        </a:rPr>
                        <a:t>2</a:t>
                      </a:r>
                      <a:endParaRPr lang="ru-RU" sz="1800" i="1" dirty="0">
                        <a:solidFill>
                          <a:srgbClr val="000090"/>
                        </a:solidFill>
                      </a:endParaRPr>
                    </a:p>
                  </a:txBody>
                  <a:tcPr marL="68579" marR="68579" marT="45710" marB="4571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9433">
                <a:tc>
                  <a:txBody>
                    <a:bodyPr/>
                    <a:lstStyle/>
                    <a:p>
                      <a:r>
                        <a:rPr lang="en-US" sz="1800" i="1" dirty="0" smtClean="0">
                          <a:solidFill>
                            <a:srgbClr val="000090"/>
                          </a:solidFill>
                        </a:rPr>
                        <a:t>Electron current, mA</a:t>
                      </a:r>
                      <a:endParaRPr lang="ru-RU" sz="1800" i="1" dirty="0">
                        <a:solidFill>
                          <a:srgbClr val="000090"/>
                        </a:solidFill>
                      </a:endParaRPr>
                    </a:p>
                  </a:txBody>
                  <a:tcPr marL="68579" marR="6857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>
                          <a:solidFill>
                            <a:srgbClr val="000090"/>
                          </a:solidFill>
                        </a:rPr>
                        <a:t>170</a:t>
                      </a:r>
                      <a:endParaRPr lang="ru-RU" sz="1800" i="1" dirty="0">
                        <a:solidFill>
                          <a:srgbClr val="000090"/>
                        </a:solidFill>
                      </a:endParaRPr>
                    </a:p>
                  </a:txBody>
                  <a:tcPr marL="68579" marR="68579" marT="45710" marB="4571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9433">
                <a:tc>
                  <a:txBody>
                    <a:bodyPr/>
                    <a:lstStyle/>
                    <a:p>
                      <a:r>
                        <a:rPr lang="en-US" sz="1800" i="1" dirty="0" smtClean="0">
                          <a:solidFill>
                            <a:srgbClr val="000090"/>
                          </a:solidFill>
                        </a:rPr>
                        <a:t>Magnetic field,</a:t>
                      </a:r>
                      <a:r>
                        <a:rPr lang="en-US" sz="1800" i="1" baseline="0" dirty="0" smtClean="0">
                          <a:solidFill>
                            <a:srgbClr val="000090"/>
                          </a:solidFill>
                        </a:rPr>
                        <a:t> </a:t>
                      </a:r>
                      <a:r>
                        <a:rPr lang="en-US" sz="1800" i="1" baseline="0" dirty="0" err="1" smtClean="0">
                          <a:solidFill>
                            <a:srgbClr val="000090"/>
                          </a:solidFill>
                        </a:rPr>
                        <a:t>kGs</a:t>
                      </a:r>
                      <a:endParaRPr lang="ru-RU" sz="1800" i="1" dirty="0">
                        <a:solidFill>
                          <a:srgbClr val="000090"/>
                        </a:solidFill>
                      </a:endParaRPr>
                    </a:p>
                  </a:txBody>
                  <a:tcPr marL="68579" marR="6857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kern="1200" dirty="0" smtClean="0">
                          <a:solidFill>
                            <a:srgbClr val="000090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1800" i="1" kern="1200" dirty="0">
                        <a:solidFill>
                          <a:srgbClr val="00009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9" marR="68579" marT="45710" marB="4571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9433">
                <a:tc>
                  <a:txBody>
                    <a:bodyPr/>
                    <a:lstStyle/>
                    <a:p>
                      <a:r>
                        <a:rPr lang="en-US" sz="1800" i="1" dirty="0" smtClean="0">
                          <a:solidFill>
                            <a:srgbClr val="000090"/>
                          </a:solidFill>
                        </a:rPr>
                        <a:t>Filed homogeneity</a:t>
                      </a:r>
                      <a:endParaRPr lang="ru-RU" sz="1800" i="1" dirty="0">
                        <a:solidFill>
                          <a:srgbClr val="000090"/>
                        </a:solidFill>
                      </a:endParaRPr>
                    </a:p>
                  </a:txBody>
                  <a:tcPr marL="68579" marR="6857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>
                          <a:solidFill>
                            <a:srgbClr val="000090"/>
                          </a:solidFill>
                        </a:rPr>
                        <a:t>2×10</a:t>
                      </a:r>
                      <a:r>
                        <a:rPr lang="en-US" sz="1800" i="1" baseline="30000" dirty="0" smtClean="0">
                          <a:solidFill>
                            <a:srgbClr val="000090"/>
                          </a:solidFill>
                        </a:rPr>
                        <a:t>-5</a:t>
                      </a:r>
                      <a:endParaRPr lang="ru-RU" sz="1800" i="1" baseline="30000" dirty="0">
                        <a:solidFill>
                          <a:srgbClr val="000090"/>
                        </a:solidFill>
                      </a:endParaRPr>
                    </a:p>
                  </a:txBody>
                  <a:tcPr marL="68579" marR="68579" marT="45710" marB="4571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9433">
                <a:tc>
                  <a:txBody>
                    <a:bodyPr/>
                    <a:lstStyle/>
                    <a:p>
                      <a:r>
                        <a:rPr lang="en-US" sz="1800" i="1" dirty="0" smtClean="0">
                          <a:solidFill>
                            <a:srgbClr val="000090"/>
                          </a:solidFill>
                        </a:rPr>
                        <a:t>Vacuum</a:t>
                      </a:r>
                      <a:r>
                        <a:rPr lang="en-US" sz="1800" i="1" baseline="0" dirty="0" smtClean="0">
                          <a:solidFill>
                            <a:srgbClr val="000090"/>
                          </a:solidFill>
                        </a:rPr>
                        <a:t> pressure, Pa</a:t>
                      </a:r>
                      <a:endParaRPr lang="ru-RU" sz="1800" i="1" dirty="0">
                        <a:solidFill>
                          <a:srgbClr val="000090"/>
                        </a:solidFill>
                      </a:endParaRPr>
                    </a:p>
                  </a:txBody>
                  <a:tcPr marL="68579" marR="6857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>
                          <a:solidFill>
                            <a:srgbClr val="000090"/>
                          </a:solidFill>
                        </a:rPr>
                        <a:t>3×10</a:t>
                      </a:r>
                      <a:r>
                        <a:rPr lang="en-US" sz="1800" i="1" baseline="30000" dirty="0" smtClean="0">
                          <a:solidFill>
                            <a:srgbClr val="000090"/>
                          </a:solidFill>
                        </a:rPr>
                        <a:t>-9</a:t>
                      </a:r>
                      <a:endParaRPr lang="ru-RU" sz="1800" i="1" dirty="0">
                        <a:solidFill>
                          <a:srgbClr val="000090"/>
                        </a:solidFill>
                      </a:endParaRPr>
                    </a:p>
                  </a:txBody>
                  <a:tcPr marL="68579" marR="68579" marT="45710" marB="4571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9433">
                <a:tc>
                  <a:txBody>
                    <a:bodyPr/>
                    <a:lstStyle/>
                    <a:p>
                      <a:r>
                        <a:rPr lang="en-US" sz="1800" i="1" dirty="0" smtClean="0">
                          <a:solidFill>
                            <a:srgbClr val="000090"/>
                          </a:solidFill>
                        </a:rPr>
                        <a:t>Total power, kW</a:t>
                      </a:r>
                      <a:endParaRPr lang="ru-RU" sz="1800" i="1" dirty="0">
                        <a:solidFill>
                          <a:srgbClr val="000090"/>
                        </a:solidFill>
                      </a:endParaRPr>
                    </a:p>
                  </a:txBody>
                  <a:tcPr marL="68579" marR="6857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>
                          <a:solidFill>
                            <a:srgbClr val="000090"/>
                          </a:solidFill>
                        </a:rPr>
                        <a:t>120</a:t>
                      </a:r>
                      <a:endParaRPr lang="ru-RU" sz="1800" i="1" dirty="0">
                        <a:solidFill>
                          <a:srgbClr val="000090"/>
                        </a:solidFill>
                      </a:endParaRPr>
                    </a:p>
                  </a:txBody>
                  <a:tcPr marL="68579" marR="68579" marT="45710" marB="4571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344596" y="1185907"/>
            <a:ext cx="1866217" cy="369332"/>
          </a:xfrm>
          <a:prstGeom prst="rect">
            <a:avLst/>
          </a:prstGeom>
          <a:solidFill>
            <a:srgbClr val="DFFAF5"/>
          </a:solidFill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000090"/>
                </a:solidFill>
              </a:rPr>
              <a:t>r</a:t>
            </a:r>
            <a:r>
              <a:rPr lang="en-US" i="1" dirty="0" err="1" smtClean="0">
                <a:solidFill>
                  <a:srgbClr val="000090"/>
                </a:solidFill>
              </a:rPr>
              <a:t>ms</a:t>
            </a:r>
            <a:r>
              <a:rPr lang="en-US" i="1" dirty="0" smtClean="0">
                <a:solidFill>
                  <a:srgbClr val="000090"/>
                </a:solidFill>
              </a:rPr>
              <a:t>(</a:t>
            </a:r>
            <a:r>
              <a:rPr lang="en-US" i="1" dirty="0" err="1" smtClean="0">
                <a:solidFill>
                  <a:srgbClr val="000090"/>
                </a:solidFill>
              </a:rPr>
              <a:t>B</a:t>
            </a:r>
            <a:r>
              <a:rPr lang="en-US" i="1" baseline="-25000" dirty="0" err="1" smtClean="0">
                <a:solidFill>
                  <a:srgbClr val="000090"/>
                </a:solidFill>
              </a:rPr>
              <a:t>x</a:t>
            </a:r>
            <a:r>
              <a:rPr lang="en-US" i="1" dirty="0" smtClean="0">
                <a:solidFill>
                  <a:srgbClr val="000090"/>
                </a:solidFill>
              </a:rPr>
              <a:t>)=1,6 10</a:t>
            </a:r>
            <a:r>
              <a:rPr lang="en-US" i="1" baseline="30000" dirty="0" smtClean="0">
                <a:solidFill>
                  <a:srgbClr val="000090"/>
                </a:solidFill>
              </a:rPr>
              <a:t>-5</a:t>
            </a:r>
            <a:endParaRPr lang="en-US" i="1" baseline="30000" dirty="0">
              <a:solidFill>
                <a:srgbClr val="00009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16147" y="2536761"/>
            <a:ext cx="1955985" cy="369332"/>
          </a:xfrm>
          <a:prstGeom prst="rect">
            <a:avLst/>
          </a:prstGeom>
          <a:solidFill>
            <a:srgbClr val="DFFAF5"/>
          </a:solidFill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000090"/>
                </a:solidFill>
              </a:rPr>
              <a:t>r</a:t>
            </a:r>
            <a:r>
              <a:rPr lang="en-US" i="1" dirty="0" err="1" smtClean="0">
                <a:solidFill>
                  <a:srgbClr val="000090"/>
                </a:solidFill>
              </a:rPr>
              <a:t>ms</a:t>
            </a:r>
            <a:r>
              <a:rPr lang="en-US" i="1" dirty="0" smtClean="0">
                <a:solidFill>
                  <a:srgbClr val="000090"/>
                </a:solidFill>
              </a:rPr>
              <a:t>(B</a:t>
            </a:r>
            <a:r>
              <a:rPr lang="en-US" i="1" baseline="-25000" dirty="0">
                <a:solidFill>
                  <a:srgbClr val="000090"/>
                </a:solidFill>
              </a:rPr>
              <a:t>Y</a:t>
            </a:r>
            <a:r>
              <a:rPr lang="en-US" i="1" dirty="0" smtClean="0">
                <a:solidFill>
                  <a:srgbClr val="000090"/>
                </a:solidFill>
              </a:rPr>
              <a:t>)= 2,0 10</a:t>
            </a:r>
            <a:r>
              <a:rPr lang="en-US" i="1" baseline="30000" dirty="0" smtClean="0">
                <a:solidFill>
                  <a:srgbClr val="000090"/>
                </a:solidFill>
              </a:rPr>
              <a:t>-5</a:t>
            </a:r>
            <a:endParaRPr lang="en-US" i="1" baseline="30000" dirty="0">
              <a:solidFill>
                <a:srgbClr val="000090"/>
              </a:solidFill>
            </a:endParaRPr>
          </a:p>
        </p:txBody>
      </p:sp>
      <p:pic>
        <p:nvPicPr>
          <p:cNvPr id="13" name="Рисунок 1" descr="IMG_4561"/>
          <p:cNvPicPr>
            <a:picLocks noChangeAspect="1" noChangeArrowheads="1"/>
          </p:cNvPicPr>
          <p:nvPr/>
        </p:nvPicPr>
        <p:blipFill>
          <a:blip r:embed="rId8"/>
          <a:srcRect l="2041" r="6122"/>
          <a:stretch>
            <a:fillRect/>
          </a:stretch>
        </p:blipFill>
        <p:spPr bwMode="auto">
          <a:xfrm>
            <a:off x="5572132" y="3786190"/>
            <a:ext cx="3298524" cy="281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5572132" y="3786191"/>
            <a:ext cx="714380" cy="565146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RF is ready</a:t>
            </a:r>
            <a:endParaRPr lang="ru-RU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71934" y="3786190"/>
            <a:ext cx="928694" cy="565146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Ecooler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ready</a:t>
            </a:r>
            <a:endParaRPr lang="ru-RU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05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ICA_header_blu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3648" cy="6914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49" y="826845"/>
            <a:ext cx="3777527" cy="292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13"/>
          <p:cNvSpPr txBox="1">
            <a:spLocks noChangeArrowheads="1"/>
          </p:cNvSpPr>
          <p:nvPr/>
        </p:nvSpPr>
        <p:spPr bwMode="auto">
          <a:xfrm>
            <a:off x="728457" y="1246136"/>
            <a:ext cx="9708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ru-RU" sz="1600" b="1" dirty="0">
                <a:solidFill>
                  <a:schemeClr val="bg1"/>
                </a:solidFill>
                <a:latin typeface="Arial" panose="020B0604020202020204" pitchFamily="34" charset="0"/>
              </a:rPr>
              <a:t>Booster</a:t>
            </a:r>
            <a:endParaRPr kumimoji="0" lang="ru-RU" altLang="ru-RU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6628" name="TextBox 14"/>
          <p:cNvSpPr txBox="1">
            <a:spLocks noChangeArrowheads="1"/>
          </p:cNvSpPr>
          <p:nvPr/>
        </p:nvSpPr>
        <p:spPr bwMode="auto">
          <a:xfrm>
            <a:off x="1675799" y="2980196"/>
            <a:ext cx="129346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ru-RU" sz="1600" b="1" dirty="0" err="1">
                <a:solidFill>
                  <a:schemeClr val="bg1"/>
                </a:solidFill>
                <a:latin typeface="Arial" panose="020B0604020202020204" pitchFamily="34" charset="0"/>
              </a:rPr>
              <a:t>Nuclotron</a:t>
            </a:r>
            <a:endParaRPr kumimoji="0" lang="ru-RU" altLang="ru-RU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663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4" t="37680" r="20206" b="16489"/>
          <a:stretch>
            <a:fillRect/>
          </a:stretch>
        </p:blipFill>
        <p:spPr bwMode="auto">
          <a:xfrm>
            <a:off x="4038600" y="4045459"/>
            <a:ext cx="4876535" cy="2469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6" name="TextBox 12"/>
          <p:cNvSpPr txBox="1">
            <a:spLocks noChangeArrowheads="1"/>
          </p:cNvSpPr>
          <p:nvPr/>
        </p:nvSpPr>
        <p:spPr bwMode="auto">
          <a:xfrm>
            <a:off x="1606392" y="81592"/>
            <a:ext cx="7295587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Beam transfer from Booster to </a:t>
            </a:r>
            <a:r>
              <a:rPr kumimoji="0" lang="en-US" alt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Nuclotron</a:t>
            </a:r>
            <a:r>
              <a:rPr kumimoji="0" lang="ru-RU" alt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endParaRPr kumimoji="0" lang="en-US" alt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3908658" y="793623"/>
            <a:ext cx="5089712" cy="286232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180000" indent="-180000" eaLnBrk="1" hangingPunct="1">
              <a:spcBef>
                <a:spcPct val="0"/>
              </a:spcBef>
            </a:pPr>
            <a:r>
              <a:rPr kumimoji="0" lang="en-US" altLang="ru-RU" sz="1800" b="1" i="1" dirty="0">
                <a:solidFill>
                  <a:srgbClr val="000090"/>
                </a:solidFill>
                <a:latin typeface="Arial"/>
                <a:cs typeface="Arial"/>
              </a:rPr>
              <a:t>BINP</a:t>
            </a:r>
            <a:r>
              <a:rPr kumimoji="0" lang="en-US" altLang="ru-RU" sz="1800" i="1" dirty="0">
                <a:solidFill>
                  <a:srgbClr val="000090"/>
                </a:solidFill>
                <a:latin typeface="Arial"/>
                <a:cs typeface="Arial"/>
              </a:rPr>
              <a:t> is </a:t>
            </a:r>
            <a:r>
              <a:rPr kumimoji="0" lang="en-US" altLang="ru-RU" sz="1800" i="1" dirty="0" smtClean="0">
                <a:solidFill>
                  <a:srgbClr val="000090"/>
                </a:solidFill>
                <a:latin typeface="Arial"/>
                <a:cs typeface="Arial"/>
              </a:rPr>
              <a:t>start production </a:t>
            </a:r>
            <a:r>
              <a:rPr kumimoji="0" lang="en-US" altLang="ru-RU" sz="1800" i="1" dirty="0">
                <a:solidFill>
                  <a:srgbClr val="000090"/>
                </a:solidFill>
                <a:latin typeface="Arial"/>
                <a:cs typeface="Arial"/>
              </a:rPr>
              <a:t>of the </a:t>
            </a:r>
            <a:r>
              <a:rPr kumimoji="0" lang="en-US" altLang="ru-RU" sz="1800" i="1" dirty="0" smtClean="0">
                <a:solidFill>
                  <a:srgbClr val="000090"/>
                </a:solidFill>
                <a:latin typeface="Arial"/>
                <a:cs typeface="Arial"/>
              </a:rPr>
              <a:t>beam fast extraction kicker and septa;</a:t>
            </a:r>
            <a:endParaRPr kumimoji="0" lang="en-US" altLang="ru-RU" sz="1800" i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180000" indent="-180000" eaLnBrk="1" hangingPunct="1">
              <a:spcBef>
                <a:spcPct val="0"/>
              </a:spcBef>
            </a:pPr>
            <a:r>
              <a:rPr kumimoji="0" lang="en-US" altLang="ru-RU" sz="1800" i="1" dirty="0">
                <a:solidFill>
                  <a:srgbClr val="000090"/>
                </a:solidFill>
                <a:latin typeface="Arial"/>
                <a:cs typeface="Arial"/>
              </a:rPr>
              <a:t>m</a:t>
            </a:r>
            <a:r>
              <a:rPr kumimoji="0" lang="en-US" altLang="ru-RU" sz="1800" i="1" dirty="0" smtClean="0">
                <a:solidFill>
                  <a:srgbClr val="000090"/>
                </a:solidFill>
                <a:latin typeface="Arial"/>
                <a:cs typeface="Arial"/>
              </a:rPr>
              <a:t>agnets for the channel </a:t>
            </a:r>
            <a:r>
              <a:rPr kumimoji="0" lang="en-US" altLang="ru-RU" sz="1800" i="1" dirty="0">
                <a:solidFill>
                  <a:srgbClr val="000090"/>
                </a:solidFill>
                <a:latin typeface="Arial"/>
                <a:cs typeface="Arial"/>
              </a:rPr>
              <a:t>are </a:t>
            </a:r>
            <a:r>
              <a:rPr kumimoji="0" lang="en-US" altLang="ru-RU" sz="1800" i="1" dirty="0" smtClean="0">
                <a:solidFill>
                  <a:srgbClr val="000090"/>
                </a:solidFill>
                <a:latin typeface="Arial"/>
                <a:cs typeface="Arial"/>
              </a:rPr>
              <a:t>manufacturing;</a:t>
            </a:r>
            <a:endParaRPr kumimoji="0" lang="en-US" altLang="ru-RU" sz="1800" i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180000" indent="-180000" eaLnBrk="1" hangingPunct="1">
              <a:spcBef>
                <a:spcPct val="0"/>
              </a:spcBef>
            </a:pPr>
            <a:r>
              <a:rPr kumimoji="0" lang="en-US" altLang="ru-RU" sz="1800" i="1" dirty="0" err="1" smtClean="0">
                <a:solidFill>
                  <a:srgbClr val="000090"/>
                </a:solidFill>
                <a:latin typeface="Arial"/>
                <a:cs typeface="Arial"/>
              </a:rPr>
              <a:t>Lambertson</a:t>
            </a:r>
            <a:r>
              <a:rPr kumimoji="0" lang="en-US" altLang="ru-RU" sz="18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kumimoji="0" lang="en-US" altLang="ru-RU" sz="1800" i="1" dirty="0">
                <a:solidFill>
                  <a:srgbClr val="000090"/>
                </a:solidFill>
                <a:latin typeface="Arial"/>
                <a:cs typeface="Arial"/>
              </a:rPr>
              <a:t>magnet </a:t>
            </a:r>
            <a:r>
              <a:rPr kumimoji="0" lang="en-US" altLang="ru-RU" sz="1800" i="1" dirty="0" smtClean="0">
                <a:solidFill>
                  <a:srgbClr val="000090"/>
                </a:solidFill>
                <a:latin typeface="Arial"/>
                <a:cs typeface="Arial"/>
              </a:rPr>
              <a:t>for </a:t>
            </a:r>
            <a:r>
              <a:rPr kumimoji="0" lang="en-US" altLang="ru-RU" sz="1800" i="1" dirty="0" err="1">
                <a:solidFill>
                  <a:srgbClr val="000090"/>
                </a:solidFill>
                <a:latin typeface="Arial"/>
                <a:cs typeface="Arial"/>
              </a:rPr>
              <a:t>Nuclotron</a:t>
            </a:r>
            <a:r>
              <a:rPr kumimoji="0" lang="en-US" altLang="ru-RU" sz="1800" i="1" dirty="0">
                <a:solidFill>
                  <a:srgbClr val="000090"/>
                </a:solidFill>
                <a:latin typeface="Arial"/>
                <a:cs typeface="Arial"/>
              </a:rPr>
              <a:t> injection system is </a:t>
            </a:r>
            <a:r>
              <a:rPr kumimoji="0" lang="en-US" altLang="ru-RU" sz="1800" i="1" dirty="0" smtClean="0">
                <a:solidFill>
                  <a:srgbClr val="000090"/>
                </a:solidFill>
                <a:latin typeface="Arial"/>
                <a:cs typeface="Arial"/>
              </a:rPr>
              <a:t>under design;</a:t>
            </a:r>
            <a:endParaRPr kumimoji="0" lang="en-US" altLang="ru-RU" sz="1800" i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180000" indent="-180000" eaLnBrk="1" hangingPunct="1">
              <a:spcBef>
                <a:spcPct val="0"/>
              </a:spcBef>
            </a:pPr>
            <a:r>
              <a:rPr kumimoji="0" lang="en-US" altLang="ru-RU" sz="1800" i="1" dirty="0" smtClean="0">
                <a:solidFill>
                  <a:srgbClr val="000090"/>
                </a:solidFill>
                <a:latin typeface="Arial"/>
                <a:cs typeface="Arial"/>
              </a:rPr>
              <a:t>The prototype </a:t>
            </a:r>
            <a:r>
              <a:rPr kumimoji="0" lang="en-US" altLang="ru-RU" sz="1800" i="1" dirty="0">
                <a:solidFill>
                  <a:srgbClr val="000090"/>
                </a:solidFill>
                <a:latin typeface="Arial"/>
                <a:cs typeface="Arial"/>
              </a:rPr>
              <a:t>of </a:t>
            </a:r>
            <a:r>
              <a:rPr kumimoji="0" lang="en-US" altLang="ru-RU" sz="1800" i="1" dirty="0" smtClean="0">
                <a:solidFill>
                  <a:srgbClr val="000090"/>
                </a:solidFill>
                <a:latin typeface="Arial"/>
                <a:cs typeface="Arial"/>
              </a:rPr>
              <a:t>the </a:t>
            </a:r>
            <a:r>
              <a:rPr kumimoji="0" lang="en-US" altLang="ru-RU" sz="1800" i="1" dirty="0">
                <a:solidFill>
                  <a:srgbClr val="000090"/>
                </a:solidFill>
                <a:latin typeface="Arial"/>
                <a:cs typeface="Arial"/>
              </a:rPr>
              <a:t>injection kicker is manufactured and </a:t>
            </a:r>
            <a:r>
              <a:rPr kumimoji="0" lang="en-US" altLang="ru-RU" sz="1800" i="1" dirty="0" smtClean="0">
                <a:solidFill>
                  <a:srgbClr val="000090"/>
                </a:solidFill>
                <a:latin typeface="Arial"/>
                <a:cs typeface="Arial"/>
              </a:rPr>
              <a:t>tested; design </a:t>
            </a:r>
            <a:r>
              <a:rPr kumimoji="0" lang="en-US" altLang="ru-RU" sz="1800" i="1" dirty="0">
                <a:solidFill>
                  <a:srgbClr val="000090"/>
                </a:solidFill>
                <a:latin typeface="Arial"/>
                <a:cs typeface="Arial"/>
              </a:rPr>
              <a:t>of a kicker for </a:t>
            </a:r>
            <a:r>
              <a:rPr kumimoji="0" lang="en-US" altLang="ru-RU" sz="1800" i="1" dirty="0" err="1">
                <a:solidFill>
                  <a:srgbClr val="000090"/>
                </a:solidFill>
                <a:latin typeface="Arial"/>
                <a:cs typeface="Arial"/>
              </a:rPr>
              <a:t>Nuclotron</a:t>
            </a:r>
            <a:r>
              <a:rPr kumimoji="0" lang="en-US" altLang="ru-RU" sz="1800" i="1" dirty="0">
                <a:solidFill>
                  <a:srgbClr val="000090"/>
                </a:solidFill>
                <a:latin typeface="Arial"/>
                <a:cs typeface="Arial"/>
              </a:rPr>
              <a:t> injection system is </a:t>
            </a:r>
            <a:r>
              <a:rPr kumimoji="0" lang="en-US" altLang="ru-RU" sz="1800" i="1" dirty="0" smtClean="0">
                <a:solidFill>
                  <a:srgbClr val="000090"/>
                </a:solidFill>
                <a:latin typeface="Arial"/>
                <a:cs typeface="Arial"/>
              </a:rPr>
              <a:t>being developed;</a:t>
            </a:r>
            <a:endParaRPr kumimoji="0" lang="en-US" altLang="ru-RU" sz="1800" i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180000" indent="-180000" eaLnBrk="1" hangingPunct="1">
              <a:spcBef>
                <a:spcPct val="0"/>
              </a:spcBef>
            </a:pPr>
            <a:r>
              <a:rPr kumimoji="0" lang="en-US" altLang="ru-RU" sz="1800" i="1" dirty="0">
                <a:solidFill>
                  <a:srgbClr val="000090"/>
                </a:solidFill>
                <a:latin typeface="Arial"/>
                <a:cs typeface="Arial"/>
              </a:rPr>
              <a:t>c</a:t>
            </a:r>
            <a:r>
              <a:rPr kumimoji="0" lang="en-US" altLang="ru-RU" sz="1800" i="1" dirty="0" smtClean="0">
                <a:solidFill>
                  <a:srgbClr val="000090"/>
                </a:solidFill>
                <a:latin typeface="Arial"/>
                <a:cs typeface="Arial"/>
              </a:rPr>
              <a:t>ommissioning	         –  </a:t>
            </a:r>
            <a:r>
              <a:rPr kumimoji="0" lang="en-US" altLang="ru-RU" sz="1800" i="1" dirty="0">
                <a:solidFill>
                  <a:srgbClr val="000090"/>
                </a:solidFill>
                <a:latin typeface="Arial"/>
                <a:cs typeface="Arial"/>
              </a:rPr>
              <a:t>December </a:t>
            </a:r>
            <a:r>
              <a:rPr kumimoji="0" lang="en-US" altLang="ru-RU" sz="1800" b="1" i="1" dirty="0">
                <a:solidFill>
                  <a:srgbClr val="000090"/>
                </a:solidFill>
                <a:latin typeface="Arial"/>
                <a:cs typeface="Arial"/>
              </a:rPr>
              <a:t>2019</a:t>
            </a:r>
          </a:p>
        </p:txBody>
      </p:sp>
      <p:sp>
        <p:nvSpPr>
          <p:cNvPr id="26631" name="TextBox 7"/>
          <p:cNvSpPr txBox="1">
            <a:spLocks noChangeArrowheads="1"/>
          </p:cNvSpPr>
          <p:nvPr/>
        </p:nvSpPr>
        <p:spPr bwMode="auto">
          <a:xfrm>
            <a:off x="3956304" y="3675310"/>
            <a:ext cx="5187696" cy="400110"/>
          </a:xfrm>
          <a:prstGeom prst="rect">
            <a:avLst/>
          </a:prstGeom>
          <a:solidFill>
            <a:srgbClr val="FFE9D2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ru-RU" sz="2000" dirty="0" smtClean="0">
                <a:solidFill>
                  <a:srgbClr val="000090"/>
                </a:solidFill>
                <a:latin typeface="Arial" panose="020B0604020202020204" pitchFamily="34" charset="0"/>
              </a:rPr>
              <a:t>Common view of </a:t>
            </a:r>
            <a:r>
              <a:rPr kumimoji="0" lang="en-US" altLang="ru-RU" sz="2000" dirty="0">
                <a:solidFill>
                  <a:srgbClr val="000090"/>
                </a:solidFill>
                <a:latin typeface="Arial" panose="020B0604020202020204" pitchFamily="34" charset="0"/>
              </a:rPr>
              <a:t>beam </a:t>
            </a:r>
            <a:r>
              <a:rPr kumimoji="0" lang="en-US" altLang="ru-RU" sz="2000" dirty="0" smtClean="0">
                <a:solidFill>
                  <a:srgbClr val="000090"/>
                </a:solidFill>
                <a:latin typeface="Arial" panose="020B0604020202020204" pitchFamily="34" charset="0"/>
              </a:rPr>
              <a:t>extraction </a:t>
            </a:r>
            <a:r>
              <a:rPr kumimoji="0" lang="en-US" altLang="ru-RU" sz="2000" dirty="0">
                <a:solidFill>
                  <a:srgbClr val="000090"/>
                </a:solidFill>
                <a:latin typeface="Arial" panose="020B0604020202020204" pitchFamily="34" charset="0"/>
              </a:rPr>
              <a:t>systems </a:t>
            </a:r>
            <a:endParaRPr kumimoji="0" lang="ru-RU" altLang="ru-RU" sz="2000" dirty="0">
              <a:solidFill>
                <a:srgbClr val="000090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2142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13" name="Рисунок 7"/>
          <p:cNvPicPr>
            <a:picLocks noChangeAspect="1" noChangeArrowheads="1"/>
          </p:cNvPicPr>
          <p:nvPr/>
        </p:nvPicPr>
        <p:blipFill>
          <a:blip r:embed="rId6" cstate="print"/>
          <a:srcRect l="16447" r="17383"/>
          <a:stretch>
            <a:fillRect/>
          </a:stretch>
        </p:blipFill>
        <p:spPr bwMode="auto">
          <a:xfrm>
            <a:off x="152400" y="4003285"/>
            <a:ext cx="3756258" cy="233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олилиния 20"/>
          <p:cNvSpPr/>
          <p:nvPr/>
        </p:nvSpPr>
        <p:spPr>
          <a:xfrm>
            <a:off x="1328928" y="1713992"/>
            <a:ext cx="1225296" cy="931672"/>
          </a:xfrm>
          <a:custGeom>
            <a:avLst/>
            <a:gdLst>
              <a:gd name="connsiteX0" fmla="*/ 0 w 1225296"/>
              <a:gd name="connsiteY0" fmla="*/ 23368 h 931672"/>
              <a:gd name="connsiteX1" fmla="*/ 237744 w 1225296"/>
              <a:gd name="connsiteY1" fmla="*/ 23368 h 931672"/>
              <a:gd name="connsiteX2" fmla="*/ 640080 w 1225296"/>
              <a:gd name="connsiteY2" fmla="*/ 163576 h 931672"/>
              <a:gd name="connsiteX3" fmla="*/ 1115568 w 1225296"/>
              <a:gd name="connsiteY3" fmla="*/ 535432 h 931672"/>
              <a:gd name="connsiteX4" fmla="*/ 1219200 w 1225296"/>
              <a:gd name="connsiteY4" fmla="*/ 931672 h 931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296" h="931672">
                <a:moveTo>
                  <a:pt x="0" y="23368"/>
                </a:moveTo>
                <a:cubicBezTo>
                  <a:pt x="65532" y="11684"/>
                  <a:pt x="131064" y="0"/>
                  <a:pt x="237744" y="23368"/>
                </a:cubicBezTo>
                <a:cubicBezTo>
                  <a:pt x="344424" y="46736"/>
                  <a:pt x="493776" y="78232"/>
                  <a:pt x="640080" y="163576"/>
                </a:cubicBezTo>
                <a:cubicBezTo>
                  <a:pt x="786384" y="248920"/>
                  <a:pt x="1019048" y="407416"/>
                  <a:pt x="1115568" y="535432"/>
                </a:cubicBezTo>
                <a:cubicBezTo>
                  <a:pt x="1212088" y="663448"/>
                  <a:pt x="1225296" y="854456"/>
                  <a:pt x="1219200" y="931672"/>
                </a:cubicBezTo>
              </a:path>
            </a:pathLst>
          </a:custGeom>
          <a:ln w="38100">
            <a:solidFill>
              <a:srgbClr val="FF0000"/>
            </a:solidFill>
          </a:ln>
          <a:effectLst>
            <a:outerShdw sx="1000" sy="1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>
            <a:off x="1353312" y="1658112"/>
            <a:ext cx="1249680" cy="963168"/>
          </a:xfrm>
          <a:custGeom>
            <a:avLst/>
            <a:gdLst>
              <a:gd name="connsiteX0" fmla="*/ 0 w 1225296"/>
              <a:gd name="connsiteY0" fmla="*/ 23368 h 931672"/>
              <a:gd name="connsiteX1" fmla="*/ 237744 w 1225296"/>
              <a:gd name="connsiteY1" fmla="*/ 23368 h 931672"/>
              <a:gd name="connsiteX2" fmla="*/ 640080 w 1225296"/>
              <a:gd name="connsiteY2" fmla="*/ 163576 h 931672"/>
              <a:gd name="connsiteX3" fmla="*/ 1115568 w 1225296"/>
              <a:gd name="connsiteY3" fmla="*/ 535432 h 931672"/>
              <a:gd name="connsiteX4" fmla="*/ 1219200 w 1225296"/>
              <a:gd name="connsiteY4" fmla="*/ 931672 h 931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296" h="931672">
                <a:moveTo>
                  <a:pt x="0" y="23368"/>
                </a:moveTo>
                <a:cubicBezTo>
                  <a:pt x="65532" y="11684"/>
                  <a:pt x="131064" y="0"/>
                  <a:pt x="237744" y="23368"/>
                </a:cubicBezTo>
                <a:cubicBezTo>
                  <a:pt x="344424" y="46736"/>
                  <a:pt x="493776" y="78232"/>
                  <a:pt x="640080" y="163576"/>
                </a:cubicBezTo>
                <a:cubicBezTo>
                  <a:pt x="786384" y="248920"/>
                  <a:pt x="1019048" y="407416"/>
                  <a:pt x="1115568" y="535432"/>
                </a:cubicBezTo>
                <a:cubicBezTo>
                  <a:pt x="1212088" y="663448"/>
                  <a:pt x="1225296" y="854456"/>
                  <a:pt x="1219200" y="931672"/>
                </a:cubicBezTo>
              </a:path>
            </a:pathLst>
          </a:custGeom>
          <a:ln w="76200">
            <a:solidFill>
              <a:schemeClr val="bg1"/>
            </a:solidFill>
          </a:ln>
          <a:effectLst>
            <a:outerShdw sx="1000" sy="1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лилиния 22"/>
          <p:cNvSpPr/>
          <p:nvPr/>
        </p:nvSpPr>
        <p:spPr>
          <a:xfrm>
            <a:off x="1389888" y="1780032"/>
            <a:ext cx="1091184" cy="859536"/>
          </a:xfrm>
          <a:custGeom>
            <a:avLst/>
            <a:gdLst>
              <a:gd name="connsiteX0" fmla="*/ 0 w 1225296"/>
              <a:gd name="connsiteY0" fmla="*/ 23368 h 931672"/>
              <a:gd name="connsiteX1" fmla="*/ 237744 w 1225296"/>
              <a:gd name="connsiteY1" fmla="*/ 23368 h 931672"/>
              <a:gd name="connsiteX2" fmla="*/ 640080 w 1225296"/>
              <a:gd name="connsiteY2" fmla="*/ 163576 h 931672"/>
              <a:gd name="connsiteX3" fmla="*/ 1115568 w 1225296"/>
              <a:gd name="connsiteY3" fmla="*/ 535432 h 931672"/>
              <a:gd name="connsiteX4" fmla="*/ 1219200 w 1225296"/>
              <a:gd name="connsiteY4" fmla="*/ 931672 h 931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296" h="931672">
                <a:moveTo>
                  <a:pt x="0" y="23368"/>
                </a:moveTo>
                <a:cubicBezTo>
                  <a:pt x="65532" y="11684"/>
                  <a:pt x="131064" y="0"/>
                  <a:pt x="237744" y="23368"/>
                </a:cubicBezTo>
                <a:cubicBezTo>
                  <a:pt x="344424" y="46736"/>
                  <a:pt x="493776" y="78232"/>
                  <a:pt x="640080" y="163576"/>
                </a:cubicBezTo>
                <a:cubicBezTo>
                  <a:pt x="786384" y="248920"/>
                  <a:pt x="1019048" y="407416"/>
                  <a:pt x="1115568" y="535432"/>
                </a:cubicBezTo>
                <a:cubicBezTo>
                  <a:pt x="1212088" y="663448"/>
                  <a:pt x="1225296" y="854456"/>
                  <a:pt x="1219200" y="931672"/>
                </a:cubicBezTo>
              </a:path>
            </a:pathLst>
          </a:custGeom>
          <a:ln w="76200">
            <a:solidFill>
              <a:schemeClr val="bg1"/>
            </a:solidFill>
          </a:ln>
          <a:effectLst>
            <a:outerShdw sx="1000" sy="1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95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трелка вниз 4"/>
          <p:cNvSpPr/>
          <p:nvPr/>
        </p:nvSpPr>
        <p:spPr>
          <a:xfrm>
            <a:off x="4568299" y="1284387"/>
            <a:ext cx="70927" cy="216024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3412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22</a:t>
            </a:fld>
            <a:endParaRPr lang="ru-RU"/>
          </a:p>
        </p:txBody>
      </p:sp>
      <p:graphicFrame>
        <p:nvGraphicFramePr>
          <p:cNvPr id="1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2920767"/>
              </p:ext>
            </p:extLst>
          </p:nvPr>
        </p:nvGraphicFramePr>
        <p:xfrm>
          <a:off x="271265" y="806997"/>
          <a:ext cx="8758435" cy="565806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44450"/>
                <a:gridCol w="2529085"/>
                <a:gridCol w="444851"/>
                <a:gridCol w="316032"/>
                <a:gridCol w="316032"/>
                <a:gridCol w="316032"/>
                <a:gridCol w="316032"/>
                <a:gridCol w="316032"/>
                <a:gridCol w="316032"/>
                <a:gridCol w="367505"/>
                <a:gridCol w="316032"/>
                <a:gridCol w="316032"/>
                <a:gridCol w="316032"/>
                <a:gridCol w="316032"/>
                <a:gridCol w="316032"/>
                <a:gridCol w="316032"/>
                <a:gridCol w="316032"/>
                <a:gridCol w="316032"/>
                <a:gridCol w="316032"/>
                <a:gridCol w="316032"/>
                <a:gridCol w="316032"/>
              </a:tblGrid>
              <a:tr h="359327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Booster </a:t>
                      </a:r>
                      <a:r>
                        <a:rPr lang="en-US" sz="1800" b="1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assembly</a:t>
                      </a:r>
                      <a:endParaRPr lang="en-US" sz="1800" b="1" i="0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2018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1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201</a:t>
                      </a:r>
                      <a:r>
                        <a:rPr lang="en-US" sz="18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277333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effectLst/>
                        </a:rPr>
                        <a:t>VIII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IX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XII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III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IV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 smtClean="0">
                          <a:effectLst/>
                        </a:rPr>
                        <a:t>VI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 smtClean="0">
                          <a:effectLst/>
                        </a:rPr>
                        <a:t>VII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VIII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IX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XI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FF"/>
                    </a:solidFill>
                  </a:tcPr>
                </a:tc>
              </a:tr>
              <a:tr h="359328">
                <a:tc gridSpan="21"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 “Cold”</a:t>
                      </a:r>
                      <a:r>
                        <a:rPr lang="en-US" sz="1800" b="1" u="none" strike="noStrike" baseline="0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 sections</a:t>
                      </a:r>
                      <a:endParaRPr lang="en-US" sz="1800" b="1" i="0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0156"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i="1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 Quadrant </a:t>
                      </a:r>
                      <a:r>
                        <a:rPr lang="en-US" sz="1800" i="1" u="none" strike="noStrike" dirty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1</a:t>
                      </a:r>
                      <a:endParaRPr lang="en-US" sz="1800" b="0" i="1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i="1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 Quadrant </a:t>
                      </a:r>
                      <a:r>
                        <a:rPr lang="en-US" sz="1800" i="1" u="none" strike="noStrike" dirty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2</a:t>
                      </a:r>
                      <a:endParaRPr lang="en-US" sz="1800" b="0" i="1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i="1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 Quadrant </a:t>
                      </a:r>
                      <a:r>
                        <a:rPr lang="en-US" sz="1800" i="1" u="none" strike="noStrike" dirty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3</a:t>
                      </a:r>
                      <a:endParaRPr lang="en-US" sz="1800" b="0" i="1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0211"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i="1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 Quadrant </a:t>
                      </a:r>
                      <a:r>
                        <a:rPr lang="en-US" sz="1800" i="1" u="none" strike="noStrike" dirty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4</a:t>
                      </a:r>
                      <a:endParaRPr lang="en-US" sz="1800" b="0" i="1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0437"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 bypasses</a:t>
                      </a:r>
                      <a:r>
                        <a:rPr lang="en-US" sz="1800" b="0" i="1" u="none" strike="noStrike" baseline="0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 and ends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9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0" marB="0" anchor="b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i="1" dirty="0" smtClean="0">
                          <a:solidFill>
                            <a:srgbClr val="000090"/>
                          </a:solidFill>
                        </a:rPr>
                        <a:t> reference magnets</a:t>
                      </a:r>
                      <a:endParaRPr lang="en-US" i="1" dirty="0">
                        <a:solidFill>
                          <a:srgbClr val="000090"/>
                        </a:solidFill>
                      </a:endParaRPr>
                    </a:p>
                  </a:txBody>
                  <a:tcPr marL="9525" marR="9525" marT="0" marB="0" anchor="b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9400">
                <a:tc>
                  <a:txBody>
                    <a:bodyPr/>
                    <a:lstStyle/>
                    <a:p>
                      <a:r>
                        <a:rPr lang="en-US" b="1" i="0" dirty="0" smtClean="0"/>
                        <a:t>  </a:t>
                      </a:r>
                      <a:r>
                        <a:rPr lang="en-US" b="1" i="0" baseline="0" dirty="0" smtClean="0"/>
                        <a:t> </a:t>
                      </a:r>
                      <a:endParaRPr lang="en-US" b="1" i="0" dirty="0"/>
                    </a:p>
                  </a:txBody>
                  <a:tcPr marL="9525" marR="9525" marT="0" marB="0" anchor="b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i="0" dirty="0" smtClean="0">
                          <a:solidFill>
                            <a:srgbClr val="000090"/>
                          </a:solidFill>
                        </a:rPr>
                        <a:t>“Warm”</a:t>
                      </a:r>
                      <a:r>
                        <a:rPr lang="en-US" b="1" i="0" baseline="0" dirty="0" smtClean="0">
                          <a:solidFill>
                            <a:srgbClr val="000090"/>
                          </a:solidFill>
                        </a:rPr>
                        <a:t> sections</a:t>
                      </a:r>
                      <a:endParaRPr lang="en-US" b="1" i="0" dirty="0">
                        <a:solidFill>
                          <a:srgbClr val="000090"/>
                        </a:solidFill>
                      </a:endParaRPr>
                    </a:p>
                  </a:txBody>
                  <a:tcPr marL="9525" marR="9525" marT="0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8610"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i="1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 E-cooling</a:t>
                      </a:r>
                      <a:endParaRPr lang="en-US" sz="1800" b="0" i="1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 smtClean="0">
                          <a:solidFill>
                            <a:srgbClr val="008000"/>
                          </a:solidFill>
                          <a:effectLst/>
                        </a:rPr>
                        <a:t> </a:t>
                      </a:r>
                      <a:r>
                        <a:rPr lang="en-US" sz="1800" i="1" u="none" strike="noStrike" dirty="0" smtClean="0">
                          <a:solidFill>
                            <a:srgbClr val="000090"/>
                          </a:solidFill>
                          <a:effectLst/>
                        </a:rPr>
                        <a:t>commissioned</a:t>
                      </a:r>
                      <a:endParaRPr lang="ru-RU" sz="1800" b="0" i="1" u="none" strike="noStrike" dirty="0">
                        <a:solidFill>
                          <a:srgbClr val="00009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 marL="9525" marR="9525" marT="9525" marB="0" anchor="b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i="1" dirty="0" smtClean="0">
                          <a:solidFill>
                            <a:srgbClr val="000090"/>
                          </a:solidFill>
                        </a:rPr>
                        <a:t> injection</a:t>
                      </a:r>
                      <a:r>
                        <a:rPr lang="en-US" i="1" baseline="0" dirty="0" smtClean="0">
                          <a:solidFill>
                            <a:srgbClr val="000090"/>
                          </a:solidFill>
                        </a:rPr>
                        <a:t> section</a:t>
                      </a:r>
                      <a:endParaRPr lang="en-US" i="1" dirty="0">
                        <a:solidFill>
                          <a:srgbClr val="000090"/>
                        </a:solidFill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9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 marL="9525" marR="9525" marT="9525" marB="0" anchor="b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i="1" dirty="0" smtClean="0">
                          <a:solidFill>
                            <a:srgbClr val="000090"/>
                          </a:solidFill>
                        </a:rPr>
                        <a:t> beam</a:t>
                      </a:r>
                      <a:r>
                        <a:rPr lang="en-US" i="1" baseline="0" dirty="0" smtClean="0">
                          <a:solidFill>
                            <a:srgbClr val="000090"/>
                          </a:solidFill>
                        </a:rPr>
                        <a:t> extraction section</a:t>
                      </a:r>
                      <a:endParaRPr lang="en-US" i="1" dirty="0">
                        <a:solidFill>
                          <a:srgbClr val="000090"/>
                        </a:solidFill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9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</a:tr>
              <a:tr h="29221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i="1" dirty="0" smtClean="0">
                          <a:solidFill>
                            <a:srgbClr val="000090"/>
                          </a:solidFill>
                        </a:rPr>
                        <a:t> RF system</a:t>
                      </a:r>
                      <a:endParaRPr lang="en-US" i="1" dirty="0">
                        <a:solidFill>
                          <a:srgbClr val="000090"/>
                        </a:solidFill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4168">
                <a:tc gridSpan="21"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 Systems</a:t>
                      </a:r>
                      <a:endParaRPr lang="en-US" sz="1800" b="1" i="0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4955"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i="1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 vacuum system</a:t>
                      </a:r>
                      <a:endParaRPr lang="en-US" sz="1800" b="0" i="1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4955"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 power supply</a:t>
                      </a:r>
                      <a:endParaRPr lang="en-US" sz="1800" b="0" i="1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4955"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 cryogenic system</a:t>
                      </a:r>
                      <a:endParaRPr lang="en-US" sz="1800" b="0" i="1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4955"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 thermometry system</a:t>
                      </a:r>
                      <a:endParaRPr lang="en-US" sz="1800" b="0" i="1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9" name="Стрелка вниз 4"/>
          <p:cNvSpPr/>
          <p:nvPr/>
        </p:nvSpPr>
        <p:spPr>
          <a:xfrm>
            <a:off x="4508786" y="1487587"/>
            <a:ext cx="94569" cy="21602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cxnSp>
        <p:nvCxnSpPr>
          <p:cNvPr id="20" name="Прямая со стрелкой 9"/>
          <p:cNvCxnSpPr>
            <a:stCxn id="24" idx="1"/>
          </p:cNvCxnSpPr>
          <p:nvPr/>
        </p:nvCxnSpPr>
        <p:spPr>
          <a:xfrm flipH="1">
            <a:off x="5910722" y="1789716"/>
            <a:ext cx="248778" cy="20418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12"/>
          <p:cNvCxnSpPr/>
          <p:nvPr/>
        </p:nvCxnSpPr>
        <p:spPr>
          <a:xfrm flipH="1">
            <a:off x="7448539" y="2844800"/>
            <a:ext cx="349261" cy="28753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"/>
          <p:cNvSpPr/>
          <p:nvPr/>
        </p:nvSpPr>
        <p:spPr>
          <a:xfrm>
            <a:off x="5717046" y="1460500"/>
            <a:ext cx="640904" cy="4997450"/>
          </a:xfrm>
          <a:prstGeom prst="rect">
            <a:avLst/>
          </a:prstGeom>
          <a:solidFill>
            <a:srgbClr val="00B05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16"/>
          <p:cNvSpPr/>
          <p:nvPr/>
        </p:nvSpPr>
        <p:spPr>
          <a:xfrm>
            <a:off x="7221996" y="1473200"/>
            <a:ext cx="644525" cy="4991100"/>
          </a:xfrm>
          <a:prstGeom prst="rect">
            <a:avLst/>
          </a:prstGeom>
          <a:solidFill>
            <a:srgbClr val="00B05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6159500" y="1620439"/>
            <a:ext cx="2870200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0090"/>
                </a:solidFill>
              </a:rPr>
              <a:t>t</a:t>
            </a:r>
            <a:r>
              <a:rPr lang="en-US" sz="1600" i="1" dirty="0" smtClean="0">
                <a:solidFill>
                  <a:srgbClr val="000090"/>
                </a:solidFill>
              </a:rPr>
              <a:t>echnological </a:t>
            </a:r>
            <a:r>
              <a:rPr lang="en-US" sz="1600" i="1" dirty="0">
                <a:solidFill>
                  <a:srgbClr val="000090"/>
                </a:solidFill>
              </a:rPr>
              <a:t>commissioning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04100" y="2367815"/>
            <a:ext cx="1612900" cy="5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0090"/>
                </a:solidFill>
              </a:rPr>
              <a:t>c</a:t>
            </a:r>
            <a:r>
              <a:rPr lang="en-US" sz="1600" i="1" dirty="0" smtClean="0">
                <a:solidFill>
                  <a:srgbClr val="000090"/>
                </a:solidFill>
              </a:rPr>
              <a:t>ommissioning</a:t>
            </a:r>
            <a:endParaRPr lang="en-US" sz="1600" i="1" dirty="0">
              <a:solidFill>
                <a:srgbClr val="000090"/>
              </a:solidFill>
            </a:endParaRPr>
          </a:p>
          <a:p>
            <a:pPr algn="ctr"/>
            <a:r>
              <a:rPr lang="en-US" sz="1600" i="1" dirty="0">
                <a:solidFill>
                  <a:srgbClr val="000090"/>
                </a:solidFill>
              </a:rPr>
              <a:t>with beam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-254000" y="2819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6" name="Picture 3" descr="NICA_header_blu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3648" cy="6914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3"/>
          <p:cNvSpPr txBox="1">
            <a:spLocks noChangeArrowheads="1"/>
          </p:cNvSpPr>
          <p:nvPr/>
        </p:nvSpPr>
        <p:spPr bwMode="auto">
          <a:xfrm>
            <a:off x="1285955" y="106786"/>
            <a:ext cx="77131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kumimoji="0"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Booster assembling time-schedule </a:t>
            </a:r>
            <a:endParaRPr kumimoji="0"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4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Рисунок 8" descr="NC_Ring503m_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104900"/>
            <a:ext cx="89662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2730500" y="846138"/>
            <a:ext cx="3492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90"/>
                </a:solidFill>
              </a:rPr>
              <a:t>45 T*m</a:t>
            </a:r>
            <a:r>
              <a:rPr lang="en-US" sz="2000" i="1" dirty="0">
                <a:solidFill>
                  <a:srgbClr val="000090"/>
                </a:solidFill>
              </a:rPr>
              <a:t>,  4.5 </a:t>
            </a:r>
            <a:r>
              <a:rPr lang="en-US" sz="2000" i="1" dirty="0" err="1">
                <a:solidFill>
                  <a:srgbClr val="000090"/>
                </a:solidFill>
              </a:rPr>
              <a:t>GeV</a:t>
            </a:r>
            <a:r>
              <a:rPr lang="en-US" sz="2000" i="1" dirty="0">
                <a:solidFill>
                  <a:srgbClr val="000090"/>
                </a:solidFill>
              </a:rPr>
              <a:t>/u for </a:t>
            </a:r>
            <a:r>
              <a:rPr lang="en-US" sz="2000" b="1" i="1" dirty="0">
                <a:solidFill>
                  <a:srgbClr val="FF0000"/>
                </a:solidFill>
              </a:rPr>
              <a:t>Au</a:t>
            </a:r>
            <a:r>
              <a:rPr lang="en-US" sz="2000" b="1" i="1" baseline="30000" dirty="0">
                <a:solidFill>
                  <a:srgbClr val="FF0000"/>
                </a:solidFill>
              </a:rPr>
              <a:t>79+</a:t>
            </a:r>
            <a:r>
              <a:rPr lang="en-US" sz="2000" i="1" baseline="30000" dirty="0">
                <a:solidFill>
                  <a:srgbClr val="000090"/>
                </a:solidFill>
              </a:rPr>
              <a:t> </a:t>
            </a:r>
          </a:p>
        </p:txBody>
      </p:sp>
      <p:pic>
        <p:nvPicPr>
          <p:cNvPr id="71687" name="Picture 2" descr="E:\Мои документы\NICA\foto\Коллайдер\модуль с диполем\DSC01395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75" y="2578100"/>
            <a:ext cx="1660525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8" name="Рисунок 13" descr="DSC0098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532063"/>
            <a:ext cx="1574800" cy="25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9" name="TextBox 12"/>
          <p:cNvSpPr txBox="1">
            <a:spLocks noChangeArrowheads="1"/>
          </p:cNvSpPr>
          <p:nvPr/>
        </p:nvSpPr>
        <p:spPr bwMode="auto">
          <a:xfrm>
            <a:off x="214313" y="5702300"/>
            <a:ext cx="30575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000090"/>
                </a:solidFill>
              </a:rPr>
              <a:t>Double aperture magnets:</a:t>
            </a:r>
          </a:p>
          <a:p>
            <a:pPr eaLnBrk="1" hangingPunct="1"/>
            <a:r>
              <a:rPr lang="en-US" sz="1800" i="1">
                <a:solidFill>
                  <a:srgbClr val="000090"/>
                </a:solidFill>
              </a:rPr>
              <a:t>dipole &amp; quadrupole </a:t>
            </a:r>
          </a:p>
          <a:p>
            <a:pPr eaLnBrk="1" hangingPunct="1"/>
            <a:r>
              <a:rPr lang="en-US" sz="1800" i="1">
                <a:solidFill>
                  <a:srgbClr val="000090"/>
                </a:solidFill>
              </a:rPr>
              <a:t>prototypes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914400" y="4203700"/>
            <a:ext cx="1143000" cy="1981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2413000" y="4953000"/>
            <a:ext cx="4800600" cy="1244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692" name="TextBox 24"/>
          <p:cNvSpPr txBox="1">
            <a:spLocks noChangeArrowheads="1"/>
          </p:cNvSpPr>
          <p:nvPr/>
        </p:nvSpPr>
        <p:spPr bwMode="auto">
          <a:xfrm>
            <a:off x="4597400" y="4978400"/>
            <a:ext cx="696913" cy="369888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MPD</a:t>
            </a:r>
          </a:p>
        </p:txBody>
      </p:sp>
      <p:sp>
        <p:nvSpPr>
          <p:cNvPr id="71693" name="TextBox 25"/>
          <p:cNvSpPr txBox="1">
            <a:spLocks noChangeArrowheads="1"/>
          </p:cNvSpPr>
          <p:nvPr/>
        </p:nvSpPr>
        <p:spPr bwMode="auto">
          <a:xfrm>
            <a:off x="4546600" y="2095500"/>
            <a:ext cx="658813" cy="369888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SPD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254000" y="2095500"/>
            <a:ext cx="990600" cy="241300"/>
          </a:xfrm>
          <a:prstGeom prst="straightConnector1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01600" y="5092700"/>
            <a:ext cx="952500" cy="241300"/>
          </a:xfrm>
          <a:prstGeom prst="straightConnector1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>
            <a:off x="4832350" y="3409950"/>
            <a:ext cx="3416300" cy="63500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5400000">
            <a:off x="5187950" y="3232150"/>
            <a:ext cx="3365500" cy="106680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5400000">
            <a:off x="5257800" y="3327400"/>
            <a:ext cx="3352800" cy="91440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578879"/>
              </p:ext>
            </p:extLst>
          </p:nvPr>
        </p:nvGraphicFramePr>
        <p:xfrm>
          <a:off x="2921000" y="2190750"/>
          <a:ext cx="3860800" cy="2699520"/>
        </p:xfrm>
        <a:graphic>
          <a:graphicData uri="http://schemas.openxmlformats.org/drawingml/2006/table">
            <a:tbl>
              <a:tblPr/>
              <a:tblGrid>
                <a:gridCol w="2921000"/>
                <a:gridCol w="939800"/>
              </a:tblGrid>
              <a:tr h="279400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Ring circumference, m </a:t>
                      </a: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503,04</a:t>
                      </a: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Number of bunches</a:t>
                      </a: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22</a:t>
                      </a: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r.m.s</a:t>
                      </a: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. bunch length, m</a:t>
                      </a: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0,6</a:t>
                      </a: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 b</a:t>
                      </a: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m</a:t>
                      </a: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Symbo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0,35</a:t>
                      </a: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4570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kern="0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max. int. Energy, </a:t>
                      </a:r>
                      <a:r>
                        <a:rPr kumimoji="0" lang="en-US" sz="1600" b="0" i="1" u="none" strike="noStrike" kern="0" cap="none" normalizeH="0" baseline="0" dirty="0" err="1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Gev</a:t>
                      </a:r>
                      <a:r>
                        <a:rPr kumimoji="0" lang="en-US" sz="1600" b="0" i="1" u="none" strike="noStrike" kern="0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/u</a:t>
                      </a:r>
                    </a:p>
                  </a:txBody>
                  <a:tcPr marL="12700" marR="12700" marT="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E4E43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11,0</a:t>
                      </a: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r.m.s</a:t>
                      </a: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. </a:t>
                      </a:r>
                      <a:r>
                        <a:rPr kumimoji="0" lang="en-US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D</a:t>
                      </a:r>
                      <a:r>
                        <a:rPr kumimoji="0" lang="en-US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/p, 10-3</a:t>
                      </a: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1,6</a:t>
                      </a: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IBS growth time, s</a:t>
                      </a: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2080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Luminosity</a:t>
                      </a: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cm</a:t>
                      </a:r>
                      <a:r>
                        <a:rPr kumimoji="0" lang="en-US" sz="1600" b="0" i="1" u="none" strike="noStrike" cap="none" normalizeH="0" baseline="3000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-2</a:t>
                      </a: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s</a:t>
                      </a:r>
                      <a:r>
                        <a:rPr kumimoji="0" lang="en-US" sz="1600" b="0" i="1" u="none" strike="noStrike" cap="none" normalizeH="0" baseline="3000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-1</a:t>
                      </a: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10</a:t>
                      </a:r>
                      <a:r>
                        <a:rPr kumimoji="0" lang="en-US" sz="1600" b="1" i="0" u="none" strike="noStrike" cap="none" normalizeH="0" baseline="5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27</a:t>
                      </a: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54800" y="6534150"/>
            <a:ext cx="2133600" cy="365125"/>
          </a:xfrm>
        </p:spPr>
        <p:txBody>
          <a:bodyPr/>
          <a:lstStyle/>
          <a:p>
            <a:fld id="{0D407510-CD4E-4320-B1B7-E77576364A88}" type="slidenum">
              <a:rPr lang="ru-RU" smtClean="0"/>
              <a:pPr/>
              <a:t>23</a:t>
            </a:fld>
            <a:endParaRPr lang="ru-RU"/>
          </a:p>
        </p:txBody>
      </p:sp>
      <p:pic>
        <p:nvPicPr>
          <p:cNvPr id="24" name="Picture 3" descr="NICA_header_blue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 descr="NICA-Logo_4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3648" cy="6914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3"/>
          <p:cNvSpPr txBox="1">
            <a:spLocks noChangeArrowheads="1"/>
          </p:cNvSpPr>
          <p:nvPr/>
        </p:nvSpPr>
        <p:spPr bwMode="auto">
          <a:xfrm>
            <a:off x="1075266" y="24825"/>
            <a:ext cx="77131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kumimoji="0"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Collider ring</a:t>
            </a:r>
            <a:endParaRPr kumimoji="0"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37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9" descr="NICA_header_bl-wh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F7B010E-E58A-42FF-8EC6-8E609A7026C7}" type="slidenum">
              <a:rPr kumimoji="0" lang="ru-RU" altLang="ru-RU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kumimoji="0" lang="ru-RU" altLang="ru-RU" sz="1400">
              <a:latin typeface="Arial" panose="020B0604020202020204" pitchFamily="34" charset="0"/>
            </a:endParaRPr>
          </a:p>
        </p:txBody>
      </p:sp>
      <p:pic>
        <p:nvPicPr>
          <p:cNvPr id="29700" name="Рисунок 1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5" r="28058"/>
          <a:stretch>
            <a:fillRect/>
          </a:stretch>
        </p:blipFill>
        <p:spPr bwMode="auto">
          <a:xfrm>
            <a:off x="947738" y="1176338"/>
            <a:ext cx="7224712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Box 4"/>
          <p:cNvSpPr txBox="1">
            <a:spLocks noChangeArrowheads="1"/>
          </p:cNvSpPr>
          <p:nvPr/>
        </p:nvSpPr>
        <p:spPr bwMode="auto">
          <a:xfrm>
            <a:off x="285750" y="0"/>
            <a:ext cx="8559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ru-RU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Beam transfer from Nuclotron to Collider</a:t>
            </a:r>
            <a:r>
              <a:rPr kumimoji="0" lang="ru-RU" altLang="ru-RU" sz="36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endParaRPr kumimoji="0" lang="en-US" altLang="ru-RU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kumimoji="0" lang="ru-RU" altLang="ru-RU" sz="1800" dirty="0">
              <a:latin typeface="Arial" panose="020B0604020202020204" pitchFamily="34" charset="0"/>
            </a:endParaRPr>
          </a:p>
        </p:txBody>
      </p:sp>
      <p:sp>
        <p:nvSpPr>
          <p:cNvPr id="29703" name="TextBox 7"/>
          <p:cNvSpPr txBox="1">
            <a:spLocks noChangeArrowheads="1"/>
          </p:cNvSpPr>
          <p:nvPr/>
        </p:nvSpPr>
        <p:spPr bwMode="auto">
          <a:xfrm>
            <a:off x="2500313" y="1785938"/>
            <a:ext cx="34337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ru-RU" sz="2800">
                <a:latin typeface="Arial" panose="020B0604020202020204" pitchFamily="34" charset="0"/>
              </a:rPr>
              <a:t>Total length ~ 350 m</a:t>
            </a:r>
            <a:endParaRPr kumimoji="0" lang="ru-RU" altLang="ru-RU" sz="2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92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9" descr="NICA_header_bl-wh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Box 9"/>
          <p:cNvSpPr txBox="1">
            <a:spLocks noChangeArrowheads="1"/>
          </p:cNvSpPr>
          <p:nvPr/>
        </p:nvSpPr>
        <p:spPr bwMode="auto">
          <a:xfrm>
            <a:off x="285750" y="0"/>
            <a:ext cx="8559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ru-RU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Beam transfer from Nuclotron to Collider</a:t>
            </a:r>
            <a:r>
              <a:rPr kumimoji="0" lang="ru-RU" altLang="ru-RU" sz="36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endParaRPr kumimoji="0" lang="en-US" altLang="ru-RU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kumimoji="0" lang="ru-RU" altLang="ru-RU" sz="1800" dirty="0">
              <a:latin typeface="Arial" panose="020B0604020202020204" pitchFamily="34" charset="0"/>
            </a:endParaRPr>
          </a:p>
        </p:txBody>
      </p:sp>
      <p:pic>
        <p:nvPicPr>
          <p:cNvPr id="30725" name="Рисунок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5" r="28058"/>
          <a:stretch>
            <a:fillRect/>
          </a:stretch>
        </p:blipFill>
        <p:spPr bwMode="auto">
          <a:xfrm>
            <a:off x="938213" y="1751097"/>
            <a:ext cx="7224712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927B610-9E0D-44E7-8FA1-8638E866F1F5}" type="slidenum">
              <a:rPr kumimoji="0" lang="ru-RU" altLang="ru-RU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kumimoji="0" lang="ru-RU" altLang="ru-RU" sz="1400">
              <a:latin typeface="Arial" panose="020B0604020202020204" pitchFamily="34" charset="0"/>
            </a:endParaRPr>
          </a:p>
        </p:txBody>
      </p:sp>
      <p:pic>
        <p:nvPicPr>
          <p:cNvPr id="30727" name="Рисунок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5" y="1043548"/>
            <a:ext cx="4581189" cy="34313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Рисунок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435" y="1036689"/>
            <a:ext cx="3253365" cy="34072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5"/>
          <p:cNvSpPr txBox="1">
            <a:spLocks noChangeArrowheads="1"/>
          </p:cNvSpPr>
          <p:nvPr/>
        </p:nvSpPr>
        <p:spPr bwMode="auto">
          <a:xfrm>
            <a:off x="256381" y="4103216"/>
            <a:ext cx="8631237" cy="26781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kumimoji="0" lang="en-US" altLang="ru-RU" sz="2800" b="1" dirty="0"/>
              <a:t>Magnets of the Nuclotron-Collider channel are in development by </a:t>
            </a:r>
            <a:r>
              <a:rPr kumimoji="0" lang="en-US" altLang="ru-RU" sz="2800" b="1" dirty="0" err="1"/>
              <a:t>SigmaPhi</a:t>
            </a:r>
            <a:r>
              <a:rPr kumimoji="0" lang="en-US" altLang="ru-RU" sz="2800" b="1" dirty="0"/>
              <a:t>.</a:t>
            </a:r>
          </a:p>
          <a:p>
            <a:pPr algn="just" eaLnBrk="1" hangingPunct="1">
              <a:spcBef>
                <a:spcPct val="0"/>
              </a:spcBef>
            </a:pPr>
            <a:r>
              <a:rPr kumimoji="0" lang="en-US" altLang="ru-RU" sz="2800" b="1" dirty="0"/>
              <a:t>A prototype of a pulse septum is manufactured and tested. Now design of a septum for Collider injection system is being developed.</a:t>
            </a:r>
          </a:p>
          <a:p>
            <a:pPr algn="just" eaLnBrk="1" hangingPunct="1">
              <a:spcBef>
                <a:spcPct val="0"/>
              </a:spcBef>
            </a:pPr>
            <a:r>
              <a:rPr kumimoji="0" lang="en-US" altLang="ru-RU" sz="2800" b="1" dirty="0"/>
              <a:t>Commissioning </a:t>
            </a:r>
            <a:r>
              <a:rPr kumimoji="0" lang="en-US" altLang="ru-RU" sz="2800" b="1" dirty="0" smtClean="0"/>
              <a:t>– 2020</a:t>
            </a:r>
            <a:endParaRPr kumimoji="0" lang="en-US" alt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8912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 descr="NICA_header_blue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TextBox 2"/>
          <p:cNvSpPr txBox="1">
            <a:spLocks noChangeArrowheads="1"/>
          </p:cNvSpPr>
          <p:nvPr/>
        </p:nvSpPr>
        <p:spPr bwMode="auto">
          <a:xfrm>
            <a:off x="2714625" y="142875"/>
            <a:ext cx="433298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Calibri" pitchFamily="34" charset="0"/>
              </a:rPr>
              <a:t>Stohastic</a:t>
            </a:r>
            <a:r>
              <a:rPr lang="en-US" sz="3200" b="1" dirty="0" smtClean="0">
                <a:solidFill>
                  <a:srgbClr val="FF0000"/>
                </a:solidFill>
                <a:latin typeface="Calibri" pitchFamily="34" charset="0"/>
              </a:rPr>
              <a:t> cooling system</a:t>
            </a:r>
            <a:endParaRPr lang="ru-RU" sz="32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7348" name="TextBox 3"/>
          <p:cNvSpPr txBox="1">
            <a:spLocks noChangeArrowheads="1"/>
          </p:cNvSpPr>
          <p:nvPr/>
        </p:nvSpPr>
        <p:spPr bwMode="auto">
          <a:xfrm>
            <a:off x="3548021" y="813801"/>
            <a:ext cx="1168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alibri" pitchFamily="34" charset="0"/>
              </a:rPr>
              <a:t>Collider</a:t>
            </a:r>
            <a:endParaRPr lang="ru-RU" sz="24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57349" name="Рисунок 7" descr="_MG_0194c.jpg"/>
          <p:cNvPicPr>
            <a:picLocks noChangeAspect="1" noChangeArrowheads="1"/>
          </p:cNvPicPr>
          <p:nvPr/>
        </p:nvPicPr>
        <p:blipFill>
          <a:blip r:embed="rId3"/>
          <a:srcRect l="20529" t="12869" b="5937"/>
          <a:stretch>
            <a:fillRect/>
          </a:stretch>
        </p:blipFill>
        <p:spPr bwMode="auto">
          <a:xfrm>
            <a:off x="928688" y="1714500"/>
            <a:ext cx="3090862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Рисунок 11" descr="IMG_0336.JPG"/>
          <p:cNvPicPr>
            <a:picLocks noChangeAspect="1"/>
          </p:cNvPicPr>
          <p:nvPr/>
        </p:nvPicPr>
        <p:blipFill>
          <a:blip r:embed="rId4"/>
          <a:srcRect r="24065"/>
          <a:stretch>
            <a:fillRect/>
          </a:stretch>
        </p:blipFill>
        <p:spPr bwMode="auto">
          <a:xfrm>
            <a:off x="4929188" y="1428750"/>
            <a:ext cx="26162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4071938"/>
            <a:ext cx="3235325" cy="2162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7352" name="TextBox 7"/>
          <p:cNvSpPr txBox="1">
            <a:spLocks noChangeArrowheads="1"/>
          </p:cNvSpPr>
          <p:nvPr/>
        </p:nvSpPr>
        <p:spPr bwMode="auto">
          <a:xfrm>
            <a:off x="428625" y="1214438"/>
            <a:ext cx="2901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2060"/>
                </a:solidFill>
                <a:latin typeface="Calibri" pitchFamily="34" charset="0"/>
              </a:rPr>
              <a:t>Stochastic cooling system</a:t>
            </a:r>
            <a:endParaRPr lang="ru-RU" sz="2000" b="1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57353" name="TextBox 8"/>
          <p:cNvSpPr txBox="1">
            <a:spLocks noChangeArrowheads="1"/>
          </p:cNvSpPr>
          <p:nvPr/>
        </p:nvSpPr>
        <p:spPr bwMode="auto">
          <a:xfrm>
            <a:off x="1928813" y="6286500"/>
            <a:ext cx="44805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Successive </a:t>
            </a:r>
            <a:r>
              <a:rPr lang="en-US" sz="2400" dirty="0" smtClean="0">
                <a:latin typeface="Calibri" pitchFamily="34" charset="0"/>
              </a:rPr>
              <a:t>tested </a:t>
            </a:r>
            <a:r>
              <a:rPr lang="en-US" sz="2400" dirty="0">
                <a:latin typeface="Calibri" pitchFamily="34" charset="0"/>
              </a:rPr>
              <a:t>at the </a:t>
            </a:r>
            <a:r>
              <a:rPr lang="en-US" sz="2400" dirty="0" smtClean="0">
                <a:latin typeface="Calibri" pitchFamily="34" charset="0"/>
              </a:rPr>
              <a:t>Nuclotron</a:t>
            </a:r>
            <a:endParaRPr lang="ru-RU" sz="2400" dirty="0">
              <a:latin typeface="Calibri" pitchFamily="34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F73979-3417-49D3-BC26-C21742350116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  <p:pic>
        <p:nvPicPr>
          <p:cNvPr id="12" name="Picture 6" descr="NICA-Logo_4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3648" cy="6914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8" t="8261" b="25645"/>
          <a:stretch>
            <a:fillRect/>
          </a:stretch>
        </p:blipFill>
        <p:spPr bwMode="auto">
          <a:xfrm>
            <a:off x="0" y="1643063"/>
            <a:ext cx="55102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 descr="NICA_header_blu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Box 2"/>
          <p:cNvSpPr txBox="1">
            <a:spLocks noChangeArrowheads="1"/>
          </p:cNvSpPr>
          <p:nvPr/>
        </p:nvSpPr>
        <p:spPr bwMode="auto">
          <a:xfrm>
            <a:off x="2555776" y="142875"/>
            <a:ext cx="41875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Electron cooling system</a:t>
            </a:r>
            <a:endParaRPr lang="ru-RU" altLang="ru-RU" sz="32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4037" name="TextBox 6"/>
          <p:cNvSpPr txBox="1">
            <a:spLocks noChangeArrowheads="1"/>
          </p:cNvSpPr>
          <p:nvPr/>
        </p:nvSpPr>
        <p:spPr bwMode="auto">
          <a:xfrm>
            <a:off x="2143125" y="5429250"/>
            <a:ext cx="5422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800"/>
              <a:t>Construction was started in 2016</a:t>
            </a:r>
            <a:endParaRPr lang="ru-RU" altLang="ru-RU" sz="2800"/>
          </a:p>
        </p:txBody>
      </p:sp>
      <p:pic>
        <p:nvPicPr>
          <p:cNvPr id="4403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071563"/>
            <a:ext cx="2257425" cy="394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1071563"/>
            <a:ext cx="2222500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0" name="TextBox 10"/>
          <p:cNvSpPr txBox="1">
            <a:spLocks noChangeArrowheads="1"/>
          </p:cNvSpPr>
          <p:nvPr/>
        </p:nvSpPr>
        <p:spPr bwMode="auto">
          <a:xfrm>
            <a:off x="0" y="1000125"/>
            <a:ext cx="4429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b="1"/>
              <a:t>Electron cooling system of the collider</a:t>
            </a:r>
          </a:p>
          <a:p>
            <a:pPr eaLnBrk="1" hangingPunct="1"/>
            <a:r>
              <a:rPr lang="en-US" altLang="ru-RU" b="1"/>
              <a:t>Electron energy 2.5 MeV </a:t>
            </a:r>
          </a:p>
          <a:p>
            <a:pPr eaLnBrk="1" hangingPunct="1"/>
            <a:endParaRPr lang="ru-RU" altLang="ru-RU"/>
          </a:p>
        </p:txBody>
      </p:sp>
      <p:pic>
        <p:nvPicPr>
          <p:cNvPr id="9" name="Picture 6" descr="NICA-Logo_4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3648" cy="6914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48187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C89803E-6ECB-43E8-AC09-D4FF56446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51" y="966298"/>
            <a:ext cx="2619477" cy="2619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B4E714-9030-4C9C-A911-989432816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3630" y="911674"/>
            <a:ext cx="2674102" cy="2674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D05D044-2F80-48C1-A1E5-8AAF8BA6D29F}"/>
              </a:ext>
            </a:extLst>
          </p:cNvPr>
          <p:cNvSpPr/>
          <p:nvPr/>
        </p:nvSpPr>
        <p:spPr>
          <a:xfrm>
            <a:off x="30998" y="3619910"/>
            <a:ext cx="3091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Barrier-bucket RF (injection)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0DC0401-A81A-4336-954A-7598A09B5082}"/>
              </a:ext>
            </a:extLst>
          </p:cNvPr>
          <p:cNvSpPr/>
          <p:nvPr/>
        </p:nvSpPr>
        <p:spPr>
          <a:xfrm>
            <a:off x="3498564" y="3621223"/>
            <a:ext cx="2095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RF-2  22 harmonic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 descr="31.jpg">
            <a:extLst>
              <a:ext uri="{FF2B5EF4-FFF2-40B4-BE49-F238E27FC236}">
                <a16:creationId xmlns:a16="http://schemas.microsoft.com/office/drawing/2014/main" xmlns="" id="{F91159EE-2007-48BA-A037-A3026D8A7F7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6188" y="4023377"/>
            <a:ext cx="2719224" cy="2506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xmlns="" id="{C50D65A9-3082-4605-837C-AD6D5C87A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99948" y="6584156"/>
            <a:ext cx="1543050" cy="273844"/>
          </a:xfrm>
        </p:spPr>
        <p:txBody>
          <a:bodyPr/>
          <a:lstStyle/>
          <a:p>
            <a:fld id="{47EFF93E-1C62-4A47-B31C-F4435FD11E78}" type="slidenum">
              <a:rPr lang="ru-RU" smtClean="0">
                <a:solidFill>
                  <a:srgbClr val="002060"/>
                </a:solidFill>
              </a:rPr>
              <a:t>28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29326" y="832022"/>
            <a:ext cx="312387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srgbClr val="002060"/>
                </a:solidFill>
              </a:rPr>
              <a:t>BINP, Novosibirsk</a:t>
            </a:r>
          </a:p>
          <a:p>
            <a:pPr lvl="0"/>
            <a:endParaRPr lang="en-US" sz="2400" b="1" dirty="0" smtClean="0">
              <a:solidFill>
                <a:srgbClr val="002060"/>
              </a:solidFill>
            </a:endParaRPr>
          </a:p>
          <a:p>
            <a:pPr lvl="0"/>
            <a:r>
              <a:rPr lang="en-US" sz="2400" b="1" dirty="0" smtClean="0">
                <a:solidFill>
                  <a:srgbClr val="002060"/>
                </a:solidFill>
              </a:rPr>
              <a:t>Three types of RF resonators: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RF-1, BB for injection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RF-2, 22 harmonic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RF-3, 66 harmonic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12" name="Picture 3" descr="NICA_header_blue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NICA-Logo_4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3648" cy="6914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1285955" y="106786"/>
            <a:ext cx="77131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kumimoji="0"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RF systems of the collider</a:t>
            </a:r>
            <a:endParaRPr kumimoji="0"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D0DC0401-A81A-4336-954A-7598A09B5082}"/>
              </a:ext>
            </a:extLst>
          </p:cNvPr>
          <p:cNvSpPr/>
          <p:nvPr/>
        </p:nvSpPr>
        <p:spPr>
          <a:xfrm>
            <a:off x="548077" y="6530185"/>
            <a:ext cx="2095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RF-3  66 harmonic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91470" y="4160306"/>
            <a:ext cx="536844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 smtClean="0">
                <a:solidFill>
                  <a:srgbClr val="002060"/>
                </a:solidFill>
              </a:rPr>
              <a:t>Technical projects of RF resonators are finished.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lvl="0"/>
            <a:r>
              <a:rPr lang="en-US" sz="2000" b="1" dirty="0" smtClean="0">
                <a:solidFill>
                  <a:srgbClr val="002060"/>
                </a:solidFill>
              </a:rPr>
              <a:t>Manufacturing started this year.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lvl="0"/>
            <a:r>
              <a:rPr lang="en-US" sz="2000" b="1" dirty="0" smtClean="0">
                <a:solidFill>
                  <a:srgbClr val="002060"/>
                </a:solidFill>
              </a:rPr>
              <a:t>For the </a:t>
            </a:r>
            <a:r>
              <a:rPr lang="en-US" sz="2000" b="1" dirty="0">
                <a:solidFill>
                  <a:srgbClr val="002060"/>
                </a:solidFill>
              </a:rPr>
              <a:t>base configuration </a:t>
            </a:r>
            <a:endParaRPr lang="en-US" sz="2000" b="1" dirty="0" smtClean="0">
              <a:solidFill>
                <a:srgbClr val="002060"/>
              </a:solidFill>
            </a:endParaRPr>
          </a:p>
          <a:p>
            <a:pPr lvl="0"/>
            <a:r>
              <a:rPr lang="en-US" sz="2000" b="1" i="1" dirty="0" smtClean="0">
                <a:solidFill>
                  <a:srgbClr val="002060"/>
                </a:solidFill>
              </a:rPr>
              <a:t>4 RF-1, 8 </a:t>
            </a:r>
            <a:r>
              <a:rPr lang="en-US" sz="2000" b="1" i="1" dirty="0">
                <a:solidFill>
                  <a:srgbClr val="002060"/>
                </a:solidFill>
              </a:rPr>
              <a:t>RF 22 </a:t>
            </a:r>
            <a:r>
              <a:rPr lang="en-US" sz="2000" b="1" dirty="0">
                <a:solidFill>
                  <a:srgbClr val="002060"/>
                </a:solidFill>
              </a:rPr>
              <a:t>harmonic is </a:t>
            </a:r>
            <a:r>
              <a:rPr lang="en-US" sz="2000" b="1" dirty="0" smtClean="0">
                <a:solidFill>
                  <a:srgbClr val="002060"/>
                </a:solidFill>
              </a:rPr>
              <a:t>needed.</a:t>
            </a:r>
          </a:p>
          <a:p>
            <a:pPr lvl="0"/>
            <a:r>
              <a:rPr lang="en-US" sz="2000" b="1" dirty="0" smtClean="0">
                <a:solidFill>
                  <a:srgbClr val="002060"/>
                </a:solidFill>
              </a:rPr>
              <a:t>For the full </a:t>
            </a:r>
            <a:r>
              <a:rPr lang="en-US" sz="2000" b="1" dirty="0">
                <a:solidFill>
                  <a:srgbClr val="002060"/>
                </a:solidFill>
              </a:rPr>
              <a:t>configuration </a:t>
            </a:r>
            <a:r>
              <a:rPr lang="en-US" sz="2000" b="1" i="1" dirty="0" smtClean="0">
                <a:solidFill>
                  <a:srgbClr val="002060"/>
                </a:solidFill>
              </a:rPr>
              <a:t>additionally  20 RF-3,  66 </a:t>
            </a:r>
            <a:r>
              <a:rPr lang="en-US" sz="2000" b="1" dirty="0" smtClean="0">
                <a:solidFill>
                  <a:srgbClr val="002060"/>
                </a:solidFill>
              </a:rPr>
              <a:t>harmonic will be install in 2022y</a:t>
            </a:r>
            <a:endParaRPr lang="ru-RU" sz="2000" b="1" dirty="0">
              <a:solidFill>
                <a:srgbClr val="002060"/>
              </a:solidFill>
            </a:endParaRPr>
          </a:p>
          <a:p>
            <a:pPr lvl="0"/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62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NICA_header_blue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701824" y="-70643"/>
            <a:ext cx="8856663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/>
            </a:r>
            <a:b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</a:br>
            <a:r>
              <a:rPr lang="en-US" sz="3200" b="1" dirty="0" smtClean="0">
                <a:solidFill>
                  <a:srgbClr val="FF0000"/>
                </a:solidFill>
                <a:latin typeface="Abadi MT Condensed Extra Bold" charset="0"/>
                <a:cs typeface="Abadi MT Condensed Extra Bold" charset="0"/>
              </a:rPr>
              <a:t>Line </a:t>
            </a:r>
            <a:r>
              <a:rPr lang="en-US" sz="3200" b="1" dirty="0">
                <a:solidFill>
                  <a:srgbClr val="FF0000"/>
                </a:solidFill>
                <a:latin typeface="Abadi MT Condensed Extra Bold" charset="0"/>
                <a:cs typeface="Abadi MT Condensed Extra Bold" charset="0"/>
              </a:rPr>
              <a:t>for assembling and cryogenic testing </a:t>
            </a:r>
            <a:r>
              <a:rPr lang="en-US" sz="3200" b="1" dirty="0" smtClean="0">
                <a:solidFill>
                  <a:srgbClr val="FF0000"/>
                </a:solidFill>
                <a:latin typeface="Abadi MT Condensed Extra Bold" charset="0"/>
                <a:cs typeface="Abadi MT Condensed Extra Bold" charset="0"/>
              </a:rPr>
              <a:t/>
            </a:r>
            <a:br>
              <a:rPr lang="en-US" sz="3200" b="1" dirty="0" smtClean="0">
                <a:solidFill>
                  <a:srgbClr val="FF0000"/>
                </a:solidFill>
                <a:latin typeface="Abadi MT Condensed Extra Bold" charset="0"/>
                <a:cs typeface="Abadi MT Condensed Extra Bold" charset="0"/>
              </a:rPr>
            </a:br>
            <a:r>
              <a:rPr lang="en-US" sz="3200" b="1" dirty="0" smtClean="0">
                <a:solidFill>
                  <a:srgbClr val="FF0000"/>
                </a:solidFill>
                <a:latin typeface="Abadi MT Condensed Extra Bold" charset="0"/>
                <a:cs typeface="Abadi MT Condensed Extra Bold" charset="0"/>
              </a:rPr>
              <a:t>of  SC-magnets</a:t>
            </a:r>
            <a:r>
              <a:rPr lang="en-US" sz="3200" b="1" i="1" dirty="0">
                <a:solidFill>
                  <a:srgbClr val="0000FF"/>
                </a:solidFill>
              </a:rPr>
              <a:t/>
            </a:r>
            <a:br>
              <a:rPr lang="en-US" sz="3200" b="1" i="1" dirty="0">
                <a:solidFill>
                  <a:srgbClr val="0000FF"/>
                </a:solidFill>
              </a:rPr>
            </a:br>
            <a:endParaRPr lang="ru-RU" sz="3200" b="1" dirty="0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313" y="1428750"/>
            <a:ext cx="2879725" cy="46783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u="sng" dirty="0">
                <a:latin typeface="+mn-lt"/>
              </a:rPr>
              <a:t> </a:t>
            </a:r>
            <a:r>
              <a:rPr lang="en-GB" b="1" u="sng" dirty="0">
                <a:solidFill>
                  <a:srgbClr val="FF0000"/>
                </a:solidFill>
                <a:latin typeface="+mn-lt"/>
              </a:rPr>
              <a:t>Main production areas: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b="1" dirty="0">
                <a:latin typeface="+mn-lt"/>
              </a:rPr>
              <a:t>Incoming inspection zone</a:t>
            </a:r>
            <a:endParaRPr lang="ru-RU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b="1" dirty="0">
                <a:latin typeface="+mn-lt"/>
              </a:rPr>
              <a:t>SC cable production hall</a:t>
            </a:r>
            <a:endParaRPr lang="ru-RU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b="1" dirty="0">
                <a:latin typeface="+mn-lt"/>
              </a:rPr>
              <a:t>SC coils production hall</a:t>
            </a:r>
            <a:endParaRPr lang="ru-RU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b="1" dirty="0">
                <a:latin typeface="+mn-lt"/>
              </a:rPr>
              <a:t>Area for assembling  the magnets</a:t>
            </a:r>
            <a:endParaRPr lang="ru-RU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b="1" dirty="0">
                <a:latin typeface="+mn-lt"/>
              </a:rPr>
              <a:t>Area for the magnetic measurements under the room temperature</a:t>
            </a:r>
            <a:endParaRPr lang="ru-RU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b="1" dirty="0">
                <a:latin typeface="+mn-lt"/>
              </a:rPr>
              <a:t>Leakage test area</a:t>
            </a:r>
            <a:endParaRPr lang="ru-RU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b="1" dirty="0">
                <a:latin typeface="+mn-lt"/>
              </a:rPr>
              <a:t>Area for mounting the SC-magnets inside cryostats</a:t>
            </a:r>
            <a:endParaRPr lang="ru-RU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b="1" dirty="0">
                <a:latin typeface="+mn-lt"/>
              </a:rPr>
              <a:t>Cryogenic tests bench</a:t>
            </a:r>
            <a:endParaRPr lang="ru-RU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+mn-lt"/>
            </a:endParaRPr>
          </a:p>
        </p:txBody>
      </p:sp>
      <p:pic>
        <p:nvPicPr>
          <p:cNvPr id="25605" name="Рисунок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50" y="1500188"/>
            <a:ext cx="5786438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Box 9"/>
          <p:cNvSpPr txBox="1">
            <a:spLocks noChangeArrowheads="1"/>
          </p:cNvSpPr>
          <p:nvPr/>
        </p:nvSpPr>
        <p:spPr bwMode="auto">
          <a:xfrm>
            <a:off x="1857375" y="5786438"/>
            <a:ext cx="6210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Calibri" pitchFamily="34" charset="0"/>
              </a:rPr>
              <a:t>450 magnets for NICA and FAIR projects </a:t>
            </a:r>
            <a:endParaRPr lang="ru-RU" sz="2800" b="1">
              <a:latin typeface="Calibri" pitchFamily="34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ED391-9B66-44B2-BBBE-0ADCEA161B5E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pic>
        <p:nvPicPr>
          <p:cNvPr id="9" name="Picture 6" descr="NICA-Logo_4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68"/>
            <a:ext cx="1403648" cy="6914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NICA_header_blue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http://museum.jinr.ru/jinr/10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5" y="1357313"/>
            <a:ext cx="4000500" cy="468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TextBox 7"/>
          <p:cNvSpPr txBox="1">
            <a:spLocks noChangeArrowheads="1"/>
          </p:cNvSpPr>
          <p:nvPr/>
        </p:nvSpPr>
        <p:spPr bwMode="auto">
          <a:xfrm>
            <a:off x="4237038" y="1357313"/>
            <a:ext cx="49069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66"/>
                </a:solidFill>
                <a:latin typeface="Calibri" pitchFamily="34" charset="0"/>
              </a:rPr>
              <a:t>End of 60-th – acceleration of ions</a:t>
            </a:r>
          </a:p>
          <a:p>
            <a:r>
              <a:rPr lang="en-US" b="1">
                <a:solidFill>
                  <a:srgbClr val="000066"/>
                </a:solidFill>
                <a:latin typeface="Calibri" pitchFamily="34" charset="0"/>
              </a:rPr>
              <a:t>70-th – observation of nuclear cumulative effect </a:t>
            </a:r>
          </a:p>
        </p:txBody>
      </p:sp>
      <p:pic>
        <p:nvPicPr>
          <p:cNvPr id="1030" name="Picture 12" descr="http://museum.jinr.ru/jinr/273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4813" y="2643188"/>
            <a:ext cx="2784475" cy="281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7072313" y="2643188"/>
          <a:ext cx="1895475" cy="282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Документ" r:id="rId6" imgW="2039040" imgH="3042000" progId="Word.Document.8">
                  <p:embed/>
                </p:oleObj>
              </mc:Choice>
              <mc:Fallback>
                <p:oleObj name="Документ" r:id="rId6" imgW="2039040" imgH="30420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13" y="2643188"/>
                        <a:ext cx="1895475" cy="282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TextBox 8"/>
          <p:cNvSpPr txBox="1">
            <a:spLocks noChangeArrowheads="1"/>
          </p:cNvSpPr>
          <p:nvPr/>
        </p:nvSpPr>
        <p:spPr bwMode="auto">
          <a:xfrm>
            <a:off x="2071688" y="142875"/>
            <a:ext cx="53054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itchFamily="34" charset="0"/>
              </a:rPr>
              <a:t>Relativistic nuclear physics</a:t>
            </a:r>
            <a:endParaRPr lang="ru-RU" sz="36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032" name="TextBox 9"/>
          <p:cNvSpPr txBox="1">
            <a:spLocks noChangeArrowheads="1"/>
          </p:cNvSpPr>
          <p:nvPr/>
        </p:nvSpPr>
        <p:spPr bwMode="auto">
          <a:xfrm>
            <a:off x="7429500" y="5715000"/>
            <a:ext cx="1250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66"/>
                </a:solidFill>
                <a:latin typeface="Calibri" pitchFamily="34" charset="0"/>
              </a:rPr>
              <a:t>A.M.Baldin</a:t>
            </a:r>
          </a:p>
        </p:txBody>
      </p:sp>
      <p:sp>
        <p:nvSpPr>
          <p:cNvPr id="1033" name="Text Box 4"/>
          <p:cNvSpPr txBox="1">
            <a:spLocks noChangeArrowheads="1"/>
          </p:cNvSpPr>
          <p:nvPr/>
        </p:nvSpPr>
        <p:spPr bwMode="auto">
          <a:xfrm>
            <a:off x="4786313" y="5715000"/>
            <a:ext cx="1466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b="1">
                <a:solidFill>
                  <a:srgbClr val="002060"/>
                </a:solidFill>
              </a:rPr>
              <a:t>V.I. Veksler</a:t>
            </a:r>
            <a:r>
              <a:rPr kumimoji="1" lang="en-GB" b="1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87B02B-AE5A-4AF8-9A49-963F48684BDC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  <p:pic>
        <p:nvPicPr>
          <p:cNvPr id="13" name="Picture 6" descr="NICA-Logo_4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82"/>
            <a:ext cx="1403648" cy="6914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NICA_header_blue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3" descr="maxresdefaul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1071563"/>
            <a:ext cx="8899525" cy="500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1"/>
          <p:cNvSpPr>
            <a:spLocks noChangeArrowheads="1"/>
          </p:cNvSpPr>
          <p:nvPr/>
        </p:nvSpPr>
        <p:spPr bwMode="auto">
          <a:xfrm>
            <a:off x="2123728" y="97687"/>
            <a:ext cx="662473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Official start up</a:t>
            </a:r>
            <a:r>
              <a:rPr lang="ru-RU" sz="3200" b="1">
                <a:solidFill>
                  <a:srgbClr val="FF0000"/>
                </a:solidFill>
                <a:latin typeface="Calibri" pitchFamily="34" charset="0"/>
              </a:rPr>
              <a:t> </a:t>
            </a:r>
          </a:p>
          <a:p>
            <a:pPr algn="r"/>
            <a:r>
              <a:rPr lang="ru-RU" sz="2400" b="1" i="1">
                <a:solidFill>
                  <a:srgbClr val="FF0000"/>
                </a:solidFill>
                <a:latin typeface="Calibri" pitchFamily="34" charset="0"/>
              </a:rPr>
              <a:t>28 </a:t>
            </a:r>
            <a:r>
              <a:rPr lang="en-US" sz="2400" b="1" i="1">
                <a:solidFill>
                  <a:srgbClr val="FF0000"/>
                </a:solidFill>
                <a:latin typeface="Calibri" pitchFamily="34" charset="0"/>
              </a:rPr>
              <a:t>November 2016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A0160-F3D4-4D8C-85DE-DD7AA9A41892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  <p:pic>
        <p:nvPicPr>
          <p:cNvPr id="6" name="Picture 6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68"/>
            <a:ext cx="1403648" cy="6914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NICA_header_blue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250" y="908050"/>
            <a:ext cx="2419350" cy="5041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653" name="Изображение 1" descr="ФотоОГ1000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50" y="1000125"/>
            <a:ext cx="2676525" cy="23907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654" name="Picture 3"/>
          <p:cNvPicPr>
            <a:picLocks noChangeAspect="1" noChangeArrowheads="1"/>
          </p:cNvPicPr>
          <p:nvPr/>
        </p:nvPicPr>
        <p:blipFill>
          <a:blip r:embed="rId6"/>
          <a:srcRect l="13953" b="13130"/>
          <a:stretch>
            <a:fillRect/>
          </a:stretch>
        </p:blipFill>
        <p:spPr bwMode="auto">
          <a:xfrm>
            <a:off x="3143250" y="3357563"/>
            <a:ext cx="2654300" cy="25828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655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67400" y="908050"/>
            <a:ext cx="2305050" cy="24272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656" name="Picture 6"/>
          <p:cNvPicPr>
            <a:picLocks noChangeAspect="1" noChangeArrowheads="1"/>
          </p:cNvPicPr>
          <p:nvPr/>
        </p:nvPicPr>
        <p:blipFill>
          <a:blip r:embed="rId8"/>
          <a:srcRect r="8109"/>
          <a:stretch>
            <a:fillRect/>
          </a:stretch>
        </p:blipFill>
        <p:spPr bwMode="auto">
          <a:xfrm>
            <a:off x="5867400" y="3284538"/>
            <a:ext cx="2305050" cy="26098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7657" name="TextBox 14"/>
          <p:cNvSpPr txBox="1">
            <a:spLocks noChangeArrowheads="1"/>
          </p:cNvSpPr>
          <p:nvPr/>
        </p:nvSpPr>
        <p:spPr bwMode="auto">
          <a:xfrm>
            <a:off x="1643063" y="5903913"/>
            <a:ext cx="5808662" cy="95408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Calibri" pitchFamily="34" charset="0"/>
              </a:rPr>
              <a:t>Largest in Russia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Calibri" pitchFamily="34" charset="0"/>
              </a:rPr>
              <a:t>Commissioned in May</a:t>
            </a:r>
            <a:r>
              <a:rPr lang="ru-RU" sz="2800" b="1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800" b="1">
                <a:solidFill>
                  <a:schemeClr val="bg1"/>
                </a:solidFill>
                <a:latin typeface="Calibri" pitchFamily="34" charset="0"/>
              </a:rPr>
              <a:t>2016</a:t>
            </a:r>
            <a:endParaRPr lang="ru-RU" sz="28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09613"/>
            <a:ext cx="7480300" cy="50323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 marL="514350" indent="-514350" eaLnBrk="1" fontAlgn="auto" hangingPunct="1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000090"/>
                </a:solidFill>
                <a:latin typeface="+mn-lt"/>
              </a:rPr>
              <a:t>New helium liquefier</a:t>
            </a:r>
            <a:r>
              <a:rPr lang="ru-RU" sz="2400" b="1" dirty="0" smtClean="0">
                <a:solidFill>
                  <a:srgbClr val="000090"/>
                </a:solidFill>
                <a:latin typeface="+mn-lt"/>
              </a:rPr>
              <a:t> </a:t>
            </a:r>
            <a:r>
              <a:rPr lang="en-US" sz="2400" b="1" dirty="0" smtClean="0">
                <a:solidFill>
                  <a:srgbClr val="000090"/>
                </a:solidFill>
                <a:latin typeface="+mn-lt"/>
              </a:rPr>
              <a:t>(</a:t>
            </a:r>
            <a:r>
              <a:rPr lang="en-US" sz="2400" b="1" dirty="0" smtClean="0">
                <a:solidFill>
                  <a:srgbClr val="F9535A"/>
                </a:solidFill>
                <a:latin typeface="+mn-lt"/>
              </a:rPr>
              <a:t>1000 </a:t>
            </a:r>
            <a:r>
              <a:rPr lang="en-US" sz="2400" b="1" dirty="0" smtClean="0">
                <a:solidFill>
                  <a:srgbClr val="000090"/>
                </a:solidFill>
                <a:latin typeface="+mn-lt"/>
              </a:rPr>
              <a:t>l</a:t>
            </a:r>
            <a:r>
              <a:rPr lang="ru-RU" sz="2400" b="1" dirty="0" smtClean="0">
                <a:solidFill>
                  <a:srgbClr val="000090"/>
                </a:solidFill>
                <a:latin typeface="+mn-lt"/>
              </a:rPr>
              <a:t>/</a:t>
            </a:r>
            <a:r>
              <a:rPr lang="en-US" sz="2400" b="1" dirty="0" smtClean="0">
                <a:solidFill>
                  <a:srgbClr val="000090"/>
                </a:solidFill>
                <a:latin typeface="+mn-lt"/>
              </a:rPr>
              <a:t>h)</a:t>
            </a:r>
            <a:endParaRPr lang="en-US" sz="2400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27659" name="Прямоугольник 13"/>
          <p:cNvSpPr>
            <a:spLocks noChangeArrowheads="1"/>
          </p:cNvSpPr>
          <p:nvPr/>
        </p:nvSpPr>
        <p:spPr bwMode="auto">
          <a:xfrm>
            <a:off x="1816100" y="139700"/>
            <a:ext cx="5791200" cy="523875"/>
          </a:xfrm>
          <a:prstGeom prst="rect">
            <a:avLst/>
          </a:prstGeom>
          <a:solidFill>
            <a:srgbClr val="CCFFCC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Cryogenic facility</a:t>
            </a: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2F021E-1432-4110-BB19-81B8F0C344ED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  <p:sp>
        <p:nvSpPr>
          <p:cNvPr id="27661" name="Rectangle 1"/>
          <p:cNvSpPr>
            <a:spLocks noChangeArrowheads="1"/>
          </p:cNvSpPr>
          <p:nvPr/>
        </p:nvSpPr>
        <p:spPr bwMode="auto">
          <a:xfrm>
            <a:off x="714375" y="4857750"/>
            <a:ext cx="3278188" cy="1077913"/>
          </a:xfrm>
          <a:prstGeom prst="rect">
            <a:avLst/>
          </a:prstGeom>
          <a:solidFill>
            <a:srgbClr val="EAEAEA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b="1" i="1">
                <a:solidFill>
                  <a:srgbClr val="000090"/>
                </a:solidFill>
                <a:latin typeface="Calibri" pitchFamily="34" charset="0"/>
              </a:rPr>
              <a:t>Finally the cooling power</a:t>
            </a:r>
          </a:p>
          <a:p>
            <a:pPr algn="r">
              <a:spcAft>
                <a:spcPts val="600"/>
              </a:spcAft>
            </a:pPr>
            <a:r>
              <a:rPr lang="en-US" b="1" i="1">
                <a:solidFill>
                  <a:srgbClr val="000090"/>
                </a:solidFill>
                <a:latin typeface="Calibri" pitchFamily="34" charset="0"/>
              </a:rPr>
              <a:t> should be doubled </a:t>
            </a:r>
          </a:p>
          <a:p>
            <a:pPr algn="r">
              <a:spcAft>
                <a:spcPts val="600"/>
              </a:spcAft>
            </a:pPr>
            <a:r>
              <a:rPr lang="en-US" b="1" i="1">
                <a:solidFill>
                  <a:srgbClr val="000090"/>
                </a:solidFill>
                <a:latin typeface="Calibri" pitchFamily="34" charset="0"/>
              </a:rPr>
              <a:t>from </a:t>
            </a:r>
            <a:r>
              <a:rPr lang="en-US" b="1" i="1">
                <a:solidFill>
                  <a:srgbClr val="FF0000"/>
                </a:solidFill>
                <a:latin typeface="Calibri" pitchFamily="34" charset="0"/>
              </a:rPr>
              <a:t>4</a:t>
            </a:r>
            <a:r>
              <a:rPr lang="en-US" b="1" i="1">
                <a:solidFill>
                  <a:srgbClr val="000090"/>
                </a:solidFill>
                <a:latin typeface="Calibri" pitchFamily="34" charset="0"/>
              </a:rPr>
              <a:t> kW  to </a:t>
            </a:r>
            <a:r>
              <a:rPr lang="en-US" b="1" i="1">
                <a:solidFill>
                  <a:srgbClr val="FF0000"/>
                </a:solidFill>
                <a:latin typeface="Calibri" pitchFamily="34" charset="0"/>
              </a:rPr>
              <a:t>8 </a:t>
            </a:r>
            <a:r>
              <a:rPr lang="en-US" b="1" i="1">
                <a:solidFill>
                  <a:srgbClr val="000090"/>
                </a:solidFill>
                <a:latin typeface="Calibri" pitchFamily="34" charset="0"/>
              </a:rPr>
              <a:t>kW @ </a:t>
            </a:r>
            <a:r>
              <a:rPr lang="en-US" b="1" i="1">
                <a:solidFill>
                  <a:srgbClr val="FF0000"/>
                </a:solidFill>
                <a:latin typeface="Calibri" pitchFamily="34" charset="0"/>
              </a:rPr>
              <a:t>4.5K</a:t>
            </a:r>
            <a:endParaRPr lang="en-US" b="1" i="1">
              <a:latin typeface="Calibri" pitchFamily="34" charset="0"/>
            </a:endParaRPr>
          </a:p>
        </p:txBody>
      </p:sp>
      <p:pic>
        <p:nvPicPr>
          <p:cNvPr id="15" name="Picture 6" descr="NICA-Logo_4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68"/>
            <a:ext cx="1403648" cy="6914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NICA_header_blue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34125"/>
            <a:ext cx="2133600" cy="476250"/>
          </a:xfrm>
        </p:spPr>
        <p:txBody>
          <a:bodyPr anchor="b"/>
          <a:lstStyle/>
          <a:p>
            <a:fld id="{0D407510-CD4E-4320-B1B7-E77576364A88}" type="slidenum">
              <a:rPr lang="ru-RU" smtClean="0"/>
              <a:pPr/>
              <a:t>32</a:t>
            </a:fld>
            <a:endParaRPr lang="ru-RU"/>
          </a:p>
        </p:txBody>
      </p:sp>
      <p:pic>
        <p:nvPicPr>
          <p:cNvPr id="5" name="Picture 4" descr="screen_b2af4c46be6c790d_15369278975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8" y="1003300"/>
            <a:ext cx="9031111" cy="5080000"/>
          </a:xfrm>
          <a:prstGeom prst="rect">
            <a:avLst/>
          </a:prstGeom>
        </p:spPr>
      </p:pic>
      <p:sp>
        <p:nvSpPr>
          <p:cNvPr id="6" name="Прямоугольная выноска 15"/>
          <p:cNvSpPr>
            <a:spLocks noChangeArrowheads="1"/>
          </p:cNvSpPr>
          <p:nvPr/>
        </p:nvSpPr>
        <p:spPr bwMode="auto">
          <a:xfrm>
            <a:off x="4533900" y="4562881"/>
            <a:ext cx="1092200" cy="667233"/>
          </a:xfrm>
          <a:prstGeom prst="wedgeRectCallout">
            <a:avLst>
              <a:gd name="adj1" fmla="val -1215"/>
              <a:gd name="adj2" fmla="val 47708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sz="2000" b="1" dirty="0" smtClean="0">
                <a:solidFill>
                  <a:srgbClr val="FFFFFF"/>
                </a:solidFill>
              </a:rPr>
              <a:t>MPD </a:t>
            </a:r>
          </a:p>
          <a:p>
            <a:pPr algn="ctr" eaLnBrk="1" hangingPunct="1"/>
            <a:r>
              <a:rPr lang="en-GB" sz="2000" b="1" dirty="0" smtClean="0">
                <a:solidFill>
                  <a:srgbClr val="FFFFFF"/>
                </a:solidFill>
              </a:rPr>
              <a:t> Hall</a:t>
            </a:r>
            <a:endParaRPr lang="ru-RU" altLang="ru-RU" sz="2000" b="1" dirty="0">
              <a:solidFill>
                <a:srgbClr val="FFFFFF"/>
              </a:solidFill>
            </a:endParaRPr>
          </a:p>
        </p:txBody>
      </p:sp>
      <p:sp>
        <p:nvSpPr>
          <p:cNvPr id="7" name="Прямоугольная выноска 15"/>
          <p:cNvSpPr>
            <a:spLocks noChangeArrowheads="1"/>
          </p:cNvSpPr>
          <p:nvPr/>
        </p:nvSpPr>
        <p:spPr bwMode="auto">
          <a:xfrm>
            <a:off x="4559300" y="1616481"/>
            <a:ext cx="1092200" cy="667233"/>
          </a:xfrm>
          <a:prstGeom prst="wedgeRectCallout">
            <a:avLst>
              <a:gd name="adj1" fmla="val -1215"/>
              <a:gd name="adj2" fmla="val 47708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sz="2000" b="1" dirty="0">
                <a:solidFill>
                  <a:srgbClr val="FFFFFF"/>
                </a:solidFill>
              </a:rPr>
              <a:t>S</a:t>
            </a:r>
            <a:r>
              <a:rPr lang="en-GB" sz="2000" b="1" dirty="0" smtClean="0">
                <a:solidFill>
                  <a:srgbClr val="FFFFFF"/>
                </a:solidFill>
              </a:rPr>
              <a:t>PD </a:t>
            </a:r>
          </a:p>
          <a:p>
            <a:pPr algn="ctr" eaLnBrk="1" hangingPunct="1"/>
            <a:r>
              <a:rPr lang="en-GB" sz="2000" b="1" dirty="0" smtClean="0">
                <a:solidFill>
                  <a:srgbClr val="FFFFFF"/>
                </a:solidFill>
              </a:rPr>
              <a:t> Hall</a:t>
            </a:r>
            <a:endParaRPr lang="ru-RU" altLang="ru-RU" sz="2000" b="1" dirty="0">
              <a:solidFill>
                <a:srgbClr val="FFFFFF"/>
              </a:solidFill>
            </a:endParaRPr>
          </a:p>
        </p:txBody>
      </p:sp>
      <p:sp>
        <p:nvSpPr>
          <p:cNvPr id="8" name="Прямоугольная выноска 15"/>
          <p:cNvSpPr>
            <a:spLocks noChangeArrowheads="1"/>
          </p:cNvSpPr>
          <p:nvPr/>
        </p:nvSpPr>
        <p:spPr bwMode="auto">
          <a:xfrm>
            <a:off x="6464300" y="2923861"/>
            <a:ext cx="1638300" cy="793750"/>
          </a:xfrm>
          <a:prstGeom prst="wedgeRectCallout">
            <a:avLst>
              <a:gd name="adj1" fmla="val 71313"/>
              <a:gd name="adj2" fmla="val 97768"/>
            </a:avLst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sz="2000" b="1" dirty="0" smtClean="0">
                <a:solidFill>
                  <a:schemeClr val="bg1"/>
                </a:solidFill>
              </a:rPr>
              <a:t>Western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ctr" eaLnBrk="1" hangingPunct="1"/>
            <a:r>
              <a:rPr lang="en-US" altLang="ru-RU" sz="2000" b="1" dirty="0" smtClean="0">
                <a:solidFill>
                  <a:schemeClr val="bg1"/>
                </a:solidFill>
              </a:rPr>
              <a:t>Arc</a:t>
            </a:r>
            <a:endParaRPr lang="ru-RU" alt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93750" y="6135709"/>
            <a:ext cx="7480300" cy="396832"/>
          </a:xfrm>
          <a:prstGeom prst="rect">
            <a:avLst/>
          </a:prstGeom>
          <a:solidFill>
            <a:srgbClr val="AAF3F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rgbClr val="0C1167"/>
                </a:solidFill>
              </a:rPr>
              <a:t>r</a:t>
            </a:r>
            <a:r>
              <a:rPr lang="en-US" sz="2000" b="1" dirty="0" smtClean="0">
                <a:solidFill>
                  <a:srgbClr val="0C1167"/>
                </a:solidFill>
              </a:rPr>
              <a:t>eadiness for equipment installation in the MPD Hall - </a:t>
            </a:r>
            <a:r>
              <a:rPr lang="ru-RU" sz="2000" b="1" dirty="0" smtClean="0">
                <a:solidFill>
                  <a:srgbClr val="FF0000"/>
                </a:solidFill>
              </a:rPr>
              <a:t>201</a:t>
            </a:r>
            <a:r>
              <a:rPr lang="en-US" sz="2000" b="1" dirty="0" smtClean="0">
                <a:solidFill>
                  <a:srgbClr val="FF0000"/>
                </a:solidFill>
              </a:rPr>
              <a:t>9</a:t>
            </a:r>
            <a:endParaRPr lang="ru-RU" sz="2000" b="1" dirty="0" smtClean="0">
              <a:solidFill>
                <a:srgbClr val="FF0000"/>
              </a:solidFill>
            </a:endParaRPr>
          </a:p>
        </p:txBody>
      </p:sp>
      <p:pic>
        <p:nvPicPr>
          <p:cNvPr id="10" name="Picture 6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4" y="10139"/>
            <a:ext cx="1498600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674296" y="476672"/>
            <a:ext cx="2469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</a:rPr>
              <a:t>September 2018</a:t>
            </a:r>
            <a:endParaRPr lang="en-US" sz="2000" i="1" dirty="0">
              <a:solidFill>
                <a:srgbClr val="000090"/>
              </a:solidFill>
            </a:endParaRPr>
          </a:p>
        </p:txBody>
      </p:sp>
      <p:sp>
        <p:nvSpPr>
          <p:cNvPr id="12" name="AutoShape 4"/>
          <p:cNvSpPr>
            <a:spLocks noChangeAspect="1" noChangeArrowheads="1"/>
          </p:cNvSpPr>
          <p:nvPr/>
        </p:nvSpPr>
        <p:spPr bwMode="auto">
          <a:xfrm>
            <a:off x="2209800" y="88900"/>
            <a:ext cx="4464496" cy="787882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/>
            <a:r>
              <a:rPr lang="en-US" sz="2800" b="1" i="1" dirty="0">
                <a:solidFill>
                  <a:srgbClr val="FF0000"/>
                </a:solidFill>
              </a:rPr>
              <a:t>Civil </a:t>
            </a:r>
            <a:r>
              <a:rPr lang="en-US" sz="2800" b="1" i="1" dirty="0" smtClean="0">
                <a:solidFill>
                  <a:srgbClr val="FF0000"/>
                </a:solidFill>
              </a:rPr>
              <a:t>Construction, </a:t>
            </a:r>
            <a:r>
              <a:rPr lang="en-US" sz="2800" b="1" i="1" dirty="0">
                <a:solidFill>
                  <a:srgbClr val="FF0000"/>
                </a:solidFill>
              </a:rPr>
              <a:t>bld.17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26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702" y="1484784"/>
            <a:ext cx="8267700" cy="4508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84925"/>
            <a:ext cx="2133600" cy="476250"/>
          </a:xfrm>
        </p:spPr>
        <p:txBody>
          <a:bodyPr anchor="b"/>
          <a:lstStyle/>
          <a:p>
            <a:fld id="{0D407510-CD4E-4320-B1B7-E77576364A88}" type="slidenum">
              <a:rPr lang="ru-RU" smtClean="0"/>
              <a:pPr/>
              <a:t>33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16016" y="1772816"/>
            <a:ext cx="1980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</a:rPr>
              <a:t>Thank you</a:t>
            </a:r>
            <a:endParaRPr lang="en-US" sz="28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08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NICA_header_blu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9144000" cy="1004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Рисунок 3" descr="Nuclotron_tunnel_20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446213"/>
            <a:ext cx="5948363" cy="440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2"/>
          <p:cNvSpPr txBox="1">
            <a:spLocks noChangeArrowheads="1"/>
          </p:cNvSpPr>
          <p:nvPr/>
        </p:nvSpPr>
        <p:spPr bwMode="auto">
          <a:xfrm>
            <a:off x="1475656" y="-28091"/>
            <a:ext cx="2948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3600" b="1" dirty="0" smtClean="0">
                <a:solidFill>
                  <a:srgbClr val="FF0000"/>
                </a:solidFill>
                <a:cs typeface="+mn-cs"/>
              </a:rPr>
              <a:t>Nuclotron –</a:t>
            </a:r>
            <a:endParaRPr lang="en-US" altLang="ru-RU" sz="3600" b="1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6305550" y="1414463"/>
            <a:ext cx="2643188" cy="780759"/>
          </a:xfrm>
          <a:prstGeom prst="rect">
            <a:avLst/>
          </a:prstGeom>
          <a:solidFill>
            <a:srgbClr val="FFFF99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44000" bIns="108000">
            <a:spAutoFit/>
          </a:bodyPr>
          <a:lstStyle/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kumimoji="1" lang="en-US" altLang="ru-RU" b="1" i="1" dirty="0">
                <a:solidFill>
                  <a:schemeClr val="accent2">
                    <a:lumMod val="75000"/>
                  </a:schemeClr>
                </a:solidFill>
                <a:sym typeface="Symbol" panose="05050102010706020507" pitchFamily="18" charset="2"/>
              </a:rPr>
              <a:t>The project approved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kumimoji="1" lang="en-US" altLang="ru-RU" b="1" i="1" dirty="0">
                <a:solidFill>
                  <a:schemeClr val="accent2">
                    <a:lumMod val="75000"/>
                  </a:schemeClr>
                </a:solidFill>
                <a:sym typeface="Symbol" panose="05050102010706020507" pitchFamily="18" charset="2"/>
              </a:rPr>
              <a:t> in </a:t>
            </a:r>
            <a:r>
              <a:rPr kumimoji="1" lang="ru-RU" altLang="ru-RU" b="1" i="1" dirty="0">
                <a:solidFill>
                  <a:schemeClr val="accent2">
                    <a:lumMod val="75000"/>
                  </a:schemeClr>
                </a:solidFill>
                <a:sym typeface="Symbol" panose="05050102010706020507" pitchFamily="18" charset="2"/>
              </a:rPr>
              <a:t>1986 </a:t>
            </a:r>
            <a:r>
              <a:rPr kumimoji="1" lang="en-US" altLang="ru-RU" b="1" i="1" dirty="0">
                <a:solidFill>
                  <a:schemeClr val="accent2">
                    <a:lumMod val="75000"/>
                  </a:schemeClr>
                </a:solidFill>
                <a:sym typeface="Symbol" panose="05050102010706020507" pitchFamily="18" charset="2"/>
              </a:rPr>
              <a:t>year</a:t>
            </a:r>
          </a:p>
        </p:txBody>
      </p:sp>
      <p:sp>
        <p:nvSpPr>
          <p:cNvPr id="11271" name="Text Box 13"/>
          <p:cNvSpPr txBox="1">
            <a:spLocks noChangeArrowheads="1"/>
          </p:cNvSpPr>
          <p:nvPr/>
        </p:nvSpPr>
        <p:spPr bwMode="auto">
          <a:xfrm>
            <a:off x="6321300" y="2317290"/>
            <a:ext cx="2647950" cy="1149509"/>
          </a:xfrm>
          <a:prstGeom prst="rect">
            <a:avLst/>
          </a:prstGeom>
          <a:solidFill>
            <a:srgbClr val="FFFF99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80000" bIns="10800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ts val="1800"/>
              </a:spcBef>
              <a:buFontTx/>
              <a:buNone/>
            </a:pPr>
            <a:r>
              <a:rPr lang="en-US" altLang="ru-RU" sz="1800" b="1" i="1" dirty="0">
                <a:solidFill>
                  <a:srgbClr val="CC0000"/>
                </a:solidFill>
                <a:latin typeface="Arial" pitchFamily="34" charset="0"/>
                <a:sym typeface="Symbol" pitchFamily="18" charset="2"/>
              </a:rPr>
              <a:t>Commissioning &amp; 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en-US" altLang="ru-RU" sz="1800" b="1" i="1" dirty="0">
                <a:solidFill>
                  <a:srgbClr val="CC0000"/>
                </a:solidFill>
                <a:latin typeface="Arial" pitchFamily="34" charset="0"/>
                <a:sym typeface="Symbol" pitchFamily="18" charset="2"/>
              </a:rPr>
              <a:t>fist beam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en-US" altLang="ru-RU" sz="1800" b="1" i="1" dirty="0">
                <a:solidFill>
                  <a:srgbClr val="CC0000"/>
                </a:solidFill>
                <a:latin typeface="Arial" pitchFamily="34" charset="0"/>
                <a:sym typeface="Symbol" pitchFamily="18" charset="2"/>
              </a:rPr>
              <a:t>March</a:t>
            </a:r>
            <a:r>
              <a:rPr lang="ru-RU" altLang="ru-RU" sz="1800" b="1" i="1" dirty="0">
                <a:solidFill>
                  <a:srgbClr val="CC0000"/>
                </a:solidFill>
                <a:latin typeface="Arial" pitchFamily="34" charset="0"/>
                <a:sym typeface="Symbol" pitchFamily="18" charset="2"/>
              </a:rPr>
              <a:t> 1993 </a:t>
            </a:r>
            <a:r>
              <a:rPr lang="en-US" altLang="ru-RU" sz="1800" b="1" i="1" dirty="0">
                <a:solidFill>
                  <a:srgbClr val="CC0000"/>
                </a:solidFill>
                <a:latin typeface="Arial" pitchFamily="34" charset="0"/>
                <a:sym typeface="Symbol" pitchFamily="18" charset="2"/>
              </a:rPr>
              <a:t>year</a:t>
            </a:r>
            <a:endParaRPr lang="ru-RU" altLang="ru-RU" sz="1800" b="1" i="1" dirty="0">
              <a:solidFill>
                <a:srgbClr val="CC0000"/>
              </a:solidFill>
              <a:latin typeface="Arial" pitchFamily="34" charset="0"/>
              <a:sym typeface="Symbol" pitchFamily="18" charset="2"/>
            </a:endParaRPr>
          </a:p>
        </p:txBody>
      </p:sp>
      <p:sp>
        <p:nvSpPr>
          <p:cNvPr id="11272" name="Text Box 14"/>
          <p:cNvSpPr txBox="1">
            <a:spLocks noChangeArrowheads="1"/>
          </p:cNvSpPr>
          <p:nvPr/>
        </p:nvSpPr>
        <p:spPr bwMode="auto">
          <a:xfrm>
            <a:off x="6321300" y="4622800"/>
            <a:ext cx="2643188" cy="760959"/>
          </a:xfrm>
          <a:prstGeom prst="rect">
            <a:avLst/>
          </a:prstGeom>
          <a:solidFill>
            <a:srgbClr val="FFFF99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72000" bIns="7200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rgbClr val="0000FF"/>
                </a:solidFill>
                <a:latin typeface="Arial" pitchFamily="34" charset="0"/>
                <a:sym typeface="Symbol" pitchFamily="18" charset="2"/>
              </a:rPr>
              <a:t>The last RUN #55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rgbClr val="0000FF"/>
                </a:solidFill>
                <a:latin typeface="Arial" pitchFamily="34" charset="0"/>
                <a:sym typeface="Symbol" pitchFamily="18" charset="2"/>
              </a:rPr>
              <a:t>Feb. - April 2018 </a:t>
            </a:r>
          </a:p>
        </p:txBody>
      </p:sp>
      <p:sp>
        <p:nvSpPr>
          <p:cNvPr id="11273" name="Text Box 14"/>
          <p:cNvSpPr txBox="1">
            <a:spLocks noChangeArrowheads="1"/>
          </p:cNvSpPr>
          <p:nvPr/>
        </p:nvSpPr>
        <p:spPr bwMode="auto">
          <a:xfrm>
            <a:off x="6321300" y="3644489"/>
            <a:ext cx="2643188" cy="797311"/>
          </a:xfrm>
          <a:prstGeom prst="rect">
            <a:avLst/>
          </a:prstGeom>
          <a:solidFill>
            <a:srgbClr val="FFFF99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72000" bIns="10800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rgbClr val="0000FF"/>
                </a:solidFill>
                <a:latin typeface="Arial" pitchFamily="34" charset="0"/>
                <a:sym typeface="Symbol" pitchFamily="18" charset="2"/>
              </a:rPr>
              <a:t>Slow extraction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rgbClr val="0000FF"/>
                </a:solidFill>
                <a:latin typeface="Arial" pitchFamily="34" charset="0"/>
                <a:sym typeface="Symbol" pitchFamily="18" charset="2"/>
              </a:rPr>
              <a:t>2000 year</a:t>
            </a:r>
          </a:p>
        </p:txBody>
      </p:sp>
      <p:sp>
        <p:nvSpPr>
          <p:cNvPr id="11274" name="TextBox 8"/>
          <p:cNvSpPr txBox="1">
            <a:spLocks noChangeArrowheads="1"/>
          </p:cNvSpPr>
          <p:nvPr/>
        </p:nvSpPr>
        <p:spPr bwMode="auto">
          <a:xfrm>
            <a:off x="179388" y="5891213"/>
            <a:ext cx="453707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800" b="1" dirty="0">
                <a:solidFill>
                  <a:srgbClr val="C00000"/>
                </a:solidFill>
                <a:latin typeface="Bookman Old Style" pitchFamily="18" charset="0"/>
                <a:ea typeface="ＭＳ Ｐゴシック" pitchFamily="34" charset="-128"/>
              </a:rPr>
              <a:t>Accelerated: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800" b="1" dirty="0">
                <a:solidFill>
                  <a:srgbClr val="C00000"/>
                </a:solidFill>
                <a:latin typeface="Bookman Old Style" pitchFamily="18" charset="0"/>
                <a:ea typeface="ＭＳ Ｐゴシック" pitchFamily="34" charset="-128"/>
              </a:rPr>
              <a:t>Ions from p to Xe (C, Mg, Fe, Ar, Kr)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800" b="1" dirty="0">
                <a:solidFill>
                  <a:srgbClr val="C00000"/>
                </a:solidFill>
                <a:latin typeface="Bookman Old Style" pitchFamily="18" charset="0"/>
                <a:ea typeface="ＭＳ Ｐゴシック" pitchFamily="34" charset="-128"/>
              </a:rPr>
              <a:t>Polarized p &amp; d beams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kumimoji="0" lang="en-US" altLang="ru-RU" sz="1800" b="1" dirty="0">
              <a:solidFill>
                <a:srgbClr val="C00000"/>
              </a:solidFill>
              <a:latin typeface="Bookman Old Style" pitchFamily="18" charset="0"/>
              <a:ea typeface="ＭＳ Ｐゴシック" pitchFamily="34" charset="-128"/>
            </a:endParaRPr>
          </a:p>
        </p:txBody>
      </p:sp>
      <p:sp>
        <p:nvSpPr>
          <p:cNvPr id="11275" name="Прямоугольник 1"/>
          <p:cNvSpPr>
            <a:spLocks noChangeArrowheads="1"/>
          </p:cNvSpPr>
          <p:nvPr/>
        </p:nvSpPr>
        <p:spPr bwMode="auto">
          <a:xfrm>
            <a:off x="4716463" y="5945188"/>
            <a:ext cx="42322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800" b="1" dirty="0">
                <a:solidFill>
                  <a:srgbClr val="C00000"/>
                </a:solidFill>
                <a:latin typeface="Arial" pitchFamily="34" charset="0"/>
              </a:rPr>
              <a:t>Proton energy   </a:t>
            </a:r>
            <a:r>
              <a:rPr kumimoji="0" lang="en-US" altLang="ru-RU" sz="1800" b="1" dirty="0" smtClean="0">
                <a:solidFill>
                  <a:srgbClr val="C00000"/>
                </a:solidFill>
                <a:latin typeface="Arial" pitchFamily="34" charset="0"/>
              </a:rPr>
              <a:t>         max </a:t>
            </a:r>
            <a:r>
              <a:rPr kumimoji="0" lang="en-US" altLang="ru-RU" sz="1800" b="1" dirty="0">
                <a:solidFill>
                  <a:srgbClr val="C00000"/>
                </a:solidFill>
                <a:latin typeface="Arial" pitchFamily="34" charset="0"/>
              </a:rPr>
              <a:t>12 GeV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800" b="1" dirty="0">
                <a:solidFill>
                  <a:srgbClr val="C00000"/>
                </a:solidFill>
                <a:latin typeface="Arial" pitchFamily="34" charset="0"/>
              </a:rPr>
              <a:t>Light </a:t>
            </a:r>
            <a:r>
              <a:rPr kumimoji="0" lang="en-US" altLang="ru-RU" sz="1800" b="1" dirty="0" smtClean="0">
                <a:solidFill>
                  <a:srgbClr val="C00000"/>
                </a:solidFill>
                <a:latin typeface="Arial" pitchFamily="34" charset="0"/>
              </a:rPr>
              <a:t>ions, A/z=0.5     max </a:t>
            </a:r>
            <a:r>
              <a:rPr kumimoji="0" lang="en-US" altLang="ru-RU" sz="1800" b="1" dirty="0">
                <a:solidFill>
                  <a:srgbClr val="C00000"/>
                </a:solidFill>
                <a:latin typeface="Arial" pitchFamily="34" charset="0"/>
              </a:rPr>
              <a:t>6 GeV/u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800" b="1" dirty="0">
                <a:solidFill>
                  <a:srgbClr val="C00000"/>
                </a:solidFill>
                <a:latin typeface="Arial" pitchFamily="34" charset="0"/>
              </a:rPr>
              <a:t>Heavy ions, </a:t>
            </a:r>
            <a:r>
              <a:rPr kumimoji="0" lang="en-US" altLang="ru-RU" sz="1800" b="1" dirty="0" smtClean="0">
                <a:solidFill>
                  <a:srgbClr val="C00000"/>
                </a:solidFill>
                <a:latin typeface="Arial" pitchFamily="34" charset="0"/>
              </a:rPr>
              <a:t>A/z=0.3   </a:t>
            </a:r>
            <a:r>
              <a:rPr kumimoji="0" lang="en-US" altLang="ru-RU" sz="1800" b="1" dirty="0">
                <a:solidFill>
                  <a:srgbClr val="C00000"/>
                </a:solidFill>
                <a:latin typeface="Arial" pitchFamily="34" charset="0"/>
              </a:rPr>
              <a:t>max </a:t>
            </a:r>
            <a:r>
              <a:rPr kumimoji="0" lang="en-US" altLang="ru-RU" sz="1800" b="1" dirty="0" smtClean="0">
                <a:solidFill>
                  <a:srgbClr val="C00000"/>
                </a:solidFill>
                <a:latin typeface="Arial" pitchFamily="34" charset="0"/>
              </a:rPr>
              <a:t>4.5 </a:t>
            </a:r>
            <a:r>
              <a:rPr kumimoji="0" lang="en-US" altLang="ru-RU" sz="1800" b="1" dirty="0">
                <a:solidFill>
                  <a:srgbClr val="C00000"/>
                </a:solidFill>
                <a:latin typeface="Arial" pitchFamily="34" charset="0"/>
              </a:rPr>
              <a:t>GeV/u</a:t>
            </a:r>
            <a:endParaRPr kumimoji="0" lang="ru-RU" altLang="ru-RU" sz="1800" b="1" dirty="0">
              <a:solidFill>
                <a:srgbClr val="C00000"/>
              </a:solidFill>
              <a:latin typeface="Arial" pitchFamily="34" charset="0"/>
            </a:endParaRPr>
          </a:p>
        </p:txBody>
      </p:sp>
      <p:pic>
        <p:nvPicPr>
          <p:cNvPr id="11" name="Picture 6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3648" cy="6914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8017" y="1010874"/>
            <a:ext cx="5319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400" b="1" dirty="0">
                <a:solidFill>
                  <a:srgbClr val="003366"/>
                </a:solidFill>
                <a:latin typeface="Comic Sans MS" pitchFamily="66" charset="0"/>
              </a:rPr>
              <a:t>Circumference 251,2m, </a:t>
            </a:r>
            <a:r>
              <a:rPr lang="en-US" altLang="ru-RU" sz="2400" b="1" dirty="0" smtClean="0">
                <a:solidFill>
                  <a:srgbClr val="003366"/>
                </a:solidFill>
                <a:latin typeface="Comic Sans MS" pitchFamily="66" charset="0"/>
              </a:rPr>
              <a:t>Br&lt;45 </a:t>
            </a:r>
            <a:r>
              <a:rPr lang="en-US" altLang="ru-RU" sz="2400" b="1" dirty="0">
                <a:solidFill>
                  <a:srgbClr val="003366"/>
                </a:solidFill>
                <a:latin typeface="Comic Sans MS" pitchFamily="66" charset="0"/>
              </a:rPr>
              <a:t>Tm</a:t>
            </a:r>
            <a:endParaRPr lang="ru-RU" altLang="ru-RU" sz="2400" b="1" dirty="0">
              <a:solidFill>
                <a:srgbClr val="003366"/>
              </a:solidFill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20208" y="379746"/>
            <a:ext cx="61237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3200" b="1" dirty="0">
                <a:solidFill>
                  <a:srgbClr val="FF0000"/>
                </a:solidFill>
              </a:rPr>
              <a:t>superconducting synchrotron </a:t>
            </a:r>
          </a:p>
        </p:txBody>
      </p:sp>
    </p:spTree>
    <p:extLst>
      <p:ext uri="{BB962C8B-B14F-4D97-AF65-F5344CB8AC3E}">
        <p14:creationId xmlns:p14="http://schemas.microsoft.com/office/powerpoint/2010/main" val="16031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/>
          <p:nvPr/>
        </p:nvSpPr>
        <p:spPr>
          <a:xfrm>
            <a:off x="7238164" y="3912788"/>
            <a:ext cx="1822760" cy="46166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Nuclotron-N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Shape 125"/>
          <p:cNvSpPr txBox="1"/>
          <p:nvPr/>
        </p:nvSpPr>
        <p:spPr>
          <a:xfrm>
            <a:off x="4943165" y="4326441"/>
            <a:ext cx="2165350" cy="654050"/>
          </a:xfrm>
          <a:prstGeom prst="rect">
            <a:avLst/>
          </a:prstGeom>
          <a:noFill/>
          <a:ln w="28575" cap="flat" cmpd="sng">
            <a:solidFill>
              <a:schemeClr val="folHlink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&gt;10^7 ppc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(with KRION-2)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Shape 126"/>
          <p:cNvSpPr txBox="1"/>
          <p:nvPr/>
        </p:nvSpPr>
        <p:spPr>
          <a:xfrm>
            <a:off x="5105898" y="3048503"/>
            <a:ext cx="1779603" cy="1131879"/>
          </a:xfrm>
          <a:prstGeom prst="rect">
            <a:avLst/>
          </a:prstGeom>
          <a:noFill/>
          <a:ln w="28575" cap="flat" cmpd="sng">
            <a:solidFill>
              <a:schemeClr val="folHlink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Energy 6 Gev/n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(for Z/A = 1/2)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Field ~ </a:t>
            </a:r>
            <a:r>
              <a:rPr lang="en-US" sz="1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2T,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B’&lt; 0,8 T/s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Shape 127"/>
          <p:cNvSpPr txBox="1"/>
          <p:nvPr/>
        </p:nvSpPr>
        <p:spPr>
          <a:xfrm>
            <a:off x="5848040" y="2459541"/>
            <a:ext cx="1390124" cy="369332"/>
          </a:xfrm>
          <a:prstGeom prst="rect">
            <a:avLst/>
          </a:prstGeom>
          <a:noFill/>
          <a:ln w="28575" cap="flat" cmpd="sng">
            <a:solidFill>
              <a:srgbClr val="FFC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Heavy ions </a:t>
            </a:r>
            <a:endParaRPr dirty="0"/>
          </a:p>
        </p:txBody>
      </p:sp>
      <p:sp>
        <p:nvSpPr>
          <p:cNvPr id="128" name="Shape 128"/>
          <p:cNvSpPr txBox="1"/>
          <p:nvPr/>
        </p:nvSpPr>
        <p:spPr>
          <a:xfrm>
            <a:off x="5886140" y="5123366"/>
            <a:ext cx="1644650" cy="654050"/>
          </a:xfrm>
          <a:prstGeom prst="rect">
            <a:avLst/>
          </a:prstGeom>
          <a:noFill/>
          <a:ln w="28575" cap="flat" cmpd="sng">
            <a:solidFill>
              <a:schemeClr val="folHlink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Stable, safe,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long operation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9" name="Shape 129"/>
          <p:cNvCxnSpPr/>
          <p:nvPr/>
        </p:nvCxnSpPr>
        <p:spPr>
          <a:xfrm>
            <a:off x="7319652" y="2748466"/>
            <a:ext cx="1008063" cy="10795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0" name="Shape 130"/>
          <p:cNvCxnSpPr/>
          <p:nvPr/>
        </p:nvCxnSpPr>
        <p:spPr>
          <a:xfrm>
            <a:off x="6886265" y="3683503"/>
            <a:ext cx="360362" cy="2159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1" name="Shape 131"/>
          <p:cNvCxnSpPr/>
          <p:nvPr/>
        </p:nvCxnSpPr>
        <p:spPr>
          <a:xfrm rot="10800000" flipH="1">
            <a:off x="7103752" y="4404228"/>
            <a:ext cx="503238" cy="2159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2" name="Shape 132"/>
          <p:cNvCxnSpPr/>
          <p:nvPr/>
        </p:nvCxnSpPr>
        <p:spPr>
          <a:xfrm rot="10800000" flipH="1">
            <a:off x="7535552" y="4404228"/>
            <a:ext cx="792163" cy="1008063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3" name="Shape 133"/>
          <p:cNvSpPr txBox="1"/>
          <p:nvPr/>
        </p:nvSpPr>
        <p:spPr>
          <a:xfrm>
            <a:off x="398152" y="1799141"/>
            <a:ext cx="2241550" cy="654050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Development of the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KRION ESIS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Shape 134"/>
          <p:cNvSpPr txBox="1"/>
          <p:nvPr/>
        </p:nvSpPr>
        <p:spPr>
          <a:xfrm>
            <a:off x="398150" y="4077203"/>
            <a:ext cx="2809877" cy="379413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Vacuum improvement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Shape 135"/>
          <p:cNvSpPr txBox="1"/>
          <p:nvPr/>
        </p:nvSpPr>
        <p:spPr>
          <a:xfrm>
            <a:off x="2958590" y="1899638"/>
            <a:ext cx="2444750" cy="358774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Injector modernization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6" name="Shape 136"/>
          <p:cNvCxnSpPr/>
          <p:nvPr/>
        </p:nvCxnSpPr>
        <p:spPr>
          <a:xfrm>
            <a:off x="5408302" y="2245228"/>
            <a:ext cx="368300" cy="2286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7" name="Shape 137"/>
          <p:cNvSpPr txBox="1"/>
          <p:nvPr/>
        </p:nvSpPr>
        <p:spPr>
          <a:xfrm>
            <a:off x="2639702" y="1900741"/>
            <a:ext cx="273050" cy="36671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Shape 138"/>
          <p:cNvSpPr txBox="1"/>
          <p:nvPr/>
        </p:nvSpPr>
        <p:spPr>
          <a:xfrm>
            <a:off x="398151" y="2578603"/>
            <a:ext cx="2876551" cy="379413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Energy evacuation system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Shape 139"/>
          <p:cNvSpPr txBox="1"/>
          <p:nvPr/>
        </p:nvSpPr>
        <p:spPr>
          <a:xfrm>
            <a:off x="398150" y="3048503"/>
            <a:ext cx="2875787" cy="379413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Quench protection system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0" name="Shape 140"/>
          <p:cNvCxnSpPr/>
          <p:nvPr/>
        </p:nvCxnSpPr>
        <p:spPr>
          <a:xfrm>
            <a:off x="3528702" y="3261228"/>
            <a:ext cx="1587500" cy="4318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1" name="Shape 141"/>
          <p:cNvSpPr txBox="1"/>
          <p:nvPr/>
        </p:nvSpPr>
        <p:spPr>
          <a:xfrm>
            <a:off x="398150" y="3518403"/>
            <a:ext cx="2875787" cy="379413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Slow extraction at HE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Shape 142"/>
          <p:cNvSpPr/>
          <p:nvPr/>
        </p:nvSpPr>
        <p:spPr>
          <a:xfrm>
            <a:off x="3274702" y="2562728"/>
            <a:ext cx="203200" cy="1371600"/>
          </a:xfrm>
          <a:prstGeom prst="rightBrace">
            <a:avLst>
              <a:gd name="adj1" fmla="val 56250"/>
              <a:gd name="adj2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Shape 143"/>
          <p:cNvSpPr txBox="1"/>
          <p:nvPr/>
        </p:nvSpPr>
        <p:spPr>
          <a:xfrm>
            <a:off x="394977" y="4559157"/>
            <a:ext cx="2813050" cy="379413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Control, diagnostics, RF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Shape 144"/>
          <p:cNvSpPr/>
          <p:nvPr/>
        </p:nvSpPr>
        <p:spPr>
          <a:xfrm>
            <a:off x="3274702" y="4010528"/>
            <a:ext cx="203200" cy="977900"/>
          </a:xfrm>
          <a:prstGeom prst="rightBrace">
            <a:avLst>
              <a:gd name="adj1" fmla="val 40104"/>
              <a:gd name="adj2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5" name="Shape 145"/>
          <p:cNvCxnSpPr/>
          <p:nvPr/>
        </p:nvCxnSpPr>
        <p:spPr>
          <a:xfrm>
            <a:off x="3528702" y="4493128"/>
            <a:ext cx="1409700" cy="1016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6" name="Shape 146"/>
          <p:cNvSpPr txBox="1"/>
          <p:nvPr/>
        </p:nvSpPr>
        <p:spPr>
          <a:xfrm>
            <a:off x="398150" y="5537703"/>
            <a:ext cx="3883027" cy="379413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Power supply system modernization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Shape 147"/>
          <p:cNvSpPr txBox="1"/>
          <p:nvPr/>
        </p:nvSpPr>
        <p:spPr>
          <a:xfrm>
            <a:off x="394977" y="5105903"/>
            <a:ext cx="3886200" cy="379413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Cryogenics modernization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Shape 148"/>
          <p:cNvSpPr txBox="1"/>
          <p:nvPr/>
        </p:nvSpPr>
        <p:spPr>
          <a:xfrm>
            <a:off x="394977" y="5969503"/>
            <a:ext cx="3892550" cy="379413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Radiation safety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Shape 149"/>
          <p:cNvSpPr/>
          <p:nvPr/>
        </p:nvSpPr>
        <p:spPr>
          <a:xfrm>
            <a:off x="4328802" y="5090028"/>
            <a:ext cx="228600" cy="1270000"/>
          </a:xfrm>
          <a:prstGeom prst="rightBrace">
            <a:avLst>
              <a:gd name="adj1" fmla="val 52083"/>
              <a:gd name="adj2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0" name="Shape 150"/>
          <p:cNvCxnSpPr/>
          <p:nvPr/>
        </p:nvCxnSpPr>
        <p:spPr>
          <a:xfrm rot="10800000" flipH="1">
            <a:off x="4608202" y="5471028"/>
            <a:ext cx="1219200" cy="2540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1" name="Shape 151"/>
          <p:cNvSpPr/>
          <p:nvPr/>
        </p:nvSpPr>
        <p:spPr>
          <a:xfrm>
            <a:off x="735469" y="885378"/>
            <a:ext cx="7643866" cy="612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u="none" dirty="0" smtClean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Nuclotron-</a:t>
            </a:r>
            <a:r>
              <a:rPr lang="en-US" sz="2400" b="1" i="1" u="none" dirty="0" smtClean="0">
                <a:solidFill>
                  <a:srgbClr val="262672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 dirty="0"/>
          </a:p>
        </p:txBody>
      </p:sp>
      <p:sp>
        <p:nvSpPr>
          <p:cNvPr id="152" name="Shape 152"/>
          <p:cNvSpPr/>
          <p:nvPr/>
        </p:nvSpPr>
        <p:spPr>
          <a:xfrm>
            <a:off x="745698" y="1265910"/>
            <a:ext cx="778674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preparation of the ring for NICA project</a:t>
            </a:r>
            <a:endParaRPr sz="2000" b="1" i="1" dirty="0">
              <a:solidFill>
                <a:srgbClr val="FF33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" name="Picture 3" descr="NICA_header_blu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0" y="112713"/>
            <a:ext cx="92773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0" lang="en-US" altLang="ru-RU" sz="3600" b="1" dirty="0">
                <a:solidFill>
                  <a:srgbClr val="003366"/>
                </a:solidFill>
                <a:latin typeface="Comic Sans MS" pitchFamily="66" charset="0"/>
              </a:rPr>
              <a:t>Nuclotron – superconducting synchrotron </a:t>
            </a:r>
          </a:p>
        </p:txBody>
      </p:sp>
      <p:sp>
        <p:nvSpPr>
          <p:cNvPr id="33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6664027" y="6310667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A6A0DAF-D2FD-48D9-9927-FCBE9EFD4BE4}" type="slidenum">
              <a:rPr lang="ru-RU" altLang="ru-RU" smtClean="0">
                <a:solidFill>
                  <a:srgbClr val="898989"/>
                </a:solidFill>
                <a:latin typeface="Calibri" pitchFamily="34" charset="0"/>
              </a:rPr>
              <a:pPr eaLnBrk="1" hangingPunct="1"/>
              <a:t>5</a:t>
            </a:fld>
            <a:endParaRPr lang="ru-RU" altLang="ru-RU" dirty="0" smtClean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32141" y="1858379"/>
            <a:ext cx="589876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rgbClr val="4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285750" indent="-285750">
              <a:spcBef>
                <a:spcPts val="3000"/>
              </a:spcBef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rgbClr val="4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b="1" dirty="0">
              <a:solidFill>
                <a:srgbClr val="4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rgbClr val="4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rgbClr val="4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285750" indent="-285750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rgbClr val="4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rgbClr val="4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285750" indent="-285750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4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b="1" dirty="0" smtClean="0">
              <a:solidFill>
                <a:srgbClr val="4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rgbClr val="4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rgbClr val="4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36" name="Picture 3" descr="NICA_header_blu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9144000" cy="1004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3648" cy="6914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3020208" y="379746"/>
            <a:ext cx="61237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3200" b="1" dirty="0">
                <a:solidFill>
                  <a:srgbClr val="FF0000"/>
                </a:solidFill>
              </a:rPr>
              <a:t>superconducting synchrotron </a:t>
            </a:r>
          </a:p>
        </p:txBody>
      </p:sp>
      <p:sp>
        <p:nvSpPr>
          <p:cNvPr id="39" name="Text Box 2"/>
          <p:cNvSpPr txBox="1">
            <a:spLocks noChangeArrowheads="1"/>
          </p:cNvSpPr>
          <p:nvPr/>
        </p:nvSpPr>
        <p:spPr bwMode="auto">
          <a:xfrm>
            <a:off x="1475656" y="-28091"/>
            <a:ext cx="2948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3600" b="1" dirty="0" smtClean="0">
                <a:solidFill>
                  <a:srgbClr val="FF0000"/>
                </a:solidFill>
                <a:cs typeface="+mn-cs"/>
              </a:rPr>
              <a:t>Nuclotron –</a:t>
            </a:r>
            <a:endParaRPr lang="en-US" altLang="ru-RU" sz="3600" b="1" dirty="0">
              <a:solidFill>
                <a:srgbClr val="FF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2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" descr="NICA_header_blue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3"/>
          <p:cNvSpPr txBox="1">
            <a:spLocks noChangeArrowheads="1"/>
          </p:cNvSpPr>
          <p:nvPr/>
        </p:nvSpPr>
        <p:spPr bwMode="auto">
          <a:xfrm>
            <a:off x="1643042" y="0"/>
            <a:ext cx="259737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Calibri" pitchFamily="34" charset="0"/>
              </a:rPr>
              <a:t>Basic Facility</a:t>
            </a:r>
            <a:endParaRPr lang="ru-RU" sz="36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3" name="Picture 6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3648" cy="6914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NICA_scheme_v_2.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094"/>
            <a:ext cx="9144000" cy="514099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1714500" y="4437724"/>
            <a:ext cx="1092200" cy="609600"/>
          </a:xfrm>
          <a:prstGeom prst="straightConnector1">
            <a:avLst/>
          </a:prstGeom>
          <a:ln>
            <a:noFill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Macintosh HD:Users:air:Desktop:АРЕНА:20180118_Dubna_IQ-2_cam11_2_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725144"/>
            <a:ext cx="3240360" cy="20162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26"/>
          <p:cNvGrpSpPr/>
          <p:nvPr/>
        </p:nvGrpSpPr>
        <p:grpSpPr>
          <a:xfrm>
            <a:off x="4643438" y="2857496"/>
            <a:ext cx="2500330" cy="2594810"/>
            <a:chOff x="4067944" y="2564904"/>
            <a:chExt cx="3168352" cy="3617512"/>
          </a:xfrm>
        </p:grpSpPr>
        <p:cxnSp>
          <p:nvCxnSpPr>
            <p:cNvPr id="16" name="Straight Arrow Connector 15"/>
            <p:cNvCxnSpPr/>
            <p:nvPr/>
          </p:nvCxnSpPr>
          <p:spPr>
            <a:xfrm flipV="1">
              <a:off x="5436096" y="2564904"/>
              <a:ext cx="1800200" cy="1584176"/>
            </a:xfrm>
            <a:prstGeom prst="straightConnector1">
              <a:avLst/>
            </a:prstGeom>
            <a:ln w="57150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4"/>
            <a:stretch>
              <a:fillRect/>
            </a:stretch>
          </p:blipFill>
          <p:spPr bwMode="auto">
            <a:xfrm>
              <a:off x="4067944" y="4149080"/>
              <a:ext cx="2487613" cy="2033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6732240" y="4509120"/>
            <a:ext cx="2160240" cy="400110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chemeClr val="bg1"/>
                </a:solidFill>
                <a:latin typeface="Arial"/>
                <a:cs typeface="Arial"/>
              </a:rPr>
              <a:t>Center</a:t>
            </a:r>
            <a:r>
              <a:rPr lang="ru-RU" sz="2000" i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000" i="1" dirty="0" smtClean="0">
                <a:solidFill>
                  <a:schemeClr val="bg1"/>
                </a:solidFill>
                <a:latin typeface="Arial"/>
                <a:cs typeface="Arial"/>
              </a:rPr>
              <a:t>NICA</a:t>
            </a:r>
            <a:endParaRPr lang="en-US" sz="2000" b="1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2142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398712" y="139700"/>
            <a:ext cx="4102054" cy="461665"/>
          </a:xfrm>
          <a:prstGeom prst="rect">
            <a:avLst/>
          </a:prstGeom>
          <a:solidFill>
            <a:srgbClr val="A3C9FF"/>
          </a:solidFill>
          <a:ln w="57150" cmpd="sng">
            <a:solidFill>
              <a:srgbClr val="EAFC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 major milestones in 2018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5473005"/>
            <a:ext cx="6000760" cy="1384995"/>
          </a:xfrm>
          <a:prstGeom prst="rect">
            <a:avLst/>
          </a:prstGeom>
          <a:solidFill>
            <a:schemeClr val="bg1"/>
          </a:solidFill>
          <a:effectLst>
            <a:outerShdw blurRad="342900" sx="106000" sy="106000" algn="ctr" rotWithShape="0">
              <a:srgbClr val="000000">
                <a:alpha val="59000"/>
              </a:srgbClr>
            </a:outerShdw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+mn-lt"/>
              </a:rPr>
              <a:t>- Set of accelerators providing the particle beams for fixed target and </a:t>
            </a:r>
            <a:r>
              <a:rPr lang="en-US" sz="1400" b="1" dirty="0" smtClean="0">
                <a:latin typeface="+mn-lt"/>
              </a:rPr>
              <a:t>collider,</a:t>
            </a:r>
            <a:endParaRPr lang="ru-RU" sz="1400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+mn-lt"/>
              </a:rPr>
              <a:t>- Experimental facilities,</a:t>
            </a:r>
            <a:endParaRPr lang="ru-RU" sz="1400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+mn-lt"/>
              </a:rPr>
              <a:t>- </a:t>
            </a:r>
            <a:r>
              <a:rPr lang="en-US" sz="1400" b="1" dirty="0">
                <a:latin typeface="+mj-lt"/>
                <a:cs typeface="Abadi MT Condensed Extra Bold" charset="0"/>
              </a:rPr>
              <a:t>Line for assembling and cryogenic testing of  SC-magnets</a:t>
            </a:r>
            <a:r>
              <a:rPr lang="en-US" sz="1400" b="1" dirty="0">
                <a:latin typeface="+mn-lt"/>
              </a:rPr>
              <a:t>,</a:t>
            </a:r>
            <a:endParaRPr lang="ru-RU" sz="1400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+mn-lt"/>
              </a:rPr>
              <a:t>- Workshops for construction of the detector elements,</a:t>
            </a:r>
            <a:endParaRPr lang="ru-RU" sz="1400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+mn-lt"/>
              </a:rPr>
              <a:t>- NICA innovation center,</a:t>
            </a:r>
            <a:endParaRPr lang="ru-RU" sz="1400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+mn-lt"/>
              </a:rPr>
              <a:t>- Required infrastructure.</a:t>
            </a:r>
            <a:endParaRPr lang="ru-RU" sz="1400" b="1" dirty="0">
              <a:latin typeface="+mn-lt"/>
            </a:endParaRPr>
          </a:p>
        </p:txBody>
      </p:sp>
      <p:grpSp>
        <p:nvGrpSpPr>
          <p:cNvPr id="41" name="Группа 40"/>
          <p:cNvGrpSpPr/>
          <p:nvPr/>
        </p:nvGrpSpPr>
        <p:grpSpPr>
          <a:xfrm>
            <a:off x="0" y="714356"/>
            <a:ext cx="3911600" cy="1930232"/>
            <a:chOff x="0" y="714356"/>
            <a:chExt cx="3911600" cy="1930232"/>
          </a:xfrm>
        </p:grpSpPr>
        <p:grpSp>
          <p:nvGrpSpPr>
            <p:cNvPr id="10" name="Group 8"/>
            <p:cNvGrpSpPr/>
            <p:nvPr/>
          </p:nvGrpSpPr>
          <p:grpSpPr>
            <a:xfrm>
              <a:off x="0" y="714356"/>
              <a:ext cx="2522605" cy="1643074"/>
              <a:chOff x="0" y="623488"/>
              <a:chExt cx="3464020" cy="1988825"/>
            </a:xfrm>
          </p:grpSpPr>
          <p:grpSp>
            <p:nvGrpSpPr>
              <p:cNvPr id="14" name="Group 9"/>
              <p:cNvGrpSpPr/>
              <p:nvPr/>
            </p:nvGrpSpPr>
            <p:grpSpPr>
              <a:xfrm>
                <a:off x="0" y="623488"/>
                <a:ext cx="3139094" cy="1988825"/>
                <a:chOff x="1763688" y="979088"/>
                <a:chExt cx="3139094" cy="1988825"/>
              </a:xfrm>
            </p:grpSpPr>
            <p:cxnSp>
              <p:nvCxnSpPr>
                <p:cNvPr id="12" name="Straight Arrow Connector 11"/>
                <p:cNvCxnSpPr/>
                <p:nvPr/>
              </p:nvCxnSpPr>
              <p:spPr>
                <a:xfrm>
                  <a:off x="4117998" y="2535560"/>
                  <a:ext cx="784784" cy="432353"/>
                </a:xfrm>
                <a:prstGeom prst="straightConnector1">
                  <a:avLst/>
                </a:prstGeom>
                <a:ln w="76200" cmpd="sng">
                  <a:solidFill>
                    <a:srgbClr val="AAF3FF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3" name="Picture 12" descr="C:\Users\Yury\Documents\Suzdal\BMN.jpg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1763688" y="1065559"/>
                  <a:ext cx="2539876" cy="15839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1" name="Rectangle 10"/>
                <p:cNvSpPr/>
                <p:nvPr/>
              </p:nvSpPr>
              <p:spPr>
                <a:xfrm>
                  <a:off x="1763688" y="979088"/>
                  <a:ext cx="1382527" cy="46833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eaLnBrk="1" hangingPunct="1">
                    <a:spcBef>
                      <a:spcPct val="20000"/>
                    </a:spcBef>
                    <a:buClr>
                      <a:srgbClr val="000090"/>
                    </a:buClr>
                  </a:pPr>
                  <a:r>
                    <a:rPr lang="en-US" b="1" i="1" dirty="0">
                      <a:solidFill>
                        <a:schemeClr val="bg1"/>
                      </a:solidFill>
                    </a:rPr>
                    <a:t>BM@N </a:t>
                  </a:r>
                </a:p>
              </p:txBody>
            </p:sp>
          </p:grpSp>
          <p:sp>
            <p:nvSpPr>
              <p:cNvPr id="19" name="TextBox 18"/>
              <p:cNvSpPr txBox="1"/>
              <p:nvPr/>
            </p:nvSpPr>
            <p:spPr>
              <a:xfrm>
                <a:off x="1765721" y="715535"/>
                <a:ext cx="1698299" cy="1229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i="1" dirty="0">
                    <a:solidFill>
                      <a:srgbClr val="FFFFFF"/>
                    </a:solidFill>
                  </a:rPr>
                  <a:t>t</a:t>
                </a:r>
                <a:r>
                  <a:rPr lang="en-US" sz="2000" b="1" i="1" dirty="0" smtClean="0">
                    <a:solidFill>
                      <a:srgbClr val="FFFFFF"/>
                    </a:solidFill>
                  </a:rPr>
                  <a:t>he first </a:t>
                </a:r>
              </a:p>
              <a:p>
                <a:pPr algn="r"/>
                <a:r>
                  <a:rPr lang="en-US" sz="2000" b="1" i="1" dirty="0" smtClean="0">
                    <a:solidFill>
                      <a:srgbClr val="FFFFFF"/>
                    </a:solidFill>
                  </a:rPr>
                  <a:t>physical run</a:t>
                </a:r>
                <a:endParaRPr lang="en-US" sz="2000" b="1" i="1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5" name="Полилиния 34"/>
            <p:cNvSpPr/>
            <p:nvPr/>
          </p:nvSpPr>
          <p:spPr>
            <a:xfrm>
              <a:off x="2000232" y="1857364"/>
              <a:ext cx="1911368" cy="787224"/>
            </a:xfrm>
            <a:custGeom>
              <a:avLst/>
              <a:gdLst>
                <a:gd name="connsiteX0" fmla="*/ 944282 w 2094753"/>
                <a:gd name="connsiteY0" fmla="*/ 0 h 860612"/>
                <a:gd name="connsiteX1" fmla="*/ 415365 w 2094753"/>
                <a:gd name="connsiteY1" fmla="*/ 44824 h 860612"/>
                <a:gd name="connsiteX2" fmla="*/ 128494 w 2094753"/>
                <a:gd name="connsiteY2" fmla="*/ 188259 h 860612"/>
                <a:gd name="connsiteX3" fmla="*/ 29882 w 2094753"/>
                <a:gd name="connsiteY3" fmla="*/ 475130 h 860612"/>
                <a:gd name="connsiteX4" fmla="*/ 307788 w 2094753"/>
                <a:gd name="connsiteY4" fmla="*/ 762000 h 860612"/>
                <a:gd name="connsiteX5" fmla="*/ 881529 w 2094753"/>
                <a:gd name="connsiteY5" fmla="*/ 842683 h 860612"/>
                <a:gd name="connsiteX6" fmla="*/ 1509059 w 2094753"/>
                <a:gd name="connsiteY6" fmla="*/ 833718 h 860612"/>
                <a:gd name="connsiteX7" fmla="*/ 1975224 w 2094753"/>
                <a:gd name="connsiteY7" fmla="*/ 681318 h 860612"/>
                <a:gd name="connsiteX8" fmla="*/ 2073835 w 2094753"/>
                <a:gd name="connsiteY8" fmla="*/ 430306 h 860612"/>
                <a:gd name="connsiteX9" fmla="*/ 1849718 w 2094753"/>
                <a:gd name="connsiteY9" fmla="*/ 215153 h 860612"/>
                <a:gd name="connsiteX10" fmla="*/ 1365624 w 2094753"/>
                <a:gd name="connsiteY10" fmla="*/ 62753 h 860612"/>
                <a:gd name="connsiteX11" fmla="*/ 531906 w 2094753"/>
                <a:gd name="connsiteY11" fmla="*/ 98612 h 860612"/>
                <a:gd name="connsiteX12" fmla="*/ 531906 w 2094753"/>
                <a:gd name="connsiteY12" fmla="*/ 98612 h 86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94753" h="860612">
                  <a:moveTo>
                    <a:pt x="944282" y="0"/>
                  </a:moveTo>
                  <a:cubicBezTo>
                    <a:pt x="747806" y="6724"/>
                    <a:pt x="551330" y="13448"/>
                    <a:pt x="415365" y="44824"/>
                  </a:cubicBezTo>
                  <a:cubicBezTo>
                    <a:pt x="279400" y="76201"/>
                    <a:pt x="192741" y="116541"/>
                    <a:pt x="128494" y="188259"/>
                  </a:cubicBezTo>
                  <a:cubicBezTo>
                    <a:pt x="64247" y="259977"/>
                    <a:pt x="0" y="379507"/>
                    <a:pt x="29882" y="475130"/>
                  </a:cubicBezTo>
                  <a:cubicBezTo>
                    <a:pt x="59764" y="570754"/>
                    <a:pt x="165847" y="700741"/>
                    <a:pt x="307788" y="762000"/>
                  </a:cubicBezTo>
                  <a:cubicBezTo>
                    <a:pt x="449729" y="823259"/>
                    <a:pt x="681317" y="830730"/>
                    <a:pt x="881529" y="842683"/>
                  </a:cubicBezTo>
                  <a:cubicBezTo>
                    <a:pt x="1081741" y="854636"/>
                    <a:pt x="1326776" y="860612"/>
                    <a:pt x="1509059" y="833718"/>
                  </a:cubicBezTo>
                  <a:cubicBezTo>
                    <a:pt x="1691342" y="806824"/>
                    <a:pt x="1881095" y="748553"/>
                    <a:pt x="1975224" y="681318"/>
                  </a:cubicBezTo>
                  <a:cubicBezTo>
                    <a:pt x="2069353" y="614083"/>
                    <a:pt x="2094753" y="508000"/>
                    <a:pt x="2073835" y="430306"/>
                  </a:cubicBezTo>
                  <a:cubicBezTo>
                    <a:pt x="2052917" y="352612"/>
                    <a:pt x="1967753" y="276412"/>
                    <a:pt x="1849718" y="215153"/>
                  </a:cubicBezTo>
                  <a:cubicBezTo>
                    <a:pt x="1731683" y="153894"/>
                    <a:pt x="1585259" y="82176"/>
                    <a:pt x="1365624" y="62753"/>
                  </a:cubicBezTo>
                  <a:cubicBezTo>
                    <a:pt x="1145989" y="43330"/>
                    <a:pt x="531906" y="98612"/>
                    <a:pt x="531906" y="98612"/>
                  </a:cubicBezTo>
                  <a:lnTo>
                    <a:pt x="531906" y="98612"/>
                  </a:ln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1285852" y="4143380"/>
            <a:ext cx="2143140" cy="1217835"/>
            <a:chOff x="1285852" y="4143380"/>
            <a:chExt cx="2143140" cy="1217835"/>
          </a:xfrm>
        </p:grpSpPr>
        <p:sp>
          <p:nvSpPr>
            <p:cNvPr id="36" name="Полилиния 35"/>
            <p:cNvSpPr/>
            <p:nvPr/>
          </p:nvSpPr>
          <p:spPr>
            <a:xfrm flipH="1">
              <a:off x="2143108" y="4143380"/>
              <a:ext cx="1285884" cy="500066"/>
            </a:xfrm>
            <a:custGeom>
              <a:avLst/>
              <a:gdLst>
                <a:gd name="connsiteX0" fmla="*/ 944282 w 2094753"/>
                <a:gd name="connsiteY0" fmla="*/ 0 h 860612"/>
                <a:gd name="connsiteX1" fmla="*/ 415365 w 2094753"/>
                <a:gd name="connsiteY1" fmla="*/ 44824 h 860612"/>
                <a:gd name="connsiteX2" fmla="*/ 128494 w 2094753"/>
                <a:gd name="connsiteY2" fmla="*/ 188259 h 860612"/>
                <a:gd name="connsiteX3" fmla="*/ 29882 w 2094753"/>
                <a:gd name="connsiteY3" fmla="*/ 475130 h 860612"/>
                <a:gd name="connsiteX4" fmla="*/ 307788 w 2094753"/>
                <a:gd name="connsiteY4" fmla="*/ 762000 h 860612"/>
                <a:gd name="connsiteX5" fmla="*/ 881529 w 2094753"/>
                <a:gd name="connsiteY5" fmla="*/ 842683 h 860612"/>
                <a:gd name="connsiteX6" fmla="*/ 1509059 w 2094753"/>
                <a:gd name="connsiteY6" fmla="*/ 833718 h 860612"/>
                <a:gd name="connsiteX7" fmla="*/ 1975224 w 2094753"/>
                <a:gd name="connsiteY7" fmla="*/ 681318 h 860612"/>
                <a:gd name="connsiteX8" fmla="*/ 2073835 w 2094753"/>
                <a:gd name="connsiteY8" fmla="*/ 430306 h 860612"/>
                <a:gd name="connsiteX9" fmla="*/ 1849718 w 2094753"/>
                <a:gd name="connsiteY9" fmla="*/ 215153 h 860612"/>
                <a:gd name="connsiteX10" fmla="*/ 1365624 w 2094753"/>
                <a:gd name="connsiteY10" fmla="*/ 62753 h 860612"/>
                <a:gd name="connsiteX11" fmla="*/ 531906 w 2094753"/>
                <a:gd name="connsiteY11" fmla="*/ 98612 h 860612"/>
                <a:gd name="connsiteX12" fmla="*/ 531906 w 2094753"/>
                <a:gd name="connsiteY12" fmla="*/ 98612 h 86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94753" h="860612">
                  <a:moveTo>
                    <a:pt x="944282" y="0"/>
                  </a:moveTo>
                  <a:cubicBezTo>
                    <a:pt x="747806" y="6724"/>
                    <a:pt x="551330" y="13448"/>
                    <a:pt x="415365" y="44824"/>
                  </a:cubicBezTo>
                  <a:cubicBezTo>
                    <a:pt x="279400" y="76201"/>
                    <a:pt x="192741" y="116541"/>
                    <a:pt x="128494" y="188259"/>
                  </a:cubicBezTo>
                  <a:cubicBezTo>
                    <a:pt x="64247" y="259977"/>
                    <a:pt x="0" y="379507"/>
                    <a:pt x="29882" y="475130"/>
                  </a:cubicBezTo>
                  <a:cubicBezTo>
                    <a:pt x="59764" y="570754"/>
                    <a:pt x="165847" y="700741"/>
                    <a:pt x="307788" y="762000"/>
                  </a:cubicBezTo>
                  <a:cubicBezTo>
                    <a:pt x="449729" y="823259"/>
                    <a:pt x="681317" y="830730"/>
                    <a:pt x="881529" y="842683"/>
                  </a:cubicBezTo>
                  <a:cubicBezTo>
                    <a:pt x="1081741" y="854636"/>
                    <a:pt x="1326776" y="860612"/>
                    <a:pt x="1509059" y="833718"/>
                  </a:cubicBezTo>
                  <a:cubicBezTo>
                    <a:pt x="1691342" y="806824"/>
                    <a:pt x="1881095" y="748553"/>
                    <a:pt x="1975224" y="681318"/>
                  </a:cubicBezTo>
                  <a:cubicBezTo>
                    <a:pt x="2069353" y="614083"/>
                    <a:pt x="2094753" y="508000"/>
                    <a:pt x="2073835" y="430306"/>
                  </a:cubicBezTo>
                  <a:cubicBezTo>
                    <a:pt x="2052917" y="352612"/>
                    <a:pt x="1967753" y="276412"/>
                    <a:pt x="1849718" y="215153"/>
                  </a:cubicBezTo>
                  <a:cubicBezTo>
                    <a:pt x="1731683" y="153894"/>
                    <a:pt x="1585259" y="82176"/>
                    <a:pt x="1365624" y="62753"/>
                  </a:cubicBezTo>
                  <a:cubicBezTo>
                    <a:pt x="1145989" y="43330"/>
                    <a:pt x="531906" y="98612"/>
                    <a:pt x="531906" y="98612"/>
                  </a:cubicBezTo>
                  <a:lnTo>
                    <a:pt x="531906" y="98612"/>
                  </a:ln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Rectangle 10"/>
            <p:cNvSpPr/>
            <p:nvPr/>
          </p:nvSpPr>
          <p:spPr>
            <a:xfrm>
              <a:off x="1285852" y="4714884"/>
              <a:ext cx="1500198" cy="646331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20000"/>
                </a:spcBef>
                <a:buClr>
                  <a:srgbClr val="000090"/>
                </a:buClr>
              </a:pPr>
              <a:r>
                <a:rPr lang="en-US" b="1" i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Booster  assembling</a:t>
              </a:r>
              <a:endParaRPr lang="en-US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700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NICA_header_blue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0" y="142875"/>
            <a:ext cx="92217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itchFamily="34" charset="0"/>
              </a:rPr>
              <a:t>Stages of the experimental program realization</a:t>
            </a:r>
            <a:endParaRPr lang="ru-RU" sz="36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7172" name="TextBox 4"/>
          <p:cNvSpPr txBox="1">
            <a:spLocks noChangeArrowheads="1"/>
          </p:cNvSpPr>
          <p:nvPr/>
        </p:nvSpPr>
        <p:spPr bwMode="auto">
          <a:xfrm>
            <a:off x="785813" y="642938"/>
            <a:ext cx="6392862" cy="600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>
                <a:solidFill>
                  <a:srgbClr val="FF0000"/>
                </a:solidFill>
                <a:latin typeface="Calibri" pitchFamily="34" charset="0"/>
              </a:rPr>
              <a:t>Stage I</a:t>
            </a:r>
          </a:p>
          <a:p>
            <a:pPr>
              <a:lnSpc>
                <a:spcPct val="200000"/>
              </a:lnSpc>
              <a:buFontTx/>
              <a:buChar char="-"/>
            </a:pPr>
            <a:r>
              <a:rPr lang="en-US" sz="2400" b="1">
                <a:latin typeface="Calibri" pitchFamily="34" charset="0"/>
              </a:rPr>
              <a:t>Fixed target experiment with heavy ions</a:t>
            </a:r>
          </a:p>
          <a:p>
            <a:pPr>
              <a:lnSpc>
                <a:spcPct val="200000"/>
              </a:lnSpc>
            </a:pPr>
            <a:r>
              <a:rPr lang="en-US" sz="2400" b="1">
                <a:solidFill>
                  <a:srgbClr val="FF0000"/>
                </a:solidFill>
                <a:latin typeface="Calibri" pitchFamily="34" charset="0"/>
              </a:rPr>
              <a:t>Stage II</a:t>
            </a:r>
          </a:p>
          <a:p>
            <a:pPr>
              <a:lnSpc>
                <a:spcPct val="200000"/>
              </a:lnSpc>
              <a:buFontTx/>
              <a:buChar char="-"/>
            </a:pPr>
            <a:r>
              <a:rPr lang="en-US" sz="2400" b="1">
                <a:latin typeface="Calibri" pitchFamily="34" charset="0"/>
              </a:rPr>
              <a:t>Basic configuration of the collider and detector</a:t>
            </a:r>
          </a:p>
          <a:p>
            <a:pPr>
              <a:lnSpc>
                <a:spcPct val="200000"/>
              </a:lnSpc>
              <a:buFontTx/>
              <a:buChar char="-"/>
            </a:pPr>
            <a:r>
              <a:rPr lang="en-US" sz="2400" b="1">
                <a:latin typeface="Calibri" pitchFamily="34" charset="0"/>
              </a:rPr>
              <a:t>Full configuration, heavy ion collisions</a:t>
            </a:r>
          </a:p>
          <a:p>
            <a:pPr>
              <a:lnSpc>
                <a:spcPct val="200000"/>
              </a:lnSpc>
              <a:buFontTx/>
              <a:buChar char="-"/>
            </a:pPr>
            <a:r>
              <a:rPr lang="en-US" sz="2400" b="1">
                <a:latin typeface="Calibri" pitchFamily="34" charset="0"/>
              </a:rPr>
              <a:t>Collisions of heavy ions with light ions (protons)</a:t>
            </a:r>
          </a:p>
          <a:p>
            <a:pPr>
              <a:lnSpc>
                <a:spcPct val="200000"/>
              </a:lnSpc>
            </a:pPr>
            <a:r>
              <a:rPr lang="en-US" sz="2400" b="1">
                <a:solidFill>
                  <a:srgbClr val="FF0000"/>
                </a:solidFill>
                <a:latin typeface="Calibri" pitchFamily="34" charset="0"/>
              </a:rPr>
              <a:t>Stage III</a:t>
            </a:r>
          </a:p>
          <a:p>
            <a:pPr>
              <a:lnSpc>
                <a:spcPct val="200000"/>
              </a:lnSpc>
              <a:buFontTx/>
              <a:buChar char="-"/>
            </a:pPr>
            <a:r>
              <a:rPr lang="en-US" sz="2400" b="1">
                <a:latin typeface="Calibri" pitchFamily="34" charset="0"/>
              </a:rPr>
              <a:t>Spin physics program</a:t>
            </a:r>
            <a:endParaRPr lang="ru-RU" sz="2400" b="1">
              <a:latin typeface="Calibri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38EE4D-7E16-4C4C-89E7-22335BC55267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NICA_header_blue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Oval 611"/>
          <p:cNvSpPr>
            <a:spLocks noChangeArrowheads="1"/>
          </p:cNvSpPr>
          <p:nvPr/>
        </p:nvSpPr>
        <p:spPr bwMode="auto">
          <a:xfrm>
            <a:off x="4727575" y="1366838"/>
            <a:ext cx="3751263" cy="1905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2400"/>
          </a:p>
        </p:txBody>
      </p:sp>
      <p:sp>
        <p:nvSpPr>
          <p:cNvPr id="63" name="Text Box 607"/>
          <p:cNvSpPr txBox="1">
            <a:spLocks noChangeArrowheads="1"/>
          </p:cNvSpPr>
          <p:nvPr/>
        </p:nvSpPr>
        <p:spPr bwMode="auto">
          <a:xfrm>
            <a:off x="571500" y="2286000"/>
            <a:ext cx="842963" cy="6032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4114800">
              <a:defRPr/>
            </a:pPr>
            <a:r>
              <a:rPr lang="en-US" altLang="zh-CN" sz="2400" b="1" dirty="0">
                <a:latin typeface="Times New Roman" pitchFamily="18" charset="0"/>
              </a:rPr>
              <a:t>SPI </a:t>
            </a:r>
            <a:endParaRPr lang="ru-RU" sz="2400" b="1" dirty="0"/>
          </a:p>
        </p:txBody>
      </p:sp>
      <p:sp>
        <p:nvSpPr>
          <p:cNvPr id="30725" name="Text Box 609"/>
          <p:cNvSpPr txBox="1">
            <a:spLocks noChangeArrowheads="1"/>
          </p:cNvSpPr>
          <p:nvPr/>
        </p:nvSpPr>
        <p:spPr bwMode="auto">
          <a:xfrm>
            <a:off x="3240088" y="2949575"/>
            <a:ext cx="1631950" cy="600075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4114800">
              <a:lnSpc>
                <a:spcPct val="130000"/>
              </a:lnSpc>
            </a:pPr>
            <a:r>
              <a:rPr lang="en-US" altLang="zh-CN" sz="2400" b="1" dirty="0" smtClean="0">
                <a:latin typeface="Times New Roman" pitchFamily="18" charset="0"/>
              </a:rPr>
              <a:t>LU-20</a:t>
            </a:r>
            <a:endParaRPr lang="ru-RU" sz="2400" b="1" dirty="0"/>
          </a:p>
        </p:txBody>
      </p:sp>
      <p:sp>
        <p:nvSpPr>
          <p:cNvPr id="30726" name="Text Box 612"/>
          <p:cNvSpPr txBox="1">
            <a:spLocks noChangeArrowheads="1"/>
          </p:cNvSpPr>
          <p:nvPr/>
        </p:nvSpPr>
        <p:spPr bwMode="auto">
          <a:xfrm>
            <a:off x="5572132" y="1785926"/>
            <a:ext cx="2085975" cy="5603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/>
          <a:lstStyle/>
          <a:p>
            <a:pPr algn="ctr" defTabSz="4114800"/>
            <a:r>
              <a:rPr lang="en-US" altLang="zh-CN" sz="2800" b="1" dirty="0" err="1" smtClean="0">
                <a:latin typeface="Times New Roman" pitchFamily="18" charset="0"/>
              </a:rPr>
              <a:t>Nuclotron</a:t>
            </a:r>
            <a:endParaRPr lang="en-US" altLang="zh-CN" sz="2800" b="1" dirty="0" smtClean="0">
              <a:latin typeface="Times New Roman" pitchFamily="18" charset="0"/>
            </a:endParaRPr>
          </a:p>
          <a:p>
            <a:pPr algn="ctr" defTabSz="4114800"/>
            <a:r>
              <a:rPr lang="en-US" sz="2000" dirty="0" smtClean="0">
                <a:latin typeface="Calibri" pitchFamily="34" charset="0"/>
              </a:rPr>
              <a:t>magnetic rigidity of about 42 </a:t>
            </a:r>
            <a:r>
              <a:rPr lang="en-US" sz="2000" dirty="0" err="1" smtClean="0">
                <a:latin typeface="Calibri" pitchFamily="34" charset="0"/>
              </a:rPr>
              <a:t>T·m</a:t>
            </a:r>
            <a:endParaRPr lang="ru-RU" sz="2000" b="1" dirty="0"/>
          </a:p>
        </p:txBody>
      </p:sp>
      <p:sp>
        <p:nvSpPr>
          <p:cNvPr id="30727" name="Text Box 613"/>
          <p:cNvSpPr txBox="1">
            <a:spLocks noChangeArrowheads="1"/>
          </p:cNvSpPr>
          <p:nvPr/>
        </p:nvSpPr>
        <p:spPr bwMode="auto">
          <a:xfrm>
            <a:off x="587375" y="4845050"/>
            <a:ext cx="1071563" cy="495300"/>
          </a:xfrm>
          <a:prstGeom prst="rect">
            <a:avLst/>
          </a:prstGeom>
          <a:solidFill>
            <a:srgbClr val="00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4114800"/>
            <a:r>
              <a:rPr lang="en-US" altLang="zh-CN" sz="2400" b="1">
                <a:latin typeface="Times New Roman" pitchFamily="18" charset="0"/>
              </a:rPr>
              <a:t>ESIS</a:t>
            </a:r>
            <a:endParaRPr lang="ru-RU" sz="2400" b="1"/>
          </a:p>
        </p:txBody>
      </p:sp>
      <p:sp>
        <p:nvSpPr>
          <p:cNvPr id="67" name="Oval 616"/>
          <p:cNvSpPr>
            <a:spLocks noChangeArrowheads="1"/>
          </p:cNvSpPr>
          <p:nvPr/>
        </p:nvSpPr>
        <p:spPr bwMode="auto">
          <a:xfrm>
            <a:off x="5470525" y="3990975"/>
            <a:ext cx="3124200" cy="11350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2400"/>
          </a:p>
        </p:txBody>
      </p:sp>
      <p:sp>
        <p:nvSpPr>
          <p:cNvPr id="30729" name="Text Box 618"/>
          <p:cNvSpPr txBox="1">
            <a:spLocks noChangeArrowheads="1"/>
          </p:cNvSpPr>
          <p:nvPr/>
        </p:nvSpPr>
        <p:spPr bwMode="auto">
          <a:xfrm>
            <a:off x="6261100" y="4248150"/>
            <a:ext cx="1547813" cy="5302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/>
          <a:lstStyle/>
          <a:p>
            <a:pPr algn="ctr" defTabSz="4114800"/>
            <a:r>
              <a:rPr lang="en-US" altLang="zh-CN" sz="2800" b="1">
                <a:latin typeface="Times New Roman" pitchFamily="18" charset="0"/>
              </a:rPr>
              <a:t>Booster</a:t>
            </a:r>
            <a:endParaRPr lang="ru-RU" sz="2800" b="1"/>
          </a:p>
        </p:txBody>
      </p:sp>
      <p:sp>
        <p:nvSpPr>
          <p:cNvPr id="30730" name="Text Box 621"/>
          <p:cNvSpPr txBox="1">
            <a:spLocks noChangeArrowheads="1"/>
          </p:cNvSpPr>
          <p:nvPr/>
        </p:nvSpPr>
        <p:spPr bwMode="auto">
          <a:xfrm>
            <a:off x="899592" y="810296"/>
            <a:ext cx="3519215" cy="96135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defTabSz="4114800"/>
            <a:r>
              <a:rPr lang="en-US" altLang="zh-CN" sz="2400" b="1" dirty="0">
                <a:latin typeface="Times New Roman" pitchFamily="18" charset="0"/>
              </a:rPr>
              <a:t>Transfer to collider rings</a:t>
            </a:r>
          </a:p>
          <a:p>
            <a:pPr defTabSz="4114800"/>
            <a:r>
              <a:rPr lang="en-US" sz="2400" b="1" dirty="0">
                <a:latin typeface="Times New Roman" pitchFamily="18" charset="0"/>
              </a:rPr>
              <a:t>or fixed targets</a:t>
            </a:r>
            <a:endParaRPr lang="ru-RU" sz="2400" b="1" dirty="0"/>
          </a:p>
        </p:txBody>
      </p:sp>
      <p:sp>
        <p:nvSpPr>
          <p:cNvPr id="70" name="Text Box 607"/>
          <p:cNvSpPr txBox="1">
            <a:spLocks noChangeArrowheads="1"/>
          </p:cNvSpPr>
          <p:nvPr/>
        </p:nvSpPr>
        <p:spPr bwMode="auto">
          <a:xfrm>
            <a:off x="571500" y="3000375"/>
            <a:ext cx="842963" cy="552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4114800">
              <a:defRPr/>
            </a:pPr>
            <a:r>
              <a:rPr lang="en-US" altLang="zh-CN" sz="2400" b="1" dirty="0">
                <a:latin typeface="Times New Roman" pitchFamily="18" charset="0"/>
              </a:rPr>
              <a:t>LIS</a:t>
            </a:r>
            <a:endParaRPr lang="ru-RU" sz="2400" b="1" dirty="0"/>
          </a:p>
        </p:txBody>
      </p:sp>
      <p:sp>
        <p:nvSpPr>
          <p:cNvPr id="30732" name="Text Box 607"/>
          <p:cNvSpPr txBox="1">
            <a:spLocks noChangeArrowheads="1"/>
          </p:cNvSpPr>
          <p:nvPr/>
        </p:nvSpPr>
        <p:spPr bwMode="auto">
          <a:xfrm>
            <a:off x="1882775" y="2944813"/>
            <a:ext cx="992188" cy="603250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4114800"/>
            <a:r>
              <a:rPr lang="en-US" altLang="zh-CN" sz="2400" b="1">
                <a:latin typeface="Times New Roman" pitchFamily="18" charset="0"/>
              </a:rPr>
              <a:t>RFQ </a:t>
            </a:r>
            <a:endParaRPr lang="ru-RU" sz="2400" b="1"/>
          </a:p>
        </p:txBody>
      </p:sp>
      <p:cxnSp>
        <p:nvCxnSpPr>
          <p:cNvPr id="73" name="Прямая со стрелкой 72"/>
          <p:cNvCxnSpPr>
            <a:stCxn id="30727" idx="3"/>
          </p:cNvCxnSpPr>
          <p:nvPr/>
        </p:nvCxnSpPr>
        <p:spPr bwMode="auto">
          <a:xfrm>
            <a:off x="1658938" y="5092700"/>
            <a:ext cx="266700" cy="4763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" name="Группа 110"/>
          <p:cNvGrpSpPr/>
          <p:nvPr/>
        </p:nvGrpSpPr>
        <p:grpSpPr>
          <a:xfrm>
            <a:off x="1925445" y="4795169"/>
            <a:ext cx="2577366" cy="653517"/>
            <a:chOff x="17687948" y="19959628"/>
            <a:chExt cx="3714776" cy="928695"/>
          </a:xfrm>
          <a:solidFill>
            <a:schemeClr val="accent5"/>
          </a:solidFill>
        </p:grpSpPr>
        <p:sp>
          <p:nvSpPr>
            <p:cNvPr id="84" name="Text Box 615"/>
            <p:cNvSpPr txBox="1">
              <a:spLocks noChangeArrowheads="1"/>
            </p:cNvSpPr>
            <p:nvPr/>
          </p:nvSpPr>
          <p:spPr bwMode="auto">
            <a:xfrm>
              <a:off x="17687948" y="19959628"/>
              <a:ext cx="3714776" cy="928695"/>
            </a:xfrm>
            <a:prstGeom prst="rect">
              <a:avLst/>
            </a:prstGeom>
            <a:grpFill/>
            <a:ln w="38100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4114800">
                <a:defRPr/>
              </a:pPr>
              <a:endParaRPr lang="ru-RU" sz="2400" b="1" dirty="0"/>
            </a:p>
          </p:txBody>
        </p:sp>
        <p:sp>
          <p:nvSpPr>
            <p:cNvPr id="85" name="Text Box 607"/>
            <p:cNvSpPr txBox="1">
              <a:spLocks noChangeArrowheads="1"/>
            </p:cNvSpPr>
            <p:nvPr/>
          </p:nvSpPr>
          <p:spPr bwMode="auto">
            <a:xfrm>
              <a:off x="17759386" y="20031064"/>
              <a:ext cx="1214446" cy="785818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4114800">
                <a:lnSpc>
                  <a:spcPct val="150000"/>
                </a:lnSpc>
                <a:spcBef>
                  <a:spcPts val="0"/>
                </a:spcBef>
                <a:defRPr/>
              </a:pPr>
              <a:r>
                <a:rPr lang="en-US" altLang="zh-CN" sz="2400" b="1" dirty="0">
                  <a:latin typeface="Times New Roman" pitchFamily="18" charset="0"/>
                </a:rPr>
                <a:t>RFQ </a:t>
              </a:r>
              <a:endParaRPr lang="ru-RU" sz="2400" b="1" dirty="0"/>
            </a:p>
          </p:txBody>
        </p:sp>
        <p:sp>
          <p:nvSpPr>
            <p:cNvPr id="86" name="Text Box 607"/>
            <p:cNvSpPr txBox="1">
              <a:spLocks noChangeArrowheads="1"/>
            </p:cNvSpPr>
            <p:nvPr/>
          </p:nvSpPr>
          <p:spPr bwMode="auto">
            <a:xfrm>
              <a:off x="19116708" y="20031064"/>
              <a:ext cx="1000132" cy="785818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4114800">
                <a:lnSpc>
                  <a:spcPct val="150000"/>
                </a:lnSpc>
                <a:spcBef>
                  <a:spcPts val="0"/>
                </a:spcBef>
                <a:defRPr/>
              </a:pPr>
              <a:r>
                <a:rPr lang="en-US" altLang="zh-CN" sz="2400" b="1" dirty="0">
                  <a:latin typeface="Times New Roman" pitchFamily="18" charset="0"/>
                </a:rPr>
                <a:t>IH1</a:t>
              </a:r>
              <a:endParaRPr lang="ru-RU" sz="2400" b="1" dirty="0"/>
            </a:p>
          </p:txBody>
        </p:sp>
        <p:sp>
          <p:nvSpPr>
            <p:cNvPr id="87" name="Text Box 607"/>
            <p:cNvSpPr txBox="1">
              <a:spLocks noChangeArrowheads="1"/>
            </p:cNvSpPr>
            <p:nvPr/>
          </p:nvSpPr>
          <p:spPr bwMode="auto">
            <a:xfrm>
              <a:off x="20259716" y="20031066"/>
              <a:ext cx="1000132" cy="785818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4114800">
                <a:lnSpc>
                  <a:spcPct val="150000"/>
                </a:lnSpc>
                <a:spcBef>
                  <a:spcPts val="0"/>
                </a:spcBef>
                <a:defRPr/>
              </a:pPr>
              <a:r>
                <a:rPr lang="en-US" altLang="zh-CN" sz="2400" b="1" dirty="0">
                  <a:latin typeface="Times New Roman" pitchFamily="18" charset="0"/>
                </a:rPr>
                <a:t>IH2</a:t>
              </a:r>
              <a:endParaRPr lang="ru-RU" sz="2400" b="1" dirty="0"/>
            </a:p>
          </p:txBody>
        </p:sp>
      </p:grpSp>
      <p:sp>
        <p:nvSpPr>
          <p:cNvPr id="75" name="Прямоугольник 74"/>
          <p:cNvSpPr/>
          <p:nvPr/>
        </p:nvSpPr>
        <p:spPr>
          <a:xfrm>
            <a:off x="2609850" y="4267200"/>
            <a:ext cx="1106488" cy="46196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2400" b="1" dirty="0" err="1">
                <a:latin typeface="Times New Roman" pitchFamily="18" charset="0"/>
              </a:rPr>
              <a:t>HILAc</a:t>
            </a:r>
            <a:endParaRPr lang="ru-RU" sz="2400" dirty="0"/>
          </a:p>
        </p:txBody>
      </p:sp>
      <p:cxnSp>
        <p:nvCxnSpPr>
          <p:cNvPr id="76" name="Прямая со стрелкой 75"/>
          <p:cNvCxnSpPr>
            <a:stCxn id="30732" idx="3"/>
            <a:endCxn id="30725" idx="1"/>
          </p:cNvCxnSpPr>
          <p:nvPr/>
        </p:nvCxnSpPr>
        <p:spPr bwMode="auto">
          <a:xfrm>
            <a:off x="2874963" y="3246438"/>
            <a:ext cx="365125" cy="3175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8" name="Прямая со стрелкой 77"/>
          <p:cNvCxnSpPr>
            <a:stCxn id="30725" idx="3"/>
            <a:endCxn id="61" idx="4"/>
          </p:cNvCxnSpPr>
          <p:nvPr/>
        </p:nvCxnSpPr>
        <p:spPr bwMode="auto">
          <a:xfrm>
            <a:off x="4872038" y="3249613"/>
            <a:ext cx="1730375" cy="22225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9" name="Прямая со стрелкой 78"/>
          <p:cNvCxnSpPr>
            <a:stCxn id="84" idx="3"/>
            <a:endCxn id="67" idx="4"/>
          </p:cNvCxnSpPr>
          <p:nvPr/>
        </p:nvCxnSpPr>
        <p:spPr bwMode="auto">
          <a:xfrm>
            <a:off x="4502150" y="5121275"/>
            <a:ext cx="2530475" cy="4763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0" name="Прямая со стрелкой 79"/>
          <p:cNvCxnSpPr>
            <a:stCxn id="67" idx="6"/>
            <a:endCxn id="61" idx="6"/>
          </p:cNvCxnSpPr>
          <p:nvPr/>
        </p:nvCxnSpPr>
        <p:spPr bwMode="auto">
          <a:xfrm flipH="1" flipV="1">
            <a:off x="8478838" y="2319338"/>
            <a:ext cx="115887" cy="2239962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1" name="Прямая со стрелкой 80"/>
          <p:cNvCxnSpPr>
            <a:stCxn id="61" idx="0"/>
          </p:cNvCxnSpPr>
          <p:nvPr/>
        </p:nvCxnSpPr>
        <p:spPr bwMode="auto">
          <a:xfrm rot="16200000" flipV="1">
            <a:off x="5213350" y="-22225"/>
            <a:ext cx="46038" cy="2732088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2" name="Прямая со стрелкой 81"/>
          <p:cNvCxnSpPr>
            <a:stCxn id="63" idx="3"/>
            <a:endCxn id="30732" idx="1"/>
          </p:cNvCxnSpPr>
          <p:nvPr/>
        </p:nvCxnSpPr>
        <p:spPr bwMode="auto">
          <a:xfrm>
            <a:off x="1414463" y="2587625"/>
            <a:ext cx="468312" cy="658813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3" name="Прямая со стрелкой 82"/>
          <p:cNvCxnSpPr>
            <a:stCxn id="70" idx="3"/>
            <a:endCxn id="30732" idx="1"/>
          </p:cNvCxnSpPr>
          <p:nvPr/>
        </p:nvCxnSpPr>
        <p:spPr bwMode="auto">
          <a:xfrm flipV="1">
            <a:off x="1414463" y="3246438"/>
            <a:ext cx="468312" cy="30162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743" name="Rectangle 63"/>
          <p:cNvSpPr>
            <a:spLocks noChangeArrowheads="1"/>
          </p:cNvSpPr>
          <p:nvPr/>
        </p:nvSpPr>
        <p:spPr bwMode="auto">
          <a:xfrm>
            <a:off x="1285852" y="142852"/>
            <a:ext cx="7358062" cy="53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 anchor="ctr">
            <a:spAutoFit/>
          </a:bodyPr>
          <a:lstStyle/>
          <a:p>
            <a:pPr indent="457200"/>
            <a:r>
              <a:rPr lang="en-US" sz="3200" b="1" dirty="0">
                <a:solidFill>
                  <a:srgbClr val="FF0000"/>
                </a:solidFill>
              </a:rPr>
              <a:t>Structure of the injector complex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0744" name="Text Box 22"/>
          <p:cNvSpPr txBox="1">
            <a:spLocks noChangeArrowheads="1"/>
          </p:cNvSpPr>
          <p:nvPr/>
        </p:nvSpPr>
        <p:spPr bwMode="auto">
          <a:xfrm>
            <a:off x="4681538" y="5184775"/>
            <a:ext cx="174625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000066"/>
                </a:solidFill>
              </a:rPr>
              <a:t>Au</a:t>
            </a:r>
            <a:r>
              <a:rPr lang="en-US" sz="1400" b="1" baseline="30000">
                <a:solidFill>
                  <a:srgbClr val="000066"/>
                </a:solidFill>
              </a:rPr>
              <a:t>31+</a:t>
            </a:r>
            <a:r>
              <a:rPr lang="en-US" sz="1400" b="1">
                <a:solidFill>
                  <a:srgbClr val="000066"/>
                </a:solidFill>
              </a:rPr>
              <a:t>  3.2 MeV/u</a:t>
            </a:r>
            <a:endParaRPr lang="ru-RU" sz="1400" b="1">
              <a:solidFill>
                <a:srgbClr val="000066"/>
              </a:solidFill>
            </a:endParaRPr>
          </a:p>
        </p:txBody>
      </p:sp>
      <p:sp>
        <p:nvSpPr>
          <p:cNvPr id="30745" name="Text Box 23"/>
          <p:cNvSpPr txBox="1">
            <a:spLocks noChangeArrowheads="1"/>
          </p:cNvSpPr>
          <p:nvPr/>
        </p:nvSpPr>
        <p:spPr bwMode="auto">
          <a:xfrm>
            <a:off x="5030788" y="3349625"/>
            <a:ext cx="263207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>
                <a:solidFill>
                  <a:srgbClr val="000066"/>
                </a:solidFill>
              </a:rPr>
              <a:t>p↑, </a:t>
            </a:r>
            <a:r>
              <a:rPr lang="ru-RU" sz="1400" b="1" dirty="0">
                <a:solidFill>
                  <a:srgbClr val="000066"/>
                </a:solidFill>
              </a:rPr>
              <a:t>d</a:t>
            </a:r>
            <a:r>
              <a:rPr lang="en-US" sz="1400" b="1" dirty="0">
                <a:solidFill>
                  <a:srgbClr val="000066"/>
                </a:solidFill>
              </a:rPr>
              <a:t>↑, ions z/A&gt;0.3   5 </a:t>
            </a:r>
            <a:r>
              <a:rPr lang="en-US" sz="1400" b="1" dirty="0" smtClean="0">
                <a:solidFill>
                  <a:srgbClr val="000066"/>
                </a:solidFill>
              </a:rPr>
              <a:t>MeV/u  </a:t>
            </a:r>
            <a:endParaRPr lang="ru-RU" sz="1400" b="1" dirty="0">
              <a:solidFill>
                <a:srgbClr val="000066"/>
              </a:solidFill>
            </a:endParaRPr>
          </a:p>
        </p:txBody>
      </p:sp>
      <p:sp>
        <p:nvSpPr>
          <p:cNvPr id="30746" name="Text Box 14"/>
          <p:cNvSpPr txBox="1">
            <a:spLocks noChangeArrowheads="1"/>
          </p:cNvSpPr>
          <p:nvPr/>
        </p:nvSpPr>
        <p:spPr bwMode="auto">
          <a:xfrm>
            <a:off x="214282" y="5654676"/>
            <a:ext cx="882221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Comic Sans MS" pitchFamily="66" charset="0"/>
                <a:sym typeface="Arial" pitchFamily="34" charset="0"/>
              </a:rPr>
              <a:t>Polarized p</a:t>
            </a:r>
            <a:r>
              <a:rPr lang="en-US" altLang="zh-CN" dirty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 and d</a:t>
            </a:r>
            <a:r>
              <a:rPr lang="en-US" altLang="zh-CN" dirty="0">
                <a:solidFill>
                  <a:srgbClr val="000000"/>
                </a:solidFill>
                <a:latin typeface="Comic Sans MS" pitchFamily="66" charset="0"/>
                <a:sym typeface="Arial" pitchFamily="34" charset="0"/>
              </a:rPr>
              <a:t> beams, protons and light </a:t>
            </a:r>
            <a:r>
              <a:rPr lang="en-US" altLang="zh-CN" dirty="0" smtClean="0">
                <a:solidFill>
                  <a:srgbClr val="000000"/>
                </a:solidFill>
                <a:latin typeface="Comic Sans MS" pitchFamily="66" charset="0"/>
                <a:sym typeface="Arial" pitchFamily="34" charset="0"/>
              </a:rPr>
              <a:t>ions are </a:t>
            </a:r>
            <a:r>
              <a:rPr lang="en-US" altLang="zh-CN" dirty="0">
                <a:solidFill>
                  <a:srgbClr val="000000"/>
                </a:solidFill>
                <a:latin typeface="Comic Sans MS" pitchFamily="66" charset="0"/>
                <a:sym typeface="Arial" pitchFamily="34" charset="0"/>
              </a:rPr>
              <a:t>planned </a:t>
            </a:r>
            <a:r>
              <a:rPr lang="en-US" altLang="zh-CN" dirty="0" smtClean="0">
                <a:solidFill>
                  <a:srgbClr val="000000"/>
                </a:solidFill>
                <a:latin typeface="Comic Sans MS" pitchFamily="66" charset="0"/>
                <a:sym typeface="Arial" pitchFamily="34" charset="0"/>
              </a:rPr>
              <a:t>to accelerate </a:t>
            </a:r>
            <a:r>
              <a:rPr lang="en-US" altLang="zh-CN" dirty="0">
                <a:solidFill>
                  <a:srgbClr val="000000"/>
                </a:solidFill>
                <a:latin typeface="Comic Sans MS" pitchFamily="66" charset="0"/>
                <a:sym typeface="Arial" pitchFamily="34" charset="0"/>
              </a:rPr>
              <a:t>with existing Linac LU-20</a:t>
            </a:r>
            <a:r>
              <a:rPr lang="en-US" altLang="zh-CN" dirty="0" smtClean="0">
                <a:solidFill>
                  <a:srgbClr val="000000"/>
                </a:solidFill>
                <a:latin typeface="Comic Sans MS" pitchFamily="66" charset="0"/>
                <a:sym typeface="Arial" pitchFamily="34" charset="0"/>
              </a:rPr>
              <a:t>, and after full upgrade 2022 with new </a:t>
            </a:r>
            <a:r>
              <a:rPr lang="en-US" altLang="zh-CN" dirty="0" err="1" smtClean="0">
                <a:solidFill>
                  <a:srgbClr val="000000"/>
                </a:solidFill>
                <a:latin typeface="Comic Sans MS" pitchFamily="66" charset="0"/>
                <a:sym typeface="Arial" pitchFamily="34" charset="0"/>
              </a:rPr>
              <a:t>LILAc</a:t>
            </a:r>
            <a:r>
              <a:rPr lang="en-US" altLang="zh-CN" dirty="0">
                <a:solidFill>
                  <a:srgbClr val="000000"/>
                </a:solidFill>
                <a:latin typeface="Comic Sans MS" pitchFamily="66" charset="0"/>
                <a:sym typeface="Arial" pitchFamily="34" charset="0"/>
              </a:rPr>
              <a:t>.</a:t>
            </a:r>
          </a:p>
          <a:p>
            <a:r>
              <a:rPr lang="en-US" altLang="zh-CN" dirty="0">
                <a:solidFill>
                  <a:srgbClr val="000000"/>
                </a:solidFill>
                <a:latin typeface="Comic Sans MS" pitchFamily="66" charset="0"/>
                <a:sym typeface="Arial" pitchFamily="34" charset="0"/>
              </a:rPr>
              <a:t>Heavy ions: </a:t>
            </a:r>
            <a:r>
              <a:rPr lang="en-US" altLang="zh-CN" dirty="0" err="1">
                <a:solidFill>
                  <a:srgbClr val="000000"/>
                </a:solidFill>
                <a:latin typeface="Comic Sans MS" pitchFamily="66" charset="0"/>
                <a:sym typeface="Arial" pitchFamily="34" charset="0"/>
              </a:rPr>
              <a:t>HILac</a:t>
            </a:r>
            <a:r>
              <a:rPr lang="en-US" altLang="zh-CN" dirty="0">
                <a:solidFill>
                  <a:srgbClr val="000000"/>
                </a:solidFill>
                <a:latin typeface="Comic Sans MS" pitchFamily="66" charset="0"/>
                <a:sym typeface="Arial" pitchFamily="34" charset="0"/>
              </a:rPr>
              <a:t> + Booster</a:t>
            </a:r>
          </a:p>
        </p:txBody>
      </p:sp>
      <p:sp>
        <p:nvSpPr>
          <p:cNvPr id="37" name="Text Box 607"/>
          <p:cNvSpPr txBox="1">
            <a:spLocks noChangeArrowheads="1"/>
          </p:cNvSpPr>
          <p:nvPr/>
        </p:nvSpPr>
        <p:spPr bwMode="auto">
          <a:xfrm>
            <a:off x="571500" y="3643313"/>
            <a:ext cx="842963" cy="552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4114800">
              <a:defRPr/>
            </a:pPr>
            <a:r>
              <a:rPr lang="en-US" altLang="zh-CN" sz="2400" b="1" dirty="0">
                <a:latin typeface="Times New Roman" pitchFamily="18" charset="0"/>
              </a:rPr>
              <a:t>DP</a:t>
            </a:r>
            <a:endParaRPr lang="ru-RU" sz="2400" b="1" dirty="0"/>
          </a:p>
        </p:txBody>
      </p:sp>
      <p:cxnSp>
        <p:nvCxnSpPr>
          <p:cNvPr id="38" name="Прямая со стрелкой 37"/>
          <p:cNvCxnSpPr>
            <a:stCxn id="37" idx="3"/>
            <a:endCxn id="30732" idx="1"/>
          </p:cNvCxnSpPr>
          <p:nvPr/>
        </p:nvCxnSpPr>
        <p:spPr bwMode="auto">
          <a:xfrm flipV="1">
            <a:off x="1414463" y="3246438"/>
            <a:ext cx="468312" cy="673100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3" name="Picture 6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3648" cy="6914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609"/>
          <p:cNvSpPr txBox="1">
            <a:spLocks noChangeArrowheads="1"/>
          </p:cNvSpPr>
          <p:nvPr/>
        </p:nvSpPr>
        <p:spPr bwMode="auto">
          <a:xfrm>
            <a:off x="1861261" y="2329934"/>
            <a:ext cx="2804863" cy="4919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4114800">
              <a:lnSpc>
                <a:spcPct val="130000"/>
              </a:lnSpc>
            </a:pPr>
            <a:r>
              <a:rPr lang="en-US" altLang="zh-CN" sz="2400" b="1" dirty="0" err="1" smtClean="0">
                <a:latin typeface="Times New Roman" pitchFamily="18" charset="0"/>
              </a:rPr>
              <a:t>LILAc</a:t>
            </a:r>
            <a:r>
              <a:rPr lang="en-US" altLang="zh-CN" sz="2400" b="1" dirty="0" smtClean="0">
                <a:latin typeface="Times New Roman" pitchFamily="18" charset="0"/>
              </a:rPr>
              <a:t> - </a:t>
            </a:r>
            <a:r>
              <a:rPr lang="en-US" altLang="zh-CN" sz="2000" dirty="0" smtClean="0">
                <a:latin typeface="Times New Roman" pitchFamily="18" charset="0"/>
              </a:rPr>
              <a:t>after 2022y 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NICA_header_blue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4" descr="IMG_8227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 t="2081" b="6385"/>
          <a:stretch>
            <a:fillRect/>
          </a:stretch>
        </p:blipFill>
        <p:spPr bwMode="auto">
          <a:xfrm>
            <a:off x="0" y="3571876"/>
            <a:ext cx="503567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2" descr="D:\!Butenko\-=Work=-\=Nuclotron=\=Системы=\ЛУ20\Лазер\Experiment\Layout-HILac+LU20-big-copy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1084263"/>
            <a:ext cx="3182938" cy="216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F:\+=HILAC=\common-vie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2604773" y="1230874"/>
            <a:ext cx="6468530" cy="2518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3432542" y="1627489"/>
            <a:ext cx="7820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RFQ</a:t>
            </a:r>
          </a:p>
        </p:txBody>
      </p:sp>
      <p:sp>
        <p:nvSpPr>
          <p:cNvPr id="23" name="TextBox 7"/>
          <p:cNvSpPr txBox="1">
            <a:spLocks noChangeArrowheads="1"/>
          </p:cNvSpPr>
          <p:nvPr/>
        </p:nvSpPr>
        <p:spPr bwMode="auto">
          <a:xfrm>
            <a:off x="5947187" y="1277471"/>
            <a:ext cx="7855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IH-1</a:t>
            </a:r>
          </a:p>
        </p:txBody>
      </p:sp>
      <p:sp>
        <p:nvSpPr>
          <p:cNvPr id="24" name="TextBox 7"/>
          <p:cNvSpPr txBox="1">
            <a:spLocks noChangeArrowheads="1"/>
          </p:cNvSpPr>
          <p:nvPr/>
        </p:nvSpPr>
        <p:spPr bwMode="auto">
          <a:xfrm>
            <a:off x="6995798" y="1234370"/>
            <a:ext cx="7855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IH-2</a:t>
            </a:r>
          </a:p>
        </p:txBody>
      </p: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4606317" y="1331914"/>
            <a:ext cx="10031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MEBT</a:t>
            </a:r>
          </a:p>
        </p:txBody>
      </p:sp>
      <p:pic>
        <p:nvPicPr>
          <p:cNvPr id="33809" name="Рисунок 1"/>
          <p:cNvPicPr>
            <a:picLocks noChangeAspect="1"/>
          </p:cNvPicPr>
          <p:nvPr/>
        </p:nvPicPr>
        <p:blipFill>
          <a:blip r:embed="rId7"/>
          <a:srcRect l="6579"/>
          <a:stretch>
            <a:fillRect/>
          </a:stretch>
        </p:blipFill>
        <p:spPr bwMode="auto">
          <a:xfrm>
            <a:off x="3714744" y="3571876"/>
            <a:ext cx="5429256" cy="3133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5" name="Straight Arrow Connector 24"/>
          <p:cNvCxnSpPr/>
          <p:nvPr/>
        </p:nvCxnSpPr>
        <p:spPr>
          <a:xfrm flipH="1">
            <a:off x="6502400" y="2319338"/>
            <a:ext cx="338138" cy="2016125"/>
          </a:xfrm>
          <a:prstGeom prst="straightConnector1">
            <a:avLst/>
          </a:prstGeom>
          <a:ln w="5715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4622800" y="2184400"/>
            <a:ext cx="609600" cy="1778000"/>
          </a:xfrm>
          <a:prstGeom prst="straightConnector1">
            <a:avLst/>
          </a:prstGeom>
          <a:ln w="5715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7874000" y="2065338"/>
            <a:ext cx="338138" cy="2473325"/>
          </a:xfrm>
          <a:prstGeom prst="straightConnector1">
            <a:avLst/>
          </a:prstGeom>
          <a:ln w="5715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20"/>
          <p:cNvSpPr txBox="1">
            <a:spLocks noChangeArrowheads="1"/>
          </p:cNvSpPr>
          <p:nvPr/>
        </p:nvSpPr>
        <p:spPr bwMode="auto">
          <a:xfrm>
            <a:off x="714348" y="6143644"/>
            <a:ext cx="5757863" cy="523875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solidFill>
              <a:srgbClr val="000090"/>
            </a:solidFill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 smtClean="0">
                <a:solidFill>
                  <a:srgbClr val="000090"/>
                </a:solidFill>
                <a:effectLst>
                  <a:outerShdw blurRad="127000" dist="25400" dir="2400000" algn="tl">
                    <a:schemeClr val="bg1"/>
                  </a:outerShdw>
                </a:effectLst>
              </a:rPr>
              <a:t>Commissioned: Oct. ‘16</a:t>
            </a:r>
            <a:endParaRPr lang="ru-RU" altLang="ru-RU" sz="2800" b="1" i="1" baseline="30000" dirty="0">
              <a:solidFill>
                <a:srgbClr val="000090"/>
              </a:solidFill>
              <a:effectLst>
                <a:outerShdw blurRad="127000" dist="25400" dir="2400000" algn="tl">
                  <a:schemeClr val="bg1"/>
                </a:outerShdw>
              </a:effectLst>
            </a:endParaRPr>
          </a:p>
        </p:txBody>
      </p:sp>
      <p:sp>
        <p:nvSpPr>
          <p:cNvPr id="33816" name="Rectangle 9"/>
          <p:cNvSpPr>
            <a:spLocks noChangeArrowheads="1"/>
          </p:cNvSpPr>
          <p:nvPr/>
        </p:nvSpPr>
        <p:spPr bwMode="auto">
          <a:xfrm>
            <a:off x="1500166" y="785794"/>
            <a:ext cx="75057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i="1" dirty="0">
                <a:solidFill>
                  <a:srgbClr val="000090"/>
                </a:solidFill>
                <a:latin typeface="Calibri" pitchFamily="34" charset="0"/>
              </a:rPr>
              <a:t>high current (10 </a:t>
            </a:r>
            <a:r>
              <a:rPr lang="en-US" sz="2000" i="1" dirty="0" err="1">
                <a:solidFill>
                  <a:srgbClr val="000090"/>
                </a:solidFill>
                <a:latin typeface="Calibri" pitchFamily="34" charset="0"/>
              </a:rPr>
              <a:t>mA</a:t>
            </a:r>
            <a:r>
              <a:rPr lang="en-US" sz="2000" i="1" dirty="0">
                <a:solidFill>
                  <a:srgbClr val="000090"/>
                </a:solidFill>
                <a:latin typeface="Calibri" pitchFamily="34" charset="0"/>
              </a:rPr>
              <a:t>), the first Linac with </a:t>
            </a:r>
            <a:r>
              <a:rPr lang="en-US" sz="2000" i="1" dirty="0" smtClean="0">
                <a:solidFill>
                  <a:srgbClr val="000090"/>
                </a:solidFill>
                <a:latin typeface="Calibri" pitchFamily="34" charset="0"/>
              </a:rPr>
              <a:t>solid state </a:t>
            </a:r>
            <a:r>
              <a:rPr lang="en-US" sz="2000" i="1" dirty="0">
                <a:solidFill>
                  <a:srgbClr val="000090"/>
                </a:solidFill>
                <a:latin typeface="Calibri" pitchFamily="34" charset="0"/>
              </a:rPr>
              <a:t>RF </a:t>
            </a:r>
            <a:r>
              <a:rPr lang="en-US" sz="2000" i="1" dirty="0" smtClean="0">
                <a:solidFill>
                  <a:srgbClr val="000090"/>
                </a:solidFill>
                <a:latin typeface="Calibri" pitchFamily="34" charset="0"/>
              </a:rPr>
              <a:t>amplifiers</a:t>
            </a:r>
            <a:endParaRPr lang="en-US" sz="2000" i="1" dirty="0">
              <a:solidFill>
                <a:srgbClr val="000090"/>
              </a:solidFill>
              <a:latin typeface="Calibri" pitchFamily="34" charset="0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89974B-5C9E-4730-959C-F1D075B28F84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pic>
        <p:nvPicPr>
          <p:cNvPr id="21" name="Picture 6" descr="NICA-Logo_4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3648" cy="6914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63"/>
          <p:cNvSpPr>
            <a:spLocks noChangeArrowheads="1"/>
          </p:cNvSpPr>
          <p:nvPr/>
        </p:nvSpPr>
        <p:spPr bwMode="auto">
          <a:xfrm>
            <a:off x="1428728" y="142852"/>
            <a:ext cx="7358062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Heavy Ion Linear Accelerator   </a:t>
            </a:r>
            <a:r>
              <a:rPr lang="en-US" sz="32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HILAc</a:t>
            </a:r>
            <a:endParaRPr lang="en-US" sz="3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29" name="Bild" descr="Bild"/>
          <p:cNvPicPr>
            <a:picLocks noChangeAspect="1"/>
          </p:cNvPicPr>
          <p:nvPr/>
        </p:nvPicPr>
        <p:blipFill>
          <a:blip r:embed="rId9" cstate="print">
            <a:extLst/>
          </a:blip>
          <a:stretch>
            <a:fillRect/>
          </a:stretch>
        </p:blipFill>
        <p:spPr>
          <a:xfrm>
            <a:off x="7184925" y="5357826"/>
            <a:ext cx="1959075" cy="134060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77800" dist="114300" dir="13140000" sx="107000" sy="107000" algn="tl" rotWithShape="0">
              <a:schemeClr val="tx1">
                <a:alpha val="76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2909</TotalTime>
  <Words>2077</Words>
  <Application>Microsoft Office PowerPoint</Application>
  <PresentationFormat>Экран (4:3)</PresentationFormat>
  <Paragraphs>465</Paragraphs>
  <Slides>33</Slides>
  <Notes>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6" baseType="lpstr">
      <vt:lpstr>MS PGothic</vt:lpstr>
      <vt:lpstr>SimSun</vt:lpstr>
      <vt:lpstr>Abadi MT Condensed Extra Bold</vt:lpstr>
      <vt:lpstr>Arial</vt:lpstr>
      <vt:lpstr>Bookman Old Style</vt:lpstr>
      <vt:lpstr>Calibri</vt:lpstr>
      <vt:lpstr>Comic Sans MS</vt:lpstr>
      <vt:lpstr>Mangal</vt:lpstr>
      <vt:lpstr>Symbol</vt:lpstr>
      <vt:lpstr>Times New Roman</vt:lpstr>
      <vt:lpstr>Wingdings</vt:lpstr>
      <vt:lpstr>Тема Office</vt:lpstr>
      <vt:lpstr>Документ</vt:lpstr>
      <vt:lpstr>Status of the NICA project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Line for assembling and cryogenic testing  of  SC-magnets </vt:lpstr>
      <vt:lpstr>Презентация PowerPoint</vt:lpstr>
      <vt:lpstr>New helium liquefier (1000 l/h)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NICA accelerator complex</dc:title>
  <dc:creator>SAO</dc:creator>
  <cp:lastModifiedBy>Andrey Butenko</cp:lastModifiedBy>
  <cp:revision>105</cp:revision>
  <dcterms:created xsi:type="dcterms:W3CDTF">2018-02-08T12:19:41Z</dcterms:created>
  <dcterms:modified xsi:type="dcterms:W3CDTF">2018-09-28T08:11:37Z</dcterms:modified>
</cp:coreProperties>
</file>