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8" r:id="rId2"/>
    <p:sldId id="495" r:id="rId3"/>
    <p:sldId id="496" r:id="rId4"/>
    <p:sldId id="405" r:id="rId5"/>
    <p:sldId id="359" r:id="rId6"/>
    <p:sldId id="346" r:id="rId7"/>
    <p:sldId id="343" r:id="rId8"/>
    <p:sldId id="400" r:id="rId9"/>
    <p:sldId id="434" r:id="rId10"/>
    <p:sldId id="436" r:id="rId11"/>
    <p:sldId id="484" r:id="rId12"/>
    <p:sldId id="439" r:id="rId13"/>
    <p:sldId id="513" r:id="rId14"/>
    <p:sldId id="365" r:id="rId15"/>
    <p:sldId id="539" r:id="rId16"/>
    <p:sldId id="527" r:id="rId17"/>
    <p:sldId id="528" r:id="rId18"/>
    <p:sldId id="526" r:id="rId19"/>
    <p:sldId id="422" r:id="rId20"/>
    <p:sldId id="515" r:id="rId21"/>
    <p:sldId id="517" r:id="rId22"/>
    <p:sldId id="518" r:id="rId23"/>
    <p:sldId id="523" r:id="rId24"/>
    <p:sldId id="519" r:id="rId25"/>
    <p:sldId id="505" r:id="rId26"/>
    <p:sldId id="522" r:id="rId27"/>
    <p:sldId id="520" r:id="rId28"/>
    <p:sldId id="521" r:id="rId29"/>
    <p:sldId id="532" r:id="rId30"/>
    <p:sldId id="533" r:id="rId31"/>
    <p:sldId id="534" r:id="rId32"/>
    <p:sldId id="531" r:id="rId33"/>
    <p:sldId id="430" r:id="rId34"/>
    <p:sldId id="540" r:id="rId35"/>
    <p:sldId id="468" r:id="rId36"/>
    <p:sldId id="446" r:id="rId37"/>
    <p:sldId id="362" r:id="rId38"/>
  </p:sldIdLst>
  <p:sldSz cx="9906000" cy="6858000" type="A4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4" autoAdjust="0"/>
  </p:normalViewPr>
  <p:slideViewPr>
    <p:cSldViewPr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1365CD8-1A3C-45DD-B2A5-A146B9213F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24238A-A3F7-49E7-ACE3-BCA6F17B72CF}" type="datetimeFigureOut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B42604-49E7-4CC5-8316-0AC9DC0C54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313B07-FB18-472D-902B-C824B226AB7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0238" y="542925"/>
            <a:ext cx="3876675" cy="2684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3400425"/>
            <a:ext cx="6142037" cy="3224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13B98E-ED06-420A-8ACB-F507A4BA9ED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0238" y="542925"/>
            <a:ext cx="3876675" cy="2684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3400425"/>
            <a:ext cx="6142037" cy="3224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63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FDAF-67D6-43D6-8A58-A24652A779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7774-0862-44C2-90F8-7F88F568E3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71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CA1B-85B4-4F83-AD04-4C1503BF79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June 16th,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Henry G. Ortega Spina                              A2-Collaboration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BBD0-F513-463B-A639-D2946F61BF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C244-DBA4-4272-97B3-D8C4278276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309F-9659-4084-9901-B62BDAAE16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9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9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93CE-94C7-4A8C-8AF8-207DFD41EA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D336-E205-440D-AD19-5C367E498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C491-1782-4809-8111-F89739A624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8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C88A-0A1D-4A2D-A3DF-4276F5FBBC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BB0E-AC49-452C-BF3B-B17863EF33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2E1F83-0244-457D-81D5-C34CD08ECA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wmf"/><Relationship Id="rId9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132857"/>
            <a:ext cx="9906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endParaRPr lang="en-US" sz="2000" dirty="0" smtClean="0">
              <a:solidFill>
                <a:srgbClr val="3333FF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 smtClean="0">
                <a:solidFill>
                  <a:srgbClr val="3333FF"/>
                </a:solidFill>
              </a:rPr>
              <a:t>1</a:t>
            </a:r>
            <a:r>
              <a:rPr lang="en-US" sz="2000" dirty="0">
                <a:solidFill>
                  <a:srgbClr val="3333FF"/>
                </a:solidFill>
              </a:rPr>
              <a:t>.-</a:t>
            </a:r>
            <a:r>
              <a:rPr lang="en-US" sz="2000" dirty="0" smtClean="0">
                <a:solidFill>
                  <a:srgbClr val="3333FF"/>
                </a:solidFill>
              </a:rPr>
              <a:t>Introduction Physics topics: </a:t>
            </a:r>
            <a:r>
              <a:rPr lang="en-US" sz="2000" dirty="0">
                <a:solidFill>
                  <a:srgbClr val="3333FF"/>
                </a:solidFill>
              </a:rPr>
              <a:t>	</a:t>
            </a:r>
            <a:r>
              <a:rPr lang="en-US" sz="2000" dirty="0" smtClean="0">
                <a:solidFill>
                  <a:srgbClr val="3333FF"/>
                </a:solidFill>
              </a:rPr>
              <a:t>Excitation of Nucleons and Polarizabilities</a:t>
            </a:r>
            <a:endParaRPr lang="en-US" sz="2000" dirty="0">
              <a:solidFill>
                <a:srgbClr val="3333FF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2.-Experimental </a:t>
            </a:r>
            <a:r>
              <a:rPr lang="en-US" sz="2000" dirty="0" smtClean="0">
                <a:solidFill>
                  <a:srgbClr val="3333FF"/>
                </a:solidFill>
              </a:rPr>
              <a:t>setup:	      </a:t>
            </a:r>
            <a:r>
              <a:rPr lang="en-US" sz="2000" dirty="0">
                <a:solidFill>
                  <a:srgbClr val="3333FF"/>
                </a:solidFill>
              </a:rPr>
              <a:t>	</a:t>
            </a:r>
            <a:r>
              <a:rPr lang="en-US" sz="2000" dirty="0" smtClean="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3333FF"/>
                </a:solidFill>
              </a:rPr>
              <a:t>- beam and detector - Tagger </a:t>
            </a:r>
            <a:r>
              <a:rPr lang="en-US" sz="2000" dirty="0">
                <a:solidFill>
                  <a:srgbClr val="3333FF"/>
                </a:solidFill>
              </a:rPr>
              <a:t>+ </a:t>
            </a:r>
            <a:r>
              <a:rPr lang="en-US" sz="2000" dirty="0" smtClean="0">
                <a:solidFill>
                  <a:srgbClr val="3333FF"/>
                </a:solidFill>
              </a:rPr>
              <a:t>Crystal </a:t>
            </a:r>
            <a:r>
              <a:rPr lang="en-US" sz="2000" dirty="0" err="1" smtClean="0">
                <a:solidFill>
                  <a:srgbClr val="3333FF"/>
                </a:solidFill>
              </a:rPr>
              <a:t>Ball@MAMI</a:t>
            </a:r>
            <a:endParaRPr lang="en-US" sz="2000" dirty="0">
              <a:solidFill>
                <a:srgbClr val="3333FF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	</a:t>
            </a:r>
            <a:r>
              <a:rPr lang="en-US" sz="2000" dirty="0" smtClean="0">
                <a:solidFill>
                  <a:srgbClr val="3333FF"/>
                </a:solidFill>
              </a:rPr>
              <a:t>		</a:t>
            </a:r>
            <a:r>
              <a:rPr lang="en-US" sz="2000" dirty="0" smtClean="0">
                <a:solidFill>
                  <a:srgbClr val="3333FF"/>
                </a:solidFill>
              </a:rPr>
              <a:t>    </a:t>
            </a:r>
            <a:r>
              <a:rPr lang="en-US" sz="2000" dirty="0">
                <a:solidFill>
                  <a:srgbClr val="3333FF"/>
                </a:solidFill>
              </a:rPr>
              <a:t>	Frozen Spin Target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3</a:t>
            </a:r>
            <a:r>
              <a:rPr lang="en-US" sz="2000" dirty="0" smtClean="0">
                <a:solidFill>
                  <a:srgbClr val="3333FF"/>
                </a:solidFill>
              </a:rPr>
              <a:t>.-</a:t>
            </a:r>
            <a:r>
              <a:rPr lang="en-US" sz="2000" dirty="0" smtClean="0">
                <a:solidFill>
                  <a:srgbClr val="3333FF"/>
                </a:solidFill>
              </a:rPr>
              <a:t>Active Target </a:t>
            </a:r>
            <a:r>
              <a:rPr lang="en-US" sz="2000" dirty="0" err="1" smtClean="0">
                <a:solidFill>
                  <a:srgbClr val="3333FF"/>
                </a:solidFill>
              </a:rPr>
              <a:t>developement</a:t>
            </a:r>
            <a:r>
              <a:rPr lang="en-US" sz="2000" dirty="0">
                <a:solidFill>
                  <a:srgbClr val="3333FF"/>
                </a:solidFill>
              </a:rPr>
              <a:t>	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				</a:t>
            </a:r>
          </a:p>
        </p:txBody>
      </p:sp>
      <p:pic>
        <p:nvPicPr>
          <p:cNvPr id="22531" name="Picture 3" descr="unikop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7" y="0"/>
            <a:ext cx="4816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4550990"/>
            <a:ext cx="9906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2533" name="Picture 7" descr="ko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4186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365752" y="223839"/>
            <a:ext cx="1712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b="1">
                <a:solidFill>
                  <a:srgbClr val="CCECFF"/>
                </a:solidFill>
              </a:rPr>
              <a:t>      </a:t>
            </a:r>
            <a:r>
              <a:rPr lang="en-GB" sz="1800" b="1">
                <a:solidFill>
                  <a:srgbClr val="CCECFF"/>
                </a:solidFill>
              </a:rPr>
              <a:t>Institut </a:t>
            </a:r>
            <a:endParaRPr lang="de-DE" sz="1800" b="1">
              <a:solidFill>
                <a:srgbClr val="CCECFF"/>
              </a:solidFill>
            </a:endParaRPr>
          </a:p>
          <a:p>
            <a:pPr eaLnBrk="0" hangingPunct="0"/>
            <a:r>
              <a:rPr lang="en-GB" sz="1800" b="1">
                <a:solidFill>
                  <a:srgbClr val="CCECFF"/>
                </a:solidFill>
              </a:rPr>
              <a:t>für Kernphysik</a:t>
            </a:r>
          </a:p>
        </p:txBody>
      </p:sp>
      <p:pic>
        <p:nvPicPr>
          <p:cNvPr id="22536" name="Picture 10" descr="mamilogo-trans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5200" y="0"/>
            <a:ext cx="1320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7" name="Group 22"/>
          <p:cNvGrpSpPr>
            <a:grpSpLocks/>
          </p:cNvGrpSpPr>
          <p:nvPr/>
        </p:nvGrpSpPr>
        <p:grpSpPr bwMode="auto">
          <a:xfrm>
            <a:off x="0" y="0"/>
            <a:ext cx="1588" cy="461963"/>
            <a:chOff x="0" y="0"/>
            <a:chExt cx="810" cy="461665"/>
          </a:xfrm>
        </p:grpSpPr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541" name="Group 21"/>
            <p:cNvGrpSpPr>
              <a:grpSpLocks/>
            </p:cNvGrpSpPr>
            <p:nvPr/>
          </p:nvGrpSpPr>
          <p:grpSpPr bwMode="auto">
            <a:xfrm>
              <a:off x="0" y="0"/>
              <a:ext cx="810" cy="461665"/>
              <a:chOff x="0" y="0"/>
              <a:chExt cx="810" cy="461665"/>
            </a:xfrm>
          </p:grpSpPr>
          <p:sp>
            <p:nvSpPr>
              <p:cNvPr id="22542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0" cy="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0" cy="46166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2538" name="Text Box 2"/>
          <p:cNvSpPr txBox="1">
            <a:spLocks noChangeArrowheads="1"/>
          </p:cNvSpPr>
          <p:nvPr/>
        </p:nvSpPr>
        <p:spPr bwMode="auto">
          <a:xfrm>
            <a:off x="0" y="5017096"/>
            <a:ext cx="990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/>
              <a:t>New Trends in High </a:t>
            </a:r>
            <a:r>
              <a:rPr lang="de-DE" sz="2000" b="1" dirty="0" err="1" smtClean="0"/>
              <a:t>energy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Physics</a:t>
            </a:r>
            <a:endParaRPr lang="de-DE" sz="2000" dirty="0"/>
          </a:p>
          <a:p>
            <a:pPr algn="ctr"/>
            <a:r>
              <a:rPr lang="de-DE" sz="2000" dirty="0" err="1" smtClean="0">
                <a:latin typeface="CMBX12"/>
              </a:rPr>
              <a:t>Budva</a:t>
            </a:r>
            <a:endParaRPr lang="de-DE" sz="2000" dirty="0">
              <a:latin typeface="CMBX12"/>
            </a:endParaRPr>
          </a:p>
          <a:p>
            <a:pPr algn="ctr"/>
            <a:r>
              <a:rPr lang="de-DE" sz="2000" dirty="0" smtClean="0">
                <a:latin typeface="CMBX12"/>
              </a:rPr>
              <a:t> </a:t>
            </a:r>
            <a:r>
              <a:rPr lang="de-DE" sz="2000" dirty="0" smtClean="0">
                <a:latin typeface="CMBX12"/>
              </a:rPr>
              <a:t>Septem</a:t>
            </a:r>
            <a:r>
              <a:rPr lang="de-DE" sz="2000" dirty="0" smtClean="0">
                <a:latin typeface="CMBX12"/>
              </a:rPr>
              <a:t>ber </a:t>
            </a:r>
            <a:r>
              <a:rPr lang="de-DE" sz="2000" dirty="0" smtClean="0">
                <a:latin typeface="CMBX12"/>
              </a:rPr>
              <a:t>2</a:t>
            </a:r>
            <a:r>
              <a:rPr lang="de-DE" sz="2000" dirty="0">
                <a:latin typeface="CMBX12"/>
              </a:rPr>
              <a:t>4</a:t>
            </a:r>
            <a:r>
              <a:rPr lang="de-DE" sz="2000" baseline="30000" dirty="0" smtClean="0">
                <a:latin typeface="CMBX12"/>
              </a:rPr>
              <a:t>th</a:t>
            </a:r>
            <a:r>
              <a:rPr lang="de-DE" sz="2000" dirty="0" smtClean="0">
                <a:latin typeface="CMBX12"/>
              </a:rPr>
              <a:t> </a:t>
            </a:r>
            <a:r>
              <a:rPr lang="de-DE" sz="2000" dirty="0">
                <a:latin typeface="CMBX12"/>
              </a:rPr>
              <a:t>- </a:t>
            </a:r>
            <a:r>
              <a:rPr lang="de-DE" sz="2000" dirty="0">
                <a:latin typeface="CMBX12"/>
              </a:rPr>
              <a:t>3</a:t>
            </a:r>
            <a:r>
              <a:rPr lang="de-DE" sz="2000" dirty="0" smtClean="0">
                <a:latin typeface="CMBX12"/>
              </a:rPr>
              <a:t>0</a:t>
            </a:r>
            <a:r>
              <a:rPr lang="de-DE" sz="2000" baseline="30000" dirty="0" smtClean="0">
                <a:latin typeface="CMBX12"/>
              </a:rPr>
              <a:t>th</a:t>
            </a:r>
            <a:r>
              <a:rPr lang="de-DE" sz="2000" dirty="0" smtClean="0">
                <a:latin typeface="CMBX12"/>
              </a:rPr>
              <a:t> </a:t>
            </a:r>
            <a:r>
              <a:rPr lang="de-DE" sz="2000" dirty="0" smtClean="0">
                <a:latin typeface="CMBX12"/>
              </a:rPr>
              <a:t>, </a:t>
            </a:r>
            <a:r>
              <a:rPr lang="de-DE" sz="2000" dirty="0" smtClean="0">
                <a:latin typeface="CMBX12"/>
              </a:rPr>
              <a:t>2018</a:t>
            </a:r>
            <a:endParaRPr lang="de-DE" sz="2000" dirty="0"/>
          </a:p>
          <a:p>
            <a:pPr algn="ctr"/>
            <a:r>
              <a:rPr lang="de-DE" sz="2000" dirty="0"/>
              <a:t>Andreas </a:t>
            </a:r>
            <a:r>
              <a:rPr lang="de-DE" sz="2000" dirty="0" smtClean="0"/>
              <a:t>Thomas</a:t>
            </a:r>
          </a:p>
          <a:p>
            <a:pPr algn="ctr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A2 </a:t>
            </a:r>
            <a:r>
              <a:rPr lang="de-DE" sz="2000" dirty="0" err="1" smtClean="0"/>
              <a:t>Collaboration</a:t>
            </a:r>
            <a:endParaRPr lang="de-DE" sz="2000" dirty="0"/>
          </a:p>
        </p:txBody>
      </p: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47625" y="1214440"/>
            <a:ext cx="9858375" cy="828432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b="1" dirty="0"/>
              <a:t>First use of an active polarized Frozen Spin Target in a 4 π detector - Detection of particles under cryogenic conditions below 1 Kelvin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9" name="Picture 2" descr="Cryostat_mainz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249" y="5012067"/>
            <a:ext cx="2720752" cy="16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a2logo light m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496615" cy="982777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938528"/>
            <a:ext cx="2958001" cy="17477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1" y="3582880"/>
            <a:ext cx="248657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e-DE" sz="1800" b="1"/>
              <a:t>Thermal equilibrium</a:t>
            </a:r>
          </a:p>
          <a:p>
            <a:pPr eaLnBrk="0" hangingPunct="0"/>
            <a:r>
              <a:rPr lang="de-DE" sz="1800" b="1"/>
              <a:t>Boltzmann distribution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9563" y="4643438"/>
          <a:ext cx="46323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1" name="Equation" r:id="rId3" imgW="1485720" imgH="431640" progId="Equation.3">
                  <p:embed/>
                </p:oleObj>
              </mc:Choice>
              <mc:Fallback>
                <p:oleObj name="Equation" r:id="rId3" imgW="14857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643438"/>
                        <a:ext cx="463232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452689" y="3500438"/>
          <a:ext cx="26860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" name="Formel" r:id="rId5" imgW="863280" imgH="393480" progId="Equation.3">
                  <p:embed/>
                </p:oleObj>
              </mc:Choice>
              <mc:Fallback>
                <p:oleObj name="Formel" r:id="rId5" imgW="863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3500438"/>
                        <a:ext cx="2686050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0" y="6027372"/>
            <a:ext cx="831509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e-DE"/>
              <a:t>Trick: Transfer of the high electron polarization to the nucleon via</a:t>
            </a:r>
          </a:p>
          <a:p>
            <a:pPr eaLnBrk="0" hangingPunct="0"/>
            <a:r>
              <a:rPr lang="de-DE"/>
              <a:t>           </a:t>
            </a:r>
            <a:r>
              <a:rPr lang="de-DE">
                <a:latin typeface="Symbol" pitchFamily="18" charset="2"/>
              </a:rPr>
              <a:t>m</a:t>
            </a:r>
            <a:r>
              <a:rPr lang="de-DE"/>
              <a:t>-wave irradiation (DNP)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65088" y="3413127"/>
            <a:ext cx="9840912" cy="15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1044575" y="6848475"/>
            <a:ext cx="742950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677558" y="2862541"/>
            <a:ext cx="9755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electron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5648514" y="2862541"/>
            <a:ext cx="8473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proton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1266826" y="470178"/>
            <a:ext cx="37497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e-DE" sz="1800" b="1"/>
              <a:t>Magnetic moment in magnetic field:</a:t>
            </a: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5338764" y="387352"/>
          <a:ext cx="29321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3" name="Formel" r:id="rId7" imgW="939600" imgH="190440" progId="Equation.3">
                  <p:embed/>
                </p:oleObj>
              </mc:Choice>
              <mc:Fallback>
                <p:oleObj name="Formel" r:id="rId7" imgW="9396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4" y="387352"/>
                        <a:ext cx="29321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8" name="Group 21"/>
          <p:cNvGrpSpPr>
            <a:grpSpLocks/>
          </p:cNvGrpSpPr>
          <p:nvPr/>
        </p:nvGrpSpPr>
        <p:grpSpPr bwMode="auto">
          <a:xfrm>
            <a:off x="1457326" y="1211263"/>
            <a:ext cx="1609725" cy="920750"/>
            <a:chOff x="240" y="1660"/>
            <a:chExt cx="828" cy="260"/>
          </a:xfrm>
        </p:grpSpPr>
        <p:sp>
          <p:nvSpPr>
            <p:cNvPr id="6217" name="Line 22"/>
            <p:cNvSpPr>
              <a:spLocks noChangeShapeType="1"/>
            </p:cNvSpPr>
            <p:nvPr/>
          </p:nvSpPr>
          <p:spPr bwMode="auto">
            <a:xfrm>
              <a:off x="240" y="1788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8" name="Line 23"/>
            <p:cNvSpPr>
              <a:spLocks noChangeShapeType="1"/>
            </p:cNvSpPr>
            <p:nvPr/>
          </p:nvSpPr>
          <p:spPr bwMode="auto">
            <a:xfrm>
              <a:off x="720" y="1920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9" name="Line 24"/>
            <p:cNvSpPr>
              <a:spLocks noChangeShapeType="1"/>
            </p:cNvSpPr>
            <p:nvPr/>
          </p:nvSpPr>
          <p:spPr bwMode="auto">
            <a:xfrm>
              <a:off x="720" y="1662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20" name="Line 25"/>
            <p:cNvSpPr>
              <a:spLocks noChangeShapeType="1"/>
            </p:cNvSpPr>
            <p:nvPr/>
          </p:nvSpPr>
          <p:spPr bwMode="auto">
            <a:xfrm flipV="1">
              <a:off x="588" y="1660"/>
              <a:ext cx="136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21" name="Line 26"/>
            <p:cNvSpPr>
              <a:spLocks noChangeShapeType="1"/>
            </p:cNvSpPr>
            <p:nvPr/>
          </p:nvSpPr>
          <p:spPr bwMode="auto">
            <a:xfrm>
              <a:off x="588" y="1792"/>
              <a:ext cx="132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159" name="Group 27"/>
          <p:cNvGrpSpPr>
            <a:grpSpLocks/>
          </p:cNvGrpSpPr>
          <p:nvPr/>
        </p:nvGrpSpPr>
        <p:grpSpPr bwMode="auto">
          <a:xfrm>
            <a:off x="5322888" y="1452563"/>
            <a:ext cx="1423988" cy="412750"/>
            <a:chOff x="240" y="1660"/>
            <a:chExt cx="828" cy="260"/>
          </a:xfrm>
        </p:grpSpPr>
        <p:sp>
          <p:nvSpPr>
            <p:cNvPr id="6212" name="Line 28"/>
            <p:cNvSpPr>
              <a:spLocks noChangeShapeType="1"/>
            </p:cNvSpPr>
            <p:nvPr/>
          </p:nvSpPr>
          <p:spPr bwMode="auto">
            <a:xfrm>
              <a:off x="240" y="1788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3" name="Line 29"/>
            <p:cNvSpPr>
              <a:spLocks noChangeShapeType="1"/>
            </p:cNvSpPr>
            <p:nvPr/>
          </p:nvSpPr>
          <p:spPr bwMode="auto">
            <a:xfrm>
              <a:off x="720" y="1920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4" name="Line 30"/>
            <p:cNvSpPr>
              <a:spLocks noChangeShapeType="1"/>
            </p:cNvSpPr>
            <p:nvPr/>
          </p:nvSpPr>
          <p:spPr bwMode="auto">
            <a:xfrm>
              <a:off x="720" y="1662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5" name="Line 31"/>
            <p:cNvSpPr>
              <a:spLocks noChangeShapeType="1"/>
            </p:cNvSpPr>
            <p:nvPr/>
          </p:nvSpPr>
          <p:spPr bwMode="auto">
            <a:xfrm flipV="1">
              <a:off x="588" y="1660"/>
              <a:ext cx="136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6" name="Line 32"/>
            <p:cNvSpPr>
              <a:spLocks noChangeShapeType="1"/>
            </p:cNvSpPr>
            <p:nvPr/>
          </p:nvSpPr>
          <p:spPr bwMode="auto">
            <a:xfrm>
              <a:off x="588" y="1792"/>
              <a:ext cx="132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60" name="Text Box 33"/>
          <p:cNvSpPr txBox="1">
            <a:spLocks noChangeArrowheads="1"/>
          </p:cNvSpPr>
          <p:nvPr/>
        </p:nvSpPr>
        <p:spPr bwMode="auto">
          <a:xfrm>
            <a:off x="1334530" y="2437091"/>
            <a:ext cx="7393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B=0T</a:t>
            </a:r>
          </a:p>
        </p:txBody>
      </p:sp>
      <p:sp>
        <p:nvSpPr>
          <p:cNvPr id="6161" name="Text Box 34"/>
          <p:cNvSpPr txBox="1">
            <a:spLocks noChangeArrowheads="1"/>
          </p:cNvSpPr>
          <p:nvPr/>
        </p:nvSpPr>
        <p:spPr bwMode="auto">
          <a:xfrm>
            <a:off x="5310424" y="2437091"/>
            <a:ext cx="7393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B=0T</a:t>
            </a:r>
          </a:p>
        </p:txBody>
      </p:sp>
      <p:sp>
        <p:nvSpPr>
          <p:cNvPr id="6162" name="Text Box 35"/>
          <p:cNvSpPr txBox="1">
            <a:spLocks noChangeArrowheads="1"/>
          </p:cNvSpPr>
          <p:nvPr/>
        </p:nvSpPr>
        <p:spPr bwMode="auto">
          <a:xfrm>
            <a:off x="6084287" y="2437091"/>
            <a:ext cx="9124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B=2.5T</a:t>
            </a:r>
          </a:p>
        </p:txBody>
      </p:sp>
      <p:sp>
        <p:nvSpPr>
          <p:cNvPr id="6163" name="Text Box 36"/>
          <p:cNvSpPr txBox="1">
            <a:spLocks noChangeArrowheads="1"/>
          </p:cNvSpPr>
          <p:nvPr/>
        </p:nvSpPr>
        <p:spPr bwMode="auto">
          <a:xfrm>
            <a:off x="2314768" y="2437091"/>
            <a:ext cx="9124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B=2.5T</a:t>
            </a:r>
          </a:p>
        </p:txBody>
      </p: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2606579" y="1452841"/>
            <a:ext cx="4796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>
                <a:latin typeface="Symbol" pitchFamily="18" charset="2"/>
              </a:rPr>
              <a:t>D</a:t>
            </a:r>
            <a:r>
              <a:rPr lang="de-DE" sz="1800" b="1"/>
              <a:t>E</a:t>
            </a:r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3152775" y="1331913"/>
          <a:ext cx="2047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" name="Equation" r:id="rId9" imgW="1143000" imgH="393480" progId="Equation.3">
                  <p:embed/>
                </p:oleObj>
              </mc:Choice>
              <mc:Fallback>
                <p:oleObj name="Equation" r:id="rId9" imgW="11430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1331913"/>
                        <a:ext cx="20478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6907213" y="1493840"/>
          <a:ext cx="15668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5" name="Equation" r:id="rId11" imgW="876240" imgH="241200" progId="Equation.3">
                  <p:embed/>
                </p:oleObj>
              </mc:Choice>
              <mc:Fallback>
                <p:oleObj name="Equation" r:id="rId11" imgW="8762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1493840"/>
                        <a:ext cx="15668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Line 40"/>
          <p:cNvSpPr>
            <a:spLocks noChangeShapeType="1"/>
          </p:cNvSpPr>
          <p:nvPr/>
        </p:nvSpPr>
        <p:spPr bwMode="auto">
          <a:xfrm flipH="1" flipV="1">
            <a:off x="2840037" y="1223963"/>
            <a:ext cx="6351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6" name="Line 41"/>
          <p:cNvSpPr>
            <a:spLocks noChangeShapeType="1"/>
          </p:cNvSpPr>
          <p:nvPr/>
        </p:nvSpPr>
        <p:spPr bwMode="auto">
          <a:xfrm flipH="1">
            <a:off x="2840037" y="1795463"/>
            <a:ext cx="6351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7" name="Line 42"/>
          <p:cNvSpPr>
            <a:spLocks noChangeShapeType="1"/>
          </p:cNvSpPr>
          <p:nvPr/>
        </p:nvSpPr>
        <p:spPr bwMode="auto">
          <a:xfrm flipV="1">
            <a:off x="6608764" y="1465263"/>
            <a:ext cx="158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8" name="AutoShape 43"/>
          <p:cNvSpPr>
            <a:spLocks noChangeArrowheads="1"/>
          </p:cNvSpPr>
          <p:nvPr/>
        </p:nvSpPr>
        <p:spPr bwMode="auto">
          <a:xfrm flipV="1">
            <a:off x="3195639" y="1946275"/>
            <a:ext cx="274637" cy="381000"/>
          </a:xfrm>
          <a:prstGeom prst="upArrow">
            <a:avLst>
              <a:gd name="adj1" fmla="val 50000"/>
              <a:gd name="adj2" fmla="val 37572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44"/>
          <p:cNvSpPr>
            <a:spLocks noChangeArrowheads="1"/>
          </p:cNvSpPr>
          <p:nvPr/>
        </p:nvSpPr>
        <p:spPr bwMode="auto">
          <a:xfrm>
            <a:off x="3189289" y="1044575"/>
            <a:ext cx="274637" cy="381000"/>
          </a:xfrm>
          <a:prstGeom prst="upArrow">
            <a:avLst>
              <a:gd name="adj1" fmla="val 50000"/>
              <a:gd name="adj2" fmla="val 37572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45"/>
          <p:cNvSpPr>
            <a:spLocks noChangeShapeType="1"/>
          </p:cNvSpPr>
          <p:nvPr/>
        </p:nvSpPr>
        <p:spPr bwMode="auto">
          <a:xfrm flipV="1">
            <a:off x="6991350" y="1814513"/>
            <a:ext cx="1588" cy="27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71" name="Line 46"/>
          <p:cNvSpPr>
            <a:spLocks noChangeShapeType="1"/>
          </p:cNvSpPr>
          <p:nvPr/>
        </p:nvSpPr>
        <p:spPr bwMode="auto">
          <a:xfrm>
            <a:off x="6991350" y="1231900"/>
            <a:ext cx="1588" cy="27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72" name="Line 47"/>
          <p:cNvSpPr>
            <a:spLocks noChangeShapeType="1"/>
          </p:cNvSpPr>
          <p:nvPr/>
        </p:nvSpPr>
        <p:spPr bwMode="auto">
          <a:xfrm flipV="1">
            <a:off x="3136900" y="2473327"/>
            <a:ext cx="1588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73" name="Line 48"/>
          <p:cNvSpPr>
            <a:spLocks noChangeShapeType="1"/>
          </p:cNvSpPr>
          <p:nvPr/>
        </p:nvSpPr>
        <p:spPr bwMode="auto">
          <a:xfrm flipV="1">
            <a:off x="6961189" y="2438402"/>
            <a:ext cx="1587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9" name="Group 4"/>
          <p:cNvGraphicFramePr>
            <a:graphicFrameLocks noGrp="1"/>
          </p:cNvGraphicFramePr>
          <p:nvPr/>
        </p:nvGraphicFramePr>
        <p:xfrm>
          <a:off x="5310189" y="3857625"/>
          <a:ext cx="4429157" cy="2103120"/>
        </p:xfrm>
        <a:graphic>
          <a:graphicData uri="http://schemas.openxmlformats.org/drawingml/2006/table">
            <a:tbl>
              <a:tblPr/>
              <a:tblGrid>
                <a:gridCol w="88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 [Tesla]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[mK]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50" descr="cryostat_Plo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666750"/>
            <a:ext cx="85852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169" y="-819472"/>
            <a:ext cx="430607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053"/>
          <p:cNvSpPr>
            <a:spLocks noChangeArrowheads="1"/>
          </p:cNvSpPr>
          <p:nvPr/>
        </p:nvSpPr>
        <p:spPr bwMode="auto">
          <a:xfrm>
            <a:off x="1364521" y="2"/>
            <a:ext cx="6329233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279F"/>
                </a:solidFill>
              </a:rPr>
              <a:t>Mainz/Dubna Dilution refrigerator</a:t>
            </a:r>
          </a:p>
        </p:txBody>
      </p:sp>
      <p:sp>
        <p:nvSpPr>
          <p:cNvPr id="36869" name="Rechteck 13"/>
          <p:cNvSpPr>
            <a:spLocks noChangeArrowheads="1"/>
          </p:cNvSpPr>
          <p:nvPr/>
        </p:nvSpPr>
        <p:spPr bwMode="auto">
          <a:xfrm>
            <a:off x="452438" y="2357440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>
                <a:solidFill>
                  <a:srgbClr val="000000"/>
                </a:solidFill>
              </a:rPr>
              <a:t>Separator (4.2Kelvin)</a:t>
            </a:r>
          </a:p>
        </p:txBody>
      </p:sp>
      <p:sp>
        <p:nvSpPr>
          <p:cNvPr id="36870" name="Rechteck 14"/>
          <p:cNvSpPr>
            <a:spLocks noChangeArrowheads="1"/>
          </p:cNvSpPr>
          <p:nvPr/>
        </p:nvSpPr>
        <p:spPr bwMode="auto">
          <a:xfrm>
            <a:off x="2166937" y="1643065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>
                <a:solidFill>
                  <a:srgbClr val="000000"/>
                </a:solidFill>
              </a:rPr>
              <a:t>Evaporator  (1.5Kelvin)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309814" y="2714625"/>
            <a:ext cx="200025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881438" y="2000250"/>
            <a:ext cx="15001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Rechteck 20"/>
          <p:cNvSpPr>
            <a:spLocks noChangeArrowheads="1"/>
          </p:cNvSpPr>
          <p:nvPr/>
        </p:nvSpPr>
        <p:spPr bwMode="auto">
          <a:xfrm>
            <a:off x="5024439" y="785815"/>
            <a:ext cx="264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>
                <a:solidFill>
                  <a:srgbClr val="000000"/>
                </a:solidFill>
              </a:rPr>
              <a:t>Mixing chamber(25mK)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7739063" y="1000127"/>
            <a:ext cx="5715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feld 23"/>
          <p:cNvSpPr txBox="1">
            <a:spLocks noChangeArrowheads="1"/>
          </p:cNvSpPr>
          <p:nvPr/>
        </p:nvSpPr>
        <p:spPr bwMode="auto">
          <a:xfrm>
            <a:off x="5024438" y="1357314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Still (0.7K)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rot="5400000">
            <a:off x="5243513" y="1995488"/>
            <a:ext cx="928688" cy="366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>
            <a:grpSpLocks/>
          </p:cNvGrpSpPr>
          <p:nvPr/>
        </p:nvGrpSpPr>
        <p:grpSpPr bwMode="auto">
          <a:xfrm rot="-1699009">
            <a:off x="-42863" y="5538788"/>
            <a:ext cx="1560514" cy="144462"/>
            <a:chOff x="4315" y="3696"/>
            <a:chExt cx="885" cy="144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1431183">
            <a:off x="8399605" y="1244013"/>
            <a:ext cx="979477" cy="158512"/>
            <a:chOff x="4315" y="3696"/>
            <a:chExt cx="885" cy="144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8310564" y="928690"/>
            <a:ext cx="357187" cy="35718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3 -0.01179 C 0.01793 -0.01179 0.40368 -0.33526 0.78943 -0.658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1026"/>
          <p:cNvGrpSpPr>
            <a:grpSpLocks/>
          </p:cNvGrpSpPr>
          <p:nvPr/>
        </p:nvGrpSpPr>
        <p:grpSpPr bwMode="auto">
          <a:xfrm>
            <a:off x="1166813" y="569917"/>
            <a:ext cx="7430025" cy="1454151"/>
            <a:chOff x="607" y="4315"/>
            <a:chExt cx="4320" cy="916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943" y="4823"/>
            <a:ext cx="98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0" name="Formel" r:id="rId3" imgW="761760" imgH="317160" progId="Equation.3">
                    <p:embed/>
                  </p:oleObj>
                </mc:Choice>
                <mc:Fallback>
                  <p:oleObj name="Formel" r:id="rId3" imgW="761760" imgH="3171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3" y="4823"/>
                          <a:ext cx="984" cy="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8" name="Text Box 1028"/>
            <p:cNvSpPr txBox="1">
              <a:spLocks noChangeArrowheads="1"/>
            </p:cNvSpPr>
            <p:nvPr/>
          </p:nvSpPr>
          <p:spPr bwMode="auto">
            <a:xfrm>
              <a:off x="607" y="4547"/>
              <a:ext cx="94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de-DE" sz="1800" b="1"/>
                <a:t>Free electrons </a:t>
              </a:r>
            </a:p>
          </p:txBody>
        </p:sp>
        <p:sp>
          <p:nvSpPr>
            <p:cNvPr id="10299" name="Text Box 1029"/>
            <p:cNvSpPr txBox="1">
              <a:spLocks noChangeArrowheads="1"/>
            </p:cNvSpPr>
            <p:nvPr/>
          </p:nvSpPr>
          <p:spPr bwMode="auto">
            <a:xfrm>
              <a:off x="1971" y="4546"/>
              <a:ext cx="1487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de-DE" sz="1800" b="1"/>
                <a:t>Radicals in material by</a:t>
              </a:r>
            </a:p>
            <a:p>
              <a:pPr eaLnBrk="0" hangingPunct="0"/>
              <a:r>
                <a:rPr lang="de-DE" sz="1800" b="1"/>
                <a:t>            chemical or</a:t>
              </a:r>
            </a:p>
            <a:p>
              <a:pPr eaLnBrk="0" hangingPunct="0"/>
              <a:r>
                <a:rPr lang="de-DE" sz="1800" b="1"/>
                <a:t>            radiative doping </a:t>
              </a:r>
            </a:p>
          </p:txBody>
        </p:sp>
        <p:sp>
          <p:nvSpPr>
            <p:cNvPr id="10300" name="AutoShape 1030"/>
            <p:cNvSpPr>
              <a:spLocks noChangeArrowheads="1"/>
            </p:cNvSpPr>
            <p:nvPr/>
          </p:nvSpPr>
          <p:spPr bwMode="auto">
            <a:xfrm>
              <a:off x="1640" y="4595"/>
              <a:ext cx="284" cy="168"/>
            </a:xfrm>
            <a:prstGeom prst="rightArrow">
              <a:avLst>
                <a:gd name="adj1" fmla="val 50000"/>
                <a:gd name="adj2" fmla="val 42262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Text Box 1031"/>
            <p:cNvSpPr txBox="1">
              <a:spLocks noChangeArrowheads="1"/>
            </p:cNvSpPr>
            <p:nvPr/>
          </p:nvSpPr>
          <p:spPr bwMode="auto">
            <a:xfrm>
              <a:off x="607" y="4315"/>
              <a:ext cx="405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de-DE" sz="1800" b="1"/>
                <a:t>Saturated electrons of target material not polarized (Pauli principle) </a:t>
              </a:r>
            </a:p>
          </p:txBody>
        </p:sp>
      </p:grpSp>
      <p:pic>
        <p:nvPicPr>
          <p:cNvPr id="10245" name="Picture 1032" descr="ammo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9851" y="1919290"/>
            <a:ext cx="23304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33" descr="butanol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0026" y="1919290"/>
            <a:ext cx="23304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34" descr="l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6" y="1919288"/>
            <a:ext cx="23145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35"/>
          <p:cNvSpPr txBox="1">
            <a:spLocks noChangeArrowheads="1"/>
          </p:cNvSpPr>
          <p:nvPr/>
        </p:nvSpPr>
        <p:spPr bwMode="auto">
          <a:xfrm>
            <a:off x="1863279" y="4367798"/>
            <a:ext cx="88036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600" b="1"/>
              <a:t>Butanol</a:t>
            </a:r>
          </a:p>
        </p:txBody>
      </p:sp>
      <p:sp>
        <p:nvSpPr>
          <p:cNvPr id="10249" name="Text Box 1036"/>
          <p:cNvSpPr txBox="1">
            <a:spLocks noChangeArrowheads="1"/>
          </p:cNvSpPr>
          <p:nvPr/>
        </p:nvSpPr>
        <p:spPr bwMode="auto">
          <a:xfrm>
            <a:off x="4496905" y="4280486"/>
            <a:ext cx="105189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600" b="1"/>
              <a:t>Ammonia</a:t>
            </a:r>
          </a:p>
        </p:txBody>
      </p:sp>
      <p:sp>
        <p:nvSpPr>
          <p:cNvPr id="10250" name="Text Box 1037"/>
          <p:cNvSpPr txBox="1">
            <a:spLocks noChangeArrowheads="1"/>
          </p:cNvSpPr>
          <p:nvPr/>
        </p:nvSpPr>
        <p:spPr bwMode="auto">
          <a:xfrm>
            <a:off x="7196610" y="4367798"/>
            <a:ext cx="5261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600" b="1"/>
              <a:t>LiD</a:t>
            </a:r>
          </a:p>
        </p:txBody>
      </p:sp>
      <p:sp>
        <p:nvSpPr>
          <p:cNvPr id="10251" name="Line 1038"/>
          <p:cNvSpPr>
            <a:spLocks noChangeShapeType="1"/>
          </p:cNvSpPr>
          <p:nvPr/>
        </p:nvSpPr>
        <p:spPr bwMode="auto">
          <a:xfrm>
            <a:off x="4254500" y="3990975"/>
            <a:ext cx="1547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52" name="Text Box 1039"/>
          <p:cNvSpPr txBox="1">
            <a:spLocks noChangeArrowheads="1"/>
          </p:cNvSpPr>
          <p:nvPr/>
        </p:nvSpPr>
        <p:spPr bwMode="auto">
          <a:xfrm>
            <a:off x="4670691" y="4078873"/>
            <a:ext cx="73289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600" b="1"/>
              <a:t>30mm</a:t>
            </a:r>
          </a:p>
        </p:txBody>
      </p:sp>
      <p:grpSp>
        <p:nvGrpSpPr>
          <p:cNvPr id="10253" name="Group 1040"/>
          <p:cNvGrpSpPr>
            <a:grpSpLocks/>
          </p:cNvGrpSpPr>
          <p:nvPr/>
        </p:nvGrpSpPr>
        <p:grpSpPr bwMode="auto">
          <a:xfrm>
            <a:off x="825501" y="4738688"/>
            <a:ext cx="2578100" cy="920750"/>
            <a:chOff x="548" y="1160"/>
            <a:chExt cx="1574" cy="629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548" y="1160"/>
            <a:ext cx="1574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1" name="Formel" r:id="rId8" imgW="1650960" imgH="660240" progId="">
                    <p:embed/>
                  </p:oleObj>
                </mc:Choice>
                <mc:Fallback>
                  <p:oleObj name="Formel" r:id="rId8" imgW="1650960" imgH="66024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" y="1160"/>
                          <a:ext cx="1574" cy="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0" name="Line 1042"/>
            <p:cNvSpPr>
              <a:spLocks noChangeShapeType="1"/>
            </p:cNvSpPr>
            <p:nvPr/>
          </p:nvSpPr>
          <p:spPr bwMode="auto">
            <a:xfrm>
              <a:off x="872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1" name="Line 1043"/>
            <p:cNvSpPr>
              <a:spLocks noChangeShapeType="1"/>
            </p:cNvSpPr>
            <p:nvPr/>
          </p:nvSpPr>
          <p:spPr bwMode="auto">
            <a:xfrm>
              <a:off x="1112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2" name="Line 1044"/>
            <p:cNvSpPr>
              <a:spLocks noChangeShapeType="1"/>
            </p:cNvSpPr>
            <p:nvPr/>
          </p:nvSpPr>
          <p:spPr bwMode="auto">
            <a:xfrm>
              <a:off x="1336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3" name="Line 1045"/>
            <p:cNvSpPr>
              <a:spLocks noChangeShapeType="1"/>
            </p:cNvSpPr>
            <p:nvPr/>
          </p:nvSpPr>
          <p:spPr bwMode="auto">
            <a:xfrm>
              <a:off x="892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4" name="Line 1046"/>
            <p:cNvSpPr>
              <a:spLocks noChangeShapeType="1"/>
            </p:cNvSpPr>
            <p:nvPr/>
          </p:nvSpPr>
          <p:spPr bwMode="auto">
            <a:xfrm>
              <a:off x="1558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5" name="Line 1047"/>
            <p:cNvSpPr>
              <a:spLocks noChangeShapeType="1"/>
            </p:cNvSpPr>
            <p:nvPr/>
          </p:nvSpPr>
          <p:spPr bwMode="auto">
            <a:xfrm>
              <a:off x="1110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6" name="Line 1048"/>
            <p:cNvSpPr>
              <a:spLocks noChangeShapeType="1"/>
            </p:cNvSpPr>
            <p:nvPr/>
          </p:nvSpPr>
          <p:spPr bwMode="auto">
            <a:xfrm>
              <a:off x="1330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97" name="Line 1049"/>
            <p:cNvSpPr>
              <a:spLocks noChangeShapeType="1"/>
            </p:cNvSpPr>
            <p:nvPr/>
          </p:nvSpPr>
          <p:spPr bwMode="auto">
            <a:xfrm>
              <a:off x="1552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54" name="Oval 1050"/>
          <p:cNvSpPr>
            <a:spLocks noChangeArrowheads="1"/>
          </p:cNvSpPr>
          <p:nvPr/>
        </p:nvSpPr>
        <p:spPr bwMode="auto">
          <a:xfrm>
            <a:off x="4813300" y="4808538"/>
            <a:ext cx="439738" cy="430212"/>
          </a:xfrm>
          <a:prstGeom prst="ellipse">
            <a:avLst/>
          </a:prstGeom>
          <a:solidFill>
            <a:srgbClr val="FF6600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051"/>
          <p:cNvSpPr>
            <a:spLocks noChangeArrowheads="1"/>
          </p:cNvSpPr>
          <p:nvPr/>
        </p:nvSpPr>
        <p:spPr bwMode="auto">
          <a:xfrm>
            <a:off x="4079876" y="5716588"/>
            <a:ext cx="265113" cy="258762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052"/>
          <p:cNvSpPr>
            <a:spLocks noChangeArrowheads="1"/>
          </p:cNvSpPr>
          <p:nvPr/>
        </p:nvSpPr>
        <p:spPr bwMode="auto">
          <a:xfrm>
            <a:off x="5038725" y="6211888"/>
            <a:ext cx="265113" cy="26035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1053"/>
          <p:cNvSpPr>
            <a:spLocks noChangeArrowheads="1"/>
          </p:cNvSpPr>
          <p:nvPr/>
        </p:nvSpPr>
        <p:spPr bwMode="auto">
          <a:xfrm>
            <a:off x="5784851" y="5786440"/>
            <a:ext cx="265113" cy="261937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054"/>
          <p:cNvSpPr txBox="1">
            <a:spLocks noChangeArrowheads="1"/>
          </p:cNvSpPr>
          <p:nvPr/>
        </p:nvSpPr>
        <p:spPr bwMode="auto">
          <a:xfrm>
            <a:off x="4457700" y="4814888"/>
            <a:ext cx="3937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1800" b="1"/>
              <a:t>N</a:t>
            </a:r>
          </a:p>
        </p:txBody>
      </p:sp>
      <p:sp>
        <p:nvSpPr>
          <p:cNvPr id="10259" name="Line 1055"/>
          <p:cNvSpPr>
            <a:spLocks noChangeShapeType="1"/>
          </p:cNvSpPr>
          <p:nvPr/>
        </p:nvSpPr>
        <p:spPr bwMode="auto">
          <a:xfrm flipV="1">
            <a:off x="4283074" y="5035552"/>
            <a:ext cx="749301" cy="722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0" name="Line 1056"/>
          <p:cNvSpPr>
            <a:spLocks noChangeShapeType="1"/>
          </p:cNvSpPr>
          <p:nvPr/>
        </p:nvSpPr>
        <p:spPr bwMode="auto">
          <a:xfrm>
            <a:off x="5032375" y="5035550"/>
            <a:ext cx="844550" cy="852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1" name="Line 1057"/>
          <p:cNvSpPr>
            <a:spLocks noChangeShapeType="1"/>
          </p:cNvSpPr>
          <p:nvPr/>
        </p:nvSpPr>
        <p:spPr bwMode="auto">
          <a:xfrm>
            <a:off x="5035550" y="5043488"/>
            <a:ext cx="134938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2" name="Line 1058"/>
          <p:cNvSpPr>
            <a:spLocks noChangeShapeType="1"/>
          </p:cNvSpPr>
          <p:nvPr/>
        </p:nvSpPr>
        <p:spPr bwMode="auto">
          <a:xfrm>
            <a:off x="4230688" y="5856288"/>
            <a:ext cx="1589088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3" name="Line 1059"/>
          <p:cNvSpPr>
            <a:spLocks noChangeShapeType="1"/>
          </p:cNvSpPr>
          <p:nvPr/>
        </p:nvSpPr>
        <p:spPr bwMode="auto">
          <a:xfrm>
            <a:off x="4221163" y="5864227"/>
            <a:ext cx="938212" cy="474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4" name="Line 1060"/>
          <p:cNvSpPr>
            <a:spLocks noChangeShapeType="1"/>
          </p:cNvSpPr>
          <p:nvPr/>
        </p:nvSpPr>
        <p:spPr bwMode="auto">
          <a:xfrm flipV="1">
            <a:off x="5149850" y="5930900"/>
            <a:ext cx="722313" cy="4206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5" name="Line 1061"/>
          <p:cNvSpPr>
            <a:spLocks noChangeShapeType="1"/>
          </p:cNvSpPr>
          <p:nvPr/>
        </p:nvSpPr>
        <p:spPr bwMode="auto">
          <a:xfrm>
            <a:off x="5046663" y="5056188"/>
            <a:ext cx="0" cy="950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6" name="Text Box 1062"/>
          <p:cNvSpPr txBox="1">
            <a:spLocks noChangeArrowheads="1"/>
          </p:cNvSpPr>
          <p:nvPr/>
        </p:nvSpPr>
        <p:spPr bwMode="auto">
          <a:xfrm>
            <a:off x="3852531" y="5985153"/>
            <a:ext cx="3642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H</a:t>
            </a:r>
          </a:p>
        </p:txBody>
      </p:sp>
      <p:sp>
        <p:nvSpPr>
          <p:cNvPr id="10267" name="Text Box 1063"/>
          <p:cNvSpPr txBox="1">
            <a:spLocks noChangeArrowheads="1"/>
          </p:cNvSpPr>
          <p:nvPr/>
        </p:nvSpPr>
        <p:spPr bwMode="auto">
          <a:xfrm>
            <a:off x="4978068" y="6489978"/>
            <a:ext cx="3642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H</a:t>
            </a:r>
          </a:p>
        </p:txBody>
      </p:sp>
      <p:sp>
        <p:nvSpPr>
          <p:cNvPr id="10268" name="Text Box 1064"/>
          <p:cNvSpPr txBox="1">
            <a:spLocks noChangeArrowheads="1"/>
          </p:cNvSpPr>
          <p:nvPr/>
        </p:nvSpPr>
        <p:spPr bwMode="auto">
          <a:xfrm>
            <a:off x="5978192" y="6061353"/>
            <a:ext cx="3642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800" b="1"/>
              <a:t>H</a:t>
            </a:r>
          </a:p>
        </p:txBody>
      </p:sp>
      <p:grpSp>
        <p:nvGrpSpPr>
          <p:cNvPr id="10269" name="Group 1065"/>
          <p:cNvGrpSpPr>
            <a:grpSpLocks/>
          </p:cNvGrpSpPr>
          <p:nvPr/>
        </p:nvGrpSpPr>
        <p:grpSpPr bwMode="auto">
          <a:xfrm>
            <a:off x="675975" y="5729290"/>
            <a:ext cx="1422849" cy="909637"/>
            <a:chOff x="3311" y="2146"/>
            <a:chExt cx="822" cy="573"/>
          </a:xfrm>
        </p:grpSpPr>
        <p:sp>
          <p:nvSpPr>
            <p:cNvPr id="10273" name="Line 1066"/>
            <p:cNvSpPr>
              <a:spLocks noChangeShapeType="1"/>
            </p:cNvSpPr>
            <p:nvPr/>
          </p:nvSpPr>
          <p:spPr bwMode="auto">
            <a:xfrm>
              <a:off x="3721" y="2146"/>
              <a:ext cx="119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4" name="Line 1067"/>
            <p:cNvSpPr>
              <a:spLocks noChangeShapeType="1"/>
            </p:cNvSpPr>
            <p:nvPr/>
          </p:nvSpPr>
          <p:spPr bwMode="auto">
            <a:xfrm flipH="1">
              <a:off x="3600" y="2146"/>
              <a:ext cx="121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5" name="Line 1068"/>
            <p:cNvSpPr>
              <a:spLocks noChangeShapeType="1"/>
            </p:cNvSpPr>
            <p:nvPr/>
          </p:nvSpPr>
          <p:spPr bwMode="auto">
            <a:xfrm>
              <a:off x="3600" y="2208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6" name="Line 1069"/>
            <p:cNvSpPr>
              <a:spLocks noChangeShapeType="1"/>
            </p:cNvSpPr>
            <p:nvPr/>
          </p:nvSpPr>
          <p:spPr bwMode="auto">
            <a:xfrm>
              <a:off x="3840" y="2208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7" name="Line 1070"/>
            <p:cNvSpPr>
              <a:spLocks noChangeShapeType="1"/>
            </p:cNvSpPr>
            <p:nvPr/>
          </p:nvSpPr>
          <p:spPr bwMode="auto">
            <a:xfrm>
              <a:off x="3600" y="2356"/>
              <a:ext cx="85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8" name="Line 1071"/>
            <p:cNvSpPr>
              <a:spLocks noChangeShapeType="1"/>
            </p:cNvSpPr>
            <p:nvPr/>
          </p:nvSpPr>
          <p:spPr bwMode="auto">
            <a:xfrm flipH="1">
              <a:off x="3755" y="2356"/>
              <a:ext cx="85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9" name="Text Box 1072"/>
            <p:cNvSpPr txBox="1">
              <a:spLocks noChangeArrowheads="1"/>
            </p:cNvSpPr>
            <p:nvPr/>
          </p:nvSpPr>
          <p:spPr bwMode="auto">
            <a:xfrm>
              <a:off x="3642" y="2383"/>
              <a:ext cx="160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1000"/>
                <a:t>N</a:t>
              </a:r>
              <a:endParaRPr lang="de-DE" sz="1600"/>
            </a:p>
          </p:txBody>
        </p:sp>
        <p:sp>
          <p:nvSpPr>
            <p:cNvPr id="10280" name="Line 1073"/>
            <p:cNvSpPr>
              <a:spLocks noChangeShapeType="1"/>
            </p:cNvSpPr>
            <p:nvPr/>
          </p:nvSpPr>
          <p:spPr bwMode="auto">
            <a:xfrm>
              <a:off x="3719" y="2522"/>
              <a:ext cx="0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81" name="Text Box 1074"/>
            <p:cNvSpPr txBox="1">
              <a:spLocks noChangeArrowheads="1"/>
            </p:cNvSpPr>
            <p:nvPr/>
          </p:nvSpPr>
          <p:spPr bwMode="auto">
            <a:xfrm>
              <a:off x="3636" y="2564"/>
              <a:ext cx="160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1000"/>
                <a:t>O</a:t>
              </a:r>
            </a:p>
          </p:txBody>
        </p:sp>
        <p:sp>
          <p:nvSpPr>
            <p:cNvPr id="10282" name="Line 1075"/>
            <p:cNvSpPr>
              <a:spLocks noChangeShapeType="1"/>
            </p:cNvSpPr>
            <p:nvPr/>
          </p:nvSpPr>
          <p:spPr bwMode="auto">
            <a:xfrm>
              <a:off x="3840" y="2356"/>
              <a:ext cx="89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83" name="Line 1076"/>
            <p:cNvSpPr>
              <a:spLocks noChangeShapeType="1"/>
            </p:cNvSpPr>
            <p:nvPr/>
          </p:nvSpPr>
          <p:spPr bwMode="auto">
            <a:xfrm flipH="1">
              <a:off x="3511" y="2356"/>
              <a:ext cx="89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84" name="Line 1077"/>
            <p:cNvSpPr>
              <a:spLocks noChangeShapeType="1"/>
            </p:cNvSpPr>
            <p:nvPr/>
          </p:nvSpPr>
          <p:spPr bwMode="auto">
            <a:xfrm flipH="1" flipV="1">
              <a:off x="3511" y="2292"/>
              <a:ext cx="89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85" name="Line 1078"/>
            <p:cNvSpPr>
              <a:spLocks noChangeShapeType="1"/>
            </p:cNvSpPr>
            <p:nvPr/>
          </p:nvSpPr>
          <p:spPr bwMode="auto">
            <a:xfrm flipV="1">
              <a:off x="3840" y="2292"/>
              <a:ext cx="89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86" name="Text Box 1079"/>
            <p:cNvSpPr txBox="1">
              <a:spLocks noChangeArrowheads="1"/>
            </p:cNvSpPr>
            <p:nvPr/>
          </p:nvSpPr>
          <p:spPr bwMode="auto">
            <a:xfrm>
              <a:off x="3899" y="2382"/>
              <a:ext cx="234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1000"/>
                <a:t>CH</a:t>
              </a:r>
              <a:r>
                <a:rPr lang="de-DE" sz="1000" baseline="-25000"/>
                <a:t>3</a:t>
              </a:r>
              <a:endParaRPr lang="de-DE" sz="1000"/>
            </a:p>
          </p:txBody>
        </p:sp>
        <p:sp>
          <p:nvSpPr>
            <p:cNvPr id="10287" name="Text Box 1080"/>
            <p:cNvSpPr txBox="1">
              <a:spLocks noChangeArrowheads="1"/>
            </p:cNvSpPr>
            <p:nvPr/>
          </p:nvSpPr>
          <p:spPr bwMode="auto">
            <a:xfrm>
              <a:off x="3899" y="2181"/>
              <a:ext cx="234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1000"/>
                <a:t>CH</a:t>
              </a:r>
              <a:r>
                <a:rPr lang="de-DE" sz="1000" baseline="-25000"/>
                <a:t>3</a:t>
              </a:r>
              <a:endParaRPr lang="de-DE" sz="1000"/>
            </a:p>
          </p:txBody>
        </p:sp>
        <p:sp>
          <p:nvSpPr>
            <p:cNvPr id="10288" name="Text Box 1081"/>
            <p:cNvSpPr txBox="1">
              <a:spLocks noChangeArrowheads="1"/>
            </p:cNvSpPr>
            <p:nvPr/>
          </p:nvSpPr>
          <p:spPr bwMode="auto">
            <a:xfrm>
              <a:off x="3311" y="2181"/>
              <a:ext cx="234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1000"/>
                <a:t>CH</a:t>
              </a:r>
              <a:r>
                <a:rPr lang="de-DE" sz="1000" baseline="-25000"/>
                <a:t>3</a:t>
              </a:r>
              <a:endParaRPr lang="de-DE" sz="1000"/>
            </a:p>
          </p:txBody>
        </p:sp>
        <p:sp>
          <p:nvSpPr>
            <p:cNvPr id="10289" name="Text Box 1082"/>
            <p:cNvSpPr txBox="1">
              <a:spLocks noChangeArrowheads="1"/>
            </p:cNvSpPr>
            <p:nvPr/>
          </p:nvSpPr>
          <p:spPr bwMode="auto">
            <a:xfrm>
              <a:off x="3329" y="2382"/>
              <a:ext cx="234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1000"/>
                <a:t>CH</a:t>
              </a:r>
              <a:r>
                <a:rPr lang="de-DE" sz="1000" baseline="-25000"/>
                <a:t>3</a:t>
              </a:r>
              <a:endParaRPr lang="de-DE" sz="1000"/>
            </a:p>
          </p:txBody>
        </p:sp>
      </p:grpSp>
      <p:sp>
        <p:nvSpPr>
          <p:cNvPr id="10270" name="Text Box 1083"/>
          <p:cNvSpPr txBox="1">
            <a:spLocks noChangeArrowheads="1"/>
          </p:cNvSpPr>
          <p:nvPr/>
        </p:nvSpPr>
        <p:spPr bwMode="auto">
          <a:xfrm>
            <a:off x="2182130" y="5880686"/>
            <a:ext cx="7522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1600"/>
              <a:t>Tempo</a:t>
            </a:r>
            <a:endParaRPr lang="de-DE" sz="1000"/>
          </a:p>
        </p:txBody>
      </p:sp>
      <p:sp>
        <p:nvSpPr>
          <p:cNvPr id="10271" name="Rectangle 2053"/>
          <p:cNvSpPr>
            <a:spLocks noChangeArrowheads="1"/>
          </p:cNvSpPr>
          <p:nvPr/>
        </p:nvSpPr>
        <p:spPr bwMode="auto">
          <a:xfrm>
            <a:off x="3208942" y="2"/>
            <a:ext cx="2915030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279F"/>
                </a:solidFill>
              </a:rPr>
              <a:t>Target material</a:t>
            </a:r>
          </a:p>
        </p:txBody>
      </p:sp>
      <p:sp>
        <p:nvSpPr>
          <p:cNvPr id="10272" name="Text Box 22"/>
          <p:cNvSpPr txBox="1">
            <a:spLocks noChangeArrowheads="1"/>
          </p:cNvSpPr>
          <p:nvPr/>
        </p:nvSpPr>
        <p:spPr bwMode="auto">
          <a:xfrm>
            <a:off x="5860191" y="4854647"/>
            <a:ext cx="390061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2000"/>
              <a:t>Dilution factor (e.g. f</a:t>
            </a:r>
            <a:r>
              <a:rPr lang="de-DE" sz="2000" baseline="-25000"/>
              <a:t>Butanol</a:t>
            </a:r>
            <a:r>
              <a:rPr lang="de-DE" sz="2000"/>
              <a:t>=10/74)</a:t>
            </a:r>
          </a:p>
          <a:p>
            <a:pPr algn="ctr" eaLnBrk="0" hangingPunct="0"/>
            <a:r>
              <a:rPr lang="de-DE" sz="2000"/>
              <a:t>determines quality of target material</a:t>
            </a:r>
            <a:endParaRPr lang="de-DE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r="67446"/>
          <a:stretch>
            <a:fillRect/>
          </a:stretch>
        </p:blipFill>
        <p:spPr bwMode="auto">
          <a:xfrm>
            <a:off x="2792760" y="548680"/>
            <a:ext cx="3224809" cy="40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116632"/>
            <a:ext cx="941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Additional challenges for the analysis of experiments with Frozen Spin Target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Dilution Factor.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4509120"/>
            <a:ext cx="468172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040" y="4629638"/>
            <a:ext cx="4392488" cy="18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656856" y="6519446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80"/>
                </a:solidFill>
                <a:latin typeface="Arial" pitchFamily="34" charset="0"/>
              </a:rPr>
              <a:t>Carbon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041232" y="6519446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80"/>
                </a:solidFill>
                <a:latin typeface="Arial" pitchFamily="34" charset="0"/>
              </a:rPr>
              <a:t>Hydrogen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6519446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80"/>
                </a:solidFill>
                <a:latin typeface="Arial" pitchFamily="34" charset="0"/>
              </a:rPr>
              <a:t>Butanol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eck 1"/>
          <p:cNvSpPr>
            <a:spLocks noChangeArrowheads="1"/>
          </p:cNvSpPr>
          <p:nvPr/>
        </p:nvSpPr>
        <p:spPr bwMode="auto">
          <a:xfrm>
            <a:off x="0" y="2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3333FF"/>
                </a:solidFill>
              </a:rPr>
              <a:t>Helicity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Dependence E of Meson </a:t>
            </a:r>
            <a:r>
              <a:rPr lang="en-US" dirty="0" err="1">
                <a:solidFill>
                  <a:srgbClr val="3333FF"/>
                </a:solidFill>
              </a:rPr>
              <a:t>Photoproduction</a:t>
            </a:r>
            <a:r>
              <a:rPr lang="en-US" dirty="0">
                <a:solidFill>
                  <a:srgbClr val="3333FF"/>
                </a:solidFill>
              </a:rPr>
              <a:t> on the </a:t>
            </a:r>
            <a:r>
              <a:rPr lang="en-US" dirty="0" smtClean="0">
                <a:solidFill>
                  <a:srgbClr val="3333FF"/>
                </a:solidFill>
              </a:rPr>
              <a:t>Proton and Neutron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404664"/>
            <a:ext cx="7113240" cy="38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431184" y="4002833"/>
            <a:ext cx="55186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dirty="0" err="1">
                <a:solidFill>
                  <a:srgbClr val="009900"/>
                </a:solidFill>
              </a:rPr>
              <a:t>G</a:t>
            </a:r>
            <a:r>
              <a:rPr lang="de-DE" b="1" dirty="0" err="1"/>
              <a:t>erasimov</a:t>
            </a:r>
            <a:r>
              <a:rPr lang="de-DE" b="1" dirty="0"/>
              <a:t>-</a:t>
            </a:r>
            <a:r>
              <a:rPr lang="de-DE" b="1" dirty="0" err="1">
                <a:solidFill>
                  <a:srgbClr val="009900"/>
                </a:solidFill>
              </a:rPr>
              <a:t>D</a:t>
            </a:r>
            <a:r>
              <a:rPr lang="de-DE" b="1" dirty="0" err="1"/>
              <a:t>rell</a:t>
            </a:r>
            <a:r>
              <a:rPr lang="de-DE" b="1" dirty="0"/>
              <a:t>-</a:t>
            </a:r>
            <a:r>
              <a:rPr lang="de-DE" b="1" dirty="0">
                <a:solidFill>
                  <a:srgbClr val="009900"/>
                </a:solidFill>
              </a:rPr>
              <a:t>H</a:t>
            </a:r>
            <a:r>
              <a:rPr lang="de-DE" b="1" dirty="0"/>
              <a:t>earn </a:t>
            </a:r>
            <a:r>
              <a:rPr lang="de-DE" b="1" dirty="0" err="1"/>
              <a:t>sum</a:t>
            </a:r>
            <a:r>
              <a:rPr lang="de-DE" b="1" dirty="0"/>
              <a:t> </a:t>
            </a:r>
            <a:r>
              <a:rPr lang="de-DE" b="1" dirty="0" err="1"/>
              <a:t>rule</a:t>
            </a:r>
            <a:r>
              <a:rPr lang="de-DE" b="1" dirty="0"/>
              <a:t> (GDH)</a:t>
            </a:r>
            <a:endParaRPr lang="de-DE" dirty="0"/>
          </a:p>
        </p:txBody>
      </p:sp>
      <p:sp>
        <p:nvSpPr>
          <p:cNvPr id="8" name="AutoShape 1042"/>
          <p:cNvSpPr>
            <a:spLocks noChangeArrowheads="1"/>
          </p:cNvSpPr>
          <p:nvPr/>
        </p:nvSpPr>
        <p:spPr bwMode="auto">
          <a:xfrm>
            <a:off x="200472" y="4653136"/>
            <a:ext cx="5867401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7041232" y="1052736"/>
            <a:ext cx="133107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1998-</a:t>
            </a:r>
          </a:p>
          <a:p>
            <a:pPr algn="ctr"/>
            <a:r>
              <a:rPr lang="de-DE" dirty="0" smtClean="0"/>
              <a:t>2003</a:t>
            </a:r>
            <a:endParaRPr lang="de-DE" dirty="0"/>
          </a:p>
          <a:p>
            <a:pPr algn="ctr"/>
            <a:r>
              <a:rPr lang="de-DE" dirty="0" smtClean="0"/>
              <a:t> Mainz </a:t>
            </a:r>
            <a:r>
              <a:rPr lang="de-DE" dirty="0" err="1" smtClean="0"/>
              <a:t>and</a:t>
            </a:r>
            <a:r>
              <a:rPr lang="de-DE" dirty="0" smtClean="0"/>
              <a:t> Bonn</a:t>
            </a:r>
            <a:endParaRPr lang="de-DE" dirty="0"/>
          </a:p>
          <a:p>
            <a:pPr algn="ctr"/>
            <a:endParaRPr lang="de-DE" dirty="0"/>
          </a:p>
        </p:txBody>
      </p:sp>
      <p:graphicFrame>
        <p:nvGraphicFramePr>
          <p:cNvPr id="7" name="Object 1024"/>
          <p:cNvGraphicFramePr>
            <a:graphicFrameLocks noChangeAspect="1"/>
          </p:cNvGraphicFramePr>
          <p:nvPr/>
        </p:nvGraphicFramePr>
        <p:xfrm>
          <a:off x="688977" y="4653136"/>
          <a:ext cx="543718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9" name="Equation" r:id="rId4" imgW="2006280" imgH="482400" progId="Equation.3">
                  <p:embed/>
                </p:oleObj>
              </mc:Choice>
              <mc:Fallback>
                <p:oleObj name="Equation" r:id="rId4" imgW="20062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7" y="4653136"/>
                        <a:ext cx="5437188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8446466" y="1111384"/>
            <a:ext cx="1331070" cy="267765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2010-</a:t>
            </a:r>
          </a:p>
          <a:p>
            <a:pPr algn="ctr"/>
            <a:r>
              <a:rPr lang="de-DE" dirty="0" smtClean="0"/>
              <a:t>2016</a:t>
            </a:r>
            <a:endParaRPr lang="de-DE" dirty="0"/>
          </a:p>
          <a:p>
            <a:pPr algn="ctr"/>
            <a:r>
              <a:rPr lang="de-DE" dirty="0" smtClean="0"/>
              <a:t>New</a:t>
            </a:r>
          </a:p>
          <a:p>
            <a:pPr algn="ctr"/>
            <a:r>
              <a:rPr lang="de-DE" dirty="0" smtClean="0"/>
              <a:t> Mainz</a:t>
            </a:r>
            <a:endParaRPr lang="de-DE" dirty="0"/>
          </a:p>
          <a:p>
            <a:pPr algn="ctr"/>
            <a:r>
              <a:rPr lang="de-DE" dirty="0" err="1" smtClean="0"/>
              <a:t>Exp</a:t>
            </a:r>
            <a:r>
              <a:rPr lang="de-DE" dirty="0" smtClean="0"/>
              <a:t>.</a:t>
            </a:r>
          </a:p>
          <a:p>
            <a:pPr algn="ctr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CBall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02592" y="6093296"/>
            <a:ext cx="962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New Measurement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transverse</a:t>
            </a:r>
            <a:r>
              <a:rPr lang="de-DE" b="1" dirty="0" smtClean="0"/>
              <a:t> </a:t>
            </a:r>
            <a:r>
              <a:rPr lang="de-DE" b="1" dirty="0" err="1" smtClean="0"/>
              <a:t>asymmetries</a:t>
            </a:r>
            <a:r>
              <a:rPr lang="de-DE" b="1" dirty="0" smtClean="0"/>
              <a:t> at Bonn ELSA </a:t>
            </a:r>
            <a:r>
              <a:rPr lang="de-DE" b="1" dirty="0" smtClean="0"/>
              <a:t>2017-2019.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28193" y="0"/>
            <a:ext cx="6537175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de-DE" sz="2000" b="1" dirty="0" smtClean="0">
                <a:solidFill>
                  <a:srgbClr val="0000FF"/>
                </a:solidFill>
              </a:rPr>
              <a:t>New double </a:t>
            </a:r>
            <a:r>
              <a:rPr lang="de-DE" sz="2000" b="1" dirty="0" err="1" smtClean="0">
                <a:solidFill>
                  <a:srgbClr val="0000FF"/>
                </a:solidFill>
              </a:rPr>
              <a:t>polarization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data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from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several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facilities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616708"/>
            <a:ext cx="7096125" cy="16192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80592" y="2289710"/>
            <a:ext cx="825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CLAS, </a:t>
            </a:r>
            <a:r>
              <a:rPr lang="de-DE" dirty="0" err="1" smtClean="0"/>
              <a:t>Jlab</a:t>
            </a:r>
            <a:r>
              <a:rPr lang="de-DE" dirty="0" smtClean="0"/>
              <a:t> 	    Crystal Barrel, ELSA     Crystal Ball, MAMI    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6456" y="2644170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err="1"/>
              <a:t>With</a:t>
            </a:r>
            <a:r>
              <a:rPr lang="de-DE" b="1" dirty="0"/>
              <a:t> a </a:t>
            </a:r>
            <a:r>
              <a:rPr lang="de-DE" b="1" dirty="0" err="1"/>
              <a:t>variety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measurements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spin</a:t>
            </a:r>
            <a:r>
              <a:rPr lang="de-DE" b="1" dirty="0"/>
              <a:t> observables </a:t>
            </a:r>
            <a:r>
              <a:rPr lang="en-US" dirty="0"/>
              <a:t>it comes to a convergence of the multipoles in the region of leading </a:t>
            </a:r>
            <a:r>
              <a:rPr lang="en-US" dirty="0" smtClean="0"/>
              <a:t>resonances using PWA. </a:t>
            </a:r>
            <a:r>
              <a:rPr lang="de-DE" b="1" dirty="0" smtClean="0"/>
              <a:t>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04018" y="5589240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solidFill>
                  <a:srgbClr val="000090"/>
                </a:solidFill>
                <a:latin typeface="TimesNewRomanPS-BoldMT"/>
              </a:rPr>
              <a:t>R.Edwards</a:t>
            </a:r>
            <a:r>
              <a:rPr lang="de-DE" sz="1400" b="1" dirty="0">
                <a:solidFill>
                  <a:srgbClr val="000090"/>
                </a:solidFill>
                <a:latin typeface="TimesNewRomanPS-BoldMT"/>
              </a:rPr>
              <a:t> et al.,</a:t>
            </a:r>
          </a:p>
          <a:p>
            <a:r>
              <a:rPr lang="de-DE" sz="1400" b="1" dirty="0">
                <a:solidFill>
                  <a:srgbClr val="000090"/>
                </a:solidFill>
                <a:latin typeface="TimesNewRomanPS-BoldMT"/>
              </a:rPr>
              <a:t>Phys. </a:t>
            </a:r>
            <a:r>
              <a:rPr lang="de-DE" sz="1400" b="1" dirty="0" err="1">
                <a:solidFill>
                  <a:srgbClr val="000090"/>
                </a:solidFill>
                <a:latin typeface="TimesNewRomanPS-BoldMT"/>
              </a:rPr>
              <a:t>Rev</a:t>
            </a:r>
            <a:r>
              <a:rPr lang="de-DE" sz="1400" b="1" dirty="0">
                <a:solidFill>
                  <a:srgbClr val="000090"/>
                </a:solidFill>
                <a:latin typeface="TimesNewRomanPS-BoldMT"/>
              </a:rPr>
              <a:t>. D84</a:t>
            </a:r>
          </a:p>
          <a:p>
            <a:r>
              <a:rPr lang="de-DE" sz="1400" b="1" dirty="0">
                <a:solidFill>
                  <a:srgbClr val="000090"/>
                </a:solidFill>
                <a:latin typeface="TimesNewRomanPS-BoldMT"/>
              </a:rPr>
              <a:t>(2011) 074508</a:t>
            </a: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3497899"/>
            <a:ext cx="6408712" cy="335409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718433" y="4651725"/>
            <a:ext cx="2203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8D"/>
                </a:solidFill>
                <a:latin typeface="NimbusSanL-Bold"/>
              </a:rPr>
              <a:t>Excited baryons </a:t>
            </a:r>
            <a:endParaRPr lang="en-US" sz="1400" b="1" dirty="0" smtClean="0">
              <a:solidFill>
                <a:srgbClr val="00008D"/>
              </a:solidFill>
              <a:latin typeface="NimbusSanL-Bold"/>
            </a:endParaRPr>
          </a:p>
          <a:p>
            <a:r>
              <a:rPr lang="en-US" sz="1400" b="1" dirty="0" smtClean="0">
                <a:solidFill>
                  <a:srgbClr val="00008D"/>
                </a:solidFill>
                <a:latin typeface="NimbusSanL-Bold"/>
              </a:rPr>
              <a:t>from </a:t>
            </a:r>
            <a:r>
              <a:rPr lang="en-US" sz="1400" b="1" dirty="0">
                <a:solidFill>
                  <a:srgbClr val="00008D"/>
                </a:solidFill>
                <a:latin typeface="NimbusSanL-Bold"/>
              </a:rPr>
              <a:t>Lattice QCD: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697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48006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3810000" y="3505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53340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030" name="Oval 10"/>
          <p:cNvSpPr>
            <a:spLocks noChangeArrowheads="1"/>
          </p:cNvSpPr>
          <p:nvPr/>
        </p:nvSpPr>
        <p:spPr bwMode="auto">
          <a:xfrm>
            <a:off x="3962400" y="2286000"/>
            <a:ext cx="1676400" cy="1752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>
              <a:latin typeface="Calibri" panose="020F0502020204030204" pitchFamily="34" charset="0"/>
            </a:endParaRPr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3124200" y="4343400"/>
            <a:ext cx="3352800" cy="762000"/>
          </a:xfrm>
          <a:prstGeom prst="cube">
            <a:avLst>
              <a:gd name="adj" fmla="val 7057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032" name="AutoShape 9"/>
          <p:cNvSpPr>
            <a:spLocks noChangeArrowheads="1"/>
          </p:cNvSpPr>
          <p:nvPr/>
        </p:nvSpPr>
        <p:spPr bwMode="auto">
          <a:xfrm>
            <a:off x="3124200" y="914400"/>
            <a:ext cx="3352800" cy="762000"/>
          </a:xfrm>
          <a:prstGeom prst="cube">
            <a:avLst>
              <a:gd name="adj" fmla="val 7031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38100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4191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54102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4724400" y="3657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48006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038" name="Text Box 28"/>
          <p:cNvSpPr txBox="1">
            <a:spLocks noChangeArrowheads="1"/>
          </p:cNvSpPr>
          <p:nvPr/>
        </p:nvSpPr>
        <p:spPr bwMode="auto">
          <a:xfrm>
            <a:off x="1143000" y="5638800"/>
            <a:ext cx="7620000" cy="40011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000">
                <a:latin typeface="Comic Sans MS" panose="030F0702030302020204" pitchFamily="66" charset="0"/>
              </a:rPr>
              <a:t>Electric polarizability: proton between charged parallel plates</a:t>
            </a:r>
          </a:p>
        </p:txBody>
      </p:sp>
      <p:sp>
        <p:nvSpPr>
          <p:cNvPr id="1040" name="Text Box 35"/>
          <p:cNvSpPr txBox="1">
            <a:spLocks noChangeArrowheads="1"/>
          </p:cNvSpPr>
          <p:nvPr/>
        </p:nvSpPr>
        <p:spPr bwMode="auto">
          <a:xfrm>
            <a:off x="1600201" y="2895601"/>
            <a:ext cx="676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b="1">
                <a:latin typeface="Comic Sans MS" panose="030F0702030302020204" pitchFamily="66" charset="0"/>
              </a:rPr>
              <a:t>Pion</a:t>
            </a:r>
          </a:p>
          <a:p>
            <a:pPr eaLnBrk="1" hangingPunct="1"/>
            <a:r>
              <a:rPr lang="en-US" altLang="de-DE" sz="1600" b="1">
                <a:latin typeface="Comic Sans MS" panose="030F0702030302020204" pitchFamily="66" charset="0"/>
              </a:rPr>
              <a:t>cloud</a:t>
            </a:r>
          </a:p>
        </p:txBody>
      </p:sp>
      <p:sp>
        <p:nvSpPr>
          <p:cNvPr id="1041" name="Line 36"/>
          <p:cNvSpPr>
            <a:spLocks noChangeShapeType="1"/>
          </p:cNvSpPr>
          <p:nvPr/>
        </p:nvSpPr>
        <p:spPr bwMode="auto">
          <a:xfrm>
            <a:off x="2438400" y="3124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3124200" y="48006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b="1">
                <a:solidFill>
                  <a:srgbClr val="FF3300"/>
                </a:solidFill>
                <a:latin typeface="Calibri" panose="020F0502020204030204" pitchFamily="34" charset="0"/>
              </a:rPr>
              <a:t>+ + + + + + + + + + + + + </a:t>
            </a:r>
          </a:p>
        </p:txBody>
      </p:sp>
      <p:sp>
        <p:nvSpPr>
          <p:cNvPr id="90167" name="Text Box 55"/>
          <p:cNvSpPr txBox="1">
            <a:spLocks noChangeArrowheads="1"/>
          </p:cNvSpPr>
          <p:nvPr/>
        </p:nvSpPr>
        <p:spPr bwMode="auto">
          <a:xfrm>
            <a:off x="3124200" y="13716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b="1">
                <a:solidFill>
                  <a:srgbClr val="FF3300"/>
                </a:solidFill>
                <a:latin typeface="Symbol" panose="05050102010706020507" pitchFamily="18" charset="2"/>
              </a:rPr>
              <a:t>- - - - - - - - - - - - - 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629401" y="2057401"/>
            <a:ext cx="428625" cy="1693863"/>
            <a:chOff x="3936" y="1296"/>
            <a:chExt cx="270" cy="1067"/>
          </a:xfrm>
        </p:grpSpPr>
        <p:sp>
          <p:nvSpPr>
            <p:cNvPr id="1045" name="AutoShape 57"/>
            <p:cNvSpPr>
              <a:spLocks noChangeArrowheads="1"/>
            </p:cNvSpPr>
            <p:nvPr/>
          </p:nvSpPr>
          <p:spPr bwMode="auto">
            <a:xfrm rot="-5400000">
              <a:off x="3762" y="1950"/>
              <a:ext cx="635" cy="192"/>
            </a:xfrm>
            <a:prstGeom prst="rightArrow">
              <a:avLst>
                <a:gd name="adj1" fmla="val 29176"/>
                <a:gd name="adj2" fmla="val 59133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936" y="1296"/>
            <a:ext cx="27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9" name="Equation" r:id="rId4" imgW="126720" imgH="203040" progId="Equation.3">
                    <p:embed/>
                  </p:oleObj>
                </mc:Choice>
                <mc:Fallback>
                  <p:oleObj name="Equation" r:id="rId4" imgW="126720" imgH="203040" progId="Equation.3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96"/>
                          <a:ext cx="270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de-DE" sz="3200" b="1" dirty="0" smtClean="0">
                <a:solidFill>
                  <a:srgbClr val="0000FF"/>
                </a:solidFill>
              </a:rPr>
              <a:t>Proton </a:t>
            </a:r>
            <a:r>
              <a:rPr lang="en-US" sz="3200" b="1" dirty="0" smtClean="0">
                <a:solidFill>
                  <a:srgbClr val="0000FF"/>
                </a:solidFill>
              </a:rPr>
              <a:t>Polarizabilities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52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6 L -3.33333E-6 -0.0333 " pathEditMode="relative" ptsTypes="AA">
                                      <p:cBhvr>
                                        <p:cTn id="16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775E-6 L -3.33333E-6 -0.07769 " pathEditMode="relative" ptsTypes="AA">
                                      <p:cBhvr>
                                        <p:cTn id="1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42775E-6 L 0.0 -0.06659 " pathEditMode="relative" ptsTypes="AA">
                                      <p:cBhvr>
                                        <p:cTn id="20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3.33333E-6 -0.07769 " pathEditMode="relative" ptsTypes="AA">
                                      <p:cBhvr>
                                        <p:cTn id="22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L -3.33333E-6 -0.12208 " pathEditMode="relative" ptsTypes="AA">
                                      <p:cBhvr>
                                        <p:cTn id="24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222 L 0.00834 -0.12209 " pathEditMode="relative" ptsTypes="AA">
                                      <p:cBhvr>
                                        <p:cTn id="26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L 0.0 -0.08879 " pathEditMode="relative" ptsTypes="AA">
                                      <p:cBhvr>
                                        <p:cTn id="28" dur="2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56069E-6 L 0.0 -0.08878 " pathEditMode="relative" ptsTypes="AA">
                                      <p:cBhvr>
                                        <p:cTn id="30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6" grpId="0" animBg="1"/>
      <p:bldP spid="90119" grpId="0" animBg="1"/>
      <p:bldP spid="90115" grpId="0" animBg="1"/>
      <p:bldP spid="90118" grpId="0" animBg="1"/>
      <p:bldP spid="90114" grpId="0" animBg="1"/>
      <p:bldP spid="90124" grpId="0" animBg="1"/>
      <p:bldP spid="90125" grpId="0" animBg="1"/>
      <p:bldP spid="90166" grpId="0"/>
      <p:bldP spid="901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15"/>
          <p:cNvSpPr>
            <a:spLocks noChangeArrowheads="1"/>
          </p:cNvSpPr>
          <p:nvPr/>
        </p:nvSpPr>
        <p:spPr bwMode="auto">
          <a:xfrm>
            <a:off x="3733800" y="1981200"/>
            <a:ext cx="1981200" cy="1981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>
              <a:latin typeface="Calibri" panose="020F0502020204030204" pitchFamily="34" charset="0"/>
            </a:endParaRPr>
          </a:p>
        </p:txBody>
      </p:sp>
      <p:sp>
        <p:nvSpPr>
          <p:cNvPr id="2052" name="AutoShape 16"/>
          <p:cNvSpPr>
            <a:spLocks noChangeArrowheads="1"/>
          </p:cNvSpPr>
          <p:nvPr/>
        </p:nvSpPr>
        <p:spPr bwMode="auto">
          <a:xfrm>
            <a:off x="3048000" y="4495800"/>
            <a:ext cx="3352800" cy="762000"/>
          </a:xfrm>
          <a:prstGeom prst="cube">
            <a:avLst>
              <a:gd name="adj" fmla="val 7031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b="1">
              <a:latin typeface="Calibri" panose="020F0502020204030204" pitchFamily="34" charset="0"/>
            </a:endParaRPr>
          </a:p>
        </p:txBody>
      </p:sp>
      <p:sp>
        <p:nvSpPr>
          <p:cNvPr id="2053" name="AutoShape 17"/>
          <p:cNvSpPr>
            <a:spLocks noChangeArrowheads="1"/>
          </p:cNvSpPr>
          <p:nvPr/>
        </p:nvSpPr>
        <p:spPr bwMode="auto">
          <a:xfrm>
            <a:off x="3048000" y="914400"/>
            <a:ext cx="3352800" cy="762000"/>
          </a:xfrm>
          <a:prstGeom prst="cube">
            <a:avLst>
              <a:gd name="adj" fmla="val 7057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054" name="Oval 21"/>
          <p:cNvSpPr>
            <a:spLocks noChangeArrowheads="1"/>
          </p:cNvSpPr>
          <p:nvPr/>
        </p:nvSpPr>
        <p:spPr bwMode="auto">
          <a:xfrm>
            <a:off x="4572000" y="3276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055" name="Oval 22"/>
          <p:cNvSpPr>
            <a:spLocks noChangeArrowheads="1"/>
          </p:cNvSpPr>
          <p:nvPr/>
        </p:nvSpPr>
        <p:spPr bwMode="auto">
          <a:xfrm>
            <a:off x="4191000" y="2590800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56" name="Oval 23"/>
          <p:cNvSpPr>
            <a:spLocks noChangeArrowheads="1"/>
          </p:cNvSpPr>
          <p:nvPr/>
        </p:nvSpPr>
        <p:spPr bwMode="auto">
          <a:xfrm>
            <a:off x="4953000" y="2590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57" name="Oval 24"/>
          <p:cNvSpPr>
            <a:spLocks noChangeArrowheads="1"/>
          </p:cNvSpPr>
          <p:nvPr/>
        </p:nvSpPr>
        <p:spPr bwMode="auto">
          <a:xfrm>
            <a:off x="5638800" y="198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58" name="Oval 25"/>
          <p:cNvSpPr>
            <a:spLocks noChangeArrowheads="1"/>
          </p:cNvSpPr>
          <p:nvPr/>
        </p:nvSpPr>
        <p:spPr bwMode="auto">
          <a:xfrm>
            <a:off x="58674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59" name="Oval 26"/>
          <p:cNvSpPr>
            <a:spLocks noChangeArrowheads="1"/>
          </p:cNvSpPr>
          <p:nvPr/>
        </p:nvSpPr>
        <p:spPr bwMode="auto">
          <a:xfrm>
            <a:off x="3352800" y="198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60" name="Oval 27"/>
          <p:cNvSpPr>
            <a:spLocks noChangeArrowheads="1"/>
          </p:cNvSpPr>
          <p:nvPr/>
        </p:nvSpPr>
        <p:spPr bwMode="auto">
          <a:xfrm>
            <a:off x="3505200" y="3581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61" name="Text Box 29"/>
          <p:cNvSpPr txBox="1">
            <a:spLocks noChangeArrowheads="1"/>
          </p:cNvSpPr>
          <p:nvPr/>
        </p:nvSpPr>
        <p:spPr bwMode="auto">
          <a:xfrm>
            <a:off x="1143000" y="5791200"/>
            <a:ext cx="7391400" cy="40011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000">
                <a:latin typeface="Comic Sans MS" panose="030F0702030302020204" pitchFamily="66" charset="0"/>
              </a:rPr>
              <a:t>Magnetic polarizability: proton between poles of a magnetic</a:t>
            </a:r>
          </a:p>
        </p:txBody>
      </p:sp>
      <p:sp>
        <p:nvSpPr>
          <p:cNvPr id="2062" name="Text Box 30"/>
          <p:cNvSpPr txBox="1">
            <a:spLocks noChangeArrowheads="1"/>
          </p:cNvSpPr>
          <p:nvPr/>
        </p:nvSpPr>
        <p:spPr bwMode="auto">
          <a:xfrm>
            <a:off x="2438400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accent2"/>
                </a:solidFill>
                <a:latin typeface="Comic Sans MS" panose="030F0702030302020204" pitchFamily="66" charset="0"/>
              </a:rPr>
              <a:t>Proton magnetic polarizability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90601" y="2133600"/>
            <a:ext cx="6011863" cy="2281238"/>
            <a:chOff x="384" y="1344"/>
            <a:chExt cx="3787" cy="1437"/>
          </a:xfrm>
        </p:grpSpPr>
        <p:sp>
          <p:nvSpPr>
            <p:cNvPr id="2076" name="Text Box 31"/>
            <p:cNvSpPr txBox="1">
              <a:spLocks noChangeArrowheads="1"/>
            </p:cNvSpPr>
            <p:nvPr/>
          </p:nvSpPr>
          <p:spPr bwMode="auto">
            <a:xfrm>
              <a:off x="384" y="1344"/>
              <a:ext cx="110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Diamagnetic</a:t>
              </a:r>
              <a:r>
                <a:rPr lang="en-US" altLang="de-DE" sz="1600" b="1">
                  <a:latin typeface="Comic Sans MS" panose="030F0702030302020204" pitchFamily="66" charset="0"/>
                </a:rPr>
                <a:t> + </a:t>
              </a:r>
              <a:r>
                <a:rPr lang="en-US" altLang="de-DE" sz="16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Paramagnetic</a:t>
              </a:r>
              <a:r>
                <a:rPr lang="en-US" altLang="de-DE" sz="1600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/>
              <a:r>
                <a:rPr lang="en-US" altLang="de-DE" sz="1600" b="1">
                  <a:latin typeface="Comic Sans MS" panose="030F0702030302020204" pitchFamily="66" charset="0"/>
                </a:rPr>
                <a:t>pion cloud</a:t>
              </a:r>
            </a:p>
          </p:txBody>
        </p:sp>
        <p:sp>
          <p:nvSpPr>
            <p:cNvPr id="2077" name="Text Box 32"/>
            <p:cNvSpPr txBox="1">
              <a:spLocks noChangeArrowheads="1"/>
            </p:cNvSpPr>
            <p:nvPr/>
          </p:nvSpPr>
          <p:spPr bwMode="auto">
            <a:xfrm>
              <a:off x="3244" y="2415"/>
              <a:ext cx="9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Paramagnetic</a:t>
              </a:r>
            </a:p>
            <a:p>
              <a:pPr eaLnBrk="1" hangingPunct="1"/>
              <a:r>
                <a:rPr lang="en-US" altLang="de-DE" sz="1600" b="1">
                  <a:solidFill>
                    <a:srgbClr val="FF33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de-DE" sz="16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(1232)</a:t>
              </a:r>
            </a:p>
          </p:txBody>
        </p:sp>
        <p:sp>
          <p:nvSpPr>
            <p:cNvPr id="2078" name="Line 33"/>
            <p:cNvSpPr>
              <a:spLocks noChangeShapeType="1"/>
            </p:cNvSpPr>
            <p:nvPr/>
          </p:nvSpPr>
          <p:spPr bwMode="auto">
            <a:xfrm flipH="1" flipV="1">
              <a:off x="2880" y="2352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9" name="Line 34"/>
            <p:cNvSpPr>
              <a:spLocks noChangeShapeType="1"/>
            </p:cNvSpPr>
            <p:nvPr/>
          </p:nvSpPr>
          <p:spPr bwMode="auto">
            <a:xfrm flipV="1">
              <a:off x="1344" y="1536"/>
              <a:ext cx="38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49614" y="1730376"/>
            <a:ext cx="2846387" cy="2003425"/>
            <a:chOff x="1807" y="1090"/>
            <a:chExt cx="1793" cy="1262"/>
          </a:xfrm>
        </p:grpSpPr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 flipV="1">
              <a:off x="2736" y="19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Arc 4"/>
            <p:cNvSpPr>
              <a:spLocks/>
            </p:cNvSpPr>
            <p:nvPr/>
          </p:nvSpPr>
          <p:spPr bwMode="auto">
            <a:xfrm rot="11776157" flipV="1">
              <a:off x="2011" y="1090"/>
              <a:ext cx="240" cy="238"/>
            </a:xfrm>
            <a:custGeom>
              <a:avLst/>
              <a:gdLst>
                <a:gd name="T0" fmla="*/ 0 w 21600"/>
                <a:gd name="T1" fmla="*/ 0 h 21413"/>
                <a:gd name="T2" fmla="*/ 0 w 21600"/>
                <a:gd name="T3" fmla="*/ 0 h 21413"/>
                <a:gd name="T4" fmla="*/ 0 w 21600"/>
                <a:gd name="T5" fmla="*/ 0 h 214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13"/>
                <a:gd name="T11" fmla="*/ 21600 w 21600"/>
                <a:gd name="T12" fmla="*/ 21413 h 214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13" fill="none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</a:path>
                <a:path w="21600" h="21413" stroke="0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  <a:lnTo>
                    <a:pt x="0" y="2141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sp>
          <p:nvSpPr>
            <p:cNvPr id="2073" name="Arc 5"/>
            <p:cNvSpPr>
              <a:spLocks/>
            </p:cNvSpPr>
            <p:nvPr/>
          </p:nvSpPr>
          <p:spPr bwMode="auto">
            <a:xfrm rot="7032631" flipV="1">
              <a:off x="1785" y="1961"/>
              <a:ext cx="330" cy="286"/>
            </a:xfrm>
            <a:custGeom>
              <a:avLst/>
              <a:gdLst>
                <a:gd name="T0" fmla="*/ 0 w 21600"/>
                <a:gd name="T1" fmla="*/ 0 h 21413"/>
                <a:gd name="T2" fmla="*/ 0 w 21600"/>
                <a:gd name="T3" fmla="*/ 0 h 21413"/>
                <a:gd name="T4" fmla="*/ 0 w 21600"/>
                <a:gd name="T5" fmla="*/ 0 h 214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13"/>
                <a:gd name="T11" fmla="*/ 21600 w 21600"/>
                <a:gd name="T12" fmla="*/ 21413 h 214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13" fill="none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</a:path>
                <a:path w="21600" h="21413" stroke="0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  <a:lnTo>
                    <a:pt x="0" y="2141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sp>
          <p:nvSpPr>
            <p:cNvPr id="2074" name="Arc 37"/>
            <p:cNvSpPr>
              <a:spLocks/>
            </p:cNvSpPr>
            <p:nvPr/>
          </p:nvSpPr>
          <p:spPr bwMode="auto">
            <a:xfrm flipV="1">
              <a:off x="3120" y="2017"/>
              <a:ext cx="480" cy="335"/>
            </a:xfrm>
            <a:custGeom>
              <a:avLst/>
              <a:gdLst>
                <a:gd name="T0" fmla="*/ 0 w 21600"/>
                <a:gd name="T1" fmla="*/ 0 h 21227"/>
                <a:gd name="T2" fmla="*/ 0 w 21600"/>
                <a:gd name="T3" fmla="*/ 0 h 21227"/>
                <a:gd name="T4" fmla="*/ 0 w 21600"/>
                <a:gd name="T5" fmla="*/ 0 h 212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27"/>
                <a:gd name="T11" fmla="*/ 21600 w 21600"/>
                <a:gd name="T12" fmla="*/ 21227 h 21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27" fill="none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</a:path>
                <a:path w="21600" h="21227" stroke="0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  <a:lnTo>
                    <a:pt x="0" y="2122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sp>
          <p:nvSpPr>
            <p:cNvPr id="2075" name="Arc 38"/>
            <p:cNvSpPr>
              <a:spLocks/>
            </p:cNvSpPr>
            <p:nvPr/>
          </p:nvSpPr>
          <p:spPr bwMode="auto">
            <a:xfrm flipV="1">
              <a:off x="2976" y="1488"/>
              <a:ext cx="480" cy="335"/>
            </a:xfrm>
            <a:custGeom>
              <a:avLst/>
              <a:gdLst>
                <a:gd name="T0" fmla="*/ 0 w 21600"/>
                <a:gd name="T1" fmla="*/ 0 h 21227"/>
                <a:gd name="T2" fmla="*/ 0 w 21600"/>
                <a:gd name="T3" fmla="*/ 0 h 21227"/>
                <a:gd name="T4" fmla="*/ 0 w 21600"/>
                <a:gd name="T5" fmla="*/ 0 h 212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27"/>
                <a:gd name="T11" fmla="*/ 21600 w 21600"/>
                <a:gd name="T12" fmla="*/ 21227 h 21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27" fill="none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</a:path>
                <a:path w="21600" h="21227" stroke="0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  <a:lnTo>
                    <a:pt x="0" y="2122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629401" y="1981201"/>
            <a:ext cx="428625" cy="1693863"/>
            <a:chOff x="3936" y="1296"/>
            <a:chExt cx="270" cy="1067"/>
          </a:xfrm>
        </p:grpSpPr>
        <p:sp>
          <p:nvSpPr>
            <p:cNvPr id="2068" name="AutoShape 45"/>
            <p:cNvSpPr>
              <a:spLocks noChangeArrowheads="1"/>
            </p:cNvSpPr>
            <p:nvPr/>
          </p:nvSpPr>
          <p:spPr bwMode="auto">
            <a:xfrm rot="-5400000">
              <a:off x="3762" y="1950"/>
              <a:ext cx="635" cy="192"/>
            </a:xfrm>
            <a:prstGeom prst="rightArrow">
              <a:avLst>
                <a:gd name="adj1" fmla="val 29176"/>
                <a:gd name="adj2" fmla="val 59133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936" y="1296"/>
            <a:ext cx="27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3" name="Equation" r:id="rId4" imgW="126720" imgH="203040" progId="Equation.3">
                    <p:embed/>
                  </p:oleObj>
                </mc:Choice>
                <mc:Fallback>
                  <p:oleObj name="Equation" r:id="rId4" imgW="126720" imgH="203040" progId="Equation.3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96"/>
                          <a:ext cx="270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3124200" y="4953001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 dirty="0">
                <a:latin typeface="Calibri" panose="020F0502020204030204" pitchFamily="34" charset="0"/>
              </a:rPr>
              <a:t>N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N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 smtClean="0">
                <a:latin typeface="Calibri" panose="020F0502020204030204" pitchFamily="34" charset="0"/>
              </a:rPr>
              <a:t>N</a:t>
            </a:r>
            <a:endParaRPr lang="en-US" altLang="de-DE" dirty="0">
              <a:latin typeface="Calibri" panose="020F0502020204030204" pitchFamily="34" charset="0"/>
            </a:endParaRP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3124200" y="1371601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 dirty="0">
                <a:latin typeface="Calibri" panose="020F0502020204030204" pitchFamily="34" charset="0"/>
              </a:rPr>
              <a:t>S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err="1">
                <a:latin typeface="Calibri" panose="020F0502020204030204" pitchFamily="34" charset="0"/>
              </a:rPr>
              <a:t>S</a:t>
            </a:r>
            <a:r>
              <a:rPr lang="en-US" altLang="de-DE" b="1" dirty="0">
                <a:latin typeface="Calibri" panose="020F0502020204030204" pitchFamily="34" charset="0"/>
              </a:rPr>
              <a:t> </a:t>
            </a:r>
            <a:r>
              <a:rPr lang="en-US" altLang="de-DE" b="1" dirty="0" smtClean="0">
                <a:latin typeface="Calibri" panose="020F0502020204030204" pitchFamily="34" charset="0"/>
              </a:rPr>
              <a:t> </a:t>
            </a:r>
            <a:endParaRPr lang="en-US" altLang="de-DE" b="1" dirty="0">
              <a:latin typeface="Calibri" panose="020F0502020204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36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3" grpId="0"/>
      <p:bldP spid="91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8" y="605992"/>
            <a:ext cx="9073220" cy="5183609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de-DE" sz="3200" b="1" dirty="0" smtClean="0">
                <a:solidFill>
                  <a:srgbClr val="0000FF"/>
                </a:solidFill>
              </a:rPr>
              <a:t>Proton </a:t>
            </a:r>
            <a:r>
              <a:rPr lang="en-US" sz="3200" b="1" dirty="0" smtClean="0">
                <a:solidFill>
                  <a:srgbClr val="0000FF"/>
                </a:solidFill>
              </a:rPr>
              <a:t>Polarizabilities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563" y="5507940"/>
            <a:ext cx="949325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New </a:t>
            </a:r>
            <a:r>
              <a:rPr lang="de-DE" b="1" dirty="0" err="1" smtClean="0"/>
              <a:t>measurement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Proton </a:t>
            </a:r>
            <a:r>
              <a:rPr lang="de-DE" b="1" dirty="0" err="1" smtClean="0"/>
              <a:t>Scalar</a:t>
            </a:r>
            <a:r>
              <a:rPr lang="de-DE" b="1" dirty="0" smtClean="0"/>
              <a:t>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smtClean="0"/>
              <a:t>via </a:t>
            </a:r>
            <a:r>
              <a:rPr lang="de-DE" b="1" dirty="0" err="1" smtClean="0"/>
              <a:t>beamasymmetry</a:t>
            </a:r>
            <a:r>
              <a:rPr lang="de-DE" b="1" dirty="0" smtClean="0"/>
              <a:t> in Compton </a:t>
            </a:r>
            <a:r>
              <a:rPr lang="de-DE" b="1" dirty="0" err="1" smtClean="0"/>
              <a:t>process</a:t>
            </a:r>
            <a:r>
              <a:rPr lang="de-DE" b="1" dirty="0"/>
              <a:t> </a:t>
            </a:r>
            <a:r>
              <a:rPr lang="de-DE" b="1" dirty="0" err="1" smtClean="0"/>
              <a:t>finished</a:t>
            </a:r>
            <a:r>
              <a:rPr lang="de-DE" b="1" dirty="0" smtClean="0"/>
              <a:t> </a:t>
            </a:r>
            <a:r>
              <a:rPr lang="de-DE" b="1" dirty="0" smtClean="0"/>
              <a:t>in </a:t>
            </a:r>
            <a:r>
              <a:rPr lang="de-DE" b="1" dirty="0" err="1" smtClean="0"/>
              <a:t>July</a:t>
            </a:r>
            <a:r>
              <a:rPr lang="de-DE" b="1" dirty="0" smtClean="0"/>
              <a:t> 2018. </a:t>
            </a:r>
            <a:endParaRPr lang="de-DE" b="1" dirty="0" smtClean="0"/>
          </a:p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[</a:t>
            </a:r>
            <a:r>
              <a:rPr lang="de-DE" b="1" dirty="0" err="1" smtClean="0"/>
              <a:t>PhD</a:t>
            </a:r>
            <a:r>
              <a:rPr lang="de-DE" b="1" dirty="0" smtClean="0"/>
              <a:t> </a:t>
            </a:r>
            <a:r>
              <a:rPr lang="de-DE" b="1" dirty="0" err="1" smtClean="0"/>
              <a:t>E.Mornacchi</a:t>
            </a:r>
            <a:r>
              <a:rPr lang="de-DE" b="1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0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9051" y="719138"/>
            <a:ext cx="9867900" cy="156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59527" rIns="85527" bIns="42764"/>
          <a:lstStyle/>
          <a:p>
            <a:pPr>
              <a:spcBef>
                <a:spcPts val="1363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>
                <a:ea typeface="DejaVu Sans"/>
                <a:cs typeface="DejaVu Sans"/>
              </a:rPr>
              <a:t>Spin Vector polarizabilities describe spin response to an incident photon</a:t>
            </a:r>
          </a:p>
          <a:p>
            <a:pPr>
              <a:spcBef>
                <a:spcPts val="1363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>
                <a:solidFill>
                  <a:srgbClr val="000080"/>
                </a:solidFill>
                <a:ea typeface="DejaVu Sans"/>
                <a:cs typeface="DejaVu Sans"/>
              </a:rPr>
              <a:t> </a:t>
            </a:r>
            <a:r>
              <a:rPr lang="en-US" sz="2000" dirty="0">
                <a:ea typeface="DejaVu Sans"/>
                <a:cs typeface="DejaVu Sans"/>
              </a:rPr>
              <a:t>Four vector pol. (</a:t>
            </a:r>
            <a:r>
              <a:rPr lang="en-US" sz="2000" dirty="0"/>
              <a:t>γ</a:t>
            </a:r>
            <a:r>
              <a:rPr lang="en-US" sz="2000" baseline="-33000" dirty="0"/>
              <a:t>E1E1</a:t>
            </a:r>
            <a:r>
              <a:rPr lang="en-US" sz="2000" dirty="0"/>
              <a:t> γ</a:t>
            </a:r>
            <a:r>
              <a:rPr lang="en-US" sz="2000" baseline="-33000" dirty="0"/>
              <a:t>M1M1</a:t>
            </a:r>
            <a:r>
              <a:rPr lang="en-US" sz="2000" dirty="0"/>
              <a:t> γ</a:t>
            </a:r>
            <a:r>
              <a:rPr lang="en-US" sz="2000" baseline="-33000" dirty="0"/>
              <a:t>E1M2</a:t>
            </a:r>
            <a:r>
              <a:rPr lang="en-US" sz="2000" dirty="0"/>
              <a:t> γ</a:t>
            </a:r>
            <a:r>
              <a:rPr lang="en-US" sz="2000" baseline="-33000" dirty="0"/>
              <a:t>M1E2</a:t>
            </a:r>
            <a:r>
              <a:rPr lang="en-US" sz="2000" dirty="0"/>
              <a:t>) appear at 3</a:t>
            </a:r>
            <a:r>
              <a:rPr lang="en-US" sz="2000" baseline="33000" dirty="0"/>
              <a:t>rd</a:t>
            </a:r>
            <a:r>
              <a:rPr lang="en-US" sz="2000" dirty="0"/>
              <a:t> order in eff. Hamiltonian</a:t>
            </a:r>
          </a:p>
          <a:p>
            <a:pPr>
              <a:spcBef>
                <a:spcPts val="1363"/>
              </a:spcBef>
              <a:buClr>
                <a:srgbClr val="FF0000"/>
              </a:buClr>
              <a:buSzPct val="80000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900" dirty="0">
              <a:solidFill>
                <a:srgbClr val="000080"/>
              </a:solidFill>
              <a:latin typeface="DejaVu Sans"/>
              <a:ea typeface="Standard Symbols"/>
              <a:cs typeface="Standard Symbols"/>
            </a:endParaRPr>
          </a:p>
          <a:p>
            <a:pPr>
              <a:lnSpc>
                <a:spcPct val="97000"/>
              </a:lnSpc>
              <a:spcBef>
                <a:spcPts val="1363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>
                <a:solidFill>
                  <a:srgbClr val="000080"/>
                </a:solidFill>
                <a:ea typeface="DejaVu Sans"/>
                <a:cs typeface="DejaVu Sans"/>
              </a:rPr>
              <a:t> </a:t>
            </a:r>
            <a:r>
              <a:rPr lang="en-US" sz="2000" dirty="0">
                <a:ea typeface="DejaVu Sans"/>
                <a:cs typeface="DejaVu Sans"/>
              </a:rPr>
              <a:t>Only two linear combinations of vector polarizabilities measured:</a:t>
            </a:r>
          </a:p>
          <a:p>
            <a:pPr algn="ctr">
              <a:lnSpc>
                <a:spcPct val="97000"/>
              </a:lnSpc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900" dirty="0">
              <a:solidFill>
                <a:srgbClr val="000080"/>
              </a:solidFill>
              <a:latin typeface="DejaVu Sans"/>
              <a:ea typeface="DejaVu Sans"/>
              <a:cs typeface="DejaVu Sans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166688" y="2643190"/>
            <a:ext cx="9648825" cy="815975"/>
            <a:chOff x="-60" y="3356"/>
            <a:chExt cx="6293" cy="567"/>
          </a:xfrm>
        </p:grpSpPr>
        <p:grpSp>
          <p:nvGrpSpPr>
            <p:cNvPr id="17417" name="Group 12"/>
            <p:cNvGrpSpPr>
              <a:grpSpLocks/>
            </p:cNvGrpSpPr>
            <p:nvPr/>
          </p:nvGrpSpPr>
          <p:grpSpPr bwMode="auto">
            <a:xfrm>
              <a:off x="115" y="3387"/>
              <a:ext cx="6118" cy="512"/>
              <a:chOff x="115" y="3387"/>
              <a:chExt cx="6118" cy="512"/>
            </a:xfrm>
          </p:grpSpPr>
          <p:pic>
            <p:nvPicPr>
              <p:cNvPr id="17419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" y="3387"/>
                <a:ext cx="611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7420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" y="3631"/>
                <a:ext cx="6119" cy="2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17418" name="Rectangle 15"/>
            <p:cNvSpPr>
              <a:spLocks noChangeArrowheads="1"/>
            </p:cNvSpPr>
            <p:nvPr/>
          </p:nvSpPr>
          <p:spPr bwMode="auto">
            <a:xfrm>
              <a:off x="-60" y="3356"/>
              <a:ext cx="6236" cy="567"/>
            </a:xfrm>
            <a:prstGeom prst="rect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Spin </a:t>
            </a:r>
            <a:r>
              <a:rPr lang="en-US" sz="3200" b="1" dirty="0" smtClean="0">
                <a:solidFill>
                  <a:srgbClr val="0000FF"/>
                </a:solidFill>
              </a:rPr>
              <a:t>Polarizabilities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52439" y="1643065"/>
          <a:ext cx="86868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Equation" r:id="rId6" imgW="4394160" imgH="368280" progId="Equation.3">
                  <p:embed/>
                </p:oleObj>
              </mc:Choice>
              <mc:Fallback>
                <p:oleObj name="Equation" r:id="rId6" imgW="439416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9" y="1643065"/>
                        <a:ext cx="86868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hteck 10"/>
          <p:cNvSpPr>
            <a:spLocks noChangeArrowheads="1"/>
          </p:cNvSpPr>
          <p:nvPr/>
        </p:nvSpPr>
        <p:spPr bwMode="auto">
          <a:xfrm>
            <a:off x="238126" y="3714750"/>
            <a:ext cx="942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Forward S.P. </a:t>
            </a:r>
            <a:r>
              <a:rPr lang="en-US" sz="2000" b="1">
                <a:latin typeface="Symbol" pitchFamily="18" charset="2"/>
              </a:rPr>
              <a:t>g</a:t>
            </a:r>
            <a:r>
              <a:rPr lang="en-US" sz="2000" b="1" baseline="-25000">
                <a:latin typeface="Symbol" pitchFamily="18" charset="2"/>
              </a:rPr>
              <a:t>0</a:t>
            </a:r>
            <a:r>
              <a:rPr lang="en-US" sz="2000" b="1"/>
              <a:t> </a:t>
            </a:r>
            <a:r>
              <a:rPr lang="en-US" sz="2000"/>
              <a:t>was determined  in </a:t>
            </a:r>
            <a:r>
              <a:rPr lang="de-DE" sz="2000"/>
              <a:t>GDH-Experiment at ELSA and MAMI (DAPHNE)</a:t>
            </a:r>
            <a:r>
              <a:rPr lang="en-US" sz="2000" b="1"/>
              <a:t> :</a:t>
            </a:r>
            <a:endParaRPr lang="en-US" sz="2000"/>
          </a:p>
        </p:txBody>
      </p:sp>
      <p:graphicFrame>
        <p:nvGraphicFramePr>
          <p:cNvPr id="17411" name="Object 11"/>
          <p:cNvGraphicFramePr>
            <a:graphicFrameLocks noChangeAspect="1"/>
          </p:cNvGraphicFramePr>
          <p:nvPr/>
        </p:nvGraphicFramePr>
        <p:xfrm>
          <a:off x="2095500" y="4214813"/>
          <a:ext cx="68532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1" name="Formel" r:id="rId8" imgW="2019240" imgH="507960" progId="Equation.3">
                  <p:embed/>
                </p:oleObj>
              </mc:Choice>
              <mc:Fallback>
                <p:oleObj name="Formel" r:id="rId8" imgW="201924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214813"/>
                        <a:ext cx="685323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hteck 13"/>
          <p:cNvSpPr>
            <a:spLocks noChangeArrowheads="1"/>
          </p:cNvSpPr>
          <p:nvPr/>
        </p:nvSpPr>
        <p:spPr bwMode="auto">
          <a:xfrm>
            <a:off x="238126" y="5380038"/>
            <a:ext cx="8929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The Backward S.P.  </a:t>
            </a:r>
            <a:r>
              <a:rPr lang="en-US" sz="2000" b="1">
                <a:latin typeface="Symbol" pitchFamily="18" charset="2"/>
              </a:rPr>
              <a:t>g</a:t>
            </a:r>
            <a:r>
              <a:rPr lang="en-US" sz="2000" b="1" baseline="-25000">
                <a:latin typeface="Symbol" pitchFamily="18" charset="2"/>
              </a:rPr>
              <a:t>p</a:t>
            </a:r>
            <a:r>
              <a:rPr lang="en-US" sz="2000" b="1"/>
              <a:t> </a:t>
            </a:r>
            <a:r>
              <a:rPr lang="en-US" sz="2000"/>
              <a:t>was determined from dispersive analysis of backward angle Compton scattering. </a:t>
            </a:r>
            <a:r>
              <a:rPr lang="en-US" sz="2000" b="1"/>
              <a:t>[</a:t>
            </a:r>
            <a:r>
              <a:rPr lang="en-US" sz="2000"/>
              <a:t>B. Pasquini </a:t>
            </a:r>
            <a:r>
              <a:rPr lang="en-US" sz="2000" i="1"/>
              <a:t>et al</a:t>
            </a:r>
            <a:r>
              <a:rPr lang="en-US" sz="2000"/>
              <a:t>., Proton Spin Polarizabilities from Polarized Compton Scattering (2007)</a:t>
            </a:r>
            <a:r>
              <a:rPr lang="de-DE" sz="2000"/>
              <a:t>.]</a:t>
            </a:r>
            <a:endParaRPr lang="en-US" sz="2000" baseline="-25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"/>
            <a:ext cx="4292600" cy="5110163"/>
            <a:chOff x="0" y="0"/>
            <a:chExt cx="2496" cy="32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261" cy="1044"/>
              <a:chOff x="0" y="0"/>
              <a:chExt cx="2261" cy="1044"/>
            </a:xfrm>
          </p:grpSpPr>
          <p:sp>
            <p:nvSpPr>
              <p:cNvPr id="338948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FF"/>
                    </a:solidFill>
                  </a:rPr>
                  <a:t>Introduction Physics:</a:t>
                </a:r>
                <a:endParaRPr lang="en-GB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338949" name="Text Box 5"/>
              <p:cNvSpPr txBox="1">
                <a:spLocks noChangeArrowheads="1"/>
              </p:cNvSpPr>
              <p:nvPr/>
            </p:nvSpPr>
            <p:spPr bwMode="auto">
              <a:xfrm>
                <a:off x="336" y="288"/>
                <a:ext cx="192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400"/>
                  <a:t>Quark Model</a:t>
                </a:r>
              </a:p>
              <a:p>
                <a:r>
                  <a:rPr lang="de-DE" sz="2400"/>
                  <a:t>Classification of Baryons</a:t>
                </a:r>
              </a:p>
              <a:p>
                <a:r>
                  <a:rPr lang="de-DE" sz="2400"/>
                  <a:t>qqq; only uds</a:t>
                </a:r>
                <a:endParaRPr lang="en-GB" sz="240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96" y="1104"/>
              <a:ext cx="2400" cy="2115"/>
              <a:chOff x="96" y="1104"/>
              <a:chExt cx="2400" cy="2115"/>
            </a:xfrm>
          </p:grpSpPr>
          <p:pic>
            <p:nvPicPr>
              <p:cNvPr id="338951" name="Picture 7" descr="Oktet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" y="1104"/>
                <a:ext cx="2400" cy="1728"/>
              </a:xfrm>
              <a:prstGeom prst="rect">
                <a:avLst/>
              </a:prstGeom>
              <a:noFill/>
            </p:spPr>
          </p:pic>
          <p:sp>
            <p:nvSpPr>
              <p:cNvPr id="338952" name="Text Box 8"/>
              <p:cNvSpPr txBox="1">
                <a:spLocks noChangeArrowheads="1"/>
              </p:cNvSpPr>
              <p:nvPr/>
            </p:nvSpPr>
            <p:spPr bwMode="auto">
              <a:xfrm>
                <a:off x="720" y="2928"/>
                <a:ext cx="55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400"/>
                  <a:t>Oktett</a:t>
                </a:r>
                <a:endParaRPr lang="en-GB" sz="2400"/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0450" y="1828801"/>
            <a:ext cx="3879850" cy="3281363"/>
            <a:chOff x="2832" y="1152"/>
            <a:chExt cx="2256" cy="2067"/>
          </a:xfrm>
        </p:grpSpPr>
        <p:pic>
          <p:nvPicPr>
            <p:cNvPr id="338954" name="Picture 10" descr="Dekuplet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52"/>
              <a:ext cx="2256" cy="1673"/>
            </a:xfrm>
            <a:prstGeom prst="rect">
              <a:avLst/>
            </a:prstGeom>
            <a:noFill/>
          </p:spPr>
        </p:pic>
        <p:sp>
          <p:nvSpPr>
            <p:cNvPr id="338955" name="Text Box 11"/>
            <p:cNvSpPr txBox="1">
              <a:spLocks noChangeArrowheads="1"/>
            </p:cNvSpPr>
            <p:nvPr/>
          </p:nvSpPr>
          <p:spPr bwMode="auto">
            <a:xfrm>
              <a:off x="3312" y="2928"/>
              <a:ext cx="8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/>
                <a:t>Dekuplett</a:t>
              </a:r>
              <a:endParaRPr lang="en-GB" sz="2400"/>
            </a:p>
          </p:txBody>
        </p:sp>
      </p:grpSp>
      <p:cxnSp>
        <p:nvCxnSpPr>
          <p:cNvPr id="338956" name="AutoShape 12">
            <a:hlinkClick r:id="" action="ppaction://noaction" highlightClick="1"/>
          </p:cNvPr>
          <p:cNvCxnSpPr>
            <a:cxnSpLocks noChangeShapeType="1"/>
          </p:cNvCxnSpPr>
          <p:nvPr/>
        </p:nvCxnSpPr>
        <p:spPr bwMode="auto">
          <a:xfrm rot="5400000" flipV="1">
            <a:off x="4811713" y="-500063"/>
            <a:ext cx="76200" cy="4581525"/>
          </a:xfrm>
          <a:prstGeom prst="curvedConnector3">
            <a:avLst>
              <a:gd name="adj1" fmla="val -31875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2" y="5256215"/>
            <a:ext cx="9906003" cy="1360488"/>
            <a:chOff x="0" y="3311"/>
            <a:chExt cx="5760" cy="857"/>
          </a:xfrm>
        </p:grpSpPr>
        <p:sp>
          <p:nvSpPr>
            <p:cNvPr id="338958" name="Text Box 14"/>
            <p:cNvSpPr txBox="1">
              <a:spLocks noChangeArrowheads="1"/>
            </p:cNvSpPr>
            <p:nvPr/>
          </p:nvSpPr>
          <p:spPr bwMode="auto">
            <a:xfrm>
              <a:off x="92" y="3311"/>
              <a:ext cx="2524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2400"/>
                <a:t>Simple Constituent quark picture:</a:t>
              </a:r>
            </a:p>
          </p:txBody>
        </p:sp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288" y="3645"/>
              <a:ext cx="3785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de-DE" sz="2400"/>
                <a:t>Proton p(938):		|uud&gt; ~ |</a:t>
              </a:r>
              <a:r>
                <a:rPr lang="de-DE" sz="2400">
                  <a:latin typeface="Wingdings 3" pitchFamily="18" charset="2"/>
                </a:rPr>
                <a:t>hhi</a:t>
              </a:r>
              <a:r>
                <a:rPr lang="de-DE" sz="2400"/>
                <a:t>&gt;  Spin 1/2</a:t>
              </a:r>
            </a:p>
            <a:p>
              <a:pPr algn="ctr" eaLnBrk="0" hangingPunct="0"/>
              <a:r>
                <a:rPr lang="de-DE" sz="2400"/>
                <a:t>Delta </a:t>
              </a:r>
              <a:r>
                <a:rPr lang="de-DE" sz="2400">
                  <a:latin typeface="Symbol" pitchFamily="18" charset="2"/>
                </a:rPr>
                <a:t>D</a:t>
              </a:r>
              <a:r>
                <a:rPr lang="de-DE" sz="2400"/>
                <a:t>(1232):		|uud&gt; ~ |</a:t>
              </a:r>
              <a:r>
                <a:rPr lang="de-DE" sz="2400">
                  <a:latin typeface="Wingdings 3" pitchFamily="18" charset="2"/>
                </a:rPr>
                <a:t>hhh</a:t>
              </a:r>
              <a:r>
                <a:rPr lang="de-DE" sz="2400"/>
                <a:t>&gt; Spin 3/2</a:t>
              </a:r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7512050" y="5867401"/>
            <a:ext cx="2242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M1-Transition</a:t>
            </a:r>
          </a:p>
          <a:p>
            <a:r>
              <a:rPr lang="de-DE"/>
              <a:t>(Small 2.5% E2)</a:t>
            </a:r>
            <a:endParaRPr lang="en-GB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333375"/>
            <a:ext cx="9906000" cy="4032250"/>
            <a:chOff x="0" y="210"/>
            <a:chExt cx="5760" cy="2540"/>
          </a:xfrm>
        </p:grpSpPr>
        <p:pic>
          <p:nvPicPr>
            <p:cNvPr id="338963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 l="6924" r="11473" b="56944"/>
            <a:stretch>
              <a:fillRect/>
            </a:stretch>
          </p:blipFill>
          <p:spPr bwMode="auto">
            <a:xfrm>
              <a:off x="0" y="890"/>
              <a:ext cx="2404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964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t="42639"/>
            <a:stretch>
              <a:fillRect/>
            </a:stretch>
          </p:blipFill>
          <p:spPr bwMode="auto">
            <a:xfrm>
              <a:off x="2814" y="210"/>
              <a:ext cx="2946" cy="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38965" name="AutoShape 21">
            <a:hlinkClick r:id="" action="ppaction://noaction" highlightClick="1"/>
          </p:cNvPr>
          <p:cNvCxnSpPr>
            <a:cxnSpLocks noChangeShapeType="1"/>
          </p:cNvCxnSpPr>
          <p:nvPr/>
        </p:nvCxnSpPr>
        <p:spPr bwMode="auto">
          <a:xfrm flipV="1">
            <a:off x="2846259" y="2997207"/>
            <a:ext cx="4915165" cy="3603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22" name="Picture 3" descr="quarkstruktur"/>
          <p:cNvPicPr>
            <a:picLocks noChangeAspect="1" noChangeArrowheads="1"/>
          </p:cNvPicPr>
          <p:nvPr/>
        </p:nvPicPr>
        <p:blipFill>
          <a:blip r:embed="rId6" cstate="print"/>
          <a:srcRect l="33820" r="32609"/>
          <a:stretch>
            <a:fillRect/>
          </a:stretch>
        </p:blipFill>
        <p:spPr bwMode="auto">
          <a:xfrm>
            <a:off x="7905736" y="3501008"/>
            <a:ext cx="2000264" cy="2425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19659600" y="12946063"/>
            <a:ext cx="3022600" cy="491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59527" rIns="85527" bIns="42764"/>
          <a:lstStyle/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</a:t>
            </a:r>
            <a:r>
              <a:rPr lang="en-US" sz="1900">
                <a:solidFill>
                  <a:srgbClr val="000080"/>
                </a:solidFill>
                <a:latin typeface="Arial" pitchFamily="34" charset="0"/>
              </a:rPr>
              <a:t>Σ</a:t>
            </a:r>
            <a:r>
              <a:rPr lang="en-US" sz="1900" baseline="-33000">
                <a:solidFill>
                  <a:srgbClr val="000080"/>
                </a:solidFill>
              </a:rPr>
              <a:t>2x</a:t>
            </a:r>
            <a:r>
              <a:rPr lang="en-US" sz="1900">
                <a:solidFill>
                  <a:srgbClr val="000080"/>
                </a:solidFill>
              </a:rPr>
              <a:t> 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300 hours measurement</a:t>
            </a:r>
          </a:p>
          <a:p>
            <a:pPr algn="ctr">
              <a:spcBef>
                <a:spcPts val="1363"/>
              </a:spcBef>
              <a:buClr>
                <a:srgbClr val="FF0000"/>
              </a:buClr>
              <a:buSzPct val="80000"/>
              <a:buFont typeface="Wingdings" pitchFamily="2" charset="2"/>
              <a:buChar char="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endParaRPr lang="en-US" sz="1900">
              <a:solidFill>
                <a:srgbClr val="000080"/>
              </a:solidFill>
              <a:ea typeface="Standard Symbols"/>
              <a:cs typeface="Standard Symbols"/>
            </a:endParaRPr>
          </a:p>
          <a:p>
            <a:pPr algn="ctr">
              <a:spcBef>
                <a:spcPts val="1363"/>
              </a:spcBef>
              <a:buClr>
                <a:srgbClr val="FF0000"/>
              </a:buClr>
              <a:buSzPct val="80000"/>
              <a:buFont typeface="Wingdings" pitchFamily="2" charset="2"/>
              <a:buChar char="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</a:t>
            </a:r>
            <a:r>
              <a:rPr lang="en-US" sz="1900">
                <a:solidFill>
                  <a:srgbClr val="000080"/>
                </a:solidFill>
                <a:latin typeface="Arial" pitchFamily="34" charset="0"/>
              </a:rPr>
              <a:t>Σ</a:t>
            </a:r>
            <a:r>
              <a:rPr lang="en-US" sz="1900" baseline="-33000">
                <a:solidFill>
                  <a:srgbClr val="000080"/>
                </a:solidFill>
              </a:rPr>
              <a:t>2x</a:t>
            </a:r>
            <a:r>
              <a:rPr lang="en-US" sz="1900">
                <a:solidFill>
                  <a:srgbClr val="000080"/>
                </a:solidFill>
              </a:rPr>
              <a:t> 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300 hours measurement</a:t>
            </a:r>
          </a:p>
          <a:p>
            <a:pPr algn="ctr">
              <a:spcBef>
                <a:spcPts val="1363"/>
              </a:spcBef>
              <a:buClr>
                <a:srgbClr val="FF0000"/>
              </a:buClr>
              <a:buSzPct val="80000"/>
              <a:buFont typeface="Wingdings" pitchFamily="2" charset="2"/>
              <a:buChar char="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Curves from:-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B. Pasquini, D. Drechsel, M. Vanderhaeghen, </a:t>
            </a:r>
          </a:p>
          <a:p>
            <a:pPr algn="ctr"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Phys. Rev. C </a:t>
            </a:r>
            <a:r>
              <a:rPr lang="en-US" sz="1900" b="1">
                <a:solidFill>
                  <a:srgbClr val="000080"/>
                </a:solidFill>
                <a:ea typeface="Standard Symbols"/>
                <a:cs typeface="Standard Symbols"/>
              </a:rPr>
              <a:t>76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015203 (2007)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B. Pasquini, D. Drechsel, M. Vanderhaeghen, </a:t>
            </a:r>
          </a:p>
          <a:p>
            <a:pPr algn="ctr"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Phys. Rept.  </a:t>
            </a:r>
            <a:r>
              <a:rPr lang="en-US" sz="1900" b="1">
                <a:solidFill>
                  <a:srgbClr val="000080"/>
                </a:solidFill>
                <a:ea typeface="Standard Symbols"/>
                <a:cs typeface="Standard Symbols"/>
              </a:rPr>
              <a:t>378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99 (2003)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3" y="-27384"/>
            <a:ext cx="5400601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80992" y="432048"/>
            <a:ext cx="5025008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59527" rIns="85527" bIns="42764"/>
          <a:lstStyle/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 err="1" smtClean="0">
                <a:latin typeface="+mj-lt"/>
              </a:rPr>
              <a:t>Pion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photoproduction</a:t>
            </a:r>
            <a:r>
              <a:rPr lang="en-US" sz="2000" dirty="0" smtClean="0">
                <a:latin typeface="+mj-lt"/>
              </a:rPr>
              <a:t> off of a proton is 75-100 times more likely than Compton (in the 240-280 </a:t>
            </a:r>
            <a:r>
              <a:rPr lang="en-US" sz="2000" dirty="0" err="1" smtClean="0">
                <a:latin typeface="+mj-lt"/>
              </a:rPr>
              <a:t>MeV</a:t>
            </a:r>
            <a:r>
              <a:rPr lang="en-US" sz="2000" dirty="0" smtClean="0">
                <a:latin typeface="+mj-lt"/>
              </a:rPr>
              <a:t> range) </a:t>
            </a:r>
            <a:r>
              <a:rPr lang="en-US" sz="2000" dirty="0" smtClean="0">
                <a:latin typeface="+mj-lt"/>
                <a:sym typeface="Wingdings" pitchFamily="2" charset="2"/>
              </a:rPr>
              <a:t>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 smtClean="0">
                <a:latin typeface="+mj-lt"/>
              </a:rPr>
              <a:t>Kinematic </a:t>
            </a:r>
            <a:r>
              <a:rPr lang="en-US" sz="2000" dirty="0" err="1" smtClean="0">
                <a:latin typeface="+mj-lt"/>
              </a:rPr>
              <a:t>overdetermination</a:t>
            </a:r>
            <a:r>
              <a:rPr lang="en-US" sz="2000" dirty="0" smtClean="0">
                <a:latin typeface="+mj-lt"/>
              </a:rPr>
              <a:t> used for cuts (missing mass, proton angle, …). 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 smtClean="0">
                <a:latin typeface="+mj-lt"/>
              </a:rPr>
              <a:t>Test with ‘</a:t>
            </a:r>
            <a:r>
              <a:rPr lang="en-US" sz="2000" dirty="0" err="1" smtClean="0">
                <a:latin typeface="+mj-lt"/>
              </a:rPr>
              <a:t>substraction</a:t>
            </a:r>
            <a:r>
              <a:rPr lang="en-US" sz="2000" dirty="0" smtClean="0">
                <a:latin typeface="+mj-lt"/>
              </a:rPr>
              <a:t> target’.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600" dirty="0" smtClean="0">
              <a:solidFill>
                <a:srgbClr val="000080"/>
              </a:solidFill>
              <a:latin typeface="Arial" pitchFamily="34" charset="0"/>
            </a:endParaRP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600" dirty="0">
              <a:solidFill>
                <a:srgbClr val="000080"/>
              </a:solidFill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5445224"/>
            <a:ext cx="99060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2000" dirty="0" smtClean="0"/>
              <a:t>Main </a:t>
            </a:r>
            <a:r>
              <a:rPr lang="de-DE" sz="2000" dirty="0" err="1" smtClean="0"/>
              <a:t>problems</a:t>
            </a:r>
            <a:r>
              <a:rPr lang="de-DE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Low </a:t>
            </a:r>
            <a:r>
              <a:rPr lang="de-DE" sz="2000" dirty="0" err="1" smtClean="0"/>
              <a:t>energetic</a:t>
            </a:r>
            <a:r>
              <a:rPr lang="de-DE" sz="2000" dirty="0" smtClean="0"/>
              <a:t> </a:t>
            </a:r>
            <a:r>
              <a:rPr lang="de-DE" sz="2000" dirty="0" err="1" smtClean="0"/>
              <a:t>recoil</a:t>
            </a:r>
            <a:r>
              <a:rPr lang="de-DE" sz="2000" dirty="0" smtClean="0"/>
              <a:t> </a:t>
            </a:r>
            <a:r>
              <a:rPr lang="de-DE" sz="2000" dirty="0" err="1" smtClean="0"/>
              <a:t>protons</a:t>
            </a:r>
            <a:r>
              <a:rPr lang="de-DE" sz="2000" dirty="0" smtClean="0"/>
              <a:t> do not </a:t>
            </a:r>
            <a:r>
              <a:rPr lang="de-DE" sz="2000" dirty="0" err="1" smtClean="0"/>
              <a:t>escape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do not </a:t>
            </a:r>
            <a:r>
              <a:rPr lang="de-DE" sz="2000" dirty="0" err="1" smtClean="0"/>
              <a:t>reach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detector</a:t>
            </a:r>
            <a:r>
              <a:rPr lang="de-DE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Events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produced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background</a:t>
            </a:r>
            <a:r>
              <a:rPr lang="de-DE" sz="2000" dirty="0" smtClean="0"/>
              <a:t> </a:t>
            </a:r>
            <a:r>
              <a:rPr lang="de-DE" sz="2000" dirty="0" err="1" smtClean="0"/>
              <a:t>nuclei</a:t>
            </a:r>
            <a:r>
              <a:rPr lang="de-DE" sz="2000" dirty="0" smtClean="0"/>
              <a:t> (</a:t>
            </a:r>
            <a:r>
              <a:rPr lang="de-DE" sz="2000" dirty="0" err="1" smtClean="0"/>
              <a:t>Carbon</a:t>
            </a:r>
            <a:r>
              <a:rPr lang="de-DE" sz="2000" dirty="0" smtClean="0"/>
              <a:t>, </a:t>
            </a:r>
            <a:r>
              <a:rPr lang="de-DE" sz="2000" dirty="0" err="1" smtClean="0"/>
              <a:t>coherent</a:t>
            </a:r>
            <a:r>
              <a:rPr lang="de-DE" sz="2000" dirty="0" smtClean="0"/>
              <a:t>, </a:t>
            </a:r>
            <a:r>
              <a:rPr lang="de-DE" sz="2000" dirty="0" err="1" smtClean="0"/>
              <a:t>incoherent</a:t>
            </a:r>
            <a:r>
              <a:rPr lang="de-DE" sz="2000" dirty="0" smtClean="0"/>
              <a:t>, </a:t>
            </a:r>
            <a:r>
              <a:rPr lang="de-DE" sz="2000" dirty="0" smtClean="0">
                <a:latin typeface="Symbol" pitchFamily="18" charset="2"/>
              </a:rPr>
              <a:t>k</a:t>
            </a:r>
            <a:r>
              <a:rPr lang="de-DE" sz="2000" dirty="0" smtClean="0"/>
              <a:t>~13%). ). 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0" y="4077072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Measurements of the Proton Spin-</a:t>
            </a:r>
            <a:r>
              <a:rPr lang="en-US" sz="1800" b="1" dirty="0" err="1" smtClean="0"/>
              <a:t>Polarizabilities</a:t>
            </a:r>
            <a:r>
              <a:rPr lang="en-US" sz="1800" b="1" dirty="0" smtClean="0"/>
              <a:t> with Double-Polarized Compton Scattering</a:t>
            </a:r>
            <a:endParaRPr lang="en-US" sz="1800" dirty="0" smtClean="0"/>
          </a:p>
          <a:p>
            <a:r>
              <a:rPr lang="en-US" sz="1800" dirty="0" err="1" smtClean="0"/>
              <a:t>P.P.Martel</a:t>
            </a:r>
            <a:r>
              <a:rPr lang="en-US" sz="1800" dirty="0" smtClean="0"/>
              <a:t> et al.,</a:t>
            </a:r>
            <a:r>
              <a:rPr lang="de-DE" sz="1800" dirty="0" smtClean="0"/>
              <a:t> </a:t>
            </a:r>
            <a:r>
              <a:rPr lang="de-DE" sz="1800" b="1" dirty="0" smtClean="0"/>
              <a:t>PRL 114 (2015) 112501</a:t>
            </a:r>
            <a:endParaRPr lang="de-DE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518726"/>
            <a:ext cx="9781184" cy="622264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008" y="332656"/>
            <a:ext cx="293677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6496" y="188640"/>
            <a:ext cx="4287777" cy="107465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New </a:t>
            </a: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Developement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: </a:t>
            </a:r>
          </a:p>
          <a:p>
            <a:pPr algn="ctr" eaLnBrk="0" hangingPunct="0">
              <a:defRPr/>
            </a:pP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Active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Polarized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3200" b="1" dirty="0">
                <a:solidFill>
                  <a:schemeClr val="accent6"/>
                </a:solidFill>
                <a:cs typeface="+mn-cs"/>
              </a:rPr>
              <a:t>Target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 rot="10800000">
            <a:off x="8179507" y="4149080"/>
            <a:ext cx="1726493" cy="273800"/>
            <a:chOff x="4315" y="3696"/>
            <a:chExt cx="885" cy="14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291922"/>
            <a:ext cx="859251" cy="12498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422881"/>
            <a:ext cx="885207" cy="12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0.00116 C -5.12821E-7 -0.00139 -0.35192 0.00556 -0.70353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76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152544"/>
            <a:ext cx="9707987" cy="4580712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90829" y="2"/>
            <a:ext cx="4287778" cy="58221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Active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Polarized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3200" b="1" dirty="0">
                <a:solidFill>
                  <a:schemeClr val="accent6"/>
                </a:solidFill>
                <a:cs typeface="+mn-cs"/>
              </a:rPr>
              <a:t>Target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82953" y="6021288"/>
            <a:ext cx="937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T=45mKelvin after 5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aseline="30000" dirty="0" smtClean="0"/>
              <a:t>3</a:t>
            </a:r>
            <a:r>
              <a:rPr lang="de-DE" dirty="0" smtClean="0"/>
              <a:t>He/</a:t>
            </a:r>
            <a:r>
              <a:rPr lang="de-DE" baseline="30000" dirty="0" smtClean="0"/>
              <a:t>4</a:t>
            </a:r>
            <a:r>
              <a:rPr lang="de-DE" dirty="0" smtClean="0"/>
              <a:t>He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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</a:t>
            </a:r>
            <a:r>
              <a:rPr lang="de-DE" dirty="0" err="1" smtClean="0">
                <a:sym typeface="Wingdings" panose="05000000000000000000" pitchFamily="2" charset="2"/>
              </a:rPr>
              <a:t>Vacuum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beampipe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60512" y="720496"/>
            <a:ext cx="18566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33320" y="5157192"/>
            <a:ext cx="18566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6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042987"/>
            <a:ext cx="9629775" cy="477202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72680" y="116632"/>
            <a:ext cx="5077097" cy="58221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Measurement </a:t>
            </a: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of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P via NMR</a:t>
            </a:r>
            <a:endParaRPr lang="de-DE" sz="3200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4616957" y="6385396"/>
            <a:ext cx="2977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G.Reicherz</a:t>
            </a:r>
            <a:r>
              <a:rPr lang="de-DE" dirty="0" smtClean="0"/>
              <a:t>, Bochum]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994575"/>
            <a:ext cx="9737154" cy="52252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6247" y="133712"/>
            <a:ext cx="2404505" cy="1567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Detector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de-DE" sz="3200" b="1" dirty="0">
                <a:solidFill>
                  <a:schemeClr val="accent6"/>
                </a:solidFill>
                <a:cs typeface="+mn-cs"/>
              </a:rPr>
              <a:t>E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lectronics </a:t>
            </a:r>
          </a:p>
          <a:p>
            <a:pPr algn="ctr" eaLnBrk="0" hangingPunct="0">
              <a:defRPr/>
            </a:pP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at 150Kelvin</a:t>
            </a:r>
            <a:endParaRPr lang="de-DE" sz="3200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176" y="6219824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SiPMs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rgbClr val="66CDFF"/>
                </a:solidFill>
                <a:latin typeface="Helvetica" panose="020B0604020202020204" pitchFamily="34" charset="0"/>
              </a:rPr>
              <a:t>gain 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depends strongly from the temperature </a:t>
            </a:r>
            <a:r>
              <a:rPr lang="en-US" sz="1800" dirty="0">
                <a:solidFill>
                  <a:srgbClr val="66CDFF"/>
                </a:solidFill>
                <a:latin typeface="Helvetica" panose="020B0604020202020204" pitchFamily="34" charset="0"/>
              </a:rPr>
              <a:t>~1% K-1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Therefore it 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is necessary to control the </a:t>
            </a:r>
            <a:r>
              <a:rPr lang="en-US" sz="1800" dirty="0" smtClean="0">
                <a:solidFill>
                  <a:srgbClr val="66CDFF"/>
                </a:solidFill>
                <a:latin typeface="Helvetica" panose="020B0604020202020204" pitchFamily="34" charset="0"/>
              </a:rPr>
              <a:t>25V bias </a:t>
            </a:r>
            <a:r>
              <a:rPr lang="en-US" sz="1800" dirty="0">
                <a:solidFill>
                  <a:srgbClr val="66CDFF"/>
                </a:solidFill>
                <a:latin typeface="Helvetica" panose="020B0604020202020204" pitchFamily="34" charset="0"/>
              </a:rPr>
              <a:t>voltage </a:t>
            </a:r>
            <a:r>
              <a:rPr lang="en-US" sz="1800" dirty="0" smtClean="0">
                <a:solidFill>
                  <a:srgbClr val="66CDFF"/>
                </a:solidFill>
                <a:latin typeface="Helvetica" panose="020B0604020202020204" pitchFamily="34" charset="0"/>
              </a:rPr>
              <a:t>to </a:t>
            </a:r>
            <a:r>
              <a:rPr lang="en-US" sz="1800" dirty="0">
                <a:solidFill>
                  <a:srgbClr val="66CDFF"/>
                </a:solidFill>
                <a:latin typeface="Helvetica" panose="020B0604020202020204" pitchFamily="34" charset="0"/>
              </a:rPr>
              <a:t>~</a:t>
            </a:r>
            <a:r>
              <a:rPr lang="en-US" sz="1800" dirty="0" smtClean="0">
                <a:solidFill>
                  <a:srgbClr val="66CDFF"/>
                </a:solidFill>
                <a:latin typeface="Helvetica" panose="020B0604020202020204" pitchFamily="34" charset="0"/>
              </a:rPr>
              <a:t>10mV</a:t>
            </a:r>
            <a:r>
              <a:rPr lang="en-US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and to have a stable temperature. </a:t>
            </a:r>
            <a:r>
              <a:rPr lang="de-DE" sz="1800" dirty="0"/>
              <a:t>[</a:t>
            </a:r>
            <a:r>
              <a:rPr lang="de-DE" sz="1800" dirty="0" err="1"/>
              <a:t>PhD</a:t>
            </a:r>
            <a:r>
              <a:rPr lang="de-DE" sz="1800" dirty="0"/>
              <a:t> </a:t>
            </a:r>
            <a:r>
              <a:rPr lang="de-DE" sz="1800" dirty="0" err="1"/>
              <a:t>M.Biroth</a:t>
            </a:r>
            <a:r>
              <a:rPr lang="de-DE" sz="1800" dirty="0"/>
              <a:t>, Mainz</a:t>
            </a:r>
            <a:r>
              <a:rPr lang="de-DE" sz="1800" dirty="0" smtClean="0"/>
              <a:t>]</a:t>
            </a:r>
            <a:endParaRPr lang="de-DE" sz="1800" dirty="0"/>
          </a:p>
        </p:txBody>
      </p:sp>
      <p:sp>
        <p:nvSpPr>
          <p:cNvPr id="7" name="Rechteck 6"/>
          <p:cNvSpPr/>
          <p:nvPr/>
        </p:nvSpPr>
        <p:spPr>
          <a:xfrm>
            <a:off x="4304928" y="13371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de-DE" sz="1800" dirty="0" smtClean="0"/>
              <a:t>[</a:t>
            </a:r>
            <a:r>
              <a:rPr lang="de-DE" sz="1800" dirty="0" err="1" smtClean="0"/>
              <a:t>M.Biroth</a:t>
            </a:r>
            <a:r>
              <a:rPr lang="de-DE" sz="1800" dirty="0" smtClean="0"/>
              <a:t> et al., IEEE Transaction on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Science, </a:t>
            </a:r>
          </a:p>
          <a:p>
            <a:r>
              <a:rPr lang="de-DE" sz="1800" dirty="0" smtClean="0"/>
              <a:t>Vol. 64, </a:t>
            </a:r>
            <a:r>
              <a:rPr lang="de-DE" sz="1800" dirty="0" err="1" smtClean="0"/>
              <a:t>Issue</a:t>
            </a:r>
            <a:r>
              <a:rPr lang="de-DE" sz="1800" dirty="0" smtClean="0"/>
              <a:t> 6, June 2017]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626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09" y="3662264"/>
            <a:ext cx="4047031" cy="3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77603" y="3573016"/>
            <a:ext cx="191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Q</a:t>
            </a:r>
            <a:r>
              <a:rPr lang="de-DE" dirty="0" smtClean="0"/>
              <a:t>DC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at</a:t>
            </a:r>
            <a:r>
              <a:rPr lang="de-DE" dirty="0" smtClean="0"/>
              <a:t> 150Kelvin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704" y="18339"/>
            <a:ext cx="409483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72480" y="55180"/>
            <a:ext cx="191110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Q</a:t>
            </a:r>
            <a:r>
              <a:rPr lang="de-DE" dirty="0" smtClean="0"/>
              <a:t>DC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at</a:t>
            </a:r>
            <a:r>
              <a:rPr lang="de-DE" dirty="0" smtClean="0"/>
              <a:t> 300Kelvin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257256" y="5013176"/>
            <a:ext cx="23262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Clear Separation:</a:t>
            </a:r>
          </a:p>
          <a:p>
            <a:r>
              <a:rPr lang="de-DE" dirty="0" err="1" smtClean="0"/>
              <a:t>Pedestal</a:t>
            </a:r>
            <a:r>
              <a:rPr lang="de-DE" dirty="0" smtClean="0"/>
              <a:t>,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photon</a:t>
            </a:r>
            <a:r>
              <a:rPr lang="de-DE" dirty="0" smtClean="0"/>
              <a:t>,</a:t>
            </a:r>
          </a:p>
          <a:p>
            <a:r>
              <a:rPr lang="de-DE" dirty="0" smtClean="0"/>
              <a:t>2 </a:t>
            </a:r>
            <a:r>
              <a:rPr lang="de-DE" dirty="0" err="1" smtClean="0"/>
              <a:t>photon</a:t>
            </a:r>
            <a:r>
              <a:rPr lang="de-DE" dirty="0" smtClean="0"/>
              <a:t>, ….</a:t>
            </a:r>
            <a:endParaRPr lang="de-DE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401272" y="4746597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653000"/>
            <a:ext cx="7776864" cy="623351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532620" y="1382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TDC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coincidence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Crystal Ball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7" y="133583"/>
            <a:ext cx="8823895" cy="6724417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27627" y="133583"/>
            <a:ext cx="1949254" cy="107465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Run</a:t>
            </a:r>
          </a:p>
          <a:p>
            <a:pPr algn="ctr" eaLnBrk="0" hangingPunct="0">
              <a:defRPr/>
            </a:pP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June 2016</a:t>
            </a:r>
            <a:endParaRPr lang="de-DE" sz="3200" b="1" dirty="0">
              <a:solidFill>
                <a:schemeClr val="accent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886950" cy="32766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4089" y="404664"/>
            <a:ext cx="8757821" cy="95154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First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count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rate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asymmetries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from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June 2016</a:t>
            </a:r>
          </a:p>
          <a:p>
            <a:pPr algn="ctr" eaLnBrk="0" hangingPunct="0">
              <a:defRPr/>
            </a:pPr>
            <a:r>
              <a:rPr lang="de-DE" sz="2800" b="1" dirty="0" smtClean="0">
                <a:solidFill>
                  <a:schemeClr val="accent6"/>
                </a:solidFill>
                <a:latin typeface="Symbol" panose="05050102010706020507" pitchFamily="18" charset="2"/>
                <a:cs typeface="+mn-cs"/>
              </a:rPr>
              <a:t>f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distribution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for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smtClean="0">
                <a:solidFill>
                  <a:schemeClr val="accent6"/>
                </a:solidFill>
                <a:latin typeface="Symbol" panose="05050102010706020507" pitchFamily="18" charset="2"/>
                <a:cs typeface="+mn-cs"/>
              </a:rPr>
              <a:t>p</a:t>
            </a:r>
            <a:r>
              <a:rPr lang="de-DE" sz="2800" b="1" baseline="30000" dirty="0" smtClean="0">
                <a:solidFill>
                  <a:schemeClr val="accent6"/>
                </a:solidFill>
                <a:cs typeface="+mn-cs"/>
              </a:rPr>
              <a:t>0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production</a:t>
            </a:r>
            <a:endParaRPr lang="de-DE" sz="2800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4" name="Rectangle 2053"/>
          <p:cNvSpPr>
            <a:spLocks noChangeArrowheads="1"/>
          </p:cNvSpPr>
          <p:nvPr/>
        </p:nvSpPr>
        <p:spPr bwMode="auto">
          <a:xfrm>
            <a:off x="1868546" y="5124398"/>
            <a:ext cx="1017587" cy="366767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800" b="1" dirty="0">
                <a:solidFill>
                  <a:srgbClr val="00279F"/>
                </a:solidFill>
              </a:rPr>
              <a:t>Target +</a:t>
            </a:r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7068483" y="5129397"/>
            <a:ext cx="963086" cy="366767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800" b="1" dirty="0">
                <a:solidFill>
                  <a:srgbClr val="00279F"/>
                </a:solidFill>
              </a:rPr>
              <a:t>Target -</a:t>
            </a:r>
          </a:p>
        </p:txBody>
      </p:sp>
    </p:spTree>
    <p:extLst>
      <p:ext uri="{BB962C8B-B14F-4D97-AF65-F5344CB8AC3E}">
        <p14:creationId xmlns:p14="http://schemas.microsoft.com/office/powerpoint/2010/main" val="1718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5"/>
          <p:cNvSpPr txBox="1"/>
          <p:nvPr/>
        </p:nvSpPr>
        <p:spPr>
          <a:xfrm>
            <a:off x="7626660" y="5522425"/>
            <a:ext cx="154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Recoil proton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" name="Textfeld 58"/>
          <p:cNvSpPr txBox="1"/>
          <p:nvPr/>
        </p:nvSpPr>
        <p:spPr>
          <a:xfrm>
            <a:off x="1417526" y="4323003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oherent </a:t>
            </a:r>
            <a:r>
              <a:rPr lang="en-US">
                <a:latin typeface="Helvetica"/>
                <a:cs typeface="Helvetica"/>
              </a:rPr>
              <a:t>𝜋</a:t>
            </a:r>
            <a:r>
              <a:rPr lang="en-US" baseline="30000" smtClean="0">
                <a:latin typeface="Helvetica"/>
                <a:cs typeface="Helvetica"/>
              </a:rPr>
              <a:t>0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Textfeld 59"/>
          <p:cNvSpPr txBox="1"/>
          <p:nvPr/>
        </p:nvSpPr>
        <p:spPr>
          <a:xfrm>
            <a:off x="734588" y="2964401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6CCFF"/>
                </a:solidFill>
                <a:latin typeface="Helvetica"/>
                <a:cs typeface="Helvetica"/>
              </a:rPr>
              <a:t>Background reactions by scattering on </a:t>
            </a:r>
            <a:r>
              <a:rPr lang="en-US" baseline="30000" dirty="0" smtClean="0">
                <a:solidFill>
                  <a:srgbClr val="66CCFF"/>
                </a:solidFill>
                <a:latin typeface="Helvetica"/>
                <a:cs typeface="Helvetica"/>
              </a:rPr>
              <a:t>12</a:t>
            </a:r>
            <a:r>
              <a:rPr lang="en-US" dirty="0" smtClean="0">
                <a:solidFill>
                  <a:srgbClr val="66CCFF"/>
                </a:solidFill>
                <a:latin typeface="Helvetica"/>
                <a:cs typeface="Helvetica"/>
              </a:rPr>
              <a:t>C or heavy nuclei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feld 79"/>
          <p:cNvSpPr txBox="1"/>
          <p:nvPr/>
        </p:nvSpPr>
        <p:spPr>
          <a:xfrm>
            <a:off x="7265060" y="2558088"/>
            <a:ext cx="154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Recoil proton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9" name="Gruppierung 11"/>
          <p:cNvGrpSpPr/>
          <p:nvPr/>
        </p:nvGrpSpPr>
        <p:grpSpPr>
          <a:xfrm>
            <a:off x="5045529" y="890967"/>
            <a:ext cx="3246655" cy="1980528"/>
            <a:chOff x="5480784" y="1253687"/>
            <a:chExt cx="3246655" cy="1980528"/>
          </a:xfrm>
        </p:grpSpPr>
        <p:grpSp>
          <p:nvGrpSpPr>
            <p:cNvPr id="53" name="Gruppierung 78"/>
            <p:cNvGrpSpPr/>
            <p:nvPr/>
          </p:nvGrpSpPr>
          <p:grpSpPr>
            <a:xfrm>
              <a:off x="5480784" y="1253687"/>
              <a:ext cx="3246655" cy="1781641"/>
              <a:chOff x="1235115" y="4095488"/>
              <a:chExt cx="3246655" cy="1781641"/>
            </a:xfrm>
          </p:grpSpPr>
          <p:grpSp>
            <p:nvGrpSpPr>
              <p:cNvPr id="55" name="Gruppierung 72"/>
              <p:cNvGrpSpPr/>
              <p:nvPr/>
            </p:nvGrpSpPr>
            <p:grpSpPr>
              <a:xfrm rot="818300">
                <a:off x="3065270" y="4095488"/>
                <a:ext cx="1416500" cy="1632604"/>
                <a:chOff x="2851154" y="3894618"/>
                <a:chExt cx="1416500" cy="1632604"/>
              </a:xfrm>
            </p:grpSpPr>
            <p:sp>
              <p:nvSpPr>
                <p:cNvPr id="59" name="Freihandform 58"/>
                <p:cNvSpPr/>
                <p:nvPr/>
              </p:nvSpPr>
              <p:spPr>
                <a:xfrm rot="16840759" flipV="1">
                  <a:off x="2347009" y="4537941"/>
                  <a:ext cx="1416500" cy="129854"/>
                </a:xfrm>
                <a:custGeom>
                  <a:avLst/>
                  <a:gdLst>
                    <a:gd name="connsiteX0" fmla="*/ 0 w 3816868"/>
                    <a:gd name="connsiteY0" fmla="*/ 6942 h 349905"/>
                    <a:gd name="connsiteX1" fmla="*/ 374747 w 3816868"/>
                    <a:gd name="connsiteY1" fmla="*/ 346979 h 349905"/>
                    <a:gd name="connsiteX2" fmla="*/ 763374 w 3816868"/>
                    <a:gd name="connsiteY2" fmla="*/ 2 h 349905"/>
                    <a:gd name="connsiteX3" fmla="*/ 1138121 w 3816868"/>
                    <a:gd name="connsiteY3" fmla="*/ 340040 h 349905"/>
                    <a:gd name="connsiteX4" fmla="*/ 1519807 w 3816868"/>
                    <a:gd name="connsiteY4" fmla="*/ 13881 h 349905"/>
                    <a:gd name="connsiteX5" fmla="*/ 1901494 w 3816868"/>
                    <a:gd name="connsiteY5" fmla="*/ 340040 h 349905"/>
                    <a:gd name="connsiteX6" fmla="*/ 2283181 w 3816868"/>
                    <a:gd name="connsiteY6" fmla="*/ 2 h 349905"/>
                    <a:gd name="connsiteX7" fmla="*/ 2664868 w 3816868"/>
                    <a:gd name="connsiteY7" fmla="*/ 340040 h 349905"/>
                    <a:gd name="connsiteX8" fmla="*/ 3053494 w 3816868"/>
                    <a:gd name="connsiteY8" fmla="*/ 2 h 349905"/>
                    <a:gd name="connsiteX9" fmla="*/ 3442121 w 3816868"/>
                    <a:gd name="connsiteY9" fmla="*/ 346979 h 349905"/>
                    <a:gd name="connsiteX10" fmla="*/ 3816868 w 3816868"/>
                    <a:gd name="connsiteY10" fmla="*/ 166551 h 3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6868" h="349905">
                      <a:moveTo>
                        <a:pt x="0" y="6942"/>
                      </a:moveTo>
                      <a:cubicBezTo>
                        <a:pt x="123759" y="177539"/>
                        <a:pt x="247518" y="348136"/>
                        <a:pt x="374747" y="346979"/>
                      </a:cubicBezTo>
                      <a:cubicBezTo>
                        <a:pt x="501976" y="345822"/>
                        <a:pt x="636145" y="1158"/>
                        <a:pt x="763374" y="2"/>
                      </a:cubicBezTo>
                      <a:cubicBezTo>
                        <a:pt x="890603" y="-1154"/>
                        <a:pt x="1012049" y="337727"/>
                        <a:pt x="1138121" y="340040"/>
                      </a:cubicBezTo>
                      <a:cubicBezTo>
                        <a:pt x="1264193" y="342353"/>
                        <a:pt x="1392578" y="13881"/>
                        <a:pt x="1519807" y="13881"/>
                      </a:cubicBezTo>
                      <a:cubicBezTo>
                        <a:pt x="1647036" y="13881"/>
                        <a:pt x="1774265" y="342353"/>
                        <a:pt x="1901494" y="340040"/>
                      </a:cubicBezTo>
                      <a:cubicBezTo>
                        <a:pt x="2028723" y="337727"/>
                        <a:pt x="2155952" y="2"/>
                        <a:pt x="2283181" y="2"/>
                      </a:cubicBezTo>
                      <a:cubicBezTo>
                        <a:pt x="2410410" y="2"/>
                        <a:pt x="2536483" y="340040"/>
                        <a:pt x="2664868" y="340040"/>
                      </a:cubicBezTo>
                      <a:cubicBezTo>
                        <a:pt x="2793253" y="340040"/>
                        <a:pt x="2923952" y="-1154"/>
                        <a:pt x="3053494" y="2"/>
                      </a:cubicBezTo>
                      <a:cubicBezTo>
                        <a:pt x="3183036" y="1158"/>
                        <a:pt x="3314892" y="319221"/>
                        <a:pt x="3442121" y="346979"/>
                      </a:cubicBezTo>
                      <a:cubicBezTo>
                        <a:pt x="3569350" y="374737"/>
                        <a:pt x="3756724" y="196622"/>
                        <a:pt x="3816868" y="166551"/>
                      </a:cubicBezTo>
                    </a:path>
                  </a:pathLst>
                </a:custGeom>
                <a:ln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0" name="Freihandform 59"/>
                <p:cNvSpPr/>
                <p:nvPr/>
              </p:nvSpPr>
              <p:spPr>
                <a:xfrm rot="19095050">
                  <a:off x="2851154" y="4821246"/>
                  <a:ext cx="1416500" cy="129854"/>
                </a:xfrm>
                <a:custGeom>
                  <a:avLst/>
                  <a:gdLst>
                    <a:gd name="connsiteX0" fmla="*/ 0 w 3816868"/>
                    <a:gd name="connsiteY0" fmla="*/ 6942 h 349905"/>
                    <a:gd name="connsiteX1" fmla="*/ 374747 w 3816868"/>
                    <a:gd name="connsiteY1" fmla="*/ 346979 h 349905"/>
                    <a:gd name="connsiteX2" fmla="*/ 763374 w 3816868"/>
                    <a:gd name="connsiteY2" fmla="*/ 2 h 349905"/>
                    <a:gd name="connsiteX3" fmla="*/ 1138121 w 3816868"/>
                    <a:gd name="connsiteY3" fmla="*/ 340040 h 349905"/>
                    <a:gd name="connsiteX4" fmla="*/ 1519807 w 3816868"/>
                    <a:gd name="connsiteY4" fmla="*/ 13881 h 349905"/>
                    <a:gd name="connsiteX5" fmla="*/ 1901494 w 3816868"/>
                    <a:gd name="connsiteY5" fmla="*/ 340040 h 349905"/>
                    <a:gd name="connsiteX6" fmla="*/ 2283181 w 3816868"/>
                    <a:gd name="connsiteY6" fmla="*/ 2 h 349905"/>
                    <a:gd name="connsiteX7" fmla="*/ 2664868 w 3816868"/>
                    <a:gd name="connsiteY7" fmla="*/ 340040 h 349905"/>
                    <a:gd name="connsiteX8" fmla="*/ 3053494 w 3816868"/>
                    <a:gd name="connsiteY8" fmla="*/ 2 h 349905"/>
                    <a:gd name="connsiteX9" fmla="*/ 3442121 w 3816868"/>
                    <a:gd name="connsiteY9" fmla="*/ 346979 h 349905"/>
                    <a:gd name="connsiteX10" fmla="*/ 3816868 w 3816868"/>
                    <a:gd name="connsiteY10" fmla="*/ 166551 h 3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6868" h="349905">
                      <a:moveTo>
                        <a:pt x="0" y="6942"/>
                      </a:moveTo>
                      <a:cubicBezTo>
                        <a:pt x="123759" y="177539"/>
                        <a:pt x="247518" y="348136"/>
                        <a:pt x="374747" y="346979"/>
                      </a:cubicBezTo>
                      <a:cubicBezTo>
                        <a:pt x="501976" y="345822"/>
                        <a:pt x="636145" y="1158"/>
                        <a:pt x="763374" y="2"/>
                      </a:cubicBezTo>
                      <a:cubicBezTo>
                        <a:pt x="890603" y="-1154"/>
                        <a:pt x="1012049" y="337727"/>
                        <a:pt x="1138121" y="340040"/>
                      </a:cubicBezTo>
                      <a:cubicBezTo>
                        <a:pt x="1264193" y="342353"/>
                        <a:pt x="1392578" y="13881"/>
                        <a:pt x="1519807" y="13881"/>
                      </a:cubicBezTo>
                      <a:cubicBezTo>
                        <a:pt x="1647036" y="13881"/>
                        <a:pt x="1774265" y="342353"/>
                        <a:pt x="1901494" y="340040"/>
                      </a:cubicBezTo>
                      <a:cubicBezTo>
                        <a:pt x="2028723" y="337727"/>
                        <a:pt x="2155952" y="2"/>
                        <a:pt x="2283181" y="2"/>
                      </a:cubicBezTo>
                      <a:cubicBezTo>
                        <a:pt x="2410410" y="2"/>
                        <a:pt x="2536483" y="340040"/>
                        <a:pt x="2664868" y="340040"/>
                      </a:cubicBezTo>
                      <a:cubicBezTo>
                        <a:pt x="2793253" y="340040"/>
                        <a:pt x="2923952" y="-1154"/>
                        <a:pt x="3053494" y="2"/>
                      </a:cubicBezTo>
                      <a:cubicBezTo>
                        <a:pt x="3183036" y="1158"/>
                        <a:pt x="3314892" y="319221"/>
                        <a:pt x="3442121" y="346979"/>
                      </a:cubicBezTo>
                      <a:cubicBezTo>
                        <a:pt x="3569350" y="374737"/>
                        <a:pt x="3756724" y="196622"/>
                        <a:pt x="3816868" y="166551"/>
                      </a:cubicBezTo>
                    </a:path>
                  </a:pathLst>
                </a:custGeom>
                <a:ln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61" name="Gerade Verbindung 63"/>
                <p:cNvCxnSpPr>
                  <a:stCxn id="60" idx="0"/>
                </p:cNvCxnSpPr>
                <p:nvPr/>
              </p:nvCxnSpPr>
              <p:spPr>
                <a:xfrm flipH="1">
                  <a:off x="2860209" y="5311258"/>
                  <a:ext cx="129275" cy="21596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Oval 68"/>
              <p:cNvSpPr/>
              <p:nvPr/>
            </p:nvSpPr>
            <p:spPr>
              <a:xfrm>
                <a:off x="2663871" y="5507782"/>
                <a:ext cx="257482" cy="25748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57" name="Gerade Verbindung mit Pfeil 56"/>
              <p:cNvCxnSpPr/>
              <p:nvPr/>
            </p:nvCxnSpPr>
            <p:spPr>
              <a:xfrm>
                <a:off x="2909583" y="5713721"/>
                <a:ext cx="324251" cy="163408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ihandform 57"/>
              <p:cNvSpPr/>
              <p:nvPr/>
            </p:nvSpPr>
            <p:spPr>
              <a:xfrm>
                <a:off x="1235115" y="5559897"/>
                <a:ext cx="1416500" cy="129854"/>
              </a:xfrm>
              <a:custGeom>
                <a:avLst/>
                <a:gdLst>
                  <a:gd name="connsiteX0" fmla="*/ 0 w 3816868"/>
                  <a:gd name="connsiteY0" fmla="*/ 6942 h 349905"/>
                  <a:gd name="connsiteX1" fmla="*/ 374747 w 3816868"/>
                  <a:gd name="connsiteY1" fmla="*/ 346979 h 349905"/>
                  <a:gd name="connsiteX2" fmla="*/ 763374 w 3816868"/>
                  <a:gd name="connsiteY2" fmla="*/ 2 h 349905"/>
                  <a:gd name="connsiteX3" fmla="*/ 1138121 w 3816868"/>
                  <a:gd name="connsiteY3" fmla="*/ 340040 h 349905"/>
                  <a:gd name="connsiteX4" fmla="*/ 1519807 w 3816868"/>
                  <a:gd name="connsiteY4" fmla="*/ 13881 h 349905"/>
                  <a:gd name="connsiteX5" fmla="*/ 1901494 w 3816868"/>
                  <a:gd name="connsiteY5" fmla="*/ 340040 h 349905"/>
                  <a:gd name="connsiteX6" fmla="*/ 2283181 w 3816868"/>
                  <a:gd name="connsiteY6" fmla="*/ 2 h 349905"/>
                  <a:gd name="connsiteX7" fmla="*/ 2664868 w 3816868"/>
                  <a:gd name="connsiteY7" fmla="*/ 340040 h 349905"/>
                  <a:gd name="connsiteX8" fmla="*/ 3053494 w 3816868"/>
                  <a:gd name="connsiteY8" fmla="*/ 2 h 349905"/>
                  <a:gd name="connsiteX9" fmla="*/ 3442121 w 3816868"/>
                  <a:gd name="connsiteY9" fmla="*/ 346979 h 349905"/>
                  <a:gd name="connsiteX10" fmla="*/ 3816868 w 3816868"/>
                  <a:gd name="connsiteY10" fmla="*/ 166551 h 34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6868" h="349905">
                    <a:moveTo>
                      <a:pt x="0" y="6942"/>
                    </a:moveTo>
                    <a:cubicBezTo>
                      <a:pt x="123759" y="177539"/>
                      <a:pt x="247518" y="348136"/>
                      <a:pt x="374747" y="346979"/>
                    </a:cubicBezTo>
                    <a:cubicBezTo>
                      <a:pt x="501976" y="345822"/>
                      <a:pt x="636145" y="1158"/>
                      <a:pt x="763374" y="2"/>
                    </a:cubicBezTo>
                    <a:cubicBezTo>
                      <a:pt x="890603" y="-1154"/>
                      <a:pt x="1012049" y="337727"/>
                      <a:pt x="1138121" y="340040"/>
                    </a:cubicBezTo>
                    <a:cubicBezTo>
                      <a:pt x="1264193" y="342353"/>
                      <a:pt x="1392578" y="13881"/>
                      <a:pt x="1519807" y="13881"/>
                    </a:cubicBezTo>
                    <a:cubicBezTo>
                      <a:pt x="1647036" y="13881"/>
                      <a:pt x="1774265" y="342353"/>
                      <a:pt x="1901494" y="340040"/>
                    </a:cubicBezTo>
                    <a:cubicBezTo>
                      <a:pt x="2028723" y="337727"/>
                      <a:pt x="2155952" y="2"/>
                      <a:pt x="2283181" y="2"/>
                    </a:cubicBezTo>
                    <a:cubicBezTo>
                      <a:pt x="2410410" y="2"/>
                      <a:pt x="2536483" y="340040"/>
                      <a:pt x="2664868" y="340040"/>
                    </a:cubicBezTo>
                    <a:cubicBezTo>
                      <a:pt x="2793253" y="340040"/>
                      <a:pt x="2923952" y="-1154"/>
                      <a:pt x="3053494" y="2"/>
                    </a:cubicBezTo>
                    <a:cubicBezTo>
                      <a:pt x="3183036" y="1158"/>
                      <a:pt x="3314892" y="319221"/>
                      <a:pt x="3442121" y="346979"/>
                    </a:cubicBezTo>
                    <a:cubicBezTo>
                      <a:pt x="3569350" y="374737"/>
                      <a:pt x="3756724" y="196622"/>
                      <a:pt x="3816868" y="166551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4" name="Oval 74"/>
            <p:cNvSpPr/>
            <p:nvPr/>
          </p:nvSpPr>
          <p:spPr>
            <a:xfrm>
              <a:off x="7477772" y="2976733"/>
              <a:ext cx="257482" cy="2574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Textfeld 76"/>
          <p:cNvSpPr txBox="1"/>
          <p:nvPr/>
        </p:nvSpPr>
        <p:spPr>
          <a:xfrm>
            <a:off x="3077937" y="1781588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/>
                <a:cs typeface="Helvetica"/>
              </a:rPr>
              <a:t>P</a:t>
            </a:r>
            <a:r>
              <a:rPr lang="en-US" dirty="0" smtClean="0">
                <a:latin typeface="Helvetica"/>
                <a:cs typeface="Helvetica"/>
              </a:rPr>
              <a:t>roton 𝜋</a:t>
            </a:r>
            <a:r>
              <a:rPr lang="en-US" baseline="30000" dirty="0" smtClean="0">
                <a:latin typeface="Helvetica"/>
                <a:cs typeface="Helvetica"/>
              </a:rPr>
              <a:t>0</a:t>
            </a:r>
            <a:r>
              <a:rPr lang="en-US" dirty="0" smtClean="0">
                <a:latin typeface="Helvetica"/>
                <a:cs typeface="Helvetica"/>
              </a:rPr>
              <a:t> photo production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1" name="Gruppierung 13"/>
          <p:cNvGrpSpPr/>
          <p:nvPr/>
        </p:nvGrpSpPr>
        <p:grpSpPr>
          <a:xfrm>
            <a:off x="5571150" y="3608461"/>
            <a:ext cx="3144815" cy="2204251"/>
            <a:chOff x="948307" y="3904533"/>
            <a:chExt cx="3144815" cy="2204251"/>
          </a:xfrm>
        </p:grpSpPr>
        <p:grpSp>
          <p:nvGrpSpPr>
            <p:cNvPr id="32" name="Gruppierung 6"/>
            <p:cNvGrpSpPr/>
            <p:nvPr/>
          </p:nvGrpSpPr>
          <p:grpSpPr>
            <a:xfrm>
              <a:off x="948307" y="4782389"/>
              <a:ext cx="2056721" cy="1326395"/>
              <a:chOff x="1309760" y="4782389"/>
              <a:chExt cx="2056721" cy="1326395"/>
            </a:xfrm>
          </p:grpSpPr>
          <p:grpSp>
            <p:nvGrpSpPr>
              <p:cNvPr id="41" name="Gruppierung 7"/>
              <p:cNvGrpSpPr/>
              <p:nvPr/>
            </p:nvGrpSpPr>
            <p:grpSpPr>
              <a:xfrm>
                <a:off x="1309760" y="4782389"/>
                <a:ext cx="1867120" cy="1090884"/>
                <a:chOff x="4806200" y="4501919"/>
                <a:chExt cx="2367677" cy="1383334"/>
              </a:xfrm>
            </p:grpSpPr>
            <p:sp>
              <p:nvSpPr>
                <p:cNvPr id="43" name="Freihandform 42"/>
                <p:cNvSpPr/>
                <p:nvPr/>
              </p:nvSpPr>
              <p:spPr>
                <a:xfrm>
                  <a:off x="4806200" y="5565632"/>
                  <a:ext cx="1796250" cy="164667"/>
                </a:xfrm>
                <a:custGeom>
                  <a:avLst/>
                  <a:gdLst>
                    <a:gd name="connsiteX0" fmla="*/ 0 w 3816868"/>
                    <a:gd name="connsiteY0" fmla="*/ 6942 h 349905"/>
                    <a:gd name="connsiteX1" fmla="*/ 374747 w 3816868"/>
                    <a:gd name="connsiteY1" fmla="*/ 346979 h 349905"/>
                    <a:gd name="connsiteX2" fmla="*/ 763374 w 3816868"/>
                    <a:gd name="connsiteY2" fmla="*/ 2 h 349905"/>
                    <a:gd name="connsiteX3" fmla="*/ 1138121 w 3816868"/>
                    <a:gd name="connsiteY3" fmla="*/ 340040 h 349905"/>
                    <a:gd name="connsiteX4" fmla="*/ 1519807 w 3816868"/>
                    <a:gd name="connsiteY4" fmla="*/ 13881 h 349905"/>
                    <a:gd name="connsiteX5" fmla="*/ 1901494 w 3816868"/>
                    <a:gd name="connsiteY5" fmla="*/ 340040 h 349905"/>
                    <a:gd name="connsiteX6" fmla="*/ 2283181 w 3816868"/>
                    <a:gd name="connsiteY6" fmla="*/ 2 h 349905"/>
                    <a:gd name="connsiteX7" fmla="*/ 2664868 w 3816868"/>
                    <a:gd name="connsiteY7" fmla="*/ 340040 h 349905"/>
                    <a:gd name="connsiteX8" fmla="*/ 3053494 w 3816868"/>
                    <a:gd name="connsiteY8" fmla="*/ 2 h 349905"/>
                    <a:gd name="connsiteX9" fmla="*/ 3442121 w 3816868"/>
                    <a:gd name="connsiteY9" fmla="*/ 346979 h 349905"/>
                    <a:gd name="connsiteX10" fmla="*/ 3816868 w 3816868"/>
                    <a:gd name="connsiteY10" fmla="*/ 166551 h 3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6868" h="349905">
                      <a:moveTo>
                        <a:pt x="0" y="6942"/>
                      </a:moveTo>
                      <a:cubicBezTo>
                        <a:pt x="123759" y="177539"/>
                        <a:pt x="247518" y="348136"/>
                        <a:pt x="374747" y="346979"/>
                      </a:cubicBezTo>
                      <a:cubicBezTo>
                        <a:pt x="501976" y="345822"/>
                        <a:pt x="636145" y="1158"/>
                        <a:pt x="763374" y="2"/>
                      </a:cubicBezTo>
                      <a:cubicBezTo>
                        <a:pt x="890603" y="-1154"/>
                        <a:pt x="1012049" y="337727"/>
                        <a:pt x="1138121" y="340040"/>
                      </a:cubicBezTo>
                      <a:cubicBezTo>
                        <a:pt x="1264193" y="342353"/>
                        <a:pt x="1392578" y="13881"/>
                        <a:pt x="1519807" y="13881"/>
                      </a:cubicBezTo>
                      <a:cubicBezTo>
                        <a:pt x="1647036" y="13881"/>
                        <a:pt x="1774265" y="342353"/>
                        <a:pt x="1901494" y="340040"/>
                      </a:cubicBezTo>
                      <a:cubicBezTo>
                        <a:pt x="2028723" y="337727"/>
                        <a:pt x="2155952" y="2"/>
                        <a:pt x="2283181" y="2"/>
                      </a:cubicBezTo>
                      <a:cubicBezTo>
                        <a:pt x="2410410" y="2"/>
                        <a:pt x="2536483" y="340040"/>
                        <a:pt x="2664868" y="340040"/>
                      </a:cubicBezTo>
                      <a:cubicBezTo>
                        <a:pt x="2793253" y="340040"/>
                        <a:pt x="2923952" y="-1154"/>
                        <a:pt x="3053494" y="2"/>
                      </a:cubicBezTo>
                      <a:cubicBezTo>
                        <a:pt x="3183036" y="1158"/>
                        <a:pt x="3314892" y="319221"/>
                        <a:pt x="3442121" y="346979"/>
                      </a:cubicBezTo>
                      <a:cubicBezTo>
                        <a:pt x="3569350" y="374737"/>
                        <a:pt x="3756724" y="196622"/>
                        <a:pt x="3816868" y="166551"/>
                      </a:cubicBezTo>
                    </a:path>
                  </a:pathLst>
                </a:custGeom>
                <a:ln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44" name="Gerade Verbindung mit Pfeil 43"/>
                <p:cNvCxnSpPr/>
                <p:nvPr/>
              </p:nvCxnSpPr>
              <p:spPr>
                <a:xfrm>
                  <a:off x="6844799" y="5617027"/>
                  <a:ext cx="272401" cy="268226"/>
                </a:xfrm>
                <a:prstGeom prst="straightConnector1">
                  <a:avLst/>
                </a:prstGeom>
                <a:ln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54"/>
                <p:cNvSpPr/>
                <p:nvPr/>
              </p:nvSpPr>
              <p:spPr>
                <a:xfrm>
                  <a:off x="5884774" y="4501919"/>
                  <a:ext cx="1289103" cy="1289103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46" name="Gruppierung 38"/>
                <p:cNvGrpSpPr/>
                <p:nvPr/>
              </p:nvGrpSpPr>
              <p:grpSpPr>
                <a:xfrm>
                  <a:off x="6010875" y="4841859"/>
                  <a:ext cx="1001426" cy="754356"/>
                  <a:chOff x="5884774" y="3277075"/>
                  <a:chExt cx="1001426" cy="754356"/>
                </a:xfrm>
              </p:grpSpPr>
              <p:sp>
                <p:nvSpPr>
                  <p:cNvPr id="47" name="Oval 39"/>
                  <p:cNvSpPr/>
                  <p:nvPr/>
                </p:nvSpPr>
                <p:spPr>
                  <a:xfrm>
                    <a:off x="5960140" y="3277075"/>
                    <a:ext cx="326510" cy="32651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2"/>
                  <p:cNvSpPr/>
                  <p:nvPr/>
                </p:nvSpPr>
                <p:spPr>
                  <a:xfrm>
                    <a:off x="6123488" y="3407577"/>
                    <a:ext cx="326510" cy="326510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3"/>
                  <p:cNvSpPr/>
                  <p:nvPr/>
                </p:nvSpPr>
                <p:spPr>
                  <a:xfrm>
                    <a:off x="5972710" y="3603704"/>
                    <a:ext cx="326510" cy="32651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4"/>
                  <p:cNvSpPr/>
                  <p:nvPr/>
                </p:nvSpPr>
                <p:spPr>
                  <a:xfrm>
                    <a:off x="5884774" y="3429475"/>
                    <a:ext cx="326510" cy="326510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49"/>
                  <p:cNvSpPr/>
                  <p:nvPr/>
                </p:nvSpPr>
                <p:spPr>
                  <a:xfrm>
                    <a:off x="6233180" y="3704921"/>
                    <a:ext cx="326510" cy="326510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6559690" y="3497870"/>
                    <a:ext cx="326510" cy="326510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2" name="Oval 70"/>
              <p:cNvSpPr/>
              <p:nvPr/>
            </p:nvSpPr>
            <p:spPr>
              <a:xfrm>
                <a:off x="3108999" y="5851302"/>
                <a:ext cx="257482" cy="25748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3" name="Freihandform 32"/>
            <p:cNvSpPr/>
            <p:nvPr/>
          </p:nvSpPr>
          <p:spPr>
            <a:xfrm rot="17659059" flipV="1">
              <a:off x="2253493" y="4547856"/>
              <a:ext cx="1416500" cy="129854"/>
            </a:xfrm>
            <a:custGeom>
              <a:avLst/>
              <a:gdLst>
                <a:gd name="connsiteX0" fmla="*/ 0 w 3816868"/>
                <a:gd name="connsiteY0" fmla="*/ 6942 h 349905"/>
                <a:gd name="connsiteX1" fmla="*/ 374747 w 3816868"/>
                <a:gd name="connsiteY1" fmla="*/ 346979 h 349905"/>
                <a:gd name="connsiteX2" fmla="*/ 763374 w 3816868"/>
                <a:gd name="connsiteY2" fmla="*/ 2 h 349905"/>
                <a:gd name="connsiteX3" fmla="*/ 1138121 w 3816868"/>
                <a:gd name="connsiteY3" fmla="*/ 340040 h 349905"/>
                <a:gd name="connsiteX4" fmla="*/ 1519807 w 3816868"/>
                <a:gd name="connsiteY4" fmla="*/ 13881 h 349905"/>
                <a:gd name="connsiteX5" fmla="*/ 1901494 w 3816868"/>
                <a:gd name="connsiteY5" fmla="*/ 340040 h 349905"/>
                <a:gd name="connsiteX6" fmla="*/ 2283181 w 3816868"/>
                <a:gd name="connsiteY6" fmla="*/ 2 h 349905"/>
                <a:gd name="connsiteX7" fmla="*/ 2664868 w 3816868"/>
                <a:gd name="connsiteY7" fmla="*/ 340040 h 349905"/>
                <a:gd name="connsiteX8" fmla="*/ 3053494 w 3816868"/>
                <a:gd name="connsiteY8" fmla="*/ 2 h 349905"/>
                <a:gd name="connsiteX9" fmla="*/ 3442121 w 3816868"/>
                <a:gd name="connsiteY9" fmla="*/ 346979 h 349905"/>
                <a:gd name="connsiteX10" fmla="*/ 3816868 w 3816868"/>
                <a:gd name="connsiteY10" fmla="*/ 166551 h 3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868" h="349905">
                  <a:moveTo>
                    <a:pt x="0" y="6942"/>
                  </a:moveTo>
                  <a:cubicBezTo>
                    <a:pt x="123759" y="177539"/>
                    <a:pt x="247518" y="348136"/>
                    <a:pt x="374747" y="346979"/>
                  </a:cubicBezTo>
                  <a:cubicBezTo>
                    <a:pt x="501976" y="345822"/>
                    <a:pt x="636145" y="1158"/>
                    <a:pt x="763374" y="2"/>
                  </a:cubicBezTo>
                  <a:cubicBezTo>
                    <a:pt x="890603" y="-1154"/>
                    <a:pt x="1012049" y="337727"/>
                    <a:pt x="1138121" y="340040"/>
                  </a:cubicBezTo>
                  <a:cubicBezTo>
                    <a:pt x="1264193" y="342353"/>
                    <a:pt x="1392578" y="13881"/>
                    <a:pt x="1519807" y="13881"/>
                  </a:cubicBezTo>
                  <a:cubicBezTo>
                    <a:pt x="1647036" y="13881"/>
                    <a:pt x="1774265" y="342353"/>
                    <a:pt x="1901494" y="340040"/>
                  </a:cubicBezTo>
                  <a:cubicBezTo>
                    <a:pt x="2028723" y="337727"/>
                    <a:pt x="2155952" y="2"/>
                    <a:pt x="2283181" y="2"/>
                  </a:cubicBezTo>
                  <a:cubicBezTo>
                    <a:pt x="2410410" y="2"/>
                    <a:pt x="2536483" y="340040"/>
                    <a:pt x="2664868" y="340040"/>
                  </a:cubicBezTo>
                  <a:cubicBezTo>
                    <a:pt x="2793253" y="340040"/>
                    <a:pt x="2923952" y="-1154"/>
                    <a:pt x="3053494" y="2"/>
                  </a:cubicBezTo>
                  <a:cubicBezTo>
                    <a:pt x="3183036" y="1158"/>
                    <a:pt x="3314892" y="319221"/>
                    <a:pt x="3442121" y="346979"/>
                  </a:cubicBezTo>
                  <a:cubicBezTo>
                    <a:pt x="3569350" y="374737"/>
                    <a:pt x="3756724" y="196622"/>
                    <a:pt x="3816868" y="166551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ihandform 33"/>
            <p:cNvSpPr/>
            <p:nvPr/>
          </p:nvSpPr>
          <p:spPr>
            <a:xfrm rot="19913350">
              <a:off x="2676622" y="4942046"/>
              <a:ext cx="1416500" cy="129854"/>
            </a:xfrm>
            <a:custGeom>
              <a:avLst/>
              <a:gdLst>
                <a:gd name="connsiteX0" fmla="*/ 0 w 3816868"/>
                <a:gd name="connsiteY0" fmla="*/ 6942 h 349905"/>
                <a:gd name="connsiteX1" fmla="*/ 374747 w 3816868"/>
                <a:gd name="connsiteY1" fmla="*/ 346979 h 349905"/>
                <a:gd name="connsiteX2" fmla="*/ 763374 w 3816868"/>
                <a:gd name="connsiteY2" fmla="*/ 2 h 349905"/>
                <a:gd name="connsiteX3" fmla="*/ 1138121 w 3816868"/>
                <a:gd name="connsiteY3" fmla="*/ 340040 h 349905"/>
                <a:gd name="connsiteX4" fmla="*/ 1519807 w 3816868"/>
                <a:gd name="connsiteY4" fmla="*/ 13881 h 349905"/>
                <a:gd name="connsiteX5" fmla="*/ 1901494 w 3816868"/>
                <a:gd name="connsiteY5" fmla="*/ 340040 h 349905"/>
                <a:gd name="connsiteX6" fmla="*/ 2283181 w 3816868"/>
                <a:gd name="connsiteY6" fmla="*/ 2 h 349905"/>
                <a:gd name="connsiteX7" fmla="*/ 2664868 w 3816868"/>
                <a:gd name="connsiteY7" fmla="*/ 340040 h 349905"/>
                <a:gd name="connsiteX8" fmla="*/ 3053494 w 3816868"/>
                <a:gd name="connsiteY8" fmla="*/ 2 h 349905"/>
                <a:gd name="connsiteX9" fmla="*/ 3442121 w 3816868"/>
                <a:gd name="connsiteY9" fmla="*/ 346979 h 349905"/>
                <a:gd name="connsiteX10" fmla="*/ 3816868 w 3816868"/>
                <a:gd name="connsiteY10" fmla="*/ 166551 h 3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868" h="349905">
                  <a:moveTo>
                    <a:pt x="0" y="6942"/>
                  </a:moveTo>
                  <a:cubicBezTo>
                    <a:pt x="123759" y="177539"/>
                    <a:pt x="247518" y="348136"/>
                    <a:pt x="374747" y="346979"/>
                  </a:cubicBezTo>
                  <a:cubicBezTo>
                    <a:pt x="501976" y="345822"/>
                    <a:pt x="636145" y="1158"/>
                    <a:pt x="763374" y="2"/>
                  </a:cubicBezTo>
                  <a:cubicBezTo>
                    <a:pt x="890603" y="-1154"/>
                    <a:pt x="1012049" y="337727"/>
                    <a:pt x="1138121" y="340040"/>
                  </a:cubicBezTo>
                  <a:cubicBezTo>
                    <a:pt x="1264193" y="342353"/>
                    <a:pt x="1392578" y="13881"/>
                    <a:pt x="1519807" y="13881"/>
                  </a:cubicBezTo>
                  <a:cubicBezTo>
                    <a:pt x="1647036" y="13881"/>
                    <a:pt x="1774265" y="342353"/>
                    <a:pt x="1901494" y="340040"/>
                  </a:cubicBezTo>
                  <a:cubicBezTo>
                    <a:pt x="2028723" y="337727"/>
                    <a:pt x="2155952" y="2"/>
                    <a:pt x="2283181" y="2"/>
                  </a:cubicBezTo>
                  <a:cubicBezTo>
                    <a:pt x="2410410" y="2"/>
                    <a:pt x="2536483" y="340040"/>
                    <a:pt x="2664868" y="340040"/>
                  </a:cubicBezTo>
                  <a:cubicBezTo>
                    <a:pt x="2793253" y="340040"/>
                    <a:pt x="2923952" y="-1154"/>
                    <a:pt x="3053494" y="2"/>
                  </a:cubicBezTo>
                  <a:cubicBezTo>
                    <a:pt x="3183036" y="1158"/>
                    <a:pt x="3314892" y="319221"/>
                    <a:pt x="3442121" y="346979"/>
                  </a:cubicBezTo>
                  <a:cubicBezTo>
                    <a:pt x="3569350" y="374737"/>
                    <a:pt x="3756724" y="196622"/>
                    <a:pt x="3816868" y="166551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5" name="Gerade Verbindung 88"/>
            <p:cNvCxnSpPr/>
            <p:nvPr/>
          </p:nvCxnSpPr>
          <p:spPr>
            <a:xfrm rot="818300" flipH="1">
              <a:off x="2577876" y="5267404"/>
              <a:ext cx="129275" cy="2159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89"/>
            <p:cNvSpPr/>
            <p:nvPr/>
          </p:nvSpPr>
          <p:spPr>
            <a:xfrm>
              <a:off x="2340722" y="5391721"/>
              <a:ext cx="257482" cy="2574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90"/>
            <p:cNvSpPr/>
            <p:nvPr/>
          </p:nvSpPr>
          <p:spPr>
            <a:xfrm>
              <a:off x="2247710" y="5136188"/>
              <a:ext cx="257482" cy="2574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91"/>
            <p:cNvSpPr/>
            <p:nvPr/>
          </p:nvSpPr>
          <p:spPr>
            <a:xfrm>
              <a:off x="2352661" y="4998036"/>
              <a:ext cx="257482" cy="25748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93"/>
            <p:cNvSpPr/>
            <p:nvPr/>
          </p:nvSpPr>
          <p:spPr>
            <a:xfrm>
              <a:off x="2209208" y="4923015"/>
              <a:ext cx="257482" cy="2574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94"/>
            <p:cNvSpPr/>
            <p:nvPr/>
          </p:nvSpPr>
          <p:spPr>
            <a:xfrm>
              <a:off x="2058868" y="4954181"/>
              <a:ext cx="257482" cy="25748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uppierung 14"/>
          <p:cNvGrpSpPr/>
          <p:nvPr/>
        </p:nvGrpSpPr>
        <p:grpSpPr>
          <a:xfrm>
            <a:off x="880911" y="3580145"/>
            <a:ext cx="3882237" cy="2386879"/>
            <a:chOff x="5136798" y="3429647"/>
            <a:chExt cx="3882237" cy="2386879"/>
          </a:xfrm>
        </p:grpSpPr>
        <p:grpSp>
          <p:nvGrpSpPr>
            <p:cNvPr id="13" name="Gruppierung 56"/>
            <p:cNvGrpSpPr/>
            <p:nvPr/>
          </p:nvGrpSpPr>
          <p:grpSpPr>
            <a:xfrm>
              <a:off x="5136798" y="4799958"/>
              <a:ext cx="2433071" cy="1016568"/>
              <a:chOff x="3962423" y="2937135"/>
              <a:chExt cx="3085353" cy="1289103"/>
            </a:xfrm>
          </p:grpSpPr>
          <p:sp>
            <p:nvSpPr>
              <p:cNvPr id="17" name="Freihandform 16"/>
              <p:cNvSpPr/>
              <p:nvPr/>
            </p:nvSpPr>
            <p:spPr>
              <a:xfrm>
                <a:off x="3962423" y="3497870"/>
                <a:ext cx="1796250" cy="164667"/>
              </a:xfrm>
              <a:custGeom>
                <a:avLst/>
                <a:gdLst>
                  <a:gd name="connsiteX0" fmla="*/ 0 w 3816868"/>
                  <a:gd name="connsiteY0" fmla="*/ 6942 h 349905"/>
                  <a:gd name="connsiteX1" fmla="*/ 374747 w 3816868"/>
                  <a:gd name="connsiteY1" fmla="*/ 346979 h 349905"/>
                  <a:gd name="connsiteX2" fmla="*/ 763374 w 3816868"/>
                  <a:gd name="connsiteY2" fmla="*/ 2 h 349905"/>
                  <a:gd name="connsiteX3" fmla="*/ 1138121 w 3816868"/>
                  <a:gd name="connsiteY3" fmla="*/ 340040 h 349905"/>
                  <a:gd name="connsiteX4" fmla="*/ 1519807 w 3816868"/>
                  <a:gd name="connsiteY4" fmla="*/ 13881 h 349905"/>
                  <a:gd name="connsiteX5" fmla="*/ 1901494 w 3816868"/>
                  <a:gd name="connsiteY5" fmla="*/ 340040 h 349905"/>
                  <a:gd name="connsiteX6" fmla="*/ 2283181 w 3816868"/>
                  <a:gd name="connsiteY6" fmla="*/ 2 h 349905"/>
                  <a:gd name="connsiteX7" fmla="*/ 2664868 w 3816868"/>
                  <a:gd name="connsiteY7" fmla="*/ 340040 h 349905"/>
                  <a:gd name="connsiteX8" fmla="*/ 3053494 w 3816868"/>
                  <a:gd name="connsiteY8" fmla="*/ 2 h 349905"/>
                  <a:gd name="connsiteX9" fmla="*/ 3442121 w 3816868"/>
                  <a:gd name="connsiteY9" fmla="*/ 346979 h 349905"/>
                  <a:gd name="connsiteX10" fmla="*/ 3816868 w 3816868"/>
                  <a:gd name="connsiteY10" fmla="*/ 166551 h 34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6868" h="349905">
                    <a:moveTo>
                      <a:pt x="0" y="6942"/>
                    </a:moveTo>
                    <a:cubicBezTo>
                      <a:pt x="123759" y="177539"/>
                      <a:pt x="247518" y="348136"/>
                      <a:pt x="374747" y="346979"/>
                    </a:cubicBezTo>
                    <a:cubicBezTo>
                      <a:pt x="501976" y="345822"/>
                      <a:pt x="636145" y="1158"/>
                      <a:pt x="763374" y="2"/>
                    </a:cubicBezTo>
                    <a:cubicBezTo>
                      <a:pt x="890603" y="-1154"/>
                      <a:pt x="1012049" y="337727"/>
                      <a:pt x="1138121" y="340040"/>
                    </a:cubicBezTo>
                    <a:cubicBezTo>
                      <a:pt x="1264193" y="342353"/>
                      <a:pt x="1392578" y="13881"/>
                      <a:pt x="1519807" y="13881"/>
                    </a:cubicBezTo>
                    <a:cubicBezTo>
                      <a:pt x="1647036" y="13881"/>
                      <a:pt x="1774265" y="342353"/>
                      <a:pt x="1901494" y="340040"/>
                    </a:cubicBezTo>
                    <a:cubicBezTo>
                      <a:pt x="2028723" y="337727"/>
                      <a:pt x="2155952" y="2"/>
                      <a:pt x="2283181" y="2"/>
                    </a:cubicBezTo>
                    <a:cubicBezTo>
                      <a:pt x="2410410" y="2"/>
                      <a:pt x="2536483" y="340040"/>
                      <a:pt x="2664868" y="340040"/>
                    </a:cubicBezTo>
                    <a:cubicBezTo>
                      <a:pt x="2793253" y="340040"/>
                      <a:pt x="2923952" y="-1154"/>
                      <a:pt x="3053494" y="2"/>
                    </a:cubicBezTo>
                    <a:cubicBezTo>
                      <a:pt x="3183036" y="1158"/>
                      <a:pt x="3314892" y="319221"/>
                      <a:pt x="3442121" y="346979"/>
                    </a:cubicBezTo>
                    <a:cubicBezTo>
                      <a:pt x="3569350" y="374737"/>
                      <a:pt x="3756724" y="196622"/>
                      <a:pt x="3816868" y="166551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8" name="Gruppierung 1"/>
              <p:cNvGrpSpPr/>
              <p:nvPr/>
            </p:nvGrpSpPr>
            <p:grpSpPr>
              <a:xfrm>
                <a:off x="5884774" y="3084748"/>
                <a:ext cx="1034058" cy="998901"/>
                <a:chOff x="5884774" y="3084748"/>
                <a:chExt cx="1034058" cy="998901"/>
              </a:xfrm>
            </p:grpSpPr>
            <p:sp>
              <p:nvSpPr>
                <p:cNvPr id="20" name="Oval 21"/>
                <p:cNvSpPr/>
                <p:nvPr/>
              </p:nvSpPr>
              <p:spPr>
                <a:xfrm>
                  <a:off x="5960140" y="3277075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Oval 26"/>
                <p:cNvSpPr/>
                <p:nvPr/>
              </p:nvSpPr>
              <p:spPr>
                <a:xfrm>
                  <a:off x="6123488" y="3407577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7"/>
                <p:cNvSpPr/>
                <p:nvPr/>
              </p:nvSpPr>
              <p:spPr>
                <a:xfrm>
                  <a:off x="5949285" y="3627128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Oval 28"/>
                <p:cNvSpPr/>
                <p:nvPr/>
              </p:nvSpPr>
              <p:spPr>
                <a:xfrm>
                  <a:off x="5884774" y="3429475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Oval 29"/>
                <p:cNvSpPr/>
                <p:nvPr/>
              </p:nvSpPr>
              <p:spPr>
                <a:xfrm>
                  <a:off x="6374539" y="3420077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Oval 30"/>
                <p:cNvSpPr/>
                <p:nvPr/>
              </p:nvSpPr>
              <p:spPr>
                <a:xfrm>
                  <a:off x="6483947" y="3163341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Oval 31"/>
                <p:cNvSpPr/>
                <p:nvPr/>
              </p:nvSpPr>
              <p:spPr>
                <a:xfrm>
                  <a:off x="6279035" y="3115465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Oval 32"/>
                <p:cNvSpPr/>
                <p:nvPr/>
              </p:nvSpPr>
              <p:spPr>
                <a:xfrm>
                  <a:off x="6233180" y="3704921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Oval 33"/>
                <p:cNvSpPr/>
                <p:nvPr/>
              </p:nvSpPr>
              <p:spPr>
                <a:xfrm>
                  <a:off x="6432301" y="3757139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Oval 34"/>
                <p:cNvSpPr/>
                <p:nvPr/>
              </p:nvSpPr>
              <p:spPr>
                <a:xfrm>
                  <a:off x="6559690" y="3497870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" name="Oval 35"/>
                <p:cNvSpPr/>
                <p:nvPr/>
              </p:nvSpPr>
              <p:spPr>
                <a:xfrm>
                  <a:off x="6592322" y="3300618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6"/>
                <p:cNvSpPr/>
                <p:nvPr/>
              </p:nvSpPr>
              <p:spPr>
                <a:xfrm>
                  <a:off x="6076715" y="3084748"/>
                  <a:ext cx="326510" cy="32651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2"/>
              <p:cNvSpPr/>
              <p:nvPr/>
            </p:nvSpPr>
            <p:spPr>
              <a:xfrm>
                <a:off x="5758673" y="2937135"/>
                <a:ext cx="1289103" cy="128910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4" name="Freihandform 13"/>
            <p:cNvSpPr/>
            <p:nvPr/>
          </p:nvSpPr>
          <p:spPr>
            <a:xfrm rot="17659059" flipV="1">
              <a:off x="7179406" y="4072970"/>
              <a:ext cx="1416500" cy="129854"/>
            </a:xfrm>
            <a:custGeom>
              <a:avLst/>
              <a:gdLst>
                <a:gd name="connsiteX0" fmla="*/ 0 w 3816868"/>
                <a:gd name="connsiteY0" fmla="*/ 6942 h 349905"/>
                <a:gd name="connsiteX1" fmla="*/ 374747 w 3816868"/>
                <a:gd name="connsiteY1" fmla="*/ 346979 h 349905"/>
                <a:gd name="connsiteX2" fmla="*/ 763374 w 3816868"/>
                <a:gd name="connsiteY2" fmla="*/ 2 h 349905"/>
                <a:gd name="connsiteX3" fmla="*/ 1138121 w 3816868"/>
                <a:gd name="connsiteY3" fmla="*/ 340040 h 349905"/>
                <a:gd name="connsiteX4" fmla="*/ 1519807 w 3816868"/>
                <a:gd name="connsiteY4" fmla="*/ 13881 h 349905"/>
                <a:gd name="connsiteX5" fmla="*/ 1901494 w 3816868"/>
                <a:gd name="connsiteY5" fmla="*/ 340040 h 349905"/>
                <a:gd name="connsiteX6" fmla="*/ 2283181 w 3816868"/>
                <a:gd name="connsiteY6" fmla="*/ 2 h 349905"/>
                <a:gd name="connsiteX7" fmla="*/ 2664868 w 3816868"/>
                <a:gd name="connsiteY7" fmla="*/ 340040 h 349905"/>
                <a:gd name="connsiteX8" fmla="*/ 3053494 w 3816868"/>
                <a:gd name="connsiteY8" fmla="*/ 2 h 349905"/>
                <a:gd name="connsiteX9" fmla="*/ 3442121 w 3816868"/>
                <a:gd name="connsiteY9" fmla="*/ 346979 h 349905"/>
                <a:gd name="connsiteX10" fmla="*/ 3816868 w 3816868"/>
                <a:gd name="connsiteY10" fmla="*/ 166551 h 3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868" h="349905">
                  <a:moveTo>
                    <a:pt x="0" y="6942"/>
                  </a:moveTo>
                  <a:cubicBezTo>
                    <a:pt x="123759" y="177539"/>
                    <a:pt x="247518" y="348136"/>
                    <a:pt x="374747" y="346979"/>
                  </a:cubicBezTo>
                  <a:cubicBezTo>
                    <a:pt x="501976" y="345822"/>
                    <a:pt x="636145" y="1158"/>
                    <a:pt x="763374" y="2"/>
                  </a:cubicBezTo>
                  <a:cubicBezTo>
                    <a:pt x="890603" y="-1154"/>
                    <a:pt x="1012049" y="337727"/>
                    <a:pt x="1138121" y="340040"/>
                  </a:cubicBezTo>
                  <a:cubicBezTo>
                    <a:pt x="1264193" y="342353"/>
                    <a:pt x="1392578" y="13881"/>
                    <a:pt x="1519807" y="13881"/>
                  </a:cubicBezTo>
                  <a:cubicBezTo>
                    <a:pt x="1647036" y="13881"/>
                    <a:pt x="1774265" y="342353"/>
                    <a:pt x="1901494" y="340040"/>
                  </a:cubicBezTo>
                  <a:cubicBezTo>
                    <a:pt x="2028723" y="337727"/>
                    <a:pt x="2155952" y="2"/>
                    <a:pt x="2283181" y="2"/>
                  </a:cubicBezTo>
                  <a:cubicBezTo>
                    <a:pt x="2410410" y="2"/>
                    <a:pt x="2536483" y="340040"/>
                    <a:pt x="2664868" y="340040"/>
                  </a:cubicBezTo>
                  <a:cubicBezTo>
                    <a:pt x="2793253" y="340040"/>
                    <a:pt x="2923952" y="-1154"/>
                    <a:pt x="3053494" y="2"/>
                  </a:cubicBezTo>
                  <a:cubicBezTo>
                    <a:pt x="3183036" y="1158"/>
                    <a:pt x="3314892" y="319221"/>
                    <a:pt x="3442121" y="346979"/>
                  </a:cubicBezTo>
                  <a:cubicBezTo>
                    <a:pt x="3569350" y="374737"/>
                    <a:pt x="3756724" y="196622"/>
                    <a:pt x="3816868" y="166551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ihandform 14"/>
            <p:cNvSpPr/>
            <p:nvPr/>
          </p:nvSpPr>
          <p:spPr>
            <a:xfrm rot="19913350">
              <a:off x="7602535" y="4467160"/>
              <a:ext cx="1416500" cy="129854"/>
            </a:xfrm>
            <a:custGeom>
              <a:avLst/>
              <a:gdLst>
                <a:gd name="connsiteX0" fmla="*/ 0 w 3816868"/>
                <a:gd name="connsiteY0" fmla="*/ 6942 h 349905"/>
                <a:gd name="connsiteX1" fmla="*/ 374747 w 3816868"/>
                <a:gd name="connsiteY1" fmla="*/ 346979 h 349905"/>
                <a:gd name="connsiteX2" fmla="*/ 763374 w 3816868"/>
                <a:gd name="connsiteY2" fmla="*/ 2 h 349905"/>
                <a:gd name="connsiteX3" fmla="*/ 1138121 w 3816868"/>
                <a:gd name="connsiteY3" fmla="*/ 340040 h 349905"/>
                <a:gd name="connsiteX4" fmla="*/ 1519807 w 3816868"/>
                <a:gd name="connsiteY4" fmla="*/ 13881 h 349905"/>
                <a:gd name="connsiteX5" fmla="*/ 1901494 w 3816868"/>
                <a:gd name="connsiteY5" fmla="*/ 340040 h 349905"/>
                <a:gd name="connsiteX6" fmla="*/ 2283181 w 3816868"/>
                <a:gd name="connsiteY6" fmla="*/ 2 h 349905"/>
                <a:gd name="connsiteX7" fmla="*/ 2664868 w 3816868"/>
                <a:gd name="connsiteY7" fmla="*/ 340040 h 349905"/>
                <a:gd name="connsiteX8" fmla="*/ 3053494 w 3816868"/>
                <a:gd name="connsiteY8" fmla="*/ 2 h 349905"/>
                <a:gd name="connsiteX9" fmla="*/ 3442121 w 3816868"/>
                <a:gd name="connsiteY9" fmla="*/ 346979 h 349905"/>
                <a:gd name="connsiteX10" fmla="*/ 3816868 w 3816868"/>
                <a:gd name="connsiteY10" fmla="*/ 166551 h 3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868" h="349905">
                  <a:moveTo>
                    <a:pt x="0" y="6942"/>
                  </a:moveTo>
                  <a:cubicBezTo>
                    <a:pt x="123759" y="177539"/>
                    <a:pt x="247518" y="348136"/>
                    <a:pt x="374747" y="346979"/>
                  </a:cubicBezTo>
                  <a:cubicBezTo>
                    <a:pt x="501976" y="345822"/>
                    <a:pt x="636145" y="1158"/>
                    <a:pt x="763374" y="2"/>
                  </a:cubicBezTo>
                  <a:cubicBezTo>
                    <a:pt x="890603" y="-1154"/>
                    <a:pt x="1012049" y="337727"/>
                    <a:pt x="1138121" y="340040"/>
                  </a:cubicBezTo>
                  <a:cubicBezTo>
                    <a:pt x="1264193" y="342353"/>
                    <a:pt x="1392578" y="13881"/>
                    <a:pt x="1519807" y="13881"/>
                  </a:cubicBezTo>
                  <a:cubicBezTo>
                    <a:pt x="1647036" y="13881"/>
                    <a:pt x="1774265" y="342353"/>
                    <a:pt x="1901494" y="340040"/>
                  </a:cubicBezTo>
                  <a:cubicBezTo>
                    <a:pt x="2028723" y="337727"/>
                    <a:pt x="2155952" y="2"/>
                    <a:pt x="2283181" y="2"/>
                  </a:cubicBezTo>
                  <a:cubicBezTo>
                    <a:pt x="2410410" y="2"/>
                    <a:pt x="2536483" y="340040"/>
                    <a:pt x="2664868" y="340040"/>
                  </a:cubicBezTo>
                  <a:cubicBezTo>
                    <a:pt x="2793253" y="340040"/>
                    <a:pt x="2923952" y="-1154"/>
                    <a:pt x="3053494" y="2"/>
                  </a:cubicBezTo>
                  <a:cubicBezTo>
                    <a:pt x="3183036" y="1158"/>
                    <a:pt x="3314892" y="319221"/>
                    <a:pt x="3442121" y="346979"/>
                  </a:cubicBezTo>
                  <a:cubicBezTo>
                    <a:pt x="3569350" y="374737"/>
                    <a:pt x="3756724" y="196622"/>
                    <a:pt x="3816868" y="166551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" name="Gerade Verbindung 98"/>
            <p:cNvCxnSpPr/>
            <p:nvPr/>
          </p:nvCxnSpPr>
          <p:spPr>
            <a:xfrm rot="818300" flipH="1">
              <a:off x="7503789" y="4792518"/>
              <a:ext cx="129275" cy="2159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feld 55"/>
          <p:cNvSpPr txBox="1"/>
          <p:nvPr/>
        </p:nvSpPr>
        <p:spPr>
          <a:xfrm>
            <a:off x="3146967" y="603143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Recoil nucleus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574089" y="404664"/>
            <a:ext cx="8757821" cy="52065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Investigation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of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dilution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factor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for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smtClean="0">
                <a:solidFill>
                  <a:schemeClr val="accent6"/>
                </a:solidFill>
                <a:latin typeface="Symbol" panose="05050102010706020507" pitchFamily="18" charset="2"/>
                <a:cs typeface="+mn-cs"/>
              </a:rPr>
              <a:t>p</a:t>
            </a:r>
            <a:r>
              <a:rPr lang="de-DE" sz="2800" b="1" baseline="30000" dirty="0" smtClean="0">
                <a:solidFill>
                  <a:schemeClr val="accent6"/>
                </a:solidFill>
                <a:cs typeface="+mn-cs"/>
              </a:rPr>
              <a:t>0</a:t>
            </a:r>
            <a:r>
              <a:rPr lang="de-DE" sz="2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2800" b="1" dirty="0" err="1" smtClean="0">
                <a:solidFill>
                  <a:schemeClr val="accent6"/>
                </a:solidFill>
                <a:cs typeface="+mn-cs"/>
              </a:rPr>
              <a:t>production</a:t>
            </a:r>
            <a:endParaRPr lang="de-DE" sz="2800" b="1" dirty="0">
              <a:solidFill>
                <a:schemeClr val="accent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/>
          <p:nvPr/>
        </p:nvGrpSpPr>
        <p:grpSpPr>
          <a:xfrm>
            <a:off x="1595414" y="285736"/>
            <a:ext cx="8143932" cy="5248269"/>
            <a:chOff x="238092" y="785794"/>
            <a:chExt cx="7500990" cy="4533913"/>
          </a:xfrm>
        </p:grpSpPr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68533"/>
            <a:stretch>
              <a:fillRect/>
            </a:stretch>
          </p:blipFill>
          <p:spPr bwMode="auto">
            <a:xfrm>
              <a:off x="238092" y="804844"/>
              <a:ext cx="2286016" cy="451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084" r="24282"/>
            <a:stretch>
              <a:fillRect/>
            </a:stretch>
          </p:blipFill>
          <p:spPr bwMode="auto">
            <a:xfrm>
              <a:off x="2595546" y="804844"/>
              <a:ext cx="1571636" cy="451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090" r="68650"/>
            <a:stretch>
              <a:fillRect/>
            </a:stretch>
          </p:blipFill>
          <p:spPr bwMode="auto">
            <a:xfrm>
              <a:off x="4452934" y="785794"/>
              <a:ext cx="1643074" cy="453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598" r="23143"/>
            <a:stretch>
              <a:fillRect/>
            </a:stretch>
          </p:blipFill>
          <p:spPr bwMode="auto">
            <a:xfrm>
              <a:off x="6096008" y="785794"/>
              <a:ext cx="1643074" cy="453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4452938" y="5929338"/>
            <a:ext cx="5286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Löhrig</a:t>
            </a:r>
            <a:r>
              <a:rPr lang="en-US" sz="1800" dirty="0" smtClean="0"/>
              <a:t>, </a:t>
            </a:r>
            <a:r>
              <a:rPr lang="en-US" sz="1800" dirty="0" err="1" smtClean="0"/>
              <a:t>Metsch</a:t>
            </a:r>
            <a:r>
              <a:rPr lang="en-US" sz="1800" dirty="0" smtClean="0"/>
              <a:t>, </a:t>
            </a:r>
            <a:r>
              <a:rPr lang="en-US" sz="1800" dirty="0" err="1" smtClean="0"/>
              <a:t>Petry</a:t>
            </a:r>
            <a:r>
              <a:rPr lang="en-US" sz="1800" dirty="0" smtClean="0"/>
              <a:t>, </a:t>
            </a:r>
            <a:r>
              <a:rPr lang="en-US" sz="1800" dirty="0" err="1" smtClean="0"/>
              <a:t>Eur.Phys.J</a:t>
            </a:r>
            <a:r>
              <a:rPr lang="en-US" sz="1800" dirty="0" smtClean="0"/>
              <a:t>. A10 (2001) 395-446</a:t>
            </a:r>
          </a:p>
          <a:p>
            <a:endParaRPr lang="en-US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38422" y="2"/>
            <a:ext cx="6287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Introduction: Excitation Spectrum of the Nucleon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9" name="Grafik 8" descr="Visible_spectrum_of_hydro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309846" y="2833666"/>
            <a:ext cx="4929222" cy="30953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5643579"/>
            <a:ext cx="407484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dirty="0" smtClean="0"/>
              <a:t>H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452938" y="6211673"/>
            <a:ext cx="545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The light baryon spectrum in a relativistic quark model</a:t>
            </a:r>
            <a:endParaRPr lang="en-US" sz="1800" dirty="0"/>
          </a:p>
        </p:txBody>
      </p:sp>
      <p:pic>
        <p:nvPicPr>
          <p:cNvPr id="12" name="Grafik 11" descr="Visible_spectrum_of_hel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1809780" y="2833670"/>
            <a:ext cx="4953000" cy="28575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80968" y="5643579"/>
            <a:ext cx="543739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dirty="0" smtClean="0"/>
              <a:t>He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952476" y="5643579"/>
            <a:ext cx="56137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dirty="0" err="1" smtClean="0"/>
              <a:t>Hg</a:t>
            </a:r>
            <a:endParaRPr lang="en-US" dirty="0"/>
          </a:p>
        </p:txBody>
      </p:sp>
      <p:pic>
        <p:nvPicPr>
          <p:cNvPr id="16" name="Grafik 15" descr="Visible_spectrum_of_mercu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1273994" y="2797954"/>
            <a:ext cx="4953000" cy="35719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238097" y="61436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Atom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2452670" y="614364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Nucleon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75" y="476672"/>
            <a:ext cx="93685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01"/>
            <a:ext cx="5381988" cy="3350691"/>
          </a:xfrm>
          <a:prstGeom prst="rect">
            <a:avLst/>
          </a:prstGeom>
        </p:spPr>
      </p:pic>
      <p:pic>
        <p:nvPicPr>
          <p:cNvPr id="4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383148"/>
            <a:ext cx="5381989" cy="33506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953000" y="4869160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Recoil protons from </a:t>
            </a:r>
            <a:r>
              <a:rPr lang="en-US" dirty="0">
                <a:solidFill>
                  <a:srgbClr val="66CCFF"/>
                </a:solidFill>
                <a:latin typeface="Helvetica"/>
                <a:cs typeface="Helvetica"/>
              </a:rPr>
              <a:t>scattering on H </a:t>
            </a:r>
            <a:r>
              <a:rPr lang="en-US" dirty="0">
                <a:latin typeface="Helvetica"/>
                <a:cs typeface="Helvetica"/>
              </a:rPr>
              <a:t>and</a:t>
            </a:r>
          </a:p>
          <a:p>
            <a:pPr algn="ctr"/>
            <a:r>
              <a:rPr lang="en-US" dirty="0">
                <a:latin typeface="Helvetica"/>
                <a:cs typeface="Helvetica"/>
              </a:rPr>
              <a:t>a broad distribution from </a:t>
            </a:r>
            <a:r>
              <a:rPr lang="en-US" dirty="0">
                <a:solidFill>
                  <a:srgbClr val="66CCFF"/>
                </a:solidFill>
                <a:latin typeface="Helvetica"/>
                <a:cs typeface="Helvetica"/>
              </a:rPr>
              <a:t>incoherent scattering </a:t>
            </a:r>
            <a:r>
              <a:rPr lang="en-US" dirty="0">
                <a:latin typeface="Helvetica"/>
                <a:cs typeface="Helvetica"/>
              </a:rPr>
              <a:t>on </a:t>
            </a:r>
            <a:r>
              <a:rPr lang="en-US" baseline="30000" dirty="0">
                <a:latin typeface="Helvetica"/>
                <a:cs typeface="Helvetica"/>
              </a:rPr>
              <a:t>12</a:t>
            </a: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2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5445224"/>
            <a:ext cx="9849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RomNo9L-Regu"/>
              </a:rPr>
              <a:t>M. </a:t>
            </a:r>
            <a:r>
              <a:rPr lang="en-US" dirty="0" err="1">
                <a:latin typeface="NimbusRomNo9L-Regu"/>
              </a:rPr>
              <a:t>Biroth</a:t>
            </a:r>
            <a:r>
              <a:rPr lang="en-US" dirty="0">
                <a:latin typeface="NimbusRomNo9L-Regu"/>
              </a:rPr>
              <a:t>, P. Achenbach, E. </a:t>
            </a:r>
            <a:r>
              <a:rPr lang="en-US" dirty="0" err="1">
                <a:latin typeface="NimbusRomNo9L-Regu"/>
              </a:rPr>
              <a:t>Downie</a:t>
            </a:r>
            <a:r>
              <a:rPr lang="en-US" dirty="0">
                <a:latin typeface="NimbusRomNo9L-Regu"/>
              </a:rPr>
              <a:t>, and A. Thomas, “A low-noise</a:t>
            </a:r>
          </a:p>
          <a:p>
            <a:r>
              <a:rPr lang="en-US" dirty="0">
                <a:latin typeface="NimbusRomNo9L-Regu"/>
              </a:rPr>
              <a:t>and fast pre-amplifier and readout system for </a:t>
            </a:r>
            <a:r>
              <a:rPr lang="en-US" dirty="0" err="1">
                <a:latin typeface="NimbusRomNo9L-Regu"/>
              </a:rPr>
              <a:t>SiPMs</a:t>
            </a:r>
            <a:r>
              <a:rPr lang="en-US" dirty="0">
                <a:latin typeface="NimbusRomNo9L-Regu"/>
              </a:rPr>
              <a:t>,” </a:t>
            </a:r>
            <a:r>
              <a:rPr lang="en-US" dirty="0" err="1">
                <a:latin typeface="NimbusRomNo9L-ReguItal"/>
              </a:rPr>
              <a:t>Nucl</a:t>
            </a:r>
            <a:r>
              <a:rPr lang="en-US" dirty="0">
                <a:latin typeface="NimbusRomNo9L-ReguItal"/>
              </a:rPr>
              <a:t>. </a:t>
            </a:r>
            <a:r>
              <a:rPr lang="en-US" dirty="0" err="1">
                <a:latin typeface="NimbusRomNo9L-ReguItal"/>
              </a:rPr>
              <a:t>Instrum</a:t>
            </a:r>
            <a:r>
              <a:rPr lang="en-US" dirty="0">
                <a:latin typeface="NimbusRomNo9L-ReguItal"/>
              </a:rPr>
              <a:t>.</a:t>
            </a:r>
          </a:p>
          <a:p>
            <a:r>
              <a:rPr lang="de-DE" dirty="0" err="1">
                <a:latin typeface="NimbusRomNo9L-ReguItal"/>
              </a:rPr>
              <a:t>Methods</a:t>
            </a:r>
            <a:r>
              <a:rPr lang="de-DE" dirty="0">
                <a:latin typeface="NimbusRomNo9L-ReguItal"/>
              </a:rPr>
              <a:t> Phys. Res. A</a:t>
            </a:r>
            <a:r>
              <a:rPr lang="de-DE" dirty="0">
                <a:latin typeface="NimbusRomNo9L-Regu"/>
              </a:rPr>
              <a:t>, vol. 787, pp. 185–188, Jul. 2015.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2924944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RomNo9L-Regu"/>
              </a:rPr>
              <a:t>P. Achenbach, M. </a:t>
            </a:r>
            <a:r>
              <a:rPr lang="en-US" dirty="0" err="1">
                <a:latin typeface="NimbusRomNo9L-Regu"/>
              </a:rPr>
              <a:t>Biroth</a:t>
            </a:r>
            <a:r>
              <a:rPr lang="en-US" dirty="0">
                <a:latin typeface="NimbusRomNo9L-Regu"/>
              </a:rPr>
              <a:t>, E. </a:t>
            </a:r>
            <a:r>
              <a:rPr lang="en-US" dirty="0" err="1">
                <a:latin typeface="NimbusRomNo9L-Regu"/>
              </a:rPr>
              <a:t>Downie</a:t>
            </a:r>
            <a:r>
              <a:rPr lang="en-US" dirty="0">
                <a:latin typeface="NimbusRomNo9L-Regu"/>
              </a:rPr>
              <a:t>, and A. Thomas, “On the operation</a:t>
            </a:r>
          </a:p>
          <a:p>
            <a:r>
              <a:rPr lang="en-US" dirty="0">
                <a:latin typeface="NimbusRomNo9L-Regu"/>
              </a:rPr>
              <a:t>of silicon photomultipliers at temperatures of 1–4 kelvin,” </a:t>
            </a:r>
            <a:r>
              <a:rPr lang="en-US" dirty="0" err="1">
                <a:latin typeface="NimbusRomNo9L-ReguItal"/>
              </a:rPr>
              <a:t>Nucl</a:t>
            </a:r>
            <a:r>
              <a:rPr lang="en-US" dirty="0">
                <a:latin typeface="NimbusRomNo9L-ReguItal"/>
              </a:rPr>
              <a:t>. </a:t>
            </a:r>
            <a:r>
              <a:rPr lang="en-US" dirty="0" err="1">
                <a:latin typeface="NimbusRomNo9L-ReguItal"/>
              </a:rPr>
              <a:t>Instrum</a:t>
            </a:r>
            <a:r>
              <a:rPr lang="en-US" dirty="0">
                <a:latin typeface="NimbusRomNo9L-ReguItal"/>
              </a:rPr>
              <a:t>.</a:t>
            </a:r>
          </a:p>
          <a:p>
            <a:r>
              <a:rPr lang="de-DE" dirty="0" err="1">
                <a:latin typeface="NimbusRomNo9L-ReguItal"/>
              </a:rPr>
              <a:t>Methods</a:t>
            </a:r>
            <a:r>
              <a:rPr lang="de-DE" dirty="0">
                <a:latin typeface="NimbusRomNo9L-ReguItal"/>
              </a:rPr>
              <a:t> Phys. Res. A</a:t>
            </a:r>
            <a:r>
              <a:rPr lang="de-DE" dirty="0">
                <a:latin typeface="NimbusRomNo9L-Regu"/>
              </a:rPr>
              <a:t>, vol. 824, pp. 74–75, Jul. 2016.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237485"/>
            <a:ext cx="9705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RomNo9L-Regu"/>
              </a:rPr>
              <a:t>M. </a:t>
            </a:r>
            <a:r>
              <a:rPr lang="en-US" dirty="0" err="1">
                <a:latin typeface="NimbusRomNo9L-Regu"/>
              </a:rPr>
              <a:t>Biroth</a:t>
            </a:r>
            <a:r>
              <a:rPr lang="en-US" dirty="0">
                <a:latin typeface="NimbusRomNo9L-Regu"/>
              </a:rPr>
              <a:t>, P. Achenbach, E. </a:t>
            </a:r>
            <a:r>
              <a:rPr lang="en-US" dirty="0" err="1">
                <a:latin typeface="NimbusRomNo9L-Regu"/>
              </a:rPr>
              <a:t>Downie</a:t>
            </a:r>
            <a:r>
              <a:rPr lang="en-US" dirty="0">
                <a:latin typeface="NimbusRomNo9L-Regu"/>
              </a:rPr>
              <a:t>, and A. Thomas, “Silicon photomultiplier</a:t>
            </a:r>
          </a:p>
          <a:p>
            <a:r>
              <a:rPr lang="en-US" dirty="0">
                <a:latin typeface="NimbusRomNo9L-Regu"/>
              </a:rPr>
              <a:t>properties at cryogenic temperatures,” </a:t>
            </a:r>
            <a:r>
              <a:rPr lang="en-US" dirty="0" err="1">
                <a:latin typeface="NimbusRomNo9L-ReguItal"/>
              </a:rPr>
              <a:t>Nucl</a:t>
            </a:r>
            <a:r>
              <a:rPr lang="en-US" dirty="0">
                <a:latin typeface="NimbusRomNo9L-ReguItal"/>
              </a:rPr>
              <a:t>. </a:t>
            </a:r>
            <a:r>
              <a:rPr lang="en-US" dirty="0" err="1">
                <a:latin typeface="NimbusRomNo9L-ReguItal"/>
              </a:rPr>
              <a:t>Instrum</a:t>
            </a:r>
            <a:r>
              <a:rPr lang="en-US" dirty="0">
                <a:latin typeface="NimbusRomNo9L-ReguItal"/>
              </a:rPr>
              <a:t>. Methods</a:t>
            </a:r>
          </a:p>
          <a:p>
            <a:r>
              <a:rPr lang="de-DE" dirty="0">
                <a:latin typeface="NimbusRomNo9L-ReguItal"/>
              </a:rPr>
              <a:t>Phys. Res. A</a:t>
            </a:r>
            <a:r>
              <a:rPr lang="de-DE" dirty="0">
                <a:latin typeface="NimbusRomNo9L-Regu"/>
              </a:rPr>
              <a:t>, vol. 787, pp. 68–71, Jul. 2015.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1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6"/>
          <p:cNvSpPr>
            <a:spLocks noChangeArrowheads="1"/>
          </p:cNvSpPr>
          <p:nvPr/>
        </p:nvSpPr>
        <p:spPr bwMode="auto">
          <a:xfrm>
            <a:off x="-15552" y="794072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Text Box 11"/>
          <p:cNvSpPr txBox="1">
            <a:spLocks noChangeArrowheads="1"/>
          </p:cNvSpPr>
          <p:nvPr/>
        </p:nvSpPr>
        <p:spPr bwMode="auto">
          <a:xfrm>
            <a:off x="488502" y="646876"/>
            <a:ext cx="949325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dirty="0"/>
              <a:t> Data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 err="1"/>
              <a:t>CBall</a:t>
            </a:r>
            <a:r>
              <a:rPr lang="de-DE" b="1" dirty="0"/>
              <a:t> TAPS </a:t>
            </a:r>
            <a:r>
              <a:rPr lang="de-DE" b="1" dirty="0" err="1"/>
              <a:t>detector</a:t>
            </a:r>
            <a:r>
              <a:rPr lang="de-DE" b="1" dirty="0"/>
              <a:t> </a:t>
            </a:r>
            <a:r>
              <a:rPr lang="de-DE" b="1" dirty="0" err="1"/>
              <a:t>system</a:t>
            </a:r>
            <a:r>
              <a:rPr lang="de-DE" b="1" dirty="0"/>
              <a:t> </a:t>
            </a:r>
            <a:r>
              <a:rPr lang="de-DE" b="1" dirty="0" err="1"/>
              <a:t>started</a:t>
            </a:r>
            <a:r>
              <a:rPr lang="de-DE" dirty="0"/>
              <a:t> </a:t>
            </a:r>
            <a:r>
              <a:rPr lang="de-DE" b="1" dirty="0" smtClean="0"/>
              <a:t>2010 </a:t>
            </a:r>
            <a:r>
              <a:rPr lang="de-DE" b="1" dirty="0" err="1" smtClean="0"/>
              <a:t>at</a:t>
            </a:r>
            <a:r>
              <a:rPr lang="de-DE" b="1" dirty="0" smtClean="0"/>
              <a:t> MAMI C.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dirty="0" smtClean="0"/>
              <a:t>All </a:t>
            </a:r>
            <a:r>
              <a:rPr lang="de-DE" dirty="0" err="1" smtClean="0"/>
              <a:t>directions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deuterons</a:t>
            </a:r>
            <a:r>
              <a:rPr lang="de-DE" dirty="0" smtClean="0"/>
              <a:t> in Butanol. </a:t>
            </a:r>
            <a:r>
              <a:rPr lang="de-DE" dirty="0" smtClean="0"/>
              <a:t>Analysis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9880" name="Text Box 11"/>
          <p:cNvSpPr txBox="1">
            <a:spLocks noChangeArrowheads="1"/>
          </p:cNvSpPr>
          <p:nvPr/>
        </p:nvSpPr>
        <p:spPr bwMode="auto">
          <a:xfrm>
            <a:off x="488502" y="5448940"/>
            <a:ext cx="94932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Measurement </a:t>
            </a:r>
            <a:r>
              <a:rPr lang="de-DE" b="1" dirty="0" err="1"/>
              <a:t>of</a:t>
            </a:r>
            <a:r>
              <a:rPr lang="de-DE" b="1" dirty="0"/>
              <a:t> 4 </a:t>
            </a:r>
            <a:r>
              <a:rPr lang="de-DE" b="1" dirty="0" err="1"/>
              <a:t>Vector</a:t>
            </a:r>
            <a:r>
              <a:rPr lang="de-DE" b="1" dirty="0"/>
              <a:t> Spin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smtClean="0"/>
              <a:t> in Compton </a:t>
            </a:r>
            <a:r>
              <a:rPr lang="de-DE" b="1" dirty="0" err="1" smtClean="0"/>
              <a:t>process</a:t>
            </a:r>
            <a:r>
              <a:rPr lang="de-DE" b="1" dirty="0" smtClean="0"/>
              <a:t>.</a:t>
            </a:r>
            <a:endParaRPr lang="de-DE" dirty="0"/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-10161" y="5954660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Rectangle 2053"/>
          <p:cNvSpPr>
            <a:spLocks noChangeArrowheads="1"/>
          </p:cNvSpPr>
          <p:nvPr/>
        </p:nvSpPr>
        <p:spPr bwMode="auto">
          <a:xfrm>
            <a:off x="3809974" y="2"/>
            <a:ext cx="2303516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279F"/>
                </a:solidFill>
              </a:rPr>
              <a:t>Conclusions</a:t>
            </a:r>
          </a:p>
        </p:txBody>
      </p:sp>
      <p:sp>
        <p:nvSpPr>
          <p:cNvPr id="79883" name="Rectangle 2053"/>
          <p:cNvSpPr>
            <a:spLocks noChangeArrowheads="1"/>
          </p:cNvSpPr>
          <p:nvPr/>
        </p:nvSpPr>
        <p:spPr bwMode="auto">
          <a:xfrm>
            <a:off x="3809974" y="2651040"/>
            <a:ext cx="1617430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279F"/>
                </a:solidFill>
              </a:rPr>
              <a:t>Outlook</a:t>
            </a:r>
          </a:p>
        </p:txBody>
      </p:sp>
      <p:sp>
        <p:nvSpPr>
          <p:cNvPr id="79886" name="AutoShape 9"/>
          <p:cNvSpPr>
            <a:spLocks noChangeArrowheads="1"/>
          </p:cNvSpPr>
          <p:nvPr/>
        </p:nvSpPr>
        <p:spPr bwMode="auto">
          <a:xfrm>
            <a:off x="-1" y="5555947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1"/>
          <p:cNvSpPr txBox="1">
            <a:spLocks noChangeArrowheads="1"/>
          </p:cNvSpPr>
          <p:nvPr/>
        </p:nvSpPr>
        <p:spPr bwMode="auto">
          <a:xfrm>
            <a:off x="488502" y="3556265"/>
            <a:ext cx="949325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/>
              <a:t>R&amp;D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polarised</a:t>
            </a:r>
            <a:r>
              <a:rPr lang="de-DE" b="1" dirty="0"/>
              <a:t> </a:t>
            </a:r>
            <a:r>
              <a:rPr lang="de-DE" b="1" dirty="0" err="1"/>
              <a:t>active</a:t>
            </a:r>
            <a:r>
              <a:rPr lang="de-DE" b="1" dirty="0"/>
              <a:t> </a:t>
            </a:r>
            <a:r>
              <a:rPr lang="de-DE" b="1" dirty="0" err="1"/>
              <a:t>szintillator</a:t>
            </a:r>
            <a:r>
              <a:rPr lang="de-DE" b="1" dirty="0"/>
              <a:t> </a:t>
            </a:r>
            <a:r>
              <a:rPr lang="de-DE" b="1" dirty="0" err="1"/>
              <a:t>target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threshold</a:t>
            </a:r>
            <a:r>
              <a:rPr lang="de-DE" b="1" dirty="0"/>
              <a:t> </a:t>
            </a:r>
            <a:r>
              <a:rPr lang="de-DE" b="1" dirty="0" err="1" smtClean="0"/>
              <a:t>production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Compton will </a:t>
            </a:r>
            <a:r>
              <a:rPr lang="de-DE" b="1" dirty="0" err="1" smtClean="0"/>
              <a:t>continue</a:t>
            </a:r>
            <a:r>
              <a:rPr lang="de-DE" b="1" dirty="0" smtClean="0"/>
              <a:t>. </a:t>
            </a:r>
            <a:r>
              <a:rPr lang="de-DE" b="1" dirty="0"/>
              <a:t>A</a:t>
            </a:r>
            <a:r>
              <a:rPr lang="de-DE" b="1" dirty="0" smtClean="0"/>
              <a:t>nalysis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first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way</a:t>
            </a:r>
            <a:r>
              <a:rPr lang="de-DE" b="1" dirty="0" smtClean="0"/>
              <a:t>.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New </a:t>
            </a:r>
            <a:r>
              <a:rPr lang="de-DE" b="1" dirty="0" err="1" smtClean="0"/>
              <a:t>active</a:t>
            </a:r>
            <a:r>
              <a:rPr lang="de-DE" b="1" dirty="0" smtClean="0"/>
              <a:t> </a:t>
            </a:r>
            <a:r>
              <a:rPr lang="de-DE" b="1" dirty="0" err="1" smtClean="0"/>
              <a:t>target</a:t>
            </a:r>
            <a:r>
              <a:rPr lang="de-DE" b="1" dirty="0" smtClean="0"/>
              <a:t> </a:t>
            </a:r>
            <a:r>
              <a:rPr lang="de-DE" b="1" dirty="0" err="1" smtClean="0"/>
              <a:t>insert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better</a:t>
            </a:r>
            <a:r>
              <a:rPr lang="de-DE" b="1" dirty="0" smtClean="0"/>
              <a:t> light </a:t>
            </a:r>
            <a:r>
              <a:rPr lang="de-DE" b="1" dirty="0" err="1" smtClean="0"/>
              <a:t>transport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, </a:t>
            </a:r>
            <a:r>
              <a:rPr lang="de-DE" b="1" dirty="0" err="1" smtClean="0"/>
              <a:t>fibers</a:t>
            </a:r>
            <a:r>
              <a:rPr lang="de-DE" b="1" dirty="0" smtClean="0"/>
              <a:t>,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b="1" dirty="0" err="1" smtClean="0"/>
              <a:t>Scintillating</a:t>
            </a:r>
            <a:r>
              <a:rPr lang="de-DE" b="1" dirty="0" smtClean="0"/>
              <a:t> </a:t>
            </a:r>
            <a:r>
              <a:rPr lang="de-DE" b="1" dirty="0" err="1" smtClean="0"/>
              <a:t>target</a:t>
            </a:r>
            <a:r>
              <a:rPr lang="de-DE" b="1" dirty="0" smtClean="0"/>
              <a:t> </a:t>
            </a:r>
            <a:r>
              <a:rPr lang="de-DE" b="1" dirty="0" err="1" smtClean="0"/>
              <a:t>container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Butanol.</a:t>
            </a:r>
            <a:endParaRPr lang="de-DE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0" y="6309318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488502" y="6202310"/>
            <a:ext cx="930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New Measurement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transverse</a:t>
            </a:r>
            <a:r>
              <a:rPr lang="de-DE" b="1" dirty="0" smtClean="0"/>
              <a:t> </a:t>
            </a:r>
            <a:r>
              <a:rPr lang="de-DE" b="1" dirty="0" err="1" smtClean="0"/>
              <a:t>asymmetries</a:t>
            </a:r>
            <a:r>
              <a:rPr lang="de-DE" b="1" dirty="0" smtClean="0"/>
              <a:t> at Bonn ELSA </a:t>
            </a:r>
            <a:r>
              <a:rPr lang="de-DE" b="1" dirty="0" smtClean="0"/>
              <a:t>2017/19.</a:t>
            </a:r>
            <a:endParaRPr lang="de-DE" dirty="0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0" y="1986748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88502" y="1913886"/>
            <a:ext cx="949325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The </a:t>
            </a:r>
            <a:r>
              <a:rPr lang="de-DE" b="1" dirty="0" err="1" smtClean="0"/>
              <a:t>active</a:t>
            </a:r>
            <a:r>
              <a:rPr lang="de-DE" b="1" dirty="0" smtClean="0"/>
              <a:t> </a:t>
            </a:r>
            <a:r>
              <a:rPr lang="de-DE" b="1" dirty="0" err="1" smtClean="0"/>
              <a:t>polarised</a:t>
            </a:r>
            <a:r>
              <a:rPr lang="de-DE" b="1" dirty="0" smtClean="0"/>
              <a:t> </a:t>
            </a:r>
            <a:r>
              <a:rPr lang="de-DE" b="1" dirty="0" err="1" smtClean="0"/>
              <a:t>proton</a:t>
            </a:r>
            <a:r>
              <a:rPr lang="de-DE" b="1" dirty="0" smtClean="0"/>
              <a:t> </a:t>
            </a:r>
            <a:r>
              <a:rPr lang="de-DE" b="1" dirty="0" err="1" smtClean="0"/>
              <a:t>target</a:t>
            </a:r>
            <a:r>
              <a:rPr lang="de-DE" b="1" dirty="0" smtClean="0"/>
              <a:t> was in </a:t>
            </a:r>
            <a:r>
              <a:rPr lang="de-DE" b="1" dirty="0" err="1" smtClean="0"/>
              <a:t>operation</a:t>
            </a:r>
            <a:r>
              <a:rPr lang="de-DE" b="1" dirty="0" smtClean="0"/>
              <a:t> in </a:t>
            </a:r>
            <a:r>
              <a:rPr lang="de-DE" b="1" dirty="0" err="1" smtClean="0"/>
              <a:t>our</a:t>
            </a:r>
            <a:r>
              <a:rPr lang="de-DE" b="1" dirty="0" smtClean="0"/>
              <a:t> 4</a:t>
            </a:r>
            <a:r>
              <a:rPr lang="de-DE" b="1" dirty="0" smtClean="0">
                <a:latin typeface="Symbol" panose="05050102010706020507" pitchFamily="18" charset="2"/>
              </a:rPr>
              <a:t>p</a:t>
            </a:r>
            <a:r>
              <a:rPr lang="de-DE" b="1" dirty="0" smtClean="0"/>
              <a:t> </a:t>
            </a:r>
            <a:r>
              <a:rPr lang="de-DE" b="1" dirty="0" err="1" smtClean="0"/>
              <a:t>detector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in 2016.</a:t>
            </a:r>
            <a:endParaRPr lang="de-DE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56320" y="5847653"/>
            <a:ext cx="94932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Neutron </a:t>
            </a:r>
            <a:r>
              <a:rPr lang="de-DE" b="1" dirty="0" err="1" smtClean="0"/>
              <a:t>Scalar</a:t>
            </a:r>
            <a:r>
              <a:rPr lang="de-DE" b="1" dirty="0" smtClean="0"/>
              <a:t>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active</a:t>
            </a:r>
            <a:r>
              <a:rPr lang="de-DE" b="1" dirty="0" smtClean="0"/>
              <a:t> </a:t>
            </a:r>
            <a:r>
              <a:rPr lang="de-DE" b="1" dirty="0" err="1" smtClean="0"/>
              <a:t>helium</a:t>
            </a:r>
            <a:r>
              <a:rPr lang="de-DE" b="1" dirty="0" smtClean="0"/>
              <a:t> gas </a:t>
            </a:r>
            <a:r>
              <a:rPr lang="de-DE" b="1" dirty="0" err="1" smtClean="0"/>
              <a:t>target</a:t>
            </a:r>
            <a:r>
              <a:rPr lang="de-DE" b="1" dirty="0" smtClean="0"/>
              <a:t> </a:t>
            </a:r>
            <a:r>
              <a:rPr lang="de-DE" b="1" dirty="0" smtClean="0"/>
              <a:t>2019.</a:t>
            </a:r>
            <a:endParaRPr lang="de-DE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-15552" y="3670745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060848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err="1" smtClean="0"/>
              <a:t>Thank</a:t>
            </a:r>
            <a:r>
              <a:rPr lang="de-DE" sz="6600" dirty="0" smtClean="0"/>
              <a:t> </a:t>
            </a:r>
            <a:r>
              <a:rPr lang="de-DE" sz="6600" dirty="0" err="1" smtClean="0"/>
              <a:t>You</a:t>
            </a:r>
            <a:r>
              <a:rPr lang="de-DE" sz="6600" dirty="0" smtClean="0"/>
              <a:t>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0501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ryostat_Plo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1" y="571500"/>
            <a:ext cx="87169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500813" y="2482850"/>
            <a:ext cx="3405188" cy="4108450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/>
              <a:t>Transverse (Saddle coil) </a:t>
            </a:r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r>
              <a:rPr lang="de-DE" sz="1800" b="1"/>
              <a:t>and</a:t>
            </a:r>
          </a:p>
          <a:p>
            <a:pPr algn="ctr">
              <a:spcBef>
                <a:spcPct val="50000"/>
              </a:spcBef>
            </a:pPr>
            <a:r>
              <a:rPr lang="de-DE" sz="1800" b="1"/>
              <a:t>Longitudinal (Solenoid)</a:t>
            </a:r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r>
              <a:rPr lang="de-DE" sz="1800" b="1"/>
              <a:t>Internal </a:t>
            </a:r>
          </a:p>
          <a:p>
            <a:pPr algn="ctr">
              <a:spcBef>
                <a:spcPct val="50000"/>
              </a:spcBef>
            </a:pPr>
            <a:r>
              <a:rPr lang="de-DE" sz="1800" b="1"/>
              <a:t>Holding Field (1.2K, 0.6T)</a:t>
            </a: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 flipV="1">
            <a:off x="7970839" y="1524002"/>
            <a:ext cx="284162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7461" y="2"/>
            <a:ext cx="3614516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>
                <a:solidFill>
                  <a:schemeClr val="accent6"/>
                </a:solidFill>
                <a:cs typeface="+mn-cs"/>
              </a:rPr>
              <a:t>Magnet Technology</a:t>
            </a:r>
          </a:p>
        </p:txBody>
      </p: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415925" y="692062"/>
            <a:ext cx="512005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e-DE" sz="1800" b="1"/>
              <a:t>DNP at 200mK and 2.5T with 70GHz microwaves.</a:t>
            </a:r>
          </a:p>
          <a:p>
            <a:pPr eaLnBrk="0" hangingPunct="0"/>
            <a:r>
              <a:rPr lang="de-DE" sz="1800" b="1"/>
              <a:t>Frozen spin target  (25mKelvin, 0.6T).</a:t>
            </a:r>
          </a:p>
          <a:p>
            <a:pPr eaLnBrk="0" hangingPunct="0"/>
            <a:r>
              <a:rPr lang="de-DE" sz="1800" b="1"/>
              <a:t>Secondary particles punch through holding coil.</a:t>
            </a:r>
          </a:p>
          <a:p>
            <a:pPr eaLnBrk="0" hangingPunct="0"/>
            <a:r>
              <a:rPr lang="de-DE" sz="1800" b="1"/>
              <a:t>All directions of polarization.</a:t>
            </a: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 cstate="print"/>
          <a:srcRect t="14648" b="12109"/>
          <a:stretch>
            <a:fillRect/>
          </a:stretch>
        </p:blipFill>
        <p:spPr bwMode="auto">
          <a:xfrm>
            <a:off x="7119938" y="2786063"/>
            <a:ext cx="21129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4" descr="D:\Backup_oldHD\Dokumente und Einstellungen\Andreas Thomas\Eigene Dateien\Eigene Bilder\2006-03-24, Holdingcoil\Holdingcoil.jpg"/>
          <p:cNvPicPr>
            <a:picLocks noChangeAspect="1" noChangeArrowheads="1"/>
          </p:cNvPicPr>
          <p:nvPr/>
        </p:nvPicPr>
        <p:blipFill>
          <a:blip r:embed="rId4" cstate="print"/>
          <a:srcRect l="38313" t="36273" r="13385" b="17554"/>
          <a:stretch>
            <a:fillRect/>
          </a:stretch>
        </p:blipFill>
        <p:spPr bwMode="auto">
          <a:xfrm>
            <a:off x="7197726" y="4500565"/>
            <a:ext cx="21097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47802"/>
            <a:ext cx="47879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Georgia" pitchFamily="18" charset="0"/>
              </a:rPr>
              <a:t>Copper/scandium wire with </a:t>
            </a:r>
            <a:r>
              <a:rPr lang="en-GB" sz="2800" smtClean="0"/>
              <a:t>54</a:t>
            </a:r>
            <a:r>
              <a:rPr lang="en-GB" sz="2800" smtClean="0">
                <a:latin typeface="Georgia" pitchFamily="18" charset="0"/>
              </a:rPr>
              <a:t> Nb-Ti filaments embedded in it</a:t>
            </a:r>
            <a:r>
              <a:rPr lang="es-ES" sz="2800" smtClean="0"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latin typeface="Georgia" pitchFamily="18" charset="0"/>
              </a:rPr>
              <a:t>Cu:Sc=</a:t>
            </a:r>
            <a:r>
              <a:rPr lang="es-ES" sz="2800" smtClean="0"/>
              <a:t>1.35</a:t>
            </a:r>
            <a:r>
              <a:rPr lang="es-ES" sz="2800" smtClean="0">
                <a:latin typeface="Georgia" pitchFamily="18" charset="0"/>
              </a:rPr>
              <a:t>:</a:t>
            </a:r>
            <a:r>
              <a:rPr lang="es-ES" sz="2800" smtClean="0"/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Georgia" pitchFamily="18" charset="0"/>
              </a:rPr>
              <a:t>Alloy composition: Nb</a:t>
            </a:r>
            <a:r>
              <a:rPr lang="en-GB" sz="2800" smtClean="0"/>
              <a:t>47</a:t>
            </a:r>
            <a:r>
              <a:rPr lang="en-GB" sz="2800" smtClean="0">
                <a:latin typeface="Georgia" pitchFamily="18" charset="0"/>
              </a:rPr>
              <a:t>wt.%Ti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Georgia" pitchFamily="18" charset="0"/>
              </a:rPr>
              <a:t>Diameter=</a:t>
            </a:r>
            <a:r>
              <a:rPr lang="en-GB" sz="2800" smtClean="0"/>
              <a:t>0.222</a:t>
            </a:r>
            <a:r>
              <a:rPr lang="en-GB" sz="2800" smtClean="0">
                <a:latin typeface="Georgia" pitchFamily="18" charset="0"/>
              </a:rPr>
              <a:t>mm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Georgia" pitchFamily="18" charset="0"/>
              </a:rPr>
              <a:t>It achieves currents up to </a:t>
            </a:r>
            <a:r>
              <a:rPr lang="en-GB" sz="2800" smtClean="0"/>
              <a:t>50</a:t>
            </a:r>
            <a:r>
              <a:rPr lang="en-GB" sz="2800" smtClean="0">
                <a:latin typeface="Georgia" pitchFamily="18" charset="0"/>
              </a:rPr>
              <a:t>A at </a:t>
            </a:r>
            <a:r>
              <a:rPr lang="en-GB" sz="2800" smtClean="0"/>
              <a:t>4.2</a:t>
            </a:r>
            <a:r>
              <a:rPr lang="en-GB" sz="2800" smtClean="0">
                <a:latin typeface="Georgia" pitchFamily="18" charset="0"/>
              </a:rPr>
              <a:t>K and </a:t>
            </a:r>
            <a:r>
              <a:rPr lang="en-GB" sz="2800" smtClean="0"/>
              <a:t>1</a:t>
            </a:r>
            <a:r>
              <a:rPr lang="en-GB" sz="2800" smtClean="0">
                <a:latin typeface="Georgia" pitchFamily="18" charset="0"/>
              </a:rPr>
              <a:t>T.</a:t>
            </a:r>
            <a:endParaRPr lang="en-US" sz="2800" smtClean="0">
              <a:latin typeface="Georgia" pitchFamily="18" charset="0"/>
            </a:endParaRPr>
          </a:p>
        </p:txBody>
      </p:sp>
      <p:pic>
        <p:nvPicPr>
          <p:cNvPr id="39939" name="Picture 19" descr="nbt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6775" y="2238377"/>
            <a:ext cx="3632200" cy="3248025"/>
          </a:xfr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72680" y="548680"/>
            <a:ext cx="5760814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 dirty="0"/>
              <a:t>Internal </a:t>
            </a:r>
            <a:r>
              <a:rPr lang="de-DE" sz="3600" b="1" dirty="0" err="1" smtClean="0"/>
              <a:t>holding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coils</a:t>
            </a:r>
            <a:endParaRPr lang="de-DE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coi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25"/>
            <a:ext cx="8229600" cy="2597150"/>
          </a:xfrm>
        </p:spPr>
      </p:pic>
      <p:pic>
        <p:nvPicPr>
          <p:cNvPr id="50179" name="Grafik 5" descr="P10103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8015"/>
            <a:ext cx="5357814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8026" y="4143377"/>
            <a:ext cx="41179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>
            <a:off x="6238876" y="6000750"/>
            <a:ext cx="3357563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feld 8"/>
          <p:cNvSpPr txBox="1">
            <a:spLocks noChangeArrowheads="1"/>
          </p:cNvSpPr>
          <p:nvPr/>
        </p:nvSpPr>
        <p:spPr bwMode="auto">
          <a:xfrm>
            <a:off x="7381875" y="6072188"/>
            <a:ext cx="12858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150mm</a:t>
            </a:r>
            <a:endParaRPr lang="en-US"/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8035926" y="2643189"/>
            <a:ext cx="187007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pitchFamily="34" charset="0"/>
              </a:rPr>
              <a:t>4</a:t>
            </a:r>
            <a:r>
              <a:rPr lang="es-ES" sz="2000">
                <a:latin typeface="Georgia" pitchFamily="18" charset="0"/>
              </a:rPr>
              <a:t>-layer dipole: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Georgia" pitchFamily="18" charset="0"/>
              </a:rPr>
              <a:t>N1=N2=</a:t>
            </a:r>
            <a:r>
              <a:rPr lang="es-ES" sz="2000">
                <a:latin typeface="Arial" pitchFamily="34" charset="0"/>
              </a:rPr>
              <a:t>138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Georgia" pitchFamily="18" charset="0"/>
              </a:rPr>
              <a:t>N3=N4=</a:t>
            </a:r>
            <a:r>
              <a:rPr lang="es-ES" sz="2000">
                <a:latin typeface="Arial" pitchFamily="34" charset="0"/>
              </a:rPr>
              <a:t>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3" descr="to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327"/>
            <a:ext cx="62738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6048375" y="4653136"/>
            <a:ext cx="3857625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dirty="0"/>
              <a:t>  </a:t>
            </a:r>
            <a:r>
              <a:rPr lang="de-DE" sz="1800" dirty="0"/>
              <a:t>Phys. </a:t>
            </a:r>
            <a:r>
              <a:rPr lang="de-DE" sz="1800" dirty="0" err="1"/>
              <a:t>Rev</a:t>
            </a:r>
            <a:r>
              <a:rPr lang="de-DE" sz="1800" dirty="0"/>
              <a:t>. </a:t>
            </a:r>
            <a:r>
              <a:rPr lang="de-DE" sz="1800" dirty="0" err="1"/>
              <a:t>Lett</a:t>
            </a:r>
            <a:r>
              <a:rPr lang="de-DE" sz="1800" dirty="0"/>
              <a:t>. 87, 022003 (2001)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Phys. </a:t>
            </a:r>
            <a:r>
              <a:rPr lang="de-DE" sz="1800" dirty="0" err="1"/>
              <a:t>Rev</a:t>
            </a:r>
            <a:r>
              <a:rPr lang="de-DE" sz="1800" dirty="0"/>
              <a:t>. </a:t>
            </a:r>
            <a:r>
              <a:rPr lang="de-DE" sz="1800" dirty="0" err="1"/>
              <a:t>Lett</a:t>
            </a:r>
            <a:r>
              <a:rPr lang="de-DE" sz="1800" dirty="0"/>
              <a:t>. 84, 5950 (2000)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</a:t>
            </a:r>
            <a:r>
              <a:rPr lang="de-DE" sz="1800" dirty="0" err="1"/>
              <a:t>Nucl</a:t>
            </a:r>
            <a:r>
              <a:rPr lang="de-DE" sz="1800" dirty="0"/>
              <a:t>. Phys. A642, 561 (1998)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Phys. </a:t>
            </a:r>
            <a:r>
              <a:rPr lang="de-DE" sz="1800" dirty="0" err="1"/>
              <a:t>Rev</a:t>
            </a:r>
            <a:r>
              <a:rPr lang="de-DE" sz="1800" dirty="0"/>
              <a:t>. C 53, 430 (1996); SP01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</a:t>
            </a:r>
            <a:r>
              <a:rPr lang="de-DE" sz="1800" dirty="0" err="1"/>
              <a:t>Nucl</a:t>
            </a:r>
            <a:r>
              <a:rPr lang="de-DE" sz="1800" dirty="0"/>
              <a:t>. Phys. A645, 145 (1999)</a:t>
            </a:r>
          </a:p>
        </p:txBody>
      </p:sp>
      <p:pic>
        <p:nvPicPr>
          <p:cNvPr id="1032" name="Picture 5" descr="legende"/>
          <p:cNvPicPr>
            <a:picLocks noChangeAspect="1" noChangeArrowheads="1"/>
          </p:cNvPicPr>
          <p:nvPr/>
        </p:nvPicPr>
        <p:blipFill>
          <a:blip r:embed="rId3" cstate="print"/>
          <a:srcRect t="46588"/>
          <a:stretch>
            <a:fillRect/>
          </a:stretch>
        </p:blipFill>
        <p:spPr bwMode="auto">
          <a:xfrm>
            <a:off x="5881689" y="2786063"/>
            <a:ext cx="3413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166621" y="928352"/>
            <a:ext cx="591674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2200" b="1"/>
              <a:t>Unpolarised total photoabsorption cross section</a:t>
            </a:r>
            <a:endParaRPr lang="de-DE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1" y="1"/>
            <a:ext cx="10167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What is the nature of the Nucleon Resonances?</a:t>
            </a:r>
          </a:p>
          <a:p>
            <a:r>
              <a:rPr lang="en-US">
                <a:solidFill>
                  <a:srgbClr val="0000FF"/>
                </a:solidFill>
              </a:rPr>
              <a:t>						-Excitation inner deg. of freedom</a:t>
            </a:r>
          </a:p>
          <a:p>
            <a:r>
              <a:rPr lang="en-US">
                <a:solidFill>
                  <a:srgbClr val="0000FF"/>
                </a:solidFill>
              </a:rPr>
              <a:t>							-Molecule</a:t>
            </a:r>
          </a:p>
          <a:p>
            <a:r>
              <a:rPr lang="en-US">
                <a:solidFill>
                  <a:srgbClr val="0000FF"/>
                </a:solidFill>
              </a:rPr>
              <a:t>							-Quark – Diquark Structure</a:t>
            </a:r>
          </a:p>
          <a:p>
            <a:r>
              <a:rPr lang="en-US">
                <a:solidFill>
                  <a:srgbClr val="0000FF"/>
                </a:solidFill>
              </a:rPr>
              <a:t>							-Dynamical Generation</a:t>
            </a:r>
          </a:p>
          <a:p>
            <a:r>
              <a:rPr lang="en-US">
                <a:solidFill>
                  <a:srgbClr val="0000FF"/>
                </a:solidFill>
              </a:rPr>
              <a:t>							- …….?</a:t>
            </a:r>
            <a:endParaRPr lang="en-GB">
              <a:solidFill>
                <a:srgbClr val="0000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701" y="2527261"/>
            <a:ext cx="1408062" cy="14057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648" y="2527261"/>
            <a:ext cx="1408062" cy="14057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complete"/>
          <p:cNvPicPr>
            <a:picLocks noChangeAspect="1" noChangeArrowheads="1"/>
          </p:cNvPicPr>
          <p:nvPr/>
        </p:nvPicPr>
        <p:blipFill>
          <a:blip r:embed="rId3" cstate="print"/>
          <a:srcRect r="55702" b="87889"/>
          <a:stretch>
            <a:fillRect/>
          </a:stretch>
        </p:blipFill>
        <p:spPr bwMode="auto">
          <a:xfrm>
            <a:off x="2408238" y="1284290"/>
            <a:ext cx="43291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 descr="complete"/>
          <p:cNvPicPr>
            <a:picLocks noChangeAspect="1" noChangeArrowheads="1"/>
          </p:cNvPicPr>
          <p:nvPr/>
        </p:nvPicPr>
        <p:blipFill>
          <a:blip r:embed="rId3" cstate="print"/>
          <a:srcRect t="12111" r="30728"/>
          <a:stretch>
            <a:fillRect/>
          </a:stretch>
        </p:blipFill>
        <p:spPr bwMode="auto">
          <a:xfrm>
            <a:off x="0" y="2071688"/>
            <a:ext cx="990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 descr="complete"/>
          <p:cNvPicPr>
            <a:picLocks noChangeAspect="1" noChangeArrowheads="1"/>
          </p:cNvPicPr>
          <p:nvPr/>
        </p:nvPicPr>
        <p:blipFill>
          <a:blip r:embed="rId3" cstate="print"/>
          <a:srcRect l="44527" t="-2466" b="90300"/>
          <a:stretch>
            <a:fillRect/>
          </a:stretch>
        </p:blipFill>
        <p:spPr bwMode="auto">
          <a:xfrm>
            <a:off x="2095501" y="1571626"/>
            <a:ext cx="54213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3"/>
          <p:cNvSpPr>
            <a:spLocks noChangeArrowheads="1"/>
          </p:cNvSpPr>
          <p:nvPr/>
        </p:nvSpPr>
        <p:spPr bwMode="auto">
          <a:xfrm>
            <a:off x="47625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00FF"/>
                </a:solidFill>
              </a:rPr>
              <a:t>Nature and Properties of nucleon resonances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911225" y="661988"/>
            <a:ext cx="802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Polarisation observables  used to disentangle broad, overlapping resonances.</a:t>
            </a:r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452438" y="714375"/>
            <a:ext cx="411162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43"/>
          <p:cNvGrpSpPr>
            <a:grpSpLocks/>
          </p:cNvGrpSpPr>
          <p:nvPr/>
        </p:nvGrpSpPr>
        <p:grpSpPr bwMode="auto">
          <a:xfrm>
            <a:off x="0" y="3071815"/>
            <a:ext cx="9906000" cy="3786187"/>
            <a:chOff x="0" y="3071810"/>
            <a:chExt cx="9906000" cy="3785652"/>
          </a:xfrm>
        </p:grpSpPr>
        <p:sp>
          <p:nvSpPr>
            <p:cNvPr id="2064" name="Textfeld 4"/>
            <p:cNvSpPr txBox="1">
              <a:spLocks noChangeArrowheads="1"/>
            </p:cNvSpPr>
            <p:nvPr/>
          </p:nvSpPr>
          <p:spPr bwMode="auto">
            <a:xfrm>
              <a:off x="0" y="3071810"/>
              <a:ext cx="9906000" cy="37856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79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r>
                <a:rPr lang="de-DE" sz="2000"/>
                <a:t>	</a:t>
              </a:r>
            </a:p>
          </p:txBody>
        </p:sp>
        <p:grpSp>
          <p:nvGrpSpPr>
            <p:cNvPr id="2065" name="Gruppieren 11"/>
            <p:cNvGrpSpPr>
              <a:grpSpLocks/>
            </p:cNvGrpSpPr>
            <p:nvPr/>
          </p:nvGrpSpPr>
          <p:grpSpPr bwMode="auto">
            <a:xfrm>
              <a:off x="0" y="3357562"/>
              <a:ext cx="5187498" cy="2390491"/>
              <a:chOff x="0" y="3357562"/>
              <a:chExt cx="5187498" cy="2390491"/>
            </a:xfrm>
          </p:grpSpPr>
          <p:pic>
            <p:nvPicPr>
              <p:cNvPr id="218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357562"/>
                <a:ext cx="5187498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9" name="Textfeld 9"/>
              <p:cNvSpPr txBox="1">
                <a:spLocks noChangeArrowheads="1"/>
              </p:cNvSpPr>
              <p:nvPr/>
            </p:nvSpPr>
            <p:spPr bwMode="auto">
              <a:xfrm>
                <a:off x="238092" y="5072074"/>
                <a:ext cx="928694" cy="461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>
                    <a:solidFill>
                      <a:srgbClr val="3333FF"/>
                    </a:solidFill>
                  </a:rPr>
                  <a:t>Beam</a:t>
                </a: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2190" name="Textfeld 10"/>
              <p:cNvSpPr txBox="1">
                <a:spLocks noChangeArrowheads="1"/>
              </p:cNvSpPr>
              <p:nvPr/>
            </p:nvSpPr>
            <p:spPr bwMode="auto">
              <a:xfrm>
                <a:off x="2881298" y="5286388"/>
                <a:ext cx="1285884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>
                    <a:solidFill>
                      <a:schemeClr val="accent1"/>
                    </a:solidFill>
                  </a:rPr>
                  <a:t>Target</a:t>
                </a: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66" name="Rectangle 21"/>
            <p:cNvSpPr>
              <a:spLocks noChangeArrowheads="1"/>
            </p:cNvSpPr>
            <p:nvPr/>
          </p:nvSpPr>
          <p:spPr bwMode="auto">
            <a:xfrm>
              <a:off x="5461347" y="5605463"/>
              <a:ext cx="206339" cy="27622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Rectangle 22"/>
            <p:cNvSpPr>
              <a:spLocks noChangeArrowheads="1"/>
            </p:cNvSpPr>
            <p:nvPr/>
          </p:nvSpPr>
          <p:spPr bwMode="auto">
            <a:xfrm>
              <a:off x="5451030" y="5310188"/>
              <a:ext cx="216656" cy="27622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Rectangle 23"/>
            <p:cNvSpPr>
              <a:spLocks noChangeArrowheads="1"/>
            </p:cNvSpPr>
            <p:nvPr/>
          </p:nvSpPr>
          <p:spPr bwMode="auto">
            <a:xfrm>
              <a:off x="5440713" y="5014913"/>
              <a:ext cx="216656" cy="27622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Rectangle 24"/>
            <p:cNvSpPr>
              <a:spLocks noChangeArrowheads="1"/>
            </p:cNvSpPr>
            <p:nvPr/>
          </p:nvSpPr>
          <p:spPr bwMode="auto">
            <a:xfrm>
              <a:off x="9010372" y="3638551"/>
              <a:ext cx="392043" cy="276225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Rectangle 25"/>
            <p:cNvSpPr>
              <a:spLocks noChangeArrowheads="1"/>
            </p:cNvSpPr>
            <p:nvPr/>
          </p:nvSpPr>
          <p:spPr bwMode="auto">
            <a:xfrm>
              <a:off x="8148908" y="3629026"/>
              <a:ext cx="314666" cy="276225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Rectangle 26"/>
            <p:cNvSpPr>
              <a:spLocks noChangeArrowheads="1"/>
            </p:cNvSpPr>
            <p:nvPr/>
          </p:nvSpPr>
          <p:spPr bwMode="auto">
            <a:xfrm>
              <a:off x="7282285" y="3619501"/>
              <a:ext cx="314666" cy="276225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Line 27"/>
            <p:cNvSpPr>
              <a:spLocks noChangeShapeType="1"/>
            </p:cNvSpPr>
            <p:nvPr/>
          </p:nvSpPr>
          <p:spPr bwMode="auto">
            <a:xfrm>
              <a:off x="7474868" y="4197351"/>
              <a:ext cx="14787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Line 28"/>
            <p:cNvSpPr>
              <a:spLocks noChangeShapeType="1"/>
            </p:cNvSpPr>
            <p:nvPr/>
          </p:nvSpPr>
          <p:spPr bwMode="auto">
            <a:xfrm>
              <a:off x="8166103" y="4197351"/>
              <a:ext cx="14787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Line 29"/>
            <p:cNvSpPr>
              <a:spLocks noChangeShapeType="1"/>
            </p:cNvSpPr>
            <p:nvPr/>
          </p:nvSpPr>
          <p:spPr bwMode="auto">
            <a:xfrm>
              <a:off x="8534073" y="4197351"/>
              <a:ext cx="14787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Line 30"/>
            <p:cNvSpPr>
              <a:spLocks noChangeShapeType="1"/>
            </p:cNvSpPr>
            <p:nvPr/>
          </p:nvSpPr>
          <p:spPr bwMode="auto">
            <a:xfrm>
              <a:off x="6652952" y="4751388"/>
              <a:ext cx="28199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Rectangle 31"/>
            <p:cNvSpPr>
              <a:spLocks noChangeArrowheads="1"/>
            </p:cNvSpPr>
            <p:nvPr/>
          </p:nvSpPr>
          <p:spPr bwMode="auto">
            <a:xfrm>
              <a:off x="6769878" y="4506913"/>
              <a:ext cx="115416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de-DE"/>
            </a:p>
          </p:txBody>
        </p:sp>
        <p:sp>
          <p:nvSpPr>
            <p:cNvPr id="2077" name="Rectangle 32"/>
            <p:cNvSpPr>
              <a:spLocks noChangeArrowheads="1"/>
            </p:cNvSpPr>
            <p:nvPr/>
          </p:nvSpPr>
          <p:spPr bwMode="auto">
            <a:xfrm>
              <a:off x="8547829" y="39528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de-DE"/>
            </a:p>
          </p:txBody>
        </p:sp>
        <p:sp>
          <p:nvSpPr>
            <p:cNvPr id="2078" name="Rectangle 33"/>
            <p:cNvSpPr>
              <a:spLocks noChangeArrowheads="1"/>
            </p:cNvSpPr>
            <p:nvPr/>
          </p:nvSpPr>
          <p:spPr bwMode="auto">
            <a:xfrm>
              <a:off x="8179859" y="39528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de-DE"/>
            </a:p>
          </p:txBody>
        </p:sp>
        <p:sp>
          <p:nvSpPr>
            <p:cNvPr id="2079" name="Rectangle 34"/>
            <p:cNvSpPr>
              <a:spLocks noChangeArrowheads="1"/>
            </p:cNvSpPr>
            <p:nvPr/>
          </p:nvSpPr>
          <p:spPr bwMode="auto">
            <a:xfrm>
              <a:off x="7488624" y="39528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de-DE"/>
            </a:p>
          </p:txBody>
        </p:sp>
        <p:sp>
          <p:nvSpPr>
            <p:cNvPr id="2080" name="Rectangle 35"/>
            <p:cNvSpPr>
              <a:spLocks noChangeArrowheads="1"/>
            </p:cNvSpPr>
            <p:nvPr/>
          </p:nvSpPr>
          <p:spPr bwMode="auto">
            <a:xfrm>
              <a:off x="6637477" y="3633788"/>
              <a:ext cx="7854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1" name="Rectangle 36"/>
            <p:cNvSpPr>
              <a:spLocks noChangeArrowheads="1"/>
            </p:cNvSpPr>
            <p:nvPr/>
          </p:nvSpPr>
          <p:spPr bwMode="auto">
            <a:xfrm>
              <a:off x="9122139" y="3741738"/>
              <a:ext cx="48090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2" name="Rectangle 37"/>
            <p:cNvSpPr>
              <a:spLocks noChangeArrowheads="1"/>
            </p:cNvSpPr>
            <p:nvPr/>
          </p:nvSpPr>
          <p:spPr bwMode="auto">
            <a:xfrm>
              <a:off x="8264114" y="3741738"/>
              <a:ext cx="48090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3" name="Rectangle 38"/>
            <p:cNvSpPr>
              <a:spLocks noChangeArrowheads="1"/>
            </p:cNvSpPr>
            <p:nvPr/>
          </p:nvSpPr>
          <p:spPr bwMode="auto">
            <a:xfrm>
              <a:off x="7399211" y="3741738"/>
              <a:ext cx="48090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4" name="Rectangle 39"/>
            <p:cNvSpPr>
              <a:spLocks noChangeArrowheads="1"/>
            </p:cNvSpPr>
            <p:nvPr/>
          </p:nvSpPr>
          <p:spPr bwMode="auto">
            <a:xfrm>
              <a:off x="9056798" y="5646738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E</a:t>
              </a:r>
              <a:endParaRPr lang="de-DE"/>
            </a:p>
          </p:txBody>
        </p:sp>
        <p:sp>
          <p:nvSpPr>
            <p:cNvPr id="2085" name="Rectangle 40"/>
            <p:cNvSpPr>
              <a:spLocks noChangeArrowheads="1"/>
            </p:cNvSpPr>
            <p:nvPr/>
          </p:nvSpPr>
          <p:spPr bwMode="auto">
            <a:xfrm>
              <a:off x="8160944" y="5646738"/>
              <a:ext cx="139462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G</a:t>
              </a:r>
              <a:endParaRPr lang="de-DE"/>
            </a:p>
          </p:txBody>
        </p:sp>
        <p:sp>
          <p:nvSpPr>
            <p:cNvPr id="2086" name="Rectangle 41"/>
            <p:cNvSpPr>
              <a:spLocks noChangeArrowheads="1"/>
            </p:cNvSpPr>
            <p:nvPr/>
          </p:nvSpPr>
          <p:spPr bwMode="auto">
            <a:xfrm>
              <a:off x="5469944" y="5646738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87" name="Rectangle 42"/>
            <p:cNvSpPr>
              <a:spLocks noChangeArrowheads="1"/>
            </p:cNvSpPr>
            <p:nvPr/>
          </p:nvSpPr>
          <p:spPr bwMode="auto">
            <a:xfrm>
              <a:off x="7265091" y="53387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88" name="Rectangle 43"/>
            <p:cNvSpPr>
              <a:spLocks noChangeArrowheads="1"/>
            </p:cNvSpPr>
            <p:nvPr/>
          </p:nvSpPr>
          <p:spPr bwMode="auto">
            <a:xfrm>
              <a:off x="6589331" y="5338763"/>
              <a:ext cx="107402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T</a:t>
              </a:r>
              <a:endParaRPr lang="de-DE"/>
            </a:p>
          </p:txBody>
        </p:sp>
        <p:sp>
          <p:nvSpPr>
            <p:cNvPr id="2089" name="Rectangle 44"/>
            <p:cNvSpPr>
              <a:spLocks noChangeArrowheads="1"/>
            </p:cNvSpPr>
            <p:nvPr/>
          </p:nvSpPr>
          <p:spPr bwMode="auto">
            <a:xfrm>
              <a:off x="5469944" y="53387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0" name="Rectangle 45"/>
            <p:cNvSpPr>
              <a:spLocks noChangeArrowheads="1"/>
            </p:cNvSpPr>
            <p:nvPr/>
          </p:nvSpPr>
          <p:spPr bwMode="auto">
            <a:xfrm>
              <a:off x="9041323" y="5051426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F</a:t>
              </a:r>
              <a:endParaRPr lang="de-DE"/>
            </a:p>
          </p:txBody>
        </p:sp>
        <p:sp>
          <p:nvSpPr>
            <p:cNvPr id="2091" name="Rectangle 46"/>
            <p:cNvSpPr>
              <a:spLocks noChangeArrowheads="1"/>
            </p:cNvSpPr>
            <p:nvPr/>
          </p:nvSpPr>
          <p:spPr bwMode="auto">
            <a:xfrm>
              <a:off x="8178139" y="5051426"/>
              <a:ext cx="139462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H</a:t>
              </a:r>
              <a:endParaRPr lang="de-DE"/>
            </a:p>
          </p:txBody>
        </p:sp>
        <p:sp>
          <p:nvSpPr>
            <p:cNvPr id="2092" name="Rectangle 47"/>
            <p:cNvSpPr>
              <a:spLocks noChangeArrowheads="1"/>
            </p:cNvSpPr>
            <p:nvPr/>
          </p:nvSpPr>
          <p:spPr bwMode="auto">
            <a:xfrm>
              <a:off x="5469944" y="5051426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3" name="Rectangle 48"/>
            <p:cNvSpPr>
              <a:spLocks noChangeArrowheads="1"/>
            </p:cNvSpPr>
            <p:nvPr/>
          </p:nvSpPr>
          <p:spPr bwMode="auto">
            <a:xfrm>
              <a:off x="6661550" y="477678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d</a:t>
              </a:r>
              <a:endParaRPr lang="de-DE"/>
            </a:p>
          </p:txBody>
        </p:sp>
        <p:sp>
          <p:nvSpPr>
            <p:cNvPr id="2094" name="Rectangle 49"/>
            <p:cNvSpPr>
              <a:spLocks noChangeArrowheads="1"/>
            </p:cNvSpPr>
            <p:nvPr/>
          </p:nvSpPr>
          <p:spPr bwMode="auto">
            <a:xfrm>
              <a:off x="6683903" y="4514851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d</a:t>
              </a:r>
              <a:endParaRPr lang="de-DE"/>
            </a:p>
          </p:txBody>
        </p:sp>
        <p:sp>
          <p:nvSpPr>
            <p:cNvPr id="2095" name="Rectangle 50"/>
            <p:cNvSpPr>
              <a:spLocks noChangeArrowheads="1"/>
            </p:cNvSpPr>
            <p:nvPr/>
          </p:nvSpPr>
          <p:spPr bwMode="auto">
            <a:xfrm>
              <a:off x="5469944" y="4630738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6" name="Rectangle 51"/>
            <p:cNvSpPr>
              <a:spLocks noChangeArrowheads="1"/>
            </p:cNvSpPr>
            <p:nvPr/>
          </p:nvSpPr>
          <p:spPr bwMode="auto">
            <a:xfrm>
              <a:off x="9037884" y="36369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7" name="Rectangle 52"/>
            <p:cNvSpPr>
              <a:spLocks noChangeArrowheads="1"/>
            </p:cNvSpPr>
            <p:nvPr/>
          </p:nvSpPr>
          <p:spPr bwMode="auto">
            <a:xfrm>
              <a:off x="8179859" y="36369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8" name="Rectangle 53"/>
            <p:cNvSpPr>
              <a:spLocks noChangeArrowheads="1"/>
            </p:cNvSpPr>
            <p:nvPr/>
          </p:nvSpPr>
          <p:spPr bwMode="auto">
            <a:xfrm>
              <a:off x="7314956" y="36369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9" name="Rectangle 54"/>
            <p:cNvSpPr>
              <a:spLocks noChangeArrowheads="1"/>
            </p:cNvSpPr>
            <p:nvPr/>
          </p:nvSpPr>
          <p:spPr bwMode="auto">
            <a:xfrm>
              <a:off x="5566235" y="5762626"/>
              <a:ext cx="44884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z</a:t>
              </a:r>
              <a:endParaRPr lang="de-DE"/>
            </a:p>
          </p:txBody>
        </p:sp>
        <p:sp>
          <p:nvSpPr>
            <p:cNvPr id="2100" name="Rectangle 55"/>
            <p:cNvSpPr>
              <a:spLocks noChangeArrowheads="1"/>
            </p:cNvSpPr>
            <p:nvPr/>
          </p:nvSpPr>
          <p:spPr bwMode="auto">
            <a:xfrm>
              <a:off x="5571394" y="5453063"/>
              <a:ext cx="51296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y</a:t>
              </a:r>
              <a:endParaRPr lang="de-DE"/>
            </a:p>
          </p:txBody>
        </p:sp>
        <p:sp>
          <p:nvSpPr>
            <p:cNvPr id="2101" name="Rectangle 56"/>
            <p:cNvSpPr>
              <a:spLocks noChangeArrowheads="1"/>
            </p:cNvSpPr>
            <p:nvPr/>
          </p:nvSpPr>
          <p:spPr bwMode="auto">
            <a:xfrm>
              <a:off x="5566235" y="5167313"/>
              <a:ext cx="51296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x</a:t>
              </a:r>
              <a:endParaRPr lang="de-DE"/>
            </a:p>
          </p:txBody>
        </p:sp>
        <p:sp>
          <p:nvSpPr>
            <p:cNvPr id="2102" name="Rectangle 57"/>
            <p:cNvSpPr>
              <a:spLocks noChangeArrowheads="1"/>
            </p:cNvSpPr>
            <p:nvPr/>
          </p:nvSpPr>
          <p:spPr bwMode="auto">
            <a:xfrm>
              <a:off x="5557638" y="4746626"/>
              <a:ext cx="262892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unpol</a:t>
              </a:r>
              <a:endParaRPr lang="de-DE"/>
            </a:p>
          </p:txBody>
        </p:sp>
        <p:sp>
          <p:nvSpPr>
            <p:cNvPr id="2103" name="Rectangle 58"/>
            <p:cNvSpPr>
              <a:spLocks noChangeArrowheads="1"/>
            </p:cNvSpPr>
            <p:nvPr/>
          </p:nvSpPr>
          <p:spPr bwMode="auto">
            <a:xfrm>
              <a:off x="9185760" y="3621088"/>
              <a:ext cx="179536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circ</a:t>
              </a:r>
              <a:endParaRPr lang="de-DE"/>
            </a:p>
          </p:txBody>
        </p:sp>
        <p:sp>
          <p:nvSpPr>
            <p:cNvPr id="2104" name="Rectangle 59"/>
            <p:cNvSpPr>
              <a:spLocks noChangeArrowheads="1"/>
            </p:cNvSpPr>
            <p:nvPr/>
          </p:nvSpPr>
          <p:spPr bwMode="auto">
            <a:xfrm>
              <a:off x="8310540" y="3621088"/>
              <a:ext cx="121828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lin</a:t>
              </a:r>
              <a:endParaRPr lang="de-DE"/>
            </a:p>
          </p:txBody>
        </p:sp>
        <p:sp>
          <p:nvSpPr>
            <p:cNvPr id="2105" name="Rectangle 60"/>
            <p:cNvSpPr>
              <a:spLocks noChangeArrowheads="1"/>
            </p:cNvSpPr>
            <p:nvPr/>
          </p:nvSpPr>
          <p:spPr bwMode="auto">
            <a:xfrm>
              <a:off x="7445637" y="3621088"/>
              <a:ext cx="121828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lin</a:t>
              </a:r>
              <a:endParaRPr lang="de-DE"/>
            </a:p>
          </p:txBody>
        </p:sp>
        <p:sp>
          <p:nvSpPr>
            <p:cNvPr id="2106" name="Rectangle 61"/>
            <p:cNvSpPr>
              <a:spLocks noChangeArrowheads="1"/>
            </p:cNvSpPr>
            <p:nvPr/>
          </p:nvSpPr>
          <p:spPr bwMode="auto">
            <a:xfrm>
              <a:off x="6733768" y="3752851"/>
              <a:ext cx="262892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unpol</a:t>
              </a:r>
              <a:endParaRPr lang="de-DE"/>
            </a:p>
          </p:txBody>
        </p:sp>
        <p:sp>
          <p:nvSpPr>
            <p:cNvPr id="2107" name="Rectangle 62"/>
            <p:cNvSpPr>
              <a:spLocks noChangeArrowheads="1"/>
            </p:cNvSpPr>
            <p:nvPr/>
          </p:nvSpPr>
          <p:spPr bwMode="auto">
            <a:xfrm>
              <a:off x="8544390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08" name="Rectangle 63"/>
            <p:cNvSpPr>
              <a:spLocks noChangeArrowheads="1"/>
            </p:cNvSpPr>
            <p:nvPr/>
          </p:nvSpPr>
          <p:spPr bwMode="auto">
            <a:xfrm>
              <a:off x="8018227" y="5646738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09" name="Rectangle 64"/>
            <p:cNvSpPr>
              <a:spLocks noChangeArrowheads="1"/>
            </p:cNvSpPr>
            <p:nvPr/>
          </p:nvSpPr>
          <p:spPr bwMode="auto">
            <a:xfrm>
              <a:off x="7509258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452515" y="5646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7357943" y="56467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</a:t>
              </a:r>
              <a:endParaRPr lang="de-DE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848974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6792231" y="5646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6646075" y="5646738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6137106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5628137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9141053" y="5338763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8843582" y="53387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8334613" y="53387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8277869" y="5338763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8131713" y="5338763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22" name="Rectangle 77"/>
            <p:cNvSpPr>
              <a:spLocks noChangeArrowheads="1"/>
            </p:cNvSpPr>
            <p:nvPr/>
          </p:nvSpPr>
          <p:spPr bwMode="auto">
            <a:xfrm>
              <a:off x="7622744" y="53387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3" name="Rectangle 78"/>
            <p:cNvSpPr>
              <a:spLocks noChangeArrowheads="1"/>
            </p:cNvSpPr>
            <p:nvPr/>
          </p:nvSpPr>
          <p:spPr bwMode="auto">
            <a:xfrm>
              <a:off x="6957302" y="53387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24" name="Rectangle 79"/>
            <p:cNvSpPr>
              <a:spLocks noChangeArrowheads="1"/>
            </p:cNvSpPr>
            <p:nvPr/>
          </p:nvSpPr>
          <p:spPr bwMode="auto">
            <a:xfrm>
              <a:off x="6147423" y="5338763"/>
              <a:ext cx="43281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</a:t>
              </a:r>
              <a:endParaRPr lang="de-DE"/>
            </a:p>
          </p:txBody>
        </p:sp>
        <p:sp>
          <p:nvSpPr>
            <p:cNvPr id="2125" name="Rectangle 80"/>
            <p:cNvSpPr>
              <a:spLocks noChangeArrowheads="1"/>
            </p:cNvSpPr>
            <p:nvPr/>
          </p:nvSpPr>
          <p:spPr bwMode="auto">
            <a:xfrm>
              <a:off x="5640173" y="53387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6" name="Rectangle 81"/>
            <p:cNvSpPr>
              <a:spLocks noChangeArrowheads="1"/>
            </p:cNvSpPr>
            <p:nvPr/>
          </p:nvSpPr>
          <p:spPr bwMode="auto">
            <a:xfrm>
              <a:off x="8580501" y="5051426"/>
              <a:ext cx="43281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</a:t>
              </a:r>
              <a:endParaRPr lang="de-DE"/>
            </a:p>
          </p:txBody>
        </p:sp>
        <p:sp>
          <p:nvSpPr>
            <p:cNvPr id="2127" name="Rectangle 82"/>
            <p:cNvSpPr>
              <a:spLocks noChangeArrowheads="1"/>
            </p:cNvSpPr>
            <p:nvPr/>
          </p:nvSpPr>
          <p:spPr bwMode="auto">
            <a:xfrm>
              <a:off x="8021666" y="5051426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28" name="Rectangle 83"/>
            <p:cNvSpPr>
              <a:spLocks noChangeArrowheads="1"/>
            </p:cNvSpPr>
            <p:nvPr/>
          </p:nvSpPr>
          <p:spPr bwMode="auto">
            <a:xfrm>
              <a:off x="7514416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9" name="Rectangle 84"/>
            <p:cNvSpPr>
              <a:spLocks noChangeArrowheads="1"/>
            </p:cNvSpPr>
            <p:nvPr/>
          </p:nvSpPr>
          <p:spPr bwMode="auto">
            <a:xfrm>
              <a:off x="7455954" y="5051426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30" name="Rectangle 85"/>
            <p:cNvSpPr>
              <a:spLocks noChangeArrowheads="1"/>
            </p:cNvSpPr>
            <p:nvPr/>
          </p:nvSpPr>
          <p:spPr bwMode="auto">
            <a:xfrm>
              <a:off x="7361382" y="5051426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</a:t>
              </a:r>
              <a:endParaRPr lang="de-DE"/>
            </a:p>
          </p:txBody>
        </p:sp>
        <p:sp>
          <p:nvSpPr>
            <p:cNvPr id="2131" name="Rectangle 86"/>
            <p:cNvSpPr>
              <a:spLocks noChangeArrowheads="1"/>
            </p:cNvSpPr>
            <p:nvPr/>
          </p:nvSpPr>
          <p:spPr bwMode="auto">
            <a:xfrm>
              <a:off x="6852413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2" name="Rectangle 87"/>
            <p:cNvSpPr>
              <a:spLocks noChangeArrowheads="1"/>
            </p:cNvSpPr>
            <p:nvPr/>
          </p:nvSpPr>
          <p:spPr bwMode="auto">
            <a:xfrm>
              <a:off x="6795670" y="5051426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33" name="Rectangle 88"/>
            <p:cNvSpPr>
              <a:spLocks noChangeArrowheads="1"/>
            </p:cNvSpPr>
            <p:nvPr/>
          </p:nvSpPr>
          <p:spPr bwMode="auto">
            <a:xfrm>
              <a:off x="6649513" y="5051426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34" name="Rectangle 89"/>
            <p:cNvSpPr>
              <a:spLocks noChangeArrowheads="1"/>
            </p:cNvSpPr>
            <p:nvPr/>
          </p:nvSpPr>
          <p:spPr bwMode="auto">
            <a:xfrm>
              <a:off x="6140545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5" name="Rectangle 90"/>
            <p:cNvSpPr>
              <a:spLocks noChangeArrowheads="1"/>
            </p:cNvSpPr>
            <p:nvPr/>
          </p:nvSpPr>
          <p:spPr bwMode="auto">
            <a:xfrm>
              <a:off x="5631576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6" name="Rectangle 91"/>
            <p:cNvSpPr>
              <a:spLocks noChangeArrowheads="1"/>
            </p:cNvSpPr>
            <p:nvPr/>
          </p:nvSpPr>
          <p:spPr bwMode="auto">
            <a:xfrm>
              <a:off x="9154809" y="4630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37" name="Rectangle 92"/>
            <p:cNvSpPr>
              <a:spLocks noChangeArrowheads="1"/>
            </p:cNvSpPr>
            <p:nvPr/>
          </p:nvSpPr>
          <p:spPr bwMode="auto">
            <a:xfrm>
              <a:off x="8907202" y="4630738"/>
              <a:ext cx="24045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</a:t>
              </a:r>
              <a:endParaRPr lang="de-DE"/>
            </a:p>
          </p:txBody>
        </p:sp>
        <p:sp>
          <p:nvSpPr>
            <p:cNvPr id="2138" name="Rectangle 93"/>
            <p:cNvSpPr>
              <a:spLocks noChangeArrowheads="1"/>
            </p:cNvSpPr>
            <p:nvPr/>
          </p:nvSpPr>
          <p:spPr bwMode="auto">
            <a:xfrm>
              <a:off x="8398234" y="4630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9" name="Rectangle 94"/>
            <p:cNvSpPr>
              <a:spLocks noChangeArrowheads="1"/>
            </p:cNvSpPr>
            <p:nvPr/>
          </p:nvSpPr>
          <p:spPr bwMode="auto">
            <a:xfrm>
              <a:off x="8341491" y="4630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40" name="Rectangle 95"/>
            <p:cNvSpPr>
              <a:spLocks noChangeArrowheads="1"/>
            </p:cNvSpPr>
            <p:nvPr/>
          </p:nvSpPr>
          <p:spPr bwMode="auto">
            <a:xfrm>
              <a:off x="8143749" y="4630738"/>
              <a:ext cx="19236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</a:t>
              </a:r>
              <a:endParaRPr lang="de-DE"/>
            </a:p>
          </p:txBody>
        </p:sp>
        <p:sp>
          <p:nvSpPr>
            <p:cNvPr id="2141" name="Rectangle 96"/>
            <p:cNvSpPr>
              <a:spLocks noChangeArrowheads="1"/>
            </p:cNvSpPr>
            <p:nvPr/>
          </p:nvSpPr>
          <p:spPr bwMode="auto">
            <a:xfrm>
              <a:off x="7029521" y="4630738"/>
              <a:ext cx="4809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</a:t>
              </a:r>
              <a:endParaRPr lang="de-DE"/>
            </a:p>
          </p:txBody>
        </p:sp>
        <p:sp>
          <p:nvSpPr>
            <p:cNvPr id="2142" name="Rectangle 97"/>
            <p:cNvSpPr>
              <a:spLocks noChangeArrowheads="1"/>
            </p:cNvSpPr>
            <p:nvPr/>
          </p:nvSpPr>
          <p:spPr bwMode="auto">
            <a:xfrm>
              <a:off x="6353761" y="4630738"/>
              <a:ext cx="19236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</a:t>
              </a:r>
              <a:endParaRPr lang="de-DE"/>
            </a:p>
          </p:txBody>
        </p:sp>
        <p:sp>
          <p:nvSpPr>
            <p:cNvPr id="2143" name="Rectangle 98"/>
            <p:cNvSpPr>
              <a:spLocks noChangeArrowheads="1"/>
            </p:cNvSpPr>
            <p:nvPr/>
          </p:nvSpPr>
          <p:spPr bwMode="auto">
            <a:xfrm>
              <a:off x="5846512" y="4630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44" name="Rectangle 99"/>
            <p:cNvSpPr>
              <a:spLocks noChangeArrowheads="1"/>
            </p:cNvSpPr>
            <p:nvPr/>
          </p:nvSpPr>
          <p:spPr bwMode="auto">
            <a:xfrm>
              <a:off x="8559866" y="42243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4</a:t>
              </a:r>
              <a:endParaRPr lang="de-DE"/>
            </a:p>
          </p:txBody>
        </p:sp>
        <p:sp>
          <p:nvSpPr>
            <p:cNvPr id="2145" name="Rectangle 100"/>
            <p:cNvSpPr>
              <a:spLocks noChangeArrowheads="1"/>
            </p:cNvSpPr>
            <p:nvPr/>
          </p:nvSpPr>
          <p:spPr bwMode="auto">
            <a:xfrm>
              <a:off x="8339771" y="4078288"/>
              <a:ext cx="4809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,</a:t>
              </a:r>
              <a:endParaRPr lang="de-DE"/>
            </a:p>
          </p:txBody>
        </p:sp>
        <p:sp>
          <p:nvSpPr>
            <p:cNvPr id="2146" name="Rectangle 101"/>
            <p:cNvSpPr>
              <a:spLocks noChangeArrowheads="1"/>
            </p:cNvSpPr>
            <p:nvPr/>
          </p:nvSpPr>
          <p:spPr bwMode="auto">
            <a:xfrm>
              <a:off x="8191895" y="42243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4</a:t>
              </a:r>
              <a:endParaRPr lang="de-DE"/>
            </a:p>
          </p:txBody>
        </p:sp>
        <p:sp>
          <p:nvSpPr>
            <p:cNvPr id="2147" name="Rectangle 102"/>
            <p:cNvSpPr>
              <a:spLocks noChangeArrowheads="1"/>
            </p:cNvSpPr>
            <p:nvPr/>
          </p:nvSpPr>
          <p:spPr bwMode="auto">
            <a:xfrm>
              <a:off x="7717316" y="4078288"/>
              <a:ext cx="19236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</a:t>
              </a:r>
              <a:endParaRPr lang="de-DE"/>
            </a:p>
          </p:txBody>
        </p:sp>
        <p:sp>
          <p:nvSpPr>
            <p:cNvPr id="2148" name="Rectangle 103"/>
            <p:cNvSpPr>
              <a:spLocks noChangeArrowheads="1"/>
            </p:cNvSpPr>
            <p:nvPr/>
          </p:nvSpPr>
          <p:spPr bwMode="auto">
            <a:xfrm>
              <a:off x="7500660" y="42243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2</a:t>
              </a:r>
              <a:endParaRPr lang="de-DE"/>
            </a:p>
          </p:txBody>
        </p:sp>
        <p:sp>
          <p:nvSpPr>
            <p:cNvPr id="2149" name="Rectangle 104"/>
            <p:cNvSpPr>
              <a:spLocks noChangeArrowheads="1"/>
            </p:cNvSpPr>
            <p:nvPr/>
          </p:nvSpPr>
          <p:spPr bwMode="auto">
            <a:xfrm>
              <a:off x="7397491" y="4078288"/>
              <a:ext cx="4809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,</a:t>
              </a:r>
              <a:endParaRPr lang="de-DE"/>
            </a:p>
          </p:txBody>
        </p:sp>
        <p:sp>
          <p:nvSpPr>
            <p:cNvPr id="2150" name="Rectangle 105"/>
            <p:cNvSpPr>
              <a:spLocks noChangeArrowheads="1"/>
            </p:cNvSpPr>
            <p:nvPr/>
          </p:nvSpPr>
          <p:spPr bwMode="auto">
            <a:xfrm>
              <a:off x="7299480" y="407828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0</a:t>
              </a:r>
              <a:endParaRPr lang="de-DE"/>
            </a:p>
          </p:txBody>
        </p:sp>
        <p:sp>
          <p:nvSpPr>
            <p:cNvPr id="2151" name="Rectangle 106"/>
            <p:cNvSpPr>
              <a:spLocks noChangeArrowheads="1"/>
            </p:cNvSpPr>
            <p:nvPr/>
          </p:nvSpPr>
          <p:spPr bwMode="auto">
            <a:xfrm>
              <a:off x="6702818" y="407828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52" name="Rectangle 107"/>
            <p:cNvSpPr>
              <a:spLocks noChangeArrowheads="1"/>
            </p:cNvSpPr>
            <p:nvPr/>
          </p:nvSpPr>
          <p:spPr bwMode="auto">
            <a:xfrm>
              <a:off x="6193849" y="407828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53" name="Rectangle 108"/>
            <p:cNvSpPr>
              <a:spLocks noChangeArrowheads="1"/>
            </p:cNvSpPr>
            <p:nvPr/>
          </p:nvSpPr>
          <p:spPr bwMode="auto">
            <a:xfrm>
              <a:off x="5459627" y="4078288"/>
              <a:ext cx="675634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Target    </a:t>
              </a:r>
              <a:endParaRPr lang="de-DE"/>
            </a:p>
          </p:txBody>
        </p:sp>
        <p:sp>
          <p:nvSpPr>
            <p:cNvPr id="2154" name="Rectangle 109"/>
            <p:cNvSpPr>
              <a:spLocks noChangeArrowheads="1"/>
            </p:cNvSpPr>
            <p:nvPr/>
          </p:nvSpPr>
          <p:spPr bwMode="auto">
            <a:xfrm>
              <a:off x="8494525" y="36369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55" name="Rectangle 110"/>
            <p:cNvSpPr>
              <a:spLocks noChangeArrowheads="1"/>
            </p:cNvSpPr>
            <p:nvPr/>
          </p:nvSpPr>
          <p:spPr bwMode="auto">
            <a:xfrm>
              <a:off x="8004470" y="36369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56" name="Rectangle 111"/>
            <p:cNvSpPr>
              <a:spLocks noChangeArrowheads="1"/>
            </p:cNvSpPr>
            <p:nvPr/>
          </p:nvSpPr>
          <p:spPr bwMode="auto">
            <a:xfrm>
              <a:off x="7022643" y="3636963"/>
              <a:ext cx="33663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</a:t>
              </a:r>
              <a:endParaRPr lang="de-DE"/>
            </a:p>
          </p:txBody>
        </p:sp>
        <p:sp>
          <p:nvSpPr>
            <p:cNvPr id="2157" name="Rectangle 112"/>
            <p:cNvSpPr>
              <a:spLocks noChangeArrowheads="1"/>
            </p:cNvSpPr>
            <p:nvPr/>
          </p:nvSpPr>
          <p:spPr bwMode="auto">
            <a:xfrm>
              <a:off x="6333128" y="36369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58" name="Rectangle 113"/>
            <p:cNvSpPr>
              <a:spLocks noChangeArrowheads="1"/>
            </p:cNvSpPr>
            <p:nvPr/>
          </p:nvSpPr>
          <p:spPr bwMode="auto">
            <a:xfrm>
              <a:off x="5868865" y="3636963"/>
              <a:ext cx="4472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Beam</a:t>
              </a:r>
              <a:endParaRPr lang="de-DE"/>
            </a:p>
          </p:txBody>
        </p:sp>
        <p:sp>
          <p:nvSpPr>
            <p:cNvPr id="2159" name="Rectangle 114"/>
            <p:cNvSpPr>
              <a:spLocks noChangeArrowheads="1"/>
            </p:cNvSpPr>
            <p:nvPr/>
          </p:nvSpPr>
          <p:spPr bwMode="auto">
            <a:xfrm>
              <a:off x="5466505" y="3636963"/>
              <a:ext cx="38472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</a:t>
              </a:r>
              <a:endParaRPr lang="de-DE"/>
            </a:p>
          </p:txBody>
        </p:sp>
        <p:sp>
          <p:nvSpPr>
            <p:cNvPr id="2160" name="Rectangle 115"/>
            <p:cNvSpPr>
              <a:spLocks noChangeArrowheads="1"/>
            </p:cNvSpPr>
            <p:nvPr/>
          </p:nvSpPr>
          <p:spPr bwMode="auto">
            <a:xfrm>
              <a:off x="7284005" y="4608513"/>
              <a:ext cx="113814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de-DE"/>
            </a:p>
          </p:txBody>
        </p:sp>
        <p:sp>
          <p:nvSpPr>
            <p:cNvPr id="2161" name="Rectangle 116"/>
            <p:cNvSpPr>
              <a:spLocks noChangeArrowheads="1"/>
            </p:cNvSpPr>
            <p:nvPr/>
          </p:nvSpPr>
          <p:spPr bwMode="auto">
            <a:xfrm>
              <a:off x="6960741" y="46259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de-DE"/>
            </a:p>
          </p:txBody>
        </p:sp>
        <p:sp>
          <p:nvSpPr>
            <p:cNvPr id="2162" name="Rectangle 117"/>
            <p:cNvSpPr>
              <a:spLocks noChangeArrowheads="1"/>
            </p:cNvSpPr>
            <p:nvPr/>
          </p:nvSpPr>
          <p:spPr bwMode="auto">
            <a:xfrm>
              <a:off x="6960741" y="477678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de-DE"/>
            </a:p>
          </p:txBody>
        </p:sp>
        <p:sp>
          <p:nvSpPr>
            <p:cNvPr id="2163" name="Rectangle 118"/>
            <p:cNvSpPr>
              <a:spLocks noChangeArrowheads="1"/>
            </p:cNvSpPr>
            <p:nvPr/>
          </p:nvSpPr>
          <p:spPr bwMode="auto">
            <a:xfrm>
              <a:off x="6960741" y="45053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de-DE"/>
            </a:p>
          </p:txBody>
        </p:sp>
        <p:sp>
          <p:nvSpPr>
            <p:cNvPr id="2164" name="Rectangle 119"/>
            <p:cNvSpPr>
              <a:spLocks noChangeArrowheads="1"/>
            </p:cNvSpPr>
            <p:nvPr/>
          </p:nvSpPr>
          <p:spPr bwMode="auto">
            <a:xfrm>
              <a:off x="6548064" y="46259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de-DE"/>
            </a:p>
          </p:txBody>
        </p:sp>
        <p:sp>
          <p:nvSpPr>
            <p:cNvPr id="2165" name="Rectangle 120"/>
            <p:cNvSpPr>
              <a:spLocks noChangeArrowheads="1"/>
            </p:cNvSpPr>
            <p:nvPr/>
          </p:nvSpPr>
          <p:spPr bwMode="auto">
            <a:xfrm>
              <a:off x="6548064" y="477678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de-DE"/>
            </a:p>
          </p:txBody>
        </p:sp>
        <p:sp>
          <p:nvSpPr>
            <p:cNvPr id="2166" name="Rectangle 121"/>
            <p:cNvSpPr>
              <a:spLocks noChangeArrowheads="1"/>
            </p:cNvSpPr>
            <p:nvPr/>
          </p:nvSpPr>
          <p:spPr bwMode="auto">
            <a:xfrm>
              <a:off x="6548064" y="45053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de-DE"/>
            </a:p>
          </p:txBody>
        </p:sp>
        <p:sp>
          <p:nvSpPr>
            <p:cNvPr id="2167" name="Rectangle 122"/>
            <p:cNvSpPr>
              <a:spLocks noChangeArrowheads="1"/>
            </p:cNvSpPr>
            <p:nvPr/>
          </p:nvSpPr>
          <p:spPr bwMode="auto">
            <a:xfrm>
              <a:off x="6773317" y="4768851"/>
              <a:ext cx="147476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de-DE"/>
            </a:p>
          </p:txBody>
        </p:sp>
        <p:sp>
          <p:nvSpPr>
            <p:cNvPr id="2168" name="Rectangle 123"/>
            <p:cNvSpPr>
              <a:spLocks noChangeArrowheads="1"/>
            </p:cNvSpPr>
            <p:nvPr/>
          </p:nvSpPr>
          <p:spPr bwMode="auto">
            <a:xfrm>
              <a:off x="8707742" y="40735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de-DE"/>
            </a:p>
          </p:txBody>
        </p:sp>
        <p:sp>
          <p:nvSpPr>
            <p:cNvPr id="2169" name="Rectangle 124"/>
            <p:cNvSpPr>
              <a:spLocks noChangeArrowheads="1"/>
            </p:cNvSpPr>
            <p:nvPr/>
          </p:nvSpPr>
          <p:spPr bwMode="auto">
            <a:xfrm>
              <a:off x="8707742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de-DE"/>
            </a:p>
          </p:txBody>
        </p:sp>
        <p:sp>
          <p:nvSpPr>
            <p:cNvPr id="2170" name="Rectangle 125"/>
            <p:cNvSpPr>
              <a:spLocks noChangeArrowheads="1"/>
            </p:cNvSpPr>
            <p:nvPr/>
          </p:nvSpPr>
          <p:spPr bwMode="auto">
            <a:xfrm>
              <a:off x="8707742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de-DE"/>
            </a:p>
          </p:txBody>
        </p:sp>
        <p:sp>
          <p:nvSpPr>
            <p:cNvPr id="2171" name="Rectangle 126"/>
            <p:cNvSpPr>
              <a:spLocks noChangeArrowheads="1"/>
            </p:cNvSpPr>
            <p:nvPr/>
          </p:nvSpPr>
          <p:spPr bwMode="auto">
            <a:xfrm>
              <a:off x="7911618" y="40735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de-DE"/>
            </a:p>
          </p:txBody>
        </p:sp>
        <p:sp>
          <p:nvSpPr>
            <p:cNvPr id="2172" name="Rectangle 127"/>
            <p:cNvSpPr>
              <a:spLocks noChangeArrowheads="1"/>
            </p:cNvSpPr>
            <p:nvPr/>
          </p:nvSpPr>
          <p:spPr bwMode="auto">
            <a:xfrm>
              <a:off x="7911618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de-DE"/>
            </a:p>
          </p:txBody>
        </p:sp>
        <p:sp>
          <p:nvSpPr>
            <p:cNvPr id="2173" name="Rectangle 128"/>
            <p:cNvSpPr>
              <a:spLocks noChangeArrowheads="1"/>
            </p:cNvSpPr>
            <p:nvPr/>
          </p:nvSpPr>
          <p:spPr bwMode="auto">
            <a:xfrm>
              <a:off x="7911618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de-DE"/>
            </a:p>
          </p:txBody>
        </p:sp>
        <p:sp>
          <p:nvSpPr>
            <p:cNvPr id="2174" name="Rectangle 129"/>
            <p:cNvSpPr>
              <a:spLocks noChangeArrowheads="1"/>
            </p:cNvSpPr>
            <p:nvPr/>
          </p:nvSpPr>
          <p:spPr bwMode="auto">
            <a:xfrm>
              <a:off x="8374161" y="40608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de-DE"/>
            </a:p>
          </p:txBody>
        </p:sp>
        <p:sp>
          <p:nvSpPr>
            <p:cNvPr id="2175" name="Rectangle 130"/>
            <p:cNvSpPr>
              <a:spLocks noChangeArrowheads="1"/>
            </p:cNvSpPr>
            <p:nvPr/>
          </p:nvSpPr>
          <p:spPr bwMode="auto">
            <a:xfrm>
              <a:off x="7992434" y="40608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de-DE"/>
            </a:p>
          </p:txBody>
        </p:sp>
        <p:sp>
          <p:nvSpPr>
            <p:cNvPr id="2176" name="Rectangle 131"/>
            <p:cNvSpPr>
              <a:spLocks noChangeArrowheads="1"/>
            </p:cNvSpPr>
            <p:nvPr/>
          </p:nvSpPr>
          <p:spPr bwMode="auto">
            <a:xfrm>
              <a:off x="7648537" y="40735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de-DE"/>
            </a:p>
          </p:txBody>
        </p:sp>
        <p:sp>
          <p:nvSpPr>
            <p:cNvPr id="2177" name="Rectangle 132"/>
            <p:cNvSpPr>
              <a:spLocks noChangeArrowheads="1"/>
            </p:cNvSpPr>
            <p:nvPr/>
          </p:nvSpPr>
          <p:spPr bwMode="auto">
            <a:xfrm>
              <a:off x="7648537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de-DE"/>
            </a:p>
          </p:txBody>
        </p:sp>
        <p:sp>
          <p:nvSpPr>
            <p:cNvPr id="2178" name="Rectangle 133"/>
            <p:cNvSpPr>
              <a:spLocks noChangeArrowheads="1"/>
            </p:cNvSpPr>
            <p:nvPr/>
          </p:nvSpPr>
          <p:spPr bwMode="auto">
            <a:xfrm>
              <a:off x="7648537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de-DE"/>
            </a:p>
          </p:txBody>
        </p:sp>
        <p:sp>
          <p:nvSpPr>
            <p:cNvPr id="2179" name="Rectangle 134"/>
            <p:cNvSpPr>
              <a:spLocks noChangeArrowheads="1"/>
            </p:cNvSpPr>
            <p:nvPr/>
          </p:nvSpPr>
          <p:spPr bwMode="auto">
            <a:xfrm>
              <a:off x="7201469" y="40735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de-DE"/>
            </a:p>
          </p:txBody>
        </p:sp>
        <p:sp>
          <p:nvSpPr>
            <p:cNvPr id="2180" name="Rectangle 135"/>
            <p:cNvSpPr>
              <a:spLocks noChangeArrowheads="1"/>
            </p:cNvSpPr>
            <p:nvPr/>
          </p:nvSpPr>
          <p:spPr bwMode="auto">
            <a:xfrm>
              <a:off x="7201469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de-DE"/>
            </a:p>
          </p:txBody>
        </p:sp>
        <p:sp>
          <p:nvSpPr>
            <p:cNvPr id="2181" name="Rectangle 136"/>
            <p:cNvSpPr>
              <a:spLocks noChangeArrowheads="1"/>
            </p:cNvSpPr>
            <p:nvPr/>
          </p:nvSpPr>
          <p:spPr bwMode="auto">
            <a:xfrm>
              <a:off x="7201469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de-DE"/>
            </a:p>
          </p:txBody>
        </p:sp>
        <p:sp>
          <p:nvSpPr>
            <p:cNvPr id="2182" name="Line 137"/>
            <p:cNvSpPr>
              <a:spLocks noChangeShapeType="1"/>
            </p:cNvSpPr>
            <p:nvPr/>
          </p:nvSpPr>
          <p:spPr bwMode="auto">
            <a:xfrm flipH="1">
              <a:off x="5353019" y="4481513"/>
              <a:ext cx="41061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3" name="Line 138"/>
            <p:cNvSpPr>
              <a:spLocks noChangeShapeType="1"/>
            </p:cNvSpPr>
            <p:nvPr/>
          </p:nvSpPr>
          <p:spPr bwMode="auto">
            <a:xfrm>
              <a:off x="6456931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4" name="Line 139"/>
            <p:cNvSpPr>
              <a:spLocks noChangeShapeType="1"/>
            </p:cNvSpPr>
            <p:nvPr/>
          </p:nvSpPr>
          <p:spPr bwMode="auto">
            <a:xfrm>
              <a:off x="7124092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5" name="Line 140"/>
            <p:cNvSpPr>
              <a:spLocks noChangeShapeType="1"/>
            </p:cNvSpPr>
            <p:nvPr/>
          </p:nvSpPr>
          <p:spPr bwMode="auto">
            <a:xfrm>
              <a:off x="7794693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6" name="Line 141"/>
            <p:cNvSpPr>
              <a:spLocks noChangeShapeType="1"/>
            </p:cNvSpPr>
            <p:nvPr/>
          </p:nvSpPr>
          <p:spPr bwMode="auto">
            <a:xfrm>
              <a:off x="8857337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7" name="AutoShape 143"/>
            <p:cNvSpPr>
              <a:spLocks noChangeArrowheads="1"/>
            </p:cNvSpPr>
            <p:nvPr/>
          </p:nvSpPr>
          <p:spPr bwMode="auto">
            <a:xfrm>
              <a:off x="5167314" y="3500438"/>
              <a:ext cx="4508500" cy="2524125"/>
            </a:xfrm>
            <a:prstGeom prst="roundRect">
              <a:avLst>
                <a:gd name="adj" fmla="val 9875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9175443" y="5668963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3" name="Formel" r:id="rId5" imgW="228600" imgH="215640" progId="Equation.3">
                    <p:embed/>
                  </p:oleObj>
                </mc:Choice>
                <mc:Fallback>
                  <p:oleObj name="Formel" r:id="rId5" imgW="22860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443" y="5668963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7395772" y="4625976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" name="Formel" r:id="rId7" imgW="228600" imgH="215640" progId="Equation.3">
                    <p:embed/>
                  </p:oleObj>
                </mc:Choice>
                <mc:Fallback>
                  <p:oleObj name="Formel" r:id="rId7" imgW="22860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772" y="4625976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7385455" y="5354638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5" name="Formel" r:id="rId8" imgW="228600" imgH="215640" progId="Equation.3">
                    <p:embed/>
                  </p:oleObj>
                </mc:Choice>
                <mc:Fallback>
                  <p:oleObj name="Formel" r:id="rId8" imgW="22860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455" y="5354638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8329454" y="5073651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" name="Formel" r:id="rId9" imgW="228600" imgH="215640" progId="Equation.3">
                    <p:embed/>
                  </p:oleObj>
                </mc:Choice>
                <mc:Fallback>
                  <p:oleObj name="Formel" r:id="rId9" imgW="22860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9454" y="5073651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9165126" y="5068888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7" name="Formel" r:id="rId10" imgW="228600" imgH="215640" progId="Equation.3">
                    <p:embed/>
                  </p:oleObj>
                </mc:Choice>
                <mc:Fallback>
                  <p:oleObj name="Formel" r:id="rId10" imgW="22860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5126" y="5068888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8308820" y="5668963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8" name="Formel" r:id="rId11" imgW="228600" imgH="215640" progId="Equation.3">
                    <p:embed/>
                  </p:oleObj>
                </mc:Choice>
                <mc:Fallback>
                  <p:oleObj name="Formel" r:id="rId11" imgW="22860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8820" y="5668963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6720013" y="5359401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9" name="Formel" r:id="rId12" imgW="228600" imgH="215640" progId="Equation.3">
                    <p:embed/>
                  </p:oleObj>
                </mc:Choice>
                <mc:Fallback>
                  <p:oleObj name="Formel" r:id="rId12" imgW="22860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0013" y="5359401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MIC-Floor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620715"/>
            <a:ext cx="85185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1200150" y="3684588"/>
            <a:ext cx="0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8676" name="Picture 4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1166813" y="214315"/>
            <a:ext cx="28504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51275"/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 Parameter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1604MeV, 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E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=0.100MeV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max. 40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A polarised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h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=9 nm rad, 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v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=0.5 nm rad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~6500h/year as MAMI B !</a:t>
            </a:r>
            <a:endParaRPr lang="en-GB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81063" y="6100765"/>
          <a:ext cx="3556001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Formel" r:id="rId3" imgW="1815840" imgH="419040" progId="Equation.3">
                  <p:embed/>
                </p:oleObj>
              </mc:Choice>
              <mc:Fallback>
                <p:oleObj name="Formel" r:id="rId3" imgW="18158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6100765"/>
                        <a:ext cx="3556001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95300" y="4857751"/>
            <a:ext cx="58512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Determination of the degree of polarization of</a:t>
            </a:r>
          </a:p>
          <a:p>
            <a:pPr eaLnBrk="0" hangingPunct="0"/>
            <a:r>
              <a:rPr lang="en-GB"/>
              <a:t>the electron beam (Moeller Polarimeter).</a:t>
            </a:r>
          </a:p>
          <a:p>
            <a:pPr eaLnBrk="0" hangingPunct="0"/>
            <a:r>
              <a:rPr lang="en-GB"/>
              <a:t>Circularly pol. photons.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14" y="4857901"/>
            <a:ext cx="4154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/>
              <a:t>2.</a:t>
            </a:r>
            <a:endParaRPr lang="en-GB" sz="1400" b="1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016964" y="4919812"/>
            <a:ext cx="4154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/>
              <a:t>3.</a:t>
            </a:r>
            <a:endParaRPr lang="en-GB" sz="1400" b="1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7429500" y="4919664"/>
            <a:ext cx="2476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Coherent production of linearly polarized</a:t>
            </a:r>
          </a:p>
          <a:p>
            <a:pPr eaLnBrk="0" hangingPunct="0"/>
            <a:r>
              <a:rPr lang="en-GB"/>
              <a:t>photons on a diamond radiator</a:t>
            </a:r>
          </a:p>
        </p:txBody>
      </p:sp>
      <p:sp>
        <p:nvSpPr>
          <p:cNvPr id="3079" name="Text Box 328"/>
          <p:cNvSpPr txBox="1">
            <a:spLocks noChangeArrowheads="1"/>
          </p:cNvSpPr>
          <p:nvPr/>
        </p:nvSpPr>
        <p:spPr bwMode="auto">
          <a:xfrm>
            <a:off x="742951" y="457202"/>
            <a:ext cx="8617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Production and energy measurement of the Bremsstrahlung photons.</a:t>
            </a:r>
          </a:p>
        </p:txBody>
      </p:sp>
      <p:sp>
        <p:nvSpPr>
          <p:cNvPr id="3080" name="Text Box 329"/>
          <p:cNvSpPr txBox="1">
            <a:spLocks noChangeArrowheads="1"/>
          </p:cNvSpPr>
          <p:nvPr/>
        </p:nvSpPr>
        <p:spPr bwMode="auto">
          <a:xfrm>
            <a:off x="1738314" y="0"/>
            <a:ext cx="5800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dirty="0">
                <a:solidFill>
                  <a:srgbClr val="CC3300"/>
                </a:solidFill>
              </a:rPr>
              <a:t> </a:t>
            </a:r>
            <a:r>
              <a:rPr lang="en-GB" sz="2800" dirty="0" smtClean="0">
                <a:solidFill>
                  <a:srgbClr val="CC3300"/>
                </a:solidFill>
              </a:rPr>
              <a:t> </a:t>
            </a:r>
            <a:r>
              <a:rPr lang="en-GB" sz="2800" dirty="0">
                <a:solidFill>
                  <a:srgbClr val="CC3300"/>
                </a:solidFill>
              </a:rPr>
              <a:t>A2 Tagging system (Glasgow, Mainz)</a:t>
            </a:r>
            <a:endParaRPr lang="en-GB" dirty="0"/>
          </a:p>
        </p:txBody>
      </p:sp>
      <p:sp>
        <p:nvSpPr>
          <p:cNvPr id="3081" name="Text Box 330"/>
          <p:cNvSpPr txBox="1">
            <a:spLocks noChangeArrowheads="1"/>
          </p:cNvSpPr>
          <p:nvPr/>
        </p:nvSpPr>
        <p:spPr bwMode="auto">
          <a:xfrm>
            <a:off x="247864" y="457351"/>
            <a:ext cx="4154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/>
              <a:t>1.</a:t>
            </a:r>
            <a:endParaRPr lang="en-GB" sz="1400" b="1"/>
          </a:p>
        </p:txBody>
      </p:sp>
      <p:pic>
        <p:nvPicPr>
          <p:cNvPr id="308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857252"/>
            <a:ext cx="3833813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55588" y="3989388"/>
            <a:ext cx="426561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2200">
                <a:solidFill>
                  <a:srgbClr val="000000"/>
                </a:solidFill>
                <a:ea typeface="msgothic"/>
                <a:cs typeface="msgothic"/>
              </a:rPr>
              <a:t>Glasgow  Tagging  Spectrometer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>
                <a:solidFill>
                  <a:srgbClr val="000000"/>
                </a:solidFill>
                <a:ea typeface="msgothic"/>
                <a:cs typeface="msgothic"/>
              </a:rPr>
              <a:t>EPJ A 37, 129 (2008) </a:t>
            </a:r>
          </a:p>
        </p:txBody>
      </p:sp>
      <p:pic>
        <p:nvPicPr>
          <p:cNvPr id="3084" name="Picture 3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9" y="928688"/>
            <a:ext cx="46672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B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1" y="1314450"/>
            <a:ext cx="660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2" name="AutoShape 20"/>
          <p:cNvSpPr>
            <a:spLocks noChangeArrowheads="1"/>
          </p:cNvSpPr>
          <p:nvPr/>
        </p:nvSpPr>
        <p:spPr bwMode="auto">
          <a:xfrm>
            <a:off x="4795838" y="3068638"/>
            <a:ext cx="625476" cy="576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" y="60198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987550" y="260350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sng">
                <a:solidFill>
                  <a:srgbClr val="FF0000"/>
                </a:solidFill>
              </a:rPr>
              <a:t>4</a:t>
            </a:r>
            <a:r>
              <a:rPr lang="de-DE" u="sng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de-DE" u="sng">
                <a:solidFill>
                  <a:srgbClr val="FF0000"/>
                </a:solidFill>
              </a:rPr>
              <a:t> photon Spectrometer @ MAMI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" y="981077"/>
            <a:ext cx="3325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/>
              <a:t>TAPS:</a:t>
            </a:r>
          </a:p>
          <a:p>
            <a:r>
              <a:rPr lang="de-DE"/>
              <a:t>366 BaF</a:t>
            </a:r>
            <a:r>
              <a:rPr lang="de-DE" baseline="-25000"/>
              <a:t>2</a:t>
            </a:r>
            <a:r>
              <a:rPr lang="de-DE"/>
              <a:t> detectors</a:t>
            </a:r>
          </a:p>
          <a:p>
            <a:r>
              <a:rPr lang="de-DE"/>
              <a:t>72 PbWO</a:t>
            </a:r>
            <a:r>
              <a:rPr lang="de-DE" baseline="-25000"/>
              <a:t>4</a:t>
            </a:r>
            <a:r>
              <a:rPr lang="de-DE"/>
              <a:t> detectors</a:t>
            </a:r>
          </a:p>
          <a:p>
            <a:r>
              <a:rPr lang="de-DE"/>
              <a:t>Max. kin. energy:</a:t>
            </a:r>
          </a:p>
          <a:p>
            <a:r>
              <a:rPr lang="en-GB">
                <a:latin typeface="Symbol" pitchFamily="18" charset="2"/>
              </a:rPr>
              <a:t>p</a:t>
            </a:r>
            <a:r>
              <a:rPr lang="en-GB" baseline="30000"/>
              <a:t>+-</a:t>
            </a:r>
            <a:r>
              <a:rPr lang="en-GB"/>
              <a:t> : 180 MeV</a:t>
            </a:r>
          </a:p>
          <a:p>
            <a:r>
              <a:rPr lang="en-GB"/>
              <a:t>K</a:t>
            </a:r>
            <a:r>
              <a:rPr lang="en-GB" baseline="30000"/>
              <a:t>+-</a:t>
            </a:r>
            <a:r>
              <a:rPr lang="en-GB"/>
              <a:t> : 280 MeV</a:t>
            </a:r>
          </a:p>
          <a:p>
            <a:r>
              <a:rPr lang="en-GB"/>
              <a:t>P :   360 MeV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7321550" y="1052513"/>
            <a:ext cx="2584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/>
              <a:t>Crystal Ball:</a:t>
            </a:r>
          </a:p>
          <a:p>
            <a:r>
              <a:rPr lang="de-DE"/>
              <a:t>672 NaJ detectors</a:t>
            </a:r>
          </a:p>
          <a:p>
            <a:r>
              <a:rPr lang="de-DE"/>
              <a:t>Max. kin. energy:</a:t>
            </a:r>
          </a:p>
          <a:p>
            <a:r>
              <a:rPr lang="en-GB">
                <a:latin typeface="Symbol" pitchFamily="18" charset="2"/>
              </a:rPr>
              <a:t>m</a:t>
            </a:r>
            <a:r>
              <a:rPr lang="en-GB" baseline="30000"/>
              <a:t>+- </a:t>
            </a:r>
            <a:r>
              <a:rPr lang="en-GB"/>
              <a:t> : 233MeV</a:t>
            </a:r>
          </a:p>
          <a:p>
            <a:r>
              <a:rPr lang="en-GB">
                <a:latin typeface="Symbol" pitchFamily="18" charset="2"/>
              </a:rPr>
              <a:t>p</a:t>
            </a:r>
            <a:r>
              <a:rPr lang="en-GB" baseline="30000"/>
              <a:t>+-</a:t>
            </a:r>
            <a:r>
              <a:rPr lang="en-GB"/>
              <a:t> :  240 MeV</a:t>
            </a:r>
          </a:p>
          <a:p>
            <a:r>
              <a:rPr lang="en-GB"/>
              <a:t>K</a:t>
            </a:r>
            <a:r>
              <a:rPr lang="en-GB" baseline="30000"/>
              <a:t>+-</a:t>
            </a:r>
            <a:r>
              <a:rPr lang="en-GB"/>
              <a:t> : 341 MeV</a:t>
            </a:r>
          </a:p>
          <a:p>
            <a:r>
              <a:rPr lang="en-GB"/>
              <a:t>P :   425 MeV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980239" y="4076702"/>
            <a:ext cx="2925762" cy="2670175"/>
            <a:chOff x="4059" y="2568"/>
            <a:chExt cx="1701" cy="1682"/>
          </a:xfrm>
        </p:grpSpPr>
        <p:sp>
          <p:nvSpPr>
            <p:cNvPr id="29732" name="Text Box 6"/>
            <p:cNvSpPr txBox="1">
              <a:spLocks noChangeArrowheads="1"/>
            </p:cNvSpPr>
            <p:nvPr/>
          </p:nvSpPr>
          <p:spPr bwMode="auto">
            <a:xfrm>
              <a:off x="4059" y="2568"/>
              <a:ext cx="170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 u="sng"/>
                <a:t>Vertex detector:</a:t>
              </a:r>
            </a:p>
            <a:p>
              <a:r>
                <a:rPr lang="de-DE"/>
                <a:t>2 Cylindr. MWPCs</a:t>
              </a:r>
            </a:p>
            <a:p>
              <a:r>
                <a:rPr lang="de-DE"/>
                <a:t>480 wires, 320stripes</a:t>
              </a:r>
              <a:endParaRPr lang="en-GB"/>
            </a:p>
          </p:txBody>
        </p:sp>
        <p:sp>
          <p:nvSpPr>
            <p:cNvPr id="29733" name="Text Box 7"/>
            <p:cNvSpPr txBox="1">
              <a:spLocks noChangeArrowheads="1"/>
            </p:cNvSpPr>
            <p:nvPr/>
          </p:nvSpPr>
          <p:spPr bwMode="auto">
            <a:xfrm>
              <a:off x="4059" y="3494"/>
              <a:ext cx="170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 u="sng"/>
                <a:t>PID detector:</a:t>
              </a:r>
            </a:p>
            <a:p>
              <a:r>
                <a:rPr lang="en-GB"/>
                <a:t>24 thin plastic detectors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8564933">
            <a:off x="6591300" y="1773238"/>
            <a:ext cx="1560514" cy="144462"/>
            <a:chOff x="4315" y="3696"/>
            <a:chExt cx="885" cy="144"/>
          </a:xfrm>
        </p:grpSpPr>
        <p:sp>
          <p:nvSpPr>
            <p:cNvPr id="29730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31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5040313" y="3265488"/>
            <a:ext cx="1571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41850" y="5949950"/>
            <a:ext cx="4524375" cy="973138"/>
            <a:chOff x="2699" y="3748"/>
            <a:chExt cx="2631" cy="613"/>
          </a:xfrm>
        </p:grpSpPr>
        <p:grpSp>
          <p:nvGrpSpPr>
            <p:cNvPr id="29724" name="Group 16"/>
            <p:cNvGrpSpPr>
              <a:grpSpLocks/>
            </p:cNvGrpSpPr>
            <p:nvPr/>
          </p:nvGrpSpPr>
          <p:grpSpPr bwMode="auto">
            <a:xfrm>
              <a:off x="2699" y="3748"/>
              <a:ext cx="2631" cy="408"/>
              <a:chOff x="2699" y="3748"/>
              <a:chExt cx="2631" cy="408"/>
            </a:xfrm>
          </p:grpSpPr>
          <p:sp>
            <p:nvSpPr>
              <p:cNvPr id="29727" name="Text Box 12"/>
              <p:cNvSpPr txBox="1">
                <a:spLocks noChangeArrowheads="1"/>
              </p:cNvSpPr>
              <p:nvPr/>
            </p:nvSpPr>
            <p:spPr bwMode="auto">
              <a:xfrm>
                <a:off x="2699" y="3748"/>
                <a:ext cx="263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Symbol" pitchFamily="18" charset="2"/>
                  </a:rPr>
                  <a:t>g</a:t>
                </a:r>
                <a:r>
                  <a:rPr lang="de-DE"/>
                  <a:t>p</a:t>
                </a:r>
                <a:r>
                  <a:rPr lang="de-DE">
                    <a:latin typeface="Symbol" pitchFamily="18" charset="2"/>
                  </a:rPr>
                  <a:t> </a:t>
                </a:r>
                <a:r>
                  <a:rPr lang="de-DE">
                    <a:latin typeface="Symbol" pitchFamily="18" charset="2"/>
                    <a:sym typeface="Wingdings" pitchFamily="2" charset="2"/>
                  </a:rPr>
                  <a:t> </a:t>
                </a:r>
                <a:r>
                  <a:rPr lang="de-DE">
                    <a:sym typeface="Wingdings" pitchFamily="2" charset="2"/>
                  </a:rPr>
                  <a:t>S</a:t>
                </a:r>
                <a:r>
                  <a:rPr lang="de-DE">
                    <a:latin typeface="Symbol" pitchFamily="18" charset="2"/>
                    <a:sym typeface="Wingdings" pitchFamily="2" charset="2"/>
                  </a:rPr>
                  <a:t>11  </a:t>
                </a:r>
                <a:r>
                  <a:rPr lang="de-DE">
                    <a:sym typeface="Wingdings" pitchFamily="2" charset="2"/>
                  </a:rPr>
                  <a:t>p</a:t>
                </a:r>
                <a:r>
                  <a:rPr lang="de-DE">
                    <a:latin typeface="Symbol" pitchFamily="18" charset="2"/>
                    <a:sym typeface="Wingdings" pitchFamily="2" charset="2"/>
                  </a:rPr>
                  <a:t>h </a:t>
                </a:r>
                <a:endParaRPr lang="de-DE">
                  <a:latin typeface="Symbol" pitchFamily="18" charset="2"/>
                </a:endParaRPr>
              </a:p>
            </p:txBody>
          </p:sp>
          <p:sp>
            <p:nvSpPr>
              <p:cNvPr id="29728" name="Line 14"/>
              <p:cNvSpPr>
                <a:spLocks noChangeShapeType="1"/>
              </p:cNvSpPr>
              <p:nvPr/>
            </p:nvSpPr>
            <p:spPr bwMode="auto">
              <a:xfrm>
                <a:off x="3787" y="40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9" name="Line 15"/>
              <p:cNvSpPr>
                <a:spLocks noChangeShapeType="1"/>
              </p:cNvSpPr>
              <p:nvPr/>
            </p:nvSpPr>
            <p:spPr bwMode="auto">
              <a:xfrm>
                <a:off x="4150" y="415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725" name="Text Box 17"/>
            <p:cNvSpPr txBox="1">
              <a:spLocks noChangeArrowheads="1"/>
            </p:cNvSpPr>
            <p:nvPr/>
          </p:nvSpPr>
          <p:spPr bwMode="auto">
            <a:xfrm>
              <a:off x="4059" y="3884"/>
              <a:ext cx="9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Symbol" pitchFamily="18" charset="2"/>
                </a:rPr>
                <a:t>p</a:t>
              </a:r>
              <a:r>
                <a:rPr lang="de-DE" baseline="30000">
                  <a:latin typeface="Symbol" pitchFamily="18" charset="2"/>
                </a:rPr>
                <a:t>0</a:t>
              </a:r>
              <a:r>
                <a:rPr lang="de-DE">
                  <a:latin typeface="Symbol" pitchFamily="18" charset="2"/>
                </a:rPr>
                <a:t>p</a:t>
              </a:r>
              <a:r>
                <a:rPr lang="de-DE" baseline="30000">
                  <a:latin typeface="Symbol" pitchFamily="18" charset="2"/>
                </a:rPr>
                <a:t>0</a:t>
              </a:r>
              <a:r>
                <a:rPr lang="de-DE">
                  <a:latin typeface="Symbol" pitchFamily="18" charset="2"/>
                </a:rPr>
                <a:t>p</a:t>
              </a:r>
              <a:r>
                <a:rPr lang="de-DE" baseline="30000">
                  <a:latin typeface="Symbol" pitchFamily="18" charset="2"/>
                </a:rPr>
                <a:t>0</a:t>
              </a:r>
            </a:p>
          </p:txBody>
        </p:sp>
        <p:sp>
          <p:nvSpPr>
            <p:cNvPr id="29726" name="Text Box 18"/>
            <p:cNvSpPr txBox="1">
              <a:spLocks noChangeArrowheads="1"/>
            </p:cNvSpPr>
            <p:nvPr/>
          </p:nvSpPr>
          <p:spPr bwMode="auto">
            <a:xfrm>
              <a:off x="4377" y="4070"/>
              <a:ext cx="9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Symbol" pitchFamily="18" charset="2"/>
                </a:rPr>
                <a:t>gggggg</a:t>
              </a:r>
            </a:p>
          </p:txBody>
        </p:sp>
      </p:grpSp>
      <p:sp>
        <p:nvSpPr>
          <p:cNvPr id="29708" name="Line 27"/>
          <p:cNvSpPr>
            <a:spLocks noChangeShapeType="1"/>
          </p:cNvSpPr>
          <p:nvPr/>
        </p:nvSpPr>
        <p:spPr bwMode="auto">
          <a:xfrm flipV="1">
            <a:off x="6356350" y="4005263"/>
            <a:ext cx="157164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457450" y="1557339"/>
            <a:ext cx="4446588" cy="4103687"/>
            <a:chOff x="1429" y="981"/>
            <a:chExt cx="2585" cy="2585"/>
          </a:xfrm>
        </p:grpSpPr>
        <p:grpSp>
          <p:nvGrpSpPr>
            <p:cNvPr id="29710" name="Group 29"/>
            <p:cNvGrpSpPr>
              <a:grpSpLocks/>
            </p:cNvGrpSpPr>
            <p:nvPr/>
          </p:nvGrpSpPr>
          <p:grpSpPr bwMode="auto">
            <a:xfrm>
              <a:off x="1429" y="981"/>
              <a:ext cx="2585" cy="2585"/>
              <a:chOff x="1429" y="981"/>
              <a:chExt cx="2585" cy="2585"/>
            </a:xfrm>
          </p:grpSpPr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1429" y="2341"/>
                <a:ext cx="317" cy="273"/>
              </a:xfrm>
              <a:custGeom>
                <a:avLst/>
                <a:gdLst>
                  <a:gd name="T0" fmla="*/ 45 w 317"/>
                  <a:gd name="T1" fmla="*/ 137 h 273"/>
                  <a:gd name="T2" fmla="*/ 0 w 317"/>
                  <a:gd name="T3" fmla="*/ 182 h 273"/>
                  <a:gd name="T4" fmla="*/ 45 w 317"/>
                  <a:gd name="T5" fmla="*/ 273 h 273"/>
                  <a:gd name="T6" fmla="*/ 90 w 317"/>
                  <a:gd name="T7" fmla="*/ 273 h 273"/>
                  <a:gd name="T8" fmla="*/ 317 w 317"/>
                  <a:gd name="T9" fmla="*/ 137 h 273"/>
                  <a:gd name="T10" fmla="*/ 317 w 317"/>
                  <a:gd name="T11" fmla="*/ 0 h 273"/>
                  <a:gd name="T12" fmla="*/ 45 w 317"/>
                  <a:gd name="T13" fmla="*/ 137 h 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273"/>
                  <a:gd name="T23" fmla="*/ 317 w 317"/>
                  <a:gd name="T24" fmla="*/ 273 h 2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273">
                    <a:moveTo>
                      <a:pt x="45" y="137"/>
                    </a:moveTo>
                    <a:lnTo>
                      <a:pt x="0" y="182"/>
                    </a:lnTo>
                    <a:lnTo>
                      <a:pt x="45" y="273"/>
                    </a:lnTo>
                    <a:lnTo>
                      <a:pt x="90" y="273"/>
                    </a:lnTo>
                    <a:lnTo>
                      <a:pt x="317" y="137"/>
                    </a:lnTo>
                    <a:lnTo>
                      <a:pt x="317" y="0"/>
                    </a:lnTo>
                    <a:lnTo>
                      <a:pt x="45" y="1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auto">
              <a:xfrm>
                <a:off x="2336" y="1616"/>
                <a:ext cx="499" cy="317"/>
              </a:xfrm>
              <a:custGeom>
                <a:avLst/>
                <a:gdLst>
                  <a:gd name="T0" fmla="*/ 136 w 499"/>
                  <a:gd name="T1" fmla="*/ 226 h 317"/>
                  <a:gd name="T2" fmla="*/ 499 w 499"/>
                  <a:gd name="T3" fmla="*/ 317 h 317"/>
                  <a:gd name="T4" fmla="*/ 499 w 499"/>
                  <a:gd name="T5" fmla="*/ 272 h 317"/>
                  <a:gd name="T6" fmla="*/ 181 w 499"/>
                  <a:gd name="T7" fmla="*/ 0 h 317"/>
                  <a:gd name="T8" fmla="*/ 0 w 499"/>
                  <a:gd name="T9" fmla="*/ 136 h 317"/>
                  <a:gd name="T10" fmla="*/ 136 w 499"/>
                  <a:gd name="T11" fmla="*/ 226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317"/>
                  <a:gd name="T20" fmla="*/ 499 w 499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317">
                    <a:moveTo>
                      <a:pt x="136" y="226"/>
                    </a:moveTo>
                    <a:lnTo>
                      <a:pt x="499" y="317"/>
                    </a:lnTo>
                    <a:lnTo>
                      <a:pt x="499" y="272"/>
                    </a:lnTo>
                    <a:lnTo>
                      <a:pt x="181" y="0"/>
                    </a:lnTo>
                    <a:lnTo>
                      <a:pt x="0" y="136"/>
                    </a:lnTo>
                    <a:lnTo>
                      <a:pt x="136" y="2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19" name="Freeform 23"/>
              <p:cNvSpPr>
                <a:spLocks/>
              </p:cNvSpPr>
              <p:nvPr/>
            </p:nvSpPr>
            <p:spPr bwMode="auto">
              <a:xfrm>
                <a:off x="2971" y="981"/>
                <a:ext cx="227" cy="680"/>
              </a:xfrm>
              <a:custGeom>
                <a:avLst/>
                <a:gdLst>
                  <a:gd name="T0" fmla="*/ 45 w 227"/>
                  <a:gd name="T1" fmla="*/ 635 h 680"/>
                  <a:gd name="T2" fmla="*/ 0 w 227"/>
                  <a:gd name="T3" fmla="*/ 45 h 680"/>
                  <a:gd name="T4" fmla="*/ 136 w 227"/>
                  <a:gd name="T5" fmla="*/ 0 h 680"/>
                  <a:gd name="T6" fmla="*/ 227 w 227"/>
                  <a:gd name="T7" fmla="*/ 45 h 680"/>
                  <a:gd name="T8" fmla="*/ 136 w 227"/>
                  <a:gd name="T9" fmla="*/ 680 h 680"/>
                  <a:gd name="T10" fmla="*/ 45 w 227"/>
                  <a:gd name="T11" fmla="*/ 635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680"/>
                  <a:gd name="T20" fmla="*/ 227 w 227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680">
                    <a:moveTo>
                      <a:pt x="45" y="635"/>
                    </a:moveTo>
                    <a:lnTo>
                      <a:pt x="0" y="45"/>
                    </a:lnTo>
                    <a:lnTo>
                      <a:pt x="136" y="0"/>
                    </a:lnTo>
                    <a:lnTo>
                      <a:pt x="227" y="45"/>
                    </a:lnTo>
                    <a:lnTo>
                      <a:pt x="136" y="680"/>
                    </a:lnTo>
                    <a:lnTo>
                      <a:pt x="45" y="6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0" name="Freeform 24"/>
              <p:cNvSpPr>
                <a:spLocks/>
              </p:cNvSpPr>
              <p:nvPr/>
            </p:nvSpPr>
            <p:spPr bwMode="auto">
              <a:xfrm>
                <a:off x="2971" y="1752"/>
                <a:ext cx="45" cy="45"/>
              </a:xfrm>
              <a:custGeom>
                <a:avLst/>
                <a:gdLst>
                  <a:gd name="T0" fmla="*/ 0 w 45"/>
                  <a:gd name="T1" fmla="*/ 45 h 45"/>
                  <a:gd name="T2" fmla="*/ 0 w 45"/>
                  <a:gd name="T3" fmla="*/ 0 h 45"/>
                  <a:gd name="T4" fmla="*/ 45 w 45"/>
                  <a:gd name="T5" fmla="*/ 0 h 45"/>
                  <a:gd name="T6" fmla="*/ 0 w 45"/>
                  <a:gd name="T7" fmla="*/ 45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5"/>
                  <a:gd name="T14" fmla="*/ 45 w 45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5">
                    <a:moveTo>
                      <a:pt x="0" y="45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1" name="Freeform 25"/>
              <p:cNvSpPr>
                <a:spLocks/>
              </p:cNvSpPr>
              <p:nvPr/>
            </p:nvSpPr>
            <p:spPr bwMode="auto">
              <a:xfrm>
                <a:off x="3379" y="1706"/>
                <a:ext cx="635" cy="273"/>
              </a:xfrm>
              <a:custGeom>
                <a:avLst/>
                <a:gdLst>
                  <a:gd name="T0" fmla="*/ 0 w 635"/>
                  <a:gd name="T1" fmla="*/ 273 h 273"/>
                  <a:gd name="T2" fmla="*/ 45 w 635"/>
                  <a:gd name="T3" fmla="*/ 182 h 273"/>
                  <a:gd name="T4" fmla="*/ 544 w 635"/>
                  <a:gd name="T5" fmla="*/ 0 h 273"/>
                  <a:gd name="T6" fmla="*/ 635 w 635"/>
                  <a:gd name="T7" fmla="*/ 91 h 273"/>
                  <a:gd name="T8" fmla="*/ 544 w 635"/>
                  <a:gd name="T9" fmla="*/ 227 h 273"/>
                  <a:gd name="T10" fmla="*/ 0 w 635"/>
                  <a:gd name="T11" fmla="*/ 273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5"/>
                  <a:gd name="T19" fmla="*/ 0 h 273"/>
                  <a:gd name="T20" fmla="*/ 635 w 635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5" h="273">
                    <a:moveTo>
                      <a:pt x="0" y="273"/>
                    </a:moveTo>
                    <a:lnTo>
                      <a:pt x="45" y="182"/>
                    </a:lnTo>
                    <a:lnTo>
                      <a:pt x="544" y="0"/>
                    </a:lnTo>
                    <a:lnTo>
                      <a:pt x="635" y="91"/>
                    </a:lnTo>
                    <a:lnTo>
                      <a:pt x="544" y="227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auto">
              <a:xfrm>
                <a:off x="2925" y="2750"/>
                <a:ext cx="182" cy="136"/>
              </a:xfrm>
              <a:custGeom>
                <a:avLst/>
                <a:gdLst>
                  <a:gd name="T0" fmla="*/ 0 w 182"/>
                  <a:gd name="T1" fmla="*/ 45 h 136"/>
                  <a:gd name="T2" fmla="*/ 91 w 182"/>
                  <a:gd name="T3" fmla="*/ 136 h 136"/>
                  <a:gd name="T4" fmla="*/ 182 w 182"/>
                  <a:gd name="T5" fmla="*/ 0 h 136"/>
                  <a:gd name="T6" fmla="*/ 0 w 182"/>
                  <a:gd name="T7" fmla="*/ 45 h 1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136"/>
                  <a:gd name="T14" fmla="*/ 182 w 182"/>
                  <a:gd name="T15" fmla="*/ 136 h 1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136">
                    <a:moveTo>
                      <a:pt x="0" y="45"/>
                    </a:moveTo>
                    <a:lnTo>
                      <a:pt x="91" y="136"/>
                    </a:lnTo>
                    <a:lnTo>
                      <a:pt x="182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3" name="Freeform 28"/>
              <p:cNvSpPr>
                <a:spLocks/>
              </p:cNvSpPr>
              <p:nvPr/>
            </p:nvSpPr>
            <p:spPr bwMode="auto">
              <a:xfrm>
                <a:off x="1927" y="3385"/>
                <a:ext cx="91" cy="181"/>
              </a:xfrm>
              <a:custGeom>
                <a:avLst/>
                <a:gdLst>
                  <a:gd name="T0" fmla="*/ 0 w 91"/>
                  <a:gd name="T1" fmla="*/ 45 h 181"/>
                  <a:gd name="T2" fmla="*/ 0 w 91"/>
                  <a:gd name="T3" fmla="*/ 136 h 181"/>
                  <a:gd name="T4" fmla="*/ 46 w 91"/>
                  <a:gd name="T5" fmla="*/ 181 h 181"/>
                  <a:gd name="T6" fmla="*/ 91 w 91"/>
                  <a:gd name="T7" fmla="*/ 136 h 181"/>
                  <a:gd name="T8" fmla="*/ 91 w 91"/>
                  <a:gd name="T9" fmla="*/ 45 h 181"/>
                  <a:gd name="T10" fmla="*/ 46 w 91"/>
                  <a:gd name="T11" fmla="*/ 0 h 181"/>
                  <a:gd name="T12" fmla="*/ 0 w 91"/>
                  <a:gd name="T13" fmla="*/ 45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181"/>
                  <a:gd name="T23" fmla="*/ 91 w 91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181">
                    <a:moveTo>
                      <a:pt x="0" y="45"/>
                    </a:moveTo>
                    <a:lnTo>
                      <a:pt x="0" y="136"/>
                    </a:lnTo>
                    <a:lnTo>
                      <a:pt x="46" y="181"/>
                    </a:lnTo>
                    <a:lnTo>
                      <a:pt x="91" y="136"/>
                    </a:lnTo>
                    <a:lnTo>
                      <a:pt x="91" y="45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711" name="Line 31"/>
            <p:cNvSpPr>
              <a:spLocks noChangeShapeType="1"/>
            </p:cNvSpPr>
            <p:nvPr/>
          </p:nvSpPr>
          <p:spPr bwMode="auto">
            <a:xfrm flipH="1">
              <a:off x="1973" y="2115"/>
              <a:ext cx="998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2" name="Line 32"/>
            <p:cNvSpPr>
              <a:spLocks noChangeShapeType="1"/>
            </p:cNvSpPr>
            <p:nvPr/>
          </p:nvSpPr>
          <p:spPr bwMode="auto">
            <a:xfrm flipH="1" flipV="1">
              <a:off x="2789" y="1888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3" name="Line 33"/>
            <p:cNvSpPr>
              <a:spLocks noChangeShapeType="1"/>
            </p:cNvSpPr>
            <p:nvPr/>
          </p:nvSpPr>
          <p:spPr bwMode="auto">
            <a:xfrm flipV="1">
              <a:off x="2971" y="1752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4" name="Line 34"/>
            <p:cNvSpPr>
              <a:spLocks noChangeShapeType="1"/>
            </p:cNvSpPr>
            <p:nvPr/>
          </p:nvSpPr>
          <p:spPr bwMode="auto">
            <a:xfrm flipV="1">
              <a:off x="2971" y="1570"/>
              <a:ext cx="9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5" name="Line 35"/>
            <p:cNvSpPr>
              <a:spLocks noChangeShapeType="1"/>
            </p:cNvSpPr>
            <p:nvPr/>
          </p:nvSpPr>
          <p:spPr bwMode="auto">
            <a:xfrm flipV="1">
              <a:off x="2971" y="1888"/>
              <a:ext cx="54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6" name="Line 36"/>
            <p:cNvSpPr>
              <a:spLocks noChangeShapeType="1"/>
            </p:cNvSpPr>
            <p:nvPr/>
          </p:nvSpPr>
          <p:spPr bwMode="auto">
            <a:xfrm>
              <a:off x="2971" y="2115"/>
              <a:ext cx="45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6296 L -0.22049 0.20996 " pathEditMode="relative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6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7.40741E-7 L -0.2599 0.09445 " pathEditMode="relative" ptsTypes="AA">
                                      <p:cBhvr>
                                        <p:cTn id="29" dur="2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  <p:bldP spid="166932" grpId="1" animBg="1"/>
      <p:bldP spid="1669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3"/>
          <p:cNvSpPr>
            <a:spLocks noChangeArrowheads="1"/>
          </p:cNvSpPr>
          <p:nvPr/>
        </p:nvSpPr>
        <p:spPr bwMode="auto">
          <a:xfrm>
            <a:off x="2983971" y="2"/>
            <a:ext cx="3090334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 err="1" smtClean="0">
                <a:solidFill>
                  <a:srgbClr val="00279F"/>
                </a:solidFill>
              </a:rPr>
              <a:t>Polarized</a:t>
            </a:r>
            <a:r>
              <a:rPr lang="de-DE" sz="3200" b="1" dirty="0" smtClean="0">
                <a:solidFill>
                  <a:srgbClr val="00279F"/>
                </a:solidFill>
              </a:rPr>
              <a:t> </a:t>
            </a:r>
            <a:r>
              <a:rPr lang="de-DE" sz="3200" b="1" dirty="0">
                <a:solidFill>
                  <a:srgbClr val="00279F"/>
                </a:solidFill>
              </a:rPr>
              <a:t>Target</a:t>
            </a:r>
          </a:p>
        </p:txBody>
      </p:sp>
      <p:sp>
        <p:nvSpPr>
          <p:cNvPr id="5124" name="Textfeld 2"/>
          <p:cNvSpPr txBox="1">
            <a:spLocks noChangeArrowheads="1"/>
          </p:cNvSpPr>
          <p:nvPr/>
        </p:nvSpPr>
        <p:spPr bwMode="auto">
          <a:xfrm>
            <a:off x="881063" y="620689"/>
            <a:ext cx="6845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/>
              <a:t>= Orientation </a:t>
            </a:r>
            <a:r>
              <a:rPr lang="de-DE" dirty="0" err="1"/>
              <a:t>of</a:t>
            </a:r>
            <a:r>
              <a:rPr lang="de-DE" dirty="0"/>
              <a:t> Spins in a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en-US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052736"/>
            <a:ext cx="22685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167" y="1196754"/>
            <a:ext cx="3274915" cy="26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224809" y="1916832"/>
          <a:ext cx="2736304" cy="107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Formel" r:id="rId5" imgW="647640" imgH="253800" progId="Equation.3">
                  <p:embed/>
                </p:oleObj>
              </mc:Choice>
              <mc:Fallback>
                <p:oleObj name="Formel" r:id="rId5" imgW="6476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809" y="1916832"/>
                        <a:ext cx="2736304" cy="1072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feld 7"/>
          <p:cNvSpPr txBox="1">
            <a:spLocks noChangeArrowheads="1"/>
          </p:cNvSpPr>
          <p:nvPr/>
        </p:nvSpPr>
        <p:spPr bwMode="auto">
          <a:xfrm>
            <a:off x="2504728" y="3140969"/>
            <a:ext cx="46965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Ideally</a:t>
            </a:r>
            <a:r>
              <a:rPr lang="de-DE" dirty="0"/>
              <a:t>: All </a:t>
            </a:r>
            <a:r>
              <a:rPr lang="de-DE" dirty="0" err="1"/>
              <a:t>spins</a:t>
            </a:r>
            <a:r>
              <a:rPr lang="de-DE" dirty="0"/>
              <a:t> in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direction</a:t>
            </a:r>
            <a:endParaRPr lang="de-DE" dirty="0"/>
          </a:p>
          <a:p>
            <a:pPr algn="ctr"/>
            <a:r>
              <a:rPr lang="de-DE" dirty="0"/>
              <a:t>P=100% </a:t>
            </a:r>
            <a:endParaRPr lang="en-US" dirty="0"/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424609" y="4077072"/>
            <a:ext cx="78037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	</a:t>
            </a:r>
            <a:r>
              <a:rPr lang="de-DE" dirty="0" err="1"/>
              <a:t>Complicated</a:t>
            </a:r>
            <a:r>
              <a:rPr lang="de-DE" dirty="0"/>
              <a:t> </a:t>
            </a:r>
            <a:r>
              <a:rPr lang="de-DE" dirty="0" err="1"/>
              <a:t>interplay</a:t>
            </a:r>
            <a:r>
              <a:rPr lang="de-DE" dirty="0"/>
              <a:t> </a:t>
            </a:r>
            <a:r>
              <a:rPr lang="de-DE" dirty="0" err="1" smtClean="0"/>
              <a:t>between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Polarising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	~	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B</a:t>
            </a:r>
          </a:p>
          <a:p>
            <a:r>
              <a:rPr lang="de-DE" dirty="0"/>
              <a:t>	</a:t>
            </a:r>
            <a:r>
              <a:rPr lang="de-DE" dirty="0" err="1"/>
              <a:t>and</a:t>
            </a:r>
            <a:endParaRPr lang="de-DE" dirty="0"/>
          </a:p>
          <a:p>
            <a:r>
              <a:rPr lang="de-DE" dirty="0" err="1"/>
              <a:t>Depolarising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	~	thermal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particles</a:t>
            </a:r>
            <a:endParaRPr lang="de-DE" dirty="0"/>
          </a:p>
          <a:p>
            <a:r>
              <a:rPr lang="de-DE" dirty="0"/>
              <a:t>				(</a:t>
            </a:r>
            <a:r>
              <a:rPr lang="de-DE" dirty="0" err="1"/>
              <a:t>temperature</a:t>
            </a:r>
            <a:r>
              <a:rPr lang="de-DE" dirty="0"/>
              <a:t> T – </a:t>
            </a:r>
            <a:r>
              <a:rPr lang="de-DE" dirty="0" err="1"/>
              <a:t>relaxation</a:t>
            </a:r>
            <a:r>
              <a:rPr lang="de-DE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Microsoft Office PowerPoint</Application>
  <PresentationFormat>A4-Papier (210 x 297 mm)</PresentationFormat>
  <Paragraphs>444</Paragraphs>
  <Slides>37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57" baseType="lpstr">
      <vt:lpstr>Arial</vt:lpstr>
      <vt:lpstr>Calibri</vt:lpstr>
      <vt:lpstr>CMBX12</vt:lpstr>
      <vt:lpstr>Comic Sans MS</vt:lpstr>
      <vt:lpstr>DejaVu Sans</vt:lpstr>
      <vt:lpstr>Georgia</vt:lpstr>
      <vt:lpstr>Helvetica</vt:lpstr>
      <vt:lpstr>msgothic</vt:lpstr>
      <vt:lpstr>NimbusRomNo9L-Regu</vt:lpstr>
      <vt:lpstr>NimbusRomNo9L-ReguItal</vt:lpstr>
      <vt:lpstr>NimbusSanL-Bold</vt:lpstr>
      <vt:lpstr>Standard Symbols</vt:lpstr>
      <vt:lpstr>Symbol</vt:lpstr>
      <vt:lpstr>Times New Roman</vt:lpstr>
      <vt:lpstr>TimesNewRomanPS-BoldMT</vt:lpstr>
      <vt:lpstr>Wingdings</vt:lpstr>
      <vt:lpstr>Wingdings 3</vt:lpstr>
      <vt:lpstr>Standarddesign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Kernphysik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Thomas</dc:creator>
  <cp:lastModifiedBy>Andreas Thomas</cp:lastModifiedBy>
  <cp:revision>732</cp:revision>
  <dcterms:created xsi:type="dcterms:W3CDTF">2004-03-04T19:24:57Z</dcterms:created>
  <dcterms:modified xsi:type="dcterms:W3CDTF">2018-09-18T14:53:12Z</dcterms:modified>
</cp:coreProperties>
</file>