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32" r:id="rId3"/>
    <p:sldId id="496" r:id="rId4"/>
    <p:sldId id="522" r:id="rId5"/>
    <p:sldId id="528" r:id="rId6"/>
    <p:sldId id="523" r:id="rId7"/>
    <p:sldId id="530" r:id="rId8"/>
    <p:sldId id="539" r:id="rId9"/>
    <p:sldId id="465" r:id="rId10"/>
    <p:sldId id="494" r:id="rId11"/>
    <p:sldId id="472" r:id="rId12"/>
    <p:sldId id="540" r:id="rId13"/>
    <p:sldId id="512" r:id="rId14"/>
    <p:sldId id="537" r:id="rId15"/>
    <p:sldId id="526" r:id="rId16"/>
    <p:sldId id="527" r:id="rId17"/>
    <p:sldId id="541" r:id="rId18"/>
  </p:sldIdLst>
  <p:sldSz cx="9144000" cy="6858000" type="screen4x3"/>
  <p:notesSz cx="9931400" cy="6794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336600"/>
    <a:srgbClr val="009900"/>
    <a:srgbClr val="FFFFCC"/>
    <a:srgbClr val="23346C"/>
    <a:srgbClr val="33CC33"/>
    <a:srgbClr val="FFFF99"/>
    <a:srgbClr val="FFFF00"/>
    <a:srgbClr val="FFCC66"/>
    <a:srgbClr val="F5D5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30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42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381" cy="3399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4700" y="0"/>
            <a:ext cx="4304381" cy="3399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983FF-7B5B-4F6F-AD2F-DB0831284D92}" type="datetimeFigureOut">
              <a:rPr lang="de-DE" smtClean="0"/>
              <a:t>23.07.2018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3471"/>
            <a:ext cx="4304381" cy="3399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4700" y="6453471"/>
            <a:ext cx="4304381" cy="33994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6AA47-8794-4D68-AA22-4409DEBF172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34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5497" y="0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3C22E-6C37-421C-A9D7-124C8A53BA64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7075" y="509588"/>
            <a:ext cx="3397250" cy="2547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140" y="3227388"/>
            <a:ext cx="7945120" cy="3057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3596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5497" y="6453596"/>
            <a:ext cx="4303606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CA9A5-EE46-4421-9B38-5D9C1B295DC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79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CA9A5-EE46-4421-9B38-5D9C1B295D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76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CA9A5-EE46-4421-9B38-5D9C1B295D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196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35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9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724400" cy="365125"/>
          </a:xfrm>
        </p:spPr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2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14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72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383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61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09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045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37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7033"/>
            <a:ext cx="8763000" cy="821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 Riemann, Precision meaurements with polarized beams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89911-D2C8-4F81-81BE-25FD721C3758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83820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0" y="6477000"/>
            <a:ext cx="914400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4853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xiv.org/abs/hep-ex/0509008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5.bin"/><Relationship Id="rId3" Type="http://schemas.openxmlformats.org/officeDocument/2006/relationships/image" Target="../media/image16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13.wmf"/><Relationship Id="rId1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752600"/>
            <a:ext cx="8686800" cy="1470025"/>
          </a:xfrm>
        </p:spPr>
        <p:txBody>
          <a:bodyPr/>
          <a:lstStyle/>
          <a:p>
            <a:r>
              <a:rPr lang="en-US" b="1" dirty="0"/>
              <a:t>Precision measurements with </a:t>
            </a:r>
            <a:r>
              <a:rPr lang="en-US" b="1" dirty="0" smtClean="0"/>
              <a:t> </a:t>
            </a:r>
            <a:br>
              <a:rPr lang="en-US" b="1" dirty="0" smtClean="0"/>
            </a:br>
            <a:r>
              <a:rPr lang="en-US" b="1" dirty="0" smtClean="0"/>
              <a:t>polarized </a:t>
            </a:r>
            <a:r>
              <a:rPr lang="en-US" b="1" dirty="0"/>
              <a:t>beams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Sabine Riemann, DESY</a:t>
            </a:r>
          </a:p>
          <a:p>
            <a:r>
              <a:rPr lang="en-US" sz="2400" dirty="0">
                <a:solidFill>
                  <a:schemeClr val="tx1"/>
                </a:solidFill>
              </a:rPr>
              <a:t>JINR </a:t>
            </a:r>
            <a:r>
              <a:rPr lang="en-US" sz="2400" dirty="0" err="1">
                <a:solidFill>
                  <a:schemeClr val="tx1"/>
                </a:solidFill>
              </a:rPr>
              <a:t>Dubna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smtClean="0">
                <a:solidFill>
                  <a:schemeClr val="tx1"/>
                </a:solidFill>
              </a:rPr>
              <a:t>23 </a:t>
            </a:r>
            <a:r>
              <a:rPr lang="en-US" sz="2400" dirty="0">
                <a:solidFill>
                  <a:schemeClr val="tx1"/>
                </a:solidFill>
              </a:rPr>
              <a:t>July </a:t>
            </a:r>
            <a:r>
              <a:rPr lang="en-US" sz="2400" dirty="0" smtClean="0">
                <a:solidFill>
                  <a:schemeClr val="tx1"/>
                </a:solidFill>
              </a:rPr>
              <a:t>2018 (Bardin’s Day)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10" descr="Helmholtz-Logo_schwarz_70_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636419"/>
            <a:ext cx="164782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DESY-Logo-cyan-RGB_g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8093988" y="5636419"/>
            <a:ext cx="745212" cy="66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17033"/>
            <a:ext cx="8763000" cy="8211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206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0" y="60960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935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Beam polarization at </a:t>
            </a:r>
            <a:r>
              <a:rPr lang="en-US" altLang="en-US" dirty="0" err="1" smtClean="0"/>
              <a:t>e+e</a:t>
            </a:r>
            <a:r>
              <a:rPr lang="en-US" altLang="en-US" dirty="0" smtClean="0"/>
              <a:t>- colliders  (2)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66800"/>
                <a:ext cx="6096002" cy="5257800"/>
              </a:xfrm>
            </p:spPr>
            <p:txBody>
              <a:bodyPr>
                <a:noAutofit/>
              </a:bodyPr>
              <a:lstStyle/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1700" dirty="0" smtClean="0">
                    <a:cs typeface="Arial" charset="0"/>
                  </a:rPr>
                  <a:t>For </a:t>
                </a:r>
                <a:r>
                  <a:rPr lang="en-US" altLang="en-US" sz="1700" dirty="0" smtClean="0">
                    <a:solidFill>
                      <a:srgbClr val="1F497D"/>
                    </a:solidFill>
                    <a:cs typeface="Arial" charset="0"/>
                  </a:rPr>
                  <a:t>processes where  LR configuration essentially                                                                     contributes </a:t>
                </a:r>
                <a:r>
                  <a:rPr lang="en-US" altLang="en-US" sz="1700" dirty="0" smtClean="0">
                    <a:cs typeface="Arial" charset="0"/>
                  </a:rPr>
                  <a:t>(WW threshold), only 25% of the collisions are useful.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1700" dirty="0"/>
                  <a:t>Polarized e+ and polarized e- enhance </a:t>
                </a:r>
                <a:r>
                  <a:rPr lang="en-US" altLang="en-US" sz="1700" dirty="0" smtClean="0"/>
                  <a:t>                                 the </a:t>
                </a:r>
                <a:r>
                  <a:rPr lang="en-US" altLang="en-US" sz="1700" dirty="0"/>
                  <a:t>effective luminosity      </a:t>
                </a:r>
                <a:endParaRPr lang="en-US" altLang="en-US" sz="1700" dirty="0" smtClean="0"/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en-US" altLang="en-US" sz="1700" dirty="0" smtClean="0"/>
                  <a:t>    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en-US" sz="2000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/>
                              </a:rPr>
                              <m:t>𝐿</m:t>
                            </m:r>
                            <m:r>
                              <a:rPr lang="en-US" altLang="en-US" sz="2000" b="0" i="1" smtClean="0">
                                <a:latin typeface="Cambria Math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/>
                              </a:rPr>
                              <m:t>𝑒𝑓𝑓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0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000" i="1">
                                <a:latin typeface="Cambria Math"/>
                              </a:rPr>
                              <m:t>𝑢𝑛𝑝𝑜𝑙</m:t>
                            </m:r>
                            <m:r>
                              <a:rPr lang="en-US" altLang="en-US" sz="2000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altLang="en-US" sz="2000" i="1"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alt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sz="2000" i="1"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000" i="1"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en-US" sz="2000" i="1"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altLang="en-US" sz="2000" i="1">
                                    <a:latin typeface="Cambria Math"/>
                                  </a:rPr>
                                  <m:t>−</m:t>
                                </m:r>
                              </m:sub>
                            </m:sSub>
                          </m:e>
                        </m:d>
                      </m:den>
                    </m:f>
                    <m:d>
                      <m:dPr>
                        <m:ctrlPr>
                          <a:rPr lang="en-US" altLang="en-US" sz="200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en-US" sz="2000" b="0" i="1" smtClean="0">
                            <a:latin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altLang="en-US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000" b="0" i="1" smtClean="0">
                                <a:latin typeface="Cambria Math"/>
                              </a:rPr>
                              <m:t>𝑃</m:t>
                            </m:r>
                          </m:e>
                          <m:sub>
                            <m:r>
                              <a:rPr lang="en-US" altLang="en-US" sz="2000" b="0" i="1" smtClean="0">
                                <a:latin typeface="Cambria Math"/>
                              </a:rPr>
                              <m:t>𝑒</m:t>
                            </m:r>
                            <m:r>
                              <a:rPr lang="en-US" altLang="en-US" sz="2000" b="0" i="1" smtClean="0">
                                <a:latin typeface="Cambria Math"/>
                              </a:rPr>
                              <m:t>+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en-US" sz="2000" dirty="0"/>
                  <a:t>     </a:t>
                </a:r>
                <a:endParaRPr lang="en-US" altLang="en-US" sz="2000" dirty="0" smtClean="0"/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altLang="en-US" sz="800" dirty="0" smtClean="0"/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1700" dirty="0" smtClean="0"/>
                  <a:t>Use RL configuration to suppress the RL process (WW) and to measure the background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66800"/>
                <a:ext cx="6096002" cy="5257800"/>
              </a:xfrm>
              <a:blipFill rotWithShape="1">
                <a:blip r:embed="rId2"/>
                <a:stretch>
                  <a:fillRect l="-600" t="-811" r="-504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10</a:t>
            </a:fld>
            <a:endParaRPr lang="en-US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372" r="69289" b="4223"/>
          <a:stretch/>
        </p:blipFill>
        <p:spPr bwMode="auto">
          <a:xfrm>
            <a:off x="6477000" y="990600"/>
            <a:ext cx="2262186" cy="190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ontent Placeholder 2"/>
          <p:cNvSpPr txBox="1">
            <a:spLocks/>
          </p:cNvSpPr>
          <p:nvPr/>
        </p:nvSpPr>
        <p:spPr>
          <a:xfrm>
            <a:off x="457200" y="3962400"/>
            <a:ext cx="8305801" cy="2133600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US" sz="2000" dirty="0"/>
          </a:p>
          <a:p>
            <a:pPr marL="0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2000" dirty="0" smtClean="0">
                <a:solidFill>
                  <a:srgbClr val="1F497D"/>
                </a:solidFill>
                <a:cs typeface="Arial" charset="0"/>
              </a:rPr>
              <a:t>With a clever choice of beam polarization and running scenarios the statistics of the desired processes can be substantially increased </a:t>
            </a:r>
          </a:p>
          <a:p>
            <a:pPr marL="400050" lvl="1" indent="0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en-US" sz="1800" dirty="0" smtClean="0">
                <a:solidFill>
                  <a:srgbClr val="1F497D"/>
                </a:solidFill>
                <a:cs typeface="Arial" charset="0"/>
                <a:sym typeface="Wingdings" panose="05000000000000000000" pitchFamily="2" charset="2"/>
              </a:rPr>
              <a:t> </a:t>
            </a:r>
            <a:r>
              <a:rPr lang="en-US" altLang="en-US" sz="2000" dirty="0" smtClean="0">
                <a:solidFill>
                  <a:srgbClr val="1F497D"/>
                </a:solidFill>
                <a:cs typeface="Arial" charset="0"/>
                <a:sym typeface="Wingdings" panose="05000000000000000000" pitchFamily="2" charset="2"/>
              </a:rPr>
              <a:t>reduce </a:t>
            </a:r>
            <a:r>
              <a:rPr lang="en-US" altLang="en-US" sz="2000" dirty="0" smtClean="0">
                <a:solidFill>
                  <a:srgbClr val="1F497D"/>
                </a:solidFill>
                <a:cs typeface="Arial" charset="0"/>
              </a:rPr>
              <a:t>the  running time  (cost saving)</a:t>
            </a:r>
          </a:p>
          <a:p>
            <a:pPr marL="685800" lvl="1">
              <a:lnSpc>
                <a:spcPct val="90000"/>
              </a:lnSpc>
              <a:buFont typeface="Wingdings" pitchFamily="2" charset="2"/>
              <a:buChar char="à"/>
            </a:pPr>
            <a:r>
              <a:rPr lang="en-US" altLang="en-US" sz="2000" dirty="0" smtClean="0">
                <a:solidFill>
                  <a:srgbClr val="1F497D"/>
                </a:solidFill>
                <a:cs typeface="Arial" charset="0"/>
              </a:rPr>
              <a:t>Decrease the statistical uncertainty</a:t>
            </a:r>
          </a:p>
          <a:p>
            <a:pPr marL="685800" lvl="1">
              <a:lnSpc>
                <a:spcPct val="90000"/>
              </a:lnSpc>
              <a:buFont typeface="Wingdings" pitchFamily="2" charset="2"/>
              <a:buChar char="à"/>
            </a:pPr>
            <a:r>
              <a:rPr lang="en-US" altLang="en-US" sz="2000" dirty="0" smtClean="0">
                <a:solidFill>
                  <a:srgbClr val="1F497D"/>
                </a:solidFill>
                <a:cs typeface="Arial" charset="0"/>
              </a:rPr>
              <a:t>Reduce systematic uncertainty by controlling the background</a:t>
            </a:r>
          </a:p>
          <a:p>
            <a:pPr marL="685800" lvl="1">
              <a:lnSpc>
                <a:spcPct val="90000"/>
              </a:lnSpc>
              <a:buFont typeface="Wingdings" pitchFamily="2" charset="2"/>
              <a:buChar char="à"/>
            </a:pPr>
            <a:r>
              <a:rPr lang="en-US" altLang="en-US" sz="2000" dirty="0">
                <a:solidFill>
                  <a:srgbClr val="1F497D"/>
                </a:solidFill>
                <a:cs typeface="Arial" charset="0"/>
              </a:rPr>
              <a:t>C</a:t>
            </a:r>
            <a:r>
              <a:rPr lang="en-US" altLang="en-US" sz="2000" dirty="0" smtClean="0">
                <a:solidFill>
                  <a:srgbClr val="1F497D"/>
                </a:solidFill>
                <a:cs typeface="Arial" charset="0"/>
              </a:rPr>
              <a:t>onstruct </a:t>
            </a:r>
            <a:r>
              <a:rPr lang="en-US" altLang="en-US" sz="2000" dirty="0">
                <a:solidFill>
                  <a:srgbClr val="1F497D"/>
                </a:solidFill>
                <a:cs typeface="Arial" charset="0"/>
              </a:rPr>
              <a:t>asymmetry variables sensitive SM parameters and/or to physics scenarios beyond SM </a:t>
            </a:r>
            <a:endParaRPr lang="en-US" altLang="en-US" sz="2000" dirty="0" smtClean="0">
              <a:solidFill>
                <a:srgbClr val="1F497D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321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295400"/>
            <a:ext cx="3505200" cy="3732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9525"/>
            <a:ext cx="8763000" cy="821167"/>
          </a:xfrm>
        </p:spPr>
        <p:txBody>
          <a:bodyPr>
            <a:normAutofit/>
          </a:bodyPr>
          <a:lstStyle/>
          <a:p>
            <a:pPr lvl="0"/>
            <a:r>
              <a:rPr lang="en-US" altLang="en-US" sz="3000" kern="0" dirty="0" smtClean="0">
                <a:solidFill>
                  <a:srgbClr val="23346C"/>
                </a:solidFill>
                <a:latin typeface="Arial"/>
                <a:ea typeface="Arial Unicode MS"/>
                <a:cs typeface="Arial Unicode MS"/>
              </a:rPr>
              <a:t>Lesson </a:t>
            </a:r>
            <a:r>
              <a:rPr lang="en-US" altLang="en-US" sz="3000" kern="0" dirty="0">
                <a:solidFill>
                  <a:srgbClr val="23346C"/>
                </a:solidFill>
                <a:latin typeface="Arial"/>
                <a:ea typeface="Arial Unicode MS"/>
                <a:cs typeface="Arial Unicode MS"/>
              </a:rPr>
              <a:t>from LEP/SLD: </a:t>
            </a:r>
            <a:r>
              <a:rPr lang="en-US" altLang="en-US" sz="3000" kern="0" dirty="0">
                <a:solidFill>
                  <a:srgbClr val="23346C"/>
                </a:solidFill>
                <a:latin typeface="Arial"/>
                <a:ea typeface="Arial Unicode MS"/>
                <a:cs typeface="Arial Unicode MS"/>
                <a:sym typeface="Wingdings" pitchFamily="2" charset="2"/>
              </a:rPr>
              <a:t> Measurement of </a:t>
            </a:r>
            <a:r>
              <a:rPr lang="en-US" altLang="en-US" sz="3000" kern="0" dirty="0" smtClean="0">
                <a:solidFill>
                  <a:srgbClr val="23346C"/>
                </a:solidFill>
                <a:latin typeface="Arial"/>
                <a:ea typeface="Arial Unicode MS"/>
                <a:cs typeface="Arial Unicode MS"/>
              </a:rPr>
              <a:t>sin</a:t>
            </a:r>
            <a:r>
              <a:rPr lang="en-US" altLang="en-US" sz="3000" kern="0" baseline="30000" dirty="0" smtClean="0">
                <a:solidFill>
                  <a:srgbClr val="23346C"/>
                </a:solidFill>
                <a:latin typeface="Arial"/>
                <a:ea typeface="Arial Unicode MS"/>
                <a:cs typeface="Arial Unicode MS"/>
              </a:rPr>
              <a:t>2</a:t>
            </a:r>
            <a:r>
              <a:rPr lang="en-US" altLang="en-US" sz="3000" kern="0" dirty="0" smtClean="0">
                <a:solidFill>
                  <a:srgbClr val="23346C"/>
                </a:solidFill>
                <a:latin typeface="Symbol" pitchFamily="18" charset="2"/>
                <a:ea typeface="Arial Unicode MS"/>
                <a:cs typeface="Arial Unicode MS"/>
              </a:rPr>
              <a:t>q</a:t>
            </a:r>
            <a:r>
              <a:rPr lang="en-US" altLang="en-US" sz="3000" kern="0" baseline="-25000" dirty="0" smtClean="0">
                <a:solidFill>
                  <a:srgbClr val="23346C"/>
                </a:solidFill>
                <a:latin typeface="Arial"/>
                <a:ea typeface="Arial Unicode MS"/>
                <a:cs typeface="Arial Unicode MS"/>
              </a:rPr>
              <a:t>eff</a:t>
            </a:r>
            <a:r>
              <a:rPr lang="en-US" sz="3000" dirty="0" smtClean="0"/>
              <a:t> 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38100"/>
            <a:ext cx="8458200" cy="5487888"/>
          </a:xfrm>
        </p:spPr>
        <p:txBody>
          <a:bodyPr>
            <a:normAutofit fontScale="85000" lnSpcReduction="20000"/>
          </a:bodyPr>
          <a:lstStyle/>
          <a:p>
            <a:pPr lvl="0" eaLnBrk="0" fontAlgn="base" hangingPunct="0">
              <a:spcAft>
                <a:spcPct val="0"/>
              </a:spcAft>
              <a:buNone/>
            </a:pP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/>
              <a:ea typeface="Arial Unicode MS"/>
              <a:cs typeface="Arial Unicode MS"/>
            </a:endParaRPr>
          </a:p>
          <a:p>
            <a:pPr lvl="0" eaLnBrk="0" fontAlgn="base" hangingPunct="0">
              <a:spcAft>
                <a:spcPct val="0"/>
              </a:spcAft>
              <a:buNone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LEP </a:t>
            </a:r>
            <a:r>
              <a:rPr kumimoji="0" lang="en-US" alt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(circular collider)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</a:pPr>
            <a:r>
              <a:rPr kumimoji="0" lang="en-US" alt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Unpolarized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 e+, e- beams, </a:t>
            </a:r>
          </a:p>
          <a:p>
            <a:pPr marL="0" lvl="0" indent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     17x10</a:t>
            </a:r>
            <a:r>
              <a:rPr kumimoji="0" lang="en-US" altLang="en-US" sz="2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6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 Z events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  <a:sym typeface="Wingdings" pitchFamily="2" charset="2"/>
              </a:rPr>
              <a:t> 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endParaRPr kumimoji="0" lang="en-US" altLang="en-US" sz="2100" b="0" i="0" u="none" strike="noStrike" kern="0" cap="none" spc="0" normalizeH="0" baseline="0" noProof="0" dirty="0" smtClean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/>
              <a:ea typeface="Arial Unicode MS"/>
              <a:cs typeface="Arial Unicode MS"/>
            </a:endParaRPr>
          </a:p>
          <a:p>
            <a:pPr marL="0" lvl="0" indent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kumimoji="0" lang="en-US" altLang="en-US" sz="26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SLD</a:t>
            </a:r>
            <a:r>
              <a:rPr kumimoji="0" lang="en-US" altLang="en-US" sz="2600" b="0" i="0" u="none" strike="noStrike" kern="0" cap="none" spc="0" normalizeH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 </a:t>
            </a:r>
            <a:r>
              <a:rPr kumimoji="0" lang="en-US" altLang="en-US" sz="2100" b="0" i="0" u="none" strike="noStrike" kern="0" cap="none" spc="0" normalizeH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(linear collider)</a:t>
            </a:r>
            <a:r>
              <a:rPr kumimoji="0" lang="en-US" alt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 </a:t>
            </a: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/>
              <a:ea typeface="Arial Unicode MS"/>
              <a:cs typeface="Arial Unicode MS"/>
            </a:endParaRP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FontTx/>
              <a:buChar char="•"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Polarized </a:t>
            </a:r>
            <a:r>
              <a:rPr lang="en-US" altLang="en-US" sz="2200" kern="0" dirty="0" smtClean="0">
                <a:solidFill>
                  <a:srgbClr val="23346C"/>
                </a:solidFill>
                <a:latin typeface="Arial"/>
                <a:ea typeface="Arial Unicode MS"/>
                <a:cs typeface="Arial Unicode MS"/>
              </a:rPr>
              <a:t>electron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 beam,   </a:t>
            </a:r>
          </a:p>
          <a:p>
            <a:pPr marL="0" lvl="0" indent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     5x10</a:t>
            </a:r>
            <a:r>
              <a:rPr kumimoji="0" lang="en-US" altLang="en-US" sz="2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5</a:t>
            </a:r>
            <a:r>
              <a:rPr kumimoji="0" lang="en-US" alt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</a:rPr>
              <a:t> Z events </a:t>
            </a:r>
            <a:endParaRPr lang="en-US" altLang="en-US" sz="4300" kern="0" dirty="0" smtClean="0">
              <a:solidFill>
                <a:srgbClr val="23346C"/>
              </a:solidFill>
              <a:latin typeface="Arial"/>
              <a:ea typeface="Arial Unicode MS"/>
              <a:cs typeface="Arial Unicode MS"/>
              <a:sym typeface="Wingdings" pitchFamily="2" charset="2"/>
            </a:endParaRP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endParaRPr lang="en-US" altLang="en-US" sz="4300" kern="0" dirty="0" smtClean="0">
              <a:solidFill>
                <a:srgbClr val="23346C"/>
              </a:solidFill>
              <a:latin typeface="Arial"/>
              <a:ea typeface="Arial Unicode MS"/>
              <a:cs typeface="Arial Unicode MS"/>
              <a:sym typeface="Wingdings" pitchFamily="2" charset="2"/>
            </a:endParaRP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endParaRPr lang="en-US" altLang="en-US" sz="4300" kern="0" dirty="0">
              <a:solidFill>
                <a:srgbClr val="23346C"/>
              </a:solidFill>
              <a:latin typeface="Arial"/>
              <a:ea typeface="Arial Unicode MS"/>
              <a:cs typeface="Arial Unicode MS"/>
              <a:sym typeface="Wingdings" pitchFamily="2" charset="2"/>
            </a:endParaRP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endParaRPr lang="en-US" altLang="en-US" sz="4300" kern="0" dirty="0" smtClean="0">
              <a:solidFill>
                <a:srgbClr val="23346C"/>
              </a:solidFill>
              <a:latin typeface="Arial"/>
              <a:ea typeface="Arial Unicode MS"/>
              <a:cs typeface="Arial Unicode MS"/>
              <a:sym typeface="Wingdings" pitchFamily="2" charset="2"/>
            </a:endParaRP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endParaRPr lang="en-US" altLang="en-US" sz="2400" kern="0" dirty="0">
              <a:solidFill>
                <a:srgbClr val="23346C"/>
              </a:solidFill>
              <a:latin typeface="Arial"/>
              <a:ea typeface="Arial Unicode MS"/>
              <a:cs typeface="Arial Unicode MS"/>
              <a:sym typeface="Wingdings" pitchFamily="2" charset="2"/>
            </a:endParaRP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600" b="1" kern="0" dirty="0" smtClean="0">
                <a:solidFill>
                  <a:srgbClr val="23346C"/>
                </a:solidFill>
                <a:latin typeface="Arial"/>
                <a:ea typeface="Arial Unicode MS"/>
                <a:cs typeface="Arial Unicode MS"/>
                <a:sym typeface="Wingdings" pitchFamily="2" charset="2"/>
              </a:rPr>
              <a:t>Improved precision with b</a:t>
            </a:r>
            <a:r>
              <a:rPr kumimoji="0" lang="en-US" altLang="en-US" sz="2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  <a:sym typeface="Wingdings" pitchFamily="2" charset="2"/>
              </a:rPr>
              <a:t>eam</a:t>
            </a:r>
            <a:r>
              <a:rPr kumimoji="0" lang="en-US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23346C"/>
                </a:solidFill>
                <a:effectLst/>
                <a:uLnTx/>
                <a:uFillTx/>
                <a:latin typeface="Arial"/>
                <a:ea typeface="Arial Unicode MS"/>
                <a:cs typeface="Arial Unicode MS"/>
                <a:sym typeface="Wingdings" pitchFamily="2" charset="2"/>
              </a:rPr>
              <a:t> polarization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endParaRPr lang="en-US" altLang="en-US" sz="900" b="1" kern="0" dirty="0" smtClean="0">
              <a:solidFill>
                <a:srgbClr val="23346C"/>
              </a:solidFill>
              <a:latin typeface="Arial"/>
              <a:ea typeface="Arial Unicode MS"/>
              <a:cs typeface="Arial Unicode MS"/>
              <a:sym typeface="Wingdings" pitchFamily="2" charset="2"/>
            </a:endParaRP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600" kern="0" dirty="0" smtClean="0">
                <a:solidFill>
                  <a:srgbClr val="23346C"/>
                </a:solidFill>
                <a:latin typeface="Arial"/>
                <a:ea typeface="Arial Unicode MS"/>
                <a:cs typeface="Arial Unicode MS"/>
                <a:sym typeface="Wingdings" pitchFamily="2" charset="2"/>
              </a:rPr>
              <a:t>However, precision of beam polarization measurement 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600" kern="0" dirty="0" smtClean="0">
                <a:solidFill>
                  <a:srgbClr val="23346C"/>
                </a:solidFill>
                <a:latin typeface="Arial"/>
                <a:ea typeface="Arial Unicode MS"/>
                <a:cs typeface="Arial Unicode MS"/>
                <a:sym typeface="Wingdings" pitchFamily="2" charset="2"/>
              </a:rPr>
              <a:t>could limit this advantage:  SLD </a:t>
            </a:r>
            <a:r>
              <a:rPr lang="en-US" altLang="en-US" sz="2600" kern="0" dirty="0" err="1" smtClean="0">
                <a:solidFill>
                  <a:srgbClr val="23346C"/>
                </a:solidFill>
                <a:latin typeface="Arial"/>
                <a:ea typeface="Arial Unicode MS"/>
                <a:cs typeface="Arial Unicode MS"/>
                <a:sym typeface="Wingdings" pitchFamily="2" charset="2"/>
              </a:rPr>
              <a:t>polarimeter</a:t>
            </a:r>
            <a:r>
              <a:rPr lang="en-US" altLang="en-US" sz="2600" kern="0" dirty="0" smtClean="0">
                <a:solidFill>
                  <a:srgbClr val="23346C"/>
                </a:solidFill>
                <a:latin typeface="Arial"/>
                <a:ea typeface="Arial Unicode MS"/>
                <a:cs typeface="Arial Unicode MS"/>
                <a:sym typeface="Wingdings" pitchFamily="2" charset="2"/>
              </a:rPr>
              <a:t>:  </a:t>
            </a:r>
            <a:r>
              <a:rPr lang="en-US" altLang="en-US" sz="2600" kern="0" dirty="0" err="1" smtClean="0">
                <a:solidFill>
                  <a:srgbClr val="23346C"/>
                </a:solidFill>
                <a:latin typeface="Symbol" panose="05050102010706020507" pitchFamily="18" charset="2"/>
                <a:ea typeface="Arial Unicode MS"/>
                <a:cs typeface="Arial Unicode MS"/>
                <a:sym typeface="Wingdings" pitchFamily="2" charset="2"/>
              </a:rPr>
              <a:t>d</a:t>
            </a:r>
            <a:r>
              <a:rPr lang="en-US" altLang="en-US" sz="2600" kern="0" dirty="0" err="1" smtClean="0">
                <a:solidFill>
                  <a:srgbClr val="23346C"/>
                </a:solidFill>
                <a:latin typeface="Arial"/>
                <a:ea typeface="Arial Unicode MS"/>
                <a:cs typeface="Arial Unicode MS"/>
                <a:sym typeface="Wingdings" pitchFamily="2" charset="2"/>
              </a:rPr>
              <a:t>P</a:t>
            </a:r>
            <a:r>
              <a:rPr lang="en-US" altLang="en-US" sz="2600" kern="0" dirty="0" smtClean="0">
                <a:solidFill>
                  <a:srgbClr val="23346C"/>
                </a:solidFill>
                <a:latin typeface="Arial"/>
                <a:ea typeface="Arial Unicode MS"/>
                <a:cs typeface="Arial Unicode MS"/>
                <a:sym typeface="Wingdings" pitchFamily="2" charset="2"/>
              </a:rPr>
              <a:t> = 0.5%, </a:t>
            </a:r>
          </a:p>
          <a:p>
            <a:pPr lvl="0" eaLnBrk="0" fontAlgn="base" hangingPunct="0">
              <a:lnSpc>
                <a:spcPct val="90000"/>
              </a:lnSpc>
              <a:spcAft>
                <a:spcPct val="0"/>
              </a:spcAft>
              <a:buNone/>
            </a:pPr>
            <a:r>
              <a:rPr lang="en-US" altLang="en-US" sz="2600" kern="0" dirty="0">
                <a:solidFill>
                  <a:srgbClr val="23346C"/>
                </a:solidFill>
                <a:latin typeface="Arial"/>
                <a:ea typeface="Arial Unicode MS"/>
                <a:cs typeface="Arial Unicode MS"/>
                <a:sym typeface="Wingdings" pitchFamily="2" charset="2"/>
              </a:rPr>
              <a:t> </a:t>
            </a:r>
            <a:r>
              <a:rPr lang="en-US" altLang="en-US" sz="2600" kern="0" dirty="0" smtClean="0">
                <a:solidFill>
                  <a:srgbClr val="23346C"/>
                </a:solidFill>
                <a:latin typeface="Arial"/>
                <a:ea typeface="Arial Unicode MS"/>
                <a:cs typeface="Arial Unicode MS"/>
                <a:sym typeface="Wingdings" pitchFamily="2" charset="2"/>
              </a:rPr>
              <a:t>                                           ILC </a:t>
            </a:r>
            <a:r>
              <a:rPr lang="en-US" altLang="en-US" sz="2600" kern="0" dirty="0" err="1" smtClean="0">
                <a:solidFill>
                  <a:srgbClr val="23346C"/>
                </a:solidFill>
                <a:latin typeface="Arial"/>
                <a:ea typeface="Arial Unicode MS"/>
                <a:cs typeface="Arial Unicode MS"/>
                <a:sym typeface="Wingdings" pitchFamily="2" charset="2"/>
              </a:rPr>
              <a:t>polarimeter</a:t>
            </a:r>
            <a:r>
              <a:rPr lang="en-US" altLang="en-US" sz="2600" kern="0" dirty="0" smtClean="0">
                <a:solidFill>
                  <a:srgbClr val="23346C"/>
                </a:solidFill>
                <a:latin typeface="Arial"/>
                <a:ea typeface="Arial Unicode MS"/>
                <a:cs typeface="Arial Unicode MS"/>
                <a:sym typeface="Wingdings" pitchFamily="2" charset="2"/>
              </a:rPr>
              <a:t>:  </a:t>
            </a:r>
            <a:r>
              <a:rPr lang="en-US" altLang="en-US" sz="2600" kern="0" dirty="0" err="1" smtClean="0">
                <a:solidFill>
                  <a:srgbClr val="23346C"/>
                </a:solidFill>
                <a:latin typeface="Symbol" panose="05050102010706020507" pitchFamily="18" charset="2"/>
                <a:ea typeface="Arial Unicode MS"/>
                <a:cs typeface="Arial Unicode MS"/>
                <a:sym typeface="Wingdings" pitchFamily="2" charset="2"/>
              </a:rPr>
              <a:t>d</a:t>
            </a:r>
            <a:r>
              <a:rPr lang="en-US" altLang="en-US" sz="2600" kern="0" dirty="0" err="1" smtClean="0">
                <a:solidFill>
                  <a:srgbClr val="23346C"/>
                </a:solidFill>
                <a:latin typeface="Arial"/>
                <a:ea typeface="Arial Unicode MS"/>
                <a:cs typeface="Arial Unicode MS"/>
                <a:sym typeface="Wingdings" pitchFamily="2" charset="2"/>
              </a:rPr>
              <a:t>P</a:t>
            </a:r>
            <a:r>
              <a:rPr lang="en-US" altLang="en-US" sz="2600" kern="0" dirty="0" smtClean="0">
                <a:solidFill>
                  <a:srgbClr val="23346C"/>
                </a:solidFill>
                <a:latin typeface="Arial"/>
                <a:ea typeface="Arial Unicode MS"/>
                <a:cs typeface="Arial Unicode MS"/>
                <a:sym typeface="Wingdings" pitchFamily="2" charset="2"/>
              </a:rPr>
              <a:t> ~ 0.25% expected</a:t>
            </a:r>
            <a:endParaRPr kumimoji="0" lang="en-US" altLang="en-US" sz="2600" b="0" i="0" u="none" strike="noStrike" kern="0" cap="none" spc="0" normalizeH="0" baseline="0" noProof="0" dirty="0" smtClean="0">
              <a:ln>
                <a:noFill/>
              </a:ln>
              <a:solidFill>
                <a:srgbClr val="23346C"/>
              </a:solidFill>
              <a:effectLst/>
              <a:uLnTx/>
              <a:uFillTx/>
              <a:latin typeface="Arial"/>
              <a:ea typeface="Arial Unicode MS"/>
              <a:cs typeface="Arial Unicode MS"/>
              <a:sym typeface="Wingdings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629400" y="914400"/>
            <a:ext cx="16989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Phys.Rep</a:t>
            </a:r>
            <a:r>
              <a:rPr lang="en-US" sz="1200" dirty="0" smtClean="0"/>
              <a:t>. 427(2006)257</a:t>
            </a:r>
          </a:p>
          <a:p>
            <a:r>
              <a:rPr lang="en-US" sz="1200" dirty="0" smtClean="0"/>
              <a:t>[</a:t>
            </a:r>
            <a:r>
              <a:rPr lang="en-US" sz="1200" dirty="0" err="1" smtClean="0">
                <a:hlinkClick r:id="rId3"/>
              </a:rPr>
              <a:t>hep</a:t>
            </a:r>
            <a:r>
              <a:rPr lang="en-US" sz="1200" dirty="0" smtClean="0">
                <a:hlinkClick r:id="rId3"/>
              </a:rPr>
              <a:t>-ex/0509008</a:t>
            </a:r>
            <a:r>
              <a:rPr lang="en-US" sz="1200" dirty="0" smtClean="0"/>
              <a:t>]</a:t>
            </a:r>
            <a:endParaRPr lang="en-US" sz="12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5592730" y="4233532"/>
            <a:ext cx="1143000" cy="0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5899710" y="1984250"/>
            <a:ext cx="2206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953000" y="1840468"/>
            <a:ext cx="726481" cy="3231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500" dirty="0" smtClean="0"/>
              <a:t>A</a:t>
            </a:r>
            <a:r>
              <a:rPr lang="en-US" sz="1500" baseline="-25000" dirty="0" smtClean="0"/>
              <a:t>l</a:t>
            </a:r>
            <a:r>
              <a:rPr lang="en-US" sz="1500" dirty="0" smtClean="0"/>
              <a:t>(SLD)</a:t>
            </a:r>
            <a:endParaRPr lang="de-DE" sz="1500" dirty="0"/>
          </a:p>
        </p:txBody>
      </p:sp>
      <p:sp>
        <p:nvSpPr>
          <p:cNvPr id="15" name="Textfeld 14"/>
          <p:cNvSpPr txBox="1"/>
          <p:nvPr/>
        </p:nvSpPr>
        <p:spPr>
          <a:xfrm>
            <a:off x="6947736" y="1905000"/>
            <a:ext cx="1358064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.23098 ± 0.00028</a:t>
            </a:r>
            <a:endParaRPr lang="de-DE" sz="15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1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9" y="3429000"/>
            <a:ext cx="8229600" cy="183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033"/>
            <a:ext cx="8915400" cy="821167"/>
          </a:xfrm>
        </p:spPr>
        <p:txBody>
          <a:bodyPr>
            <a:noAutofit/>
          </a:bodyPr>
          <a:lstStyle/>
          <a:p>
            <a:r>
              <a:rPr lang="en-US" sz="2800" dirty="0"/>
              <a:t>Polarimetry at </a:t>
            </a:r>
            <a:r>
              <a:rPr lang="en-US" sz="2800" dirty="0" smtClean="0"/>
              <a:t>future linear </a:t>
            </a:r>
            <a:r>
              <a:rPr lang="en-US" sz="2800" dirty="0" err="1" smtClean="0"/>
              <a:t>e+e</a:t>
            </a:r>
            <a:r>
              <a:rPr lang="en-US" sz="2800" dirty="0" smtClean="0"/>
              <a:t>- colliders  </a:t>
            </a:r>
            <a:endParaRPr lang="en-US" sz="2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900" y="1069810"/>
            <a:ext cx="8301100" cy="5407189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Small beam sizes at interaction point: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flat beams</a:t>
            </a:r>
            <a:r>
              <a:rPr lang="en-US" sz="2000" dirty="0" smtClean="0">
                <a:sym typeface="Wingdings" panose="05000000000000000000" pitchFamily="2" charset="2"/>
              </a:rPr>
              <a:t>, at ILC: </a:t>
            </a:r>
            <a:endParaRPr lang="en-US" sz="20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000" dirty="0">
                <a:latin typeface="Symbol" panose="05050102010706020507" pitchFamily="18" charset="2"/>
                <a:sym typeface="Wingdings" panose="05000000000000000000" pitchFamily="2" charset="2"/>
              </a:rPr>
              <a:t>      </a:t>
            </a:r>
            <a:r>
              <a:rPr lang="en-US" sz="2000" dirty="0" err="1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2000" baseline="-25000" dirty="0" err="1">
                <a:sym typeface="Wingdings" panose="05000000000000000000" pitchFamily="2" charset="2"/>
              </a:rPr>
              <a:t>x</a:t>
            </a:r>
            <a:r>
              <a:rPr lang="en-US" sz="2000" dirty="0">
                <a:sym typeface="Wingdings" panose="05000000000000000000" pitchFamily="2" charset="2"/>
              </a:rPr>
              <a:t> ~500 nm, </a:t>
            </a:r>
            <a:r>
              <a:rPr lang="en-US" sz="2000" dirty="0" err="1">
                <a:latin typeface="Symbol" panose="05050102010706020507" pitchFamily="18" charset="2"/>
                <a:sym typeface="Wingdings" panose="05000000000000000000" pitchFamily="2" charset="2"/>
              </a:rPr>
              <a:t>s</a:t>
            </a:r>
            <a:r>
              <a:rPr lang="en-US" sz="2000" baseline="-25000" dirty="0" err="1">
                <a:sym typeface="Wingdings" panose="05000000000000000000" pitchFamily="2" charset="2"/>
              </a:rPr>
              <a:t>y</a:t>
            </a:r>
            <a:r>
              <a:rPr lang="en-US" sz="2000" dirty="0">
                <a:sym typeface="Wingdings" panose="05000000000000000000" pitchFamily="2" charset="2"/>
              </a:rPr>
              <a:t> ~ 6nm  </a:t>
            </a:r>
          </a:p>
          <a:p>
            <a:pPr lvl="1"/>
            <a:r>
              <a:rPr lang="en-US" sz="2000" dirty="0" err="1">
                <a:sym typeface="Wingdings" panose="05000000000000000000" pitchFamily="2" charset="2"/>
              </a:rPr>
              <a:t>Beamstrahlung</a:t>
            </a:r>
            <a:r>
              <a:rPr lang="en-US" sz="2400" dirty="0">
                <a:sym typeface="Wingdings" panose="05000000000000000000" pitchFamily="2" charset="2"/>
              </a:rPr>
              <a:t>  </a:t>
            </a:r>
            <a:r>
              <a:rPr lang="en-US" sz="2000" dirty="0">
                <a:sym typeface="Wingdings" panose="05000000000000000000" pitchFamily="2" charset="2"/>
              </a:rPr>
              <a:t>Some depolarization</a:t>
            </a:r>
          </a:p>
          <a:p>
            <a:pPr lvl="1"/>
            <a:r>
              <a:rPr lang="en-US" sz="2000" dirty="0">
                <a:sym typeface="Wingdings" panose="05000000000000000000" pitchFamily="2" charset="2"/>
              </a:rPr>
              <a:t>Beams are disrupted after </a:t>
            </a:r>
            <a:r>
              <a:rPr lang="en-US" sz="2000" dirty="0" smtClean="0">
                <a:sym typeface="Wingdings" panose="05000000000000000000" pitchFamily="2" charset="2"/>
              </a:rPr>
              <a:t>collision</a:t>
            </a:r>
            <a:endParaRPr lang="en-US" sz="2400" dirty="0" smtClean="0"/>
          </a:p>
          <a:p>
            <a:r>
              <a:rPr lang="en-US" sz="2400" dirty="0" smtClean="0"/>
              <a:t>Compton </a:t>
            </a:r>
            <a:r>
              <a:rPr lang="en-US" sz="2400" dirty="0" err="1" smtClean="0"/>
              <a:t>polarimeters</a:t>
            </a:r>
            <a:r>
              <a:rPr lang="en-US" sz="2400" dirty="0" smtClean="0"/>
              <a:t> to measure e+ and e- polarization upstream and downstream the interaction point (IP)</a:t>
            </a:r>
          </a:p>
          <a:p>
            <a:r>
              <a:rPr lang="en-US" sz="2400" dirty="0" smtClean="0"/>
              <a:t>At ILC, (similar at CLIC):</a:t>
            </a:r>
          </a:p>
          <a:p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400050" lvl="2" indent="0">
              <a:buNone/>
            </a:pPr>
            <a:r>
              <a:rPr lang="en-US" sz="1900" dirty="0" smtClean="0">
                <a:sym typeface="Wingdings" panose="05000000000000000000" pitchFamily="2" charset="2"/>
              </a:rPr>
              <a:t> </a:t>
            </a:r>
            <a:r>
              <a:rPr lang="en-US" sz="2200" dirty="0" smtClean="0"/>
              <a:t>spin </a:t>
            </a:r>
            <a:r>
              <a:rPr lang="en-US" sz="2200" dirty="0"/>
              <a:t>tracking to relate the measurements in the </a:t>
            </a:r>
            <a:r>
              <a:rPr lang="en-US" sz="2200" dirty="0" err="1"/>
              <a:t>polarimeters</a:t>
            </a:r>
            <a:r>
              <a:rPr lang="en-US" sz="2200" dirty="0"/>
              <a:t> to the polarization at the </a:t>
            </a:r>
            <a:r>
              <a:rPr lang="en-US" sz="2200" dirty="0" smtClean="0"/>
              <a:t>IP</a:t>
            </a:r>
            <a:endParaRPr lang="en-US" sz="3000" dirty="0" smtClean="0"/>
          </a:p>
          <a:p>
            <a:r>
              <a:rPr lang="en-US" sz="2400" dirty="0" smtClean="0"/>
              <a:t>For physics analyses the luminosity weighted polarization is required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8901" y="1173621"/>
            <a:ext cx="2606643" cy="12647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  <p:sp>
        <p:nvSpPr>
          <p:cNvPr id="16" name="Oval 9"/>
          <p:cNvSpPr/>
          <p:nvPr/>
        </p:nvSpPr>
        <p:spPr>
          <a:xfrm>
            <a:off x="1552575" y="4255325"/>
            <a:ext cx="270465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3"/>
          <p:cNvSpPr txBox="1"/>
          <p:nvPr/>
        </p:nvSpPr>
        <p:spPr>
          <a:xfrm>
            <a:off x="8636514" y="4953000"/>
            <a:ext cx="5836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J. List</a:t>
            </a:r>
            <a:endParaRPr lang="en-US" sz="1400" dirty="0"/>
          </a:p>
        </p:txBody>
      </p:sp>
      <p:sp>
        <p:nvSpPr>
          <p:cNvPr id="18" name="Oval 9"/>
          <p:cNvSpPr/>
          <p:nvPr/>
        </p:nvSpPr>
        <p:spPr>
          <a:xfrm>
            <a:off x="3675110" y="3661616"/>
            <a:ext cx="270465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9"/>
          <p:cNvSpPr/>
          <p:nvPr/>
        </p:nvSpPr>
        <p:spPr>
          <a:xfrm>
            <a:off x="5862450" y="3666566"/>
            <a:ext cx="270465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9"/>
          <p:cNvSpPr/>
          <p:nvPr/>
        </p:nvSpPr>
        <p:spPr>
          <a:xfrm>
            <a:off x="4507330" y="4512625"/>
            <a:ext cx="270465" cy="304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Precision polarization measurement</a:t>
            </a: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686800" cy="55626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Use polarized e- and polarized e+ beam</a:t>
            </a:r>
            <a:r>
              <a:rPr lang="en-US" sz="1800" dirty="0" smtClean="0"/>
              <a:t> , </a:t>
            </a:r>
          </a:p>
          <a:p>
            <a:r>
              <a:rPr lang="en-US" sz="1800" dirty="0" smtClean="0"/>
              <a:t>Perform 4 independent measurements with different helicity  combinations; use also some luminosity for the “inefficient” helicity configurations </a:t>
            </a:r>
            <a:r>
              <a:rPr lang="en-US" sz="1800" dirty="0" smtClean="0">
                <a:latin typeface="Symbol" panose="05050102010706020507" pitchFamily="18" charset="2"/>
              </a:rPr>
              <a:t>s</a:t>
            </a:r>
            <a:r>
              <a:rPr lang="en-US" sz="1800" baseline="-25000" dirty="0" smtClean="0">
                <a:latin typeface="Times New Roman"/>
                <a:cs typeface="Times New Roman"/>
              </a:rPr>
              <a:t>±±</a:t>
            </a:r>
            <a:r>
              <a:rPr lang="en-US" sz="1800" dirty="0" smtClean="0"/>
              <a:t>: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                                                                                 </a:t>
            </a:r>
          </a:p>
          <a:p>
            <a:r>
              <a:rPr lang="en-US" altLang="en-US" sz="1800" dirty="0" smtClean="0">
                <a:solidFill>
                  <a:srgbClr val="000066"/>
                </a:solidFill>
                <a:cs typeface="Arial" charset="0"/>
              </a:rPr>
              <a:t>determine</a:t>
            </a:r>
            <a:r>
              <a:rPr lang="en-US" altLang="en-US" sz="1800" dirty="0" smtClean="0">
                <a:solidFill>
                  <a:srgbClr val="000066"/>
                </a:solidFill>
              </a:rPr>
              <a:t> </a:t>
            </a:r>
            <a:r>
              <a:rPr lang="en-US" altLang="en-US" sz="1800" dirty="0">
                <a:solidFill>
                  <a:srgbClr val="000066"/>
                </a:solidFill>
              </a:rPr>
              <a:t>simultaneously</a:t>
            </a:r>
            <a:r>
              <a:rPr lang="en-US" altLang="en-US" sz="1800" dirty="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altLang="en-US" sz="1800" dirty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altLang="en-US" sz="1800" dirty="0" err="1" smtClean="0">
                <a:solidFill>
                  <a:srgbClr val="000066"/>
                </a:solidFill>
              </a:rPr>
              <a:t>P</a:t>
            </a:r>
            <a:r>
              <a:rPr lang="en-US" altLang="en-US" sz="1800" baseline="-25000" dirty="0" err="1" smtClean="0">
                <a:solidFill>
                  <a:srgbClr val="000066"/>
                </a:solidFill>
              </a:rPr>
              <a:t>e</a:t>
            </a:r>
            <a:r>
              <a:rPr lang="en-US" altLang="en-US" sz="1800" baseline="-25000" dirty="0" smtClean="0">
                <a:solidFill>
                  <a:srgbClr val="000066"/>
                </a:solidFill>
              </a:rPr>
              <a:t>+</a:t>
            </a:r>
            <a:r>
              <a:rPr lang="en-US" altLang="en-US" sz="1800" dirty="0" smtClean="0">
                <a:solidFill>
                  <a:srgbClr val="000066"/>
                </a:solidFill>
              </a:rPr>
              <a:t> and </a:t>
            </a:r>
            <a:r>
              <a:rPr lang="en-US" altLang="en-US" sz="1800" dirty="0" err="1" smtClean="0">
                <a:solidFill>
                  <a:srgbClr val="000066"/>
                </a:solidFill>
              </a:rPr>
              <a:t>P</a:t>
            </a:r>
            <a:r>
              <a:rPr lang="en-US" altLang="en-US" sz="1800" baseline="-25000" dirty="0" err="1" smtClean="0">
                <a:solidFill>
                  <a:srgbClr val="000066"/>
                </a:solidFill>
              </a:rPr>
              <a:t>e</a:t>
            </a:r>
            <a:r>
              <a:rPr lang="en-US" altLang="en-US" sz="1800" baseline="-25000" dirty="0" smtClean="0">
                <a:solidFill>
                  <a:srgbClr val="000066"/>
                </a:solidFill>
              </a:rPr>
              <a:t>-</a:t>
            </a:r>
            <a:r>
              <a:rPr lang="en-US" altLang="en-US" sz="1800" dirty="0" smtClean="0">
                <a:solidFill>
                  <a:srgbClr val="000066"/>
                </a:solidFill>
                <a:cs typeface="Arial" charset="0"/>
              </a:rPr>
              <a:t>, and A</a:t>
            </a:r>
            <a:r>
              <a:rPr lang="en-US" altLang="en-US" sz="1800" baseline="-25000" dirty="0" smtClean="0">
                <a:solidFill>
                  <a:srgbClr val="000066"/>
                </a:solidFill>
                <a:cs typeface="Arial" charset="0"/>
              </a:rPr>
              <a:t>LR</a:t>
            </a:r>
            <a:r>
              <a:rPr lang="en-US" altLang="en-US" sz="1800" dirty="0" smtClean="0">
                <a:solidFill>
                  <a:srgbClr val="000066"/>
                </a:solidFill>
                <a:cs typeface="Arial" charset="0"/>
              </a:rPr>
              <a:t> </a:t>
            </a:r>
            <a:r>
              <a:rPr lang="en-US" altLang="en-US" sz="1800" dirty="0" smtClean="0">
                <a:solidFill>
                  <a:srgbClr val="000066"/>
                </a:solidFill>
              </a:rPr>
              <a:t> </a:t>
            </a:r>
            <a:r>
              <a:rPr lang="en-US" altLang="en-US" sz="1800" dirty="0">
                <a:solidFill>
                  <a:srgbClr val="000066"/>
                </a:solidFill>
              </a:rPr>
              <a:t>directly measured from collision data</a:t>
            </a:r>
          </a:p>
          <a:p>
            <a:endParaRPr lang="en-US" altLang="en-US" sz="1800" dirty="0" smtClean="0">
              <a:solidFill>
                <a:srgbClr val="000066"/>
              </a:solidFill>
              <a:sym typeface="Wingdings" pitchFamily="2" charset="2"/>
            </a:endParaRP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500" dirty="0" smtClean="0"/>
          </a:p>
          <a:p>
            <a:r>
              <a:rPr lang="en-US" sz="1800" dirty="0" smtClean="0"/>
              <a:t>the </a:t>
            </a:r>
            <a:r>
              <a:rPr lang="en-US" sz="1800" dirty="0" err="1" smtClean="0"/>
              <a:t>polarimeters</a:t>
            </a:r>
            <a:r>
              <a:rPr lang="en-US" sz="1800" dirty="0" smtClean="0"/>
              <a:t> are used to monitor the polarization</a:t>
            </a:r>
            <a:endParaRPr lang="en-US" sz="1800" baseline="-25000" dirty="0" smtClean="0"/>
          </a:p>
          <a:p>
            <a:pPr>
              <a:buFont typeface="Wingdings"/>
              <a:buChar char="à"/>
            </a:pPr>
            <a:r>
              <a:rPr lang="en-US" sz="1800" b="1" dirty="0" smtClean="0"/>
              <a:t>Precision of </a:t>
            </a:r>
            <a:r>
              <a:rPr lang="en-US" sz="1800" b="1" dirty="0">
                <a:latin typeface="Symbol" panose="05050102010706020507" pitchFamily="18" charset="2"/>
              </a:rPr>
              <a:t>d</a:t>
            </a:r>
            <a:r>
              <a:rPr lang="en-US" sz="1800" b="1" dirty="0"/>
              <a:t>P~10</a:t>
            </a:r>
            <a:r>
              <a:rPr lang="en-US" sz="1800" b="1" baseline="30000" dirty="0"/>
              <a:t>-3</a:t>
            </a:r>
            <a:r>
              <a:rPr lang="en-US" sz="1800" b="1" dirty="0"/>
              <a:t>  (and even below) is possible</a:t>
            </a:r>
            <a:r>
              <a:rPr lang="en-US" sz="1800" b="1" dirty="0">
                <a:sym typeface="Wingdings" panose="05000000000000000000" pitchFamily="2" charset="2"/>
              </a:rPr>
              <a:t> at high energies at ILC or </a:t>
            </a:r>
            <a:r>
              <a:rPr lang="en-US" sz="1800" b="1" dirty="0" smtClean="0">
                <a:sym typeface="Wingdings" panose="05000000000000000000" pitchFamily="2" charset="2"/>
              </a:rPr>
              <a:t>CLIC  </a:t>
            </a:r>
            <a:endParaRPr lang="en-US" sz="1800" dirty="0">
              <a:sym typeface="Wingdings" panose="05000000000000000000" pitchFamily="2" charset="2"/>
            </a:endParaRPr>
          </a:p>
          <a:p>
            <a:pPr lvl="1"/>
            <a:r>
              <a:rPr lang="en-US" sz="1600" dirty="0"/>
              <a:t>Further studies are necessary to include the realistic beam properties and systematic effects (energy spread, uncertainty at helicity reversal, beam disruption</a:t>
            </a:r>
            <a:r>
              <a:rPr lang="en-US" sz="1600" dirty="0" smtClean="0"/>
              <a:t>,…)</a:t>
            </a:r>
            <a:endParaRPr lang="en-US" sz="1600" dirty="0">
              <a:sym typeface="Wingdings" panose="05000000000000000000" pitchFamily="2" charset="2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13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048544" y="1828800"/>
                <a:ext cx="4024370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1600" i="1" smtClean="0">
                              <a:latin typeface="Cambria Math"/>
                              <a:ea typeface="Cambria Math"/>
                            </a:rPr>
                            <m:t>±±</m:t>
                          </m:r>
                        </m:sub>
                      </m:sSub>
                      <m:r>
                        <a:rPr lang="en-US" sz="16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𝐿𝑅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544" y="1828800"/>
                <a:ext cx="4024370" cy="55335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feld 12"/>
              <p:cNvSpPr txBox="1"/>
              <p:nvPr/>
            </p:nvSpPr>
            <p:spPr>
              <a:xfrm>
                <a:off x="1062714" y="2272996"/>
                <a:ext cx="4024371" cy="5533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60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de-DE" sz="1600" i="1" smtClean="0">
                              <a:latin typeface="Cambria Math"/>
                              <a:ea typeface="Cambria Math"/>
                            </a:rPr>
                            <m:t>∓±</m:t>
                          </m:r>
                        </m:sub>
                      </m:sSub>
                      <m:r>
                        <a:rPr lang="en-US" sz="1600" b="0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den>
                      </m:f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</m:sub>
                          </m:s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  <m:t>𝐿𝑅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∓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+</m:t>
                                  </m:r>
                                </m:sub>
                              </m:sSub>
                              <m:r>
                                <a:rPr lang="en-US" sz="1600" i="1">
                                  <a:latin typeface="Cambria Math"/>
                                  <a:ea typeface="Cambria Math"/>
                                </a:rPr>
                                <m:t>±</m:t>
                              </m:r>
                              <m:sSub>
                                <m:sSubPr>
                                  <m:ctrlPr>
                                    <a:rPr lang="en-US" sz="16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𝑃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−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14" y="2272996"/>
                <a:ext cx="4024371" cy="5533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1095782" y="3382587"/>
                <a:ext cx="4718215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𝐿𝑅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de-DE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de-DE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++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−+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+−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−−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de-DE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++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−+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+−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−−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box>
                          <m:box>
                            <m:box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de-DE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de-DE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++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−+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+−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−−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de-DE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++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−+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+−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−−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box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82" y="3382587"/>
                <a:ext cx="4718215" cy="65601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1091502" y="4144587"/>
                <a:ext cx="4852098" cy="656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de-DE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box>
                            <m:box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de-DE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de-DE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++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−+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+−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−−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de-DE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++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−+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+−</m:t>
                                          </m:r>
                                        </m:sub>
                                      </m:sSub>
                                      <m:r>
                                        <a:rPr lang="en-US" i="1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−−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box>
                          <m:box>
                            <m:boxPr>
                              <m:ctrlPr>
                                <a:rPr lang="de-DE" i="1" smtClean="0">
                                  <a:latin typeface="Cambria Math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lang="de-DE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de-DE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++</m:t>
                                          </m:r>
                                        </m:sub>
                                      </m:sSub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±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−+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∓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+−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−−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d>
                                    <m:dPr>
                                      <m:ctrlPr>
                                        <a:rPr lang="de-DE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++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∓</m:t>
                                          </m:r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−+</m:t>
                                          </m:r>
                                        </m:sub>
                                      </m:sSub>
                                      <m:r>
                                        <a:rPr lang="en-US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±</m:t>
                                      </m:r>
                                      <m:sSub>
                                        <m:sSubPr>
                                          <m:ctrlPr>
                                            <a:rPr lang="de-DE" i="1" smtClean="0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+−</m:t>
                                          </m:r>
                                        </m:sub>
                                      </m:sSub>
                                      <m:r>
                                        <a:rPr lang="en-US" b="0" i="1" smtClean="0">
                                          <a:solidFill>
                                            <a:prstClr val="black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de-DE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𝜎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prstClr val="black"/>
                                              </a:solidFill>
                                              <a:latin typeface="Cambria Math"/>
                                            </a:rPr>
                                            <m:t>−−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box>
                        </m:e>
                      </m:rad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502" y="4144587"/>
                <a:ext cx="4852098" cy="65601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97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collider: Transverse polarization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72112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Matrix element for</a:t>
            </a:r>
            <a:r>
              <a:rPr lang="en-US" dirty="0"/>
              <a:t> </a:t>
            </a:r>
            <a:r>
              <a:rPr lang="en-US" dirty="0" err="1"/>
              <a:t>e+e</a:t>
            </a:r>
            <a:r>
              <a:rPr lang="en-US" dirty="0"/>
              <a:t>- </a:t>
            </a:r>
            <a:r>
              <a:rPr lang="en-US" sz="3300" dirty="0" smtClean="0"/>
              <a:t>interaction with arbitrarily oriented polarization vector:</a:t>
            </a:r>
          </a:p>
          <a:p>
            <a:endParaRPr lang="en-US" sz="4400" dirty="0"/>
          </a:p>
          <a:p>
            <a:endParaRPr lang="en-US" sz="3300" dirty="0" smtClean="0"/>
          </a:p>
          <a:p>
            <a:endParaRPr lang="en-US" sz="3400" dirty="0"/>
          </a:p>
          <a:p>
            <a:pPr marL="0" indent="0">
              <a:buNone/>
            </a:pPr>
            <a:endParaRPr lang="en-US" sz="3300" dirty="0" smtClean="0"/>
          </a:p>
          <a:p>
            <a:endParaRPr lang="en-US" sz="3300" dirty="0" smtClean="0"/>
          </a:p>
          <a:p>
            <a:endParaRPr lang="en-US" sz="3300" dirty="0"/>
          </a:p>
          <a:p>
            <a:endParaRPr lang="en-US" sz="3300" dirty="0" smtClean="0"/>
          </a:p>
          <a:p>
            <a:endParaRPr lang="en-US" sz="5800" dirty="0"/>
          </a:p>
          <a:p>
            <a:pPr marL="800100" lvl="2" indent="0">
              <a:buNone/>
            </a:pPr>
            <a:r>
              <a:rPr lang="en-US" sz="3300" dirty="0"/>
              <a:t>w</a:t>
            </a:r>
            <a:r>
              <a:rPr lang="en-US" sz="3300" dirty="0" smtClean="0"/>
              <a:t>here the </a:t>
            </a:r>
            <a:r>
              <a:rPr lang="en-US" sz="3300" dirty="0" err="1" smtClean="0"/>
              <a:t>F</a:t>
            </a:r>
            <a:r>
              <a:rPr lang="en-US" sz="3300" baseline="-25000" dirty="0" err="1" smtClean="0"/>
              <a:t>ik</a:t>
            </a:r>
            <a:r>
              <a:rPr lang="en-US" sz="3300" dirty="0" smtClean="0"/>
              <a:t> denote the helicity amplitudes, P</a:t>
            </a:r>
            <a:r>
              <a:rPr lang="en-US" sz="3300" baseline="-25000" dirty="0" smtClean="0"/>
              <a:t>T</a:t>
            </a:r>
            <a:r>
              <a:rPr lang="en-US" sz="3300" dirty="0" smtClean="0"/>
              <a:t> gives the magnitude of transverse polarization and </a:t>
            </a:r>
            <a:r>
              <a:rPr lang="en-US" sz="3300" dirty="0" smtClean="0">
                <a:latin typeface="Symbol" panose="05050102010706020507" pitchFamily="18" charset="2"/>
              </a:rPr>
              <a:t>f</a:t>
            </a:r>
            <a:r>
              <a:rPr lang="en-US" sz="3300" baseline="-25000" dirty="0" smtClean="0"/>
              <a:t>+</a:t>
            </a:r>
            <a:r>
              <a:rPr lang="en-US" sz="3300" dirty="0" smtClean="0"/>
              <a:t> and </a:t>
            </a:r>
            <a:r>
              <a:rPr lang="en-US" sz="3300" dirty="0" smtClean="0">
                <a:latin typeface="Symbol" panose="05050102010706020507" pitchFamily="18" charset="2"/>
              </a:rPr>
              <a:t>f</a:t>
            </a:r>
            <a:r>
              <a:rPr lang="en-US" sz="3300" baseline="-25000" dirty="0" smtClean="0"/>
              <a:t>-</a:t>
            </a:r>
            <a:r>
              <a:rPr lang="en-US" sz="3300" dirty="0" smtClean="0"/>
              <a:t> are the azimuthal orientations of the respective transverse polarizations, </a:t>
            </a:r>
            <a:r>
              <a:rPr lang="en-US" sz="3300" dirty="0" smtClean="0">
                <a:latin typeface="Symbol" panose="05050102010706020507" pitchFamily="18" charset="2"/>
              </a:rPr>
              <a:t>f</a:t>
            </a:r>
            <a:r>
              <a:rPr lang="en-US" sz="3300" dirty="0" smtClean="0"/>
              <a:t> is the azimuthal angle of the reference momentum </a:t>
            </a:r>
            <a:endParaRPr lang="en-US" sz="3300" dirty="0"/>
          </a:p>
          <a:p>
            <a:r>
              <a:rPr lang="en-US" sz="3300" dirty="0" smtClean="0"/>
              <a:t>In a linear collider, </a:t>
            </a:r>
            <a:r>
              <a:rPr lang="en-US" sz="3300" dirty="0" smtClean="0">
                <a:latin typeface="Symbol" panose="05050102010706020507" pitchFamily="18" charset="2"/>
              </a:rPr>
              <a:t>f</a:t>
            </a:r>
            <a:r>
              <a:rPr lang="en-US" sz="3300" baseline="-25000" dirty="0" smtClean="0"/>
              <a:t>+</a:t>
            </a:r>
            <a:r>
              <a:rPr lang="en-US" sz="3300" dirty="0" smtClean="0"/>
              <a:t> and </a:t>
            </a:r>
            <a:r>
              <a:rPr lang="en-US" sz="3300" dirty="0" smtClean="0">
                <a:latin typeface="Symbol" panose="05050102010706020507" pitchFamily="18" charset="2"/>
              </a:rPr>
              <a:t>f</a:t>
            </a:r>
            <a:r>
              <a:rPr lang="en-US" sz="3300" baseline="-25000" dirty="0" smtClean="0"/>
              <a:t>-</a:t>
            </a:r>
            <a:r>
              <a:rPr lang="en-US" sz="3300" dirty="0" smtClean="0"/>
              <a:t> are given by the experimental setup and can be changed independently </a:t>
            </a:r>
          </a:p>
          <a:p>
            <a:r>
              <a:rPr lang="en-US" sz="3300" dirty="0" smtClean="0"/>
              <a:t>Transverse polarization gives only measurable effects if both beams, e+ and e-, are polarized.</a:t>
            </a:r>
          </a:p>
          <a:p>
            <a:r>
              <a:rPr lang="en-US" sz="3300" dirty="0" smtClean="0"/>
              <a:t>New physics phenomena could show up as </a:t>
            </a:r>
            <a:r>
              <a:rPr lang="en-US" sz="3300" dirty="0" smtClean="0">
                <a:latin typeface="Symbol" panose="05050102010706020507" pitchFamily="18" charset="2"/>
              </a:rPr>
              <a:t>f </a:t>
            </a:r>
            <a:r>
              <a:rPr lang="en-US" sz="3300" dirty="0" smtClean="0"/>
              <a:t>dependent modulation in the differential cross section remaining the </a:t>
            </a:r>
            <a:r>
              <a:rPr lang="en-US" sz="3300" dirty="0" smtClean="0">
                <a:latin typeface="Symbol" panose="05050102010706020507" pitchFamily="18" charset="2"/>
              </a:rPr>
              <a:t>f</a:t>
            </a:r>
            <a:r>
              <a:rPr lang="en-US" sz="3300" dirty="0" smtClean="0"/>
              <a:t> averaged cross section unchanged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57200" lvl="1" indent="0">
              <a:buNone/>
            </a:pPr>
            <a:endParaRPr lang="de-DE" i="1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14</a:t>
            </a:fld>
            <a:endParaRPr lang="en-US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7410450" cy="2509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7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Beam polarization @ FCC-</a:t>
            </a:r>
            <a:r>
              <a:rPr lang="en-US" dirty="0" err="1">
                <a:sym typeface="Wingdings" panose="05000000000000000000" pitchFamily="2" charset="2"/>
              </a:rPr>
              <a:t>ee</a:t>
            </a:r>
            <a:r>
              <a:rPr lang="en-US" dirty="0">
                <a:sym typeface="Wingdings" panose="05000000000000000000" pitchFamily="2" charset="2"/>
              </a:rPr>
              <a:t>   </a:t>
            </a:r>
            <a:r>
              <a:rPr lang="en-US" dirty="0" smtClean="0">
                <a:sym typeface="Wingdings" panose="05000000000000000000" pitchFamily="2" charset="2"/>
              </a:rPr>
              <a:t>?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486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ym typeface="Wingdings" panose="05000000000000000000" pitchFamily="2" charset="2"/>
              </a:rPr>
              <a:t>FCC-</a:t>
            </a:r>
            <a:r>
              <a:rPr lang="en-US" sz="2400" dirty="0" err="1" smtClean="0">
                <a:sym typeface="Wingdings" panose="05000000000000000000" pitchFamily="2" charset="2"/>
              </a:rPr>
              <a:t>ee</a:t>
            </a:r>
            <a:r>
              <a:rPr lang="en-US" sz="2400" dirty="0" smtClean="0">
                <a:sym typeface="Wingdings" panose="05000000000000000000" pitchFamily="2" charset="2"/>
              </a:rPr>
              <a:t>, Z pole measurements: 5×10</a:t>
            </a:r>
            <a:r>
              <a:rPr lang="en-US" sz="2400" baseline="30000" dirty="0" smtClean="0">
                <a:sym typeface="Wingdings" panose="05000000000000000000" pitchFamily="2" charset="2"/>
              </a:rPr>
              <a:t>12</a:t>
            </a:r>
            <a:r>
              <a:rPr lang="en-US" sz="2400" dirty="0" smtClean="0">
                <a:sym typeface="Wingdings" panose="05000000000000000000" pitchFamily="2" charset="2"/>
              </a:rPr>
              <a:t> Z bosons  statistical uncertainty is improved by 3 orders of magnitude compared to LEP;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Coupling and widths measurements can be done with best precision ever</a:t>
            </a:r>
          </a:p>
          <a:p>
            <a:endParaRPr lang="en-US" sz="1800" dirty="0" smtClean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Beam polarization ? 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e+, e- circulate with spins aligned (anti-aligned) to the dipole field of the collider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To </a:t>
            </a:r>
            <a:r>
              <a:rPr lang="en-US" sz="2000" dirty="0">
                <a:sym typeface="Wingdings" panose="05000000000000000000" pitchFamily="2" charset="2"/>
              </a:rPr>
              <a:t>c</a:t>
            </a:r>
            <a:r>
              <a:rPr lang="en-US" sz="2000" dirty="0" smtClean="0">
                <a:sym typeface="Wingdings" panose="05000000000000000000" pitchFamily="2" charset="2"/>
              </a:rPr>
              <a:t>ollide longitudinally polarized beams, </a:t>
            </a:r>
            <a:r>
              <a:rPr lang="en-US" sz="2000" dirty="0">
                <a:sym typeface="Wingdings" panose="05000000000000000000" pitchFamily="2" charset="2"/>
              </a:rPr>
              <a:t>s</a:t>
            </a:r>
            <a:r>
              <a:rPr lang="en-US" sz="2000" dirty="0" smtClean="0">
                <a:sym typeface="Wingdings" panose="05000000000000000000" pitchFamily="2" charset="2"/>
              </a:rPr>
              <a:t>pin </a:t>
            </a:r>
            <a:r>
              <a:rPr lang="en-US" sz="2000" dirty="0">
                <a:sym typeface="Wingdings" panose="05000000000000000000" pitchFamily="2" charset="2"/>
              </a:rPr>
              <a:t>rotation </a:t>
            </a:r>
            <a:r>
              <a:rPr lang="en-US" sz="2000" dirty="0" smtClean="0">
                <a:sym typeface="Wingdings" panose="05000000000000000000" pitchFamily="2" charset="2"/>
              </a:rPr>
              <a:t>                                            is necessary before and after beam crossing                                                                                 </a:t>
            </a:r>
            <a:endParaRPr lang="en-US" sz="1800" dirty="0" smtClean="0">
              <a:sym typeface="Wingdings" panose="05000000000000000000" pitchFamily="2" charset="2"/>
            </a:endParaRP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Depolarization effects along the ring</a:t>
            </a:r>
          </a:p>
          <a:p>
            <a:pPr marL="457200" lvl="1" indent="0">
              <a:buNone/>
            </a:pPr>
            <a:endParaRPr lang="en-US" sz="105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000" dirty="0" smtClean="0">
                <a:sym typeface="Wingdings" panose="05000000000000000000" pitchFamily="2" charset="2"/>
              </a:rPr>
              <a:t> beam </a:t>
            </a:r>
            <a:r>
              <a:rPr lang="en-US" sz="2000" dirty="0">
                <a:sym typeface="Wingdings" panose="05000000000000000000" pitchFamily="2" charset="2"/>
              </a:rPr>
              <a:t>polarization requires large effort </a:t>
            </a:r>
            <a:endParaRPr lang="en-US" sz="2000" dirty="0" smtClean="0">
              <a:sym typeface="Wingdings" panose="05000000000000000000" pitchFamily="2" charset="2"/>
            </a:endParaRPr>
          </a:p>
          <a:p>
            <a:pPr lvl="1">
              <a:buFont typeface="Wingdings"/>
              <a:buChar char="à"/>
            </a:pPr>
            <a:r>
              <a:rPr lang="en-US" sz="2000" dirty="0" smtClean="0">
                <a:sym typeface="Wingdings" panose="05000000000000000000" pitchFamily="2" charset="2"/>
              </a:rPr>
              <a:t>Knowledge of polarization could be much less </a:t>
            </a:r>
          </a:p>
          <a:p>
            <a:pPr marL="457200" lvl="1" indent="0">
              <a:buNone/>
            </a:pP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ym typeface="Wingdings" panose="05000000000000000000" pitchFamily="2" charset="2"/>
              </a:rPr>
              <a:t>    precise than the statistical error of measurements</a:t>
            </a:r>
            <a:endParaRPr lang="en-US" sz="2000" dirty="0">
              <a:sym typeface="Wingdings" panose="05000000000000000000" pitchFamily="2" charset="2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S. Riemann, Precision </a:t>
            </a:r>
            <a:r>
              <a:rPr lang="en-US" dirty="0" err="1" smtClean="0"/>
              <a:t>meaurements</a:t>
            </a:r>
            <a:r>
              <a:rPr lang="en-US" dirty="0" smtClean="0"/>
              <a:t> with polarized beams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946900" y="6492875"/>
            <a:ext cx="2133600" cy="365125"/>
          </a:xfrm>
        </p:spPr>
        <p:txBody>
          <a:bodyPr/>
          <a:lstStyle/>
          <a:p>
            <a:fld id="{00C89911-D2C8-4F81-81BE-25FD721C3758}" type="slidenum">
              <a:rPr lang="en-US" smtClean="0"/>
              <a:t>15</a:t>
            </a:fld>
            <a:endParaRPr lang="en-US"/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386863"/>
            <a:ext cx="2984500" cy="186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7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</a:t>
            </a:r>
            <a:r>
              <a:rPr lang="en-US" sz="2800" dirty="0" smtClean="0"/>
              <a:t> (experimentalist’s view) 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Future linear </a:t>
            </a:r>
            <a:r>
              <a:rPr lang="en-US" dirty="0" err="1" smtClean="0"/>
              <a:t>e+e</a:t>
            </a:r>
            <a:r>
              <a:rPr lang="en-US" dirty="0" smtClean="0"/>
              <a:t>- colliders will achieve a statistical precision of ~10</a:t>
            </a:r>
            <a:r>
              <a:rPr lang="en-US" baseline="30000" dirty="0" smtClean="0"/>
              <a:t>-3</a:t>
            </a:r>
            <a:r>
              <a:rPr lang="en-US" dirty="0" smtClean="0"/>
              <a:t> </a:t>
            </a:r>
          </a:p>
          <a:p>
            <a:r>
              <a:rPr lang="en-US" dirty="0" smtClean="0"/>
              <a:t>Physics analyses benefit from polarized beam(s)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spin </a:t>
            </a:r>
            <a:r>
              <a:rPr lang="en-US" dirty="0">
                <a:sym typeface="Wingdings" panose="05000000000000000000" pitchFamily="2" charset="2"/>
              </a:rPr>
              <a:t>related </a:t>
            </a:r>
            <a:r>
              <a:rPr lang="en-US" dirty="0" smtClean="0">
                <a:sym typeface="Wingdings" panose="05000000000000000000" pitchFamily="2" charset="2"/>
              </a:rPr>
              <a:t>observables – sensitive to SM and models beyond</a:t>
            </a:r>
          </a:p>
          <a:p>
            <a:r>
              <a:rPr lang="en-US" dirty="0">
                <a:sym typeface="Wingdings" panose="05000000000000000000" pitchFamily="2" charset="2"/>
              </a:rPr>
              <a:t>Single beam polarization is an established aspect of linear </a:t>
            </a:r>
            <a:r>
              <a:rPr lang="en-US" dirty="0" smtClean="0">
                <a:sym typeface="Wingdings" panose="05000000000000000000" pitchFamily="2" charset="2"/>
              </a:rPr>
              <a:t>colliders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Polarization </a:t>
            </a:r>
            <a:r>
              <a:rPr lang="en-US" dirty="0">
                <a:sym typeface="Wingdings" panose="05000000000000000000" pitchFamily="2" charset="2"/>
              </a:rPr>
              <a:t>of both beams has distinct advantages and is desired for </a:t>
            </a:r>
            <a:r>
              <a:rPr lang="en-US" dirty="0" smtClean="0">
                <a:sym typeface="Wingdings" panose="05000000000000000000" pitchFamily="2" charset="2"/>
              </a:rPr>
              <a:t>precision measurements at future linear  </a:t>
            </a:r>
            <a:r>
              <a:rPr lang="en-US" dirty="0" err="1" smtClean="0">
                <a:sym typeface="Wingdings" panose="05000000000000000000" pitchFamily="2" charset="2"/>
              </a:rPr>
              <a:t>e+e</a:t>
            </a:r>
            <a:r>
              <a:rPr lang="en-US" dirty="0" smtClean="0">
                <a:sym typeface="Wingdings" panose="05000000000000000000" pitchFamily="2" charset="2"/>
              </a:rPr>
              <a:t>- colliders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Substantial enhancement of luminosity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B</a:t>
            </a:r>
            <a:r>
              <a:rPr lang="en-US" dirty="0" smtClean="0">
                <a:sym typeface="Wingdings" panose="05000000000000000000" pitchFamily="2" charset="2"/>
              </a:rPr>
              <a:t>etter control of systematic effects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More precise determination of polarization; in particular, with collision  data an ‘in situ’ polarization measurement at the IP is possible </a:t>
            </a:r>
          </a:p>
          <a:p>
            <a:pPr lvl="1"/>
            <a:endParaRPr lang="en-US" sz="1800" dirty="0" smtClean="0">
              <a:sym typeface="Wingdings" panose="05000000000000000000" pitchFamily="2" charset="2"/>
            </a:endParaRPr>
          </a:p>
          <a:p>
            <a:pPr>
              <a:buFont typeface="Wingdings"/>
              <a:buChar char="à"/>
            </a:pPr>
            <a:r>
              <a:rPr lang="en-US" b="1" dirty="0" smtClean="0">
                <a:sym typeface="Wingdings" panose="05000000000000000000" pitchFamily="2" charset="2"/>
              </a:rPr>
              <a:t>It is crucial for the precision measurements at future linear colliders  that MC generators and analysis tools include  beam polarization</a:t>
            </a:r>
          </a:p>
          <a:p>
            <a:pPr>
              <a:buFont typeface="Wingdings"/>
              <a:buChar char="à"/>
            </a:pPr>
            <a:endParaRPr lang="en-US" sz="1000" b="1" dirty="0" smtClean="0">
              <a:sym typeface="Wingdings" panose="05000000000000000000" pitchFamily="2" charset="2"/>
            </a:endParaRPr>
          </a:p>
          <a:p>
            <a:r>
              <a:rPr lang="en-US" dirty="0" smtClean="0"/>
              <a:t>SANC </a:t>
            </a:r>
            <a:r>
              <a:rPr lang="en-US" dirty="0"/>
              <a:t>is now implementing polarization effects </a:t>
            </a:r>
          </a:p>
          <a:p>
            <a:pPr marL="857250" lvl="1" indent="-457200"/>
            <a:r>
              <a:rPr lang="de-DE" dirty="0" smtClean="0"/>
              <a:t>arXiv:1801.00125</a:t>
            </a:r>
            <a:r>
              <a:rPr lang="de-DE" dirty="0"/>
              <a:t>;  </a:t>
            </a:r>
            <a:r>
              <a:rPr lang="en-US" dirty="0"/>
              <a:t>“One-loop electroweak radiative corrections to polarized </a:t>
            </a:r>
            <a:r>
              <a:rPr lang="en-US" dirty="0" err="1"/>
              <a:t>Bhabha</a:t>
            </a:r>
            <a:r>
              <a:rPr lang="en-US" dirty="0"/>
              <a:t> </a:t>
            </a:r>
            <a:r>
              <a:rPr lang="en-US" dirty="0" smtClean="0"/>
              <a:t>scattering”; </a:t>
            </a:r>
            <a:r>
              <a:rPr lang="en-US" sz="2600" dirty="0" smtClean="0"/>
              <a:t>D</a:t>
            </a:r>
            <a:r>
              <a:rPr lang="en-US" sz="2600" dirty="0"/>
              <a:t>. Bardin, A. </a:t>
            </a:r>
            <a:r>
              <a:rPr lang="en-US" sz="2600" dirty="0" err="1"/>
              <a:t>Arbuzov</a:t>
            </a:r>
            <a:r>
              <a:rPr lang="en-US" sz="2600" dirty="0"/>
              <a:t>, S. </a:t>
            </a:r>
            <a:r>
              <a:rPr lang="en-US" sz="2600" dirty="0" err="1"/>
              <a:t>Bondarenko</a:t>
            </a:r>
            <a:r>
              <a:rPr lang="en-US" sz="2600" dirty="0"/>
              <a:t>, </a:t>
            </a:r>
            <a:r>
              <a:rPr lang="en-US" sz="2600" dirty="0" err="1"/>
              <a:t>Ya</a:t>
            </a:r>
            <a:r>
              <a:rPr lang="en-US" sz="2600" dirty="0"/>
              <a:t>. </a:t>
            </a:r>
            <a:r>
              <a:rPr lang="en-US" sz="2600" dirty="0" err="1"/>
              <a:t>Dydyshka</a:t>
            </a:r>
            <a:r>
              <a:rPr lang="en-US" sz="2600" dirty="0"/>
              <a:t>, L. </a:t>
            </a:r>
            <a:r>
              <a:rPr lang="en-US" sz="2600" dirty="0" err="1"/>
              <a:t>Kalinovskaya</a:t>
            </a:r>
            <a:r>
              <a:rPr lang="en-US" sz="2600" dirty="0"/>
              <a:t>, L. </a:t>
            </a:r>
            <a:r>
              <a:rPr lang="en-US" sz="2600" dirty="0" err="1" smtClean="0"/>
              <a:t>Rumyantsev</a:t>
            </a:r>
            <a:r>
              <a:rPr lang="en-US" sz="2600" dirty="0"/>
              <a:t>, R. </a:t>
            </a:r>
            <a:r>
              <a:rPr lang="en-US" sz="2600" dirty="0" err="1"/>
              <a:t>Sadykov</a:t>
            </a:r>
            <a:r>
              <a:rPr lang="en-US" sz="2600" dirty="0"/>
              <a:t> </a:t>
            </a:r>
            <a:endParaRPr lang="en-US" sz="2600" dirty="0" smtClean="0"/>
          </a:p>
          <a:p>
            <a:pPr marL="457200" indent="-457200"/>
            <a:r>
              <a:rPr lang="en-US" sz="3300" dirty="0" smtClean="0">
                <a:sym typeface="Wingdings" panose="05000000000000000000" pitchFamily="2" charset="2"/>
              </a:rPr>
              <a:t>Project </a:t>
            </a:r>
            <a:r>
              <a:rPr lang="en-US" sz="3300" dirty="0">
                <a:sym typeface="Wingdings" panose="05000000000000000000" pitchFamily="2" charset="2"/>
              </a:rPr>
              <a:t> </a:t>
            </a:r>
            <a:r>
              <a:rPr lang="en-US" sz="3300" dirty="0" smtClean="0">
                <a:sym typeface="Wingdings" panose="05000000000000000000" pitchFamily="2" charset="2"/>
              </a:rPr>
              <a:t>A</a:t>
            </a:r>
            <a:r>
              <a:rPr lang="en-US" sz="2200" dirty="0" smtClean="0">
                <a:sym typeface="Wingdings" panose="05000000000000000000" pitchFamily="2" charset="2"/>
              </a:rPr>
              <a:t>dvanced </a:t>
            </a:r>
            <a:r>
              <a:rPr lang="en-US" sz="3300" dirty="0" smtClean="0">
                <a:sym typeface="Wingdings" panose="05000000000000000000" pitchFamily="2" charset="2"/>
              </a:rPr>
              <a:t>R</a:t>
            </a:r>
            <a:r>
              <a:rPr lang="en-US" sz="2600" dirty="0" smtClean="0">
                <a:sym typeface="Wingdings" panose="05000000000000000000" pitchFamily="2" charset="2"/>
              </a:rPr>
              <a:t>esearch</a:t>
            </a:r>
            <a:r>
              <a:rPr lang="en-US" sz="3300" dirty="0" smtClean="0">
                <a:sym typeface="Wingdings" panose="05000000000000000000" pitchFamily="2" charset="2"/>
              </a:rPr>
              <a:t> </a:t>
            </a:r>
            <a:r>
              <a:rPr lang="en-US" sz="2600" dirty="0" smtClean="0">
                <a:sym typeface="Wingdings" panose="05000000000000000000" pitchFamily="2" charset="2"/>
              </a:rPr>
              <a:t>of</a:t>
            </a:r>
            <a:r>
              <a:rPr lang="en-US" sz="3300" dirty="0" smtClean="0">
                <a:sym typeface="Wingdings" panose="05000000000000000000" pitchFamily="2" charset="2"/>
              </a:rPr>
              <a:t> I</a:t>
            </a:r>
            <a:r>
              <a:rPr lang="en-US" sz="2600" dirty="0" smtClean="0">
                <a:sym typeface="Wingdings" panose="05000000000000000000" pitchFamily="2" charset="2"/>
              </a:rPr>
              <a:t>nteractions in </a:t>
            </a:r>
            <a:r>
              <a:rPr lang="en-US" sz="3300" dirty="0" err="1" smtClean="0">
                <a:sym typeface="Wingdings" panose="05000000000000000000" pitchFamily="2" charset="2"/>
              </a:rPr>
              <a:t>e</a:t>
            </a:r>
            <a:r>
              <a:rPr lang="en-US" sz="2600" dirty="0" err="1" smtClean="0">
                <a:sym typeface="Wingdings" panose="05000000000000000000" pitchFamily="2" charset="2"/>
              </a:rPr>
              <a:t>+e</a:t>
            </a:r>
            <a:r>
              <a:rPr lang="en-US" sz="2600" dirty="0" smtClean="0">
                <a:sym typeface="Wingdings" panose="05000000000000000000" pitchFamily="2" charset="2"/>
              </a:rPr>
              <a:t>- </a:t>
            </a:r>
            <a:r>
              <a:rPr lang="en-US" sz="2600" dirty="0" err="1" smtClean="0">
                <a:sym typeface="Wingdings" panose="05000000000000000000" pitchFamily="2" charset="2"/>
              </a:rPr>
              <a:t>co</a:t>
            </a:r>
            <a:r>
              <a:rPr lang="en-US" sz="3300" dirty="0" err="1" smtClean="0">
                <a:sym typeface="Wingdings" panose="05000000000000000000" pitchFamily="2" charset="2"/>
              </a:rPr>
              <a:t>L</a:t>
            </a:r>
            <a:r>
              <a:rPr lang="en-US" sz="2600" dirty="0" err="1" smtClean="0">
                <a:sym typeface="Wingdings" panose="05000000000000000000" pitchFamily="2" charset="2"/>
              </a:rPr>
              <a:t>lisions</a:t>
            </a:r>
            <a:r>
              <a:rPr lang="en-US" sz="3300" dirty="0" smtClean="0">
                <a:sym typeface="Wingdings" panose="05000000000000000000" pitchFamily="2" charset="2"/>
              </a:rPr>
              <a:t> </a:t>
            </a:r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2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066800"/>
            <a:ext cx="7772400" cy="5257800"/>
          </a:xfrm>
        </p:spPr>
        <p:txBody>
          <a:bodyPr/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Many thanks to the organizers of Bardin’s Day and CALC2018, in particular </a:t>
            </a:r>
            <a:r>
              <a:rPr lang="en-US" sz="2800" dirty="0" err="1" smtClean="0"/>
              <a:t>Lida</a:t>
            </a:r>
            <a:r>
              <a:rPr lang="en-US" sz="2800" dirty="0" smtClean="0"/>
              <a:t> </a:t>
            </a:r>
            <a:r>
              <a:rPr lang="en-US" sz="2800" dirty="0" err="1" smtClean="0"/>
              <a:t>Kalinovskaya</a:t>
            </a:r>
            <a:r>
              <a:rPr lang="en-US" sz="2800" dirty="0" smtClean="0"/>
              <a:t>, </a:t>
            </a:r>
            <a:r>
              <a:rPr lang="en-US" sz="2800" dirty="0" err="1" smtClean="0"/>
              <a:t>Andriy</a:t>
            </a:r>
            <a:r>
              <a:rPr lang="en-US" sz="2800" dirty="0" smtClean="0"/>
              <a:t> </a:t>
            </a:r>
            <a:r>
              <a:rPr lang="en-US" sz="2800" dirty="0" err="1" smtClean="0"/>
              <a:t>Arbuzov</a:t>
            </a:r>
            <a:r>
              <a:rPr lang="en-US" sz="2800" dirty="0"/>
              <a:t> </a:t>
            </a:r>
            <a:r>
              <a:rPr lang="en-US" sz="2800" dirty="0" smtClean="0"/>
              <a:t>and Alexander </a:t>
            </a:r>
            <a:r>
              <a:rPr lang="en-US" sz="2800" dirty="0" err="1" smtClean="0"/>
              <a:t>Bednyakov</a:t>
            </a:r>
            <a:r>
              <a:rPr lang="en-US" sz="2800" dirty="0" smtClean="0"/>
              <a:t>  for the invitation and kind hospitality</a:t>
            </a:r>
            <a:r>
              <a:rPr lang="en-US" dirty="0" smtClean="0"/>
              <a:t>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1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/>
              <a:t>I</a:t>
            </a:r>
            <a:r>
              <a:rPr lang="en-US" sz="2400" dirty="0" smtClean="0"/>
              <a:t>t is long recognized that beam polarization is an essential feature for probing electroweak interactions</a:t>
            </a:r>
            <a:endParaRPr lang="en-US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In this talk: </a:t>
            </a:r>
          </a:p>
          <a:p>
            <a:r>
              <a:rPr lang="en-US" sz="2200" dirty="0"/>
              <a:t>I</a:t>
            </a:r>
            <a:r>
              <a:rPr lang="en-US" sz="2200" dirty="0" smtClean="0"/>
              <a:t>ntroduction</a:t>
            </a:r>
          </a:p>
          <a:p>
            <a:r>
              <a:rPr lang="en-US" sz="2200" dirty="0" smtClean="0"/>
              <a:t>Collider projects and beam polarization </a:t>
            </a:r>
          </a:p>
          <a:p>
            <a:r>
              <a:rPr lang="en-US" sz="2200" dirty="0"/>
              <a:t>B</a:t>
            </a:r>
            <a:r>
              <a:rPr lang="en-US" sz="2200" dirty="0" smtClean="0"/>
              <a:t>eam polarization at future </a:t>
            </a:r>
            <a:r>
              <a:rPr lang="en-US" sz="2200" dirty="0" err="1" smtClean="0"/>
              <a:t>e+e</a:t>
            </a:r>
            <a:r>
              <a:rPr lang="en-US" sz="2200" dirty="0" smtClean="0"/>
              <a:t>- colliders</a:t>
            </a:r>
            <a:endParaRPr lang="en-US" sz="2200" dirty="0"/>
          </a:p>
          <a:p>
            <a:pPr lvl="1"/>
            <a:r>
              <a:rPr lang="en-US" sz="1800" dirty="0" smtClean="0"/>
              <a:t> Advantages and challenges </a:t>
            </a:r>
          </a:p>
          <a:p>
            <a:r>
              <a:rPr lang="en-US" sz="2200" dirty="0" smtClean="0"/>
              <a:t>Summary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486" b="60779"/>
          <a:stretch/>
        </p:blipFill>
        <p:spPr bwMode="auto">
          <a:xfrm>
            <a:off x="4114800" y="1973136"/>
            <a:ext cx="4090987" cy="110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4267200" y="3073848"/>
            <a:ext cx="39260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QED</a:t>
            </a:r>
            <a:r>
              <a:rPr lang="en-US" sz="1400" dirty="0" smtClean="0">
                <a:solidFill>
                  <a:srgbClr val="1F497D"/>
                </a:solidFill>
              </a:rPr>
              <a:t>:                        </a:t>
            </a:r>
            <a:r>
              <a:rPr lang="en-US" sz="1400" dirty="0" smtClean="0">
                <a:solidFill>
                  <a:srgbClr val="1F497D"/>
                </a:solidFill>
                <a:latin typeface="Symbol" panose="05050102010706020507" pitchFamily="18" charset="2"/>
              </a:rPr>
              <a:t>g</a:t>
            </a:r>
            <a:r>
              <a:rPr lang="en-US" sz="1400" dirty="0" smtClean="0">
                <a:latin typeface="Symbol" panose="05050102010706020507" pitchFamily="18" charset="2"/>
              </a:rPr>
              <a:t> 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Parity conserving </a:t>
            </a:r>
          </a:p>
          <a:p>
            <a:r>
              <a:rPr lang="en-US" sz="1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Charged Current: W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Maximally parity violating  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Neutral Current:   Z 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Parity violating  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A Choice of Dima Bardin’s papers devoted explicitly to polarized scattering </a:t>
            </a:r>
            <a:br>
              <a:rPr lang="en-US" sz="2000" dirty="0" smtClean="0"/>
            </a:br>
            <a:r>
              <a:rPr lang="en-US" sz="2000" dirty="0" smtClean="0"/>
              <a:t>(without LEP/SLD)  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90600"/>
            <a:ext cx="8534400" cy="5486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400" dirty="0" err="1"/>
              <a:t>O</a:t>
            </a:r>
            <a:r>
              <a:rPr lang="de-DE" sz="1400" dirty="0" err="1" smtClean="0"/>
              <a:t>ne</a:t>
            </a:r>
            <a:r>
              <a:rPr lang="de-DE" sz="1400" dirty="0" smtClean="0"/>
              <a:t>-loop </a:t>
            </a:r>
            <a:r>
              <a:rPr lang="de-DE" sz="1400" dirty="0" err="1"/>
              <a:t>electroweak</a:t>
            </a:r>
            <a:r>
              <a:rPr lang="de-DE" sz="1400" dirty="0"/>
              <a:t> </a:t>
            </a:r>
            <a:r>
              <a:rPr lang="de-DE" sz="1400" dirty="0" err="1"/>
              <a:t>radiative</a:t>
            </a:r>
            <a:r>
              <a:rPr lang="de-DE" sz="1400" dirty="0"/>
              <a:t> </a:t>
            </a:r>
            <a:r>
              <a:rPr lang="de-DE" sz="1400" dirty="0" err="1"/>
              <a:t>corrections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polarized</a:t>
            </a:r>
            <a:r>
              <a:rPr lang="de-DE" sz="1400" dirty="0"/>
              <a:t> </a:t>
            </a:r>
            <a:r>
              <a:rPr lang="de-DE" sz="1400" dirty="0" err="1"/>
              <a:t>Bhabha</a:t>
            </a:r>
            <a:r>
              <a:rPr lang="de-DE" sz="1400" dirty="0"/>
              <a:t> </a:t>
            </a:r>
            <a:r>
              <a:rPr lang="de-DE" sz="1400" dirty="0" err="1"/>
              <a:t>scattering</a:t>
            </a:r>
            <a:endParaRPr lang="de-DE" sz="1400" dirty="0"/>
          </a:p>
          <a:p>
            <a:pPr marL="400050" lvl="1" indent="0">
              <a:buNone/>
            </a:pPr>
            <a:r>
              <a:rPr lang="de-DE" sz="1100" dirty="0"/>
              <a:t>D. Bardin, </a:t>
            </a:r>
            <a:r>
              <a:rPr lang="de-DE" sz="1100" dirty="0" err="1"/>
              <a:t>Ya</a:t>
            </a:r>
            <a:r>
              <a:rPr lang="de-DE" sz="1100" dirty="0"/>
              <a:t> </a:t>
            </a:r>
            <a:r>
              <a:rPr lang="de-DE" sz="1100" dirty="0" err="1"/>
              <a:t>Dydyshka</a:t>
            </a:r>
            <a:r>
              <a:rPr lang="de-DE" sz="1100" dirty="0"/>
              <a:t>, L. </a:t>
            </a:r>
            <a:r>
              <a:rPr lang="de-DE" sz="1100" dirty="0" err="1" smtClean="0"/>
              <a:t>Kalinovskaya</a:t>
            </a:r>
            <a:r>
              <a:rPr lang="de-DE" sz="1100" dirty="0" smtClean="0"/>
              <a:t>, </a:t>
            </a:r>
            <a:r>
              <a:rPr lang="de-DE" sz="1100" dirty="0"/>
              <a:t>L. </a:t>
            </a:r>
            <a:r>
              <a:rPr lang="de-DE" sz="1100" dirty="0" err="1"/>
              <a:t>Rumyantsev</a:t>
            </a:r>
            <a:r>
              <a:rPr lang="de-DE" sz="1100" dirty="0"/>
              <a:t> </a:t>
            </a:r>
            <a:r>
              <a:rPr lang="de-DE" sz="1100" dirty="0" smtClean="0"/>
              <a:t>, </a:t>
            </a:r>
            <a:r>
              <a:rPr lang="de-DE" sz="1100" dirty="0"/>
              <a:t>A. </a:t>
            </a:r>
            <a:r>
              <a:rPr lang="de-DE" sz="1100" dirty="0" err="1"/>
              <a:t>Arbuzov</a:t>
            </a:r>
            <a:r>
              <a:rPr lang="de-DE" sz="1100" dirty="0"/>
              <a:t>, R. </a:t>
            </a:r>
            <a:r>
              <a:rPr lang="de-DE" sz="1100" dirty="0" err="1"/>
              <a:t>Sadykov</a:t>
            </a:r>
            <a:r>
              <a:rPr lang="de-DE" sz="1100" dirty="0"/>
              <a:t>, S. </a:t>
            </a:r>
            <a:r>
              <a:rPr lang="de-DE" sz="1100" dirty="0" err="1"/>
              <a:t>Bondarenko</a:t>
            </a:r>
            <a:r>
              <a:rPr lang="de-DE" sz="1100" dirty="0"/>
              <a:t> </a:t>
            </a:r>
            <a:r>
              <a:rPr lang="de-DE" sz="1100" dirty="0" smtClean="0"/>
              <a:t>; </a:t>
            </a:r>
            <a:r>
              <a:rPr lang="de-DE" sz="1100" dirty="0" err="1" smtClean="0"/>
              <a:t>Phys.Rev</a:t>
            </a:r>
            <a:r>
              <a:rPr lang="de-DE" sz="1100" dirty="0"/>
              <a:t>. D98 (2018) no.1, </a:t>
            </a:r>
            <a:r>
              <a:rPr lang="de-DE" sz="1100" dirty="0" smtClean="0"/>
              <a:t>013001   </a:t>
            </a:r>
            <a:endParaRPr lang="de-DE" sz="1100" dirty="0"/>
          </a:p>
          <a:p>
            <a:pPr marL="0" indent="0">
              <a:buNone/>
            </a:pPr>
            <a:r>
              <a:rPr lang="en-US" sz="800" dirty="0" smtClean="0"/>
              <a:t> </a:t>
            </a:r>
            <a:r>
              <a:rPr lang="de-DE" sz="700" dirty="0"/>
              <a:t>	</a:t>
            </a:r>
          </a:p>
          <a:p>
            <a:pPr marL="0" indent="0">
              <a:buNone/>
            </a:pPr>
            <a:r>
              <a:rPr lang="de-DE" sz="1400" dirty="0"/>
              <a:t>QED </a:t>
            </a:r>
            <a:r>
              <a:rPr lang="de-DE" sz="1400" dirty="0" err="1"/>
              <a:t>corrections</a:t>
            </a:r>
            <a:r>
              <a:rPr lang="de-DE" sz="1400" dirty="0"/>
              <a:t> </a:t>
            </a:r>
            <a:r>
              <a:rPr lang="de-DE" sz="1400" dirty="0" err="1"/>
              <a:t>for</a:t>
            </a:r>
            <a:r>
              <a:rPr lang="de-DE" sz="1400" dirty="0"/>
              <a:t> </a:t>
            </a:r>
            <a:r>
              <a:rPr lang="de-DE" sz="1400" dirty="0" err="1"/>
              <a:t>polarized</a:t>
            </a:r>
            <a:r>
              <a:rPr lang="de-DE" sz="1400" dirty="0"/>
              <a:t> </a:t>
            </a:r>
            <a:r>
              <a:rPr lang="de-DE" sz="1400" dirty="0" err="1"/>
              <a:t>elastic</a:t>
            </a:r>
            <a:r>
              <a:rPr lang="de-DE" sz="1400" dirty="0"/>
              <a:t> </a:t>
            </a:r>
            <a:r>
              <a:rPr lang="de-DE" sz="1400" dirty="0" err="1"/>
              <a:t>muon</a:t>
            </a:r>
            <a:r>
              <a:rPr lang="de-DE" sz="1400" dirty="0"/>
              <a:t> e </a:t>
            </a:r>
            <a:r>
              <a:rPr lang="de-DE" sz="1400" dirty="0" err="1" smtClean="0"/>
              <a:t>scattering</a:t>
            </a:r>
            <a:r>
              <a:rPr lang="de-DE" sz="1400" dirty="0" smtClean="0"/>
              <a:t> </a:t>
            </a:r>
            <a:endParaRPr lang="de-DE" sz="1400" dirty="0"/>
          </a:p>
          <a:p>
            <a:pPr marL="400050" lvl="1" indent="0">
              <a:buNone/>
            </a:pPr>
            <a:r>
              <a:rPr lang="de-DE" sz="1100" dirty="0"/>
              <a:t>Dmitri </a:t>
            </a:r>
            <a:r>
              <a:rPr lang="de-DE" sz="1100" dirty="0" err="1"/>
              <a:t>Yu</a:t>
            </a:r>
            <a:r>
              <a:rPr lang="de-DE" sz="1100" dirty="0"/>
              <a:t>. </a:t>
            </a:r>
            <a:r>
              <a:rPr lang="de-DE" sz="1100" dirty="0" smtClean="0"/>
              <a:t>Bardin, </a:t>
            </a:r>
            <a:r>
              <a:rPr lang="de-DE" sz="1100" dirty="0"/>
              <a:t>Lida </a:t>
            </a:r>
            <a:r>
              <a:rPr lang="de-DE" sz="1100" dirty="0" err="1" smtClean="0"/>
              <a:t>Kalinovskaya</a:t>
            </a:r>
            <a:r>
              <a:rPr lang="de-DE" sz="1100" dirty="0" smtClean="0"/>
              <a:t>;</a:t>
            </a:r>
            <a:r>
              <a:rPr lang="de-DE" sz="1100" dirty="0"/>
              <a:t> </a:t>
            </a:r>
            <a:r>
              <a:rPr lang="de-DE" sz="1100" dirty="0" smtClean="0"/>
              <a:t>DESY-97-230, e-Print</a:t>
            </a:r>
            <a:r>
              <a:rPr lang="de-DE" sz="1100" dirty="0"/>
              <a:t>: </a:t>
            </a:r>
            <a:r>
              <a:rPr lang="de-DE" sz="1100" dirty="0" err="1"/>
              <a:t>hep-ph</a:t>
            </a:r>
            <a:r>
              <a:rPr lang="de-DE" sz="1100" dirty="0"/>
              <a:t>/9712310 </a:t>
            </a:r>
          </a:p>
          <a:p>
            <a:pPr marL="0" indent="0">
              <a:buNone/>
            </a:pPr>
            <a:r>
              <a:rPr lang="de-DE" sz="800" dirty="0"/>
              <a:t>	</a:t>
            </a:r>
          </a:p>
          <a:p>
            <a:pPr marL="0" indent="0">
              <a:buNone/>
            </a:pPr>
            <a:r>
              <a:rPr lang="de-DE" sz="1400" dirty="0"/>
              <a:t>O(</a:t>
            </a:r>
            <a:r>
              <a:rPr lang="de-DE" sz="1400" dirty="0" err="1"/>
              <a:t>alpha</a:t>
            </a:r>
            <a:r>
              <a:rPr lang="de-DE" sz="1400" dirty="0"/>
              <a:t>) QED </a:t>
            </a:r>
            <a:r>
              <a:rPr lang="de-DE" sz="1400" dirty="0" err="1"/>
              <a:t>corrections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err="1"/>
              <a:t>polarized</a:t>
            </a:r>
            <a:r>
              <a:rPr lang="de-DE" sz="1400" dirty="0"/>
              <a:t> </a:t>
            </a:r>
            <a:r>
              <a:rPr lang="de-DE" sz="1400" dirty="0" err="1"/>
              <a:t>elastic</a:t>
            </a:r>
            <a:r>
              <a:rPr lang="de-DE" sz="1400" dirty="0"/>
              <a:t> </a:t>
            </a:r>
            <a:r>
              <a:rPr lang="de-DE" sz="1400" dirty="0" err="1"/>
              <a:t>muon</a:t>
            </a:r>
            <a:r>
              <a:rPr lang="de-DE" sz="1400" dirty="0"/>
              <a:t> e </a:t>
            </a:r>
            <a:r>
              <a:rPr lang="de-DE" sz="1400" dirty="0" err="1"/>
              <a:t>and</a:t>
            </a:r>
            <a:r>
              <a:rPr lang="de-DE" sz="1400" dirty="0"/>
              <a:t> </a:t>
            </a:r>
            <a:r>
              <a:rPr lang="de-DE" sz="1400" dirty="0" err="1"/>
              <a:t>deep</a:t>
            </a:r>
            <a:r>
              <a:rPr lang="de-DE" sz="1400" dirty="0"/>
              <a:t> </a:t>
            </a:r>
            <a:r>
              <a:rPr lang="de-DE" sz="1400" dirty="0" err="1"/>
              <a:t>inelastic</a:t>
            </a:r>
            <a:r>
              <a:rPr lang="de-DE" sz="1400" dirty="0"/>
              <a:t> l N </a:t>
            </a:r>
            <a:r>
              <a:rPr lang="de-DE" sz="1400" dirty="0" err="1" smtClean="0"/>
              <a:t>scattering</a:t>
            </a:r>
            <a:endParaRPr lang="de-DE" sz="1400" dirty="0" smtClean="0"/>
          </a:p>
          <a:p>
            <a:pPr marL="400050" lvl="1" indent="0">
              <a:buNone/>
            </a:pPr>
            <a:r>
              <a:rPr lang="de-DE" sz="1100" dirty="0"/>
              <a:t>Dmitri </a:t>
            </a:r>
            <a:r>
              <a:rPr lang="de-DE" sz="1100" dirty="0" err="1"/>
              <a:t>Yu</a:t>
            </a:r>
            <a:r>
              <a:rPr lang="de-DE" sz="1100" dirty="0"/>
              <a:t>. </a:t>
            </a:r>
            <a:r>
              <a:rPr lang="de-DE" sz="1100" dirty="0" smtClean="0"/>
              <a:t>Bardin, </a:t>
            </a:r>
            <a:r>
              <a:rPr lang="de-DE" sz="1100" dirty="0"/>
              <a:t>Johannes </a:t>
            </a:r>
            <a:r>
              <a:rPr lang="de-DE" sz="1100" dirty="0" err="1" smtClean="0"/>
              <a:t>Blumlein</a:t>
            </a:r>
            <a:r>
              <a:rPr lang="de-DE" sz="1100" dirty="0" smtClean="0"/>
              <a:t>, </a:t>
            </a:r>
            <a:r>
              <a:rPr lang="de-DE" sz="1100" dirty="0"/>
              <a:t>Penka </a:t>
            </a:r>
            <a:r>
              <a:rPr lang="de-DE" sz="1100" dirty="0" err="1"/>
              <a:t>Christova</a:t>
            </a:r>
            <a:r>
              <a:rPr lang="de-DE" sz="1100" dirty="0"/>
              <a:t> </a:t>
            </a:r>
            <a:r>
              <a:rPr lang="de-DE" sz="1100" dirty="0" smtClean="0"/>
              <a:t>, </a:t>
            </a:r>
            <a:r>
              <a:rPr lang="de-DE" sz="1100" dirty="0"/>
              <a:t>Lida </a:t>
            </a:r>
            <a:r>
              <a:rPr lang="de-DE" sz="1100" dirty="0" err="1" smtClean="0"/>
              <a:t>Kalinovskaya</a:t>
            </a:r>
            <a:r>
              <a:rPr lang="de-DE" sz="1100" dirty="0" smtClean="0"/>
              <a:t>; </a:t>
            </a:r>
            <a:r>
              <a:rPr lang="de-DE" sz="1100" dirty="0" err="1" smtClean="0"/>
              <a:t>Published</a:t>
            </a:r>
            <a:r>
              <a:rPr lang="de-DE" sz="1100" dirty="0" smtClean="0"/>
              <a:t> in *Hamburg 1997, </a:t>
            </a:r>
            <a:r>
              <a:rPr lang="de-DE" sz="1100" dirty="0" err="1" smtClean="0"/>
              <a:t>Physics</a:t>
            </a:r>
            <a:r>
              <a:rPr lang="de-DE" sz="1100" dirty="0" smtClean="0"/>
              <a:t> </a:t>
            </a:r>
            <a:r>
              <a:rPr lang="de-DE" sz="1100" dirty="0" err="1" smtClean="0"/>
              <a:t>with</a:t>
            </a:r>
            <a:r>
              <a:rPr lang="de-DE" sz="1100" dirty="0" smtClean="0"/>
              <a:t> </a:t>
            </a:r>
            <a:r>
              <a:rPr lang="de-DE" sz="1100" dirty="0" err="1" smtClean="0"/>
              <a:t>polarized</a:t>
            </a:r>
            <a:r>
              <a:rPr lang="de-DE" sz="1100" dirty="0" smtClean="0"/>
              <a:t> </a:t>
            </a:r>
            <a:r>
              <a:rPr lang="de-DE" sz="1100" dirty="0" err="1" smtClean="0"/>
              <a:t>protons</a:t>
            </a:r>
            <a:r>
              <a:rPr lang="de-DE" sz="1100" dirty="0" smtClean="0"/>
              <a:t> at HERA* 44-53; e-Print: </a:t>
            </a:r>
            <a:r>
              <a:rPr lang="de-DE" sz="1100" dirty="0" err="1" smtClean="0"/>
              <a:t>hep-ph</a:t>
            </a:r>
            <a:r>
              <a:rPr lang="de-DE" sz="1100" dirty="0" smtClean="0"/>
              <a:t>/9711228 </a:t>
            </a:r>
          </a:p>
          <a:p>
            <a:pPr marL="0" indent="0">
              <a:buNone/>
            </a:pPr>
            <a:r>
              <a:rPr lang="en-US" sz="800" dirty="0" smtClean="0"/>
              <a:t> </a:t>
            </a:r>
            <a:r>
              <a:rPr lang="de-DE" sz="800" dirty="0"/>
              <a:t>	</a:t>
            </a:r>
          </a:p>
          <a:p>
            <a:pPr marL="0" indent="0">
              <a:buNone/>
            </a:pPr>
            <a:r>
              <a:rPr lang="de-DE" sz="1400" dirty="0"/>
              <a:t>The Spin </a:t>
            </a:r>
            <a:r>
              <a:rPr lang="de-DE" sz="1400" dirty="0" err="1"/>
              <a:t>dependent</a:t>
            </a:r>
            <a:r>
              <a:rPr lang="de-DE" sz="1400" dirty="0"/>
              <a:t> </a:t>
            </a:r>
            <a:r>
              <a:rPr lang="de-DE" sz="1400" dirty="0" err="1"/>
              <a:t>structure</a:t>
            </a:r>
            <a:r>
              <a:rPr lang="de-DE" sz="1400" dirty="0"/>
              <a:t> </a:t>
            </a:r>
            <a:r>
              <a:rPr lang="de-DE" sz="1400" dirty="0" err="1"/>
              <a:t>function</a:t>
            </a:r>
            <a:r>
              <a:rPr lang="de-DE" sz="1400" dirty="0"/>
              <a:t> g1(x)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deuteron</a:t>
            </a:r>
            <a:r>
              <a:rPr lang="de-DE" sz="1400" dirty="0"/>
              <a:t> </a:t>
            </a:r>
            <a:r>
              <a:rPr lang="de-DE" sz="1400" dirty="0" err="1"/>
              <a:t>from</a:t>
            </a:r>
            <a:r>
              <a:rPr lang="de-DE" sz="1400" dirty="0"/>
              <a:t> </a:t>
            </a:r>
            <a:r>
              <a:rPr lang="de-DE" sz="1400" dirty="0" err="1"/>
              <a:t>polarized</a:t>
            </a:r>
            <a:r>
              <a:rPr lang="de-DE" sz="1400" dirty="0"/>
              <a:t> </a:t>
            </a:r>
            <a:r>
              <a:rPr lang="de-DE" sz="1400" dirty="0" err="1"/>
              <a:t>deep</a:t>
            </a:r>
            <a:r>
              <a:rPr lang="de-DE" sz="1400" dirty="0"/>
              <a:t> </a:t>
            </a:r>
            <a:r>
              <a:rPr lang="de-DE" sz="1400" dirty="0" err="1"/>
              <a:t>inelastic</a:t>
            </a:r>
            <a:r>
              <a:rPr lang="de-DE" sz="1400" dirty="0"/>
              <a:t> </a:t>
            </a:r>
            <a:r>
              <a:rPr lang="de-DE" sz="1400" dirty="0" err="1"/>
              <a:t>muon</a:t>
            </a:r>
            <a:r>
              <a:rPr lang="de-DE" sz="1400" dirty="0"/>
              <a:t> </a:t>
            </a:r>
            <a:r>
              <a:rPr lang="de-DE" sz="1400" dirty="0" err="1"/>
              <a:t>scattering</a:t>
            </a:r>
            <a:endParaRPr lang="de-DE" sz="1400" dirty="0"/>
          </a:p>
          <a:p>
            <a:pPr marL="400050" lvl="1" indent="0">
              <a:buNone/>
            </a:pPr>
            <a:r>
              <a:rPr lang="de-DE" sz="1100" dirty="0"/>
              <a:t>Spin </a:t>
            </a:r>
            <a:r>
              <a:rPr lang="de-DE" sz="1100" dirty="0" err="1"/>
              <a:t>Muon</a:t>
            </a:r>
            <a:r>
              <a:rPr lang="de-DE" sz="1100" dirty="0"/>
              <a:t> (SMC) </a:t>
            </a:r>
            <a:r>
              <a:rPr lang="de-DE" sz="1100" dirty="0" err="1"/>
              <a:t>Collaboration</a:t>
            </a:r>
            <a:r>
              <a:rPr lang="de-DE" sz="1100" dirty="0"/>
              <a:t> (D. Adams et al</a:t>
            </a:r>
            <a:r>
              <a:rPr lang="de-DE" sz="1100" dirty="0" smtClean="0"/>
              <a:t>.); </a:t>
            </a:r>
            <a:r>
              <a:rPr lang="de-DE" sz="1100" dirty="0" err="1"/>
              <a:t>Phys.Lett</a:t>
            </a:r>
            <a:r>
              <a:rPr lang="de-DE" sz="1100" dirty="0"/>
              <a:t>. B396 (1997) </a:t>
            </a:r>
            <a:r>
              <a:rPr lang="de-DE" sz="1100" dirty="0" smtClean="0"/>
              <a:t>338-348 </a:t>
            </a:r>
            <a:endParaRPr lang="de-DE" sz="1100" dirty="0"/>
          </a:p>
          <a:p>
            <a:pPr marL="0" indent="0">
              <a:buNone/>
            </a:pPr>
            <a:r>
              <a:rPr lang="de-DE" sz="800" dirty="0"/>
              <a:t>	</a:t>
            </a:r>
          </a:p>
          <a:p>
            <a:pPr marL="0" indent="0">
              <a:buNone/>
            </a:pPr>
            <a:r>
              <a:rPr lang="de-DE" sz="1400" dirty="0"/>
              <a:t>O (</a:t>
            </a:r>
            <a:r>
              <a:rPr lang="de-DE" sz="1400" dirty="0" err="1"/>
              <a:t>alpha</a:t>
            </a:r>
            <a:r>
              <a:rPr lang="de-DE" sz="1400" dirty="0"/>
              <a:t>) QED </a:t>
            </a:r>
            <a:r>
              <a:rPr lang="de-DE" sz="1400" dirty="0" err="1"/>
              <a:t>corrections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neutral </a:t>
            </a:r>
            <a:r>
              <a:rPr lang="de-DE" sz="1400" dirty="0" err="1"/>
              <a:t>current</a:t>
            </a:r>
            <a:r>
              <a:rPr lang="de-DE" sz="1400" dirty="0"/>
              <a:t> </a:t>
            </a:r>
            <a:r>
              <a:rPr lang="de-DE" sz="1400" dirty="0" err="1"/>
              <a:t>polarized</a:t>
            </a:r>
            <a:r>
              <a:rPr lang="de-DE" sz="1400" dirty="0"/>
              <a:t> </a:t>
            </a:r>
            <a:r>
              <a:rPr lang="de-DE" sz="1400" dirty="0" err="1"/>
              <a:t>deep</a:t>
            </a:r>
            <a:r>
              <a:rPr lang="de-DE" sz="1400" dirty="0"/>
              <a:t> </a:t>
            </a:r>
            <a:r>
              <a:rPr lang="de-DE" sz="1400" dirty="0" err="1"/>
              <a:t>inelastic</a:t>
            </a:r>
            <a:r>
              <a:rPr lang="de-DE" sz="1400" dirty="0"/>
              <a:t> </a:t>
            </a:r>
            <a:r>
              <a:rPr lang="de-DE" sz="1400" dirty="0" err="1"/>
              <a:t>lepton</a:t>
            </a:r>
            <a:r>
              <a:rPr lang="de-DE" sz="1400" dirty="0"/>
              <a:t> - </a:t>
            </a:r>
            <a:r>
              <a:rPr lang="de-DE" sz="1400" dirty="0" err="1"/>
              <a:t>nucleon</a:t>
            </a:r>
            <a:r>
              <a:rPr lang="de-DE" sz="1400" dirty="0"/>
              <a:t> </a:t>
            </a:r>
            <a:r>
              <a:rPr lang="de-DE" sz="1400" dirty="0" err="1"/>
              <a:t>scattering</a:t>
            </a:r>
            <a:endParaRPr lang="de-DE" sz="1400" dirty="0"/>
          </a:p>
          <a:p>
            <a:pPr marL="400050" lvl="1" indent="0">
              <a:buNone/>
            </a:pPr>
            <a:r>
              <a:rPr lang="de-DE" sz="1100" dirty="0"/>
              <a:t>Dmitri </a:t>
            </a:r>
            <a:r>
              <a:rPr lang="de-DE" sz="1100" dirty="0" err="1"/>
              <a:t>Yu</a:t>
            </a:r>
            <a:r>
              <a:rPr lang="de-DE" sz="1100" dirty="0"/>
              <a:t>. Bardin </a:t>
            </a:r>
            <a:r>
              <a:rPr lang="de-DE" sz="1100" dirty="0" smtClean="0"/>
              <a:t> </a:t>
            </a:r>
            <a:r>
              <a:rPr lang="de-DE" sz="1100" dirty="0"/>
              <a:t>Johannes </a:t>
            </a:r>
            <a:r>
              <a:rPr lang="de-DE" sz="1100" dirty="0" err="1" smtClean="0"/>
              <a:t>Blumlein</a:t>
            </a:r>
            <a:r>
              <a:rPr lang="de-DE" sz="1100" dirty="0" smtClean="0"/>
              <a:t>, </a:t>
            </a:r>
            <a:r>
              <a:rPr lang="de-DE" sz="1100" dirty="0"/>
              <a:t>Pena </a:t>
            </a:r>
            <a:r>
              <a:rPr lang="de-DE" sz="1100" dirty="0" err="1" smtClean="0"/>
              <a:t>Christova</a:t>
            </a:r>
            <a:r>
              <a:rPr lang="de-DE" sz="1100" dirty="0" smtClean="0"/>
              <a:t> </a:t>
            </a:r>
            <a:r>
              <a:rPr lang="de-DE" sz="1100" dirty="0"/>
              <a:t>Lida </a:t>
            </a:r>
            <a:r>
              <a:rPr lang="de-DE" sz="1100" dirty="0" err="1" smtClean="0"/>
              <a:t>Kalinovskaya</a:t>
            </a:r>
            <a:r>
              <a:rPr lang="de-DE" sz="1100" dirty="0" smtClean="0"/>
              <a:t>;  </a:t>
            </a:r>
            <a:r>
              <a:rPr lang="de-DE" sz="1100" dirty="0" err="1" smtClean="0"/>
              <a:t>Nucl.Phys</a:t>
            </a:r>
            <a:r>
              <a:rPr lang="de-DE" sz="1100" dirty="0"/>
              <a:t>. B506 (1997) </a:t>
            </a:r>
            <a:r>
              <a:rPr lang="de-DE" sz="1100" dirty="0" smtClean="0"/>
              <a:t>295-328 </a:t>
            </a:r>
            <a:endParaRPr lang="de-DE" sz="1100" dirty="0"/>
          </a:p>
          <a:p>
            <a:pPr marL="0" indent="0">
              <a:buNone/>
            </a:pPr>
            <a:r>
              <a:rPr lang="de-DE" sz="800" dirty="0"/>
              <a:t>	</a:t>
            </a:r>
          </a:p>
          <a:p>
            <a:pPr marL="0" indent="0">
              <a:buNone/>
            </a:pPr>
            <a:r>
              <a:rPr lang="de-DE" sz="1400" dirty="0" err="1"/>
              <a:t>Radiative</a:t>
            </a:r>
            <a:r>
              <a:rPr lang="de-DE" sz="1400" dirty="0"/>
              <a:t> </a:t>
            </a:r>
            <a:r>
              <a:rPr lang="de-DE" sz="1400" dirty="0" err="1"/>
              <a:t>Corrections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smtClean="0"/>
              <a:t>P </a:t>
            </a:r>
            <a:r>
              <a:rPr lang="de-DE" sz="1400" dirty="0" err="1" smtClean="0"/>
              <a:t>Odd</a:t>
            </a:r>
            <a:r>
              <a:rPr lang="de-DE" sz="1400" dirty="0" smtClean="0"/>
              <a:t> </a:t>
            </a:r>
            <a:r>
              <a:rPr lang="de-DE" sz="1400" dirty="0" err="1"/>
              <a:t>Asymmetries</a:t>
            </a:r>
            <a:r>
              <a:rPr lang="de-DE" sz="1400" dirty="0"/>
              <a:t> in </a:t>
            </a:r>
            <a:r>
              <a:rPr lang="de-DE" sz="1400" dirty="0" err="1"/>
              <a:t>Deep</a:t>
            </a:r>
            <a:r>
              <a:rPr lang="de-DE" sz="1400" dirty="0"/>
              <a:t> </a:t>
            </a:r>
            <a:r>
              <a:rPr lang="de-DE" sz="1400" dirty="0" err="1"/>
              <a:t>Inelastic</a:t>
            </a:r>
            <a:r>
              <a:rPr lang="de-DE" sz="1400" dirty="0"/>
              <a:t> </a:t>
            </a:r>
            <a:r>
              <a:rPr lang="de-DE" sz="1400" dirty="0" err="1"/>
              <a:t>Scattering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Polarized</a:t>
            </a:r>
            <a:r>
              <a:rPr lang="de-DE" sz="1400" dirty="0"/>
              <a:t> </a:t>
            </a:r>
            <a:r>
              <a:rPr lang="de-DE" sz="1400" dirty="0" err="1"/>
              <a:t>Muons</a:t>
            </a:r>
            <a:r>
              <a:rPr lang="de-DE" sz="1400" dirty="0"/>
              <a:t> on </a:t>
            </a:r>
            <a:r>
              <a:rPr lang="de-DE" sz="1400" dirty="0" err="1"/>
              <a:t>Nucleons</a:t>
            </a:r>
            <a:r>
              <a:rPr lang="de-DE" sz="1400" dirty="0"/>
              <a:t> at </a:t>
            </a:r>
            <a:r>
              <a:rPr lang="de-DE" sz="1400" dirty="0" err="1" smtClean="0"/>
              <a:t>TeV</a:t>
            </a:r>
            <a:r>
              <a:rPr lang="de-DE" sz="1400" dirty="0" smtClean="0"/>
              <a:t> </a:t>
            </a:r>
            <a:r>
              <a:rPr lang="de-DE" sz="1400" dirty="0" err="1"/>
              <a:t>Energies</a:t>
            </a:r>
            <a:endParaRPr lang="de-DE" sz="1400" dirty="0"/>
          </a:p>
          <a:p>
            <a:pPr marL="400050" lvl="1" indent="0">
              <a:buNone/>
            </a:pPr>
            <a:r>
              <a:rPr lang="de-DE" sz="1100" dirty="0" err="1"/>
              <a:t>D.Yu</a:t>
            </a:r>
            <a:r>
              <a:rPr lang="de-DE" sz="1100" dirty="0"/>
              <a:t>. Bardin, O.M. </a:t>
            </a:r>
            <a:r>
              <a:rPr lang="de-DE" sz="1100" dirty="0" err="1"/>
              <a:t>Fedorenko</a:t>
            </a:r>
            <a:r>
              <a:rPr lang="de-DE" sz="1100" dirty="0"/>
              <a:t>, N.M. </a:t>
            </a:r>
            <a:r>
              <a:rPr lang="de-DE" sz="1100" dirty="0" err="1" smtClean="0"/>
              <a:t>Shumeiko</a:t>
            </a:r>
            <a:r>
              <a:rPr lang="de-DE" sz="1100" dirty="0" smtClean="0"/>
              <a:t>;  </a:t>
            </a:r>
            <a:r>
              <a:rPr lang="de-DE" sz="1100" dirty="0" err="1"/>
              <a:t>J.Phys</a:t>
            </a:r>
            <a:r>
              <a:rPr lang="de-DE" sz="1100" dirty="0"/>
              <a:t>. G7 (1981) </a:t>
            </a:r>
            <a:r>
              <a:rPr lang="de-DE" sz="1100" dirty="0" smtClean="0"/>
              <a:t>1331; JINR-E2-80-503</a:t>
            </a:r>
            <a:endParaRPr lang="de-DE" sz="1100" dirty="0"/>
          </a:p>
          <a:p>
            <a:pPr marL="0" indent="0">
              <a:buNone/>
            </a:pPr>
            <a:r>
              <a:rPr lang="de-DE" sz="800" dirty="0"/>
              <a:t>	</a:t>
            </a:r>
          </a:p>
          <a:p>
            <a:pPr marL="0" indent="0">
              <a:buNone/>
            </a:pPr>
            <a:r>
              <a:rPr lang="de-DE" sz="1400" dirty="0" err="1"/>
              <a:t>Radiative</a:t>
            </a:r>
            <a:r>
              <a:rPr lang="de-DE" sz="1400" dirty="0"/>
              <a:t> </a:t>
            </a:r>
            <a:r>
              <a:rPr lang="de-DE" sz="1400" dirty="0" err="1"/>
              <a:t>Corrections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P </a:t>
            </a:r>
            <a:r>
              <a:rPr lang="de-DE" sz="1400" dirty="0" err="1"/>
              <a:t>Odd</a:t>
            </a:r>
            <a:r>
              <a:rPr lang="de-DE" sz="1400" dirty="0"/>
              <a:t> </a:t>
            </a:r>
            <a:r>
              <a:rPr lang="de-DE" sz="1400" dirty="0" err="1"/>
              <a:t>Asymmetries</a:t>
            </a:r>
            <a:r>
              <a:rPr lang="de-DE" sz="1400" dirty="0"/>
              <a:t> In </a:t>
            </a:r>
            <a:r>
              <a:rPr lang="de-DE" sz="1400" dirty="0" err="1"/>
              <a:t>Deep</a:t>
            </a:r>
            <a:r>
              <a:rPr lang="de-DE" sz="1400" dirty="0"/>
              <a:t> </a:t>
            </a:r>
            <a:r>
              <a:rPr lang="de-DE" sz="1400" dirty="0" err="1"/>
              <a:t>Inelastic</a:t>
            </a:r>
            <a:r>
              <a:rPr lang="de-DE" sz="1400" dirty="0"/>
              <a:t> </a:t>
            </a:r>
            <a:r>
              <a:rPr lang="de-DE" sz="1400" dirty="0" err="1"/>
              <a:t>Scattering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Polarized</a:t>
            </a:r>
            <a:r>
              <a:rPr lang="de-DE" sz="1400" dirty="0"/>
              <a:t> </a:t>
            </a:r>
            <a:r>
              <a:rPr lang="de-DE" sz="1400" dirty="0" err="1"/>
              <a:t>Leptons</a:t>
            </a:r>
            <a:r>
              <a:rPr lang="de-DE" sz="1400" dirty="0"/>
              <a:t> </a:t>
            </a:r>
            <a:r>
              <a:rPr lang="de-DE" sz="1400" dirty="0" err="1"/>
              <a:t>And</a:t>
            </a:r>
            <a:r>
              <a:rPr lang="de-DE" sz="1400" dirty="0"/>
              <a:t> Anti-</a:t>
            </a:r>
            <a:r>
              <a:rPr lang="de-DE" sz="1400" dirty="0" err="1"/>
              <a:t>leptons</a:t>
            </a:r>
            <a:r>
              <a:rPr lang="de-DE" sz="1400" dirty="0"/>
              <a:t> On </a:t>
            </a:r>
            <a:r>
              <a:rPr lang="de-DE" sz="1400" dirty="0" err="1"/>
              <a:t>Nucleons</a:t>
            </a:r>
            <a:endParaRPr lang="de-DE" sz="1400" dirty="0"/>
          </a:p>
          <a:p>
            <a:pPr marL="400050" lvl="1" indent="0">
              <a:buNone/>
            </a:pPr>
            <a:r>
              <a:rPr lang="de-DE" sz="1100" dirty="0" err="1"/>
              <a:t>D.Yu</a:t>
            </a:r>
            <a:r>
              <a:rPr lang="de-DE" sz="1100" dirty="0"/>
              <a:t>. </a:t>
            </a:r>
            <a:r>
              <a:rPr lang="de-DE" sz="1100" dirty="0" smtClean="0"/>
              <a:t>Bardin, </a:t>
            </a:r>
            <a:r>
              <a:rPr lang="de-DE" sz="1100" dirty="0"/>
              <a:t>O.M. </a:t>
            </a:r>
            <a:r>
              <a:rPr lang="de-DE" sz="1100" dirty="0" err="1" smtClean="0"/>
              <a:t>Fedorenko</a:t>
            </a:r>
            <a:r>
              <a:rPr lang="de-DE" sz="1100" dirty="0" smtClean="0"/>
              <a:t>, </a:t>
            </a:r>
            <a:r>
              <a:rPr lang="de-DE" sz="1100" dirty="0"/>
              <a:t>N.M. </a:t>
            </a:r>
            <a:r>
              <a:rPr lang="de-DE" sz="1100" dirty="0" err="1" smtClean="0"/>
              <a:t>Shumeiko</a:t>
            </a:r>
            <a:r>
              <a:rPr lang="de-DE" sz="1100" dirty="0" smtClean="0"/>
              <a:t>;  JINR-E2-12761 </a:t>
            </a:r>
          </a:p>
          <a:p>
            <a:pPr marL="0" indent="0">
              <a:buNone/>
            </a:pPr>
            <a:endParaRPr lang="de-DE" sz="800" dirty="0"/>
          </a:p>
          <a:p>
            <a:pPr marL="0" indent="0">
              <a:buNone/>
            </a:pPr>
            <a:r>
              <a:rPr lang="de-DE" sz="1400" dirty="0"/>
              <a:t>On </a:t>
            </a:r>
            <a:r>
              <a:rPr lang="de-DE" sz="1400" dirty="0" err="1"/>
              <a:t>the</a:t>
            </a:r>
            <a:r>
              <a:rPr lang="de-DE" sz="1400" dirty="0"/>
              <a:t> </a:t>
            </a:r>
            <a:r>
              <a:rPr lang="de-DE" sz="1400" dirty="0" err="1"/>
              <a:t>Radiative</a:t>
            </a:r>
            <a:r>
              <a:rPr lang="de-DE" sz="1400" dirty="0"/>
              <a:t> </a:t>
            </a:r>
            <a:r>
              <a:rPr lang="de-DE" sz="1400" dirty="0" err="1"/>
              <a:t>Corrections</a:t>
            </a:r>
            <a:r>
              <a:rPr lang="de-DE" sz="1400" dirty="0"/>
              <a:t> </a:t>
            </a:r>
            <a:r>
              <a:rPr lang="de-DE" sz="1400" dirty="0" err="1"/>
              <a:t>to</a:t>
            </a:r>
            <a:r>
              <a:rPr lang="de-DE" sz="1400" dirty="0"/>
              <a:t> </a:t>
            </a:r>
            <a:r>
              <a:rPr lang="de-DE" sz="1400" dirty="0" smtClean="0"/>
              <a:t>P </a:t>
            </a:r>
            <a:r>
              <a:rPr lang="de-DE" sz="1400" dirty="0" err="1" smtClean="0"/>
              <a:t>Odd</a:t>
            </a:r>
            <a:r>
              <a:rPr lang="de-DE" sz="1400" dirty="0" smtClean="0"/>
              <a:t> </a:t>
            </a:r>
            <a:r>
              <a:rPr lang="de-DE" sz="1400" dirty="0" err="1"/>
              <a:t>Asymmetry</a:t>
            </a:r>
            <a:r>
              <a:rPr lang="de-DE" sz="1400" dirty="0"/>
              <a:t> in </a:t>
            </a:r>
            <a:r>
              <a:rPr lang="de-DE" sz="1400" dirty="0" err="1"/>
              <a:t>Deep</a:t>
            </a:r>
            <a:r>
              <a:rPr lang="de-DE" sz="1400" dirty="0"/>
              <a:t> </a:t>
            </a:r>
            <a:r>
              <a:rPr lang="de-DE" sz="1400" dirty="0" err="1"/>
              <a:t>Inelastic</a:t>
            </a:r>
            <a:r>
              <a:rPr lang="de-DE" sz="1400" dirty="0"/>
              <a:t> </a:t>
            </a:r>
            <a:r>
              <a:rPr lang="de-DE" sz="1400" dirty="0" err="1"/>
              <a:t>Scattering</a:t>
            </a:r>
            <a:r>
              <a:rPr lang="de-DE" sz="1400" dirty="0"/>
              <a:t> </a:t>
            </a:r>
            <a:r>
              <a:rPr lang="de-DE" sz="1400" dirty="0" err="1"/>
              <a:t>of</a:t>
            </a:r>
            <a:r>
              <a:rPr lang="de-DE" sz="1400" dirty="0"/>
              <a:t> </a:t>
            </a:r>
            <a:r>
              <a:rPr lang="de-DE" sz="1400" dirty="0" err="1"/>
              <a:t>Polarized</a:t>
            </a:r>
            <a:r>
              <a:rPr lang="de-DE" sz="1400" dirty="0"/>
              <a:t> </a:t>
            </a:r>
            <a:r>
              <a:rPr lang="de-DE" sz="1400" dirty="0" err="1"/>
              <a:t>Leptons</a:t>
            </a:r>
            <a:r>
              <a:rPr lang="de-DE" sz="1400" dirty="0"/>
              <a:t> on </a:t>
            </a:r>
            <a:r>
              <a:rPr lang="de-DE" sz="1400" dirty="0" err="1" smtClean="0"/>
              <a:t>Nucleons</a:t>
            </a:r>
            <a:endParaRPr lang="de-DE" sz="1400" dirty="0"/>
          </a:p>
          <a:p>
            <a:pPr marL="400050" lvl="1" indent="0">
              <a:buNone/>
            </a:pPr>
            <a:r>
              <a:rPr lang="de-DE" sz="1100" dirty="0" err="1" smtClean="0"/>
              <a:t>D.Yu</a:t>
            </a:r>
            <a:r>
              <a:rPr lang="de-DE" sz="1100" dirty="0"/>
              <a:t>. Bardin, O.M. </a:t>
            </a:r>
            <a:r>
              <a:rPr lang="de-DE" sz="1100" dirty="0" err="1"/>
              <a:t>Fedorenko</a:t>
            </a:r>
            <a:r>
              <a:rPr lang="de-DE" sz="1100" dirty="0"/>
              <a:t>, N.M. </a:t>
            </a:r>
            <a:r>
              <a:rPr lang="de-DE" sz="1100" dirty="0" err="1"/>
              <a:t>Shumeiko</a:t>
            </a:r>
            <a:r>
              <a:rPr lang="de-DE" sz="1100" dirty="0"/>
              <a:t> (</a:t>
            </a:r>
            <a:r>
              <a:rPr lang="de-DE" sz="1100" dirty="0" err="1"/>
              <a:t>Dubna</a:t>
            </a:r>
            <a:r>
              <a:rPr lang="de-DE" sz="1100" dirty="0"/>
              <a:t>, </a:t>
            </a:r>
            <a:r>
              <a:rPr lang="de-DE" sz="1100" dirty="0" smtClean="0"/>
              <a:t>JINR), </a:t>
            </a:r>
            <a:r>
              <a:rPr lang="de-DE" sz="1100" dirty="0" err="1" smtClean="0"/>
              <a:t>Sov.J.Nucl.Phys</a:t>
            </a:r>
            <a:r>
              <a:rPr lang="de-DE" sz="1100" dirty="0"/>
              <a:t>. 32 (1980) 403, </a:t>
            </a:r>
            <a:r>
              <a:rPr lang="de-DE" sz="1100" dirty="0" err="1"/>
              <a:t>Yad.Fiz</a:t>
            </a:r>
            <a:r>
              <a:rPr lang="de-DE" sz="1100" dirty="0"/>
              <a:t>. 32 (1980) </a:t>
            </a:r>
            <a:r>
              <a:rPr lang="de-DE" sz="1100" dirty="0" smtClean="0"/>
              <a:t>782-795; JINR-E2-12564 </a:t>
            </a:r>
            <a:endParaRPr lang="de-DE" sz="11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62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4</a:t>
            </a:fld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248936"/>
            <a:ext cx="7094423" cy="599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538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5</a:t>
            </a:fld>
            <a:endParaRPr lang="en-US"/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81000"/>
            <a:ext cx="3810000" cy="322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hteck 10"/>
          <p:cNvSpPr/>
          <p:nvPr/>
        </p:nvSpPr>
        <p:spPr>
          <a:xfrm>
            <a:off x="4683825" y="3352800"/>
            <a:ext cx="2667000" cy="3048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2937245" y="6553200"/>
            <a:ext cx="2701555" cy="274121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514600" y="65532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01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963"/>
          <a:stretch/>
        </p:blipFill>
        <p:spPr bwMode="auto">
          <a:xfrm>
            <a:off x="2819400" y="1905000"/>
            <a:ext cx="6511555" cy="4775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 Verbindung 7"/>
          <p:cNvCxnSpPr/>
          <p:nvPr/>
        </p:nvCxnSpPr>
        <p:spPr>
          <a:xfrm>
            <a:off x="8153400" y="2555175"/>
            <a:ext cx="5334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2971800" y="2783775"/>
            <a:ext cx="38100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58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6</a:t>
            </a:fld>
            <a:endParaRPr lang="en-US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-115781"/>
            <a:ext cx="7105650" cy="331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6" y="1981450"/>
            <a:ext cx="87439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19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033"/>
            <a:ext cx="8991600" cy="821167"/>
          </a:xfrm>
        </p:spPr>
        <p:txBody>
          <a:bodyPr>
            <a:normAutofit/>
          </a:bodyPr>
          <a:lstStyle/>
          <a:p>
            <a:r>
              <a:rPr lang="en-US" sz="4000" dirty="0"/>
              <a:t>Focus </a:t>
            </a:r>
            <a:r>
              <a:rPr lang="en-US" sz="4000" dirty="0" smtClean="0"/>
              <a:t>on lepton collider projects </a:t>
            </a:r>
            <a:r>
              <a:rPr lang="en-US" sz="2000" dirty="0" smtClean="0"/>
              <a:t> 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066800"/>
            <a:ext cx="3581400" cy="52578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u="sng" dirty="0" smtClean="0"/>
              <a:t>Linear collider (</a:t>
            </a:r>
            <a:r>
              <a:rPr lang="en-US" sz="2400" b="1" u="sng" dirty="0" err="1" smtClean="0"/>
              <a:t>e+e</a:t>
            </a:r>
            <a:r>
              <a:rPr lang="en-US" sz="2400" b="1" u="sng" dirty="0" smtClean="0"/>
              <a:t>-)</a:t>
            </a:r>
          </a:p>
          <a:p>
            <a:r>
              <a:rPr lang="en-US" sz="1800" dirty="0" smtClean="0"/>
              <a:t>ILC; </a:t>
            </a:r>
            <a:r>
              <a:rPr lang="en-US" sz="1800" dirty="0" smtClean="0">
                <a:solidFill>
                  <a:srgbClr val="1F497D"/>
                </a:solidFill>
              </a:rPr>
              <a:t>technology at hand, realization in Japan??</a:t>
            </a:r>
          </a:p>
          <a:p>
            <a:r>
              <a:rPr lang="en-US" sz="1800" dirty="0" smtClean="0"/>
              <a:t>CLIC</a:t>
            </a:r>
            <a:endParaRPr lang="en-US" sz="1800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n-US" sz="1200" dirty="0" smtClean="0">
                <a:solidFill>
                  <a:srgbClr val="1F497D"/>
                </a:solidFill>
              </a:rPr>
              <a:t> </a:t>
            </a:r>
          </a:p>
          <a:p>
            <a:pPr marL="0" indent="0">
              <a:buNone/>
            </a:pPr>
            <a:endParaRPr lang="en-US" sz="1800" dirty="0" smtClean="0">
              <a:solidFill>
                <a:srgbClr val="1F497D"/>
              </a:solidFill>
            </a:endParaRPr>
          </a:p>
          <a:p>
            <a:pPr marL="0" indent="0">
              <a:buNone/>
            </a:pPr>
            <a:r>
              <a:rPr lang="en-US" sz="2100" dirty="0" err="1" smtClean="0"/>
              <a:t>E</a:t>
            </a:r>
            <a:r>
              <a:rPr lang="en-US" sz="2100" baseline="-25000" dirty="0" err="1" smtClean="0"/>
              <a:t>cm</a:t>
            </a:r>
            <a:r>
              <a:rPr lang="en-US" sz="2100" dirty="0" smtClean="0"/>
              <a:t> </a:t>
            </a:r>
          </a:p>
          <a:p>
            <a:r>
              <a:rPr lang="en-US" sz="1800" dirty="0" smtClean="0"/>
              <a:t>250GeV – 1TeV  (ILC)</a:t>
            </a:r>
          </a:p>
          <a:p>
            <a:r>
              <a:rPr lang="en-US" sz="1800" dirty="0" smtClean="0"/>
              <a:t>350GeV – 3TeV (CLIC)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900" dirty="0" smtClean="0">
                <a:solidFill>
                  <a:srgbClr val="C00000"/>
                </a:solidFill>
              </a:rPr>
              <a:t>L ≈ 2×10</a:t>
            </a:r>
            <a:r>
              <a:rPr lang="en-US" sz="1900" baseline="30000" dirty="0" smtClean="0">
                <a:solidFill>
                  <a:srgbClr val="C00000"/>
                </a:solidFill>
              </a:rPr>
              <a:t>34</a:t>
            </a:r>
            <a:r>
              <a:rPr lang="en-US" sz="1900" dirty="0" smtClean="0">
                <a:solidFill>
                  <a:srgbClr val="C00000"/>
                </a:solidFill>
              </a:rPr>
              <a:t>cm</a:t>
            </a:r>
            <a:r>
              <a:rPr lang="en-US" sz="1900" baseline="30000" dirty="0" smtClean="0">
                <a:solidFill>
                  <a:srgbClr val="C00000"/>
                </a:solidFill>
              </a:rPr>
              <a:t>-2</a:t>
            </a:r>
            <a:r>
              <a:rPr lang="en-US" sz="1900" dirty="0" smtClean="0">
                <a:solidFill>
                  <a:srgbClr val="C00000"/>
                </a:solidFill>
              </a:rPr>
              <a:t>s</a:t>
            </a:r>
            <a:r>
              <a:rPr lang="en-US" sz="1900" baseline="30000" dirty="0" smtClean="0">
                <a:solidFill>
                  <a:srgbClr val="C00000"/>
                </a:solidFill>
              </a:rPr>
              <a:t>-1</a:t>
            </a:r>
            <a:r>
              <a:rPr lang="en-US" sz="1900" dirty="0" smtClean="0">
                <a:solidFill>
                  <a:srgbClr val="C00000"/>
                </a:solidFill>
              </a:rPr>
              <a:t> (~500fb</a:t>
            </a:r>
            <a:r>
              <a:rPr lang="en-US" sz="1900" baseline="30000" dirty="0" smtClean="0">
                <a:solidFill>
                  <a:srgbClr val="C00000"/>
                </a:solidFill>
              </a:rPr>
              <a:t>-1</a:t>
            </a:r>
            <a:r>
              <a:rPr lang="en-US" sz="1900" dirty="0" smtClean="0">
                <a:solidFill>
                  <a:srgbClr val="C00000"/>
                </a:solidFill>
              </a:rPr>
              <a:t>/year)</a:t>
            </a:r>
          </a:p>
          <a:p>
            <a:pPr marL="0" indent="0">
              <a:buNone/>
            </a:pPr>
            <a:r>
              <a:rPr lang="en-US" sz="1800" dirty="0" smtClean="0"/>
              <a:t>   </a:t>
            </a:r>
          </a:p>
          <a:p>
            <a:pPr>
              <a:buFont typeface="Wingdings"/>
              <a:buChar char="à"/>
            </a:pPr>
            <a:r>
              <a:rPr lang="en-US" sz="1800" dirty="0" smtClean="0">
                <a:sym typeface="Wingdings" panose="05000000000000000000" pitchFamily="2" charset="2"/>
              </a:rPr>
              <a:t>Stat. uncertainty ~ 10</a:t>
            </a:r>
            <a:r>
              <a:rPr lang="en-US" sz="1800" baseline="30000" dirty="0" smtClean="0">
                <a:sym typeface="Wingdings" panose="05000000000000000000" pitchFamily="2" charset="2"/>
              </a:rPr>
              <a:t>-3</a:t>
            </a:r>
            <a:r>
              <a:rPr lang="en-US" sz="1800" dirty="0" smtClean="0">
                <a:sym typeface="Wingdings" panose="05000000000000000000" pitchFamily="2" charset="2"/>
              </a:rPr>
              <a:t>…10</a:t>
            </a:r>
            <a:r>
              <a:rPr lang="en-US" sz="1800" baseline="30000" dirty="0" smtClean="0">
                <a:sym typeface="Wingdings" panose="05000000000000000000" pitchFamily="2" charset="2"/>
              </a:rPr>
              <a:t>-2</a:t>
            </a:r>
          </a:p>
          <a:p>
            <a:pPr>
              <a:buFont typeface="Wingdings"/>
              <a:buChar char="à"/>
            </a:pPr>
            <a:endParaRPr lang="en-US" sz="1800" dirty="0" smtClean="0"/>
          </a:p>
          <a:p>
            <a:pPr marL="0" indent="0">
              <a:buNone/>
            </a:pPr>
            <a:r>
              <a:rPr lang="en-US" sz="1900" dirty="0" smtClean="0"/>
              <a:t>Beam polarization</a:t>
            </a:r>
          </a:p>
          <a:p>
            <a:pPr marL="400050" lvl="1" indent="0">
              <a:buNone/>
            </a:pPr>
            <a:r>
              <a:rPr lang="en-US" sz="1500" dirty="0" smtClean="0"/>
              <a:t>e- beam    P = 80-90%</a:t>
            </a:r>
          </a:p>
          <a:p>
            <a:pPr marL="400050" lvl="1" indent="0">
              <a:buNone/>
            </a:pPr>
            <a:r>
              <a:rPr lang="en-US" sz="1500" dirty="0" smtClean="0"/>
              <a:t>e+ beam  </a:t>
            </a:r>
          </a:p>
          <a:p>
            <a:pPr marL="800100" lvl="2" indent="0">
              <a:buNone/>
            </a:pPr>
            <a:r>
              <a:rPr lang="en-US" sz="1500" dirty="0" smtClean="0"/>
              <a:t>  ILC:   P = 30% baseline;        </a:t>
            </a:r>
          </a:p>
          <a:p>
            <a:pPr marL="800100" lvl="2" indent="0">
              <a:buNone/>
            </a:pPr>
            <a:r>
              <a:rPr lang="en-US" sz="1500" dirty="0" smtClean="0"/>
              <a:t>                   60% upgrade</a:t>
            </a:r>
          </a:p>
          <a:p>
            <a:pPr marL="800100" lvl="2" indent="0">
              <a:buNone/>
            </a:pPr>
            <a:r>
              <a:rPr lang="en-US" sz="1500" dirty="0" smtClean="0"/>
              <a:t> CLIC: P ≥  60%  upgrade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4800600" y="1066800"/>
            <a:ext cx="4191000" cy="52578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600" b="1" u="sng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Circular collider</a:t>
            </a:r>
          </a:p>
          <a:p>
            <a:r>
              <a:rPr lang="en-US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FCC-</a:t>
            </a:r>
            <a:r>
              <a:rPr lang="en-US" sz="20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</a:t>
            </a:r>
            <a:r>
              <a:rPr lang="en-US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CEPC</a:t>
            </a:r>
          </a:p>
          <a:p>
            <a:r>
              <a:rPr lang="en-US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Symbol" panose="05050102010706020507" pitchFamily="18" charset="2"/>
              </a:rPr>
              <a:t>m</a:t>
            </a:r>
            <a:r>
              <a:rPr lang="en-US" sz="2000" dirty="0"/>
              <a:t> Collider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21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100" baseline="-250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1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100" dirty="0" err="1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e+e</a:t>
            </a:r>
            <a:r>
              <a:rPr lang="en-US" sz="21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91 GeV, 160GeV, 240GeV, 350GeV</a:t>
            </a:r>
            <a:r>
              <a:rPr lang="en-US" sz="21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≈ 2×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2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2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</a:t>
            </a:r>
            <a:r>
              <a:rPr lang="en-US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200" baseline="30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(4 experiments)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4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/>
              <a:buChar char="à"/>
            </a:pPr>
            <a:r>
              <a:rPr lang="en-US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Stat. uncertainty &lt;10</a:t>
            </a:r>
            <a:r>
              <a:rPr lang="en-US" sz="2000" baseline="30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-3</a:t>
            </a:r>
            <a:r>
              <a:rPr lang="en-US" sz="20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>
              <a:buFont typeface="Wingdings"/>
              <a:buChar char="à"/>
            </a:pPr>
            <a:endParaRPr lang="en-US" sz="2100" dirty="0" smtClean="0">
              <a:solidFill>
                <a:srgbClr val="1F49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100" dirty="0" smtClean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polarization</a:t>
            </a: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Desired ??</a:t>
            </a:r>
          </a:p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en-US" sz="2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04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936176"/>
            <a:ext cx="3795712" cy="2284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Measurement in </a:t>
            </a:r>
            <a:r>
              <a:rPr lang="en-US" sz="3000" dirty="0" err="1" smtClean="0"/>
              <a:t>unpolarized</a:t>
            </a:r>
            <a:r>
              <a:rPr lang="en-US" sz="3000" dirty="0" smtClean="0"/>
              <a:t>  colliders</a:t>
            </a:r>
            <a:endParaRPr lang="de-DE" sz="3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66800"/>
            <a:ext cx="85344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Circular </a:t>
            </a:r>
            <a:r>
              <a:rPr lang="en-US" sz="2600" dirty="0" err="1" smtClean="0"/>
              <a:t>e+e</a:t>
            </a:r>
            <a:r>
              <a:rPr lang="en-US" sz="2600" dirty="0" smtClean="0"/>
              <a:t>- colliders </a:t>
            </a:r>
            <a:r>
              <a:rPr lang="en-US" sz="2200" dirty="0" smtClean="0"/>
              <a:t>(PETRA, TRISTAN, LEP, FCC-</a:t>
            </a:r>
            <a:r>
              <a:rPr lang="en-US" sz="2200" dirty="0" err="1" smtClean="0"/>
              <a:t>ee</a:t>
            </a:r>
            <a:r>
              <a:rPr lang="en-US" sz="2200" dirty="0" smtClean="0"/>
              <a:t>, CEPC)</a:t>
            </a:r>
            <a:endParaRPr lang="en-US" dirty="0" smtClean="0"/>
          </a:p>
          <a:p>
            <a:pPr lvl="1"/>
            <a:r>
              <a:rPr lang="en-US" sz="2200" dirty="0"/>
              <a:t>M</a:t>
            </a:r>
            <a:r>
              <a:rPr lang="en-US" sz="2200" dirty="0" smtClean="0"/>
              <a:t>easurement with </a:t>
            </a:r>
            <a:r>
              <a:rPr lang="en-US" sz="2200" dirty="0" err="1" smtClean="0"/>
              <a:t>unpolarized</a:t>
            </a:r>
            <a:r>
              <a:rPr lang="en-US" sz="2200" dirty="0" smtClean="0"/>
              <a:t> beams averages over all spin states:</a:t>
            </a:r>
          </a:p>
          <a:p>
            <a:pPr marL="457200" lvl="1" indent="0">
              <a:buNone/>
            </a:pPr>
            <a:endParaRPr lang="en-US" sz="3900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r>
              <a:rPr lang="en-US" sz="2200" dirty="0" smtClean="0"/>
              <a:t>     The 4 individual contributions cannot be studied</a:t>
            </a:r>
          </a:p>
          <a:p>
            <a:pPr lvl="1">
              <a:buFont typeface="Wingdings"/>
              <a:buChar char="à"/>
            </a:pPr>
            <a:endParaRPr lang="en-US" sz="2600" dirty="0"/>
          </a:p>
          <a:p>
            <a:pPr lvl="1">
              <a:buFont typeface="Wingdings"/>
              <a:buChar char="à"/>
            </a:pPr>
            <a:endParaRPr lang="en-US" sz="2600" dirty="0" smtClean="0"/>
          </a:p>
          <a:p>
            <a:pPr marL="457200" lvl="1" indent="0">
              <a:buNone/>
            </a:pPr>
            <a:endParaRPr lang="en-US" sz="2600" dirty="0" smtClean="0"/>
          </a:p>
          <a:p>
            <a:pPr marL="457200" lvl="1" indent="0">
              <a:buNone/>
            </a:pPr>
            <a:endParaRPr lang="en-US" sz="2200" dirty="0"/>
          </a:p>
          <a:p>
            <a:pPr marL="457200" lvl="1" indent="0">
              <a:buNone/>
            </a:pPr>
            <a:endParaRPr lang="en-US" sz="3000" dirty="0"/>
          </a:p>
          <a:p>
            <a:pPr>
              <a:lnSpc>
                <a:spcPct val="90000"/>
              </a:lnSpc>
            </a:pPr>
            <a:r>
              <a:rPr lang="en-US" altLang="en-US" sz="2600" dirty="0"/>
              <a:t>Only the </a:t>
            </a:r>
            <a:r>
              <a:rPr lang="en-US" altLang="en-US" sz="2600" dirty="0" err="1"/>
              <a:t>J</a:t>
            </a:r>
            <a:r>
              <a:rPr lang="en-US" altLang="en-US" sz="2600" baseline="-25000" dirty="0" err="1"/>
              <a:t>z</a:t>
            </a:r>
            <a:r>
              <a:rPr lang="en-US" altLang="en-US" sz="2600" dirty="0"/>
              <a:t>=1 </a:t>
            </a:r>
            <a:r>
              <a:rPr lang="en-US" altLang="en-US" sz="2600" dirty="0" smtClean="0"/>
              <a:t>configuration applies </a:t>
            </a:r>
            <a:r>
              <a:rPr lang="en-US" altLang="en-US" sz="2600" dirty="0"/>
              <a:t>to s-channel </a:t>
            </a:r>
            <a:r>
              <a:rPr lang="en-US" altLang="en-US" sz="2600" dirty="0">
                <a:latin typeface="Symbol" panose="05050102010706020507" pitchFamily="18" charset="2"/>
              </a:rPr>
              <a:t>g</a:t>
            </a:r>
            <a:r>
              <a:rPr lang="en-US" altLang="en-US" sz="2600" dirty="0" smtClean="0"/>
              <a:t> </a:t>
            </a:r>
            <a:r>
              <a:rPr lang="en-US" altLang="en-US" sz="2600" dirty="0"/>
              <a:t>and Z exchange</a:t>
            </a:r>
          </a:p>
          <a:p>
            <a:pPr lvl="1">
              <a:lnSpc>
                <a:spcPct val="90000"/>
              </a:lnSpc>
            </a:pPr>
            <a:r>
              <a:rPr lang="en-US" altLang="en-US" sz="2200" dirty="0"/>
              <a:t>in case of </a:t>
            </a:r>
            <a:r>
              <a:rPr lang="en-US" altLang="en-US" sz="2200" dirty="0" err="1"/>
              <a:t>unpolarized</a:t>
            </a:r>
            <a:r>
              <a:rPr lang="en-US" altLang="en-US" sz="2200" dirty="0"/>
              <a:t> beams only 50% of the collisions are </a:t>
            </a:r>
            <a:r>
              <a:rPr lang="en-US" altLang="en-US" sz="2200" dirty="0" smtClean="0"/>
              <a:t>useful</a:t>
            </a:r>
            <a:r>
              <a:rPr lang="en-US" sz="3000" dirty="0" smtClean="0"/>
              <a:t> </a:t>
            </a:r>
            <a:endParaRPr lang="en-US" sz="3500" dirty="0"/>
          </a:p>
          <a:p>
            <a:pPr lvl="1"/>
            <a:endParaRPr lang="en-US" dirty="0" smtClean="0"/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7/23/2018 (Dima's Day)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0" t="78741" r="24851" b="12552"/>
          <a:stretch/>
        </p:blipFill>
        <p:spPr bwMode="auto">
          <a:xfrm>
            <a:off x="2209800" y="1905000"/>
            <a:ext cx="4230755" cy="58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752600" y="4143500"/>
            <a:ext cx="4533900" cy="8382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2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Beam polarization at </a:t>
            </a:r>
            <a:r>
              <a:rPr lang="en-US" altLang="en-US" dirty="0" err="1" smtClean="0"/>
              <a:t>e+e</a:t>
            </a:r>
            <a:r>
              <a:rPr lang="en-US" altLang="en-US" dirty="0" smtClean="0"/>
              <a:t>- colliders (1)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199" y="990600"/>
                <a:ext cx="8676177" cy="563880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altLang="en-US" sz="2000" dirty="0"/>
                  <a:t>L</a:t>
                </a:r>
                <a:r>
                  <a:rPr lang="en-US" altLang="en-US" sz="2000" dirty="0" smtClean="0"/>
                  <a:t>ongitudinal spin </a:t>
                </a:r>
                <a:r>
                  <a:rPr lang="en-US" altLang="en-US" sz="2000" dirty="0" smtClean="0">
                    <a:sym typeface="Wingdings" panose="05000000000000000000" pitchFamily="2" charset="2"/>
                  </a:rPr>
                  <a:t>configurations in </a:t>
                </a:r>
                <a:r>
                  <a:rPr lang="en-US" altLang="en-US" sz="2000" dirty="0" err="1" smtClean="0">
                    <a:sym typeface="Wingdings" panose="05000000000000000000" pitchFamily="2" charset="2"/>
                  </a:rPr>
                  <a:t>e+e</a:t>
                </a:r>
                <a:r>
                  <a:rPr lang="en-US" altLang="en-US" sz="2000" dirty="0" smtClean="0">
                    <a:sym typeface="Wingdings" panose="05000000000000000000" pitchFamily="2" charset="2"/>
                  </a:rPr>
                  <a:t>- collisions:</a:t>
                </a:r>
                <a:endParaRPr lang="en-US" altLang="en-US" sz="2000" dirty="0" smtClean="0"/>
              </a:p>
              <a:p>
                <a:pPr lvl="1">
                  <a:lnSpc>
                    <a:spcPct val="90000"/>
                  </a:lnSpc>
                </a:pPr>
                <a:endParaRPr lang="en-US" altLang="en-US" sz="1400" dirty="0"/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endParaRPr lang="en-US" altLang="en-US" sz="1200" dirty="0" smtClean="0">
                  <a:latin typeface="Symbol" pitchFamily="18" charset="2"/>
                </a:endParaRP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endParaRPr lang="en-US" altLang="en-US" sz="1200" dirty="0">
                  <a:latin typeface="Symbol" pitchFamily="18" charset="2"/>
                </a:endParaRP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endParaRPr lang="en-US" altLang="en-US" sz="1200" dirty="0" smtClean="0">
                  <a:latin typeface="Symbol" pitchFamily="18" charset="2"/>
                </a:endParaRP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endParaRPr lang="en-US" altLang="en-US" sz="1200" dirty="0">
                  <a:latin typeface="Symbol" pitchFamily="18" charset="2"/>
                </a:endParaRP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endParaRPr lang="en-US" altLang="en-US" sz="1200" dirty="0" smtClean="0">
                  <a:latin typeface="Symbol" pitchFamily="18" charset="2"/>
                </a:endParaRP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endParaRPr lang="en-US" altLang="en-US" sz="1200" dirty="0">
                  <a:latin typeface="Symbol" pitchFamily="18" charset="2"/>
                </a:endParaRP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endParaRPr lang="en-US" altLang="en-US" sz="1200" dirty="0" smtClean="0">
                  <a:latin typeface="Symbol" pitchFamily="18" charset="2"/>
                </a:endParaRP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endParaRPr lang="en-US" altLang="en-US" sz="1200" dirty="0">
                  <a:latin typeface="Symbol" pitchFamily="18" charset="2"/>
                </a:endParaRPr>
              </a:p>
              <a:p>
                <a:pPr lvl="2">
                  <a:lnSpc>
                    <a:spcPct val="90000"/>
                  </a:lnSpc>
                  <a:buFontTx/>
                  <a:buNone/>
                </a:pPr>
                <a:endParaRPr lang="en-US" altLang="en-US" sz="1200" dirty="0">
                  <a:latin typeface="Symbol" pitchFamily="18" charset="2"/>
                </a:endParaRPr>
              </a:p>
              <a:p>
                <a:pPr marL="0" indent="0">
                  <a:lnSpc>
                    <a:spcPct val="90000"/>
                  </a:lnSpc>
                  <a:buNone/>
                </a:pPr>
                <a:r>
                  <a:rPr lang="en-US" altLang="en-US" sz="1800" dirty="0" smtClean="0"/>
                  <a:t>         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altLang="en-US" sz="2000" dirty="0" smtClean="0"/>
                  <a:t>Cross section with polarized beams (≥ measurements: RL, LR, …)</a:t>
                </a:r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altLang="en-US" sz="1800" dirty="0"/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altLang="en-US" sz="2000" dirty="0" smtClean="0"/>
              </a:p>
              <a:p>
                <a:pPr marL="457200" lvl="1" indent="0">
                  <a:lnSpc>
                    <a:spcPct val="90000"/>
                  </a:lnSpc>
                  <a:buNone/>
                </a:pPr>
                <a:endParaRPr lang="en-US" altLang="en-US" sz="1100" dirty="0"/>
              </a:p>
              <a:p>
                <a:pPr>
                  <a:lnSpc>
                    <a:spcPct val="90000"/>
                  </a:lnSpc>
                </a:pPr>
                <a:r>
                  <a:rPr lang="en-US" altLang="en-US" sz="2400" dirty="0">
                    <a:solidFill>
                      <a:srgbClr val="1F497D"/>
                    </a:solidFill>
                  </a:rPr>
                  <a:t>Polarized e+ </a:t>
                </a:r>
                <a:r>
                  <a:rPr lang="en-US" altLang="en-US" sz="2400" u="sng" dirty="0">
                    <a:solidFill>
                      <a:srgbClr val="1F497D"/>
                    </a:solidFill>
                  </a:rPr>
                  <a:t>and</a:t>
                </a:r>
                <a:r>
                  <a:rPr lang="en-US" altLang="en-US" sz="2400" dirty="0">
                    <a:solidFill>
                      <a:srgbClr val="1F497D"/>
                    </a:solidFill>
                  </a:rPr>
                  <a:t> polarized e- </a:t>
                </a:r>
                <a:endParaRPr lang="en-US" altLang="en-US" sz="2400" dirty="0" smtClean="0">
                  <a:solidFill>
                    <a:srgbClr val="1F497D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altLang="en-US" sz="2000" dirty="0" smtClean="0"/>
                  <a:t>Perform measurements of </a:t>
                </a:r>
                <a:r>
                  <a:rPr lang="en-US" sz="2000" dirty="0" err="1" smtClean="0">
                    <a:latin typeface="Symbol" panose="05050102010706020507" pitchFamily="18" charset="2"/>
                  </a:rPr>
                  <a:t>s</a:t>
                </a:r>
                <a:r>
                  <a:rPr lang="en-US" sz="2000" baseline="-25000" dirty="0" err="1" smtClean="0">
                    <a:latin typeface="Times New Roman"/>
                    <a:cs typeface="Times New Roman"/>
                  </a:rPr>
                  <a:t>RL</a:t>
                </a:r>
                <a:r>
                  <a:rPr lang="en-US" sz="2000" baseline="-25000" dirty="0" smtClean="0">
                    <a:latin typeface="Times New Roman"/>
                    <a:cs typeface="Times New Roman"/>
                  </a:rPr>
                  <a:t>  </a:t>
                </a:r>
                <a:r>
                  <a:rPr lang="en-US" sz="2000" dirty="0" smtClean="0"/>
                  <a:t>and  of </a:t>
                </a:r>
                <a:r>
                  <a:rPr lang="en-US" sz="2000" dirty="0" err="1" smtClean="0">
                    <a:latin typeface="Symbol" panose="05050102010706020507" pitchFamily="18" charset="2"/>
                  </a:rPr>
                  <a:t>s</a:t>
                </a:r>
                <a:r>
                  <a:rPr lang="en-US" sz="2000" baseline="-25000" dirty="0" err="1" smtClean="0">
                    <a:latin typeface="Times New Roman"/>
                    <a:cs typeface="Times New Roman"/>
                  </a:rPr>
                  <a:t>LR</a:t>
                </a:r>
                <a:endParaRPr lang="en-US" sz="2000" dirty="0" smtClean="0"/>
              </a:p>
              <a:p>
                <a:pPr marL="57150" indent="0">
                  <a:lnSpc>
                    <a:spcPct val="90000"/>
                  </a:lnSpc>
                  <a:buNone/>
                </a:pPr>
                <a:r>
                  <a:rPr lang="en-US" altLang="en-US" sz="2200" dirty="0">
                    <a:solidFill>
                      <a:srgbClr val="1F497D"/>
                    </a:solidFill>
                  </a:rPr>
                  <a:t> </a:t>
                </a:r>
                <a:r>
                  <a:rPr lang="en-US" altLang="en-US" sz="2200" dirty="0" smtClean="0">
                    <a:solidFill>
                      <a:srgbClr val="1F497D"/>
                    </a:solidFill>
                  </a:rPr>
                  <a:t>                    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en-US" sz="2200" i="1">
                            <a:solidFill>
                              <a:srgbClr val="1F497D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en-US" sz="2200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200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200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𝑒𝑓𝑓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en-US" sz="2200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en-US" sz="2200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2200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𝑢𝑛𝑝𝑜𝑙</m:t>
                            </m:r>
                            <m:r>
                              <a:rPr lang="en-US" altLang="en-US" sz="2200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 </m:t>
                            </m:r>
                          </m:sub>
                        </m:sSub>
                        <m:r>
                          <a:rPr lang="en-US" altLang="en-US" sz="2200" i="1">
                            <a:solidFill>
                              <a:srgbClr val="1F497D"/>
                            </a:solidFill>
                            <a:latin typeface="Cambria Math"/>
                          </a:rPr>
                          <m:t>=</m:t>
                        </m:r>
                        <m:d>
                          <m:dPr>
                            <m:ctrlPr>
                              <a:rPr lang="en-US" altLang="en-US" sz="2200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altLang="en-US" sz="2200" i="1">
                                <a:solidFill>
                                  <a:srgbClr val="1F497D"/>
                                </a:solidFill>
                                <a:latin typeface="Cambria Math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US" altLang="en-US" sz="2200" i="1">
                                    <a:solidFill>
                                      <a:srgbClr val="1F497D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i="1">
                                    <a:solidFill>
                                      <a:srgbClr val="1F497D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en-US" sz="2200" i="1">
                                    <a:solidFill>
                                      <a:srgbClr val="1F497D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altLang="en-US" sz="2200" i="1">
                                    <a:solidFill>
                                      <a:srgbClr val="1F497D"/>
                                    </a:solidFill>
                                    <a:latin typeface="Cambria Math"/>
                                  </a:rPr>
                                  <m:t>+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altLang="en-US" sz="2200" i="1">
                                    <a:solidFill>
                                      <a:srgbClr val="1F497D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en-US" sz="2200" i="1">
                                    <a:solidFill>
                                      <a:srgbClr val="1F497D"/>
                                    </a:solidFill>
                                    <a:latin typeface="Cambria Math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altLang="en-US" sz="2200" i="1">
                                    <a:solidFill>
                                      <a:srgbClr val="1F497D"/>
                                    </a:solidFill>
                                    <a:latin typeface="Cambria Math"/>
                                  </a:rPr>
                                  <m:t>𝑒</m:t>
                                </m:r>
                                <m:r>
                                  <a:rPr lang="en-US" altLang="en-US" sz="2200" i="1">
                                    <a:solidFill>
                                      <a:srgbClr val="1F497D"/>
                                    </a:solidFill>
                                    <a:latin typeface="Cambria Math"/>
                                  </a:rPr>
                                  <m:t>−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altLang="en-US" sz="2200" dirty="0">
                  <a:solidFill>
                    <a:srgbClr val="1F497D"/>
                  </a:solidFill>
                  <a:sym typeface="Wingdings" panose="05000000000000000000" pitchFamily="2" charset="2"/>
                </a:endParaRP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en-US" altLang="en-US" sz="2000" dirty="0" smtClean="0">
                    <a:solidFill>
                      <a:srgbClr val="1F497D"/>
                    </a:solidFill>
                  </a:rPr>
                  <a:t>    </a:t>
                </a:r>
                <a:r>
                  <a:rPr lang="en-US" altLang="en-US" sz="2000" dirty="0" smtClean="0">
                    <a:solidFill>
                      <a:srgbClr val="1F497D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en-US" altLang="en-US" sz="2000" dirty="0" smtClean="0">
                    <a:solidFill>
                      <a:srgbClr val="1F497D"/>
                    </a:solidFill>
                  </a:rPr>
                  <a:t>enhance the effective luminosity  </a:t>
                </a:r>
                <a:endParaRPr lang="en-US" altLang="en-US" sz="1800" dirty="0">
                  <a:solidFill>
                    <a:srgbClr val="1F497D"/>
                  </a:solidFill>
                </a:endParaRPr>
              </a:p>
              <a:p>
                <a:pPr marL="457200" lvl="1" indent="0">
                  <a:lnSpc>
                    <a:spcPct val="90000"/>
                  </a:lnSpc>
                  <a:buNone/>
                </a:pPr>
                <a:r>
                  <a:rPr lang="en-US" altLang="en-US" sz="1600" dirty="0" smtClean="0">
                    <a:solidFill>
                      <a:srgbClr val="1F497D"/>
                    </a:solidFill>
                  </a:rPr>
                  <a:t>       </a:t>
                </a:r>
                <a:endParaRPr lang="en-US" altLang="en-US" sz="1000" dirty="0" smtClean="0">
                  <a:solidFill>
                    <a:srgbClr val="1F497D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990600"/>
                <a:ext cx="8676177" cy="5638800"/>
              </a:xfrm>
              <a:blipFill rotWithShape="1">
                <a:blip r:embed="rId3"/>
                <a:stretch>
                  <a:fillRect l="-914" t="-973" b="-27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" t="798" r="41300"/>
          <a:stretch/>
        </p:blipFill>
        <p:spPr bwMode="auto">
          <a:xfrm>
            <a:off x="1798747" y="1371600"/>
            <a:ext cx="2741449" cy="212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209800" y="1308674"/>
            <a:ext cx="381000" cy="139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smtClean="0"/>
              <a:t>7/23/2018 (</a:t>
            </a:r>
            <a:r>
              <a:rPr lang="de-DE" dirty="0" err="1" smtClean="0"/>
              <a:t>Dima's</a:t>
            </a:r>
            <a:r>
              <a:rPr lang="de-DE" dirty="0" smtClean="0"/>
              <a:t> Day)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Riemann, Precision meaurements with polarized beams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89911-D2C8-4F81-81BE-25FD721C3758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0176568"/>
              </p:ext>
            </p:extLst>
          </p:nvPr>
        </p:nvGraphicFramePr>
        <p:xfrm>
          <a:off x="914400" y="1818326"/>
          <a:ext cx="612000" cy="315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08" name="Formel" r:id="rId5" imgW="419040" imgH="215640" progId="Equation.3">
                  <p:embed/>
                </p:oleObj>
              </mc:Choice>
              <mc:Fallback>
                <p:oleObj name="Formel" r:id="rId5" imgW="4190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1818326"/>
                        <a:ext cx="612000" cy="315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0228307"/>
              </p:ext>
            </p:extLst>
          </p:nvPr>
        </p:nvGraphicFramePr>
        <p:xfrm>
          <a:off x="937746" y="2712304"/>
          <a:ext cx="612000" cy="335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09" name="Formel" r:id="rId7" imgW="393480" imgH="215640" progId="Equation.3">
                  <p:embed/>
                </p:oleObj>
              </mc:Choice>
              <mc:Fallback>
                <p:oleObj name="Formel" r:id="rId7" imgW="393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746" y="2712304"/>
                        <a:ext cx="612000" cy="3356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1050602" y="1535543"/>
            <a:ext cx="53340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4705"/>
              </p:ext>
            </p:extLst>
          </p:nvPr>
        </p:nvGraphicFramePr>
        <p:xfrm>
          <a:off x="5415074" y="1566422"/>
          <a:ext cx="828000" cy="407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0" name="Formel" r:id="rId9" imgW="850680" imgH="419040" progId="Equation.3">
                  <p:embed/>
                </p:oleObj>
              </mc:Choice>
              <mc:Fallback>
                <p:oleObj name="Formel" r:id="rId9" imgW="85068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15074" y="1566422"/>
                        <a:ext cx="828000" cy="407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138044"/>
              </p:ext>
            </p:extLst>
          </p:nvPr>
        </p:nvGraphicFramePr>
        <p:xfrm>
          <a:off x="5414785" y="2062738"/>
          <a:ext cx="828000" cy="40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1" name="Formel" r:id="rId11" imgW="850680" imgH="419040" progId="Equation.3">
                  <p:embed/>
                </p:oleObj>
              </mc:Choice>
              <mc:Fallback>
                <p:oleObj name="Formel" r:id="rId11" imgW="850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4785" y="2062738"/>
                        <a:ext cx="828000" cy="407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043022"/>
              </p:ext>
            </p:extLst>
          </p:nvPr>
        </p:nvGraphicFramePr>
        <p:xfrm>
          <a:off x="5373221" y="2601088"/>
          <a:ext cx="828000" cy="40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2" name="Formel" r:id="rId13" imgW="850680" imgH="419040" progId="Equation.3">
                  <p:embed/>
                </p:oleObj>
              </mc:Choice>
              <mc:Fallback>
                <p:oleObj name="Formel" r:id="rId13" imgW="850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3221" y="2601088"/>
                        <a:ext cx="828000" cy="407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1496385"/>
              </p:ext>
            </p:extLst>
          </p:nvPr>
        </p:nvGraphicFramePr>
        <p:xfrm>
          <a:off x="5417671" y="3062267"/>
          <a:ext cx="828000" cy="407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713" name="Formel" r:id="rId15" imgW="850680" imgH="419040" progId="Equation.3">
                  <p:embed/>
                </p:oleObj>
              </mc:Choice>
              <mc:Fallback>
                <p:oleObj name="Formel" r:id="rId15" imgW="8506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7671" y="3062267"/>
                        <a:ext cx="828000" cy="407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7239000" y="2108775"/>
            <a:ext cx="1665777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1200" dirty="0" err="1">
                <a:sym typeface="Wingdings" pitchFamily="2" charset="2"/>
              </a:rPr>
              <a:t>P</a:t>
            </a:r>
            <a:r>
              <a:rPr lang="en-US" altLang="en-US" sz="1200" baseline="-25000" dirty="0" err="1">
                <a:sym typeface="Wingdings" pitchFamily="2" charset="2"/>
              </a:rPr>
              <a:t>e</a:t>
            </a:r>
            <a:r>
              <a:rPr lang="en-US" altLang="en-US" sz="1200" baseline="-25000" dirty="0">
                <a:sym typeface="Wingdings" pitchFamily="2" charset="2"/>
              </a:rPr>
              <a:t>-</a:t>
            </a:r>
            <a:r>
              <a:rPr lang="en-US" altLang="en-US" sz="1200" dirty="0">
                <a:sym typeface="Wingdings" pitchFamily="2" charset="2"/>
              </a:rPr>
              <a:t> = -</a:t>
            </a:r>
            <a:r>
              <a:rPr lang="en-US" altLang="en-US" sz="1200" dirty="0" smtClean="0">
                <a:sym typeface="Wingdings" pitchFamily="2" charset="2"/>
              </a:rPr>
              <a:t>1:</a:t>
            </a:r>
            <a:endParaRPr lang="en-US" altLang="en-US" sz="1200" dirty="0" smtClean="0"/>
          </a:p>
          <a:p>
            <a:r>
              <a:rPr lang="en-US" altLang="en-US" sz="1200" dirty="0" smtClean="0"/>
              <a:t>100</a:t>
            </a:r>
            <a:r>
              <a:rPr lang="en-US" altLang="en-US" sz="1200" dirty="0"/>
              <a:t>% </a:t>
            </a:r>
            <a:r>
              <a:rPr lang="en-US" altLang="en-US" sz="1200" dirty="0" err="1" smtClean="0"/>
              <a:t>Ieft</a:t>
            </a:r>
            <a:r>
              <a:rPr lang="en-US" altLang="en-US" sz="1200" dirty="0" smtClean="0"/>
              <a:t>-polarized e-</a:t>
            </a:r>
          </a:p>
          <a:p>
            <a:r>
              <a:rPr lang="en-US" altLang="en-US" sz="1200" dirty="0" err="1" smtClean="0">
                <a:sym typeface="Wingdings" pitchFamily="2" charset="2"/>
              </a:rPr>
              <a:t>P</a:t>
            </a:r>
            <a:r>
              <a:rPr lang="en-US" altLang="en-US" sz="1200" baseline="-25000" dirty="0" err="1" smtClean="0">
                <a:sym typeface="Wingdings" pitchFamily="2" charset="2"/>
              </a:rPr>
              <a:t>e</a:t>
            </a:r>
            <a:r>
              <a:rPr lang="en-US" altLang="en-US" sz="1200" baseline="-25000" dirty="0" smtClean="0">
                <a:sym typeface="Wingdings" pitchFamily="2" charset="2"/>
              </a:rPr>
              <a:t>+</a:t>
            </a:r>
            <a:r>
              <a:rPr lang="en-US" altLang="en-US" sz="1200" dirty="0" smtClean="0">
                <a:sym typeface="Wingdings" pitchFamily="2" charset="2"/>
              </a:rPr>
              <a:t> </a:t>
            </a:r>
            <a:r>
              <a:rPr lang="en-US" altLang="en-US" sz="1200" dirty="0">
                <a:sym typeface="Wingdings" pitchFamily="2" charset="2"/>
              </a:rPr>
              <a:t>= -1:</a:t>
            </a:r>
            <a:endParaRPr lang="en-US" altLang="en-US" sz="1200" dirty="0"/>
          </a:p>
          <a:p>
            <a:r>
              <a:rPr lang="en-US" altLang="en-US" sz="1200" dirty="0"/>
              <a:t>100% </a:t>
            </a:r>
            <a:r>
              <a:rPr lang="en-US" altLang="en-US" sz="1200" dirty="0" smtClean="0"/>
              <a:t>right-polarized e+</a:t>
            </a:r>
            <a:endParaRPr lang="en-US" altLang="en-US" sz="1200" dirty="0"/>
          </a:p>
          <a:p>
            <a:endParaRPr lang="en-US" altLang="en-US" sz="1400" dirty="0" smtClean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7" t="47904" b="38772"/>
          <a:stretch/>
        </p:blipFill>
        <p:spPr bwMode="auto">
          <a:xfrm>
            <a:off x="685800" y="4114800"/>
            <a:ext cx="8269110" cy="7333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66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1733</Words>
  <Application>Microsoft Office PowerPoint</Application>
  <PresentationFormat>Bildschirmpräsentation (4:3)</PresentationFormat>
  <Paragraphs>291</Paragraphs>
  <Slides>17</Slides>
  <Notes>2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9" baseType="lpstr">
      <vt:lpstr>Office Theme</vt:lpstr>
      <vt:lpstr>Formel</vt:lpstr>
      <vt:lpstr>Precision measurements with   polarized beams</vt:lpstr>
      <vt:lpstr>outline</vt:lpstr>
      <vt:lpstr>A Choice of Dima Bardin’s papers devoted explicitly to polarized scattering  (without LEP/SLD)  </vt:lpstr>
      <vt:lpstr>PowerPoint-Präsentation</vt:lpstr>
      <vt:lpstr>PowerPoint-Präsentation</vt:lpstr>
      <vt:lpstr>PowerPoint-Präsentation</vt:lpstr>
      <vt:lpstr>Focus on lepton collider projects   </vt:lpstr>
      <vt:lpstr>Measurement in unpolarized  colliders</vt:lpstr>
      <vt:lpstr>Beam polarization at e+e- colliders (1)</vt:lpstr>
      <vt:lpstr>Beam polarization at e+e- colliders  (2)</vt:lpstr>
      <vt:lpstr>Lesson from LEP/SLD:  Measurement of sin2qeff </vt:lpstr>
      <vt:lpstr>Polarimetry at future linear e+e- colliders  </vt:lpstr>
      <vt:lpstr> Precision polarization measurement</vt:lpstr>
      <vt:lpstr>Linear collider: Transverse polarization </vt:lpstr>
      <vt:lpstr>Beam polarization @ FCC-ee   ?</vt:lpstr>
      <vt:lpstr>Summary  (experimentalist’s view) </vt:lpstr>
      <vt:lpstr>PowerPoint-Präsentation</vt:lpstr>
    </vt:vector>
  </TitlesOfParts>
  <Company>DESY Zeuthen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LocAdmin</dc:creator>
  <cp:lastModifiedBy>Riemann, Sabine</cp:lastModifiedBy>
  <cp:revision>357</cp:revision>
  <cp:lastPrinted>2018-07-18T11:42:34Z</cp:lastPrinted>
  <dcterms:created xsi:type="dcterms:W3CDTF">2015-07-26T14:15:53Z</dcterms:created>
  <dcterms:modified xsi:type="dcterms:W3CDTF">2018-07-23T10:49:30Z</dcterms:modified>
</cp:coreProperties>
</file>