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4" r:id="rId2"/>
    <p:sldMasterId id="2147483736" r:id="rId3"/>
    <p:sldMasterId id="2147483772" r:id="rId4"/>
    <p:sldMasterId id="2147483933" r:id="rId5"/>
    <p:sldMasterId id="2147483940" r:id="rId6"/>
    <p:sldMasterId id="2147483952" r:id="rId7"/>
    <p:sldMasterId id="2147483973" r:id="rId8"/>
    <p:sldMasterId id="2147483985" r:id="rId9"/>
    <p:sldMasterId id="2147483997" r:id="rId10"/>
    <p:sldMasterId id="2147484006" r:id="rId11"/>
  </p:sldMasterIdLst>
  <p:notesMasterIdLst>
    <p:notesMasterId r:id="rId64"/>
  </p:notesMasterIdLst>
  <p:sldIdLst>
    <p:sldId id="450" r:id="rId12"/>
    <p:sldId id="715" r:id="rId13"/>
    <p:sldId id="717" r:id="rId14"/>
    <p:sldId id="718" r:id="rId15"/>
    <p:sldId id="719" r:id="rId16"/>
    <p:sldId id="777" r:id="rId17"/>
    <p:sldId id="720" r:id="rId18"/>
    <p:sldId id="721" r:id="rId19"/>
    <p:sldId id="722" r:id="rId20"/>
    <p:sldId id="772" r:id="rId21"/>
    <p:sldId id="726" r:id="rId22"/>
    <p:sldId id="727" r:id="rId23"/>
    <p:sldId id="812" r:id="rId24"/>
    <p:sldId id="815" r:id="rId25"/>
    <p:sldId id="813" r:id="rId26"/>
    <p:sldId id="814" r:id="rId27"/>
    <p:sldId id="776" r:id="rId28"/>
    <p:sldId id="728" r:id="rId29"/>
    <p:sldId id="773" r:id="rId30"/>
    <p:sldId id="778" r:id="rId31"/>
    <p:sldId id="779" r:id="rId32"/>
    <p:sldId id="780" r:id="rId33"/>
    <p:sldId id="781" r:id="rId34"/>
    <p:sldId id="782" r:id="rId35"/>
    <p:sldId id="783" r:id="rId36"/>
    <p:sldId id="784" r:id="rId37"/>
    <p:sldId id="790" r:id="rId38"/>
    <p:sldId id="795" r:id="rId39"/>
    <p:sldId id="792" r:id="rId40"/>
    <p:sldId id="791" r:id="rId41"/>
    <p:sldId id="794" r:id="rId42"/>
    <p:sldId id="796" r:id="rId43"/>
    <p:sldId id="797" r:id="rId44"/>
    <p:sldId id="798" r:id="rId45"/>
    <p:sldId id="800" r:id="rId46"/>
    <p:sldId id="801" r:id="rId47"/>
    <p:sldId id="799" r:id="rId48"/>
    <p:sldId id="802" r:id="rId49"/>
    <p:sldId id="789" r:id="rId50"/>
    <p:sldId id="788" r:id="rId51"/>
    <p:sldId id="803" r:id="rId52"/>
    <p:sldId id="804" r:id="rId53"/>
    <p:sldId id="805" r:id="rId54"/>
    <p:sldId id="806" r:id="rId55"/>
    <p:sldId id="808" r:id="rId56"/>
    <p:sldId id="807" r:id="rId57"/>
    <p:sldId id="809" r:id="rId58"/>
    <p:sldId id="810" r:id="rId59"/>
    <p:sldId id="816" r:id="rId60"/>
    <p:sldId id="817" r:id="rId61"/>
    <p:sldId id="818" r:id="rId62"/>
    <p:sldId id="81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9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9630C-11B2-4D21-8565-588800A7CF10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7419A-CCA0-4623-84AD-5863B0A0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90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219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Huangling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: The site is mainly on the loess plateau. The buried depth of the tunnel and the depth of the shafts are quite different. The construction access layout is relatively simple.</a:t>
            </a:r>
            <a:endParaRPr lang="zh-CN" altLang="en-US" dirty="0" smtClean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smtClean="0"/>
              <a:t>Shen-Shan: 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The site is mainly the low mountain area. The buried depth of the tunnel and the depth of the shafts are large, and the construction access layout is relatively complicated.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Funing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: The site is generally the  low hilly areas; underground burial depth is not big; the construction site conditions are better; the construction access</a:t>
            </a:r>
            <a:r>
              <a:rPr lang="en-US" altLang="zh-CN" baseline="0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layout is relatively simple.</a:t>
            </a:r>
            <a:endParaRPr lang="zh-CN" altLang="en-US" dirty="0" smtClean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 smtClean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471458-503F-4172-955C-BEE6306FFDA9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65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0BDA81-3FB2-49EB-95B6-9165AF10FC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002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724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060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36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7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EF52A-E221-4B7B-B7C0-FAD3F3B4A605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96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722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103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EF52A-E221-4B7B-B7C0-FAD3F3B4A6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7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0657" y="4343402"/>
            <a:ext cx="6242770" cy="4114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4127D-3868-BE4B-B649-DED5D2B045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043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57210-7F66-4993-86DA-C4808AC66E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017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04DCD-C511-4B12-9DBB-AC80DD19A49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11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2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4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707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1584792" y="6388809"/>
            <a:ext cx="1431354" cy="27699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Status: April, 2018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456066" y="6453982"/>
            <a:ext cx="2300630" cy="230832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</a:rPr>
              <a:t>EDMS 1523555/FCCPUB-PP0025 v.1.21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1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31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27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3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374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269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601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624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204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43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2778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413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575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176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0878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628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409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533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075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269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453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001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748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5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91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281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23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696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476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941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715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803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62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99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9"/>
            <a:ext cx="7772400" cy="1362075"/>
          </a:xfrm>
        </p:spPr>
        <p:txBody>
          <a:bodyPr anchor="t"/>
          <a:lstStyle>
            <a:lvl1pPr algn="l">
              <a:defRPr sz="33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2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381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33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41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57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08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0579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24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54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85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208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8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492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506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6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61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952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86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69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8FED3-50B0-4934-8A8C-0046292A09A1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7/24/2018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June 13</a:t>
            </a:r>
            <a:r>
              <a:rPr lang="zh-CN" altLang="pt-BR" smtClean="0">
                <a:solidFill>
                  <a:prstClr val="black">
                    <a:tint val="75000"/>
                  </a:prstClr>
                </a:solidFill>
              </a:rPr>
              <a:t>， </a:t>
            </a:r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99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3827-6C64-47A3-90D5-FB5600DB8C8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7/24/2018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June 13</a:t>
            </a:r>
            <a:r>
              <a:rPr lang="zh-CN" altLang="pt-BR" smtClean="0">
                <a:solidFill>
                  <a:prstClr val="black">
                    <a:tint val="75000"/>
                  </a:prstClr>
                </a:solidFill>
              </a:rPr>
              <a:t>， </a:t>
            </a:r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850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BB20F-738D-40DE-9492-6C8D880A61C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7/24/2018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June 13</a:t>
            </a:r>
            <a:r>
              <a:rPr lang="zh-CN" altLang="pt-BR" smtClean="0">
                <a:solidFill>
                  <a:prstClr val="black">
                    <a:tint val="75000"/>
                  </a:prstClr>
                </a:solidFill>
              </a:rPr>
              <a:t>， </a:t>
            </a:r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6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89733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4041775" cy="318295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13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73584-AE46-41CC-A4A3-B57E61856E8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7/24/2018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June 13</a:t>
            </a:r>
            <a:r>
              <a:rPr lang="zh-CN" altLang="pt-BR" smtClean="0">
                <a:solidFill>
                  <a:prstClr val="black">
                    <a:tint val="75000"/>
                  </a:prstClr>
                </a:solidFill>
              </a:rPr>
              <a:t>， </a:t>
            </a:r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48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4673-7402-46DC-B5F1-D64D749E844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7/24/2018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June 13</a:t>
            </a:r>
            <a:r>
              <a:rPr lang="zh-CN" altLang="pt-BR" smtClean="0">
                <a:solidFill>
                  <a:prstClr val="black">
                    <a:tint val="75000"/>
                  </a:prstClr>
                </a:solidFill>
              </a:rPr>
              <a:t>， </a:t>
            </a:r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86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F79B-F894-4FF2-A71A-0C36FA4DD48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7/24/2018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June 13</a:t>
            </a:r>
            <a:r>
              <a:rPr lang="zh-CN" altLang="pt-BR" smtClean="0">
                <a:solidFill>
                  <a:prstClr val="black">
                    <a:tint val="75000"/>
                  </a:prstClr>
                </a:solidFill>
              </a:rPr>
              <a:t>， </a:t>
            </a:r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648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17BA7-8E18-4A70-9583-02228E169B4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7/24/2018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June 13</a:t>
            </a:r>
            <a:r>
              <a:rPr lang="zh-CN" altLang="pt-BR" smtClean="0">
                <a:solidFill>
                  <a:prstClr val="black">
                    <a:tint val="75000"/>
                  </a:prstClr>
                </a:solidFill>
              </a:rPr>
              <a:t>， </a:t>
            </a:r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033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F675-AC38-4787-89AD-105925BCE01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7/24/2018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June 13</a:t>
            </a:r>
            <a:r>
              <a:rPr lang="zh-CN" altLang="pt-BR" smtClean="0">
                <a:solidFill>
                  <a:prstClr val="black">
                    <a:tint val="75000"/>
                  </a:prstClr>
                </a:solidFill>
              </a:rPr>
              <a:t>， </a:t>
            </a:r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994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FC4C7-50F7-4950-9B43-E955AB2CE9A6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7/24/2018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June 13</a:t>
            </a:r>
            <a:r>
              <a:rPr lang="zh-CN" altLang="pt-BR" smtClean="0">
                <a:solidFill>
                  <a:prstClr val="black">
                    <a:tint val="75000"/>
                  </a:prstClr>
                </a:solidFill>
              </a:rPr>
              <a:t>， </a:t>
            </a:r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332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CC10-F6DC-49B2-8388-DACC60A22585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7/24/2018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June 13</a:t>
            </a:r>
            <a:r>
              <a:rPr lang="zh-CN" altLang="pt-BR" smtClean="0">
                <a:solidFill>
                  <a:prstClr val="black">
                    <a:tint val="75000"/>
                  </a:prstClr>
                </a:solidFill>
              </a:rPr>
              <a:t>， </a:t>
            </a:r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959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7B90A-313C-4B40-8F66-4607A862E4A8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7/24/2018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June 13</a:t>
            </a:r>
            <a:r>
              <a:rPr lang="zh-CN" altLang="pt-BR" smtClean="0">
                <a:solidFill>
                  <a:prstClr val="black">
                    <a:tint val="75000"/>
                  </a:prstClr>
                </a:solidFill>
              </a:rPr>
              <a:t>， </a:t>
            </a:r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856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fld id="{953E67B5-0819-49D8-8937-92EBEE7DE89B}" type="datetime1">
              <a:rPr lang="en-US" altLang="zh-CN" smtClean="0">
                <a:solidFill>
                  <a:srgbClr val="000000"/>
                </a:solidFill>
                <a:cs typeface="+mn-cs"/>
              </a:rPr>
              <a:pPr rtl="0">
                <a:defRPr/>
              </a:pPr>
              <a:t>7/24/2018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US" altLang="zh-CN" smtClean="0">
                <a:solidFill>
                  <a:srgbClr val="000000"/>
                </a:solidFill>
                <a:cs typeface="+mn-cs"/>
              </a:rPr>
              <a:t>June 13</a:t>
            </a:r>
            <a:r>
              <a:rPr lang="zh-CN" altLang="en-US" smtClean="0">
                <a:solidFill>
                  <a:srgbClr val="000000"/>
                </a:solidFill>
                <a:cs typeface="+mn-cs"/>
              </a:rPr>
              <a:t>， </a:t>
            </a:r>
            <a:r>
              <a:rPr lang="en-US" altLang="zh-CN" smtClean="0">
                <a:solidFill>
                  <a:srgbClr val="000000"/>
                </a:solidFill>
                <a:cs typeface="+mn-cs"/>
              </a:rPr>
              <a:t>2018</a:t>
            </a:r>
            <a:endParaRPr lang="zh-CN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z="900" noProof="1" dirty="0">
                <a:solidFill>
                  <a:srgbClr val="000000"/>
                </a:solidFill>
                <a:cs typeface="+mn-ea"/>
                <a:sym typeface="Arial" panose="020B0604020202020204" pitchFamily="34" charset="0"/>
              </a:rPr>
              <a:pPr algn="r"/>
              <a:t>‹#›</a:t>
            </a:fld>
            <a:endParaRPr lang="zh-CN" altLang="en-US" sz="900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73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fld id="{BB54E2AF-36A1-46E2-A06E-9F3FB857406D}" type="datetime1">
              <a:rPr lang="en-US" altLang="zh-CN" smtClean="0">
                <a:solidFill>
                  <a:srgbClr val="000000"/>
                </a:solidFill>
                <a:cs typeface="+mn-cs"/>
              </a:rPr>
              <a:pPr rtl="0">
                <a:defRPr/>
              </a:pPr>
              <a:t>7/24/2018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US" altLang="zh-CN" smtClean="0">
                <a:solidFill>
                  <a:srgbClr val="000000"/>
                </a:solidFill>
                <a:cs typeface="+mn-cs"/>
              </a:rPr>
              <a:t>June 13</a:t>
            </a:r>
            <a:r>
              <a:rPr lang="zh-CN" altLang="en-US" smtClean="0">
                <a:solidFill>
                  <a:srgbClr val="000000"/>
                </a:solidFill>
                <a:cs typeface="+mn-cs"/>
              </a:rPr>
              <a:t>， </a:t>
            </a:r>
            <a:r>
              <a:rPr lang="en-US" altLang="zh-CN" smtClean="0">
                <a:solidFill>
                  <a:srgbClr val="000000"/>
                </a:solidFill>
                <a:cs typeface="+mn-cs"/>
              </a:rPr>
              <a:t>2018</a:t>
            </a:r>
            <a:endParaRPr lang="zh-CN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z="900" noProof="1" dirty="0">
                <a:solidFill>
                  <a:srgbClr val="000000"/>
                </a:solidFill>
                <a:cs typeface="+mn-ea"/>
                <a:sym typeface="Arial" panose="020B0604020202020204" pitchFamily="34" charset="0"/>
              </a:rPr>
              <a:pPr algn="r"/>
              <a:t>‹#›</a:t>
            </a:fld>
            <a:endParaRPr lang="zh-CN" altLang="en-US" sz="900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6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07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fld id="{E623C476-334E-4D8D-A8BB-B653A280FFFB}" type="datetime1">
              <a:rPr lang="en-US" altLang="zh-CN" smtClean="0">
                <a:solidFill>
                  <a:srgbClr val="000000"/>
                </a:solidFill>
                <a:cs typeface="+mn-cs"/>
              </a:rPr>
              <a:pPr rtl="0">
                <a:defRPr/>
              </a:pPr>
              <a:t>7/24/2018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US" altLang="zh-CN" smtClean="0">
                <a:solidFill>
                  <a:srgbClr val="000000"/>
                </a:solidFill>
                <a:cs typeface="+mn-cs"/>
              </a:rPr>
              <a:t>June 13</a:t>
            </a:r>
            <a:r>
              <a:rPr lang="zh-CN" altLang="en-US" smtClean="0">
                <a:solidFill>
                  <a:srgbClr val="000000"/>
                </a:solidFill>
                <a:cs typeface="+mn-cs"/>
              </a:rPr>
              <a:t>， </a:t>
            </a:r>
            <a:r>
              <a:rPr lang="en-US" altLang="zh-CN" smtClean="0">
                <a:solidFill>
                  <a:srgbClr val="000000"/>
                </a:solidFill>
                <a:cs typeface="+mn-cs"/>
              </a:rPr>
              <a:t>2018</a:t>
            </a:r>
            <a:endParaRPr lang="zh-CN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z="900" noProof="1" dirty="0">
                <a:solidFill>
                  <a:srgbClr val="000000"/>
                </a:solidFill>
                <a:cs typeface="+mn-ea"/>
                <a:sym typeface="Arial" panose="020B0604020202020204" pitchFamily="34" charset="0"/>
              </a:rPr>
              <a:pPr algn="r"/>
              <a:t>‹#›</a:t>
            </a:fld>
            <a:endParaRPr lang="zh-CN" altLang="en-US" sz="900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851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fld id="{FFF9227C-1CA0-458E-93DF-51A7A9D03644}" type="datetime1">
              <a:rPr lang="en-US" altLang="zh-CN" smtClean="0">
                <a:solidFill>
                  <a:srgbClr val="000000"/>
                </a:solidFill>
                <a:cs typeface="+mn-cs"/>
              </a:rPr>
              <a:pPr rtl="0">
                <a:defRPr/>
              </a:pPr>
              <a:t>7/24/2018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US" altLang="zh-CN" smtClean="0">
                <a:solidFill>
                  <a:srgbClr val="000000"/>
                </a:solidFill>
                <a:cs typeface="+mn-cs"/>
              </a:rPr>
              <a:t>June 13</a:t>
            </a:r>
            <a:r>
              <a:rPr lang="zh-CN" altLang="en-US" smtClean="0">
                <a:solidFill>
                  <a:srgbClr val="000000"/>
                </a:solidFill>
                <a:cs typeface="+mn-cs"/>
              </a:rPr>
              <a:t>， </a:t>
            </a:r>
            <a:r>
              <a:rPr lang="en-US" altLang="zh-CN" smtClean="0">
                <a:solidFill>
                  <a:srgbClr val="000000"/>
                </a:solidFill>
                <a:cs typeface="+mn-cs"/>
              </a:rPr>
              <a:t>2018</a:t>
            </a:r>
            <a:endParaRPr lang="zh-CN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z="900" noProof="1" dirty="0">
                <a:solidFill>
                  <a:srgbClr val="000000"/>
                </a:solidFill>
                <a:cs typeface="+mn-ea"/>
                <a:sym typeface="Arial" panose="020B0604020202020204" pitchFamily="34" charset="0"/>
              </a:rPr>
              <a:pPr algn="r"/>
              <a:t>‹#›</a:t>
            </a:fld>
            <a:endParaRPr lang="zh-CN" altLang="en-US" sz="900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789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fld id="{F3FB21DC-3370-4BC2-B55B-22982BC822FF}" type="datetime1">
              <a:rPr lang="en-US" altLang="zh-CN" smtClean="0">
                <a:solidFill>
                  <a:srgbClr val="000000"/>
                </a:solidFill>
                <a:cs typeface="+mn-cs"/>
              </a:rPr>
              <a:pPr rtl="0">
                <a:defRPr/>
              </a:pPr>
              <a:t>7/24/2018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US" altLang="zh-CN" smtClean="0">
                <a:solidFill>
                  <a:srgbClr val="000000"/>
                </a:solidFill>
                <a:cs typeface="+mn-cs"/>
              </a:rPr>
              <a:t>June 13</a:t>
            </a:r>
            <a:r>
              <a:rPr lang="zh-CN" altLang="en-US" smtClean="0">
                <a:solidFill>
                  <a:srgbClr val="000000"/>
                </a:solidFill>
                <a:cs typeface="+mn-cs"/>
              </a:rPr>
              <a:t>， </a:t>
            </a:r>
            <a:r>
              <a:rPr lang="en-US" altLang="zh-CN" smtClean="0">
                <a:solidFill>
                  <a:srgbClr val="000000"/>
                </a:solidFill>
                <a:cs typeface="+mn-cs"/>
              </a:rPr>
              <a:t>2018</a:t>
            </a:r>
            <a:endParaRPr lang="zh-CN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z="900" noProof="1" dirty="0">
                <a:solidFill>
                  <a:srgbClr val="000000"/>
                </a:solidFill>
                <a:cs typeface="+mn-ea"/>
                <a:sym typeface="Arial" panose="020B0604020202020204" pitchFamily="34" charset="0"/>
              </a:rPr>
              <a:pPr algn="r"/>
              <a:t>‹#›</a:t>
            </a:fld>
            <a:endParaRPr lang="zh-CN" altLang="en-US" sz="900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58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fld id="{679BDDD9-5C51-4D9C-94BC-B338CB519B6E}" type="datetime1">
              <a:rPr lang="en-US" altLang="zh-CN" smtClean="0">
                <a:solidFill>
                  <a:srgbClr val="000000"/>
                </a:solidFill>
                <a:cs typeface="+mn-cs"/>
              </a:rPr>
              <a:pPr rtl="0">
                <a:defRPr/>
              </a:pPr>
              <a:t>7/24/2018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US" altLang="zh-CN" smtClean="0">
                <a:solidFill>
                  <a:srgbClr val="000000"/>
                </a:solidFill>
                <a:cs typeface="+mn-cs"/>
              </a:rPr>
              <a:t>June 13</a:t>
            </a:r>
            <a:r>
              <a:rPr lang="zh-CN" altLang="en-US" smtClean="0">
                <a:solidFill>
                  <a:srgbClr val="000000"/>
                </a:solidFill>
                <a:cs typeface="+mn-cs"/>
              </a:rPr>
              <a:t>， </a:t>
            </a:r>
            <a:r>
              <a:rPr lang="en-US" altLang="zh-CN" smtClean="0">
                <a:solidFill>
                  <a:srgbClr val="000000"/>
                </a:solidFill>
                <a:cs typeface="+mn-cs"/>
              </a:rPr>
              <a:t>2018</a:t>
            </a:r>
            <a:endParaRPr lang="zh-CN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z="900" noProof="1" dirty="0">
                <a:solidFill>
                  <a:srgbClr val="000000"/>
                </a:solidFill>
                <a:cs typeface="+mn-ea"/>
                <a:sym typeface="Arial" panose="020B0604020202020204" pitchFamily="34" charset="0"/>
              </a:rPr>
              <a:pPr algn="r"/>
              <a:t>‹#›</a:t>
            </a:fld>
            <a:endParaRPr lang="zh-CN" altLang="en-US" sz="900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1495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fld id="{8636C16E-56EA-4398-ABDA-3B20A9F55151}" type="datetime1">
              <a:rPr lang="en-US" altLang="zh-CN" smtClean="0">
                <a:solidFill>
                  <a:srgbClr val="000000"/>
                </a:solidFill>
                <a:cs typeface="+mn-cs"/>
              </a:rPr>
              <a:pPr rtl="0">
                <a:defRPr/>
              </a:pPr>
              <a:t>7/24/2018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US" altLang="zh-CN" smtClean="0">
                <a:solidFill>
                  <a:srgbClr val="000000"/>
                </a:solidFill>
                <a:cs typeface="+mn-cs"/>
              </a:rPr>
              <a:t>June 13</a:t>
            </a:r>
            <a:r>
              <a:rPr lang="zh-CN" altLang="en-US" smtClean="0">
                <a:solidFill>
                  <a:srgbClr val="000000"/>
                </a:solidFill>
                <a:cs typeface="+mn-cs"/>
              </a:rPr>
              <a:t>， </a:t>
            </a:r>
            <a:r>
              <a:rPr lang="en-US" altLang="zh-CN" smtClean="0">
                <a:solidFill>
                  <a:srgbClr val="000000"/>
                </a:solidFill>
                <a:cs typeface="+mn-cs"/>
              </a:rPr>
              <a:t>2018</a:t>
            </a:r>
            <a:endParaRPr lang="zh-CN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z="900" noProof="1" dirty="0">
                <a:solidFill>
                  <a:srgbClr val="000000"/>
                </a:solidFill>
                <a:cs typeface="+mn-ea"/>
                <a:sym typeface="Arial" panose="020B0604020202020204" pitchFamily="34" charset="0"/>
              </a:rPr>
              <a:pPr algn="r"/>
              <a:t>‹#›</a:t>
            </a:fld>
            <a:endParaRPr lang="zh-CN" altLang="en-US" sz="900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12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fld id="{A1119501-42E9-4A3B-9EF0-DAED42B48CB7}" type="datetime1">
              <a:rPr lang="en-US" altLang="zh-CN" smtClean="0">
                <a:solidFill>
                  <a:srgbClr val="000000"/>
                </a:solidFill>
                <a:cs typeface="+mn-cs"/>
              </a:rPr>
              <a:pPr rtl="0">
                <a:defRPr/>
              </a:pPr>
              <a:t>7/24/2018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US" altLang="zh-CN" smtClean="0">
                <a:solidFill>
                  <a:srgbClr val="000000"/>
                </a:solidFill>
                <a:cs typeface="+mn-cs"/>
              </a:rPr>
              <a:t>June 13</a:t>
            </a:r>
            <a:r>
              <a:rPr lang="zh-CN" altLang="en-US" smtClean="0">
                <a:solidFill>
                  <a:srgbClr val="000000"/>
                </a:solidFill>
                <a:cs typeface="+mn-cs"/>
              </a:rPr>
              <a:t>， </a:t>
            </a:r>
            <a:r>
              <a:rPr lang="en-US" altLang="zh-CN" smtClean="0">
                <a:solidFill>
                  <a:srgbClr val="000000"/>
                </a:solidFill>
                <a:cs typeface="+mn-cs"/>
              </a:rPr>
              <a:t>2018</a:t>
            </a:r>
            <a:endParaRPr lang="zh-CN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z="900" noProof="1" dirty="0">
                <a:solidFill>
                  <a:srgbClr val="000000"/>
                </a:solidFill>
                <a:cs typeface="+mn-ea"/>
                <a:sym typeface="Arial" panose="020B0604020202020204" pitchFamily="34" charset="0"/>
              </a:rPr>
              <a:pPr algn="r"/>
              <a:t>‹#›</a:t>
            </a:fld>
            <a:endParaRPr lang="zh-CN" altLang="en-US" sz="900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512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fld id="{4939BD5C-5DE5-429D-869E-BC3B16CA1BA8}" type="datetime1">
              <a:rPr lang="en-US" altLang="zh-CN" smtClean="0">
                <a:solidFill>
                  <a:srgbClr val="000000"/>
                </a:solidFill>
                <a:cs typeface="+mn-cs"/>
              </a:rPr>
              <a:pPr rtl="0">
                <a:defRPr/>
              </a:pPr>
              <a:t>7/24/2018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US" altLang="zh-CN" smtClean="0">
                <a:solidFill>
                  <a:srgbClr val="000000"/>
                </a:solidFill>
                <a:cs typeface="+mn-cs"/>
              </a:rPr>
              <a:t>June 13</a:t>
            </a:r>
            <a:r>
              <a:rPr lang="zh-CN" altLang="en-US" smtClean="0">
                <a:solidFill>
                  <a:srgbClr val="000000"/>
                </a:solidFill>
                <a:cs typeface="+mn-cs"/>
              </a:rPr>
              <a:t>， </a:t>
            </a:r>
            <a:r>
              <a:rPr lang="en-US" altLang="zh-CN" smtClean="0">
                <a:solidFill>
                  <a:srgbClr val="000000"/>
                </a:solidFill>
                <a:cs typeface="+mn-cs"/>
              </a:rPr>
              <a:t>2018</a:t>
            </a:r>
            <a:endParaRPr lang="zh-CN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z="900" noProof="1" dirty="0">
                <a:solidFill>
                  <a:srgbClr val="000000"/>
                </a:solidFill>
                <a:cs typeface="+mn-ea"/>
                <a:sym typeface="Arial" panose="020B0604020202020204" pitchFamily="34" charset="0"/>
              </a:rPr>
              <a:pPr algn="r"/>
              <a:t>‹#›</a:t>
            </a:fld>
            <a:endParaRPr lang="zh-CN" altLang="en-US" sz="900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700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fld id="{5BE1F2EA-840C-44CB-AF3E-5C82AF197559}" type="datetime1">
              <a:rPr lang="en-US" altLang="zh-CN" smtClean="0">
                <a:solidFill>
                  <a:srgbClr val="000000"/>
                </a:solidFill>
                <a:cs typeface="+mn-cs"/>
              </a:rPr>
              <a:pPr rtl="0">
                <a:defRPr/>
              </a:pPr>
              <a:t>7/24/2018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US" altLang="zh-CN" smtClean="0">
                <a:solidFill>
                  <a:srgbClr val="000000"/>
                </a:solidFill>
                <a:cs typeface="+mn-cs"/>
              </a:rPr>
              <a:t>June 13</a:t>
            </a:r>
            <a:r>
              <a:rPr lang="zh-CN" altLang="en-US" smtClean="0">
                <a:solidFill>
                  <a:srgbClr val="000000"/>
                </a:solidFill>
                <a:cs typeface="+mn-cs"/>
              </a:rPr>
              <a:t>， </a:t>
            </a:r>
            <a:r>
              <a:rPr lang="en-US" altLang="zh-CN" smtClean="0">
                <a:solidFill>
                  <a:srgbClr val="000000"/>
                </a:solidFill>
                <a:cs typeface="+mn-cs"/>
              </a:rPr>
              <a:t>2018</a:t>
            </a:r>
            <a:endParaRPr lang="zh-CN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z="900" noProof="1" dirty="0">
                <a:solidFill>
                  <a:srgbClr val="000000"/>
                </a:solidFill>
                <a:cs typeface="+mn-ea"/>
                <a:sym typeface="Arial" panose="020B0604020202020204" pitchFamily="34" charset="0"/>
              </a:rPr>
              <a:pPr algn="r"/>
              <a:t>‹#›</a:t>
            </a:fld>
            <a:endParaRPr lang="zh-CN" altLang="en-US" sz="900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475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fld id="{CB6677B9-D9B3-4DE7-A942-1CEE3274BA74}" type="datetime1">
              <a:rPr lang="en-US" altLang="zh-CN" smtClean="0">
                <a:solidFill>
                  <a:srgbClr val="000000"/>
                </a:solidFill>
                <a:cs typeface="+mn-cs"/>
              </a:rPr>
              <a:pPr rtl="0">
                <a:defRPr/>
              </a:pPr>
              <a:t>7/24/2018</a:t>
            </a:fld>
            <a:endParaRPr lang="zh-CN" alt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defRPr/>
            </a:pPr>
            <a:r>
              <a:rPr lang="en-US" altLang="zh-CN" smtClean="0">
                <a:solidFill>
                  <a:srgbClr val="000000"/>
                </a:solidFill>
                <a:cs typeface="+mn-cs"/>
              </a:rPr>
              <a:t>June 13</a:t>
            </a:r>
            <a:r>
              <a:rPr lang="zh-CN" altLang="en-US" smtClean="0">
                <a:solidFill>
                  <a:srgbClr val="000000"/>
                </a:solidFill>
                <a:cs typeface="+mn-cs"/>
              </a:rPr>
              <a:t>， </a:t>
            </a:r>
            <a:r>
              <a:rPr lang="en-US" altLang="zh-CN" smtClean="0">
                <a:solidFill>
                  <a:srgbClr val="000000"/>
                </a:solidFill>
                <a:cs typeface="+mn-cs"/>
              </a:rPr>
              <a:t>2018</a:t>
            </a:r>
            <a:endParaRPr lang="zh-CN" altLang="zh-CN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zh-CN" altLang="en-US" sz="900" noProof="1" dirty="0">
                <a:solidFill>
                  <a:srgbClr val="000000"/>
                </a:solidFill>
                <a:cs typeface="+mn-ea"/>
                <a:sym typeface="Arial" panose="020B0604020202020204" pitchFamily="34" charset="0"/>
              </a:rPr>
              <a:pPr algn="r"/>
              <a:t>‹#›</a:t>
            </a:fld>
            <a:endParaRPr lang="zh-CN" altLang="en-US" sz="900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0133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kumimoji="0" lang="zh-CN" altLang="en-US" sz="31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rtl="0">
              <a:buFontTx/>
              <a:buNone/>
              <a:defRPr/>
            </a:pPr>
            <a:fld id="{3005F787-3772-4BB9-92A9-680544D27361}" type="datetime1">
              <a:rPr lang="en-US" altLang="zh-CN" sz="1400" smtClean="0">
                <a:solidFill>
                  <a:srgbClr val="000000"/>
                </a:solidFill>
                <a:cs typeface="+mn-cs"/>
              </a:rPr>
              <a:pPr algn="ctr" rtl="0">
                <a:buFontTx/>
                <a:buNone/>
                <a:defRPr/>
              </a:pPr>
              <a:t>7/24/2018</a:t>
            </a:fld>
            <a:endParaRPr lang="en-US" altLang="zh-CN" sz="140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rtl="0">
              <a:buFontTx/>
              <a:buNone/>
              <a:defRPr/>
            </a:pPr>
            <a:r>
              <a:rPr lang="en-US" altLang="zh-CN" sz="1400" smtClean="0">
                <a:solidFill>
                  <a:srgbClr val="000000"/>
                </a:solidFill>
                <a:cs typeface="+mn-cs"/>
              </a:rPr>
              <a:t>June 13</a:t>
            </a:r>
            <a:r>
              <a:rPr lang="zh-CN" altLang="en-US" sz="1400" smtClean="0">
                <a:solidFill>
                  <a:srgbClr val="000000"/>
                </a:solidFill>
                <a:cs typeface="+mn-cs"/>
              </a:rPr>
              <a:t>， </a:t>
            </a:r>
            <a:r>
              <a:rPr lang="en-US" altLang="zh-CN" sz="1400" smtClean="0">
                <a:solidFill>
                  <a:srgbClr val="000000"/>
                </a:solidFill>
                <a:cs typeface="+mn-cs"/>
              </a:rPr>
              <a:t>2018</a:t>
            </a:r>
            <a:endParaRPr lang="en-US" altLang="zh-CN" sz="140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fld id="{9A0DB2DC-4C9A-4742-B13C-FB6460FD3503}" type="slidenum">
              <a:rPr lang="en-US" altLang="zh-CN" sz="1400" noProof="1" dirty="0">
                <a:solidFill>
                  <a:srgbClr val="000000"/>
                </a:solidFill>
                <a:cs typeface="+mn-ea"/>
              </a:rPr>
              <a:pPr algn="ctr"/>
              <a:t>‹#›</a:t>
            </a:fld>
            <a:endParaRPr lang="en-US" altLang="zh-CN" sz="1400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4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829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1.pdf" descr="bande-01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6157663"/>
            <a:ext cx="9144001" cy="7072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8427509" y="6415162"/>
            <a:ext cx="259291" cy="2475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626321" y="6261913"/>
            <a:ext cx="4648248" cy="541655"/>
          </a:xfrm>
          <a:prstGeom prst="rect">
            <a:avLst/>
          </a:prstGeom>
          <a:ln w="12700">
            <a:miter lim="400000"/>
          </a:ln>
        </p:spPr>
        <p:txBody>
          <a:bodyPr lIns="45719" tIns="45719" rIns="45719" bIns="45719">
            <a:spAutoFit/>
          </a:bodyPr>
          <a:lstStyle/>
          <a:p>
            <a:pPr defTabSz="130048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985" b="1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Accelerator Design for Circular High-Energy  e+e- Colliders</a:t>
            </a:r>
            <a:endParaRPr sz="985" b="1">
              <a:solidFill>
                <a:srgbClr val="0C377B"/>
              </a:solidFill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defTabSz="130048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985" b="1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Frank Zimmermann</a:t>
            </a:r>
            <a:br>
              <a:rPr sz="985" b="1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sz="985" b="1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CREMLIN workshop 22 August 2016</a:t>
            </a:r>
          </a:p>
        </p:txBody>
      </p:sp>
      <p:sp>
        <p:nvSpPr>
          <p:cNvPr id="298" name="Shape 298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7467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3515" spc="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9" name="Shape 299"/>
          <p:cNvSpPr>
            <a:spLocks noGrp="1"/>
          </p:cNvSpPr>
          <p:nvPr>
            <p:ph type="body" idx="1" hasCustomPrompt="1"/>
          </p:nvPr>
        </p:nvSpPr>
        <p:spPr>
          <a:xfrm>
            <a:off x="457199" y="1600199"/>
            <a:ext cx="7467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481330" indent="-455295" defTabSz="1300480">
              <a:spcBef>
                <a:spcPts val="560"/>
              </a:spcBef>
              <a:buClr>
                <a:srgbClr val="DDDDDD"/>
              </a:buClr>
              <a:buSzPct val="8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861695" indent="-546735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82980" indent="-455295" defTabSz="1300480">
              <a:spcBef>
                <a:spcPts val="560"/>
              </a:spcBef>
              <a:buClr>
                <a:srgbClr val="DDDDDD"/>
              </a:buClr>
              <a:buSzPct val="85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45235" indent="-511810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431925" indent="-511810" defTabSz="1300480">
              <a:spcBef>
                <a:spcPts val="560"/>
              </a:spcBef>
              <a:buClr>
                <a:srgbClr val="DDDDDD"/>
              </a:buClr>
              <a:buSzPct val="10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44253339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defTabSz="685165" rtl="0">
              <a:buFontTx/>
              <a:buNone/>
              <a:defRPr/>
            </a:pPr>
            <a:fld id="{7C9D0C17-F8BE-41E1-9E90-E4BCEE30BEE7}" type="datetime1">
              <a:rPr lang="en-US" altLang="zh-CN" sz="1200" smtClean="0">
                <a:solidFill>
                  <a:prstClr val="black">
                    <a:tint val="75000"/>
                  </a:prstClr>
                </a:solidFill>
                <a:ea typeface="等线" panose="02010600030101010101" pitchFamily="2" charset="-122"/>
                <a:cs typeface="+mn-cs"/>
              </a:rPr>
              <a:pPr defTabSz="685165" rtl="0">
                <a:buFontTx/>
                <a:buNone/>
                <a:defRPr/>
              </a:pPr>
              <a:t>7/24/2018</a:t>
            </a:fld>
            <a:endParaRPr lang="zh-CN" altLang="en-US" sz="1350">
              <a:solidFill>
                <a:srgbClr val="000000"/>
              </a:solidFill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 defTabSz="685165" rtl="0">
              <a:buFontTx/>
              <a:buNone/>
              <a:defRPr/>
            </a:pPr>
            <a:r>
              <a:rPr lang="en-US" altLang="zh-CN" sz="1200" smtClean="0">
                <a:solidFill>
                  <a:prstClr val="black">
                    <a:tint val="75000"/>
                  </a:prstClr>
                </a:solidFill>
                <a:ea typeface="等线" panose="02010600030101010101" pitchFamily="2" charset="-122"/>
                <a:cs typeface="+mn-cs"/>
              </a:rPr>
              <a:t>June 13</a:t>
            </a:r>
            <a:r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等线" panose="02010600030101010101" pitchFamily="2" charset="-122"/>
                <a:cs typeface="+mn-cs"/>
              </a:rPr>
              <a:t>， </a:t>
            </a:r>
            <a:r>
              <a:rPr lang="en-US" altLang="zh-CN" sz="1200" smtClean="0">
                <a:solidFill>
                  <a:prstClr val="black">
                    <a:tint val="75000"/>
                  </a:prstClr>
                </a:solidFill>
                <a:ea typeface="等线" panose="02010600030101010101" pitchFamily="2" charset="-122"/>
                <a:cs typeface="+mn-cs"/>
              </a:rPr>
              <a:t>2018</a:t>
            </a:r>
            <a:endParaRPr lang="zh-CN" altLang="zh-CN" sz="1200">
              <a:solidFill>
                <a:prstClr val="black">
                  <a:tint val="75000"/>
                </a:prstClr>
              </a:solidFill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 algn="r" defTabSz="685165" rtl="0">
              <a:buFontTx/>
              <a:buNone/>
              <a:defRPr/>
            </a:pPr>
            <a:fld id="{B72D8821-53A1-4D77-B236-5903F3BB02E5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ea typeface="等线" panose="02010600030101010101" pitchFamily="2" charset="-122"/>
                <a:cs typeface="+mn-cs"/>
              </a:rPr>
              <a:pPr algn="r" defTabSz="685165" rtl="0">
                <a:buFontTx/>
                <a:buNone/>
                <a:defRPr/>
              </a:pPr>
              <a:t>‹#›</a:t>
            </a:fld>
            <a:endParaRPr lang="zh-CN" altLang="en-US" sz="1350">
              <a:solidFill>
                <a:srgbClr val="000000"/>
              </a:solidFill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499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A16B-58C3-48C8-A614-18E3985776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C0FD-E81E-48F9-AFA5-EA76BC17E0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0006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A16B-58C3-48C8-A614-18E3985776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C0FD-E81E-48F9-AFA5-EA76BC17E0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37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A16B-58C3-48C8-A614-18E3985776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C0FD-E81E-48F9-AFA5-EA76BC17E0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133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A16B-58C3-48C8-A614-18E3985776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C0FD-E81E-48F9-AFA5-EA76BC17E0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239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A16B-58C3-48C8-A614-18E3985776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C0FD-E81E-48F9-AFA5-EA76BC17E0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402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A16B-58C3-48C8-A614-18E3985776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C0FD-E81E-48F9-AFA5-EA76BC17E0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566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A16B-58C3-48C8-A614-18E3985776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C0FD-E81E-48F9-AFA5-EA76BC17E0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632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A16B-58C3-48C8-A614-18E3985776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C0FD-E81E-48F9-AFA5-EA76BC17E0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1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8514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6199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A16B-58C3-48C8-A614-18E3985776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C0FD-E81E-48F9-AFA5-EA76BC17E0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7491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A16B-58C3-48C8-A614-18E3985776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C0FD-E81E-48F9-AFA5-EA76BC17E0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39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6A16B-58C3-48C8-A614-18E3985776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2C0FD-E81E-48F9-AFA5-EA76BC17E0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379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48841-BF1E-4012-AC38-47F38429D494}" type="datetime1">
              <a:rPr lang="en-US" altLang="zh-CN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June 13，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111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861F-B314-4B25-B474-B3C4DB3938A5}" type="datetime1">
              <a:rPr lang="en-US" altLang="zh-CN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June 13，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220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2BAE-F011-48FA-94FB-586F2890C9E3}" type="datetime1">
              <a:rPr lang="en-US" altLang="zh-CN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June 13，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079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6427-7CD7-4C1B-A962-E1708451466D}" type="datetime1">
              <a:rPr lang="en-US" altLang="zh-CN" smtClean="0"/>
              <a:pPr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June 13，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6586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F3DE3-8A9C-4E38-9B2A-175667495B50}" type="datetime1">
              <a:rPr lang="en-US" altLang="zh-CN" smtClean="0"/>
              <a:pPr/>
              <a:t>7/24/2018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June 13，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368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721C9-06D5-44CC-8B4B-04C328C7C772}" type="datetime1">
              <a:rPr lang="en-US" altLang="zh-CN" smtClean="0"/>
              <a:pPr/>
              <a:t>7/24/2018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June 13，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287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610E-74BD-44BF-AFD7-214260B73862}" type="datetime1">
              <a:rPr lang="en-US" altLang="zh-CN" smtClean="0"/>
              <a:pPr/>
              <a:t>7/24/2018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June 13，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17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45916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4510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193B6-CB7B-4241-8E9E-3A42F5CF507C}" type="datetime1">
              <a:rPr lang="en-US" altLang="zh-CN" smtClean="0"/>
              <a:pPr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June 13，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123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DCDD-5F37-4E68-A60C-6EF87000200A}" type="datetime1">
              <a:rPr lang="en-US" altLang="zh-CN" smtClean="0"/>
              <a:pPr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June 13，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0258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F191-2551-48A4-B465-2833A516E667}" type="datetime1">
              <a:rPr lang="en-US" altLang="zh-CN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June 13，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43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0FD09-6B26-4ACF-A16B-0957853B24AB}" type="datetime1">
              <a:rPr lang="en-US" altLang="zh-CN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June 13，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4129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7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2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82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134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000" indent="-180000" defTabSz="720000">
              <a:spcBef>
                <a:spcPts val="600"/>
              </a:spcBef>
              <a:defRPr/>
            </a:lvl1pPr>
            <a:lvl2pPr marL="648000" indent="-180000">
              <a:defRPr/>
            </a:lvl2pPr>
            <a:lvl3pPr indent="-180000">
              <a:defRPr/>
            </a:lvl3pPr>
            <a:lvl4pPr indent="-180000">
              <a:defRPr/>
            </a:lvl4pPr>
            <a:lvl5pPr indent="-180000"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584792" y="6388809"/>
            <a:ext cx="1431354" cy="27699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Status: April, 2018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6456066" y="6453982"/>
            <a:ext cx="2332690" cy="230832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</a:rPr>
              <a:t>EDMS 1523555/FCCPUB-PP0025 v. 1.21</a:t>
            </a:r>
          </a:p>
        </p:txBody>
      </p:sp>
    </p:spTree>
    <p:extLst>
      <p:ext uri="{BB962C8B-B14F-4D97-AF65-F5344CB8AC3E}">
        <p14:creationId xmlns:p14="http://schemas.microsoft.com/office/powerpoint/2010/main" val="11794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98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97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2D3A0-4E00-4F23-9D33-3791B773FDE4}" type="slidenum">
              <a:rPr lang="en-US" smtClean="0">
                <a:solidFill>
                  <a:srgbClr val="000000"/>
                </a:solidFill>
                <a:cs typeface="ヒラギノ角ゴ Pro W3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94315"/>
            <a:ext cx="9144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575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Calibri"/>
          <a:ea typeface="+mn-ea"/>
          <a:cs typeface="Calibri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/>
          <a:ea typeface="+mn-ea"/>
          <a:cs typeface="Calibri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/>
          <a:ea typeface="+mn-ea"/>
          <a:cs typeface="Calibri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/>
          <a:ea typeface="+mn-ea"/>
          <a:cs typeface="Calibri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3"/>
            <a:ext cx="8226854" cy="68090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 dirty="0" err="1" smtClean="0"/>
              <a:t>Cliquez</a:t>
            </a:r>
            <a:r>
              <a:rPr kumimoji="0" lang="en-GB" noProof="0" dirty="0" smtClean="0"/>
              <a:t> et </a:t>
            </a:r>
            <a:r>
              <a:rPr kumimoji="0" lang="en-GB" noProof="0" dirty="0" err="1" smtClean="0"/>
              <a:t>modifiez</a:t>
            </a:r>
            <a:r>
              <a:rPr kumimoji="0" lang="en-GB" noProof="0" dirty="0" smtClean="0"/>
              <a:t> le titre</a:t>
            </a:r>
            <a:endParaRPr kumimoji="0" lang="en-GB" noProof="0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GB" noProof="0" dirty="0" err="1" smtClean="0"/>
              <a:t>Cliquez</a:t>
            </a:r>
            <a:r>
              <a:rPr kumimoji="0" lang="en-GB" noProof="0" dirty="0" smtClean="0"/>
              <a:t> pour modifier les styles du </a:t>
            </a:r>
            <a:r>
              <a:rPr kumimoji="0" lang="en-GB" noProof="0" dirty="0" err="1" smtClean="0"/>
              <a:t>texte</a:t>
            </a:r>
            <a:r>
              <a:rPr kumimoji="0" lang="en-GB" noProof="0" dirty="0" smtClean="0"/>
              <a:t> du masque</a:t>
            </a:r>
          </a:p>
          <a:p>
            <a:pPr lvl="1" eaLnBrk="1" latinLnBrk="0" hangingPunct="1"/>
            <a:r>
              <a:rPr kumimoji="0" lang="en-GB" noProof="0" dirty="0" err="1" smtClean="0"/>
              <a:t>Deuxième</a:t>
            </a:r>
            <a:r>
              <a:rPr kumimoji="0" lang="en-GB" noProof="0" dirty="0" smtClean="0"/>
              <a:t> </a:t>
            </a:r>
            <a:r>
              <a:rPr kumimoji="0" lang="en-GB" noProof="0" dirty="0" err="1" smtClean="0"/>
              <a:t>niveau</a:t>
            </a:r>
            <a:endParaRPr kumimoji="0" lang="en-GB" noProof="0" dirty="0" smtClean="0"/>
          </a:p>
          <a:p>
            <a:pPr lvl="2" eaLnBrk="1" latinLnBrk="0" hangingPunct="1"/>
            <a:r>
              <a:rPr kumimoji="0" lang="en-GB" noProof="0" dirty="0" err="1" smtClean="0"/>
              <a:t>Troisième</a:t>
            </a:r>
            <a:r>
              <a:rPr kumimoji="0" lang="en-GB" noProof="0" dirty="0" smtClean="0"/>
              <a:t> </a:t>
            </a:r>
            <a:r>
              <a:rPr kumimoji="0" lang="en-GB" noProof="0" dirty="0" err="1" smtClean="0"/>
              <a:t>niveau</a:t>
            </a:r>
            <a:endParaRPr kumimoji="0" lang="en-GB" noProof="0" dirty="0" smtClean="0"/>
          </a:p>
          <a:p>
            <a:pPr lvl="3" eaLnBrk="1" latinLnBrk="0" hangingPunct="1"/>
            <a:r>
              <a:rPr kumimoji="0" lang="en-GB" noProof="0" dirty="0" err="1" smtClean="0"/>
              <a:t>Quatrième</a:t>
            </a:r>
            <a:r>
              <a:rPr kumimoji="0" lang="en-GB" noProof="0" dirty="0" smtClean="0"/>
              <a:t> </a:t>
            </a:r>
            <a:r>
              <a:rPr kumimoji="0" lang="en-GB" noProof="0" dirty="0" err="1" smtClean="0"/>
              <a:t>niveau</a:t>
            </a:r>
            <a:endParaRPr kumimoji="0" lang="en-GB" noProof="0" dirty="0" smtClean="0"/>
          </a:p>
          <a:p>
            <a:pPr lvl="4" eaLnBrk="1" latinLnBrk="0" hangingPunct="1"/>
            <a:r>
              <a:rPr kumimoji="0" lang="en-GB" noProof="0" dirty="0" err="1" smtClean="0"/>
              <a:t>Cinquième</a:t>
            </a:r>
            <a:r>
              <a:rPr kumimoji="0" lang="en-GB" noProof="0" dirty="0" smtClean="0"/>
              <a:t> </a:t>
            </a:r>
            <a:r>
              <a:rPr kumimoji="0" lang="en-GB" noProof="0" dirty="0" err="1" smtClean="0"/>
              <a:t>niveau</a:t>
            </a:r>
            <a:endParaRPr kumimoji="0" lang="en-GB" noProof="0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/>
          <a:stretch/>
        </p:blipFill>
        <p:spPr>
          <a:xfrm>
            <a:off x="-7749" y="6157663"/>
            <a:ext cx="9151749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EF34C-6CBD-4702-8544-23C0493B9FB6}" type="datetime7">
              <a:rPr lang="en-US" noProof="0" smtClean="0"/>
              <a:t>Jul-18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EDMS 1523555/FCCPUB-PP0025 v.1.16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77" y="6253098"/>
            <a:ext cx="1341316" cy="56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9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787-E740-4A30-B33F-769F57099C1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032F-5BD7-445B-9A3A-A681F088A14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5502" y="-1"/>
            <a:ext cx="9143999" cy="720000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GB" sz="3200" i="1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1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10A89-5D8E-4F08-B64C-0BC899A045E9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52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/>
              <a:t>24/07/2018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87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2D3A0-4E00-4F23-9D33-3791B773FDE4}" type="slidenum">
              <a:rPr lang="en-US" smtClean="0">
                <a:solidFill>
                  <a:srgbClr val="000000"/>
                </a:solidFill>
                <a:cs typeface="ヒラギノ角ゴ Pro W3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548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FCC-</a:t>
            </a:r>
            <a:r>
              <a:rPr lang="en-GB" sz="1000" b="1" dirty="0" err="1" smtClean="0">
                <a:solidFill>
                  <a:srgbClr val="FFFFFF"/>
                </a:solidFill>
              </a:rPr>
              <a:t>ee</a:t>
            </a:r>
            <a:r>
              <a:rPr lang="en-GB" sz="1000" b="1" dirty="0" smtClean="0">
                <a:solidFill>
                  <a:srgbClr val="FFFFFF"/>
                </a:solidFill>
              </a:rPr>
              <a:t> technologies, time lines, analysis highlights</a:t>
            </a:r>
            <a:br>
              <a:rPr lang="en-GB" sz="1000" b="1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KET workshop, Munich, 2</a:t>
            </a:r>
            <a:r>
              <a:rPr lang="en-GB" sz="1000" baseline="0" dirty="0" smtClean="0">
                <a:solidFill>
                  <a:srgbClr val="FFFFFF"/>
                </a:solidFill>
              </a:rPr>
              <a:t> May 2016</a:t>
            </a:r>
            <a:endParaRPr lang="en-GB" sz="1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42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ECBDA-99A5-4C07-84C9-CB0E916EB16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7/24/2018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June 13</a:t>
            </a:r>
            <a:r>
              <a:rPr lang="zh-CN" altLang="pt-BR" smtClean="0">
                <a:solidFill>
                  <a:prstClr val="black">
                    <a:tint val="75000"/>
                  </a:prstClr>
                </a:solidFill>
              </a:rPr>
              <a:t>， </a:t>
            </a:r>
            <a:r>
              <a:rPr lang="pt-BR" altLang="zh-CN" smtClean="0">
                <a:solidFill>
                  <a:prstClr val="black">
                    <a:tint val="75000"/>
                  </a:prstClr>
                </a:solidFill>
              </a:rPr>
              <a:t>2018</a:t>
            </a: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5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177800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-685800"/>
            <a:r>
              <a:rPr lang="zh-CN" altLang="zh-CN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663700"/>
            <a:ext cx="7886700" cy="50577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171450"/>
            <a:r>
              <a:rPr lang="zh-CN" altLang="zh-CN" dirty="0"/>
              <a:t>单击此处编辑母版文本样式</a:t>
            </a:r>
          </a:p>
          <a:p>
            <a:pPr lvl="1" indent="-250825"/>
            <a:r>
              <a:rPr lang="zh-CN" altLang="zh-CN" dirty="0"/>
              <a:t>第二级</a:t>
            </a:r>
          </a:p>
          <a:p>
            <a:pPr lvl="2" indent="-250825"/>
            <a:r>
              <a:rPr lang="zh-CN" altLang="zh-CN" dirty="0"/>
              <a:t>第三级</a:t>
            </a:r>
          </a:p>
          <a:p>
            <a:pPr lvl="3" indent="-250825"/>
            <a:r>
              <a:rPr lang="zh-CN" altLang="zh-CN" dirty="0"/>
              <a:t>第四级</a:t>
            </a:r>
          </a:p>
          <a:p>
            <a:pPr lvl="4" indent="-250825"/>
            <a:r>
              <a:rPr lang="zh-CN" altLang="zh-CN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fld id="{EF746135-DDF1-4557-ACA4-0B874D0B6683}" type="datetime1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t>7/24/2018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mtClean="0">
                <a:solidFill>
                  <a:srgbClr val="000000"/>
                </a:solidFill>
              </a:rPr>
              <a:t>June 13</a:t>
            </a:r>
            <a:r>
              <a:rPr lang="zh-CN" altLang="en-US" smtClean="0">
                <a:solidFill>
                  <a:srgbClr val="000000"/>
                </a:solidFill>
              </a:rPr>
              <a:t>， </a:t>
            </a:r>
            <a:r>
              <a:rPr lang="en-US" altLang="zh-CN" smtClean="0">
                <a:solidFill>
                  <a:srgbClr val="000000"/>
                </a:solidFill>
              </a:rPr>
              <a:t>2018</a:t>
            </a: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9A0DB2DC-4C9A-4742-B13C-FB6460FD3503}" type="slidenum">
              <a:rPr lang="zh-CN" altLang="en-US" sz="900" noProof="1" dirty="0">
                <a:solidFill>
                  <a:srgbClr val="000000"/>
                </a:solidFill>
                <a:cs typeface="+mn-ea"/>
                <a:sym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‹#›</a:t>
            </a:fld>
            <a:endParaRPr lang="zh-CN" altLang="en-US" sz="900" noProof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49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</p:sldLayoutIdLst>
  <p:hf sldNum="0" hdr="0" dt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6A16B-58C3-48C8-A614-18E3985776C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2C0FD-E81E-48F9-AFA5-EA76BC17E0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9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A55A4-306F-4F65-B4D4-5D11B1FAD146}" type="datetime1">
              <a:rPr lang="en-US" altLang="zh-CN" smtClean="0"/>
              <a:pPr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June 13，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45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6.png"/><Relationship Id="rId4" Type="http://schemas.openxmlformats.org/officeDocument/2006/relationships/image" Target="../media/image6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s.triumf.ca/indico/event/9" TargetMode="External"/><Relationship Id="rId2" Type="http://schemas.openxmlformats.org/officeDocument/2006/relationships/hyperlink" Target="https://indico.cern.ch/event/643268/" TargetMode="External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4809" b="16254"/>
          <a:stretch/>
        </p:blipFill>
        <p:spPr>
          <a:xfrm>
            <a:off x="-51435" y="3890399"/>
            <a:ext cx="9195435" cy="3205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6213" b="29022"/>
          <a:stretch/>
        </p:blipFill>
        <p:spPr>
          <a:xfrm>
            <a:off x="0" y="-43412"/>
            <a:ext cx="9144000" cy="40324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77" y="1268368"/>
            <a:ext cx="8229600" cy="1143000"/>
          </a:xfrm>
        </p:spPr>
        <p:txBody>
          <a:bodyPr>
            <a:noAutofit/>
          </a:bodyPr>
          <a:lstStyle/>
          <a:p>
            <a:r>
              <a:rPr lang="en-GB" sz="6600" dirty="0" smtClean="0">
                <a:solidFill>
                  <a:schemeClr val="bg1"/>
                </a:solidFill>
              </a:rPr>
              <a:t>Circular </a:t>
            </a:r>
            <a:r>
              <a:rPr lang="en-GB" sz="6600" dirty="0" err="1" smtClean="0">
                <a:solidFill>
                  <a:schemeClr val="bg1"/>
                </a:solidFill>
              </a:rPr>
              <a:t>e</a:t>
            </a:r>
            <a:r>
              <a:rPr lang="en-GB" sz="6600" baseline="30000" dirty="0" err="1" smtClean="0">
                <a:solidFill>
                  <a:schemeClr val="bg1"/>
                </a:solidFill>
              </a:rPr>
              <a:t>+</a:t>
            </a:r>
            <a:r>
              <a:rPr lang="en-GB" sz="6600" dirty="0" err="1" smtClean="0">
                <a:solidFill>
                  <a:schemeClr val="bg1"/>
                </a:solidFill>
              </a:rPr>
              <a:t>e</a:t>
            </a:r>
            <a:r>
              <a:rPr lang="en-GB" sz="6600" baseline="30000" dirty="0" smtClean="0">
                <a:solidFill>
                  <a:schemeClr val="bg1"/>
                </a:solidFill>
              </a:rPr>
              <a:t>-</a:t>
            </a:r>
            <a:r>
              <a:rPr lang="en-GB" sz="6600" dirty="0" smtClean="0">
                <a:solidFill>
                  <a:schemeClr val="bg1"/>
                </a:solidFill>
              </a:rPr>
              <a:t> Colliders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-67458" y="2658946"/>
            <a:ext cx="86971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Frank Zimmermann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CERN, BE Department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Helmholtz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GB" sz="4400" dirty="0">
                <a:solidFill>
                  <a:prstClr val="white"/>
                </a:solidFill>
                <a:latin typeface="Calibri"/>
              </a:rPr>
              <a:t>S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chool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CALC2018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Dubna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60498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supported by the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Commission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 Capacities 7th Framework Programme, Grant Agreement 312453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6767" y="5347998"/>
            <a:ext cx="1704488" cy="1331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66" y="5644793"/>
            <a:ext cx="1035013" cy="727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79" y="5516788"/>
            <a:ext cx="1270751" cy="9634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08186" y="165166"/>
            <a:ext cx="127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dirty="0" smtClean="0">
                <a:solidFill>
                  <a:prstClr val="white"/>
                </a:solidFill>
              </a:rPr>
              <a:t>Geneva site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914039" y="6217352"/>
            <a:ext cx="1837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dirty="0" smtClean="0">
                <a:solidFill>
                  <a:prstClr val="white"/>
                </a:solidFill>
              </a:rPr>
              <a:t>Qinhuangdao site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6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r="-1456" b="1519"/>
          <a:stretch/>
        </p:blipFill>
        <p:spPr>
          <a:xfrm>
            <a:off x="0" y="827694"/>
            <a:ext cx="7452320" cy="5337610"/>
          </a:xfrm>
          <a:prstGeom prst="rect">
            <a:avLst/>
          </a:prstGeom>
        </p:spPr>
      </p:pic>
      <p:sp>
        <p:nvSpPr>
          <p:cNvPr id="3" name="Diamond 2"/>
          <p:cNvSpPr/>
          <p:nvPr/>
        </p:nvSpPr>
        <p:spPr>
          <a:xfrm>
            <a:off x="4355976" y="1066838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5148064" y="1714910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Diamond 4"/>
          <p:cNvSpPr/>
          <p:nvPr/>
        </p:nvSpPr>
        <p:spPr>
          <a:xfrm>
            <a:off x="5436096" y="1930934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9806" y="1192515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95736" y="1498886"/>
            <a:ext cx="2304256" cy="131926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617640" y="1282862"/>
            <a:ext cx="689012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137275" y="2158518"/>
            <a:ext cx="344506" cy="852536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66964" y="1592625"/>
            <a:ext cx="977044" cy="554333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iamond 17"/>
          <p:cNvSpPr/>
          <p:nvPr/>
        </p:nvSpPr>
        <p:spPr>
          <a:xfrm>
            <a:off x="4846393" y="1390874"/>
            <a:ext cx="288032" cy="216024"/>
          </a:xfrm>
          <a:prstGeom prst="diamond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35519" y="5292190"/>
            <a:ext cx="1401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Barry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Barish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January 2011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6364" y="2908921"/>
            <a:ext cx="1080120" cy="2616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</a:t>
            </a: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8935" y="3438545"/>
            <a:ext cx="1080120" cy="26161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VEPP2000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331087"/>
            <a:ext cx="9250471" cy="400110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combining recent, novel ingredients → extremely high luminosity at high energies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264818" y="968529"/>
            <a:ext cx="198259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LEP: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SR effects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B-factories:</a:t>
            </a:r>
            <a:endParaRPr kumimoji="0" lang="en-GB" sz="1800" b="1" i="1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KEKB &amp; PEP-II: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beam 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currents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top-up injection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266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DAFNE: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crab waist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00" b="1" i="1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 B-factories</a:t>
            </a:r>
            <a:endParaRPr kumimoji="0" lang="en-GB" sz="1800" b="1" i="1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S-KEKB: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GB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KEKB:</a:t>
            </a:r>
            <a:r>
              <a:rPr kumimoji="0" lang="en-GB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</a:t>
            </a:r>
            <a:r>
              <a:rPr kumimoji="0" lang="en-GB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source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HERA, LEP, RHIC: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spin </a:t>
            </a:r>
          </a:p>
          <a:p>
            <a:pPr marL="0" marR="0" lvl="0" indent="0" algn="l" defTabSz="355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gymnastics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exploits lessons &amp; recipes 		from past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2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+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and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colliders</a:t>
            </a:r>
          </a:p>
        </p:txBody>
      </p:sp>
      <p:pic>
        <p:nvPicPr>
          <p:cNvPr id="2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8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1"/>
          <p:cNvSpPr txBox="1">
            <a:spLocks noChangeArrowheads="1"/>
          </p:cNvSpPr>
          <p:nvPr/>
        </p:nvSpPr>
        <p:spPr bwMode="auto">
          <a:xfrm>
            <a:off x="609600" y="-36017"/>
            <a:ext cx="782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 dirty="0">
                <a:solidFill>
                  <a:srgbClr val="0000CC"/>
                </a:solidFill>
                <a:latin typeface="Arial" panose="020B0604020202020204" pitchFamily="34" charset="0"/>
              </a:rPr>
              <a:t>crab-waist crossing for flat beams</a:t>
            </a:r>
          </a:p>
        </p:txBody>
      </p:sp>
      <p:pic>
        <p:nvPicPr>
          <p:cNvPr id="696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004"/>
            <a:ext cx="66865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7" y="3334531"/>
            <a:ext cx="562451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4"/>
          <p:cNvSpPr txBox="1">
            <a:spLocks noChangeArrowheads="1"/>
          </p:cNvSpPr>
          <p:nvPr/>
        </p:nvSpPr>
        <p:spPr bwMode="auto">
          <a:xfrm>
            <a:off x="6477000" y="1042988"/>
            <a:ext cx="25955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prstClr val="black"/>
                </a:solidFill>
                <a:latin typeface="Arial" panose="020B0604020202020204" pitchFamily="34" charset="0"/>
              </a:rPr>
              <a:t>regular crossing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4114880"/>
            <a:ext cx="8754641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FF0000"/>
                </a:solidFill>
              </a:rPr>
              <a:t>crab waist  - </a:t>
            </a:r>
          </a:p>
          <a:p>
            <a:pPr>
              <a:defRPr/>
            </a:pPr>
            <a:endParaRPr lang="en-GB" sz="24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sz="2400" dirty="0">
                <a:solidFill>
                  <a:srgbClr val="FF0000"/>
                </a:solidFill>
              </a:rPr>
              <a:t>vertical waist position </a:t>
            </a:r>
          </a:p>
          <a:p>
            <a:pPr>
              <a:defRPr/>
            </a:pPr>
            <a:r>
              <a:rPr lang="en-GB" sz="2400" dirty="0">
                <a:solidFill>
                  <a:srgbClr val="FF0000"/>
                </a:solidFill>
              </a:rPr>
              <a:t>in </a:t>
            </a:r>
            <a:r>
              <a:rPr lang="en-GB" sz="2400" i="1" dirty="0">
                <a:solidFill>
                  <a:srgbClr val="FF0000"/>
                </a:solidFill>
              </a:rPr>
              <a:t>s</a:t>
            </a:r>
            <a:r>
              <a:rPr lang="en-GB" sz="2400" dirty="0">
                <a:solidFill>
                  <a:srgbClr val="FF0000"/>
                </a:solidFill>
              </a:rPr>
              <a:t> varies with horizontal</a:t>
            </a:r>
          </a:p>
          <a:p>
            <a:pPr>
              <a:defRPr/>
            </a:pPr>
            <a:r>
              <a:rPr lang="en-GB" sz="2400" dirty="0">
                <a:solidFill>
                  <a:srgbClr val="FF0000"/>
                </a:solidFill>
              </a:rPr>
              <a:t>position </a:t>
            </a:r>
            <a:r>
              <a:rPr lang="en-GB" sz="2400" i="1" dirty="0">
                <a:solidFill>
                  <a:srgbClr val="FF0000"/>
                </a:solidFill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FF"/>
                </a:solidFill>
              </a:rPr>
              <a:t>allows for small </a:t>
            </a:r>
            <a:r>
              <a:rPr lang="en-GB" sz="2400" dirty="0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  <a:r>
              <a:rPr lang="en-GB" sz="2400" baseline="-25000" dirty="0">
                <a:solidFill>
                  <a:srgbClr val="0000FF"/>
                </a:solidFill>
              </a:rPr>
              <a:t>y</a:t>
            </a:r>
            <a:r>
              <a:rPr lang="en-GB" sz="2400" i="1" dirty="0" smtClean="0">
                <a:solidFill>
                  <a:srgbClr val="0000FF"/>
                </a:solidFill>
              </a:rPr>
              <a:t>* </a:t>
            </a:r>
            <a:r>
              <a:rPr lang="en-GB" sz="2400" dirty="0" smtClean="0">
                <a:solidFill>
                  <a:srgbClr val="0000FF"/>
                </a:solidFill>
              </a:rPr>
              <a:t>and for small </a:t>
            </a:r>
            <a:r>
              <a:rPr lang="en-GB" sz="2400" i="1" dirty="0" err="1" smtClean="0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en-GB" sz="2400" i="1" baseline="-25000" dirty="0" err="1" smtClean="0">
                <a:solidFill>
                  <a:srgbClr val="0000FF"/>
                </a:solidFill>
              </a:rPr>
              <a:t>x,y</a:t>
            </a:r>
            <a:endParaRPr lang="en-GB" sz="2400" i="1" baseline="-25000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solidFill>
                  <a:srgbClr val="0000FF"/>
                </a:solidFill>
              </a:rPr>
              <a:t>and avoids </a:t>
            </a:r>
            <a:r>
              <a:rPr lang="en-GB" sz="2400" dirty="0" err="1" smtClean="0">
                <a:solidFill>
                  <a:srgbClr val="0000FF"/>
                </a:solidFill>
              </a:rPr>
              <a:t>betatron</a:t>
            </a:r>
            <a:r>
              <a:rPr lang="en-GB" sz="2400" dirty="0" smtClean="0">
                <a:solidFill>
                  <a:srgbClr val="0000FF"/>
                </a:solidFill>
              </a:rPr>
              <a:t> resonances (→higher  beam-beam tune shift)</a:t>
            </a:r>
            <a:endParaRPr lang="en-GB" sz="2400" dirty="0">
              <a:solidFill>
                <a:srgbClr val="0000FF"/>
              </a:solidFill>
            </a:endParaRPr>
          </a:p>
          <a:p>
            <a:pPr>
              <a:defRPr/>
            </a:pP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9639" name="TextBox 6"/>
          <p:cNvSpPr txBox="1">
            <a:spLocks noChangeArrowheads="1"/>
          </p:cNvSpPr>
          <p:nvPr/>
        </p:nvSpPr>
        <p:spPr bwMode="auto">
          <a:xfrm>
            <a:off x="6459538" y="3228975"/>
            <a:ext cx="14757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solidFill>
                  <a:prstClr val="black"/>
                </a:solidFill>
                <a:latin typeface="Arial" panose="020B0604020202020204" pitchFamily="34" charset="0"/>
              </a:rPr>
              <a:t>P</a:t>
            </a:r>
            <a:r>
              <a:rPr lang="en-GB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. Raimondi,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prstClr val="black"/>
                </a:solidFill>
                <a:latin typeface="Arial" panose="020B0604020202020204" pitchFamily="34" charset="0"/>
              </a:rPr>
              <a:t>et al</a:t>
            </a:r>
            <a:r>
              <a:rPr lang="en-GB" altLang="en-US" sz="1800" dirty="0" smtClean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endParaRPr lang="en-GB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7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6512" y="-27384"/>
            <a:ext cx="9180512" cy="1008112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00"/>
                </a:solidFill>
              </a:rPr>
              <a:t>DA</a:t>
            </a:r>
            <a:r>
              <a:rPr lang="en-US" sz="4000" b="1" dirty="0" smtClean="0">
                <a:solidFill>
                  <a:srgbClr val="FFFF00"/>
                </a:solidFill>
                <a:latin typeface="Symbol" panose="05050102010706020507" pitchFamily="18" charset="2"/>
              </a:rPr>
              <a:t>F</a:t>
            </a:r>
            <a:r>
              <a:rPr lang="en-US" sz="4000" b="1" dirty="0" smtClean="0">
                <a:solidFill>
                  <a:srgbClr val="FFFF00"/>
                </a:solidFill>
              </a:rPr>
              <a:t>NE: “crab waist” collisions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peak2009"/>
          <p:cNvPicPr>
            <a:picLocks noChangeAspect="1" noChangeArrowheads="1"/>
          </p:cNvPicPr>
          <p:nvPr/>
        </p:nvPicPr>
        <p:blipFill>
          <a:blip r:embed="rId2" cstate="print"/>
          <a:srcRect l="2357" t="14978" r="5571" b="28627"/>
          <a:stretch>
            <a:fillRect/>
          </a:stretch>
        </p:blipFill>
        <p:spPr bwMode="auto">
          <a:xfrm>
            <a:off x="108743" y="1905793"/>
            <a:ext cx="81534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27943" y="1226343"/>
            <a:ext cx="678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Constantia" pitchFamily="18" charset="0"/>
              </a:rPr>
              <a:t>F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 Peak Luminosity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 rot="10800000" flipV="1">
            <a:off x="7057231" y="3563143"/>
            <a:ext cx="1219200" cy="1219200"/>
          </a:xfrm>
          <a:custGeom>
            <a:avLst/>
            <a:gdLst>
              <a:gd name="T0" fmla="*/ 870881 w 21600"/>
              <a:gd name="T1" fmla="*/ 0 h 21600"/>
              <a:gd name="T2" fmla="*/ 522506 w 21600"/>
              <a:gd name="T3" fmla="*/ 406400 h 21600"/>
              <a:gd name="T4" fmla="*/ 0 w 21600"/>
              <a:gd name="T5" fmla="*/ 1016057 h 21600"/>
              <a:gd name="T6" fmla="*/ 522506 w 21600"/>
              <a:gd name="T7" fmla="*/ 1219200 h 21600"/>
              <a:gd name="T8" fmla="*/ 1045013 w 21600"/>
              <a:gd name="T9" fmla="*/ 846667 h 21600"/>
              <a:gd name="T10" fmla="*/ 1219200 w 21600"/>
              <a:gd name="T11" fmla="*/ 4064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FFFC4E"/>
          </a:solidFill>
          <a:ln w="9525">
            <a:solidFill>
              <a:srgbClr val="FFFC4E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552406" y="4355306"/>
            <a:ext cx="1676400" cy="1015655"/>
          </a:xfrm>
          <a:prstGeom prst="rect">
            <a:avLst/>
          </a:prstGeom>
          <a:solidFill>
            <a:srgbClr val="FFFC4E"/>
          </a:solidFill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BC11A9"/>
                </a:solidFill>
                <a:latin typeface="Calibri"/>
              </a:rPr>
              <a:t>CRAB-WAIST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C11A9"/>
                </a:solidFill>
                <a:effectLst/>
                <a:uLnTx/>
                <a:uFillTx/>
                <a:latin typeface="Calibri"/>
              </a:rPr>
              <a:t> Collision Scheme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BC11A9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 rot="16200000">
            <a:off x="7757319" y="2213768"/>
            <a:ext cx="2089150" cy="466725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Goal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888789" y="5756553"/>
            <a:ext cx="1146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 smtClean="0">
                <a:solidFill>
                  <a:prstClr val="black"/>
                </a:solidFill>
                <a:latin typeface="Arial" panose="020B0604020202020204" pitchFamily="34" charset="0"/>
              </a:rPr>
              <a:t>M. Zobov</a:t>
            </a:r>
            <a:endParaRPr lang="en-GB" altLang="en-US" sz="1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01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9" y="764704"/>
            <a:ext cx="8217328" cy="586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804248" y="1037938"/>
            <a:ext cx="1189398" cy="406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1259468"/>
            <a:ext cx="142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 Henderson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323702" y="1199105"/>
            <a:ext cx="1336530" cy="1089618"/>
          </a:xfrm>
          <a:prstGeom prst="straightConnector1">
            <a:avLst/>
          </a:prstGeom>
          <a:ln w="60325">
            <a:solidFill>
              <a:srgbClr val="00B05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0" y="1"/>
            <a:ext cx="9219178" cy="7647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5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ast, future &amp; proposed 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</a:t>
            </a:r>
            <a:r>
              <a:rPr kumimoji="0" lang="en-US" sz="4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+</a:t>
            </a:r>
            <a:r>
              <a:rPr kumimoji="0" 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-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colliders</a:t>
            </a:r>
          </a:p>
        </p:txBody>
      </p:sp>
      <p:sp>
        <p:nvSpPr>
          <p:cNvPr id="2" name="Oval 1"/>
          <p:cNvSpPr/>
          <p:nvPr/>
        </p:nvSpPr>
        <p:spPr>
          <a:xfrm rot="18750173">
            <a:off x="3730093" y="4155618"/>
            <a:ext cx="1625520" cy="628628"/>
          </a:xfrm>
          <a:prstGeom prst="ellipse">
            <a:avLst/>
          </a:prstGeom>
          <a:noFill/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 rot="21391884">
            <a:off x="3842399" y="5609378"/>
            <a:ext cx="944515" cy="504056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80584" y="888045"/>
            <a:ext cx="955711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FCC-Z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91572" y="1383060"/>
            <a:ext cx="1040670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FCC-W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47677" y="1814160"/>
            <a:ext cx="984565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FCC-H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43398" y="2288722"/>
            <a:ext cx="883575" cy="400110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6660232" y="1088100"/>
            <a:ext cx="876214" cy="0"/>
          </a:xfrm>
          <a:prstGeom prst="straightConnector1">
            <a:avLst/>
          </a:prstGeom>
          <a:ln w="60325">
            <a:solidFill>
              <a:srgbClr val="00CC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660232" y="1224246"/>
            <a:ext cx="876214" cy="1064476"/>
          </a:xfrm>
          <a:prstGeom prst="straightConnector1">
            <a:avLst/>
          </a:prstGeom>
          <a:ln w="60325">
            <a:solidFill>
              <a:srgbClr val="00CC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606343" y="1107594"/>
            <a:ext cx="1037880" cy="675575"/>
          </a:xfrm>
          <a:prstGeom prst="straightConnector1">
            <a:avLst/>
          </a:prstGeom>
          <a:ln w="60325">
            <a:solidFill>
              <a:srgbClr val="00CC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606343" y="1107594"/>
            <a:ext cx="1037880" cy="396113"/>
          </a:xfrm>
          <a:prstGeom prst="straightConnector1">
            <a:avLst/>
          </a:prstGeom>
          <a:ln w="60325">
            <a:solidFill>
              <a:srgbClr val="00CC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5-Point Star 31"/>
          <p:cNvSpPr/>
          <p:nvPr/>
        </p:nvSpPr>
        <p:spPr bwMode="auto">
          <a:xfrm>
            <a:off x="7536446" y="851630"/>
            <a:ext cx="457200" cy="372616"/>
          </a:xfrm>
          <a:prstGeom prst="star5">
            <a:avLst/>
          </a:prstGeom>
          <a:solidFill>
            <a:srgbClr val="00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5-Point Star 33"/>
          <p:cNvSpPr/>
          <p:nvPr/>
        </p:nvSpPr>
        <p:spPr bwMode="auto">
          <a:xfrm>
            <a:off x="7536446" y="1827907"/>
            <a:ext cx="457200" cy="372616"/>
          </a:xfrm>
          <a:prstGeom prst="star5">
            <a:avLst/>
          </a:prstGeom>
          <a:solidFill>
            <a:srgbClr val="00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5-Point Star 34"/>
          <p:cNvSpPr/>
          <p:nvPr/>
        </p:nvSpPr>
        <p:spPr bwMode="auto">
          <a:xfrm>
            <a:off x="7556905" y="1410554"/>
            <a:ext cx="457200" cy="372616"/>
          </a:xfrm>
          <a:prstGeom prst="star5">
            <a:avLst/>
          </a:prstGeom>
          <a:solidFill>
            <a:srgbClr val="00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5-Point Star 35"/>
          <p:cNvSpPr/>
          <p:nvPr/>
        </p:nvSpPr>
        <p:spPr bwMode="auto">
          <a:xfrm>
            <a:off x="7556905" y="2244934"/>
            <a:ext cx="457200" cy="372616"/>
          </a:xfrm>
          <a:prstGeom prst="star5">
            <a:avLst/>
          </a:prstGeom>
          <a:solidFill>
            <a:srgbClr val="00CC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681440" y="954077"/>
            <a:ext cx="1978791" cy="490057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801297" y="2924944"/>
            <a:ext cx="1642911" cy="2756327"/>
          </a:xfrm>
          <a:prstGeom prst="straightConnector1">
            <a:avLst/>
          </a:prstGeom>
          <a:ln w="60325">
            <a:solidFill>
              <a:srgbClr val="0000C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20125" y="2260949"/>
            <a:ext cx="13724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ILC 500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ILC 250   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 rot="18750173">
            <a:off x="4873882" y="2267898"/>
            <a:ext cx="613175" cy="465487"/>
          </a:xfrm>
          <a:prstGeom prst="ellipse">
            <a:avLst/>
          </a:prstGeom>
          <a:noFill/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59197" y="2584114"/>
            <a:ext cx="432770" cy="299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rot="21391884">
            <a:off x="5750851" y="2254471"/>
            <a:ext cx="1386715" cy="673032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40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37" grpId="0" animBg="1"/>
      <p:bldP spid="38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5265" y="761505"/>
            <a:ext cx="7344816" cy="549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131" y="761505"/>
            <a:ext cx="3231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commissioning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started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48747"/>
            <a:ext cx="5005673" cy="3046988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up injection at high current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=300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(FCC-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lifetime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min (FCC-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≥60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0.25% (similar to 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354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 momentum acceptance 	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(±1.5%, similar to 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354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production rate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(2.5x10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/s, 	FCC-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&lt;1.5x10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crab waist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5673" y="5903893"/>
            <a:ext cx="4164656" cy="954107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SuperKEKB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goes beyond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FCC-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testing all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concepts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4131" y="-232963"/>
            <a:ext cx="8229600" cy="1143000"/>
          </a:xfrm>
        </p:spPr>
        <p:txBody>
          <a:bodyPr>
            <a:norm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dirty="0" err="1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SuperKEKB</a:t>
            </a:r>
            <a:r>
              <a:rPr lang="en-GB" sz="3200" dirty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 = </a:t>
            </a:r>
            <a:r>
              <a:rPr lang="en-GB" sz="3200" i="1" dirty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FCC-</a:t>
            </a:r>
            <a:r>
              <a:rPr lang="en-GB" sz="3200" i="1" dirty="0" err="1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ee</a:t>
            </a:r>
            <a:r>
              <a:rPr lang="en-GB" sz="3200" dirty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 </a:t>
            </a:r>
            <a:r>
              <a:rPr lang="en-GB" sz="3200" dirty="0" smtClean="0">
                <a:solidFill>
                  <a:schemeClr val="bg1"/>
                </a:solidFill>
                <a:latin typeface="Arial"/>
                <a:ea typeface="+mn-ea"/>
                <a:cs typeface="Calibri" pitchFamily="34" charset="0"/>
              </a:rPr>
              <a:t>demonstrator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4841" y="3307484"/>
            <a:ext cx="154548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K. Oide et al.</a:t>
            </a:r>
          </a:p>
        </p:txBody>
      </p:sp>
    </p:spTree>
    <p:extLst>
      <p:ext uri="{BB962C8B-B14F-4D97-AF65-F5344CB8AC3E}">
        <p14:creationId xmlns:p14="http://schemas.microsoft.com/office/powerpoint/2010/main" val="11404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475" y="0"/>
            <a:ext cx="922600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560" y="5654846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rPr>
              <a:t>In 1982, when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rPr>
              <a:t>Lady Margaret Thatcher visited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rPr>
              <a:t>CERN,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rPr>
              <a:t>she asked the then CERN Director-General Herwig Schopper 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+mn-cs"/>
              </a:rPr>
              <a:t>why CERN was building a circular collider rather than a linear one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57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5190742"/>
            <a:ext cx="4499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 to a cm energy of at least ~350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circular collider with </a:t>
            </a:r>
            <a:r>
              <a:rPr kumimoji="0" lang="en-GB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RF is cheapest option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" y="651741"/>
            <a:ext cx="6472856" cy="4408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0" y="4769475"/>
            <a:ext cx="42119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Herwig Schopper, LEP -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Rings at CERN 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1980 - 2000, Springer 2009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ith a foreword by Rolf-Dieter-</a:t>
            </a:r>
            <a:r>
              <a:rPr kumimoji="0" lang="en-GB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Heuer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99" y="943263"/>
            <a:ext cx="2568325" cy="3825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63" y="23026"/>
            <a:ext cx="91709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rgument accepted by the Prime Minister: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GB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of construction</a:t>
            </a:r>
            <a:endParaRPr kumimoji="0" lang="en-GB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13166"/>
            <a:ext cx="4773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Herwig Schopper, private communication, 2014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70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66828-276D-2144-BC1C-29522FA08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4210927" y="1633526"/>
            <a:ext cx="5017916" cy="43807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3151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3000" kern="0" dirty="0">
                <a:latin typeface="Arial"/>
              </a:rPr>
              <a:t>           </a:t>
            </a:r>
            <a:r>
              <a:rPr lang="en-GB" sz="3000" kern="0" dirty="0">
                <a:latin typeface="Arial"/>
              </a:rPr>
              <a:t>FCC-ee basic design choices </a:t>
            </a:r>
            <a:endParaRPr lang="en-US" sz="1350" kern="0" dirty="0">
              <a:latin typeface="Arial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481" y="8665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724574"/>
            <a:ext cx="5816339" cy="3564396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" indent="0" defTabSz="685800">
              <a:spcBef>
                <a:spcPts val="750"/>
              </a:spcBef>
              <a:buClr>
                <a:srgbClr val="0C377B"/>
              </a:buClr>
              <a:buNone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d</a:t>
            </a:r>
            <a:r>
              <a:rPr lang="en-US" b="1" dirty="0" smtClean="0">
                <a:solidFill>
                  <a:srgbClr val="0C377B"/>
                </a:solidFill>
                <a:latin typeface="Arial"/>
              </a:rPr>
              <a:t>ouble 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ring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e+ e- collider ~100 km</a:t>
            </a:r>
          </a:p>
          <a:p>
            <a:pPr marL="27432" indent="0" defTabSz="263525">
              <a:spcBef>
                <a:spcPts val="750"/>
              </a:spcBef>
              <a:buClr>
                <a:srgbClr val="0C377B"/>
              </a:buClr>
              <a:buNone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f</a:t>
            </a:r>
            <a:r>
              <a:rPr lang="en-US" b="1" dirty="0" smtClean="0">
                <a:solidFill>
                  <a:srgbClr val="0C377B"/>
                </a:solidFill>
                <a:latin typeface="Arial"/>
              </a:rPr>
              <a:t>ollows 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footprint of FCC-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hh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, except </a:t>
            </a:r>
            <a:r>
              <a:rPr lang="en-US" dirty="0" smtClean="0">
                <a:solidFill>
                  <a:srgbClr val="0C377B"/>
                </a:solidFill>
                <a:latin typeface="Arial"/>
              </a:rPr>
              <a:t>	around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IPs</a:t>
            </a:r>
          </a:p>
          <a:p>
            <a:pPr marL="27432" indent="0" defTabSz="263525">
              <a:spcBef>
                <a:spcPts val="750"/>
              </a:spcBef>
              <a:buClr>
                <a:srgbClr val="0C377B"/>
              </a:buClr>
              <a:buNone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a</a:t>
            </a:r>
            <a:r>
              <a:rPr lang="en-US" b="1" dirty="0" smtClean="0">
                <a:solidFill>
                  <a:srgbClr val="0C377B"/>
                </a:solidFill>
                <a:latin typeface="Arial"/>
              </a:rPr>
              <a:t>symmetric 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IR layout &amp;</a:t>
            </a:r>
            <a:r>
              <a:rPr lang="en-US" b="1" dirty="0" smtClean="0">
                <a:solidFill>
                  <a:srgbClr val="0C377B"/>
                </a:solidFill>
                <a:latin typeface="Arial"/>
              </a:rPr>
              <a:t> optics			 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		</a:t>
            </a:r>
            <a:r>
              <a:rPr lang="en-US" dirty="0" smtClean="0">
                <a:solidFill>
                  <a:srgbClr val="0C377B"/>
                </a:solidFill>
                <a:latin typeface="Arial"/>
              </a:rPr>
              <a:t>to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limit synchrotron radiation </a:t>
            </a:r>
            <a:r>
              <a:rPr lang="en-US" dirty="0" smtClean="0">
                <a:solidFill>
                  <a:srgbClr val="0C377B"/>
                </a:solidFill>
                <a:latin typeface="Arial"/>
              </a:rPr>
              <a:t>					towards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the detector </a:t>
            </a:r>
          </a:p>
          <a:p>
            <a:pPr marL="27432" indent="0" defTabSz="263525">
              <a:spcBef>
                <a:spcPts val="750"/>
              </a:spcBef>
              <a:buClr>
                <a:srgbClr val="0C377B"/>
              </a:buClr>
              <a:buNone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2 IPs, large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horizontal </a:t>
            </a:r>
            <a:r>
              <a:rPr lang="en-US" dirty="0" smtClean="0">
                <a:solidFill>
                  <a:srgbClr val="0C377B"/>
                </a:solidFill>
                <a:latin typeface="Arial"/>
              </a:rPr>
              <a:t>							crossing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angle 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30 </a:t>
            </a:r>
            <a:r>
              <a:rPr lang="en-US" b="1" dirty="0" err="1">
                <a:solidFill>
                  <a:srgbClr val="0C377B"/>
                </a:solidFill>
                <a:latin typeface="Arial"/>
              </a:rPr>
              <a:t>mrad</a:t>
            </a:r>
            <a:r>
              <a:rPr lang="en-US" b="1" dirty="0" smtClean="0">
                <a:solidFill>
                  <a:srgbClr val="0C377B"/>
                </a:solidFill>
                <a:latin typeface="Arial"/>
              </a:rPr>
              <a:t>,						crab-waist 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optics </a:t>
            </a:r>
          </a:p>
          <a:p>
            <a:pPr marL="27432" indent="0" defTabSz="358775">
              <a:spcBef>
                <a:spcPts val="750"/>
              </a:spcBef>
              <a:buClr>
                <a:srgbClr val="0C377B"/>
              </a:buClr>
              <a:buNone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s</a:t>
            </a:r>
            <a:r>
              <a:rPr lang="en-US" b="1" dirty="0" smtClean="0">
                <a:solidFill>
                  <a:srgbClr val="0C377B"/>
                </a:solidFill>
                <a:latin typeface="Arial"/>
              </a:rPr>
              <a:t>ynchrotron 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radiation 	</a:t>
            </a:r>
            <a:r>
              <a:rPr lang="en-US" b="1" dirty="0" smtClean="0">
                <a:solidFill>
                  <a:srgbClr val="0C377B"/>
                </a:solidFill>
                <a:latin typeface="Arial"/>
              </a:rPr>
              <a:t>				power 50 MW/beam</a:t>
            </a:r>
            <a:r>
              <a:rPr lang="en-US" dirty="0" smtClean="0">
                <a:solidFill>
                  <a:srgbClr val="0C377B"/>
                </a:solidFill>
                <a:latin typeface="Arial"/>
              </a:rPr>
              <a:t>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	</a:t>
            </a:r>
            <a:r>
              <a:rPr lang="en-US" dirty="0" smtClean="0">
                <a:solidFill>
                  <a:srgbClr val="0C377B"/>
                </a:solidFill>
                <a:latin typeface="Arial"/>
              </a:rPr>
              <a:t>					at 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all beam </a:t>
            </a:r>
            <a:r>
              <a:rPr lang="en-US" dirty="0" smtClean="0">
                <a:solidFill>
                  <a:srgbClr val="0C377B"/>
                </a:solidFill>
                <a:latin typeface="Arial"/>
              </a:rPr>
              <a:t>energies</a:t>
            </a:r>
            <a:endParaRPr lang="en-US" dirty="0">
              <a:solidFill>
                <a:srgbClr val="0C377B"/>
              </a:solidFill>
              <a:latin typeface="Arial"/>
            </a:endParaRPr>
          </a:p>
          <a:p>
            <a:pPr marL="27432" indent="0" defTabSz="685800">
              <a:spcBef>
                <a:spcPts val="750"/>
              </a:spcBef>
              <a:buClr>
                <a:srgbClr val="0C377B"/>
              </a:buClr>
              <a:buNone/>
            </a:pPr>
            <a:r>
              <a:rPr lang="en-US" b="1" dirty="0">
                <a:solidFill>
                  <a:srgbClr val="0C377B"/>
                </a:solidFill>
                <a:latin typeface="Arial"/>
              </a:rPr>
              <a:t>t</a:t>
            </a:r>
            <a:r>
              <a:rPr lang="en-US" b="1" dirty="0" smtClean="0">
                <a:solidFill>
                  <a:srgbClr val="0C377B"/>
                </a:solidFill>
                <a:latin typeface="Arial"/>
              </a:rPr>
              <a:t>op-up 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injection </a:t>
            </a:r>
            <a:r>
              <a:rPr lang="en-US" dirty="0" smtClean="0">
                <a:solidFill>
                  <a:srgbClr val="0C377B"/>
                </a:solidFill>
                <a:latin typeface="Arial"/>
              </a:rPr>
              <a:t>scheme; requires </a:t>
            </a:r>
            <a:r>
              <a:rPr lang="en-US" b="1" dirty="0">
                <a:solidFill>
                  <a:srgbClr val="0C377B"/>
                </a:solidFill>
                <a:latin typeface="Arial"/>
              </a:rPr>
              <a:t>booster synchrotron in collider tunnel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67687" y="6476214"/>
            <a:ext cx="137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Oide et al.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925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83" y="-19544"/>
            <a:ext cx="9150188" cy="864096"/>
          </a:xfrm>
          <a:prstGeom prst="rect">
            <a:avLst/>
          </a:prstGeom>
          <a:solidFill>
            <a:srgbClr val="000099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               2018 baseline parameters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634013"/>
              </p:ext>
            </p:extLst>
          </p:nvPr>
        </p:nvGraphicFramePr>
        <p:xfrm>
          <a:off x="113067" y="865927"/>
          <a:ext cx="8903511" cy="5247888"/>
        </p:xfrm>
        <a:graphic>
          <a:graphicData uri="http://schemas.openxmlformats.org/drawingml/2006/table">
            <a:tbl>
              <a:tblPr firstRow="1" bandRow="1"/>
              <a:tblGrid>
                <a:gridCol w="3535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7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0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03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8032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/>
                        <a:t>parameter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400" dirty="0" smtClean="0"/>
                        <a:t>FCC-</a:t>
                      </a:r>
                      <a:r>
                        <a:rPr lang="en-GB" sz="2400" dirty="0" err="1" smtClean="0"/>
                        <a:t>ee</a:t>
                      </a:r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400" b="1" dirty="0" smtClean="0"/>
                        <a:t>CEPC</a:t>
                      </a:r>
                      <a:endParaRPr lang="en-GB" sz="2400" b="1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400" b="0" dirty="0" smtClean="0"/>
                        <a:t>LEP2</a:t>
                      </a:r>
                      <a:endParaRPr lang="en-GB" sz="2400" b="0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energy/beam [GeV]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45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120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182.5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120</a:t>
                      </a:r>
                      <a:endParaRPr lang="en-GB" sz="2000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105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67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bunches/beam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 16640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 328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48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242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4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47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beam</a:t>
                      </a:r>
                      <a:r>
                        <a:rPr lang="en-GB" sz="2000" baseline="0" dirty="0" smtClean="0">
                          <a:latin typeface="Calibri" panose="020F0502020204030204" pitchFamily="34" charset="0"/>
                        </a:rPr>
                        <a:t> current [mA]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1390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29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5.4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17.4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3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428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luminosity/IP x 10</a:t>
                      </a:r>
                      <a:r>
                        <a:rPr lang="en-GB" sz="2000" b="1" baseline="30000" dirty="0" smtClean="0">
                          <a:latin typeface="Calibri" panose="020F0502020204030204" pitchFamily="34" charset="0"/>
                        </a:rPr>
                        <a:t>34</a:t>
                      </a:r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 cm</a:t>
                      </a:r>
                      <a:r>
                        <a:rPr lang="en-GB" sz="2000" b="1" baseline="30000" dirty="0" smtClean="0">
                          <a:latin typeface="Calibri" panose="020F0502020204030204" pitchFamily="34" charset="0"/>
                        </a:rPr>
                        <a:t>-2</a:t>
                      </a:r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GB" sz="2000" b="1" baseline="30000" dirty="0" smtClean="0">
                          <a:latin typeface="Calibri" panose="020F0502020204030204" pitchFamily="34" charset="0"/>
                        </a:rPr>
                        <a:t>-1</a:t>
                      </a:r>
                      <a:endParaRPr lang="en-GB" sz="2000" b="1" baseline="-25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latin typeface="Calibri" panose="020F0502020204030204" pitchFamily="34" charset="0"/>
                        </a:rPr>
                        <a:t>230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</a:rPr>
                        <a:t>8.5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b="1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</a:rPr>
                        <a:t>1.5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r" defTabSz="914400" rtl="0" eaLnBrk="1" latinLnBrk="0" hangingPunct="1"/>
                      <a:r>
                        <a:rPr lang="en-GB" sz="20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2.9</a:t>
                      </a:r>
                      <a:endParaRPr lang="en-GB" sz="20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0.0012</a:t>
                      </a:r>
                      <a:endParaRPr lang="en-GB" sz="2000" baseline="30000" dirty="0" smtClean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29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energy loss/turn [GeV]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0.036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1.72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b="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</a:rPr>
                        <a:t>9.2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US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1.73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3.34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total synchrotron power [MW]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100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60</a:t>
                      </a:r>
                      <a:endParaRPr lang="en-GB" sz="2000" dirty="0" smtClean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r" defTabSz="5855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RF voltage [GV]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0.1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2.0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4+6.9</a:t>
                      </a:r>
                      <a:endParaRPr lang="en-GB" sz="2000" b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2.2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3.5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Calibri" panose="020F0502020204030204" pitchFamily="34" charset="0"/>
                        </a:rPr>
                        <a:t>rms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 bunch length (SR,+BS) [mm]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3.5, 12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3.2,</a:t>
                      </a:r>
                      <a:r>
                        <a:rPr lang="en-GB" sz="2000" b="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 5.3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2.0, 2.5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2.7, 3.3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12, 12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496"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Calibri" panose="020F0502020204030204" pitchFamily="34" charset="0"/>
                        </a:rPr>
                        <a:t>rms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 emittance </a:t>
                      </a:r>
                      <a:r>
                        <a:rPr lang="en-GB" sz="2000" dirty="0" err="1" smtClean="0">
                          <a:latin typeface="Symbol" panose="05050102010706020507" pitchFamily="18" charset="2"/>
                        </a:rPr>
                        <a:t>e</a:t>
                      </a:r>
                      <a:r>
                        <a:rPr lang="en-GB" sz="2000" baseline="-25000" dirty="0" err="1" smtClean="0">
                          <a:latin typeface="Calibri" panose="020F0502020204030204" pitchFamily="34" charset="0"/>
                        </a:rPr>
                        <a:t>x,y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 [nm, pm]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0.3, 1.0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0.6,</a:t>
                      </a:r>
                      <a:r>
                        <a:rPr lang="en-GB" sz="2000" b="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 1.3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1.5, 2.9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1.2,</a:t>
                      </a:r>
                      <a:r>
                        <a:rPr lang="en-GB" sz="2000" b="0" baseline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 3.1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22, 250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496"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Calibri" panose="020F0502020204030204" pitchFamily="34" charset="0"/>
                        </a:rPr>
                        <a:t>longit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. damping time [turns]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1273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70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20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69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31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crossing angle [</a:t>
                      </a:r>
                      <a:r>
                        <a:rPr lang="en-GB" sz="2000" dirty="0" err="1" smtClean="0">
                          <a:latin typeface="Calibri" panose="020F0502020204030204" pitchFamily="34" charset="0"/>
                        </a:rPr>
                        <a:t>mrad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30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30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30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33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0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3624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beam lifetime (</a:t>
                      </a:r>
                      <a:r>
                        <a:rPr lang="en-GB" sz="2000" dirty="0" err="1" smtClean="0">
                          <a:latin typeface="Calibri" panose="020F0502020204030204" pitchFamily="34" charset="0"/>
                        </a:rPr>
                        <a:t>rad.B+BS</a:t>
                      </a:r>
                      <a:r>
                        <a:rPr lang="en-GB" sz="2000" dirty="0" smtClean="0">
                          <a:latin typeface="Calibri" panose="020F0502020204030204" pitchFamily="34" charset="0"/>
                        </a:rPr>
                        <a:t>)  [min]</a:t>
                      </a:r>
                      <a:endParaRPr lang="en-GB" sz="20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68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dirty="0" smtClean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</a:rPr>
                        <a:t>12</a:t>
                      </a:r>
                      <a:endParaRPr lang="en-GB" sz="2000" b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100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dirty="0" smtClean="0">
                          <a:solidFill>
                            <a:srgbClr val="5F5F5F"/>
                          </a:solidFill>
                          <a:latin typeface="Calibri" panose="020F0502020204030204" pitchFamily="34" charset="0"/>
                        </a:rPr>
                        <a:t>434</a:t>
                      </a:r>
                      <a:endParaRPr lang="en-GB" sz="2000" dirty="0">
                        <a:solidFill>
                          <a:srgbClr val="5F5F5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124899" y="6309320"/>
            <a:ext cx="8891679" cy="677334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180000" indent="-180000" algn="l" defTabSz="720000" rtl="0" eaLnBrk="1" latinLnBrk="0" hangingPunct="1"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1800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55A0"/>
              </a:buClr>
              <a:buFont typeface="Arial"/>
              <a:buNone/>
            </a:pPr>
            <a:r>
              <a:rPr lang="fr-CH" b="1" dirty="0" smtClean="0">
                <a:solidFill>
                  <a:srgbClr val="0055A0"/>
                </a:solidFill>
                <a:latin typeface="Calibri"/>
              </a:rPr>
              <a:t>FCC-</a:t>
            </a:r>
            <a:r>
              <a:rPr lang="fr-CH" b="1" dirty="0" err="1" smtClean="0">
                <a:solidFill>
                  <a:srgbClr val="0055A0"/>
                </a:solidFill>
                <a:latin typeface="Calibri"/>
              </a:rPr>
              <a:t>ee</a:t>
            </a:r>
            <a:r>
              <a:rPr lang="fr-CH" b="1" dirty="0" smtClean="0">
                <a:solidFill>
                  <a:srgbClr val="0055A0"/>
                </a:solidFill>
                <a:latin typeface="Calibri"/>
              </a:rPr>
              <a:t> and CEPC: 2 </a:t>
            </a:r>
            <a:r>
              <a:rPr lang="fr-CH" b="1" dirty="0" err="1" smtClean="0">
                <a:solidFill>
                  <a:srgbClr val="0055A0"/>
                </a:solidFill>
                <a:latin typeface="Calibri"/>
              </a:rPr>
              <a:t>separate</a:t>
            </a:r>
            <a:r>
              <a:rPr lang="fr-CH" b="1" dirty="0" smtClean="0">
                <a:solidFill>
                  <a:srgbClr val="0055A0"/>
                </a:solidFill>
                <a:latin typeface="Calibri"/>
              </a:rPr>
              <a:t> rings		LEP: single </a:t>
            </a:r>
            <a:r>
              <a:rPr lang="fr-CH" b="1" dirty="0" err="1" smtClean="0">
                <a:solidFill>
                  <a:srgbClr val="0055A0"/>
                </a:solidFill>
                <a:latin typeface="Calibri"/>
              </a:rPr>
              <a:t>beam</a:t>
            </a:r>
            <a:r>
              <a:rPr lang="fr-CH" b="1" dirty="0">
                <a:solidFill>
                  <a:srgbClr val="0055A0"/>
                </a:solidFill>
                <a:latin typeface="Calibri"/>
              </a:rPr>
              <a:t> </a:t>
            </a:r>
            <a:r>
              <a:rPr lang="fr-CH" b="1" dirty="0" smtClean="0">
                <a:solidFill>
                  <a:srgbClr val="0055A0"/>
                </a:solidFill>
                <a:latin typeface="Calibri"/>
              </a:rPr>
              <a:t>pipe</a:t>
            </a: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70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619567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</a:rPr>
              <a:t>l</a:t>
            </a:r>
            <a:r>
              <a:rPr lang="en-US" dirty="0" smtClean="0">
                <a:latin typeface="Arial"/>
              </a:rPr>
              <a:t>epton collider luminosities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1" y="1337445"/>
            <a:ext cx="9110739" cy="46930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5342" y="957943"/>
            <a:ext cx="5280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otal luminosity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[10</a:t>
            </a: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34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cm</a:t>
            </a: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-2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n-US" sz="2400" baseline="30000" dirty="0" smtClean="0">
                <a:solidFill>
                  <a:schemeClr val="tx2">
                    <a:lumMod val="75000"/>
                  </a:schemeClr>
                </a:solidFill>
              </a:rPr>
              <a:t>-1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]</a:t>
            </a:r>
            <a:endParaRPr lang="en-GB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2267" y="3631732"/>
            <a:ext cx="127470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</a:rPr>
              <a:t>ttbar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350-365 GeV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0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587" y="1106530"/>
            <a:ext cx="8838895" cy="5555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4000" dirty="0" smtClean="0">
                <a:latin typeface="Calibri" panose="020F0502020204030204" pitchFamily="34" charset="0"/>
              </a:rPr>
              <a:t>FCC &amp; CEPC studies</a:t>
            </a:r>
          </a:p>
          <a:p>
            <a:pPr marL="571500" lvl="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4000" dirty="0">
                <a:solidFill>
                  <a:prstClr val="black"/>
                </a:solidFill>
                <a:latin typeface="Calibri" panose="020F0502020204030204" pitchFamily="34" charset="0"/>
              </a:rPr>
              <a:t>e</a:t>
            </a:r>
            <a:r>
              <a:rPr lang="it-IT" sz="4000" baseline="30000" dirty="0">
                <a:solidFill>
                  <a:prstClr val="black"/>
                </a:solidFill>
                <a:latin typeface="Calibri" panose="020F0502020204030204" pitchFamily="34" charset="0"/>
              </a:rPr>
              <a:t>+</a:t>
            </a:r>
            <a:r>
              <a:rPr lang="it-IT" sz="4000" dirty="0">
                <a:solidFill>
                  <a:prstClr val="black"/>
                </a:solidFill>
                <a:latin typeface="Calibri" panose="020F0502020204030204" pitchFamily="34" charset="0"/>
              </a:rPr>
              <a:t>e</a:t>
            </a:r>
            <a:r>
              <a:rPr lang="it-IT" sz="4000" baseline="30000" dirty="0">
                <a:solidFill>
                  <a:prstClr val="black"/>
                </a:solidFill>
                <a:latin typeface="Calibri" panose="020F0502020204030204" pitchFamily="34" charset="0"/>
              </a:rPr>
              <a:t>-</a:t>
            </a:r>
            <a:r>
              <a:rPr lang="it-IT" sz="40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it-IT" sz="4000" dirty="0" smtClean="0">
                <a:latin typeface="Calibri" panose="020F0502020204030204" pitchFamily="34" charset="0"/>
              </a:rPr>
              <a:t>collider landscape &amp; </a:t>
            </a:r>
            <a:r>
              <a:rPr lang="it-IT" sz="4000" dirty="0">
                <a:latin typeface="Calibri" panose="020F0502020204030204" pitchFamily="34" charset="0"/>
              </a:rPr>
              <a:t>lessons </a:t>
            </a:r>
            <a:r>
              <a:rPr lang="it-IT" sz="4000" dirty="0" smtClean="0">
                <a:latin typeface="Calibri" panose="020F0502020204030204" pitchFamily="34" charset="0"/>
              </a:rPr>
              <a:t>learnt</a:t>
            </a:r>
            <a:endParaRPr lang="it-IT" sz="4000" dirty="0">
              <a:latin typeface="Calibri" panose="020F0502020204030204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dirty="0" smtClean="0">
                <a:latin typeface="Calibri" panose="020F0502020204030204" pitchFamily="34" charset="0"/>
              </a:rPr>
              <a:t>FCC-</a:t>
            </a:r>
            <a:r>
              <a:rPr lang="en-GB" sz="4000" dirty="0" err="1" smtClean="0">
                <a:latin typeface="Calibri" panose="020F0502020204030204" pitchFamily="34" charset="0"/>
              </a:rPr>
              <a:t>ee</a:t>
            </a:r>
            <a:r>
              <a:rPr lang="en-GB" sz="4000" dirty="0" smtClean="0">
                <a:latin typeface="Calibri" panose="020F0502020204030204" pitchFamily="34" charset="0"/>
              </a:rPr>
              <a:t> &amp; CEPC baseline parameters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000" dirty="0" smtClean="0">
                <a:latin typeface="Calibri" panose="020F0502020204030204" pitchFamily="34" charset="0"/>
              </a:rPr>
              <a:t>optics &amp; layout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</a:rPr>
              <a:t>t</a:t>
            </a:r>
            <a:r>
              <a:rPr lang="en-US" sz="4000" dirty="0" smtClean="0">
                <a:latin typeface="Calibri" panose="020F0502020204030204" pitchFamily="34" charset="0"/>
              </a:rPr>
              <a:t>echnology R&amp;D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Calibri" panose="020F0502020204030204" pitchFamily="34" charset="0"/>
              </a:rPr>
              <a:t>CE studies &amp; time lines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Calibri" panose="020F0502020204030204" pitchFamily="34" charset="0"/>
              </a:rPr>
              <a:t>collaboration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Calibri" panose="020F0502020204030204" pitchFamily="34" charset="0"/>
              </a:rPr>
              <a:t>FCC-</a:t>
            </a:r>
            <a:r>
              <a:rPr lang="en-US" sz="4000" dirty="0" err="1" smtClean="0">
                <a:latin typeface="Calibri" panose="020F0502020204030204" pitchFamily="34" charset="0"/>
              </a:rPr>
              <a:t>ee</a:t>
            </a:r>
            <a:r>
              <a:rPr lang="en-US" sz="4000" dirty="0" smtClean="0">
                <a:latin typeface="Calibri" panose="020F0502020204030204" pitchFamily="34" charset="0"/>
              </a:rPr>
              <a:t> physics</a:t>
            </a:r>
            <a:endParaRPr lang="en-GB" sz="4000" dirty="0" smtClean="0">
              <a:latin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64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FF00"/>
                </a:solidFill>
              </a:rPr>
              <a:t>Outline</a:t>
            </a:r>
            <a:endParaRPr lang="en-US" sz="6000" b="1" dirty="0">
              <a:solidFill>
                <a:srgbClr val="FFFF00"/>
              </a:solidFill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0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" y="470789"/>
            <a:ext cx="7032104" cy="50100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523" y="3296709"/>
            <a:ext cx="1813309" cy="369330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r>
              <a:rPr lang="en-US" dirty="0" err="1">
                <a:solidFill>
                  <a:srgbClr val="0C377B"/>
                </a:solidFill>
                <a:latin typeface="Arial"/>
              </a:rPr>
              <a:t>ttbar</a:t>
            </a:r>
            <a:r>
              <a:rPr lang="en-US" dirty="0">
                <a:solidFill>
                  <a:srgbClr val="0C377B"/>
                </a:solidFill>
                <a:latin typeface="Arial"/>
              </a:rPr>
              <a:t> 182.5 GeV</a:t>
            </a:r>
          </a:p>
        </p:txBody>
      </p:sp>
      <p:sp>
        <p:nvSpPr>
          <p:cNvPr id="4" name="Rectangle 3"/>
          <p:cNvSpPr/>
          <p:nvPr/>
        </p:nvSpPr>
        <p:spPr>
          <a:xfrm>
            <a:off x="214562" y="5604741"/>
            <a:ext cx="9181707" cy="1323437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r>
              <a:rPr lang="en-US" sz="2000" b="1" dirty="0" smtClean="0">
                <a:solidFill>
                  <a:srgbClr val="0C377B"/>
                </a:solidFill>
                <a:latin typeface="Arial"/>
              </a:rPr>
              <a:t>4 </a:t>
            </a:r>
            <a:r>
              <a:rPr lang="en-US" sz="2000" b="1" dirty="0" err="1" smtClean="0">
                <a:solidFill>
                  <a:srgbClr val="0C377B"/>
                </a:solidFill>
                <a:latin typeface="Arial"/>
              </a:rPr>
              <a:t>sextupoles</a:t>
            </a:r>
            <a:r>
              <a:rPr lang="en-US" sz="2000" b="1" dirty="0" smtClean="0">
                <a:solidFill>
                  <a:srgbClr val="0C377B"/>
                </a:solidFill>
                <a:latin typeface="Arial"/>
              </a:rPr>
              <a:t> (a – d) for local vertical chromaticity 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correction </a:t>
            </a:r>
            <a:r>
              <a:rPr lang="en-US" sz="2000" b="1" dirty="0" smtClean="0">
                <a:solidFill>
                  <a:srgbClr val="0C377B"/>
                </a:solidFill>
                <a:latin typeface="Arial"/>
              </a:rPr>
              <a:t>and crab waist, </a:t>
            </a:r>
            <a:r>
              <a:rPr lang="en-US" sz="2000" dirty="0" smtClean="0">
                <a:solidFill>
                  <a:srgbClr val="0C377B"/>
                </a:solidFill>
                <a:latin typeface="Arial"/>
              </a:rPr>
              <a:t>optimized for each working point. </a:t>
            </a:r>
          </a:p>
          <a:p>
            <a:r>
              <a:rPr lang="en-US" sz="2000" b="1" dirty="0" smtClean="0">
                <a:solidFill>
                  <a:srgbClr val="0C377B"/>
                </a:solidFill>
                <a:latin typeface="Arial"/>
              </a:rPr>
              <a:t>Common arc lattice 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for </a:t>
            </a:r>
            <a:r>
              <a:rPr lang="en-US" sz="2000" dirty="0" smtClean="0">
                <a:solidFill>
                  <a:srgbClr val="0C377B"/>
                </a:solidFill>
                <a:latin typeface="Arial"/>
              </a:rPr>
              <a:t>all energies, </a:t>
            </a:r>
            <a:r>
              <a:rPr lang="en-US" sz="2000" b="1" dirty="0" smtClean="0">
                <a:solidFill>
                  <a:srgbClr val="0C377B"/>
                </a:solidFill>
                <a:latin typeface="Arial"/>
              </a:rPr>
              <a:t>60 </a:t>
            </a:r>
            <a:r>
              <a:rPr lang="en-US" sz="2000" b="1" dirty="0" err="1">
                <a:solidFill>
                  <a:srgbClr val="0C377B"/>
                </a:solidFill>
                <a:latin typeface="Arial"/>
              </a:rPr>
              <a:t>deg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 for Z, W </a:t>
            </a:r>
            <a:r>
              <a:rPr lang="en-US" sz="2000" b="1" dirty="0" smtClean="0">
                <a:solidFill>
                  <a:srgbClr val="0C377B"/>
                </a:solidFill>
                <a:latin typeface="Arial"/>
              </a:rPr>
              <a:t>and 90 </a:t>
            </a:r>
            <a:r>
              <a:rPr lang="en-US" sz="2000" b="1" dirty="0" err="1">
                <a:solidFill>
                  <a:srgbClr val="0C377B"/>
                </a:solidFill>
                <a:latin typeface="Arial"/>
              </a:rPr>
              <a:t>deg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 for </a:t>
            </a:r>
            <a:r>
              <a:rPr lang="en-US" sz="2000" b="1" dirty="0" smtClean="0">
                <a:solidFill>
                  <a:srgbClr val="0C377B"/>
                </a:solidFill>
                <a:latin typeface="Arial"/>
              </a:rPr>
              <a:t>ZH, </a:t>
            </a:r>
            <a:r>
              <a:rPr lang="en-US" sz="2000" b="1" dirty="0" err="1" smtClean="0">
                <a:solidFill>
                  <a:srgbClr val="0C377B"/>
                </a:solidFill>
                <a:latin typeface="Arial"/>
              </a:rPr>
              <a:t>tt</a:t>
            </a:r>
            <a:r>
              <a:rPr lang="en-US" sz="2000" b="1" dirty="0" smtClean="0">
                <a:solidFill>
                  <a:srgbClr val="0C377B"/>
                </a:solidFill>
                <a:latin typeface="Arial"/>
              </a:rPr>
              <a:t> </a:t>
            </a:r>
            <a:r>
              <a:rPr lang="en-US" sz="2000" dirty="0" smtClean="0">
                <a:solidFill>
                  <a:srgbClr val="0C377B"/>
                </a:solidFill>
                <a:latin typeface="Arial"/>
              </a:rPr>
              <a:t>for maximum stability and luminosity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32104" y="4283536"/>
            <a:ext cx="1728192" cy="584773"/>
          </a:xfrm>
          <a:prstGeom prst="rect">
            <a:avLst/>
          </a:prstGeom>
          <a:solidFill>
            <a:srgbClr val="0C377B">
              <a:lumMod val="75000"/>
              <a:lumOff val="25000"/>
            </a:srgbClr>
          </a:solidFill>
          <a:ln>
            <a:noFill/>
          </a:ln>
        </p:spPr>
        <p:txBody>
          <a:bodyPr wrap="square" lIns="91436" tIns="45719" rIns="91436" bIns="45719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yellow boxes: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dipole magnets</a:t>
            </a:r>
          </a:p>
        </p:txBody>
      </p:sp>
      <p:sp>
        <p:nvSpPr>
          <p:cNvPr id="6" name="Rectangle 5"/>
          <p:cNvSpPr/>
          <p:nvPr/>
        </p:nvSpPr>
        <p:spPr>
          <a:xfrm>
            <a:off x="7032104" y="743278"/>
            <a:ext cx="22294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C377B"/>
                </a:solidFill>
                <a:latin typeface="Arial"/>
              </a:rPr>
              <a:t>a</a:t>
            </a:r>
            <a:r>
              <a:rPr lang="en-US" sz="2000" b="1" dirty="0" smtClean="0">
                <a:solidFill>
                  <a:srgbClr val="0C377B"/>
                </a:solidFill>
                <a:latin typeface="Arial"/>
              </a:rPr>
              <a:t>symmetric </a:t>
            </a:r>
            <a:r>
              <a:rPr lang="en-US" sz="2000" b="1" dirty="0">
                <a:solidFill>
                  <a:srgbClr val="0C377B"/>
                </a:solidFill>
                <a:latin typeface="Arial"/>
              </a:rPr>
              <a:t>IR optics </a:t>
            </a:r>
            <a:r>
              <a:rPr lang="en-US" sz="2000" dirty="0">
                <a:solidFill>
                  <a:srgbClr val="0C377B"/>
                </a:solidFill>
                <a:latin typeface="Arial"/>
              </a:rPr>
              <a:t>to suppress synchrotron radiation toward the IP, </a:t>
            </a:r>
            <a:r>
              <a:rPr lang="en-US" sz="2000" b="1" dirty="0" err="1">
                <a:solidFill>
                  <a:srgbClr val="0C377B"/>
                </a:solidFill>
                <a:latin typeface="Arial"/>
                <a:cs typeface="Calibri"/>
              </a:rPr>
              <a:t>E</a:t>
            </a:r>
            <a:r>
              <a:rPr lang="en-US" sz="2000" b="1" baseline="-25000" dirty="0" err="1">
                <a:solidFill>
                  <a:srgbClr val="0C377B"/>
                </a:solidFill>
                <a:latin typeface="Arial"/>
                <a:cs typeface="Calibri"/>
              </a:rPr>
              <a:t>critical</a:t>
            </a:r>
            <a:r>
              <a:rPr lang="en-US" sz="2000" b="1" dirty="0">
                <a:solidFill>
                  <a:srgbClr val="0C377B"/>
                </a:solidFill>
                <a:latin typeface="Arial"/>
                <a:cs typeface="Calibri"/>
              </a:rPr>
              <a:t> &lt;100 </a:t>
            </a:r>
            <a:r>
              <a:rPr lang="en-US" sz="2000" b="1" dirty="0" err="1">
                <a:solidFill>
                  <a:srgbClr val="0C377B"/>
                </a:solidFill>
                <a:latin typeface="Arial"/>
                <a:cs typeface="Calibri"/>
              </a:rPr>
              <a:t>keV</a:t>
            </a:r>
            <a:r>
              <a:rPr lang="en-US" sz="2000" b="1" dirty="0">
                <a:solidFill>
                  <a:srgbClr val="0C377B"/>
                </a:solidFill>
                <a:latin typeface="Arial"/>
                <a:cs typeface="Calibri"/>
              </a:rPr>
              <a:t> from 450 m from IP (e)</a:t>
            </a:r>
            <a:endParaRPr lang="en-US" sz="20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574139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lang="en-US" dirty="0" smtClean="0">
                <a:latin typeface="Arial"/>
              </a:rPr>
              <a:t>FCC-</a:t>
            </a:r>
            <a:r>
              <a:rPr lang="en-US" dirty="0" err="1" smtClean="0">
                <a:latin typeface="Arial"/>
              </a:rPr>
              <a:t>ee</a:t>
            </a:r>
            <a:r>
              <a:rPr lang="en-US" dirty="0" smtClean="0">
                <a:latin typeface="Arial"/>
              </a:rPr>
              <a:t> asymmetric crab waist IR optics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6200" y="5051859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Oide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0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794551"/>
              </p:ext>
            </p:extLst>
          </p:nvPr>
        </p:nvGraphicFramePr>
        <p:xfrm>
          <a:off x="1" y="1155605"/>
          <a:ext cx="9143999" cy="4471799"/>
        </p:xfrm>
        <a:graphic>
          <a:graphicData uri="http://schemas.openxmlformats.org/drawingml/2006/table">
            <a:tbl>
              <a:tblPr firstRow="1" bandRow="1"/>
              <a:tblGrid>
                <a:gridCol w="2679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687">
                  <a:extLst>
                    <a:ext uri="{9D8B030D-6E8A-4147-A177-3AD203B41FA5}">
                      <a16:colId xmlns:a16="http://schemas.microsoft.com/office/drawing/2014/main" val="4026318113"/>
                    </a:ext>
                  </a:extLst>
                </a:gridCol>
                <a:gridCol w="2679244">
                  <a:extLst>
                    <a:ext uri="{9D8B030D-6E8A-4147-A177-3AD203B41FA5}">
                      <a16:colId xmlns:a16="http://schemas.microsoft.com/office/drawing/2014/main" val="4065163700"/>
                    </a:ext>
                  </a:extLst>
                </a:gridCol>
                <a:gridCol w="1149482">
                  <a:extLst>
                    <a:ext uri="{9D8B030D-6E8A-4147-A177-3AD203B41FA5}">
                      <a16:colId xmlns:a16="http://schemas.microsoft.com/office/drawing/2014/main" val="3806767264"/>
                    </a:ext>
                  </a:extLst>
                </a:gridCol>
                <a:gridCol w="959341">
                  <a:extLst>
                    <a:ext uri="{9D8B030D-6E8A-4147-A177-3AD203B41FA5}">
                      <a16:colId xmlns:a16="http://schemas.microsoft.com/office/drawing/2014/main" val="4138883194"/>
                    </a:ext>
                  </a:extLst>
                </a:gridCol>
              </a:tblGrid>
              <a:tr h="61166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dirty="0" smtClean="0"/>
                        <a:t>working point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nominal luminosity/IP</a:t>
                      </a:r>
                    </a:p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[10</a:t>
                      </a:r>
                      <a:r>
                        <a:rPr lang="en-US" sz="2000" b="1" baseline="30000" dirty="0" smtClean="0">
                          <a:solidFill>
                            <a:schemeClr val="bg1"/>
                          </a:solidFill>
                        </a:rPr>
                        <a:t>34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cm</a:t>
                      </a:r>
                      <a:r>
                        <a:rPr lang="en-US" sz="2000" b="1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000" b="1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total luminosity (2 IPs)/ 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yr</a:t>
                      </a:r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 -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half luminosity in first two years (</a:t>
                      </a:r>
                      <a:r>
                        <a:rPr lang="en-GB" sz="1600" b="1" i="0" baseline="0" dirty="0" smtClean="0">
                          <a:solidFill>
                            <a:schemeClr val="bg1"/>
                          </a:solidFill>
                        </a:rPr>
                        <a:t>Z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) and first year (</a:t>
                      </a:r>
                      <a:r>
                        <a:rPr lang="en-GB" sz="1600" b="1" baseline="0" dirty="0" err="1" smtClean="0">
                          <a:solidFill>
                            <a:schemeClr val="bg1"/>
                          </a:solidFill>
                        </a:rPr>
                        <a:t>ttbar</a:t>
                      </a:r>
                      <a:r>
                        <a:rPr lang="en-GB" sz="1600" b="1" baseline="0" dirty="0" smtClean="0">
                          <a:solidFill>
                            <a:schemeClr val="bg1"/>
                          </a:solidFill>
                        </a:rPr>
                        <a:t>) to account for initial operation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physics goal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run time [years]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37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i="1" dirty="0" smtClean="0"/>
                        <a:t>Z</a:t>
                      </a:r>
                      <a:r>
                        <a:rPr lang="en-GB" sz="2000" b="1" baseline="0" dirty="0" smtClean="0"/>
                        <a:t> first 2 years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baseline="0" dirty="0" smtClean="0"/>
                        <a:t>100</a:t>
                      </a:r>
                      <a:endParaRPr lang="en-GB" sz="1400" i="0" baseline="300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26 ab</a:t>
                      </a:r>
                      <a:r>
                        <a:rPr lang="en-GB" sz="2000" b="1" baseline="30000" dirty="0" smtClean="0"/>
                        <a:t>-1</a:t>
                      </a:r>
                      <a:r>
                        <a:rPr lang="en-GB" sz="2000" b="1" dirty="0" smtClean="0"/>
                        <a:t>/year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150 ab</a:t>
                      </a:r>
                      <a:r>
                        <a:rPr lang="en-GB" sz="2000" b="1" baseline="30000" dirty="0" smtClean="0"/>
                        <a:t>-1</a:t>
                      </a:r>
                      <a:endParaRPr lang="en-GB" sz="1400" b="1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</a:t>
                      </a:r>
                      <a:endParaRPr lang="en-GB" sz="2000" b="1" dirty="0"/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37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i="1" dirty="0" smtClean="0"/>
                        <a:t>Z</a:t>
                      </a:r>
                      <a:r>
                        <a:rPr lang="en-GB" sz="2000" b="1" dirty="0" smtClean="0"/>
                        <a:t> later </a:t>
                      </a:r>
                      <a:endParaRPr lang="en-GB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/>
                        <a:t>200</a:t>
                      </a:r>
                      <a:endParaRPr lang="en-GB" sz="1400" i="0" baseline="30000" dirty="0" smtClean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/>
                        <a:t>48 ab</a:t>
                      </a:r>
                      <a:r>
                        <a:rPr lang="en-GB" sz="2000" b="1" baseline="30000" dirty="0" smtClean="0"/>
                        <a:t>-1</a:t>
                      </a:r>
                      <a:r>
                        <a:rPr lang="en-GB" sz="2000" b="1" dirty="0" smtClean="0"/>
                        <a:t>/year</a:t>
                      </a:r>
                      <a:endParaRPr lang="en-GB" sz="1400" b="1" dirty="0" smtClean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37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i="1" dirty="0" smtClean="0"/>
                        <a:t>W</a:t>
                      </a:r>
                      <a:endParaRPr lang="en-GB" sz="2000" b="1" i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baseline="0" dirty="0" smtClean="0"/>
                        <a:t>25</a:t>
                      </a:r>
                      <a:endParaRPr lang="en-GB" sz="1400" i="0" baseline="30000" dirty="0" smtClean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/>
                        <a:t>6 ab</a:t>
                      </a:r>
                      <a:r>
                        <a:rPr lang="en-GB" sz="2000" b="1" baseline="30000" dirty="0" smtClean="0"/>
                        <a:t>-1</a:t>
                      </a:r>
                      <a:r>
                        <a:rPr lang="en-GB" sz="2000" b="1" dirty="0" smtClean="0"/>
                        <a:t>/year</a:t>
                      </a:r>
                      <a:endParaRPr lang="en-GB" sz="1400" b="1" dirty="0" smtClean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baseline="0" dirty="0" smtClean="0"/>
                        <a:t>10</a:t>
                      </a:r>
                      <a:r>
                        <a:rPr lang="en-GB" sz="2000" b="1" dirty="0" smtClean="0"/>
                        <a:t> ab</a:t>
                      </a:r>
                      <a:r>
                        <a:rPr lang="en-GB" sz="2000" b="1" baseline="30000" dirty="0" smtClean="0"/>
                        <a:t>-1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1 - 2</a:t>
                      </a:r>
                      <a:endParaRPr lang="en-GB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37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i="1" dirty="0" smtClean="0"/>
                        <a:t>H</a:t>
                      </a:r>
                      <a:endParaRPr lang="en-GB" sz="2000" b="1" i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i="0" dirty="0" smtClean="0"/>
                        <a:t>7.0</a:t>
                      </a:r>
                      <a:endParaRPr lang="en-GB" sz="1400" i="0" baseline="30000" dirty="0" smtClean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/>
                        <a:t>1.7 ab</a:t>
                      </a:r>
                      <a:r>
                        <a:rPr lang="en-GB" sz="2000" b="1" baseline="30000" dirty="0" smtClean="0"/>
                        <a:t>-1</a:t>
                      </a:r>
                      <a:r>
                        <a:rPr lang="en-GB" sz="2000" b="1" dirty="0" smtClean="0"/>
                        <a:t>/year</a:t>
                      </a:r>
                      <a:endParaRPr lang="en-GB" sz="1400" b="1" dirty="0" smtClean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5 ab</a:t>
                      </a:r>
                      <a:r>
                        <a:rPr lang="en-GB" sz="2000" b="1" baseline="30000" dirty="0" smtClean="0"/>
                        <a:t>-1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</a:t>
                      </a:r>
                      <a:endParaRPr lang="en-GB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376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="0" i="0" dirty="0" smtClean="0"/>
                        <a:t>machine modification for RF</a:t>
                      </a:r>
                      <a:r>
                        <a:rPr lang="en-US" sz="2000" b="0" i="0" baseline="0" dirty="0" smtClean="0"/>
                        <a:t> installation &amp; rearrangement: </a:t>
                      </a:r>
                      <a:r>
                        <a:rPr lang="en-US" sz="2000" b="0" i="0" dirty="0" smtClean="0"/>
                        <a:t>1 year</a:t>
                      </a:r>
                      <a:endParaRPr lang="en-GB" sz="2000" b="0" i="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437460"/>
                  </a:ext>
                </a:extLst>
              </a:tr>
              <a:tr h="51698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sz="2000" b="1" dirty="0" smtClean="0"/>
                        <a:t>top 1st year (350 GeV)</a:t>
                      </a:r>
                      <a:endParaRPr lang="en-GB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baseline="0" dirty="0" smtClean="0"/>
                        <a:t>0.8</a:t>
                      </a:r>
                      <a:endParaRPr lang="en-GB" sz="1400" i="0" baseline="30000" dirty="0" smtClean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/>
                        <a:t>0.2 ab</a:t>
                      </a:r>
                      <a:r>
                        <a:rPr lang="en-GB" sz="2000" b="1" baseline="30000" dirty="0" smtClean="0"/>
                        <a:t>-1</a:t>
                      </a:r>
                      <a:r>
                        <a:rPr lang="en-GB" sz="2000" b="1" dirty="0" smtClean="0"/>
                        <a:t>/year</a:t>
                      </a:r>
                      <a:endParaRPr lang="en-GB" sz="1400" b="1" dirty="0" smtClean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0.2 ab</a:t>
                      </a:r>
                      <a:r>
                        <a:rPr lang="en-GB" sz="2000" b="1" baseline="30000" dirty="0" smtClean="0"/>
                        <a:t>-1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</a:t>
                      </a:r>
                      <a:endParaRPr lang="en-GB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37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="1" dirty="0" smtClean="0"/>
                        <a:t>top later (365 GeV)</a:t>
                      </a:r>
                      <a:endParaRPr lang="en-GB" sz="20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0" baseline="0" dirty="0" smtClean="0"/>
                        <a:t>1.4</a:t>
                      </a:r>
                      <a:endParaRPr lang="en-GB" sz="1400" i="0" baseline="30000" dirty="0" smtClean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/>
                        <a:t>0.34 ab</a:t>
                      </a:r>
                      <a:r>
                        <a:rPr lang="en-GB" sz="2000" b="1" baseline="30000" dirty="0" smtClean="0"/>
                        <a:t>-1</a:t>
                      </a:r>
                      <a:r>
                        <a:rPr lang="en-GB" sz="2000" b="1" dirty="0" smtClean="0"/>
                        <a:t>/year</a:t>
                      </a:r>
                      <a:endParaRPr lang="en-GB" sz="1400" b="1" dirty="0" smtClean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1.5 ab</a:t>
                      </a:r>
                      <a:r>
                        <a:rPr lang="en-GB" sz="2000" b="1" baseline="30000" dirty="0" smtClean="0"/>
                        <a:t>-1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</a:t>
                      </a:r>
                      <a:endParaRPr lang="en-GB" sz="2000" b="1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32689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2176" y="5917177"/>
            <a:ext cx="9271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total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program duration: 14 – 15 years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- including machine modifications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phase 1 (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Z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W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,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): 8 – 9 years,    phase 2 (top): 6 years  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lang="en-US" dirty="0" smtClean="0">
                <a:latin typeface="Arial"/>
              </a:rPr>
              <a:t>FCC-</a:t>
            </a:r>
            <a:r>
              <a:rPr lang="en-US" dirty="0" err="1" smtClean="0">
                <a:latin typeface="Arial"/>
              </a:rPr>
              <a:t>ee</a:t>
            </a:r>
            <a:r>
              <a:rPr lang="en-US" dirty="0" smtClean="0">
                <a:latin typeface="Arial"/>
              </a:rPr>
              <a:t> </a:t>
            </a:r>
            <a:r>
              <a:rPr lang="en-US" dirty="0">
                <a:latin typeface="Arial"/>
              </a:rPr>
              <a:t>o</a:t>
            </a:r>
            <a:r>
              <a:rPr lang="en-US" dirty="0" smtClean="0">
                <a:latin typeface="Arial"/>
              </a:rPr>
              <a:t>peration model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819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9736" y="1154883"/>
            <a:ext cx="5345887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>
                <a:solidFill>
                  <a:srgbClr val="FF0000"/>
                </a:solidFill>
                <a:latin typeface="Arial"/>
                <a:cs typeface="Calibri" pitchFamily="34" charset="0"/>
              </a:rPr>
              <a:t>t</a:t>
            </a:r>
            <a:r>
              <a:rPr kumimoji="0" lang="en-GB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hree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sets of RF cavities to cover all 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options for FCC-</a:t>
            </a:r>
            <a:r>
              <a:rPr kumimoji="0" lang="en-GB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ee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 &amp; booster: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high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intensity (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Z, FCC-</a:t>
            </a:r>
            <a:r>
              <a:rPr kumimoji="0" lang="en-GB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hh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):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400 MHz mono-cell </a:t>
            </a:r>
            <a:r>
              <a:rPr kumimoji="0" lang="en-GB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cav</a:t>
            </a:r>
            <a:r>
              <a:rPr lang="en-GB" b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ities</a:t>
            </a:r>
            <a:r>
              <a:rPr lang="en-GB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 (4/</a:t>
            </a:r>
            <a:r>
              <a:rPr lang="en-GB" b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cryom</a:t>
            </a:r>
            <a:r>
              <a:rPr lang="en-GB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.)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higher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energy 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(W, H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, t):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400 MHz four-cell 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cavities (4/</a:t>
            </a:r>
            <a:r>
              <a:rPr kumimoji="0" lang="en-GB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cryomodule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)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GB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ttbar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machine complement: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800 MHz 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five-cell cavities (4/</a:t>
            </a:r>
            <a:r>
              <a:rPr kumimoji="0" lang="en-GB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cryom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Calibri" pitchFamily="34" charset="0"/>
              </a:rPr>
              <a:t>.)</a:t>
            </a:r>
            <a:r>
              <a:rPr lang="en-GB" b="1" kern="0" dirty="0">
                <a:solidFill>
                  <a:srgbClr val="0C377B"/>
                </a:solidFill>
                <a:cs typeface="Calibri" pitchFamily="34" charset="0"/>
              </a:rPr>
              <a:t> </a:t>
            </a:r>
            <a:endParaRPr lang="en-GB" b="1" kern="0" dirty="0" smtClean="0">
              <a:solidFill>
                <a:srgbClr val="0C377B"/>
              </a:solidFill>
              <a:cs typeface="Calibri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kern="0" dirty="0" smtClean="0">
                <a:solidFill>
                  <a:srgbClr val="0C377B"/>
                </a:solidFill>
                <a:cs typeface="Calibri" pitchFamily="34" charset="0"/>
              </a:rPr>
              <a:t>installation </a:t>
            </a:r>
            <a:r>
              <a:rPr lang="en-GB" b="1" kern="0" dirty="0">
                <a:solidFill>
                  <a:srgbClr val="0C377B"/>
                </a:solidFill>
                <a:cs typeface="Calibri" pitchFamily="34" charset="0"/>
              </a:rPr>
              <a:t>sequence comparable to LEP ( ≈ 30 CM/shutdown)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952884"/>
              </p:ext>
            </p:extLst>
          </p:nvPr>
        </p:nvGraphicFramePr>
        <p:xfrm>
          <a:off x="47328" y="1541133"/>
          <a:ext cx="3591599" cy="1604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105">
                  <a:extLst>
                    <a:ext uri="{9D8B030D-6E8A-4147-A177-3AD203B41FA5}">
                      <a16:colId xmlns:a16="http://schemas.microsoft.com/office/drawing/2014/main" val="2695382812"/>
                    </a:ext>
                  </a:extLst>
                </a:gridCol>
                <a:gridCol w="828977">
                  <a:extLst>
                    <a:ext uri="{9D8B030D-6E8A-4147-A177-3AD203B41FA5}">
                      <a16:colId xmlns:a16="http://schemas.microsoft.com/office/drawing/2014/main" val="211581498"/>
                    </a:ext>
                  </a:extLst>
                </a:gridCol>
                <a:gridCol w="1116565">
                  <a:extLst>
                    <a:ext uri="{9D8B030D-6E8A-4147-A177-3AD203B41FA5}">
                      <a16:colId xmlns:a16="http://schemas.microsoft.com/office/drawing/2014/main" val="571250755"/>
                    </a:ext>
                  </a:extLst>
                </a:gridCol>
                <a:gridCol w="1059952">
                  <a:extLst>
                    <a:ext uri="{9D8B030D-6E8A-4147-A177-3AD203B41FA5}">
                      <a16:colId xmlns:a16="http://schemas.microsoft.com/office/drawing/2014/main" val="1542903392"/>
                    </a:ext>
                  </a:extLst>
                </a:gridCol>
              </a:tblGrid>
              <a:tr h="38499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WP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ysClr val="windowText" lastClr="000000"/>
                          </a:solidFill>
                        </a:rPr>
                        <a:t>V</a:t>
                      </a:r>
                      <a:r>
                        <a:rPr lang="en-US" sz="1400" baseline="-25000" dirty="0" err="1" smtClean="0">
                          <a:solidFill>
                            <a:sysClr val="windowText" lastClr="000000"/>
                          </a:solidFill>
                        </a:rPr>
                        <a:t>rf</a:t>
                      </a:r>
                      <a:r>
                        <a:rPr lang="en-US" sz="1400" baseline="-250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[GV]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#bunches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ysClr val="windowText" lastClr="000000"/>
                          </a:solidFill>
                        </a:rPr>
                        <a:t>I</a:t>
                      </a:r>
                      <a:r>
                        <a:rPr lang="en-US" sz="1400" baseline="-25000" dirty="0" err="1" smtClean="0">
                          <a:solidFill>
                            <a:sysClr val="windowText" lastClr="000000"/>
                          </a:solidFill>
                        </a:rPr>
                        <a:t>beam</a:t>
                      </a:r>
                      <a:r>
                        <a:rPr lang="en-US" sz="1400" dirty="0" smtClean="0">
                          <a:solidFill>
                            <a:sysClr val="windowText" lastClr="000000"/>
                          </a:solidFill>
                        </a:rPr>
                        <a:t> [mA]</a:t>
                      </a:r>
                      <a:endParaRPr lang="en-GB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773298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Z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A5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16640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1390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057827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0.44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147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626709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2.0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393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29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652332"/>
                  </a:ext>
                </a:extLst>
              </a:tr>
              <a:tr h="2881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ttbar</a:t>
                      </a:r>
                      <a:endParaRPr lang="en-GB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10.9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5.4</a:t>
                      </a:r>
                      <a:endParaRPr lang="en-GB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879777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2641147" y="1877119"/>
            <a:ext cx="970059" cy="373711"/>
          </a:xfrm>
          <a:prstGeom prst="ellipse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575158" y="1521339"/>
            <a:ext cx="562" cy="486995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80456" y="1139492"/>
            <a:ext cx="2537776" cy="338554"/>
          </a:xfrm>
          <a:prstGeom prst="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“Ampere-class” machine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6242" y="2791407"/>
            <a:ext cx="970059" cy="373711"/>
          </a:xfrm>
          <a:prstGeom prst="ellipse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990806" y="3155716"/>
            <a:ext cx="2" cy="253666"/>
          </a:xfrm>
          <a:prstGeom prst="straightConnector1">
            <a:avLst/>
          </a:prstGeom>
          <a:ln w="190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58720" y="3184912"/>
            <a:ext cx="2328543" cy="338554"/>
          </a:xfrm>
          <a:prstGeom prst="rect">
            <a:avLst/>
          </a:prstGeom>
          <a:noFill/>
          <a:ln w="19050"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“high-gradient” machine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lang="en-US" dirty="0" smtClean="0">
                <a:latin typeface="Arial"/>
              </a:rPr>
              <a:t>FCC-</a:t>
            </a:r>
            <a:r>
              <a:rPr lang="en-US" dirty="0" err="1" smtClean="0">
                <a:latin typeface="Arial"/>
              </a:rPr>
              <a:t>ee</a:t>
            </a:r>
            <a:r>
              <a:rPr lang="en-US" dirty="0" smtClean="0">
                <a:latin typeface="Arial"/>
              </a:rPr>
              <a:t> RF staging scenario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4358583"/>
            <a:ext cx="9144000" cy="26991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278" y="3699316"/>
            <a:ext cx="1210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O. Brunner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9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9767" y="3544357"/>
            <a:ext cx="121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5.5 x 24m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26148" y="3557177"/>
            <a:ext cx="1703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 MeV, 3 turns,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802 MHz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14" y="880181"/>
            <a:ext cx="3722563" cy="646331"/>
          </a:xfrm>
          <a:prstGeom prst="rect">
            <a:avLst/>
          </a:prstGeom>
          <a:solidFill>
            <a:srgbClr val="FFFF00"/>
          </a:solidFill>
        </p:spPr>
        <p:txBody>
          <a:bodyPr wrap="square" r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5-cell 800 MHz cavity, JLAB prototype for both FCC-ee (t-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tbar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&amp; FCC-eh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6535" y="1505505"/>
            <a:ext cx="3513633" cy="2394244"/>
            <a:chOff x="23849" y="1731665"/>
            <a:chExt cx="4067190" cy="22477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49" y="1731665"/>
              <a:ext cx="4067190" cy="22477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3619" y="3349828"/>
              <a:ext cx="19774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JLAB, Oct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25, 2017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60880" y="3598552"/>
              <a:ext cx="19025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F.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Marhauser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et al</a:t>
              </a:r>
            </a:p>
          </p:txBody>
        </p:sp>
      </p:grpSp>
      <p:pic>
        <p:nvPicPr>
          <p:cNvPr id="9" name="Picture 3" descr="D:\reports\AAA_Eigene\Talks\2018_01_15_16_3rd_PERLE_Collaboration_Meeting_Daresbury\figures\CRN5_1st_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" y="4651282"/>
            <a:ext cx="3536966" cy="2157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35464" y="5484246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31 MV/m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93612" y="4852239"/>
                <a:ext cx="14927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400" b="0" i="0" baseline="-2500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3∙</m:t>
                    </m:r>
                    <m:sSup>
                      <m:sSup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GB" sz="1400" dirty="0" smtClean="0"/>
                  <a:t> @ 2K</a:t>
                </a:r>
                <a:endParaRPr lang="en-GB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612" y="4852239"/>
                <a:ext cx="1492716" cy="307777"/>
              </a:xfrm>
              <a:prstGeom prst="rect">
                <a:avLst/>
              </a:prstGeom>
              <a:blipFill>
                <a:blip r:embed="rId4"/>
                <a:stretch>
                  <a:fillRect t="-2000" b="-2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562248" y="1286197"/>
            <a:ext cx="286255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Seamless 400 MHz single-cell cavity formed by spinning at INFN-LNL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5963" y="887084"/>
            <a:ext cx="269212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CA" b="1" dirty="0" smtClean="0">
                <a:solidFill>
                  <a:srgbClr val="0000CC"/>
                </a:solidFill>
                <a:latin typeface="Calibri" panose="020F0502020204030204"/>
              </a:rPr>
              <a:t>CERN </a:t>
            </a:r>
            <a:r>
              <a:rPr lang="en-CA" b="1" dirty="0">
                <a:solidFill>
                  <a:srgbClr val="0000CC"/>
                </a:solidFill>
                <a:latin typeface="Calibri" panose="020F0502020204030204"/>
              </a:rPr>
              <a:t>half-cells formed using </a:t>
            </a:r>
            <a:r>
              <a:rPr lang="en-CA" b="1" dirty="0" smtClean="0">
                <a:solidFill>
                  <a:srgbClr val="0000CC"/>
                </a:solidFill>
                <a:latin typeface="Calibri" panose="020F0502020204030204"/>
              </a:rPr>
              <a:t>Electro-Hydro-Forming (EHF) </a:t>
            </a:r>
            <a:r>
              <a:rPr lang="en-CA" b="1" dirty="0">
                <a:solidFill>
                  <a:srgbClr val="0000CC"/>
                </a:solidFill>
                <a:latin typeface="Calibri" panose="020F0502020204030204"/>
              </a:rPr>
              <a:t>at </a:t>
            </a:r>
            <a:r>
              <a:rPr lang="en-CA" b="1" dirty="0" err="1" smtClean="0">
                <a:solidFill>
                  <a:srgbClr val="0000CC"/>
                </a:solidFill>
                <a:latin typeface="Calibri" panose="020F0502020204030204"/>
              </a:rPr>
              <a:t>B</a:t>
            </a:r>
            <a:r>
              <a:rPr lang="en-CA" b="1" baseline="-25000" dirty="0" err="1" smtClean="0">
                <a:solidFill>
                  <a:srgbClr val="0000CC"/>
                </a:solidFill>
                <a:latin typeface="Calibri" panose="020F0502020204030204"/>
              </a:rPr>
              <a:t>max</a:t>
            </a:r>
            <a:endParaRPr lang="en-CA" b="1" dirty="0">
              <a:solidFill>
                <a:srgbClr val="0000CC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668" y="2205707"/>
            <a:ext cx="2850685" cy="18758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44595" y="4131227"/>
            <a:ext cx="3301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Tooling fabricated and successfully tested with an Aluminium cavity.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20966" y="2227615"/>
            <a:ext cx="1957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Legnaro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Feb 2018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19897" y="3663477"/>
            <a:ext cx="3360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V. Palmieri †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Pira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75351" y="5850539"/>
            <a:ext cx="2895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† We’re saddened about the sudden death of Vincenzo Palmieri this year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814441-6E45-4971-BE9A-69820C81F3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6614" r="3822" b="6429"/>
          <a:stretch/>
        </p:blipFill>
        <p:spPr>
          <a:xfrm>
            <a:off x="6378225" y="2829075"/>
            <a:ext cx="2627598" cy="1840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83F43B-637D-44EF-8DF9-2F6A602938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79" y="1830244"/>
            <a:ext cx="1780048" cy="112833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566368" y="4755677"/>
            <a:ext cx="26559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strain rate technology using shockwaves in water from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HV discharge.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EHF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investigated for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half-cells and seamless Nb and Cu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cavities.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32510" y="4417411"/>
            <a:ext cx="3123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J.-F.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Croteau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EASITrain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PhD Student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33352" y="5376040"/>
            <a:ext cx="252348" cy="1149208"/>
          </a:xfrm>
          <a:prstGeom prst="rect">
            <a:avLst/>
          </a:prstGeom>
          <a:solidFill>
            <a:srgbClr val="66FF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05580" y="5512505"/>
            <a:ext cx="1214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Regime of </a:t>
            </a:r>
            <a:r>
              <a:rPr lang="en-US" sz="1200" i="1" dirty="0" smtClean="0"/>
              <a:t>E</a:t>
            </a:r>
            <a:r>
              <a:rPr lang="en-US" sz="1200" i="1" baseline="-25000" dirty="0" smtClean="0"/>
              <a:t>acc</a:t>
            </a:r>
            <a:r>
              <a:rPr lang="en-US" sz="1200" dirty="0" smtClean="0"/>
              <a:t> </a:t>
            </a:r>
            <a:br>
              <a:rPr lang="en-US" sz="1200" dirty="0" smtClean="0"/>
            </a:br>
            <a:r>
              <a:rPr lang="en-US" sz="1200" dirty="0" smtClean="0"/>
              <a:t>requirements</a:t>
            </a:r>
          </a:p>
          <a:p>
            <a:r>
              <a:rPr lang="en-US" sz="1200" dirty="0" smtClean="0"/>
              <a:t>in </a:t>
            </a:r>
            <a:r>
              <a:rPr lang="en-US" sz="1200" dirty="0"/>
              <a:t>LHeC, </a:t>
            </a:r>
            <a:r>
              <a:rPr lang="en-US" sz="1200" dirty="0" smtClean="0"/>
              <a:t>PERLE, </a:t>
            </a:r>
            <a:br>
              <a:rPr lang="en-US" sz="1200" dirty="0" smtClean="0"/>
            </a:br>
            <a:r>
              <a:rPr lang="en-US" sz="1200" dirty="0" smtClean="0"/>
              <a:t>FCC-ee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45740" y="5736080"/>
            <a:ext cx="1140056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q</a:t>
            </a:r>
            <a:r>
              <a:rPr lang="en-US" sz="1400" dirty="0" smtClean="0">
                <a:latin typeface="+mj-lt"/>
              </a:rPr>
              <a:t>uench limit</a:t>
            </a:r>
            <a:endParaRPr lang="en-US" sz="1400" dirty="0">
              <a:latin typeface="+mj-lt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3059" y="-27384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lang="en-US" dirty="0" smtClean="0">
                <a:latin typeface="Arial"/>
              </a:rPr>
              <a:t>FCC SRF cavity development (examples)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0605" y="6455140"/>
            <a:ext cx="216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O. Brunner, E. Jensen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042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954" y="1193018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b="1" dirty="0">
                <a:solidFill>
                  <a:srgbClr val="0C377B"/>
                </a:solidFill>
                <a:latin typeface="Arial"/>
              </a:rPr>
              <a:t>t</a:t>
            </a:r>
            <a:r>
              <a:rPr kumimoji="0" lang="da-DK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win-dipole design with 2× power saving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MW (at </a:t>
            </a: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175 </a:t>
            </a:r>
            <a:r>
              <a:rPr kumimoji="0" lang="da-DK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GeV), with Al busbars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549843"/>
            <a:ext cx="3256510" cy="2173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393"/>
          <a:stretch/>
        </p:blipFill>
        <p:spPr>
          <a:xfrm>
            <a:off x="212658" y="1907793"/>
            <a:ext cx="4912694" cy="205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7577" y="4135955"/>
            <a:ext cx="3832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first 1 m prototype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6562" y="892130"/>
            <a:ext cx="3703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b="1" noProof="0" dirty="0" smtClean="0">
                <a:solidFill>
                  <a:srgbClr val="0C377B"/>
                </a:solidFill>
                <a:latin typeface="Arial"/>
              </a:rPr>
              <a:t>t</a:t>
            </a:r>
            <a:r>
              <a:rPr kumimoji="0" lang="da-DK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win F/D quad design with 2× power saving;</a:t>
            </a:r>
            <a:r>
              <a:rPr kumimoji="0" lang="da-DK" sz="2000" b="1" i="0" u="none" strike="noStrike" kern="120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a-DK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25 MW (at 175 GeV), with Cu conductor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667" y="1865855"/>
            <a:ext cx="3097164" cy="2483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756" y="4765441"/>
            <a:ext cx="2543169" cy="199533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98457" y="4349788"/>
            <a:ext cx="3832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first 1 m prototype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4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lang="en-US" sz="2800" dirty="0">
                <a:latin typeface="Arial"/>
              </a:rPr>
              <a:t>l</a:t>
            </a:r>
            <a:r>
              <a:rPr lang="en-US" sz="2800" dirty="0" smtClean="0">
                <a:latin typeface="Arial"/>
              </a:rPr>
              <a:t>ow-power low-cost design for FCC-</a:t>
            </a:r>
            <a:r>
              <a:rPr lang="en-US" sz="2800" dirty="0" err="1" smtClean="0">
                <a:latin typeface="Arial"/>
              </a:rPr>
              <a:t>ee</a:t>
            </a:r>
            <a:r>
              <a:rPr lang="en-US" sz="2800" dirty="0" smtClean="0">
                <a:latin typeface="Arial"/>
              </a:rPr>
              <a:t> magnets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0029" y="6429340"/>
            <a:ext cx="128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Milanese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0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245" y="1974969"/>
            <a:ext cx="4537166" cy="2865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172" y="5162267"/>
            <a:ext cx="9164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The chambers feature </a:t>
            </a:r>
            <a:r>
              <a:rPr lang="en-GB" sz="2400" b="1" dirty="0" smtClean="0"/>
              <a:t>lumped SR absorbers with NEG-pumps </a:t>
            </a:r>
            <a:r>
              <a:rPr lang="en-GB" sz="2400" dirty="0" smtClean="0"/>
              <a:t>placed next to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Construction of chamber prototypes in coming months and integration with twin magnets</a:t>
            </a:r>
            <a:endParaRPr lang="en-GB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34273" y="1260034"/>
            <a:ext cx="3996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Vacuum chamber cross section: </a:t>
            </a:r>
            <a:r>
              <a:rPr lang="en-GB" dirty="0" smtClean="0"/>
              <a:t>70 mm ID with ”winglets” in the plane of the orbit (</a:t>
            </a:r>
            <a:r>
              <a:rPr lang="en-GB" dirty="0" err="1" smtClean="0"/>
              <a:t>SuperKEKB</a:t>
            </a:r>
            <a:r>
              <a:rPr lang="en-GB" dirty="0" smtClean="0"/>
              <a:t>-like);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" r="65631"/>
          <a:stretch/>
        </p:blipFill>
        <p:spPr>
          <a:xfrm>
            <a:off x="4911634" y="4097506"/>
            <a:ext cx="1185298" cy="846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" y="1761061"/>
            <a:ext cx="4095707" cy="279990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lang="en-US" sz="2800" dirty="0" smtClean="0">
                <a:latin typeface="Arial"/>
              </a:rPr>
              <a:t>FCC-</a:t>
            </a:r>
            <a:r>
              <a:rPr lang="en-US" sz="2800" dirty="0" err="1" smtClean="0">
                <a:latin typeface="Arial"/>
              </a:rPr>
              <a:t>ee</a:t>
            </a:r>
            <a:r>
              <a:rPr lang="en-US" sz="2800" dirty="0" smtClean="0">
                <a:latin typeface="Arial"/>
              </a:rPr>
              <a:t> arc vacuum prototyping and integration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0605" y="6455140"/>
            <a:ext cx="224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Kersevan, C. </a:t>
            </a:r>
            <a:r>
              <a:rPr lang="en-US" dirty="0" err="1" smtClean="0"/>
              <a:t>Garion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4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4E71CEA-19DA-D145-A11F-481BD5504BE9}"/>
              </a:ext>
            </a:extLst>
          </p:cNvPr>
          <p:cNvSpPr txBox="1">
            <a:spLocks/>
          </p:cNvSpPr>
          <p:nvPr/>
        </p:nvSpPr>
        <p:spPr bwMode="auto">
          <a:xfrm>
            <a:off x="5024846" y="969687"/>
            <a:ext cx="4189072" cy="527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+mn-lt"/>
                <a:ea typeface="ＭＳ Ｐゴシック" pitchFamily="22" charset="-128"/>
                <a:cs typeface="ＭＳ Ｐゴシック" pitchFamily="22" charset="-128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+mn-lt"/>
                <a:ea typeface="ＭＳ Ｐゴシック" pitchFamily="22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22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+mn-lt"/>
                <a:ea typeface="ＭＳ Ｐゴシック" pitchFamily="22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22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6576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None/>
            </a:pPr>
            <a:r>
              <a:rPr lang="en-GB" sz="2200" dirty="0">
                <a:ea typeface="ＭＳ Ｐゴシック" charset="0"/>
                <a:cs typeface="Garamond"/>
              </a:rPr>
              <a:t>SLC/SUPERKEKB-like </a:t>
            </a:r>
            <a:r>
              <a:rPr lang="en-GB" sz="2200" dirty="0" smtClean="0">
                <a:ea typeface="ＭＳ Ｐゴシック" charset="0"/>
                <a:cs typeface="Garamond"/>
              </a:rPr>
              <a:t>6 GeV </a:t>
            </a:r>
            <a:r>
              <a:rPr lang="en-GB" sz="2200" dirty="0" err="1" smtClean="0">
                <a:ea typeface="ＭＳ Ｐゴシック" charset="0"/>
                <a:cs typeface="Garamond"/>
              </a:rPr>
              <a:t>linac</a:t>
            </a:r>
            <a:r>
              <a:rPr lang="en-GB" sz="2200" dirty="0" smtClean="0">
                <a:ea typeface="ＭＳ Ｐゴシック" charset="0"/>
                <a:cs typeface="Garamond"/>
              </a:rPr>
              <a:t> accelerating; </a:t>
            </a:r>
            <a:r>
              <a:rPr lang="en-GB" sz="2200" b="1" dirty="0" smtClean="0">
                <a:ea typeface="ＭＳ Ｐゴシック" charset="0"/>
                <a:cs typeface="Garamond"/>
              </a:rPr>
              <a:t>1 </a:t>
            </a:r>
            <a:r>
              <a:rPr lang="en-GB" sz="2200" dirty="0">
                <a:ea typeface="ＭＳ Ｐゴシック" charset="0"/>
                <a:cs typeface="Garamond"/>
              </a:rPr>
              <a:t>or</a:t>
            </a:r>
            <a:r>
              <a:rPr lang="en-GB" sz="2200" b="1" dirty="0">
                <a:ea typeface="ＭＳ Ｐゴシック" charset="0"/>
                <a:cs typeface="Garamond"/>
              </a:rPr>
              <a:t> 2 </a:t>
            </a:r>
            <a:r>
              <a:rPr lang="en-GB" sz="2200" dirty="0">
                <a:ea typeface="ＭＳ Ｐゴシック" charset="0"/>
                <a:cs typeface="Garamond"/>
              </a:rPr>
              <a:t>bunches with repetition rate of </a:t>
            </a:r>
            <a:r>
              <a:rPr lang="en-GB" sz="2200" b="1" dirty="0">
                <a:ea typeface="ＭＳ Ｐゴシック" charset="0"/>
                <a:cs typeface="Garamond"/>
              </a:rPr>
              <a:t>100-200 Hz</a:t>
            </a:r>
          </a:p>
          <a:p>
            <a:pPr marL="493776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Char char="•"/>
            </a:pPr>
            <a:endParaRPr lang="en-GB" sz="2200" b="1" dirty="0" smtClean="0">
              <a:ea typeface="ＭＳ Ｐゴシック" charset="0"/>
              <a:cs typeface="Garamond"/>
            </a:endParaRPr>
          </a:p>
          <a:p>
            <a:pPr marL="36576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None/>
            </a:pPr>
            <a:r>
              <a:rPr lang="en-GB" sz="2200" b="1" dirty="0" smtClean="0">
                <a:ea typeface="ＭＳ Ｐゴシック" charset="0"/>
                <a:cs typeface="Garamond"/>
              </a:rPr>
              <a:t>Same </a:t>
            </a:r>
            <a:r>
              <a:rPr lang="en-GB" sz="2200" b="1" dirty="0" err="1">
                <a:ea typeface="ＭＳ Ｐゴシック" charset="0"/>
                <a:cs typeface="Garamond"/>
              </a:rPr>
              <a:t>linac</a:t>
            </a:r>
            <a:r>
              <a:rPr lang="en-GB" sz="2200" b="1" dirty="0">
                <a:ea typeface="ＭＳ Ｐゴシック" charset="0"/>
                <a:cs typeface="Garamond"/>
              </a:rPr>
              <a:t> </a:t>
            </a:r>
            <a:r>
              <a:rPr lang="en-GB" sz="2200" dirty="0">
                <a:ea typeface="ＭＳ Ｐゴシック" charset="0"/>
                <a:cs typeface="Garamond"/>
              </a:rPr>
              <a:t>used for positron production @ </a:t>
            </a:r>
            <a:r>
              <a:rPr lang="en-GB" sz="2200" b="1" dirty="0">
                <a:ea typeface="ＭＳ Ｐゴシック" charset="0"/>
                <a:cs typeface="Garamond"/>
              </a:rPr>
              <a:t>4.46 </a:t>
            </a:r>
            <a:r>
              <a:rPr lang="en-GB" sz="2200" b="1" dirty="0" smtClean="0">
                <a:ea typeface="ＭＳ Ｐゴシック" charset="0"/>
                <a:cs typeface="Garamond"/>
              </a:rPr>
              <a:t>GeV </a:t>
            </a:r>
            <a:r>
              <a:rPr lang="en-GB" sz="2200" dirty="0" smtClean="0">
                <a:ea typeface="ＭＳ Ｐゴシック" charset="0"/>
                <a:cs typeface="Garamond"/>
              </a:rPr>
              <a:t>Positron </a:t>
            </a:r>
            <a:r>
              <a:rPr lang="en-GB" sz="2200" dirty="0">
                <a:ea typeface="ＭＳ Ｐゴシック" charset="0"/>
                <a:cs typeface="Garamond"/>
              </a:rPr>
              <a:t>beam emittances reduced in DR @ </a:t>
            </a:r>
            <a:r>
              <a:rPr lang="en-GB" sz="2200" b="1" dirty="0">
                <a:ea typeface="ＭＳ Ｐゴシック" charset="0"/>
                <a:cs typeface="Garamond"/>
              </a:rPr>
              <a:t>1.54 GeV</a:t>
            </a:r>
            <a:endParaRPr lang="en-GB" sz="2200" dirty="0">
              <a:ea typeface="ＭＳ Ｐゴシック" charset="0"/>
              <a:cs typeface="Garamond"/>
            </a:endParaRPr>
          </a:p>
          <a:p>
            <a:pPr marL="493776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Char char="•"/>
            </a:pPr>
            <a:endParaRPr lang="en-GB" sz="2200" dirty="0" smtClean="0">
              <a:ea typeface="ＭＳ Ｐゴシック" charset="0"/>
              <a:cs typeface="Garamond"/>
            </a:endParaRPr>
          </a:p>
          <a:p>
            <a:pPr marL="36576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None/>
            </a:pPr>
            <a:r>
              <a:rPr lang="en-GB" sz="2200" dirty="0" smtClean="0">
                <a:ea typeface="ＭＳ Ｐゴシック" charset="0"/>
                <a:cs typeface="Garamond"/>
              </a:rPr>
              <a:t>Injection </a:t>
            </a:r>
            <a:r>
              <a:rPr lang="en-GB" sz="2200" dirty="0">
                <a:ea typeface="ＭＳ Ｐゴシック" charset="0"/>
                <a:cs typeface="Garamond"/>
              </a:rPr>
              <a:t>@ </a:t>
            </a:r>
            <a:r>
              <a:rPr lang="en-GB" sz="2200" b="1" dirty="0">
                <a:ea typeface="ＭＳ Ｐゴシック" charset="0"/>
                <a:cs typeface="Garamond"/>
              </a:rPr>
              <a:t>6 GeV</a:t>
            </a:r>
            <a:r>
              <a:rPr lang="en-GB" sz="2200" dirty="0">
                <a:ea typeface="ＭＳ Ｐゴシック" charset="0"/>
                <a:cs typeface="Garamond"/>
              </a:rPr>
              <a:t> into of Pre-Booster Ring (SPS or new ring</a:t>
            </a:r>
            <a:r>
              <a:rPr lang="en-GB" sz="2200" dirty="0" smtClean="0">
                <a:ea typeface="ＭＳ Ｐゴシック" charset="0"/>
                <a:cs typeface="Garamond"/>
              </a:rPr>
              <a:t>) and acceleration to 20 GeV </a:t>
            </a:r>
            <a:endParaRPr lang="en-GB" sz="2200" dirty="0">
              <a:ea typeface="ＭＳ Ｐゴシック" charset="0"/>
              <a:cs typeface="Garamond"/>
            </a:endParaRPr>
          </a:p>
          <a:p>
            <a:pPr marL="493776" indent="-4572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Font typeface="Arial"/>
              <a:buChar char="•"/>
            </a:pPr>
            <a:endParaRPr lang="en-GB" sz="2200" dirty="0" smtClean="0">
              <a:ea typeface="ＭＳ Ｐゴシック" charset="0"/>
              <a:cs typeface="Garamond"/>
            </a:endParaRPr>
          </a:p>
          <a:p>
            <a:pPr marL="36576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55A0"/>
              </a:buClr>
              <a:buSzTx/>
              <a:buNone/>
            </a:pPr>
            <a:r>
              <a:rPr lang="en-GB" sz="2200" dirty="0" smtClean="0">
                <a:ea typeface="ＭＳ Ｐゴシック" charset="0"/>
                <a:cs typeface="Garamond"/>
              </a:rPr>
              <a:t>Injection to </a:t>
            </a:r>
            <a:r>
              <a:rPr lang="en-GB" sz="2200" dirty="0">
                <a:ea typeface="ＭＳ Ｐゴシック" charset="0"/>
                <a:cs typeface="Garamond"/>
              </a:rPr>
              <a:t>main Booster @ </a:t>
            </a:r>
            <a:r>
              <a:rPr lang="en-GB" sz="2200" b="1" dirty="0">
                <a:ea typeface="ＭＳ Ｐゴシック" charset="0"/>
                <a:cs typeface="Garamond"/>
              </a:rPr>
              <a:t>20 GeV </a:t>
            </a:r>
            <a:r>
              <a:rPr lang="en-GB" sz="2200" b="1" dirty="0" smtClean="0">
                <a:ea typeface="ＭＳ Ｐゴシック" charset="0"/>
                <a:cs typeface="Garamond"/>
              </a:rPr>
              <a:t>and interleaved</a:t>
            </a:r>
            <a:r>
              <a:rPr lang="en-GB" sz="2200" dirty="0" smtClean="0">
                <a:ea typeface="ＭＳ Ｐゴシック" charset="0"/>
                <a:cs typeface="Garamond"/>
              </a:rPr>
              <a:t> </a:t>
            </a:r>
            <a:r>
              <a:rPr lang="en-GB" sz="2200" dirty="0">
                <a:ea typeface="ＭＳ Ｐゴシック" charset="0"/>
                <a:cs typeface="Garamond"/>
              </a:rPr>
              <a:t>filling of e+/e- (below </a:t>
            </a:r>
            <a:r>
              <a:rPr lang="en-GB" sz="2200" b="1" dirty="0">
                <a:ea typeface="ＭＳ Ｐゴシック" charset="0"/>
                <a:cs typeface="Garamond"/>
              </a:rPr>
              <a:t>20 min </a:t>
            </a:r>
            <a:r>
              <a:rPr lang="en-GB" sz="2200" dirty="0">
                <a:ea typeface="ＭＳ Ｐゴシック" charset="0"/>
                <a:cs typeface="Garamond"/>
              </a:rPr>
              <a:t>for full filling)</a:t>
            </a:r>
            <a:r>
              <a:rPr lang="en-GB" sz="2200" b="1" dirty="0">
                <a:ea typeface="ＭＳ Ｐゴシック" charset="0"/>
                <a:cs typeface="Garamond"/>
              </a:rPr>
              <a:t> </a:t>
            </a:r>
            <a:r>
              <a:rPr lang="en-GB" sz="2200" dirty="0">
                <a:ea typeface="ＭＳ Ｐゴシック" charset="0"/>
                <a:cs typeface="Garamond"/>
              </a:rPr>
              <a:t>and continuous </a:t>
            </a:r>
            <a:r>
              <a:rPr lang="en-GB" sz="2200" dirty="0" smtClean="0">
                <a:ea typeface="ＭＳ Ｐゴシック" charset="0"/>
                <a:cs typeface="Garamond"/>
              </a:rPr>
              <a:t>top-up </a:t>
            </a:r>
            <a:endParaRPr lang="en-GB" sz="2200" dirty="0">
              <a:ea typeface="ＭＳ Ｐゴシック" charset="0"/>
              <a:cs typeface="Garamon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BDBF9-AAF0-3141-BD0A-849CFD973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" y="969687"/>
            <a:ext cx="4826470" cy="3552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D373BD-A549-B547-9362-0A7A221AE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4166"/>
            <a:ext cx="4911634" cy="20880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" y="-70927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lang="en-US" sz="4000" dirty="0" smtClean="0">
                <a:latin typeface="Arial"/>
              </a:rPr>
              <a:t>FCC-</a:t>
            </a:r>
            <a:r>
              <a:rPr lang="en-US" sz="4000" dirty="0" err="1" smtClean="0">
                <a:latin typeface="Arial"/>
              </a:rPr>
              <a:t>ee</a:t>
            </a:r>
            <a:r>
              <a:rPr lang="en-US" sz="4000" dirty="0" smtClean="0">
                <a:latin typeface="Arial"/>
              </a:rPr>
              <a:t> injector layout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165" y="817400"/>
            <a:ext cx="2630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S. Ogur, K. Oide, Y. </a:t>
            </a:r>
            <a:r>
              <a:rPr lang="en-US" sz="1400" dirty="0" err="1" smtClean="0"/>
              <a:t>Papaphilippou</a:t>
            </a:r>
            <a:r>
              <a:rPr lang="en-US" sz="1400" dirty="0" smtClean="0"/>
              <a:t>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519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"/>
          <p:cNvGraphicFramePr/>
          <p:nvPr>
            <p:extLst>
              <p:ext uri="{D42A27DB-BD31-4B8C-83A1-F6EECF244321}">
                <p14:modId xmlns:p14="http://schemas.microsoft.com/office/powerpoint/2010/main" val="2694609332"/>
              </p:ext>
            </p:extLst>
          </p:nvPr>
        </p:nvGraphicFramePr>
        <p:xfrm>
          <a:off x="-3060" y="865833"/>
          <a:ext cx="9147060" cy="5992163"/>
        </p:xfrm>
        <a:graphic>
          <a:graphicData uri="http://schemas.openxmlformats.org/drawingml/2006/table">
            <a:tbl>
              <a:tblPr firstRow="1" firstCol="1"/>
              <a:tblGrid>
                <a:gridCol w="3129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709">
                  <a:extLst>
                    <a:ext uri="{9D8B030D-6E8A-4147-A177-3AD203B41FA5}">
                      <a16:colId xmlns:a16="http://schemas.microsoft.com/office/drawing/2014/main" val="4243762961"/>
                    </a:ext>
                  </a:extLst>
                </a:gridCol>
                <a:gridCol w="1222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54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>
                          <a:solidFill>
                            <a:srgbClr val="F5F5EA"/>
                          </a:solidFill>
                        </a:rPr>
                        <a:t>Beam energy (GeV)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>
                          <a:solidFill>
                            <a:srgbClr val="F5F5EA"/>
                          </a:solidFill>
                        </a:rPr>
                        <a:t>45.6</a:t>
                      </a:r>
                    </a:p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>
                          <a:solidFill>
                            <a:srgbClr val="F5F5EA"/>
                          </a:solidFill>
                        </a:rPr>
                        <a:t>Z</a:t>
                      </a:r>
                      <a:endParaRPr sz="2200" b="1" dirty="0">
                        <a:solidFill>
                          <a:srgbClr val="F5F5EA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>
                          <a:solidFill>
                            <a:srgbClr val="F5F5EA"/>
                          </a:solidFill>
                          <a:latin typeface="Palatino"/>
                        </a:rPr>
                        <a:t>80</a:t>
                      </a:r>
                    </a:p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>
                          <a:solidFill>
                            <a:srgbClr val="F5F5EA"/>
                          </a:solidFill>
                          <a:latin typeface="Palatino"/>
                        </a:rPr>
                        <a:t>W</a:t>
                      </a:r>
                      <a:endParaRPr sz="2200" b="1" dirty="0">
                        <a:solidFill>
                          <a:srgbClr val="F5F5EA"/>
                        </a:solidFill>
                        <a:latin typeface="Palatino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 smtClean="0">
                          <a:solidFill>
                            <a:srgbClr val="F5F5EA"/>
                          </a:solidFill>
                        </a:rPr>
                        <a:t>120</a:t>
                      </a:r>
                      <a:endParaRPr lang="en-US" sz="2200" b="1" dirty="0" smtClean="0">
                        <a:solidFill>
                          <a:srgbClr val="F5F5EA"/>
                        </a:solidFill>
                      </a:endParaRPr>
                    </a:p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>
                          <a:solidFill>
                            <a:srgbClr val="F5F5EA"/>
                          </a:solidFill>
                        </a:rPr>
                        <a:t>ZH</a:t>
                      </a:r>
                      <a:endParaRPr sz="2200" b="1" dirty="0">
                        <a:solidFill>
                          <a:srgbClr val="F5F5EA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 smtClean="0">
                          <a:solidFill>
                            <a:srgbClr val="F5F5EA"/>
                          </a:solidFill>
                        </a:rPr>
                        <a:t>182.5</a:t>
                      </a:r>
                      <a:endParaRPr lang="en-US" sz="2200" b="1" dirty="0" smtClean="0">
                        <a:solidFill>
                          <a:srgbClr val="F5F5EA"/>
                        </a:solidFill>
                      </a:endParaRPr>
                    </a:p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err="1" smtClean="0">
                          <a:solidFill>
                            <a:srgbClr val="F5F5EA"/>
                          </a:solidFill>
                        </a:rPr>
                        <a:t>ttbar</a:t>
                      </a:r>
                      <a:endParaRPr sz="2200" b="1" dirty="0">
                        <a:solidFill>
                          <a:srgbClr val="F5F5EA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5F5EA"/>
                          </a:solidFill>
                        </a:rPr>
                        <a:t>RF (SR = 100)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 smtClean="0"/>
                        <a:t>1</a:t>
                      </a:r>
                      <a:r>
                        <a:rPr lang="en-US" sz="2200" b="1" dirty="0" smtClean="0"/>
                        <a:t>63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163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145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145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9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5F5EA"/>
                          </a:solidFill>
                        </a:rPr>
                        <a:t>Collider cryo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 smtClean="0"/>
                        <a:t>1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9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14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46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5F5EA"/>
                          </a:solidFill>
                        </a:rPr>
                        <a:t>Collider magnets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4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12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26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60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9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5F5EA"/>
                          </a:solidFill>
                        </a:rPr>
                        <a:t>Booster RF &amp; cryo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3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4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6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8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5F5EA"/>
                          </a:solidFill>
                        </a:rPr>
                        <a:t>Booster magnets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0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1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2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/>
                        <a:t>5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5F5EA"/>
                          </a:solidFill>
                        </a:rPr>
                        <a:t>Pre injector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/>
                        <a:t>10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10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10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10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5F5EA"/>
                          </a:solidFill>
                        </a:rPr>
                        <a:t>Physics detector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/>
                        <a:t>8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8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8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/>
                        <a:t>8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5F5EA"/>
                          </a:solidFill>
                        </a:rPr>
                        <a:t>Data center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/>
                        <a:t>4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4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4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4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9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5F5EA"/>
                          </a:solidFill>
                        </a:rPr>
                        <a:t>Cooling &amp; ventilation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 smtClean="0"/>
                        <a:t>3</a:t>
                      </a:r>
                      <a:r>
                        <a:rPr lang="en-US" sz="2200" b="1" dirty="0" smtClean="0"/>
                        <a:t>0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31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31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37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9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 smtClean="0">
                          <a:solidFill>
                            <a:srgbClr val="F5F5EA"/>
                          </a:solidFill>
                        </a:rPr>
                        <a:t>G</a:t>
                      </a:r>
                      <a:r>
                        <a:rPr lang="en-US" sz="2200" b="1" dirty="0" smtClean="0">
                          <a:solidFill>
                            <a:srgbClr val="F5F5EA"/>
                          </a:solidFill>
                        </a:rPr>
                        <a:t>e</a:t>
                      </a:r>
                      <a:r>
                        <a:rPr sz="2200" b="1" dirty="0" smtClean="0">
                          <a:solidFill>
                            <a:srgbClr val="F5F5EA"/>
                          </a:solidFill>
                        </a:rPr>
                        <a:t>neral </a:t>
                      </a:r>
                      <a:r>
                        <a:rPr sz="2200" b="1" dirty="0">
                          <a:solidFill>
                            <a:srgbClr val="F5F5EA"/>
                          </a:solidFill>
                        </a:rPr>
                        <a:t>services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/>
                        <a:t>36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36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36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/>
                        <a:t>36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9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5F5EA"/>
                          </a:solidFill>
                        </a:rPr>
                        <a:t>Total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rotWithShape="1">
                      <a:blip r:embed="rId4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 smtClean="0"/>
                        <a:t>2</a:t>
                      </a:r>
                      <a:r>
                        <a:rPr lang="en-US" sz="2200" b="1" dirty="0" smtClean="0"/>
                        <a:t>59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200" b="1" dirty="0" smtClean="0"/>
                        <a:t>278</a:t>
                      </a:r>
                      <a:endParaRPr sz="2200" b="1" dirty="0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/>
                        <a:t>282</a:t>
                      </a:r>
                    </a:p>
                  </a:txBody>
                  <a:tcPr marL="50800" marR="50800" marT="50800" marB="50800" anchor="ctr" horzOverflow="overflow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Palatino"/>
                          <a:ea typeface="Palatino"/>
                          <a:cs typeface="Palatino"/>
                        </a:defRPr>
                      </a:lvl9pPr>
                    </a:lstStyle>
                    <a:p>
                      <a:pPr algn="ctr" defTabSz="914400">
                        <a:tabLst>
                          <a:tab pos="9144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 dirty="0"/>
                        <a:t>359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lang="en-US" dirty="0" smtClean="0">
                <a:latin typeface="Arial"/>
              </a:rPr>
              <a:t>FCC-</a:t>
            </a:r>
            <a:r>
              <a:rPr lang="en-US" dirty="0" err="1" smtClean="0">
                <a:latin typeface="Arial"/>
              </a:rPr>
              <a:t>ee</a:t>
            </a:r>
            <a:r>
              <a:rPr lang="en-US" dirty="0" smtClean="0">
                <a:latin typeface="Arial"/>
              </a:rPr>
              <a:t> el. power consumption [MW]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823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标题 3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829300" cy="621506"/>
          </a:xfrm>
        </p:spPr>
        <p:txBody>
          <a:bodyPr anchor="ctr">
            <a:no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  <a:latin typeface="Calibri" panose="020F0502020204030204" charset="0"/>
              </a:rPr>
              <a:t>CEPC Site Exploration</a:t>
            </a:r>
          </a:p>
        </p:txBody>
      </p:sp>
      <p:sp>
        <p:nvSpPr>
          <p:cNvPr id="92162" name="副标题 4"/>
          <p:cNvSpPr>
            <a:spLocks noGrp="1"/>
          </p:cNvSpPr>
          <p:nvPr>
            <p:ph type="subTitle" idx="1"/>
          </p:nvPr>
        </p:nvSpPr>
        <p:spPr>
          <a:xfrm>
            <a:off x="142875" y="3720465"/>
            <a:ext cx="8077200" cy="2026920"/>
          </a:xfrm>
        </p:spPr>
        <p:txBody>
          <a:bodyPr anchor="t">
            <a:noAutofit/>
          </a:bodyPr>
          <a:lstStyle/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4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1) </a:t>
            </a:r>
            <a:r>
              <a:rPr lang="en-US" altLang="zh-CN" sz="1400" b="1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Qinhuangdao</a:t>
            </a:r>
            <a:r>
              <a:rPr lang="en-GB" altLang="zh-CN" sz="1400" b="1" dirty="0" smtClean="0">
                <a:sym typeface="Arial" panose="020B0604020202020204" pitchFamily="34" charset="0"/>
              </a:rPr>
              <a:t>, </a:t>
            </a:r>
            <a:r>
              <a:rPr lang="en-US" altLang="zh-CN" sz="1400" b="1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Heihe</a:t>
            </a:r>
            <a:r>
              <a:rPr lang="zh-CN" altLang="en-US" sz="1400" b="1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GB" altLang="zh-CN" sz="1400" b="1" dirty="0">
                <a:sym typeface="Arial" panose="020B0604020202020204" pitchFamily="34" charset="0"/>
              </a:rPr>
              <a:t>(</a:t>
            </a:r>
            <a:r>
              <a:rPr lang="en-US" altLang="zh-CN" sz="1400" b="1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</a:t>
            </a:r>
            <a:r>
              <a:rPr lang="en-US" altLang="zh-CN" sz="14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in </a:t>
            </a:r>
            <a:r>
              <a:rPr lang="en-US" altLang="zh-CN" sz="1400" b="1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2014)</a:t>
            </a:r>
            <a:endParaRPr lang="zh-CN" altLang="en-US" sz="1400" b="1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4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2)</a:t>
            </a:r>
            <a:r>
              <a:rPr lang="zh-CN" altLang="en-US" sz="14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400" b="1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Huanging</a:t>
            </a:r>
            <a:r>
              <a:rPr lang="en-GB" altLang="zh-CN" sz="1400" b="1" dirty="0" smtClean="0">
                <a:sym typeface="Arial" panose="020B0604020202020204" pitchFamily="34" charset="0"/>
              </a:rPr>
              <a:t>, </a:t>
            </a:r>
            <a:r>
              <a:rPr lang="en-US" altLang="zh-CN" sz="1400" b="1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Shanxi</a:t>
            </a:r>
            <a:r>
              <a:rPr lang="zh-CN" altLang="en-US" sz="1400" b="1" dirty="0" smtClean="0">
                <a:sym typeface="Arial" panose="020B0604020202020204" pitchFamily="34" charset="0"/>
              </a:rPr>
              <a:t> </a:t>
            </a:r>
            <a:r>
              <a:rPr lang="en-GB" altLang="zh-CN" sz="1400" b="1" dirty="0" smtClean="0">
                <a:sym typeface="Arial" panose="020B0604020202020204" pitchFamily="34" charset="0"/>
              </a:rPr>
              <a:t>(</a:t>
            </a:r>
            <a:r>
              <a:rPr lang="en-US" altLang="zh-CN" sz="1400" b="1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</a:t>
            </a:r>
            <a:r>
              <a:rPr lang="en-US" altLang="zh-CN" sz="14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in </a:t>
            </a:r>
            <a:r>
              <a:rPr lang="en-US" altLang="zh-CN" sz="1400" b="1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2017)</a:t>
            </a:r>
            <a:endParaRPr lang="en-US" altLang="zh-CN" sz="1400" b="1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400" b="1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3)</a:t>
            </a:r>
            <a:r>
              <a:rPr lang="en-US" sz="1400" b="1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Shenshan</a:t>
            </a:r>
            <a:r>
              <a:rPr lang="en-GB" sz="1400" b="1" dirty="0" smtClean="0">
                <a:sym typeface="Arial" panose="020B0604020202020204" pitchFamily="34" charset="0"/>
              </a:rPr>
              <a:t>, </a:t>
            </a:r>
            <a:r>
              <a:rPr lang="en-US" altLang="zh-CN" sz="1400" b="1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Guangdong </a:t>
            </a:r>
            <a:r>
              <a:rPr lang="en-US" altLang="zh-CN" sz="14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(Completed in 2016)</a:t>
            </a:r>
            <a:endParaRPr lang="zh-CN" altLang="en-US" sz="1400" b="1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14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4) Baoding (</a:t>
            </a:r>
            <a:r>
              <a:rPr lang="en-US" altLang="zh-CN" sz="1400" b="1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Xiong</a:t>
            </a:r>
            <a:r>
              <a:rPr lang="en-US" altLang="zh-CN" sz="1400" b="1" dirty="0" err="1" smtClean="0">
                <a:sym typeface="Arial" panose="020B0604020202020204" pitchFamily="34" charset="0"/>
              </a:rPr>
              <a:t>’</a:t>
            </a:r>
            <a:r>
              <a:rPr lang="en-US" altLang="zh-CN" sz="1400" b="1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an</a:t>
            </a:r>
            <a:r>
              <a:rPr lang="en-US" altLang="zh-CN" sz="14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), Hebei</a:t>
            </a:r>
            <a:r>
              <a:rPr lang="zh-CN" altLang="zh-CN" sz="14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1400" b="1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(Started in </a:t>
            </a:r>
            <a:r>
              <a:rPr lang="en-US" altLang="zh-CN" sz="1400" b="1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August 2017, ~200 km south of Beijing)</a:t>
            </a:r>
            <a:endParaRPr lang="en-US" altLang="zh-CN" sz="1400" b="1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92164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1935" y="898525"/>
            <a:ext cx="2268220" cy="1455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5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19240" y="2392680"/>
            <a:ext cx="2248535" cy="1522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6" name="图片 5" descr="32YZYHB20126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9240" y="3914775"/>
            <a:ext cx="2248535" cy="149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7" name="图片 1" descr="China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3945" y="898525"/>
            <a:ext cx="3348355" cy="282194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2168" name="直接箭头连接符 2"/>
          <p:cNvCxnSpPr>
            <a:endCxn id="92164" idx="1"/>
          </p:cNvCxnSpPr>
          <p:nvPr/>
        </p:nvCxnSpPr>
        <p:spPr>
          <a:xfrm flipV="1">
            <a:off x="5001895" y="1626235"/>
            <a:ext cx="1590040" cy="274955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92169" name="直接箭头连接符 3"/>
          <p:cNvCxnSpPr/>
          <p:nvPr/>
        </p:nvCxnSpPr>
        <p:spPr>
          <a:xfrm>
            <a:off x="4404995" y="2540000"/>
            <a:ext cx="2186940" cy="882015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92170" name="直接箭头连接符 4"/>
          <p:cNvCxnSpPr>
            <a:endCxn id="92166" idx="1"/>
          </p:cNvCxnSpPr>
          <p:nvPr/>
        </p:nvCxnSpPr>
        <p:spPr>
          <a:xfrm>
            <a:off x="4918710" y="3303905"/>
            <a:ext cx="1700530" cy="136017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2171" name="文本框 5"/>
          <p:cNvSpPr txBox="1"/>
          <p:nvPr/>
        </p:nvSpPr>
        <p:spPr>
          <a:xfrm>
            <a:off x="7270274" y="1798003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1)</a:t>
            </a:r>
          </a:p>
        </p:txBody>
      </p:sp>
      <p:sp>
        <p:nvSpPr>
          <p:cNvPr id="92172" name="文本框 6"/>
          <p:cNvSpPr txBox="1"/>
          <p:nvPr/>
        </p:nvSpPr>
        <p:spPr>
          <a:xfrm>
            <a:off x="7075885" y="3483769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2)</a:t>
            </a:r>
          </a:p>
        </p:txBody>
      </p:sp>
      <p:sp>
        <p:nvSpPr>
          <p:cNvPr id="92173" name="文本框 7"/>
          <p:cNvSpPr txBox="1"/>
          <p:nvPr/>
        </p:nvSpPr>
        <p:spPr>
          <a:xfrm>
            <a:off x="7059216" y="5022056"/>
            <a:ext cx="194310" cy="1066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3)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229350" y="120713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82055" y="277622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63310" y="455358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353945" y="296989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028700"/>
            <a:ext cx="2514600" cy="2561590"/>
          </a:xfrm>
          <a:prstGeom prst="rect">
            <a:avLst/>
          </a:prstGeom>
        </p:spPr>
      </p:pic>
      <p:cxnSp>
        <p:nvCxnSpPr>
          <p:cNvPr id="13" name="直接箭头连接符 3"/>
          <p:cNvCxnSpPr/>
          <p:nvPr/>
        </p:nvCxnSpPr>
        <p:spPr>
          <a:xfrm flipH="1">
            <a:off x="708025" y="2433955"/>
            <a:ext cx="4133215" cy="51435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" y="5652492"/>
            <a:ext cx="8940749" cy="111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24230" y="5284470"/>
            <a:ext cx="465191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+mn-ea"/>
              </a:rPr>
              <a:t>Longitudinal profile of tunnel (at 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+mn-ea"/>
              </a:rPr>
              <a:t>Funing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+mn-ea"/>
              </a:rPr>
              <a:t> site, 1)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June 13</a:t>
            </a:r>
            <a:r>
              <a:rPr kumimoji="0" lang="zh-CN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， </a:t>
            </a:r>
            <a:r>
              <a:rPr kumimoji="0" lang="pt-BR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2018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91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0" y="-4"/>
          <a:ext cx="9144000" cy="6858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3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35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8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32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Item</a:t>
                      </a:r>
                      <a:endParaRPr lang="zh-CN" altLang="en-US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Huangling</a:t>
                      </a:r>
                      <a:endParaRPr lang="zh-CN" altLang="en-US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Shenshan</a:t>
                      </a:r>
                      <a:endParaRPr lang="zh-CN" altLang="en-US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Funing</a:t>
                      </a:r>
                      <a:endParaRPr lang="zh-CN" altLang="en-US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2111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Project layout</a:t>
                      </a:r>
                      <a:endParaRPr lang="zh-CN" altLang="en-US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US" altLang="zh-CN" dirty="0" smtClean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656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Construction  difficulty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Moderate</a:t>
                      </a:r>
                      <a:endParaRPr lang="zh-CN" altLang="en-US" dirty="0">
                        <a:latin typeface="Arial" panose="020B0604020202020204" pitchFamily="34" charset="0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Relatively difficult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Relatively easy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51920" y="39957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Funing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GB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(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100 km</a:t>
            </a:r>
            <a:r>
              <a:rPr kumimoji="0" lang="en-GB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9" name="Picture 2" descr="E:\陕西黄陵\中科院陕西黄陵选址\陕西黄陵选址\剖面图方案2（剖面图图纸大小297-1165）.jpg"/>
          <p:cNvPicPr>
            <a:picLocks noChangeAspect="1" noChangeArrowheads="1"/>
          </p:cNvPicPr>
          <p:nvPr/>
        </p:nvPicPr>
        <p:blipFill rotWithShape="1">
          <a:blip r:embed="rId3" cstate="print"/>
          <a:srcRect l="1518" t="22531" r="11455" b="35666"/>
          <a:stretch>
            <a:fillRect/>
          </a:stretch>
        </p:blipFill>
        <p:spPr bwMode="auto">
          <a:xfrm>
            <a:off x="827584" y="1042254"/>
            <a:ext cx="8316416" cy="1018594"/>
          </a:xfrm>
          <a:prstGeom prst="rect">
            <a:avLst/>
          </a:prstGeom>
          <a:noFill/>
        </p:spPr>
      </p:pic>
      <p:sp>
        <p:nvSpPr>
          <p:cNvPr id="8" name="TextBox 9"/>
          <p:cNvSpPr txBox="1"/>
          <p:nvPr/>
        </p:nvSpPr>
        <p:spPr>
          <a:xfrm>
            <a:off x="3779912" y="6113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Huangling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GB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(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100 km)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t="41217" r="719" b="40334"/>
          <a:stretch>
            <a:fillRect/>
          </a:stretch>
        </p:blipFill>
        <p:spPr bwMode="auto">
          <a:xfrm>
            <a:off x="827584" y="2675090"/>
            <a:ext cx="8261161" cy="111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19872" y="21955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Shenshan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GB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(1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 panose="020B0604020202020204" pitchFamily="34" charset="0"/>
              </a:rPr>
              <a:t>00 km)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49" y="4469105"/>
            <a:ext cx="8288655" cy="76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  <a:sym typeface="Arial" panose="020B0604020202020204" pitchFamily="34" charset="0"/>
              </a:rPr>
              <a:t>June 13</a:t>
            </a: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  <a:sym typeface="Arial" panose="020B0604020202020204" pitchFamily="34" charset="0"/>
              </a:rPr>
              <a:t>， </a:t>
            </a:r>
            <a:r>
              <a:rPr kumimoji="0" lang="en-US" altLang="zh-CN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  <a:sym typeface="Arial" panose="020B0604020202020204" pitchFamily="34" charset="0"/>
              </a:rPr>
              <a:t>2018</a:t>
            </a: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r="-173"/>
          <a:stretch/>
        </p:blipFill>
        <p:spPr>
          <a:xfrm>
            <a:off x="4084320" y="1038408"/>
            <a:ext cx="5059680" cy="55628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" y="-27384"/>
            <a:ext cx="914399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200" b="1" kern="0" dirty="0">
                <a:solidFill>
                  <a:srgbClr val="FFFF00"/>
                </a:solidFill>
                <a:cs typeface="Calibri" pitchFamily="34" charset="0"/>
              </a:rPr>
              <a:t>Future Circular Collider </a:t>
            </a:r>
            <a:r>
              <a:rPr lang="en-GB" sz="3200" b="1" kern="0" dirty="0" smtClean="0">
                <a:solidFill>
                  <a:srgbClr val="FFFF00"/>
                </a:solidFill>
                <a:cs typeface="Calibri" pitchFamily="34" charset="0"/>
              </a:rPr>
              <a:t>Study </a:t>
            </a:r>
            <a:endParaRPr lang="en-GB" sz="3200" b="1" kern="0" dirty="0">
              <a:solidFill>
                <a:srgbClr val="FFFF00"/>
              </a:solidFill>
              <a:cs typeface="Calibri" pitchFamily="34" charset="0"/>
            </a:endParaRPr>
          </a:p>
          <a:p>
            <a:pPr algn="ctr">
              <a:defRPr/>
            </a:pPr>
            <a:r>
              <a:rPr lang="en-GB" sz="2800" b="1" kern="0" dirty="0" smtClean="0">
                <a:solidFill>
                  <a:srgbClr val="FFFF00"/>
                </a:solidFill>
                <a:cs typeface="Calibri" pitchFamily="34" charset="0"/>
              </a:rPr>
              <a:t>GOAL: CDR </a:t>
            </a:r>
            <a:r>
              <a:rPr lang="en-GB" sz="2800" b="1" kern="0" dirty="0">
                <a:solidFill>
                  <a:srgbClr val="FFFF00"/>
                </a:solidFill>
                <a:cs typeface="Calibri" pitchFamily="34" charset="0"/>
              </a:rPr>
              <a:t>and cost review for the next ESU (</a:t>
            </a:r>
            <a:r>
              <a:rPr lang="en-GB" sz="2800" b="1" kern="0" dirty="0" smtClean="0">
                <a:solidFill>
                  <a:srgbClr val="FFFF00"/>
                </a:solidFill>
                <a:cs typeface="Calibri" pitchFamily="34" charset="0"/>
              </a:rPr>
              <a:t>2019/20)</a:t>
            </a:r>
            <a:endParaRPr lang="en-GB" sz="2000" b="1" i="1" dirty="0">
              <a:solidFill>
                <a:srgbClr val="FFFF00"/>
              </a:solidFill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78" y="988279"/>
            <a:ext cx="4165571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4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i</a:t>
            </a:r>
            <a:r>
              <a:rPr lang="en-US" sz="2400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nternational FCC collaboration (CERN as host lab) to study: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pp</a:t>
            </a:r>
            <a:r>
              <a:rPr lang="en-US" sz="2400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-collider (</a:t>
            </a:r>
            <a:r>
              <a:rPr lang="en-US" sz="2400" b="1" i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400" b="1" i="1" kern="0" dirty="0" err="1" smtClean="0">
                <a:solidFill>
                  <a:srgbClr val="0C377B"/>
                </a:solidFill>
                <a:latin typeface="Arial"/>
                <a:cs typeface="Calibri" pitchFamily="34" charset="0"/>
              </a:rPr>
              <a:t>hh</a:t>
            </a:r>
            <a:r>
              <a:rPr lang="en-US" sz="2400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)       </a:t>
            </a:r>
            <a:r>
              <a:rPr lang="en-US" sz="24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</a:t>
            </a:r>
            <a:r>
              <a:rPr lang="en-US" sz="2400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              </a:t>
            </a:r>
            <a:r>
              <a:rPr lang="en-US" sz="2400" kern="0" dirty="0" smtClean="0">
                <a:solidFill>
                  <a:srgbClr val="0C377B"/>
                </a:solidFill>
                <a:latin typeface="Arial"/>
                <a:cs typeface="Calibri" pitchFamily="34" charset="0"/>
                <a:sym typeface="Wingdings" panose="05000000000000000000" pitchFamily="2" charset="2"/>
              </a:rPr>
              <a:t> </a:t>
            </a:r>
            <a:r>
              <a:rPr lang="en-US" sz="2400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defining infrastructure requirements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400" b="1" i="1" kern="0" dirty="0" smtClean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80-100 </a:t>
            </a:r>
            <a:r>
              <a:rPr lang="en-US" sz="24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km infrastructure </a:t>
            </a:r>
            <a:r>
              <a:rPr lang="en-US" sz="24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in Geneva area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i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e</a:t>
            </a:r>
            <a:r>
              <a:rPr lang="en-US" sz="2400" b="1" kern="0" baseline="3000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+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e</a:t>
            </a:r>
            <a:r>
              <a:rPr lang="en-US" sz="2400" b="1" kern="0" baseline="3000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-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 </a:t>
            </a:r>
            <a:r>
              <a:rPr lang="en-US" sz="2400" b="1" kern="0" dirty="0">
                <a:solidFill>
                  <a:srgbClr val="FF0000"/>
                </a:solidFill>
                <a:latin typeface="Arial"/>
                <a:cs typeface="Calibri" pitchFamily="34" charset="0"/>
              </a:rPr>
              <a:t>collider 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(</a:t>
            </a:r>
            <a:r>
              <a:rPr lang="en-US" sz="2400" b="1" i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FCC-</a:t>
            </a:r>
            <a:r>
              <a:rPr lang="en-US" sz="2400" b="1" i="1" kern="0" dirty="0" err="1" smtClean="0">
                <a:solidFill>
                  <a:srgbClr val="FF0000"/>
                </a:solidFill>
                <a:latin typeface="Arial"/>
                <a:cs typeface="Calibri" pitchFamily="34" charset="0"/>
              </a:rPr>
              <a:t>ee</a:t>
            </a:r>
            <a:r>
              <a:rPr lang="en-US" sz="2400" b="1" kern="0" dirty="0" smtClean="0">
                <a:solidFill>
                  <a:srgbClr val="FF0000"/>
                </a:solidFill>
                <a:latin typeface="Arial"/>
                <a:cs typeface="Calibri" pitchFamily="34" charset="0"/>
              </a:rPr>
              <a:t>) as a possible first step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i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p-e</a:t>
            </a:r>
            <a:r>
              <a:rPr lang="en-US" sz="24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 (</a:t>
            </a:r>
            <a:r>
              <a:rPr lang="en-US" sz="2400" i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FCC-he</a:t>
            </a:r>
            <a:r>
              <a:rPr lang="en-US" sz="2400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) </a:t>
            </a:r>
            <a:r>
              <a:rPr lang="en-US" sz="2400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option, HE-LHC …</a:t>
            </a:r>
            <a:endParaRPr lang="en-US" sz="2400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78" y="3580775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CH" sz="2000" kern="0" dirty="0" smtClean="0">
                <a:solidFill>
                  <a:srgbClr val="000000"/>
                </a:solidFill>
                <a:latin typeface="Arial"/>
              </a:rPr>
              <a:t>~16 T </a:t>
            </a:r>
            <a:r>
              <a:rPr lang="fr-CH" sz="2000" kern="0" dirty="0" smtClean="0">
                <a:solidFill>
                  <a:srgbClr val="000000"/>
                </a:solidFill>
                <a:latin typeface="Arial"/>
                <a:sym typeface="Symbol"/>
              </a:rPr>
              <a:t> 100 </a:t>
            </a:r>
            <a:r>
              <a:rPr lang="fr-CH" sz="2000" kern="0" dirty="0" err="1" smtClean="0">
                <a:solidFill>
                  <a:srgbClr val="000000"/>
                </a:solidFill>
                <a:latin typeface="Arial"/>
                <a:sym typeface="Symbol"/>
              </a:rPr>
              <a:t>TeV</a:t>
            </a:r>
            <a:r>
              <a:rPr lang="fr-CH" sz="2000" kern="0" dirty="0" smtClean="0">
                <a:solidFill>
                  <a:srgbClr val="000000"/>
                </a:solidFill>
                <a:latin typeface="Arial"/>
                <a:sym typeface="Symbol"/>
              </a:rPr>
              <a:t> </a:t>
            </a:r>
            <a:r>
              <a:rPr lang="fr-CH" sz="2000" i="1" kern="0" dirty="0" smtClean="0">
                <a:solidFill>
                  <a:srgbClr val="000000"/>
                </a:solidFill>
                <a:latin typeface="Arial"/>
                <a:sym typeface="Symbol"/>
              </a:rPr>
              <a:t>pp</a:t>
            </a:r>
            <a:r>
              <a:rPr lang="fr-CH" sz="2000" kern="0" dirty="0" smtClean="0">
                <a:solidFill>
                  <a:srgbClr val="000000"/>
                </a:solidFill>
                <a:latin typeface="Arial"/>
                <a:sym typeface="Symbol"/>
              </a:rPr>
              <a:t> in 100 km</a:t>
            </a:r>
          </a:p>
        </p:txBody>
      </p:sp>
    </p:spTree>
    <p:extLst>
      <p:ext uri="{BB962C8B-B14F-4D97-AF65-F5344CB8AC3E}">
        <p14:creationId xmlns:p14="http://schemas.microsoft.com/office/powerpoint/2010/main" val="286035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IMG_20170417_195052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2296" y="1749305"/>
            <a:ext cx="2719239" cy="3625652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78180" y="901423"/>
            <a:ext cx="7991475" cy="42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http://cepc.ihep.ac.cn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640" y="1855470"/>
            <a:ext cx="2498090" cy="3519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948690" y="5501640"/>
            <a:ext cx="1389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March 2015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067810" y="5501640"/>
            <a:ext cx="1211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April 2017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21640" y="177165"/>
            <a:ext cx="8403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CEPC-SppC from Pre-CDR towards CDR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265141" y="5869940"/>
            <a:ext cx="2816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CEPC-</a:t>
            </a:r>
            <a:r>
              <a:rPr kumimoji="0" lang="en-US" altLang="zh-CN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SppC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baseline and alternative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decision 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process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recorded </a:t>
            </a:r>
          </a:p>
        </p:txBody>
      </p:sp>
      <p:pic>
        <p:nvPicPr>
          <p:cNvPr id="11" name="图片 10" descr="IMG_20171108_00085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4270" y="1778000"/>
            <a:ext cx="2697480" cy="35972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223635" y="5434330"/>
            <a:ext cx="290639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           Nov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CEPC-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SppC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CDR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Preliminary Draft during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CEPC mini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review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505200" y="6489700"/>
            <a:ext cx="342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923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CEPC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2E923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CDR 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9238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draft available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2E9238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276BE-B8C4-4399-BEE9-C19C59FEDA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85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1"/>
          <p:cNvSpPr>
            <a:spLocks noChangeArrowheads="1"/>
          </p:cNvSpPr>
          <p:nvPr/>
        </p:nvSpPr>
        <p:spPr bwMode="auto">
          <a:xfrm>
            <a:off x="2513825" y="274023"/>
            <a:ext cx="44178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Times New Roman" pitchFamily="18" charset="0"/>
              </a:rPr>
              <a:t>CEPC Path to Realization</a:t>
            </a:r>
            <a:endParaRPr kumimoji="0" lang="zh-CN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209006" y="990600"/>
            <a:ext cx="8934994" cy="54864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Science &amp; Technology is strongly supported by present government </a:t>
            </a: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 also a “requirement” for local governments (difference seen in Beijing &amp; Shanghai since 2016)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Not difficult to find local support for the site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State Council announced in March “Implementation method to support China-initiated large international science projects and plans”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Science of matter, evolution of the universe, life science, earth, energy, …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Goal: 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up to 2020, 3-5 preparatory projects; 1-2 construction projects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up to 2035, 6-10 preparatory projects;  ? construction projects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Possible competitors:  ~ 50 ideas collected, fusion reactor, space program, brain program,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i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nvestigation of the Qinghai-Tibet Plateau, CEPC, …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IHEP is working with MOST to be included in the roadmap planning, project selection, etc. </a:t>
            </a:r>
          </a:p>
        </p:txBody>
      </p:sp>
    </p:spTree>
    <p:extLst>
      <p:ext uri="{BB962C8B-B14F-4D97-AF65-F5344CB8AC3E}">
        <p14:creationId xmlns:p14="http://schemas.microsoft.com/office/powerpoint/2010/main" val="33804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1"/>
          <a:stretch/>
        </p:blipFill>
        <p:spPr bwMode="auto">
          <a:xfrm>
            <a:off x="371984" y="1031269"/>
            <a:ext cx="6431374" cy="506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p-Down Arrow 2"/>
          <p:cNvSpPr/>
          <p:nvPr/>
        </p:nvSpPr>
        <p:spPr>
          <a:xfrm>
            <a:off x="983432" y="2924944"/>
            <a:ext cx="648072" cy="1728192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Up-Down Arrow 3"/>
          <p:cNvSpPr/>
          <p:nvPr/>
        </p:nvSpPr>
        <p:spPr>
          <a:xfrm>
            <a:off x="3431704" y="2852937"/>
            <a:ext cx="700416" cy="2592287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6.5yrs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8561" y="2023147"/>
            <a:ext cx="21554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construction duration 7 years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1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sectors ready after 4.5 years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-70927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CE schedule studies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50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1546109" y="5114831"/>
            <a:ext cx="5849612" cy="1692771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schedule constrained by 16 T magnets &amp; 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→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earliest possible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operation dates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FCC-ee: 2039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FCC-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2043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HE-LHC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2040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(with HL-LHC stop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LS5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2034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1" y="1342429"/>
            <a:ext cx="9163779" cy="3778211"/>
          </a:xfrm>
          <a:prstGeom prst="rect">
            <a:avLst/>
          </a:prstGeom>
        </p:spPr>
      </p:pic>
      <p:sp>
        <p:nvSpPr>
          <p:cNvPr id="80" name="Title 1"/>
          <p:cNvSpPr txBox="1">
            <a:spLocks/>
          </p:cNvSpPr>
          <p:nvPr/>
        </p:nvSpPr>
        <p:spPr>
          <a:xfrm>
            <a:off x="1" y="-70927"/>
            <a:ext cx="9150188" cy="893216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375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echnical schedule for each of three options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1007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Global FCC Collaboration</a:t>
            </a: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6366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411830" y="5618534"/>
            <a:ext cx="1080000" cy="1080000"/>
          </a:xfrm>
          <a:prstGeom prst="roundRect">
            <a:avLst>
              <a:gd name="adj" fmla="val 4512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Companies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88035" y="5618534"/>
            <a:ext cx="1080000" cy="1080000"/>
          </a:xfrm>
          <a:prstGeom prst="roundRect">
            <a:avLst>
              <a:gd name="adj" fmla="val 4512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62460" y="5618534"/>
            <a:ext cx="1121983" cy="1080000"/>
          </a:xfrm>
          <a:prstGeom prst="roundRect">
            <a:avLst>
              <a:gd name="adj" fmla="val 4512"/>
            </a:avLst>
          </a:prstGeom>
          <a:solidFill>
            <a:srgbClr val="FF85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Institutes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51467" y="5618534"/>
            <a:ext cx="1084940" cy="1081206"/>
            <a:chOff x="5729374" y="5011728"/>
            <a:chExt cx="1446586" cy="14416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374" y="5027801"/>
              <a:ext cx="1440001" cy="1425535"/>
            </a:xfrm>
            <a:prstGeom prst="roundRect">
              <a:avLst>
                <a:gd name="adj" fmla="val 3715"/>
              </a:avLst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5735960" y="5011728"/>
              <a:ext cx="1440000" cy="1440000"/>
            </a:xfrm>
            <a:prstGeom prst="roundRect">
              <a:avLst>
                <a:gd name="adj" fmla="val 451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H2020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4" y="765247"/>
            <a:ext cx="9090336" cy="471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76017" y="1053471"/>
            <a:ext cx="2659462" cy="5145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AIBU,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Bolu,Turkey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Ankara U., Turkey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Aristode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 Thessaloniki, Greece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Athens U., Greece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Austrian Inst. of Tech., Vienna, Austria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 U., Switzerland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Belgrade U., Serbia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Bern U., Switzerland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BINP, Novosibirsk, Russia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Birmingham U., UK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BUAP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Universidad, Puebla, Mexico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CASE (SUNY/BNL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USA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CBPF, Brazil </a:t>
            </a: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CEA Grenoble, France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CEA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Saclay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France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CELLS/ALBA, </a:t>
            </a:r>
            <a:r>
              <a:rPr kumimoji="0" lang="en-GB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Cerdanyola</a:t>
            </a: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del </a:t>
            </a:r>
            <a:r>
              <a:rPr kumimoji="0" lang="en-GB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Vallès</a:t>
            </a: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Spain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CIEMAT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Madrid,Spain</a:t>
            </a: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CINVESTAV, Mexico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CSIC, Madrid, Spain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CSIL, Milan, Italy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CNRS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Paris, France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CNR-SPIN, Genova, Italy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Cockcroft Institute,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Daresbury, UK 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Colima U.,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Mexico </a:t>
            </a: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UCPH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Copenhagen, Denmark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CUNI, Prague, Czech Republic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Darmstadt,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Germany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987824" y="1062263"/>
            <a:ext cx="3456384" cy="5225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 Delft,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Netherlands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Dortmund, Germany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</a:t>
            </a:r>
            <a:r>
              <a:rPr kumimoji="0" lang="fr-CH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Washington, USA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Dresden, Germany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Duke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U, Durham, USA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EPFL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Lausanne, Switzerland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fr-CH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 </a:t>
            </a:r>
            <a:r>
              <a:rPr kumimoji="0" lang="fr-CH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Enschede, </a:t>
            </a:r>
            <a:r>
              <a:rPr kumimoji="0" lang="fr-CH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Netherlands</a:t>
            </a:r>
            <a:r>
              <a:rPr kumimoji="0" lang="fr-CH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fr-CH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ESS, Lund, Sweden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ETHZ, Switzerland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FNAL, Batavia, USA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Fraunhofer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Dortmund, Germany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Genoa U., Genoa, Italy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Geneva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U., Switzerland </a:t>
            </a: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Giresun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Turkey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Goethe U. Frankfurt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Germany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GSI,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Darmstadt,  Germany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GWNU,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Gangneung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South Korea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Guanajuato U., Mexico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Hellenic Open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U., Patra, Greece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HEPHY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Vienna, Austria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Houston U., USA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ICMAB-CSIC,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Bellatera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Spain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IFIC-CSIC,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Paterna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Spain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IIT Kanpur, India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IFAE,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Bellaterra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Spain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IFJ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PAN Krakow,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Poland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INFN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Frascati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/Rome, Italy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/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226775" y="1090241"/>
            <a:ext cx="2824946" cy="508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INP Minsk, Belarus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DESY, Hamburg, Germany 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Iowa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U., USA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IPM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Tehran, Iran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Irvine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UC, USA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Isik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U., Sile, Turkey </a:t>
            </a: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Istanbul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U., Turkey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Istanbul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Aydin U., Turkey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JAI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Oxford, UK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JINR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Dubna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Russia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Jefferson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Newport News, USA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FZ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Jülich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Germany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KAIST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Yuseong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South Korea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KEK,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Ibaraki, Japan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KIAS,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Seoul, South Korea 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King’s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College London, UK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KIT Karlsruhe, Germany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 Leuven, Belgium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KU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Seoul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South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Korea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Korea U.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Sejong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South Korea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Lancaster U., UK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LAPP, Annecy, France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Liverpool U., UK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Lund U., Sweden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Malta U, Malta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DDDDD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 IV, Lund, Sweden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DDDDDD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      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Collaboration Status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               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123 collaboration members &amp; CERN as host institute, </a:t>
            </a:r>
            <a:r>
              <a:rPr kumimoji="0" lang="en-GB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April 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67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163169" y="1194815"/>
            <a:ext cx="2843808" cy="4685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Melbourne U, Australia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MEPhI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Moscow, Russia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Michigan U, Ann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Arbor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MINES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ParisTech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Paris, France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MISiS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Moscow, Russia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MIT, Cambridge, USA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Naturhistorisches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Museum, Vienna,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Austria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NIKHEF, Netherlands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Northern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Illinois U., </a:t>
            </a: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Dekalb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USA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NC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PHEP Minsk, Belarus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Okan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U., Istanbul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Turkey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Oxford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U., UK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Patras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Greece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Piri</a:t>
            </a:r>
            <a:r>
              <a:rPr kumimoji="0" lang="fr-CH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Reis, Istanbul, </a:t>
            </a:r>
            <a:r>
              <a:rPr kumimoji="0" lang="fr-CH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Turkey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PSI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Villigen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Switzerland 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Rostock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U., Germany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RTU</a:t>
            </a:r>
            <a:r>
              <a:rPr kumimoji="0" lang="fr-CH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Riga, </a:t>
            </a:r>
            <a:r>
              <a:rPr kumimoji="0" lang="fr-CH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Latvia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Santa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Barbara UC, USA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Sapienza/Rome,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Italy </a:t>
            </a: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SFTC, </a:t>
            </a:r>
            <a:r>
              <a:rPr kumimoji="0" lang="fr-CH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Daresbury</a:t>
            </a:r>
            <a:r>
              <a:rPr kumimoji="0" lang="fr-CH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UK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Siegen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U., Germany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Silesia U.,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Katowice, Poland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SINP MSU, Moscow, Russia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Stanford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U., USA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Stuttgart U., Germany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      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Collaboration Status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        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</a:t>
            </a:r>
            <a:r>
              <a:rPr kumimoji="0" lang="en-GB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123 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collaboration members &amp; CERN as host institute, </a:t>
            </a:r>
            <a:r>
              <a:rPr kumimoji="0" lang="en-GB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April 2018</a:t>
            </a:r>
            <a:endParaRPr kumimoji="0" lang="en-GB" sz="17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" name="Subtitle 2"/>
          <p:cNvSpPr txBox="1">
            <a:spLocks/>
          </p:cNvSpPr>
          <p:nvPr/>
        </p:nvSpPr>
        <p:spPr>
          <a:xfrm>
            <a:off x="3163572" y="1194815"/>
            <a:ext cx="2843808" cy="508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17" name="Subtitle 2"/>
          <p:cNvSpPr txBox="1">
            <a:spLocks/>
          </p:cNvSpPr>
          <p:nvPr/>
        </p:nvSpPr>
        <p:spPr>
          <a:xfrm>
            <a:off x="3163572" y="1194815"/>
            <a:ext cx="2843808" cy="5081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Tel Aviv U., Israel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TOBB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ETU, Ankara,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Turkey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 </a:t>
            </a:r>
            <a:r>
              <a:rPr kumimoji="0" lang="en-GB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Bergakademie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Freiberg, Germany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Tampere, Finland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Vienna,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Austria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UAS TW, Austria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ULUDAG, Turkey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UNICAL, Cosenza, Italy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UNIMAN, Manchester, UK </a:t>
            </a:r>
            <a:endParaRPr kumimoji="0" lang="en-GB" sz="1000" b="1" i="0" u="none" strike="noStrike" kern="1200" cap="none" spc="0" normalizeH="0" baseline="0" noProof="0" dirty="0" smtClean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UNIMI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Milan, Italy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UNIROMA3, Rome, </a:t>
            </a: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Italy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UPC, Barcelona, </a:t>
            </a:r>
            <a:r>
              <a:rPr kumimoji="0" lang="fr-CH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Spain</a:t>
            </a:r>
            <a:br>
              <a:rPr kumimoji="0" lang="fr-CH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fr-CH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URJC, Spain</a:t>
            </a: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USASK &amp; CLS, Canada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UTOKYO, Tokyo, Japan</a:t>
            </a:r>
            <a:b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Wigner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RCP, Budapest, Hungary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Wroclaw UT, Poland</a:t>
            </a:r>
            <a:b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Wirtschaftsuniversität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srgbClr val="1414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Wien, Austria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1414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96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5496" y="-7413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kern="0" dirty="0" smtClean="0">
                <a:latin typeface="Arial"/>
              </a:rPr>
              <a:t>FCC </a:t>
            </a:r>
            <a:r>
              <a:rPr lang="en-US" sz="2700" kern="0" dirty="0">
                <a:latin typeface="Arial"/>
              </a:rPr>
              <a:t>Planning – CDR Production</a:t>
            </a: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45012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0494" y="813176"/>
            <a:ext cx="9471186" cy="34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Bef>
                <a:spcPts val="900"/>
              </a:spcBef>
              <a:defRPr/>
            </a:pPr>
            <a:r>
              <a:rPr lang="en-US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CDR Concise summary volumes 1 (PH), 2 (</a:t>
            </a:r>
            <a:r>
              <a:rPr lang="en-US" sz="1500" b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hh</a:t>
            </a:r>
            <a:r>
              <a:rPr lang="en-US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), 4 (</a:t>
            </a:r>
            <a:r>
              <a:rPr lang="en-US" sz="1500" b="1" kern="0" dirty="0" err="1">
                <a:solidFill>
                  <a:srgbClr val="0C377B"/>
                </a:solidFill>
                <a:latin typeface="Arial"/>
                <a:cs typeface="Calibri" pitchFamily="34" charset="0"/>
              </a:rPr>
              <a:t>ee</a:t>
            </a:r>
            <a:r>
              <a:rPr lang="en-US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), 6 (HE):</a:t>
            </a:r>
          </a:p>
          <a:p>
            <a:pPr marL="357188" lvl="1" indent="-174625" defTabSz="6858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35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Completion of design work, coherent and </a:t>
            </a:r>
            <a:r>
              <a:rPr lang="en-US" sz="1350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consistent; contents </a:t>
            </a:r>
            <a:r>
              <a:rPr lang="en-US" sz="135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for concise volumes by end June </a:t>
            </a:r>
            <a:r>
              <a:rPr lang="en-US" sz="1350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2018</a:t>
            </a:r>
            <a:endParaRPr lang="en-US" sz="1350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357188" lvl="1" indent="-174625" defTabSz="6858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35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Overall final editing July – August </a:t>
            </a:r>
            <a:r>
              <a:rPr lang="en-US" sz="1350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2018; Proof </a:t>
            </a:r>
            <a:r>
              <a:rPr lang="en-US" sz="135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reading and approval September – October</a:t>
            </a:r>
          </a:p>
          <a:p>
            <a:pPr marL="357188" lvl="1" indent="-174625" defTabSz="6858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35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“Print-ready” versions by November 2018</a:t>
            </a:r>
          </a:p>
          <a:p>
            <a:pPr marL="357188" lvl="1" indent="-174625" defTabSz="6858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endParaRPr lang="en-US" sz="788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marL="357188" indent="-174625" defTabSz="685800">
              <a:spcBef>
                <a:spcPts val="900"/>
              </a:spcBef>
              <a:defRPr/>
            </a:pPr>
            <a:r>
              <a:rPr lang="en-US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CDR long technical volumes 3, 5, 7:</a:t>
            </a:r>
          </a:p>
          <a:p>
            <a:pPr marL="357188" lvl="1" indent="-174625" defTabSz="6858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35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Collection of input (from status June 2018) during July – October 2018.</a:t>
            </a:r>
          </a:p>
          <a:p>
            <a:pPr marL="357188" lvl="1" indent="-174625" defTabSz="6858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sz="135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Overall volume editing November 2018 – January </a:t>
            </a:r>
            <a:r>
              <a:rPr lang="en-US" sz="1350" b="1" kern="0" dirty="0" smtClean="0">
                <a:solidFill>
                  <a:srgbClr val="0C377B"/>
                </a:solidFill>
                <a:latin typeface="Arial"/>
                <a:cs typeface="Calibri" pitchFamily="34" charset="0"/>
              </a:rPr>
              <a:t>2019; Proof </a:t>
            </a:r>
            <a:r>
              <a:rPr lang="en-US" sz="135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reading and approval February – March 2019</a:t>
            </a:r>
          </a:p>
          <a:p>
            <a:pPr marL="600075" lvl="1" indent="-257175" defTabSz="6858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endParaRPr lang="en-US" sz="788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  <a:p>
            <a:pPr defTabSz="685800">
              <a:spcBef>
                <a:spcPts val="900"/>
              </a:spcBef>
              <a:defRPr/>
            </a:pPr>
            <a:r>
              <a:rPr lang="en-US" sz="1500" b="1" kern="0" dirty="0">
                <a:solidFill>
                  <a:srgbClr val="0C377B"/>
                </a:solidFill>
                <a:latin typeface="Arial"/>
                <a:cs typeface="Calibri" pitchFamily="34" charset="0"/>
              </a:rPr>
              <a:t>Cost study based on CDR status (June 2018), other documents for ESU, June - November 2018 </a:t>
            </a:r>
          </a:p>
          <a:p>
            <a:pPr marL="600075" lvl="1" indent="-257175" defTabSz="6858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endParaRPr lang="en-US" sz="1350" b="1" kern="0" dirty="0">
              <a:solidFill>
                <a:srgbClr val="0C377B"/>
              </a:solidFill>
              <a:latin typeface="Arial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116" y="122830"/>
            <a:ext cx="994382" cy="477806"/>
          </a:xfrm>
          <a:prstGeom prst="rect">
            <a:avLst/>
          </a:prstGeom>
          <a:solidFill>
            <a:srgbClr val="0C377B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415" y="3939001"/>
            <a:ext cx="5416070" cy="2918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1811" y="3873395"/>
            <a:ext cx="3765674" cy="33523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59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390" y="819825"/>
            <a:ext cx="1882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Event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statistics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496" y="1219935"/>
            <a:ext cx="6383863" cy="1323439"/>
          </a:xfrm>
          <a:prstGeom prst="rect">
            <a:avLst/>
          </a:prstGeom>
          <a:solidFill>
            <a:srgbClr val="E5F3EE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Z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peak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 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fr-CH" sz="2000" b="1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cm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:   91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5 10</a:t>
            </a:r>
            <a:r>
              <a:rPr kumimoji="0" lang="fr-CH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  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e+e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</a:t>
            </a:r>
            <a:r>
              <a:rPr kumimoji="0" lang="fr-CH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 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 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WW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threshold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fr-CH" sz="2000" b="1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cm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: 161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10</a:t>
            </a:r>
            <a:r>
              <a:rPr kumimoji="0" lang="fr-CH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     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e+e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</a:t>
            </a:r>
            <a:r>
              <a:rPr kumimoji="0" lang="fr-CH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 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WW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 ZH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threshold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     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fr-CH" sz="2000" b="1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cm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: 240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10</a:t>
            </a:r>
            <a:r>
              <a:rPr kumimoji="0" lang="fr-CH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     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e+e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</a:t>
            </a:r>
            <a:r>
              <a:rPr kumimoji="0" lang="fr-CH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 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ZH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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tt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threshold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      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fr-CH" sz="2000" b="1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cm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: 350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10</a:t>
            </a:r>
            <a:r>
              <a:rPr kumimoji="0" lang="fr-CH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6     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e+e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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tt</a:t>
            </a: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4208" y="1231043"/>
            <a:ext cx="1423338" cy="1323439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LEP x 10</a:t>
            </a:r>
            <a:r>
              <a:rPr kumimoji="0" lang="fr-CH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LEP x 2.10</a:t>
            </a:r>
            <a:r>
              <a:rPr kumimoji="0" lang="fr-CH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Never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done</a:t>
            </a: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Never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done</a:t>
            </a: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34890" y="1242718"/>
            <a:ext cx="1130181" cy="1323439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100 </a:t>
            </a:r>
            <a:r>
              <a:rPr kumimoji="0" lang="fr-CH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keV</a:t>
            </a:r>
            <a:endParaRPr kumimoji="0" lang="fr-CH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300 </a:t>
            </a:r>
            <a:r>
              <a:rPr kumimoji="0" lang="fr-CH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keV</a:t>
            </a:r>
            <a:endParaRPr kumimoji="0" lang="fr-CH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1 MeV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2 MeV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4368" y="849231"/>
            <a:ext cx="1196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fr-CH" sz="18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CM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errors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2728811"/>
            <a:ext cx="874470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Great </a:t>
            </a:r>
            <a:r>
              <a:rPr kumimoji="0" lang="fr-CH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energy</a:t>
            </a:r>
            <a:r>
              <a:rPr kumimoji="0" lang="fr-CH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range for the </a:t>
            </a:r>
            <a:r>
              <a:rPr kumimoji="0" lang="fr-CH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heavy</a:t>
            </a:r>
            <a:r>
              <a:rPr kumimoji="0" lang="fr-CH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particles</a:t>
            </a:r>
            <a:r>
              <a:rPr kumimoji="0" lang="fr-CH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the Standard Model 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5496" y="-7413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kern="0" dirty="0" smtClean="0">
                <a:latin typeface="Arial"/>
              </a:rPr>
              <a:t>FCC-</a:t>
            </a:r>
            <a:r>
              <a:rPr lang="en-US" sz="2700" kern="0" dirty="0" err="1" smtClean="0">
                <a:latin typeface="Arial"/>
              </a:rPr>
              <a:t>ee</a:t>
            </a:r>
            <a:r>
              <a:rPr lang="en-US" sz="2700" kern="0" dirty="0" smtClean="0">
                <a:latin typeface="Arial"/>
              </a:rPr>
              <a:t> event statistics &amp; precision</a:t>
            </a:r>
            <a:endParaRPr lang="en-US" sz="2700" kern="0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42247" y="4358796"/>
                <a:ext cx="7409946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CH" sz="2400" b="1" kern="0" dirty="0" smtClean="0">
                    <a:solidFill>
                      <a:prstClr val="black"/>
                    </a:solidFill>
                  </a:rPr>
                  <a:t>→ </a:t>
                </a:r>
                <a14:m>
                  <m:oMath xmlns:m="http://schemas.openxmlformats.org/officeDocument/2006/math">
                    <m:r>
                      <a:rPr lang="fr-CH" sz="2400" b="1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CH" sz="2400" b="1" kern="0" dirty="0">
                    <a:solidFill>
                      <a:prstClr val="black"/>
                    </a:solidFill>
                  </a:rPr>
                  <a:t>20-50 </a:t>
                </a:r>
                <a:r>
                  <a:rPr lang="fr-CH" sz="2400" b="1" kern="0" dirty="0" err="1">
                    <a:solidFill>
                      <a:prstClr val="black"/>
                    </a:solidFill>
                  </a:rPr>
                  <a:t>fold</a:t>
                </a:r>
                <a:r>
                  <a:rPr lang="fr-CH" sz="2400" b="1" kern="0" dirty="0">
                    <a:solidFill>
                      <a:prstClr val="black"/>
                    </a:solidFill>
                  </a:rPr>
                  <a:t> </a:t>
                </a:r>
                <a:r>
                  <a:rPr lang="fr-CH" sz="2400" b="1" kern="0" dirty="0" err="1">
                    <a:solidFill>
                      <a:prstClr val="black"/>
                    </a:solidFill>
                  </a:rPr>
                  <a:t>improved</a:t>
                </a:r>
                <a:r>
                  <a:rPr lang="fr-CH" sz="2400" b="1" kern="0" dirty="0">
                    <a:solidFill>
                      <a:prstClr val="black"/>
                    </a:solidFill>
                  </a:rPr>
                  <a:t> </a:t>
                </a:r>
                <a:r>
                  <a:rPr lang="fr-CH" sz="2400" b="1" kern="0" dirty="0" err="1">
                    <a:solidFill>
                      <a:prstClr val="black"/>
                    </a:solidFill>
                  </a:rPr>
                  <a:t>precision</a:t>
                </a:r>
                <a:r>
                  <a:rPr lang="fr-CH" sz="2400" b="1" kern="0" dirty="0">
                    <a:solidFill>
                      <a:prstClr val="black"/>
                    </a:solidFill>
                  </a:rPr>
                  <a:t> on </a:t>
                </a:r>
                <a:r>
                  <a:rPr lang="fr-CH" sz="2400" b="1" kern="0" dirty="0" err="1">
                    <a:solidFill>
                      <a:prstClr val="black"/>
                    </a:solidFill>
                  </a:rPr>
                  <a:t>many</a:t>
                </a:r>
                <a:r>
                  <a:rPr lang="fr-CH" sz="2400" b="1" kern="0" dirty="0">
                    <a:solidFill>
                      <a:prstClr val="black"/>
                    </a:solidFill>
                  </a:rPr>
                  <a:t> EW </a:t>
                </a:r>
                <a:r>
                  <a:rPr lang="fr-CH" sz="2400" b="1" kern="0" dirty="0" err="1" smtClean="0">
                    <a:solidFill>
                      <a:prstClr val="black"/>
                    </a:solidFill>
                  </a:rPr>
                  <a:t>quantities</a:t>
                </a:r>
                <a:r>
                  <a:rPr lang="fr-CH" sz="2400" b="1" kern="0" dirty="0" smtClean="0">
                    <a:solidFill>
                      <a:prstClr val="black"/>
                    </a:solidFill>
                  </a:rPr>
                  <a:t>, </a:t>
                </a:r>
                <a:r>
                  <a:rPr lang="fr-CH" sz="2400" b="1" kern="0" dirty="0" err="1" smtClean="0">
                    <a:solidFill>
                      <a:prstClr val="black"/>
                    </a:solidFill>
                  </a:rPr>
                  <a:t>equiv</a:t>
                </a:r>
                <a:r>
                  <a:rPr lang="fr-CH" sz="2400" b="1" kern="0" dirty="0">
                    <a:solidFill>
                      <a:prstClr val="black"/>
                    </a:solidFill>
                  </a:rPr>
                  <a:t>. to factor 5-7 in </a:t>
                </a:r>
                <a:r>
                  <a:rPr lang="fr-CH" sz="2400" b="1" kern="0" dirty="0" smtClean="0">
                    <a:solidFill>
                      <a:prstClr val="black"/>
                    </a:solidFill>
                  </a:rPr>
                  <a:t>mass </a:t>
                </a:r>
                <a:endParaRPr lang="fr-CH" sz="2400" b="1" kern="0" dirty="0">
                  <a:solidFill>
                    <a:prstClr val="black"/>
                  </a:solidFill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CH" sz="2400" b="1" kern="0" dirty="0">
                    <a:solidFill>
                      <a:prstClr val="black"/>
                    </a:solidFill>
                  </a:rPr>
                  <a:t>             </a:t>
                </a:r>
                <a:endParaRPr lang="fr-CH" sz="2400" b="1" kern="0" dirty="0" smtClean="0">
                  <a:solidFill>
                    <a:prstClr val="black"/>
                  </a:solidFill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CH" sz="2400" b="1" kern="0" dirty="0" smtClean="0">
                    <a:solidFill>
                      <a:prstClr val="black"/>
                    </a:solidFill>
                  </a:rPr>
                  <a:t> </a:t>
                </a:r>
                <a:r>
                  <a:rPr lang="fr-CH" sz="2400" b="1" kern="0" dirty="0" err="1">
                    <a:solidFill>
                      <a:prstClr val="black"/>
                    </a:solidFill>
                  </a:rPr>
                  <a:t>m</a:t>
                </a:r>
                <a:r>
                  <a:rPr lang="fr-CH" sz="2400" b="1" kern="0" baseline="-25000" dirty="0" err="1">
                    <a:solidFill>
                      <a:prstClr val="black"/>
                    </a:solidFill>
                  </a:rPr>
                  <a:t>Z</a:t>
                </a:r>
                <a:r>
                  <a:rPr lang="fr-CH" sz="2400" b="1" kern="0" baseline="-25000" dirty="0">
                    <a:solidFill>
                      <a:prstClr val="black"/>
                    </a:solidFill>
                  </a:rPr>
                  <a:t>,</a:t>
                </a:r>
                <a:r>
                  <a:rPr lang="fr-CH" sz="2400" b="1" kern="0" dirty="0">
                    <a:solidFill>
                      <a:prstClr val="black"/>
                    </a:solidFill>
                  </a:rPr>
                  <a:t>  m</a:t>
                </a:r>
                <a:r>
                  <a:rPr lang="fr-CH" sz="2400" b="1" kern="0" baseline="-25000" dirty="0">
                    <a:solidFill>
                      <a:prstClr val="black"/>
                    </a:solidFill>
                  </a:rPr>
                  <a:t>W</a:t>
                </a:r>
                <a:r>
                  <a:rPr lang="fr-CH" sz="2400" b="1" kern="0" dirty="0">
                    <a:solidFill>
                      <a:prstClr val="black"/>
                    </a:solidFill>
                  </a:rPr>
                  <a:t>, </a:t>
                </a:r>
                <a:r>
                  <a:rPr lang="fr-CH" sz="2400" b="1" kern="0" dirty="0" err="1">
                    <a:solidFill>
                      <a:prstClr val="black"/>
                    </a:solidFill>
                  </a:rPr>
                  <a:t>m</a:t>
                </a:r>
                <a:r>
                  <a:rPr lang="fr-CH" sz="2400" b="1" kern="0" baseline="-25000" dirty="0" err="1">
                    <a:solidFill>
                      <a:prstClr val="black"/>
                    </a:solidFill>
                  </a:rPr>
                  <a:t>top</a:t>
                </a:r>
                <a:r>
                  <a:rPr lang="fr-CH" sz="2400" b="1" kern="0" dirty="0">
                    <a:solidFill>
                      <a:prstClr val="black"/>
                    </a:solidFill>
                  </a:rPr>
                  <a:t> , sin</a:t>
                </a:r>
                <a:r>
                  <a:rPr lang="fr-CH" sz="2400" b="1" kern="0" baseline="30000" dirty="0">
                    <a:solidFill>
                      <a:prstClr val="black"/>
                    </a:solidFill>
                  </a:rPr>
                  <a:t>2</a:t>
                </a:r>
                <a:r>
                  <a:rPr lang="fr-CH" sz="2400" b="1" kern="0" dirty="0">
                    <a:solidFill>
                      <a:prstClr val="black"/>
                    </a:solidFill>
                  </a:rPr>
                  <a:t> </a:t>
                </a:r>
                <a:r>
                  <a:rPr lang="fr-CH" sz="2400" b="1" kern="0" dirty="0">
                    <a:solidFill>
                      <a:prstClr val="black"/>
                    </a:solidFill>
                    <a:sym typeface="Symbol"/>
                  </a:rPr>
                  <a:t></a:t>
                </a:r>
                <a:r>
                  <a:rPr lang="fr-CH" sz="2400" b="1" kern="0" baseline="-25000" dirty="0" err="1">
                    <a:solidFill>
                      <a:prstClr val="black"/>
                    </a:solidFill>
                  </a:rPr>
                  <a:t>w</a:t>
                </a:r>
                <a:r>
                  <a:rPr lang="fr-CH" sz="2400" b="1" kern="0" baseline="30000" dirty="0" err="1">
                    <a:solidFill>
                      <a:prstClr val="black"/>
                    </a:solidFill>
                  </a:rPr>
                  <a:t>eff</a:t>
                </a:r>
                <a:r>
                  <a:rPr lang="fr-CH" sz="2400" b="1" kern="0" dirty="0">
                    <a:solidFill>
                      <a:prstClr val="black"/>
                    </a:solidFill>
                  </a:rPr>
                  <a:t> , R</a:t>
                </a:r>
                <a:r>
                  <a:rPr lang="fr-CH" sz="2400" b="1" kern="0" baseline="-25000" dirty="0">
                    <a:solidFill>
                      <a:prstClr val="black"/>
                    </a:solidFill>
                  </a:rPr>
                  <a:t>b </a:t>
                </a:r>
                <a:r>
                  <a:rPr lang="fr-CH" sz="2400" b="1" kern="0" dirty="0">
                    <a:solidFill>
                      <a:prstClr val="black"/>
                    </a:solidFill>
                  </a:rPr>
                  <a:t>, </a:t>
                </a:r>
                <a:r>
                  <a:rPr lang="fr-CH" sz="2400" b="1" kern="0" dirty="0">
                    <a:solidFill>
                      <a:prstClr val="black"/>
                    </a:solidFill>
                    <a:sym typeface="Symbol"/>
                  </a:rPr>
                  <a:t></a:t>
                </a:r>
                <a:r>
                  <a:rPr lang="fr-CH" sz="2400" b="1" kern="0" baseline="-25000" dirty="0">
                    <a:solidFill>
                      <a:prstClr val="black"/>
                    </a:solidFill>
                    <a:sym typeface="Symbol"/>
                  </a:rPr>
                  <a:t>QED</a:t>
                </a:r>
                <a:r>
                  <a:rPr lang="fr-CH" sz="2400" b="1" kern="0" dirty="0">
                    <a:solidFill>
                      <a:prstClr val="black"/>
                    </a:solidFill>
                    <a:sym typeface="Symbol"/>
                  </a:rPr>
                  <a:t> (</a:t>
                </a:r>
                <a:r>
                  <a:rPr lang="fr-CH" sz="2400" b="1" kern="0" dirty="0" err="1">
                    <a:solidFill>
                      <a:prstClr val="black"/>
                    </a:solidFill>
                    <a:sym typeface="Symbol"/>
                  </a:rPr>
                  <a:t>m</a:t>
                </a:r>
                <a:r>
                  <a:rPr lang="fr-CH" sz="2400" b="1" kern="0" baseline="-25000" dirty="0" err="1">
                    <a:solidFill>
                      <a:prstClr val="black"/>
                    </a:solidFill>
                    <a:sym typeface="Symbol"/>
                  </a:rPr>
                  <a:t>z</a:t>
                </a:r>
                <a:r>
                  <a:rPr lang="fr-CH" sz="2400" b="1" kern="0" dirty="0">
                    <a:solidFill>
                      <a:prstClr val="black"/>
                    </a:solidFill>
                    <a:sym typeface="Symbol"/>
                  </a:rPr>
                  <a:t>) </a:t>
                </a:r>
                <a:r>
                  <a:rPr lang="fr-CH" sz="2400" b="1" kern="0" baseline="-25000" dirty="0">
                    <a:solidFill>
                      <a:prstClr val="black"/>
                    </a:solidFill>
                    <a:sym typeface="Symbol"/>
                  </a:rPr>
                  <a:t>s</a:t>
                </a:r>
                <a:r>
                  <a:rPr lang="fr-CH" sz="2400" b="1" kern="0" dirty="0">
                    <a:solidFill>
                      <a:prstClr val="black"/>
                    </a:solidFill>
                    <a:sym typeface="Symbol"/>
                  </a:rPr>
                  <a:t> (</a:t>
                </a:r>
                <a:r>
                  <a:rPr lang="fr-CH" sz="2400" b="1" kern="0" dirty="0" err="1">
                    <a:solidFill>
                      <a:prstClr val="black"/>
                    </a:solidFill>
                    <a:sym typeface="Symbol"/>
                  </a:rPr>
                  <a:t>m</a:t>
                </a:r>
                <a:r>
                  <a:rPr lang="fr-CH" sz="2400" b="1" kern="0" baseline="-25000" dirty="0" err="1">
                    <a:solidFill>
                      <a:prstClr val="black"/>
                    </a:solidFill>
                    <a:sym typeface="Symbol"/>
                  </a:rPr>
                  <a:t>z</a:t>
                </a:r>
                <a:r>
                  <a:rPr lang="fr-CH" sz="2400" b="1" kern="0" baseline="-25000" dirty="0">
                    <a:solidFill>
                      <a:prstClr val="black"/>
                    </a:solidFill>
                    <a:sym typeface="Symbol"/>
                  </a:rPr>
                  <a:t> </a:t>
                </a:r>
                <a:r>
                  <a:rPr lang="fr-CH" sz="2400" b="1" kern="0" dirty="0">
                    <a:solidFill>
                      <a:prstClr val="black"/>
                    </a:solidFill>
                    <a:sym typeface="Symbol"/>
                  </a:rPr>
                  <a:t>m</a:t>
                </a:r>
                <a:r>
                  <a:rPr lang="fr-CH" sz="2400" b="1" kern="0" baseline="-25000" dirty="0">
                    <a:solidFill>
                      <a:prstClr val="black"/>
                    </a:solidFill>
                    <a:sym typeface="Symbol"/>
                  </a:rPr>
                  <a:t>W </a:t>
                </a:r>
                <a:r>
                  <a:rPr lang="fr-CH" sz="2400" b="1" kern="0" dirty="0">
                    <a:solidFill>
                      <a:prstClr val="black"/>
                    </a:solidFill>
                    <a:sym typeface="Symbol"/>
                  </a:rPr>
                  <a:t>m</a:t>
                </a:r>
                <a:r>
                  <a:rPr lang="fr-CH" sz="2400" b="1" kern="0" baseline="-25000" dirty="0">
                    <a:solidFill>
                      <a:prstClr val="black"/>
                    </a:solidFill>
                    <a:sym typeface="Symbol"/>
                  </a:rPr>
                  <a:t></a:t>
                </a:r>
                <a:r>
                  <a:rPr lang="fr-CH" sz="2400" b="1" kern="0" dirty="0">
                    <a:solidFill>
                      <a:prstClr val="black"/>
                    </a:solidFill>
                    <a:sym typeface="Symbol"/>
                  </a:rPr>
                  <a:t>), </a:t>
                </a:r>
                <a:r>
                  <a:rPr lang="fr-CH" sz="2400" b="1" kern="0" dirty="0" err="1">
                    <a:solidFill>
                      <a:prstClr val="black"/>
                    </a:solidFill>
                    <a:sym typeface="Symbol"/>
                  </a:rPr>
                  <a:t>Higgs</a:t>
                </a:r>
                <a:r>
                  <a:rPr lang="fr-CH" sz="2400" b="1" kern="0" dirty="0">
                    <a:solidFill>
                      <a:prstClr val="black"/>
                    </a:solidFill>
                    <a:sym typeface="Symbol"/>
                  </a:rPr>
                  <a:t> and top quark </a:t>
                </a:r>
                <a:r>
                  <a:rPr lang="fr-CH" sz="2400" b="1" kern="0" dirty="0" err="1">
                    <a:solidFill>
                      <a:prstClr val="black"/>
                    </a:solidFill>
                    <a:sym typeface="Symbol"/>
                  </a:rPr>
                  <a:t>couplings</a:t>
                </a:r>
                <a:r>
                  <a:rPr lang="fr-CH" sz="2400" b="1" kern="0" dirty="0">
                    <a:solidFill>
                      <a:prstClr val="black"/>
                    </a:solidFill>
                    <a:sym typeface="Symbol"/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47" y="4358796"/>
                <a:ext cx="7409946" cy="1938992"/>
              </a:xfrm>
              <a:prstGeom prst="rect">
                <a:avLst/>
              </a:prstGeom>
              <a:blipFill>
                <a:blip r:embed="rId2"/>
                <a:stretch>
                  <a:fillRect l="-1234" t="-2516" b="-62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17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DE056-C649-4BA7-9645-6388197973F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7/24/2018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87" y="908720"/>
            <a:ext cx="9127509" cy="569386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Today</a:t>
            </a:r>
            <a:r>
              <a:rPr kumimoji="0" lang="fr-CH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fr-CH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we</a:t>
            </a:r>
            <a:r>
              <a:rPr kumimoji="0" lang="fr-CH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do not know how nature </a:t>
            </a:r>
            <a:r>
              <a:rPr kumimoji="0" lang="fr-CH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will</a:t>
            </a:r>
            <a:r>
              <a:rPr kumimoji="0" lang="fr-CH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surprise us. A few </a:t>
            </a:r>
            <a:r>
              <a:rPr kumimoji="0" lang="fr-CH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things</a:t>
            </a:r>
            <a:r>
              <a:rPr kumimoji="0" lang="fr-CH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fr-CH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that</a:t>
            </a:r>
            <a:r>
              <a:rPr kumimoji="0" lang="fr-CH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FCC-</a:t>
            </a:r>
            <a:r>
              <a:rPr kumimoji="0" lang="fr-CH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ee</a:t>
            </a:r>
            <a:r>
              <a:rPr kumimoji="0" lang="fr-CH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fr-CH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could</a:t>
            </a:r>
            <a:r>
              <a:rPr kumimoji="0" lang="fr-CH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fr-CH" sz="1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discover</a:t>
            </a:r>
            <a:r>
              <a:rPr kumimoji="0" lang="fr-CH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: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EXPLORE  10-100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energy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scale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(and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beyond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)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with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Precision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Measurements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 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             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DISCOVER a violation of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flavour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conservation or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universality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&amp;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unitarity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of PMNS @10</a:t>
            </a:r>
            <a:r>
              <a:rPr kumimoji="0" lang="fr-CH" sz="20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-5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-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 ex FCNC  (Z --&gt; 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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, e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) 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5 10</a:t>
            </a:r>
            <a:r>
              <a:rPr kumimoji="0" lang="fr-CH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Z </a:t>
            </a:r>
            <a:r>
              <a:rPr kumimoji="0" lang="fr-CH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decays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 BR in 2 10</a:t>
            </a:r>
            <a:r>
              <a:rPr kumimoji="0" lang="fr-CH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11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Z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 </a:t>
            </a:r>
            <a:endParaRPr kumimoji="0" lang="fr-CH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  + </a:t>
            </a:r>
            <a:r>
              <a:rPr kumimoji="0" lang="fr-CH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flavour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physics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(10</a:t>
            </a:r>
            <a:r>
              <a:rPr kumimoji="0" lang="fr-CH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12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bb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events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    (</a:t>
            </a:r>
            <a:r>
              <a:rPr kumimoji="0" lang="fr-CH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</a:t>
            </a:r>
            <a:r>
              <a:rPr kumimoji="0" lang="fr-CH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s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  etc..)</a:t>
            </a:r>
            <a:r>
              <a:rPr kumimoji="0" lang="fr-CH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DISCOVER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dark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matter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as «invisible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decay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» of H or Z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(or in LHC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loopholes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DISCOVER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very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weakly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coupled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particle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in 5-100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GeV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energy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scale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                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such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as: Right-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Handed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neutrinos,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Dark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Photons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etc…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 an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enormous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amount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clean,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unambiguous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work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 on QCD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(H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gg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)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etc….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Not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only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«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Higgs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Factory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»!</a:t>
            </a:r>
            <a:r>
              <a:rPr kumimoji="0" lang="fr-CH" sz="2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«Z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factory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» &amp; «top» important for ‘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discovery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potential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’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                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“First Look at the Physics Case of TLEP”, JHEP 1401 (2014) 164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                     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496" y="-7413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kern="0" dirty="0" smtClean="0">
                <a:latin typeface="Arial"/>
              </a:rPr>
              <a:t>FCC-</a:t>
            </a:r>
            <a:r>
              <a:rPr lang="en-US" sz="2700" kern="0" dirty="0" err="1" smtClean="0">
                <a:latin typeface="Arial"/>
              </a:rPr>
              <a:t>ee</a:t>
            </a:r>
            <a:r>
              <a:rPr lang="en-US" sz="2700" kern="0" dirty="0" smtClean="0">
                <a:latin typeface="Arial"/>
              </a:rPr>
              <a:t> discovery potential</a:t>
            </a:r>
            <a:endParaRPr lang="en-US" sz="2700" kern="0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6714308" y="6488668"/>
            <a:ext cx="269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Blondel</a:t>
            </a:r>
            <a:r>
              <a:rPr lang="en-US" dirty="0" smtClean="0"/>
              <a:t>,  ICHEP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6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925864"/>
            <a:ext cx="9180511" cy="597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椭圆 7"/>
          <p:cNvSpPr/>
          <p:nvPr/>
        </p:nvSpPr>
        <p:spPr>
          <a:xfrm>
            <a:off x="1253530" y="3104738"/>
            <a:ext cx="3090502" cy="300890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6" name="椭圆 8"/>
          <p:cNvSpPr/>
          <p:nvPr/>
        </p:nvSpPr>
        <p:spPr>
          <a:xfrm>
            <a:off x="3444510" y="2798308"/>
            <a:ext cx="1923816" cy="182494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zh-CN" altLang="en-US" kern="0" smtClea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2534"/>
            <a:ext cx="9143999" cy="923330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 anchor="ctr">
            <a:spAutoFit/>
          </a:bodyPr>
          <a:lstStyle/>
          <a:p>
            <a:pPr algn="ctr">
              <a:defRPr/>
            </a:pPr>
            <a:r>
              <a:rPr lang="en-GB" sz="30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CepC</a:t>
            </a:r>
            <a:r>
              <a:rPr lang="en-GB" sz="30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/</a:t>
            </a:r>
            <a:r>
              <a:rPr lang="en-GB" sz="3000" b="1" kern="0" dirty="0" err="1">
                <a:solidFill>
                  <a:srgbClr val="FFFF00"/>
                </a:solidFill>
                <a:latin typeface="Arial"/>
                <a:cs typeface="Calibri" pitchFamily="34" charset="0"/>
              </a:rPr>
              <a:t>SppC</a:t>
            </a:r>
            <a:r>
              <a:rPr lang="en-GB" sz="30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 study (CAS-IHEP</a:t>
            </a:r>
            <a:r>
              <a:rPr lang="en-GB" sz="30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), 100 km collider,</a:t>
            </a:r>
            <a:r>
              <a:rPr lang="en-GB" sz="32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 </a:t>
            </a:r>
          </a:p>
          <a:p>
            <a:pPr algn="ctr">
              <a:defRPr/>
            </a:pPr>
            <a:r>
              <a:rPr lang="en-GB" sz="2800" b="1" kern="0" dirty="0">
                <a:solidFill>
                  <a:srgbClr val="FFFF00"/>
                </a:solidFill>
                <a:latin typeface="Arial"/>
                <a:cs typeface="Calibri" pitchFamily="34" charset="0"/>
              </a:rPr>
              <a:t>o</a:t>
            </a:r>
            <a:r>
              <a:rPr lang="en-GB" sz="2800" b="1" kern="0" dirty="0" smtClean="0">
                <a:solidFill>
                  <a:srgbClr val="FFFF00"/>
                </a:solidFill>
                <a:latin typeface="Arial"/>
                <a:cs typeface="Calibri" pitchFamily="34" charset="0"/>
              </a:rPr>
              <a:t>ne of the proposed sites</a:t>
            </a:r>
            <a:endParaRPr lang="en-GB" sz="2800" kern="0" dirty="0">
              <a:solidFill>
                <a:srgbClr val="FFFF00"/>
              </a:solidFill>
              <a:latin typeface="Arial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5892" y="1393703"/>
            <a:ext cx="40030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Qinhuangdao (</a:t>
            </a:r>
            <a:r>
              <a:rPr lang="zh-CN" altLang="en-US" sz="28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秦皇岛）</a:t>
            </a:r>
            <a:endParaRPr lang="en-GB" kern="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62215" y="3356992"/>
            <a:ext cx="257428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easy access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300 km </a:t>
            </a:r>
            <a:r>
              <a:rPr lang="en-US" altLang="zh-CN" sz="2000" kern="0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east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 smtClean="0">
                <a:solidFill>
                  <a:prstClr val="white"/>
                </a:solidFill>
                <a:latin typeface="Arial"/>
                <a:ea typeface="黑体" pitchFamily="2" charset="-122"/>
              </a:rPr>
              <a:t>from </a:t>
            </a: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Beijing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3 h by car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prstClr val="white"/>
                </a:solidFill>
                <a:latin typeface="Arial"/>
                <a:ea typeface="黑体" pitchFamily="2" charset="-122"/>
              </a:rPr>
              <a:t>1 h by train </a:t>
            </a:r>
            <a:endParaRPr lang="zh-CN" altLang="en-US" sz="2000" kern="0" dirty="0">
              <a:solidFill>
                <a:prstClr val="white"/>
              </a:solidFill>
              <a:latin typeface="Arial"/>
              <a:ea typeface="黑体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99412" y="5928973"/>
            <a:ext cx="134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Yifang Wang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34305" y="2011268"/>
            <a:ext cx="1858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800" b="1" dirty="0" err="1">
                <a:solidFill>
                  <a:srgbClr val="FF0000"/>
                </a:solidFill>
              </a:rPr>
              <a:t>CepC</a:t>
            </a:r>
            <a:r>
              <a:rPr lang="en-GB" sz="2800" b="1" dirty="0">
                <a:solidFill>
                  <a:srgbClr val="FF0000"/>
                </a:solidFill>
              </a:rPr>
              <a:t>, </a:t>
            </a:r>
            <a:r>
              <a:rPr lang="en-GB" sz="2800" b="1" dirty="0" err="1">
                <a:solidFill>
                  <a:srgbClr val="FF0000"/>
                </a:solidFill>
              </a:rPr>
              <a:t>SppC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3470" y="5759094"/>
            <a:ext cx="252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FFC000"/>
                </a:solidFill>
              </a:rPr>
              <a:t>“Chinese Toscana”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14092" y="3240443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 smtClean="0">
                <a:solidFill>
                  <a:srgbClr val="FF0000"/>
                </a:solidFill>
              </a:rPr>
              <a:t>100 km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143766" y="3016568"/>
            <a:ext cx="1143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400" b="1" dirty="0">
                <a:solidFill>
                  <a:srgbClr val="FF0000"/>
                </a:solidFill>
              </a:rPr>
              <a:t>5</a:t>
            </a:r>
            <a:r>
              <a:rPr lang="en-GB" sz="2400" b="1" dirty="0" smtClean="0">
                <a:solidFill>
                  <a:srgbClr val="FF0000"/>
                </a:solidFill>
              </a:rPr>
              <a:t>0 km 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0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/>
        </p:nvSpPr>
        <p:spPr>
          <a:xfrm>
            <a:off x="2489774" y="6305653"/>
            <a:ext cx="1905000" cy="206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mtClean="0"/>
              <a:t>28 March 2018</a:t>
            </a:r>
            <a:endParaRPr lang="en-US" altLang="en-US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1997649" y="6115153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mtClean="0"/>
              <a:t>University of Geneva</a:t>
            </a:r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487684"/>
              </p:ext>
            </p:extLst>
          </p:nvPr>
        </p:nvGraphicFramePr>
        <p:xfrm>
          <a:off x="35498" y="5181600"/>
          <a:ext cx="7315200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3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8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32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Observable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Measurement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Current precision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TLEP </a:t>
                      </a:r>
                      <a:r>
                        <a:rPr lang="en-US" sz="1200" b="1" dirty="0" smtClean="0">
                          <a:solidFill>
                            <a:srgbClr val="0000CC"/>
                          </a:solidFill>
                        </a:rPr>
                        <a:t>stat.</a:t>
                      </a:r>
                      <a:endParaRPr lang="en-US" sz="12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Possible syst.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Challenge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</a:rPr>
                        <a:t>top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(MeV)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Threshold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scan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173340 </a:t>
                      </a:r>
                      <a:r>
                        <a:rPr lang="en-US" sz="1200" b="1" dirty="0" smtClean="0">
                          <a:solidFill>
                            <a:srgbClr val="009900"/>
                          </a:solidFill>
                        </a:rPr>
                        <a:t>± 760 ± 500</a:t>
                      </a:r>
                      <a:endParaRPr lang="en-US" sz="12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20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&lt;40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QCD corr.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  <a:latin typeface="+mn-lt"/>
                          <a:cs typeface="Symbol" charset="2"/>
                        </a:rPr>
                        <a:t>top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+mn-lt"/>
                          <a:cs typeface="Symbol" charset="2"/>
                        </a:rPr>
                        <a:t> (MeV)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Threshold scan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>
                          <a:solidFill>
                            <a:srgbClr val="009900"/>
                          </a:solidFill>
                        </a:rPr>
                        <a:t>?</a:t>
                      </a:r>
                      <a:endParaRPr lang="en-US" sz="1200" b="1" baseline="0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40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&lt;40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QCD corr.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  <a:latin typeface="+mn-lt"/>
                          <a:cs typeface="Symbol" charset="2"/>
                        </a:rPr>
                        <a:t>top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Threshold scan</a:t>
                      </a:r>
                      <a:endParaRPr lang="en-US" sz="12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= 1.2 </a:t>
                      </a:r>
                      <a:r>
                        <a:rPr lang="en-US" sz="1200" b="1" dirty="0" smtClean="0">
                          <a:solidFill>
                            <a:srgbClr val="009900"/>
                          </a:solidFill>
                        </a:rPr>
                        <a:t>± 0.3</a:t>
                      </a:r>
                      <a:endParaRPr lang="en-US" sz="12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0.08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&lt; 0.05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QCD corr.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err="1" smtClean="0">
                          <a:solidFill>
                            <a:schemeClr val="tx1"/>
                          </a:solidFill>
                        </a:rPr>
                        <a:t>ttZ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couplings</a:t>
                      </a:r>
                      <a:endParaRPr lang="en-US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√s = 365 </a:t>
                      </a:r>
                      <a:r>
                        <a:rPr lang="en-US" sz="1200" b="0" baseline="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endParaRPr lang="en-US" sz="12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9900"/>
                          </a:solidFill>
                        </a:rPr>
                        <a:t>~30%</a:t>
                      </a:r>
                      <a:endParaRPr lang="en-US" sz="12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~2%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&lt;2%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QCD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</a:rPr>
                        <a:t>corr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546362"/>
              </p:ext>
            </p:extLst>
          </p:nvPr>
        </p:nvGraphicFramePr>
        <p:xfrm>
          <a:off x="35496" y="3638670"/>
          <a:ext cx="7315200" cy="17144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8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32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19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Observable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Measurement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Current precision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TLEP </a:t>
                      </a:r>
                      <a:r>
                        <a:rPr lang="en-US" sz="1200" b="1" dirty="0" smtClean="0">
                          <a:solidFill>
                            <a:srgbClr val="0000CC"/>
                          </a:solidFill>
                        </a:rPr>
                        <a:t>stat.</a:t>
                      </a:r>
                      <a:endParaRPr lang="en-US" sz="12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Possible syst.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Challenge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9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(MeV)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Threshold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scan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80385 </a:t>
                      </a: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± 15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0.6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 0.6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EW Corr.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9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(MeV)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Threshold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scan</a:t>
                      </a:r>
                      <a:endParaRPr 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2085 </a:t>
                      </a: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± 42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1.5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&lt;1.5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EW Corr.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21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n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200" b="0" baseline="3000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r>
                        <a:rPr lang="en-US" sz="1200" b="0" baseline="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sz="1200" dirty="0" smtClean="0"/>
                        <a:t>→ </a:t>
                      </a:r>
                      <a:r>
                        <a:rPr lang="en-US" sz="1200" dirty="0" err="1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200" dirty="0" err="1" smtClean="0"/>
                        <a:t>Z</a:t>
                      </a:r>
                      <a:r>
                        <a:rPr lang="en-US" sz="1200" dirty="0" smtClean="0"/>
                        <a:t>, Z→ </a:t>
                      </a:r>
                      <a:r>
                        <a:rPr lang="en-US" sz="1200" dirty="0" err="1" smtClean="0">
                          <a:latin typeface="Symbol" charset="2"/>
                          <a:cs typeface="Symbol" charset="2"/>
                        </a:rPr>
                        <a:t>nn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ll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2.92 </a:t>
                      </a:r>
                      <a:r>
                        <a:rPr lang="en-US" sz="1400" b="1" baseline="0" dirty="0" smtClean="0">
                          <a:solidFill>
                            <a:srgbClr val="009900"/>
                          </a:solidFill>
                        </a:rPr>
                        <a:t>± 0.05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0.001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0.001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19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200" b="1" baseline="0" dirty="0" err="1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</a:rPr>
                        <a:t>W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200" b="0" baseline="-25000" dirty="0" err="1" smtClean="0">
                          <a:solidFill>
                            <a:schemeClr val="tx1"/>
                          </a:solidFill>
                        </a:rPr>
                        <a:t>had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= (</a:t>
                      </a:r>
                      <a:r>
                        <a:rPr lang="en-US" sz="1200" b="0" baseline="0" dirty="0" err="1" smtClean="0">
                          <a:solidFill>
                            <a:schemeClr val="dk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200" b="0" baseline="-25000" dirty="0" err="1" smtClean="0">
                          <a:solidFill>
                            <a:schemeClr val="dk1"/>
                          </a:solidFill>
                        </a:rPr>
                        <a:t>had</a:t>
                      </a:r>
                      <a:r>
                        <a:rPr lang="en-US" sz="1200" b="0" baseline="0" dirty="0" smtClean="0">
                          <a:solidFill>
                            <a:schemeClr val="dk1"/>
                          </a:solidFill>
                        </a:rPr>
                        <a:t>/</a:t>
                      </a:r>
                      <a:r>
                        <a:rPr lang="en-US" sz="1200" b="0" baseline="0" dirty="0" err="1" smtClean="0">
                          <a:solidFill>
                            <a:schemeClr val="dk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200" b="0" baseline="-25000" dirty="0" err="1" smtClean="0">
                          <a:solidFill>
                            <a:schemeClr val="dk1"/>
                          </a:solidFill>
                        </a:rPr>
                        <a:t>tot</a:t>
                      </a:r>
                      <a:r>
                        <a:rPr lang="en-US" sz="1200" b="0" baseline="0" dirty="0" smtClean="0">
                          <a:solidFill>
                            <a:schemeClr val="dk1"/>
                          </a:solidFill>
                        </a:rPr>
                        <a:t>)</a:t>
                      </a:r>
                      <a:r>
                        <a:rPr lang="en-US" sz="1200" b="0" baseline="-25000" dirty="0" smtClean="0">
                          <a:solidFill>
                            <a:schemeClr val="dk1"/>
                          </a:solidFill>
                        </a:rPr>
                        <a:t>W</a:t>
                      </a:r>
                      <a:endParaRPr lang="en-US" sz="12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200" b="0" baseline="-25000" dirty="0" err="1" smtClean="0">
                          <a:solidFill>
                            <a:schemeClr val="tx1"/>
                          </a:solidFill>
                        </a:rPr>
                        <a:t>had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= 67.41 </a:t>
                      </a:r>
                      <a:r>
                        <a:rPr lang="en-US" sz="1200" b="1" dirty="0" smtClean="0">
                          <a:solidFill>
                            <a:srgbClr val="009900"/>
                          </a:solidFill>
                        </a:rPr>
                        <a:t>±</a:t>
                      </a: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 0.27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0.00018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&lt; 0.0001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CKM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Matrix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251546"/>
              </p:ext>
            </p:extLst>
          </p:nvPr>
        </p:nvGraphicFramePr>
        <p:xfrm>
          <a:off x="35496" y="682942"/>
          <a:ext cx="7315202" cy="3127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4195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Observable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Measurement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Current precision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FCC-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</a:rPr>
                        <a:t>ee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rgbClr val="0000CC"/>
                          </a:solidFill>
                        </a:rPr>
                        <a:t>stat.</a:t>
                      </a:r>
                      <a:endParaRPr lang="en-US" sz="12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Possible syst.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Challenge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08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</a:rPr>
                        <a:t>Z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(MeV)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</a:rPr>
                        <a:t>Lineshape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91187.5 </a:t>
                      </a:r>
                      <a:r>
                        <a:rPr lang="en-US" sz="1200" b="1" dirty="0" smtClean="0">
                          <a:solidFill>
                            <a:srgbClr val="009900"/>
                          </a:solidFill>
                        </a:rPr>
                        <a:t>± 2.1</a:t>
                      </a:r>
                      <a:endParaRPr lang="en-US" sz="12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0.005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 0.1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QED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corr.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08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</a:rPr>
                        <a:t>Z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(MeV)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</a:rPr>
                        <a:t>Lineshape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2495.2 </a:t>
                      </a:r>
                      <a:r>
                        <a:rPr lang="en-US" sz="1200" b="1" dirty="0" smtClean="0">
                          <a:solidFill>
                            <a:srgbClr val="009900"/>
                          </a:solidFill>
                        </a:rPr>
                        <a:t>± 2.3</a:t>
                      </a:r>
                      <a:endParaRPr lang="en-US" sz="12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0.008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 0.1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QED /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EW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08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Peak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20.767 </a:t>
                      </a:r>
                      <a:r>
                        <a:rPr lang="en-US" sz="1200" b="1" dirty="0" smtClean="0">
                          <a:solidFill>
                            <a:srgbClr val="009900"/>
                          </a:solidFill>
                        </a:rPr>
                        <a:t>± 0.025</a:t>
                      </a:r>
                      <a:endParaRPr lang="en-US" sz="12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0.001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 0.001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Statistics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83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Peak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0.21629 </a:t>
                      </a:r>
                      <a:r>
                        <a:rPr lang="en-US" sz="1200" b="1" dirty="0" smtClean="0">
                          <a:solidFill>
                            <a:srgbClr val="009900"/>
                          </a:solidFill>
                        </a:rPr>
                        <a:t>± 0.00066</a:t>
                      </a:r>
                      <a:endParaRPr lang="en-US" sz="12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0.000003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 0.00006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g </a:t>
                      </a:r>
                      <a:r>
                        <a:rPr lang="en-US" sz="1200" dirty="0" smtClean="0"/>
                        <a:t>→ bb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08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n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Peak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2.984 </a:t>
                      </a:r>
                      <a:r>
                        <a:rPr lang="en-US" sz="1200" b="1" baseline="0" dirty="0" smtClean="0">
                          <a:solidFill>
                            <a:srgbClr val="009900"/>
                          </a:solidFill>
                        </a:rPr>
                        <a:t>± 0.008</a:t>
                      </a:r>
                      <a:endParaRPr lang="en-US" sz="1200" b="1" baseline="0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0.00004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0.004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</a:rPr>
                        <a:t>Lumi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baseline="0" dirty="0" err="1" smtClean="0">
                          <a:solidFill>
                            <a:schemeClr val="tx1"/>
                          </a:solidFill>
                        </a:rPr>
                        <a:t>meast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215"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sin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  <a:latin typeface="+mn-lt"/>
                          <a:cs typeface="Symbol" charset="2"/>
                        </a:rPr>
                        <a:t>W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  <a:latin typeface="+mn-lt"/>
                          <a:cs typeface="Symbol" charset="2"/>
                        </a:rPr>
                        <a:t>eff</a:t>
                      </a:r>
                      <a:endParaRPr lang="en-US" sz="12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err="1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200" b="0" baseline="-25000" dirty="0" err="1" smtClean="0">
                          <a:solidFill>
                            <a:schemeClr val="tx1"/>
                          </a:solidFill>
                        </a:rPr>
                        <a:t>FB</a:t>
                      </a:r>
                      <a:r>
                        <a:rPr lang="en-US" sz="1200" b="0" baseline="3000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mm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Symbol" charset="2"/>
                        </a:rPr>
                        <a:t>(peak)</a:t>
                      </a:r>
                      <a:endParaRPr lang="en-US" sz="12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0.23148 </a:t>
                      </a:r>
                      <a:r>
                        <a:rPr lang="en-US" sz="1200" b="1" baseline="0" dirty="0" smtClean="0">
                          <a:solidFill>
                            <a:srgbClr val="009900"/>
                          </a:solidFill>
                        </a:rPr>
                        <a:t>± 0.00016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0000CC"/>
                          </a:solidFill>
                        </a:rPr>
                        <a:t>0.000003</a:t>
                      </a:r>
                      <a:endParaRPr lang="en-US" sz="1400" b="1" baseline="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&lt;0.000005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Beam energy</a:t>
                      </a:r>
                      <a:endParaRPr lang="en-US" sz="12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1/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</a:rPr>
                        <a:t>QED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200" b="1" baseline="0" dirty="0" err="1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</a:rPr>
                        <a:t>Z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 err="1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200" b="0" baseline="-25000" dirty="0" err="1" smtClean="0">
                          <a:solidFill>
                            <a:schemeClr val="tx1"/>
                          </a:solidFill>
                        </a:rPr>
                        <a:t>FB</a:t>
                      </a:r>
                      <a:r>
                        <a:rPr lang="en-US" sz="1200" b="0" baseline="30000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mm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 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Symbol" charset="2"/>
                        </a:rPr>
                        <a:t>(off-peak)</a:t>
                      </a:r>
                      <a:endParaRPr lang="en-US" sz="12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128.952 </a:t>
                      </a:r>
                      <a:r>
                        <a:rPr lang="en-US" sz="1200" b="1" baseline="0" dirty="0" smtClean="0">
                          <a:solidFill>
                            <a:srgbClr val="009900"/>
                          </a:solidFill>
                        </a:rPr>
                        <a:t>± 0.014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0000CC"/>
                          </a:solidFill>
                        </a:rPr>
                        <a:t>0.004</a:t>
                      </a:r>
                      <a:endParaRPr lang="en-US" sz="1400" b="1" baseline="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&lt; 0.004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QED / EW</a:t>
                      </a:r>
                      <a:endParaRPr lang="en-US" sz="12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21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200" b="1" baseline="-2500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200" b="1" baseline="0" dirty="0" err="1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200" b="1" baseline="-25000" dirty="0" err="1" smtClean="0">
                          <a:solidFill>
                            <a:schemeClr val="tx1"/>
                          </a:solidFill>
                        </a:rPr>
                        <a:t>Z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1200" b="0" baseline="-25000" dirty="0" err="1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en-US" sz="1200" b="0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0.1196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rgbClr val="009900"/>
                          </a:solidFill>
                        </a:rPr>
                        <a:t>± 0.0030</a:t>
                      </a:r>
                      <a:endParaRPr lang="en-US" sz="12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0.00001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&lt;0.0002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New Physics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862120" y="148689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*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867877" y="28957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*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555055" y="5833517"/>
            <a:ext cx="1588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*  </a:t>
            </a:r>
            <a:r>
              <a:rPr lang="fr-CH" dirty="0" err="1" smtClean="0"/>
              <a:t>work</a:t>
            </a:r>
            <a:r>
              <a:rPr lang="fr-CH" dirty="0" smtClean="0"/>
              <a:t> to do: check if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can’t</a:t>
            </a:r>
            <a:r>
              <a:rPr lang="fr-CH" dirty="0" smtClean="0"/>
              <a:t> </a:t>
            </a:r>
            <a:r>
              <a:rPr lang="fr-CH" dirty="0" err="1" smtClean="0"/>
              <a:t>improve</a:t>
            </a:r>
            <a:endParaRPr lang="en-GB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496" y="-7413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kern="0" dirty="0">
                <a:latin typeface="Arial"/>
              </a:rPr>
              <a:t>a</a:t>
            </a:r>
            <a:r>
              <a:rPr lang="en-US" sz="2700" kern="0" dirty="0" smtClean="0">
                <a:latin typeface="Arial"/>
              </a:rPr>
              <a:t> sample of observables (more coming)</a:t>
            </a:r>
            <a:endParaRPr lang="en-US" sz="2700" kern="0" dirty="0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 rot="10800000" flipH="1" flipV="1">
            <a:off x="7648819" y="1070219"/>
            <a:ext cx="126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Blondel</a:t>
            </a:r>
            <a:r>
              <a:rPr lang="en-US" dirty="0" smtClean="0"/>
              <a:t>,  ICHEP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51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98418" y="1217414"/>
            <a:ext cx="8432800" cy="1295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higgstrahlung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process close to threshold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Production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xsection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has a maximum at near threshold ~200 fb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10</a:t>
            </a:r>
            <a:r>
              <a:rPr kumimoji="0" lang="en-GB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/cm</a:t>
            </a:r>
            <a:r>
              <a:rPr kumimoji="0" lang="en-GB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/s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  20’000 HZ events per year.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itchFamily="2" charset="2"/>
              </a:rPr>
              <a:t>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921185" y="3457901"/>
            <a:ext cx="914400" cy="1828800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749999" y="3452585"/>
            <a:ext cx="925033" cy="909084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ysDash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1160418" y="4976612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en-GB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6618" y="3452612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en-GB" sz="20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4534" y="3985985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Z*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5418" y="491208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65418" y="3452612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</a:t>
            </a:r>
          </a:p>
        </p:txBody>
      </p:sp>
      <p:grpSp>
        <p:nvGrpSpPr>
          <p:cNvPr id="10" name="Group 20"/>
          <p:cNvGrpSpPr/>
          <p:nvPr/>
        </p:nvGrpSpPr>
        <p:grpSpPr>
          <a:xfrm>
            <a:off x="1846218" y="4322684"/>
            <a:ext cx="914400" cy="76200"/>
            <a:chOff x="0" y="4336312"/>
            <a:chExt cx="5486400" cy="1864240"/>
          </a:xfrm>
        </p:grpSpPr>
        <p:grpSp>
          <p:nvGrpSpPr>
            <p:cNvPr id="11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19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3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1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13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17" name="Freeform 16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15" name="Freeform 14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25" name="Group 97"/>
          <p:cNvGrpSpPr/>
          <p:nvPr/>
        </p:nvGrpSpPr>
        <p:grpSpPr>
          <a:xfrm>
            <a:off x="3384974" y="4086340"/>
            <a:ext cx="770481" cy="1828800"/>
            <a:chOff x="3367555" y="4062755"/>
            <a:chExt cx="770481" cy="1828800"/>
          </a:xfrm>
        </p:grpSpPr>
        <p:grpSp>
          <p:nvGrpSpPr>
            <p:cNvPr id="26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28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44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2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6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53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4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5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5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6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0" name="Freeform 49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" name="Freeform 50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8" name="Freeform 47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" name="Freeform 48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29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30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8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2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3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9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0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1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2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36" name="Freeform 3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" name="Freeform 3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3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34" name="Freeform 33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" name="Freeform 34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sp>
          <p:nvSpPr>
            <p:cNvPr id="27" name="Rectangle 26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4830731" y="3376385"/>
            <a:ext cx="32522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 – </a:t>
            </a:r>
            <a:r>
              <a:rPr kumimoji="0" lang="fr-CH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tagging</a:t>
            </a:r>
            <a:r>
              <a:rPr kumimoji="0" lang="fr-CH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by </a:t>
            </a:r>
            <a:r>
              <a:rPr kumimoji="0" lang="fr-CH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missing</a:t>
            </a:r>
            <a:r>
              <a:rPr kumimoji="0" lang="fr-CH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mass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1800" b="0" i="0" u="none" strike="noStrike" kern="0" cap="none" spc="0" normalizeH="0" baseline="0" noProof="0" dirty="0" err="1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0" y="-7413"/>
            <a:ext cx="9179496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kern="0" dirty="0" smtClean="0">
                <a:latin typeface="Arial"/>
              </a:rPr>
              <a:t>FCC-</a:t>
            </a:r>
            <a:r>
              <a:rPr lang="en-US" sz="2700" kern="0" dirty="0" err="1" smtClean="0">
                <a:latin typeface="Arial"/>
              </a:rPr>
              <a:t>ee</a:t>
            </a:r>
            <a:r>
              <a:rPr lang="en-US" sz="2700" kern="0" dirty="0" smtClean="0">
                <a:latin typeface="Arial"/>
              </a:rPr>
              <a:t> as Higgs factory – production mechanism</a:t>
            </a:r>
            <a:endParaRPr lang="en-US" sz="2700" kern="0" dirty="0">
              <a:latin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79512" y="5778500"/>
            <a:ext cx="8856984" cy="64633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33CC"/>
                </a:solidFill>
              </a:rPr>
              <a:t>For a Higgs of 125GeV, a centre of mass energy of 240-250 GeV is optimal</a:t>
            </a:r>
          </a:p>
          <a:p>
            <a:r>
              <a:rPr lang="en-GB" dirty="0" smtClean="0">
                <a:solidFill>
                  <a:srgbClr val="0033CC"/>
                </a:solidFill>
                <a:sym typeface="Wingdings" pitchFamily="2" charset="2"/>
              </a:rPr>
              <a:t> kinematical constraint near threshold for high precision in mass, width, selection purity </a:t>
            </a:r>
            <a:endParaRPr lang="en-GB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8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546292" y="989662"/>
            <a:ext cx="914400" cy="1828800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375094" y="984346"/>
            <a:ext cx="925033" cy="9090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85525" y="2508349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 smtClean="0"/>
              <a:t>+</a:t>
            </a:r>
            <a:endParaRPr lang="en-GB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861725" y="984349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r>
              <a:rPr lang="en-GB" baseline="30000" dirty="0" smtClean="0"/>
              <a:t>-</a:t>
            </a:r>
            <a:endParaRPr lang="en-GB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1749640" y="1517747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Z*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690525" y="2443817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690526" y="984349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grpSp>
        <p:nvGrpSpPr>
          <p:cNvPr id="9" name="Group 20"/>
          <p:cNvGrpSpPr/>
          <p:nvPr/>
        </p:nvGrpSpPr>
        <p:grpSpPr>
          <a:xfrm>
            <a:off x="1471325" y="1854445"/>
            <a:ext cx="914400" cy="76200"/>
            <a:chOff x="0" y="4336312"/>
            <a:chExt cx="5486400" cy="1864240"/>
          </a:xfrm>
        </p:grpSpPr>
        <p:grpSp>
          <p:nvGrpSpPr>
            <p:cNvPr id="10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18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2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9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0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1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12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16" name="Freeform 1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3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Freeform 14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24" name="Group 97"/>
          <p:cNvGrpSpPr/>
          <p:nvPr/>
        </p:nvGrpSpPr>
        <p:grpSpPr>
          <a:xfrm>
            <a:off x="3010080" y="1592709"/>
            <a:ext cx="770481" cy="1828800"/>
            <a:chOff x="3367555" y="4062755"/>
            <a:chExt cx="770481" cy="1828800"/>
          </a:xfrm>
        </p:grpSpPr>
        <p:grpSp>
          <p:nvGrpSpPr>
            <p:cNvPr id="25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27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43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5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6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3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4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44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5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9" name="Freeform 48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0" name="Freeform 49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6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7" name="Freeform 46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8" name="Freeform 47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28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29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1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2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39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0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30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3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35" name="Freeform 3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6" name="Freeform 3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33" name="Freeform 3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4" name="Freeform 3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26" name="Rectangle 25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295328" y="762588"/>
            <a:ext cx="4392421" cy="22159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1800" dirty="0" smtClean="0">
                <a:latin typeface="+mn-lt"/>
              </a:rPr>
              <a:t>total rate                            </a:t>
            </a:r>
            <a:r>
              <a:rPr lang="fr-CH" sz="1800" dirty="0" smtClean="0">
                <a:latin typeface="+mn-lt"/>
                <a:sym typeface="Symbol"/>
              </a:rPr>
              <a:t> g</a:t>
            </a:r>
            <a:r>
              <a:rPr lang="fr-CH" sz="1800" baseline="-25000" dirty="0" smtClean="0">
                <a:latin typeface="+mn-lt"/>
                <a:sym typeface="Symbol"/>
              </a:rPr>
              <a:t>HZZ</a:t>
            </a:r>
            <a:r>
              <a:rPr lang="fr-CH" sz="1800" baseline="30000" dirty="0" smtClean="0">
                <a:latin typeface="+mn-lt"/>
                <a:sym typeface="Symbol"/>
              </a:rPr>
              <a:t>2</a:t>
            </a:r>
          </a:p>
          <a:p>
            <a:r>
              <a:rPr lang="fr-CH" sz="1800" dirty="0" smtClean="0">
                <a:latin typeface="+mn-lt"/>
                <a:sym typeface="Symbol"/>
              </a:rPr>
              <a:t>ZZZ final state                    </a:t>
            </a:r>
            <a:r>
              <a:rPr lang="fr-CH" sz="1800" dirty="0" smtClean="0">
                <a:sym typeface="Symbol"/>
              </a:rPr>
              <a:t> g</a:t>
            </a:r>
            <a:r>
              <a:rPr lang="fr-CH" sz="1800" baseline="-25000" dirty="0" smtClean="0">
                <a:sym typeface="Symbol"/>
              </a:rPr>
              <a:t>HZZ</a:t>
            </a:r>
            <a:r>
              <a:rPr lang="fr-CH" sz="1800" baseline="30000" dirty="0" smtClean="0">
                <a:sym typeface="Symbol"/>
              </a:rPr>
              <a:t>4</a:t>
            </a:r>
            <a:r>
              <a:rPr lang="fr-CH" sz="1800" dirty="0" smtClean="0">
                <a:sym typeface="Symbol"/>
              </a:rPr>
              <a:t>/ </a:t>
            </a:r>
            <a:r>
              <a:rPr lang="fr-CH" sz="1800" baseline="-25000" dirty="0" smtClean="0">
                <a:sym typeface="Symbol"/>
              </a:rPr>
              <a:t>H</a:t>
            </a:r>
            <a:endParaRPr lang="fr-CH" sz="1800" dirty="0" smtClean="0">
              <a:sym typeface="Symbol"/>
            </a:endParaRPr>
          </a:p>
          <a:p>
            <a:pPr marL="285750" indent="-285750">
              <a:buFont typeface="Wingdings" pitchFamily="2" charset="2"/>
              <a:buChar char="è"/>
            </a:pPr>
            <a:r>
              <a:rPr lang="fr-CH" sz="1800" b="1" dirty="0" err="1" smtClean="0">
                <a:solidFill>
                  <a:schemeClr val="accent2"/>
                </a:solidFill>
                <a:sym typeface="Wingdings" pitchFamily="2" charset="2"/>
              </a:rPr>
              <a:t>measure</a:t>
            </a:r>
            <a:r>
              <a:rPr lang="fr-CH" sz="1800" b="1" dirty="0" smtClean="0">
                <a:solidFill>
                  <a:schemeClr val="accent2"/>
                </a:solidFill>
                <a:sym typeface="Wingdings" pitchFamily="2" charset="2"/>
              </a:rPr>
              <a:t> total </a:t>
            </a:r>
            <a:r>
              <a:rPr lang="fr-CH" sz="1800" b="1" dirty="0" err="1" smtClean="0">
                <a:solidFill>
                  <a:schemeClr val="accent2"/>
                </a:solidFill>
                <a:sym typeface="Wingdings" pitchFamily="2" charset="2"/>
              </a:rPr>
              <a:t>width</a:t>
            </a:r>
            <a:r>
              <a:rPr lang="fr-CH" sz="1800" b="1" dirty="0" smtClean="0">
                <a:solidFill>
                  <a:schemeClr val="accent2"/>
                </a:solidFill>
                <a:sym typeface="Wingdings" pitchFamily="2" charset="2"/>
              </a:rPr>
              <a:t>          </a:t>
            </a:r>
            <a:r>
              <a:rPr lang="fr-CH" sz="1800" b="1" dirty="0" smtClean="0">
                <a:solidFill>
                  <a:schemeClr val="accent2"/>
                </a:solidFill>
                <a:sym typeface="Symbol"/>
              </a:rPr>
              <a:t></a:t>
            </a:r>
            <a:r>
              <a:rPr lang="fr-CH" sz="1800" b="1" baseline="-25000" dirty="0" smtClean="0">
                <a:solidFill>
                  <a:schemeClr val="accent2"/>
                </a:solidFill>
                <a:sym typeface="Symbol"/>
              </a:rPr>
              <a:t>H</a:t>
            </a:r>
          </a:p>
          <a:p>
            <a:endParaRPr lang="fr-CH" sz="1800" baseline="-25000" dirty="0" smtClean="0">
              <a:solidFill>
                <a:schemeClr val="accent2"/>
              </a:solidFill>
              <a:sym typeface="Symbol"/>
            </a:endParaRPr>
          </a:p>
          <a:p>
            <a:r>
              <a:rPr lang="fr-CH" b="1" dirty="0" err="1" smtClean="0">
                <a:sym typeface="Symbol"/>
              </a:rPr>
              <a:t>g</a:t>
            </a:r>
            <a:r>
              <a:rPr lang="fr-CH" b="1" baseline="-25000" dirty="0" err="1" smtClean="0">
                <a:sym typeface="Symbol"/>
              </a:rPr>
              <a:t>HZZ</a:t>
            </a:r>
            <a:r>
              <a:rPr lang="fr-CH" b="1" baseline="-25000" dirty="0" smtClean="0">
                <a:sym typeface="Symbol"/>
              </a:rPr>
              <a:t>  </a:t>
            </a:r>
            <a:r>
              <a:rPr lang="fr-CH" b="1" dirty="0" smtClean="0">
                <a:sym typeface="Symbol"/>
              </a:rPr>
              <a:t>to 0.2% </a:t>
            </a:r>
            <a:r>
              <a:rPr lang="fr-CH" dirty="0" smtClean="0">
                <a:solidFill>
                  <a:schemeClr val="accent2"/>
                </a:solidFill>
                <a:sym typeface="Symbol"/>
              </a:rPr>
              <a:t>and </a:t>
            </a:r>
            <a:r>
              <a:rPr lang="fr-CH" sz="1800" dirty="0" err="1" smtClean="0">
                <a:solidFill>
                  <a:schemeClr val="accent2"/>
                </a:solidFill>
                <a:sym typeface="Symbol"/>
              </a:rPr>
              <a:t>many</a:t>
            </a:r>
            <a:r>
              <a:rPr lang="fr-CH" sz="1800" dirty="0" smtClean="0">
                <a:solidFill>
                  <a:schemeClr val="accent2"/>
                </a:solidFill>
                <a:sym typeface="Symbol"/>
              </a:rPr>
              <a:t> </a:t>
            </a:r>
            <a:r>
              <a:rPr lang="fr-CH" sz="1800" dirty="0" err="1" smtClean="0">
                <a:solidFill>
                  <a:schemeClr val="accent2"/>
                </a:solidFill>
                <a:sym typeface="Symbol"/>
              </a:rPr>
              <a:t>other</a:t>
            </a:r>
            <a:r>
              <a:rPr lang="fr-CH" sz="1800" dirty="0" smtClean="0">
                <a:solidFill>
                  <a:schemeClr val="accent2"/>
                </a:solidFill>
                <a:sym typeface="Symbol"/>
              </a:rPr>
              <a:t> partial </a:t>
            </a:r>
            <a:r>
              <a:rPr lang="fr-CH" sz="1800" dirty="0" err="1" smtClean="0">
                <a:solidFill>
                  <a:schemeClr val="accent2"/>
                </a:solidFill>
                <a:sym typeface="Symbol"/>
              </a:rPr>
              <a:t>widths</a:t>
            </a:r>
            <a:r>
              <a:rPr lang="fr-CH" sz="1800" dirty="0" smtClean="0">
                <a:solidFill>
                  <a:schemeClr val="accent2"/>
                </a:solidFill>
                <a:sym typeface="Symbol"/>
              </a:rPr>
              <a:t> </a:t>
            </a:r>
          </a:p>
          <a:p>
            <a:r>
              <a:rPr lang="fr-CH" sz="1800" dirty="0" err="1" smtClean="0">
                <a:latin typeface="+mn-lt"/>
                <a:sym typeface="Symbol"/>
              </a:rPr>
              <a:t>empty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recoil</a:t>
            </a:r>
            <a:r>
              <a:rPr lang="fr-CH" sz="1800" dirty="0" smtClean="0">
                <a:latin typeface="+mn-lt"/>
                <a:sym typeface="Symbol"/>
              </a:rPr>
              <a:t> = invisible </a:t>
            </a:r>
            <a:r>
              <a:rPr lang="fr-CH" sz="1800" dirty="0" err="1" smtClean="0">
                <a:latin typeface="+mn-lt"/>
                <a:sym typeface="Symbol"/>
              </a:rPr>
              <a:t>width</a:t>
            </a:r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smtClean="0">
                <a:latin typeface="+mn-lt"/>
                <a:sym typeface="Symbol"/>
              </a:rPr>
              <a:t>‘</a:t>
            </a:r>
            <a:r>
              <a:rPr lang="fr-CH" sz="1800" dirty="0" err="1" smtClean="0">
                <a:latin typeface="+mn-lt"/>
                <a:sym typeface="Symbol"/>
              </a:rPr>
              <a:t>funny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recoil</a:t>
            </a:r>
            <a:r>
              <a:rPr lang="fr-CH" sz="1800" dirty="0" smtClean="0">
                <a:latin typeface="+mn-lt"/>
                <a:sym typeface="Symbol"/>
              </a:rPr>
              <a:t>’ = </a:t>
            </a:r>
            <a:r>
              <a:rPr lang="fr-CH" sz="1800" dirty="0" err="1" smtClean="0">
                <a:latin typeface="+mn-lt"/>
                <a:sym typeface="Symbol"/>
              </a:rPr>
              <a:t>exotic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Higgs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decay</a:t>
            </a:r>
            <a:endParaRPr lang="fr-CH" sz="1800" dirty="0" smtClean="0">
              <a:latin typeface="+mn-lt"/>
              <a:sym typeface="Symbol"/>
            </a:endParaRPr>
          </a:p>
          <a:p>
            <a:r>
              <a:rPr lang="fr-CH" sz="1800" dirty="0" err="1" smtClean="0">
                <a:latin typeface="+mn-lt"/>
                <a:sym typeface="Symbol"/>
              </a:rPr>
              <a:t>easy</a:t>
            </a:r>
            <a:r>
              <a:rPr lang="fr-CH" sz="1800" dirty="0" smtClean="0">
                <a:latin typeface="+mn-lt"/>
                <a:sym typeface="Symbol"/>
              </a:rPr>
              <a:t> control </a:t>
            </a:r>
            <a:r>
              <a:rPr lang="fr-CH" sz="1800" dirty="0" err="1" smtClean="0">
                <a:latin typeface="+mn-lt"/>
                <a:sym typeface="Symbol"/>
              </a:rPr>
              <a:t>below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dirty="0" err="1" smtClean="0">
                <a:latin typeface="+mn-lt"/>
                <a:sym typeface="Symbol"/>
              </a:rPr>
              <a:t>theshold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r>
              <a:rPr lang="fr-CH" sz="1800" baseline="-25000" dirty="0" smtClean="0">
                <a:latin typeface="+mn-lt"/>
                <a:sym typeface="Wingdings" pitchFamily="2" charset="2"/>
              </a:rPr>
              <a:t> </a:t>
            </a:r>
            <a:r>
              <a:rPr lang="fr-CH" sz="1800" dirty="0" smtClean="0">
                <a:latin typeface="+mn-lt"/>
                <a:sym typeface="Symbol"/>
              </a:rPr>
              <a:t> </a:t>
            </a:r>
            <a:endParaRPr lang="en-US" sz="1800" dirty="0" err="1" smtClean="0">
              <a:latin typeface="+mn-lt"/>
            </a:endParaRPr>
          </a:p>
        </p:txBody>
      </p:sp>
      <p:sp>
        <p:nvSpPr>
          <p:cNvPr id="58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265817" y="6492875"/>
            <a:ext cx="2133600" cy="365125"/>
          </a:xfrm>
        </p:spPr>
        <p:txBody>
          <a:bodyPr/>
          <a:lstStyle/>
          <a:p>
            <a:fld id="{EE4CBECB-E6B9-4CF2-ABF0-89C6B79D862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1" y="3002554"/>
            <a:ext cx="8208912" cy="373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0" y="-7413"/>
            <a:ext cx="9179496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kern="0" dirty="0" err="1" smtClean="0">
                <a:latin typeface="Arial"/>
              </a:rPr>
              <a:t>e+e</a:t>
            </a:r>
            <a:r>
              <a:rPr lang="en-US" sz="2700" kern="0" dirty="0" smtClean="0">
                <a:latin typeface="Arial"/>
              </a:rPr>
              <a:t>- Z tagging by missing mass</a:t>
            </a:r>
            <a:endParaRPr lang="en-US" sz="27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152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8A6E5-1451-4611-9B85-9117163DB886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7"/>
          <a:stretch/>
        </p:blipFill>
        <p:spPr bwMode="auto">
          <a:xfrm>
            <a:off x="-36512" y="1336404"/>
            <a:ext cx="7848872" cy="432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8586" y="719372"/>
            <a:ext cx="756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FCC-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ee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does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not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produce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pairs of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Higgses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which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one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can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extract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</a:t>
            </a:r>
            <a:r>
              <a:rPr kumimoji="0" lang="fr-CH" sz="18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H 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but the ZH cross-section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receives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a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E</a:t>
            </a:r>
            <a:r>
              <a:rPr kumimoji="0" lang="fr-CH" sz="1800" b="1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cm</a:t>
            </a:r>
            <a:r>
              <a:rPr kumimoji="0" lang="fr-CH" sz="1800" b="1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-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dependent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correction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from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it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.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4941168"/>
            <a:ext cx="3271826" cy="1754326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investigating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now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: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the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possibility</a:t>
            </a:r>
            <a:r>
              <a:rPr lang="fr-CH" b="1" kern="0" dirty="0">
                <a:solidFill>
                  <a:srgbClr val="FF0000"/>
                </a:solidFill>
              </a:rPr>
              <a:t>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of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reaching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5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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observation of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Higgs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self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coupling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at FCC-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ee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 detectors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+ </a:t>
            </a:r>
            <a:r>
              <a:rPr kumimoji="0" lang="fr-CH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recast</a:t>
            </a:r>
            <a:r>
              <a:rPr kumimoji="0" lang="fr-CH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running scenario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" y="6356350"/>
            <a:ext cx="195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Janot</a:t>
            </a:r>
            <a:r>
              <a:rPr lang="en-US" dirty="0" smtClean="0"/>
              <a:t>, A. </a:t>
            </a:r>
            <a:r>
              <a:rPr lang="en-US" dirty="0" err="1" smtClean="0"/>
              <a:t>Blondel</a:t>
            </a:r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7413"/>
            <a:ext cx="9179496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700" kern="0" dirty="0" smtClean="0">
                <a:latin typeface="Arial"/>
              </a:rPr>
              <a:t>Higgs self coupling </a:t>
            </a:r>
            <a:r>
              <a:rPr lang="en-US" sz="2700" kern="0" dirty="0" err="1" smtClean="0">
                <a:latin typeface="Symbol" panose="05050102010706020507" pitchFamily="18" charset="2"/>
              </a:rPr>
              <a:t>l</a:t>
            </a:r>
            <a:r>
              <a:rPr lang="en-US" sz="2700" i="1" kern="0" baseline="-25000" dirty="0" err="1" smtClean="0">
                <a:latin typeface="Arial"/>
              </a:rPr>
              <a:t>H</a:t>
            </a:r>
            <a:r>
              <a:rPr lang="en-US" sz="2700" kern="0" dirty="0" smtClean="0">
                <a:latin typeface="Arial"/>
              </a:rPr>
              <a:t> (how H, Z, W, get masses)</a:t>
            </a:r>
            <a:endParaRPr lang="en-US" sz="2700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90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653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20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" y="216514"/>
            <a:ext cx="8682446" cy="664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36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545" r="49503" b="13912"/>
          <a:stretch/>
        </p:blipFill>
        <p:spPr>
          <a:xfrm>
            <a:off x="1844309" y="914400"/>
            <a:ext cx="5932444" cy="583909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7413"/>
            <a:ext cx="9179496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kern="0" dirty="0" smtClean="0">
                <a:latin typeface="Arial"/>
              </a:rPr>
              <a:t>Supersymmetry - stops</a:t>
            </a:r>
            <a:endParaRPr lang="en-US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4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87" y="908720"/>
            <a:ext cx="853458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7413"/>
            <a:ext cx="9179496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kern="0" dirty="0">
                <a:latin typeface="Arial"/>
              </a:rPr>
              <a:t>r</a:t>
            </a:r>
            <a:r>
              <a:rPr lang="en-US" kern="0" dirty="0" smtClean="0">
                <a:latin typeface="Arial"/>
              </a:rPr>
              <a:t>are events – example: heavy neutrinos</a:t>
            </a:r>
            <a:endParaRPr lang="en-US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058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4651" y="3150258"/>
            <a:ext cx="1552315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EWPO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sensitivity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up to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very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 high mass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scales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547664" y="3501008"/>
            <a:ext cx="792088" cy="110915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>
          <a:xfrm>
            <a:off x="1547664" y="3611923"/>
            <a:ext cx="792088" cy="393141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5592"/>
          <a:stretch/>
        </p:blipFill>
        <p:spPr>
          <a:xfrm>
            <a:off x="-27831" y="1071153"/>
            <a:ext cx="9199661" cy="57840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-7413"/>
            <a:ext cx="9179496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kern="0" dirty="0" smtClean="0">
                <a:latin typeface="Arial"/>
              </a:rPr>
              <a:t>heavy neutrino searches at the FCC’s</a:t>
            </a:r>
            <a:endParaRPr lang="en-US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33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-7413"/>
            <a:ext cx="9179496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kern="0" dirty="0">
                <a:latin typeface="Arial"/>
              </a:rPr>
              <a:t>c</a:t>
            </a:r>
            <a:r>
              <a:rPr lang="en-US" kern="0" dirty="0" smtClean="0">
                <a:latin typeface="Arial"/>
              </a:rPr>
              <a:t>onclusions – circular lepton colliders</a:t>
            </a:r>
            <a:endParaRPr lang="en-US" kern="0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169" y="896983"/>
            <a:ext cx="8899831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009900"/>
                </a:solidFill>
              </a:rPr>
              <a:t>c</a:t>
            </a:r>
            <a:r>
              <a:rPr lang="en-US" sz="2800" b="1" dirty="0" smtClean="0">
                <a:solidFill>
                  <a:srgbClr val="009900"/>
                </a:solidFill>
              </a:rPr>
              <a:t>ircular colliders based on well established technology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009900"/>
                </a:solidFill>
              </a:rPr>
              <a:t>t</a:t>
            </a:r>
            <a:r>
              <a:rPr lang="en-US" sz="2800" b="1" dirty="0" smtClean="0">
                <a:solidFill>
                  <a:srgbClr val="009900"/>
                </a:solidFill>
              </a:rPr>
              <a:t>hey have routinely exceeded their ambitious design targets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0000CC"/>
                </a:solidFill>
              </a:rPr>
              <a:t>n</a:t>
            </a:r>
            <a:r>
              <a:rPr lang="en-US" sz="2800" b="1" dirty="0" smtClean="0">
                <a:solidFill>
                  <a:srgbClr val="0000CC"/>
                </a:solidFill>
              </a:rPr>
              <a:t>ovel success concepts: double-ring, top-up, crab waist,….</a:t>
            </a:r>
          </a:p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rgbClr val="0000CC"/>
                </a:solidFill>
              </a:rPr>
              <a:t>extremely high luminosity up to ~400 GeV </a:t>
            </a:r>
            <a:r>
              <a:rPr lang="en-US" sz="2800" b="1" dirty="0" err="1" smtClean="0">
                <a:solidFill>
                  <a:srgbClr val="0000CC"/>
                </a:solidFill>
              </a:rPr>
              <a:t>c.m</a:t>
            </a:r>
            <a:r>
              <a:rPr lang="en-US" sz="2800" b="1" dirty="0" smtClean="0">
                <a:solidFill>
                  <a:srgbClr val="0000CC"/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rgbClr val="0000CC"/>
                </a:solidFill>
              </a:rPr>
              <a:t>e</a:t>
            </a:r>
            <a:r>
              <a:rPr lang="en-US" sz="2800" b="1" dirty="0" smtClean="0">
                <a:solidFill>
                  <a:srgbClr val="0000CC"/>
                </a:solidFill>
              </a:rPr>
              <a:t>xtremely precise energy calibration at Z and W (resonant depolarization)</a:t>
            </a:r>
            <a:endParaRPr lang="en-US" sz="2800" b="1" dirty="0">
              <a:solidFill>
                <a:srgbClr val="0000CC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rgbClr val="009900"/>
                </a:solidFill>
              </a:rPr>
              <a:t>exciting physics for FCC-</a:t>
            </a:r>
            <a:r>
              <a:rPr lang="en-US" sz="2800" b="1" dirty="0" err="1" smtClean="0">
                <a:solidFill>
                  <a:srgbClr val="009900"/>
                </a:solidFill>
              </a:rPr>
              <a:t>ee</a:t>
            </a:r>
            <a:r>
              <a:rPr lang="en-US" sz="2800" b="1" dirty="0" smtClean="0">
                <a:solidFill>
                  <a:srgbClr val="009900"/>
                </a:solidFill>
              </a:rPr>
              <a:t> – arguably the most compelling physics </a:t>
            </a:r>
            <a:r>
              <a:rPr lang="en-US" sz="2800" b="1" dirty="0" err="1" smtClean="0">
                <a:solidFill>
                  <a:srgbClr val="009900"/>
                </a:solidFill>
              </a:rPr>
              <a:t>programme</a:t>
            </a:r>
            <a:r>
              <a:rPr lang="en-US" sz="2800" b="1" dirty="0" smtClean="0">
                <a:solidFill>
                  <a:srgbClr val="009900"/>
                </a:solidFill>
              </a:rPr>
              <a:t> of all proposed lepton colliders </a:t>
            </a:r>
          </a:p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essential springboard towards future 100 </a:t>
            </a:r>
            <a:r>
              <a:rPr lang="en-US" sz="2800" b="1" dirty="0" err="1" smtClean="0">
                <a:solidFill>
                  <a:srgbClr val="FF0000"/>
                </a:solidFill>
              </a:rPr>
              <a:t>TeV</a:t>
            </a:r>
            <a:r>
              <a:rPr lang="en-US" sz="2800" b="1" dirty="0" smtClean="0">
                <a:solidFill>
                  <a:srgbClr val="FF0000"/>
                </a:solidFill>
              </a:rPr>
              <a:t> hadron collider FCC-</a:t>
            </a:r>
            <a:r>
              <a:rPr lang="en-US" sz="2800" b="1" dirty="0" err="1" smtClean="0">
                <a:solidFill>
                  <a:srgbClr val="FF0000"/>
                </a:solidFill>
              </a:rPr>
              <a:t>hh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and possibly subsequent muon collider</a:t>
            </a:r>
          </a:p>
          <a:p>
            <a:pPr>
              <a:spcBef>
                <a:spcPts val="600"/>
              </a:spcBef>
            </a:pPr>
            <a:endParaRPr lang="en-US" sz="2800" dirty="0" smtClean="0"/>
          </a:p>
          <a:p>
            <a:pPr>
              <a:spcBef>
                <a:spcPts val="600"/>
              </a:spcBef>
            </a:pPr>
            <a:endParaRPr lang="en-US" sz="2800" dirty="0" smtClean="0"/>
          </a:p>
          <a:p>
            <a:pPr>
              <a:spcBef>
                <a:spcPts val="600"/>
              </a:spcBef>
            </a:pPr>
            <a:endParaRPr lang="en-US" sz="2800" dirty="0"/>
          </a:p>
          <a:p>
            <a:pPr>
              <a:spcBef>
                <a:spcPts val="600"/>
              </a:spcBef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3170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4"/>
            <a:ext cx="9150188" cy="864096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               FCC–</a:t>
            </a:r>
            <a:r>
              <a:rPr lang="en-US" sz="3600" b="1" dirty="0" err="1" smtClean="0">
                <a:solidFill>
                  <a:srgbClr val="FFFF00"/>
                </a:solidFill>
              </a:rPr>
              <a:t>ee</a:t>
            </a:r>
            <a:r>
              <a:rPr lang="en-US" sz="3600" b="1" dirty="0" smtClean="0">
                <a:solidFill>
                  <a:srgbClr val="FFFF00"/>
                </a:solidFill>
              </a:rPr>
              <a:t> physics requirements</a:t>
            </a:r>
            <a:endParaRPr lang="en-US" sz="3600" b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7488" y="2563857"/>
                <a:ext cx="9068849" cy="470641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 marL="170260" indent="-170260" eaLnBrk="0" fontAlgn="base" hangingPunct="0">
                  <a:spcBef>
                    <a:spcPts val="4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i="1" kern="0" dirty="0" smtClean="0">
                    <a:solidFill>
                      <a:srgbClr val="D60093"/>
                    </a:solidFill>
                  </a:rPr>
                  <a:t> </a:t>
                </a:r>
                <a:r>
                  <a:rPr lang="en-US" sz="2400" b="1" i="1" kern="0" dirty="0" smtClean="0">
                    <a:solidFill>
                      <a:srgbClr val="FF0000"/>
                    </a:solidFill>
                  </a:rPr>
                  <a:t>beam </a:t>
                </a:r>
                <a:r>
                  <a:rPr lang="en-US" sz="2400" b="1" i="1" kern="0" dirty="0">
                    <a:solidFill>
                      <a:srgbClr val="FF0000"/>
                    </a:solidFill>
                  </a:rPr>
                  <a:t>energy range from 35 GeV to </a:t>
                </a:r>
                <a14:m>
                  <m:oMath xmlns:m="http://schemas.openxmlformats.org/officeDocument/2006/math">
                    <m:r>
                      <a:rPr lang="en-US" sz="24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b="1" i="1" kern="0" dirty="0" smtClean="0">
                    <a:solidFill>
                      <a:srgbClr val="FF0000"/>
                    </a:solidFill>
                  </a:rPr>
                  <a:t>185 GeV</a:t>
                </a:r>
              </a:p>
              <a:p>
                <a:pPr marL="170260" indent="-170260" eaLnBrk="0" fontAlgn="base" hangingPunct="0">
                  <a:spcBef>
                    <a:spcPts val="400"/>
                  </a:spcBef>
                  <a:spcAft>
                    <a:spcPts val="300"/>
                  </a:spcAft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GB" sz="2400" i="1" kern="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GB" sz="2400" b="1" i="1" kern="0" dirty="0" smtClean="0">
                    <a:solidFill>
                      <a:srgbClr val="FF0000"/>
                    </a:solidFill>
                  </a:rPr>
                  <a:t>highest </a:t>
                </a:r>
                <a:r>
                  <a:rPr lang="en-GB" sz="2400" b="1" i="1" kern="0" dirty="0">
                    <a:solidFill>
                      <a:srgbClr val="FF0000"/>
                    </a:solidFill>
                  </a:rPr>
                  <a:t>possible luminosities </a:t>
                </a:r>
                <a:r>
                  <a:rPr lang="en-GB" sz="2400" i="1" kern="0" dirty="0">
                    <a:solidFill>
                      <a:srgbClr val="000000"/>
                    </a:solidFill>
                  </a:rPr>
                  <a:t>at all working </a:t>
                </a:r>
                <a:r>
                  <a:rPr lang="en-GB" sz="2400" i="1" kern="0" dirty="0" smtClean="0">
                    <a:solidFill>
                      <a:srgbClr val="000000"/>
                    </a:solidFill>
                  </a:rPr>
                  <a:t>points</a:t>
                </a:r>
                <a:endParaRPr lang="en-US" sz="2400" i="1" kern="0" dirty="0">
                  <a:solidFill>
                    <a:srgbClr val="000000"/>
                  </a:solidFill>
                </a:endParaRPr>
              </a:p>
              <a:p>
                <a:pPr marL="170260" indent="-170260" eaLnBrk="0" fontAlgn="base" hangingPunct="0">
                  <a:spcBef>
                    <a:spcPts val="40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>
                    <a:solidFill>
                      <a:srgbClr val="000000"/>
                    </a:solidFill>
                  </a:rPr>
                  <a:t> physics programs / energies:</a:t>
                </a:r>
                <a:endParaRPr lang="en-US" sz="2400" i="1" kern="0" dirty="0">
                  <a:solidFill>
                    <a:srgbClr val="CC0000"/>
                  </a:solidFill>
                </a:endParaRPr>
              </a:p>
              <a:p>
                <a:pPr marL="270272" lvl="1" eaLnBrk="0" fontAlgn="base" hangingPunct="0">
                  <a:spcBef>
                    <a:spcPts val="400"/>
                  </a:spcBef>
                  <a:buClr>
                    <a:srgbClr val="0000FF"/>
                  </a:buClr>
                  <a:buSzPct val="80000"/>
                </a:pPr>
                <a:r>
                  <a:rPr lang="en-US" sz="2400" i="1" kern="0" dirty="0" smtClean="0">
                    <a:solidFill>
                      <a:srgbClr val="000000"/>
                    </a:solidFill>
                  </a:rPr>
                  <a:t>Z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(45.5 GeV</a:t>
                </a:r>
                <a:r>
                  <a:rPr lang="en-US" sz="2400" i="1" kern="0" dirty="0" smtClean="0">
                    <a:solidFill>
                      <a:srgbClr val="000000"/>
                    </a:solidFill>
                  </a:rPr>
                  <a:t>)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Z pole, ‘</a:t>
                </a:r>
                <a:r>
                  <a:rPr lang="en-US" sz="2400" i="1" kern="0" dirty="0" err="1">
                    <a:solidFill>
                      <a:srgbClr val="000000"/>
                    </a:solidFill>
                  </a:rPr>
                  <a:t>TeraZ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’ and high precision M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Z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&amp; </a:t>
                </a:r>
                <a:r>
                  <a:rPr lang="en-US" sz="2400" i="1" kern="0" dirty="0" smtClean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400" i="1" kern="0" baseline="-25000" dirty="0" smtClean="0">
                    <a:solidFill>
                      <a:srgbClr val="000000"/>
                    </a:solidFill>
                  </a:rPr>
                  <a:t>Z</a:t>
                </a:r>
                <a:r>
                  <a:rPr lang="en-US" sz="2400" i="1" kern="0" dirty="0" smtClean="0">
                    <a:solidFill>
                      <a:srgbClr val="000000"/>
                    </a:solidFill>
                  </a:rPr>
                  <a:t> </a:t>
                </a:r>
                <a:endParaRPr lang="en-US" sz="2400" i="1" kern="0" dirty="0">
                  <a:solidFill>
                    <a:srgbClr val="000000"/>
                  </a:solidFill>
                </a:endParaRPr>
              </a:p>
              <a:p>
                <a:pPr marL="270272" lvl="1" eaLnBrk="0" fontAlgn="base" hangingPunct="0">
                  <a:spcBef>
                    <a:spcPts val="400"/>
                  </a:spcBef>
                  <a:buClr>
                    <a:srgbClr val="0000FF"/>
                  </a:buClr>
                  <a:buSzPct val="80000"/>
                </a:pPr>
                <a:r>
                  <a:rPr lang="en-US" sz="2400" i="1" kern="0" dirty="0" smtClean="0">
                    <a:solidFill>
                      <a:srgbClr val="000000"/>
                    </a:solidFill>
                  </a:rPr>
                  <a:t>W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(80 GeV</a:t>
                </a:r>
                <a:r>
                  <a:rPr lang="en-US" sz="2400" i="1" kern="0" dirty="0" smtClean="0">
                    <a:solidFill>
                      <a:srgbClr val="000000"/>
                    </a:solidFill>
                  </a:rPr>
                  <a:t>)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W pair production threshold, high precision M</a:t>
                </a:r>
                <a:r>
                  <a:rPr lang="en-US" sz="2400" i="1" kern="0" baseline="-25000" dirty="0">
                    <a:solidFill>
                      <a:srgbClr val="000000"/>
                    </a:solidFill>
                  </a:rPr>
                  <a:t>W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 </a:t>
                </a:r>
              </a:p>
              <a:p>
                <a:pPr marL="270272" lvl="1" eaLnBrk="0" fontAlgn="base" hangingPunct="0">
                  <a:spcBef>
                    <a:spcPts val="400"/>
                  </a:spcBef>
                  <a:buClr>
                    <a:srgbClr val="0000FF"/>
                  </a:buClr>
                  <a:buSzPct val="80000"/>
                </a:pPr>
                <a:r>
                  <a:rPr lang="en-US" sz="2400" i="1" kern="0" dirty="0">
                    <a:solidFill>
                      <a:srgbClr val="000000"/>
                    </a:solidFill>
                  </a:rPr>
                  <a:t>H (120 GeV</a:t>
                </a:r>
                <a:r>
                  <a:rPr lang="en-US" sz="2400" i="1" kern="0" dirty="0" smtClean="0">
                    <a:solidFill>
                      <a:srgbClr val="000000"/>
                    </a:solidFill>
                  </a:rPr>
                  <a:t>)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ZH production (maximum rate of H’s</a:t>
                </a:r>
                <a:r>
                  <a:rPr lang="en-US" sz="2400" i="1" kern="0" dirty="0" smtClean="0">
                    <a:solidFill>
                      <a:srgbClr val="000000"/>
                    </a:solidFill>
                  </a:rPr>
                  <a:t>) </a:t>
                </a:r>
                <a:endParaRPr lang="en-US" sz="2400" i="1" kern="0" dirty="0">
                  <a:solidFill>
                    <a:srgbClr val="000000"/>
                  </a:solidFill>
                </a:endParaRPr>
              </a:p>
              <a:p>
                <a:pPr marL="270272" lvl="1" eaLnBrk="0" fontAlgn="base" hangingPunct="0">
                  <a:spcBef>
                    <a:spcPts val="400"/>
                  </a:spcBef>
                  <a:buClr>
                    <a:srgbClr val="0000FF"/>
                  </a:buClr>
                  <a:buSzPct val="80000"/>
                </a:pPr>
                <a:r>
                  <a:rPr lang="en-US" sz="2400" i="1" kern="0" dirty="0">
                    <a:solidFill>
                      <a:srgbClr val="000000"/>
                    </a:solidFill>
                  </a:rPr>
                  <a:t>t (</a:t>
                </a:r>
                <a:r>
                  <a:rPr lang="en-US" sz="2400" i="1" kern="0" dirty="0" smtClean="0">
                    <a:solidFill>
                      <a:srgbClr val="000000"/>
                    </a:solidFill>
                  </a:rPr>
                  <a:t>175-182.5 </a:t>
                </a:r>
                <a:r>
                  <a:rPr lang="en-US" sz="2400" i="1" kern="0" dirty="0">
                    <a:solidFill>
                      <a:srgbClr val="000000"/>
                    </a:solidFill>
                  </a:rPr>
                  <a:t>GeV): </a:t>
                </a:r>
                <a14:m>
                  <m:oMath xmlns:m="http://schemas.openxmlformats.org/officeDocument/2006/math">
                    <m:r>
                      <a:rPr lang="en-US" sz="2400" b="0" i="1" kern="0">
                        <a:solidFill>
                          <a:srgbClr val="000000"/>
                        </a:solidFill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ker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𝑡</m:t>
                        </m:r>
                      </m:e>
                    </m:acc>
                    <m:r>
                      <a:rPr lang="en-US" sz="2400" b="0" i="1" ker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i="1" kern="0" dirty="0" smtClean="0">
                    <a:solidFill>
                      <a:srgbClr val="000000"/>
                    </a:solidFill>
                  </a:rPr>
                  <a:t>threshold, H studies</a:t>
                </a:r>
                <a:endParaRPr lang="en-US" sz="2400" kern="0" dirty="0" smtClean="0">
                  <a:solidFill>
                    <a:srgbClr val="000000"/>
                  </a:solidFill>
                </a:endParaRPr>
              </a:p>
              <a:p>
                <a:pPr marL="170260" lvl="0" indent="-170260" eaLnBrk="0" fontAlgn="base" hangingPunct="0">
                  <a:spcBef>
                    <a:spcPts val="40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possibly </a:t>
                </a:r>
                <a:r>
                  <a:rPr lang="en-US" sz="2400" i="1" kern="0" dirty="0" smtClean="0">
                    <a:solidFill>
                      <a:srgbClr val="000000"/>
                    </a:solidFill>
                  </a:rPr>
                  <a:t>H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 (63 GeV) direct </a:t>
                </a:r>
                <a:r>
                  <a:rPr lang="en-US" sz="2400" i="1" kern="0" dirty="0" smtClean="0">
                    <a:solidFill>
                      <a:srgbClr val="000000"/>
                    </a:solidFill>
                  </a:rPr>
                  <a:t>s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-channel production with </a:t>
                </a:r>
                <a:r>
                  <a:rPr lang="en-US" sz="2400" b="1" kern="0" dirty="0" err="1" smtClean="0">
                    <a:solidFill>
                      <a:srgbClr val="FF0000"/>
                    </a:solidFill>
                  </a:rPr>
                  <a:t>monochromatization</a:t>
                </a:r>
                <a:r>
                  <a:rPr lang="en-US" sz="2400" b="1" kern="0" dirty="0" smtClean="0">
                    <a:solidFill>
                      <a:srgbClr val="FF0000"/>
                    </a:solidFill>
                  </a:rPr>
                  <a:t> </a:t>
                </a:r>
                <a:endParaRPr lang="en-US" sz="2400" b="1" i="1" kern="0" dirty="0" smtClean="0">
                  <a:solidFill>
                    <a:srgbClr val="FF0000"/>
                  </a:solidFill>
                </a:endParaRPr>
              </a:p>
              <a:p>
                <a:pPr marL="170260" indent="-170260" eaLnBrk="0" fontAlgn="base" hangingPunct="0">
                  <a:spcBef>
                    <a:spcPts val="400"/>
                  </a:spcBef>
                  <a:buClr>
                    <a:srgbClr val="0000FF"/>
                  </a:buClr>
                  <a:buSzPct val="80000"/>
                  <a:buFont typeface="Wingdings" pitchFamily="2" charset="2"/>
                  <a:buChar char="q"/>
                </a:pPr>
                <a:r>
                  <a:rPr lang="en-US" sz="2400" kern="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kern="0" dirty="0">
                    <a:solidFill>
                      <a:srgbClr val="FF0000"/>
                    </a:solidFill>
                  </a:rPr>
                  <a:t>some polarization up to ≥80 GeV </a:t>
                </a:r>
                <a:r>
                  <a:rPr lang="en-US" sz="2400" kern="0" dirty="0">
                    <a:solidFill>
                      <a:srgbClr val="000000"/>
                    </a:solidFill>
                  </a:rPr>
                  <a:t>for beam energy </a:t>
                </a:r>
                <a:r>
                  <a:rPr lang="en-US" sz="2400" kern="0" dirty="0" smtClean="0">
                    <a:solidFill>
                      <a:srgbClr val="000000"/>
                    </a:solidFill>
                  </a:rPr>
                  <a:t>calibration</a:t>
                </a:r>
                <a:endParaRPr lang="en-US" sz="2400" i="1" kern="0" dirty="0">
                  <a:solidFill>
                    <a:srgbClr val="0000FF"/>
                  </a:solidFill>
                </a:endParaRPr>
              </a:p>
              <a:p>
                <a:pPr eaLnBrk="0" fontAlgn="base" hangingPunct="0">
                  <a:spcBef>
                    <a:spcPts val="450"/>
                  </a:spcBef>
                  <a:buClr>
                    <a:srgbClr val="0000FF"/>
                  </a:buClr>
                  <a:buSzPct val="80000"/>
                </a:pPr>
                <a:endParaRPr lang="en-US" sz="2400" kern="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88" y="2563857"/>
                <a:ext cx="9068849" cy="4706417"/>
              </a:xfrm>
              <a:prstGeom prst="rect">
                <a:avLst/>
              </a:prstGeom>
              <a:blipFill>
                <a:blip r:embed="rId3"/>
                <a:stretch>
                  <a:fillRect l="-538" t="-10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048" y="967193"/>
            <a:ext cx="92697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eaLnBrk="0" fontAlgn="base" hangingPunct="0">
              <a:spcBef>
                <a:spcPts val="400"/>
              </a:spcBef>
              <a:spcAft>
                <a:spcPct val="0"/>
              </a:spcAft>
              <a:defRPr/>
            </a:pPr>
            <a:r>
              <a:rPr lang="fr-CH" sz="2400" b="1" dirty="0" err="1">
                <a:solidFill>
                  <a:srgbClr val="002060"/>
                </a:solidFill>
              </a:rPr>
              <a:t>p</a:t>
            </a:r>
            <a:r>
              <a:rPr lang="fr-CH" sz="2400" b="1" dirty="0" err="1" smtClean="0">
                <a:solidFill>
                  <a:srgbClr val="002060"/>
                </a:solidFill>
              </a:rPr>
              <a:t>hysics</a:t>
            </a:r>
            <a:r>
              <a:rPr lang="fr-CH" sz="2400" b="1" dirty="0" smtClean="0">
                <a:solidFill>
                  <a:srgbClr val="002060"/>
                </a:solidFill>
              </a:rPr>
              <a:t> goals: </a:t>
            </a:r>
            <a:r>
              <a:rPr lang="fr-CH" sz="2400" b="1" dirty="0" err="1">
                <a:solidFill>
                  <a:srgbClr val="002060"/>
                </a:solidFill>
              </a:rPr>
              <a:t>e</a:t>
            </a:r>
            <a:r>
              <a:rPr lang="fr-CH" sz="2400" b="1" dirty="0" err="1" smtClean="0">
                <a:solidFill>
                  <a:srgbClr val="002060"/>
                </a:solidFill>
              </a:rPr>
              <a:t>xploring</a:t>
            </a:r>
            <a:r>
              <a:rPr lang="fr-CH" sz="2400" b="1" dirty="0" smtClean="0">
                <a:solidFill>
                  <a:srgbClr val="002060"/>
                </a:solidFill>
              </a:rPr>
              <a:t> </a:t>
            </a:r>
            <a:r>
              <a:rPr lang="fr-CH" sz="2400" b="1" dirty="0">
                <a:solidFill>
                  <a:srgbClr val="002060"/>
                </a:solidFill>
              </a:rPr>
              <a:t>10 to 100 </a:t>
            </a:r>
            <a:r>
              <a:rPr lang="fr-CH" sz="2400" b="1" dirty="0" err="1">
                <a:solidFill>
                  <a:srgbClr val="002060"/>
                </a:solidFill>
              </a:rPr>
              <a:t>TeV</a:t>
            </a:r>
            <a:r>
              <a:rPr lang="fr-CH" sz="2400" b="1" dirty="0">
                <a:solidFill>
                  <a:srgbClr val="002060"/>
                </a:solidFill>
              </a:rPr>
              <a:t> </a:t>
            </a:r>
            <a:r>
              <a:rPr lang="fr-CH" sz="2400" b="1" dirty="0" err="1">
                <a:solidFill>
                  <a:srgbClr val="002060"/>
                </a:solidFill>
              </a:rPr>
              <a:t>energy</a:t>
            </a:r>
            <a:r>
              <a:rPr lang="fr-CH" sz="2400" b="1" dirty="0">
                <a:solidFill>
                  <a:srgbClr val="002060"/>
                </a:solidFill>
              </a:rPr>
              <a:t> </a:t>
            </a:r>
            <a:r>
              <a:rPr lang="fr-CH" sz="2400" b="1" dirty="0" err="1">
                <a:solidFill>
                  <a:srgbClr val="002060"/>
                </a:solidFill>
              </a:rPr>
              <a:t>scale</a:t>
            </a:r>
            <a:r>
              <a:rPr lang="fr-CH" sz="2400" b="1" dirty="0">
                <a:solidFill>
                  <a:srgbClr val="002060"/>
                </a:solidFill>
              </a:rPr>
              <a:t> via </a:t>
            </a:r>
            <a:r>
              <a:rPr lang="fr-CH" sz="2400" b="1" dirty="0" err="1">
                <a:solidFill>
                  <a:srgbClr val="002060"/>
                </a:solidFill>
              </a:rPr>
              <a:t>couplings</a:t>
            </a:r>
            <a:r>
              <a:rPr lang="fr-CH" sz="2400" b="1" dirty="0">
                <a:solidFill>
                  <a:srgbClr val="002060"/>
                </a:solidFill>
              </a:rPr>
              <a:t> </a:t>
            </a:r>
            <a:r>
              <a:rPr lang="fr-CH" sz="2400" b="1" dirty="0" err="1">
                <a:solidFill>
                  <a:srgbClr val="002060"/>
                </a:solidFill>
              </a:rPr>
              <a:t>with</a:t>
            </a:r>
            <a:r>
              <a:rPr lang="fr-CH" sz="2400" b="1" dirty="0">
                <a:solidFill>
                  <a:srgbClr val="002060"/>
                </a:solidFill>
              </a:rPr>
              <a:t> </a:t>
            </a:r>
            <a:r>
              <a:rPr lang="fr-CH" sz="2400" b="1" dirty="0" err="1">
                <a:solidFill>
                  <a:srgbClr val="002060"/>
                </a:solidFill>
              </a:rPr>
              <a:t>precision</a:t>
            </a:r>
            <a:r>
              <a:rPr lang="fr-CH" sz="2400" b="1" dirty="0">
                <a:solidFill>
                  <a:srgbClr val="002060"/>
                </a:solidFill>
              </a:rPr>
              <a:t> </a:t>
            </a:r>
            <a:r>
              <a:rPr lang="fr-CH" sz="2400" b="1" dirty="0" err="1">
                <a:solidFill>
                  <a:srgbClr val="002060"/>
                </a:solidFill>
              </a:rPr>
              <a:t>measurements</a:t>
            </a:r>
            <a:r>
              <a:rPr lang="fr-CH" sz="2400" b="1" dirty="0">
                <a:solidFill>
                  <a:srgbClr val="002060"/>
                </a:solidFill>
              </a:rPr>
              <a:t> </a:t>
            </a:r>
            <a:r>
              <a:rPr lang="fr-CH" sz="2400" b="1" dirty="0" smtClean="0">
                <a:solidFill>
                  <a:srgbClr val="002060"/>
                </a:solidFill>
              </a:rPr>
              <a:t>; 20-50 </a:t>
            </a:r>
            <a:r>
              <a:rPr lang="fr-CH" sz="2400" b="1" dirty="0" err="1">
                <a:solidFill>
                  <a:srgbClr val="002060"/>
                </a:solidFill>
              </a:rPr>
              <a:t>fold</a:t>
            </a:r>
            <a:r>
              <a:rPr lang="fr-CH" sz="2400" b="1" dirty="0">
                <a:solidFill>
                  <a:srgbClr val="002060"/>
                </a:solidFill>
              </a:rPr>
              <a:t> </a:t>
            </a:r>
            <a:r>
              <a:rPr lang="fr-CH" sz="2400" b="1" dirty="0" err="1">
                <a:solidFill>
                  <a:srgbClr val="002060"/>
                </a:solidFill>
              </a:rPr>
              <a:t>improved</a:t>
            </a:r>
            <a:r>
              <a:rPr lang="fr-CH" sz="2400" b="1" dirty="0">
                <a:solidFill>
                  <a:srgbClr val="002060"/>
                </a:solidFill>
              </a:rPr>
              <a:t> </a:t>
            </a:r>
            <a:r>
              <a:rPr lang="fr-CH" sz="2400" b="1" dirty="0" err="1">
                <a:solidFill>
                  <a:srgbClr val="002060"/>
                </a:solidFill>
              </a:rPr>
              <a:t>precision</a:t>
            </a:r>
            <a:r>
              <a:rPr lang="fr-CH" sz="2400" b="1" dirty="0">
                <a:solidFill>
                  <a:srgbClr val="002060"/>
                </a:solidFill>
              </a:rPr>
              <a:t> on </a:t>
            </a:r>
            <a:r>
              <a:rPr lang="fr-CH" sz="2400" b="1" dirty="0" err="1">
                <a:solidFill>
                  <a:srgbClr val="002060"/>
                </a:solidFill>
              </a:rPr>
              <a:t>many</a:t>
            </a:r>
            <a:r>
              <a:rPr lang="fr-CH" sz="2400" b="1" dirty="0">
                <a:solidFill>
                  <a:srgbClr val="002060"/>
                </a:solidFill>
              </a:rPr>
              <a:t> EW </a:t>
            </a:r>
            <a:r>
              <a:rPr lang="fr-CH" sz="2400" b="1" dirty="0" err="1">
                <a:solidFill>
                  <a:srgbClr val="002060"/>
                </a:solidFill>
              </a:rPr>
              <a:t>quantities</a:t>
            </a:r>
            <a:r>
              <a:rPr lang="fr-CH" sz="2400" b="1" dirty="0">
                <a:solidFill>
                  <a:srgbClr val="002060"/>
                </a:solidFill>
              </a:rPr>
              <a:t> </a:t>
            </a:r>
            <a:r>
              <a:rPr lang="fr-CH" sz="2400" b="1" dirty="0" smtClean="0">
                <a:solidFill>
                  <a:srgbClr val="002060"/>
                </a:solidFill>
              </a:rPr>
              <a:t>(</a:t>
            </a:r>
            <a:r>
              <a:rPr lang="fr-CH" sz="2400" b="1" dirty="0" err="1">
                <a:solidFill>
                  <a:srgbClr val="002060"/>
                </a:solidFill>
              </a:rPr>
              <a:t>equiv</a:t>
            </a:r>
            <a:r>
              <a:rPr lang="fr-CH" sz="2400" b="1" dirty="0">
                <a:solidFill>
                  <a:srgbClr val="002060"/>
                </a:solidFill>
              </a:rPr>
              <a:t>. to factor 5-7 in mass) </a:t>
            </a:r>
            <a:r>
              <a:rPr lang="fr-CH" sz="2400" b="1" dirty="0" smtClean="0">
                <a:solidFill>
                  <a:srgbClr val="002060"/>
                </a:solidFill>
              </a:rPr>
              <a:t> </a:t>
            </a:r>
            <a:r>
              <a:rPr lang="fr-CH" sz="2400" dirty="0">
                <a:solidFill>
                  <a:srgbClr val="002060"/>
                </a:solidFill>
              </a:rPr>
              <a:t>(</a:t>
            </a:r>
            <a:r>
              <a:rPr lang="fr-CH" sz="2400" dirty="0" err="1">
                <a:solidFill>
                  <a:srgbClr val="002060"/>
                </a:solidFill>
              </a:rPr>
              <a:t>m</a:t>
            </a:r>
            <a:r>
              <a:rPr lang="fr-CH" sz="2400" baseline="-25000" dirty="0" err="1">
                <a:solidFill>
                  <a:srgbClr val="002060"/>
                </a:solidFill>
              </a:rPr>
              <a:t>Z</a:t>
            </a:r>
            <a:r>
              <a:rPr lang="fr-CH" sz="2400" baseline="-25000" dirty="0">
                <a:solidFill>
                  <a:srgbClr val="002060"/>
                </a:solidFill>
              </a:rPr>
              <a:t>,</a:t>
            </a:r>
            <a:r>
              <a:rPr lang="fr-CH" sz="2400" dirty="0">
                <a:solidFill>
                  <a:srgbClr val="002060"/>
                </a:solidFill>
              </a:rPr>
              <a:t>  m</a:t>
            </a:r>
            <a:r>
              <a:rPr lang="fr-CH" sz="2400" baseline="-25000" dirty="0">
                <a:solidFill>
                  <a:srgbClr val="002060"/>
                </a:solidFill>
              </a:rPr>
              <a:t>W</a:t>
            </a:r>
            <a:r>
              <a:rPr lang="fr-CH" sz="2400" dirty="0">
                <a:solidFill>
                  <a:srgbClr val="002060"/>
                </a:solidFill>
              </a:rPr>
              <a:t>, </a:t>
            </a:r>
            <a:r>
              <a:rPr lang="fr-CH" sz="2400" dirty="0" err="1">
                <a:solidFill>
                  <a:srgbClr val="002060"/>
                </a:solidFill>
              </a:rPr>
              <a:t>m</a:t>
            </a:r>
            <a:r>
              <a:rPr lang="fr-CH" sz="2400" baseline="-25000" dirty="0" err="1">
                <a:solidFill>
                  <a:srgbClr val="002060"/>
                </a:solidFill>
              </a:rPr>
              <a:t>top</a:t>
            </a:r>
            <a:r>
              <a:rPr lang="fr-CH" sz="2400" dirty="0">
                <a:solidFill>
                  <a:srgbClr val="002060"/>
                </a:solidFill>
              </a:rPr>
              <a:t> , sin</a:t>
            </a:r>
            <a:r>
              <a:rPr lang="fr-CH" sz="2400" baseline="30000" dirty="0">
                <a:solidFill>
                  <a:srgbClr val="002060"/>
                </a:solidFill>
              </a:rPr>
              <a:t>2</a:t>
            </a:r>
            <a:r>
              <a:rPr lang="fr-CH" sz="2400" dirty="0">
                <a:solidFill>
                  <a:srgbClr val="002060"/>
                </a:solidFill>
              </a:rPr>
              <a:t> </a:t>
            </a:r>
            <a:r>
              <a:rPr lang="fr-CH" sz="2400" dirty="0">
                <a:solidFill>
                  <a:srgbClr val="002060"/>
                </a:solidFill>
                <a:sym typeface="Symbol"/>
              </a:rPr>
              <a:t></a:t>
            </a:r>
            <a:r>
              <a:rPr lang="fr-CH" sz="2400" baseline="-25000" dirty="0" err="1">
                <a:solidFill>
                  <a:srgbClr val="002060"/>
                </a:solidFill>
              </a:rPr>
              <a:t>w</a:t>
            </a:r>
            <a:r>
              <a:rPr lang="fr-CH" sz="2400" baseline="30000" dirty="0" err="1">
                <a:solidFill>
                  <a:srgbClr val="002060"/>
                </a:solidFill>
              </a:rPr>
              <a:t>eff</a:t>
            </a:r>
            <a:r>
              <a:rPr lang="fr-CH" sz="2400" dirty="0">
                <a:solidFill>
                  <a:srgbClr val="002060"/>
                </a:solidFill>
              </a:rPr>
              <a:t> , R</a:t>
            </a:r>
            <a:r>
              <a:rPr lang="fr-CH" sz="2400" baseline="-25000" dirty="0">
                <a:solidFill>
                  <a:srgbClr val="002060"/>
                </a:solidFill>
              </a:rPr>
              <a:t>b </a:t>
            </a:r>
            <a:r>
              <a:rPr lang="fr-CH" sz="2400" dirty="0">
                <a:solidFill>
                  <a:srgbClr val="002060"/>
                </a:solidFill>
              </a:rPr>
              <a:t>, </a:t>
            </a:r>
            <a:r>
              <a:rPr lang="fr-CH" sz="2400" dirty="0">
                <a:solidFill>
                  <a:srgbClr val="002060"/>
                </a:solidFill>
                <a:sym typeface="Symbol"/>
              </a:rPr>
              <a:t></a:t>
            </a:r>
            <a:r>
              <a:rPr lang="fr-CH" sz="2400" baseline="-25000" dirty="0">
                <a:solidFill>
                  <a:srgbClr val="002060"/>
                </a:solidFill>
                <a:sym typeface="Symbol"/>
              </a:rPr>
              <a:t>QED</a:t>
            </a:r>
            <a:r>
              <a:rPr lang="fr-CH" sz="2400" dirty="0">
                <a:solidFill>
                  <a:srgbClr val="002060"/>
                </a:solidFill>
                <a:sym typeface="Symbol"/>
              </a:rPr>
              <a:t> (</a:t>
            </a:r>
            <a:r>
              <a:rPr lang="fr-CH" sz="2400" dirty="0" err="1">
                <a:solidFill>
                  <a:srgbClr val="002060"/>
                </a:solidFill>
                <a:sym typeface="Symbol"/>
              </a:rPr>
              <a:t>m</a:t>
            </a:r>
            <a:r>
              <a:rPr lang="fr-CH" sz="2400" baseline="-25000" dirty="0" err="1">
                <a:solidFill>
                  <a:srgbClr val="002060"/>
                </a:solidFill>
                <a:sym typeface="Symbol"/>
              </a:rPr>
              <a:t>z</a:t>
            </a:r>
            <a:r>
              <a:rPr lang="fr-CH" sz="2400" dirty="0">
                <a:solidFill>
                  <a:srgbClr val="002060"/>
                </a:solidFill>
                <a:sym typeface="Symbol"/>
              </a:rPr>
              <a:t>) </a:t>
            </a:r>
            <a:r>
              <a:rPr lang="fr-CH" sz="2400" baseline="-25000" dirty="0">
                <a:solidFill>
                  <a:srgbClr val="002060"/>
                </a:solidFill>
                <a:sym typeface="Symbol"/>
              </a:rPr>
              <a:t>s</a:t>
            </a:r>
            <a:r>
              <a:rPr lang="fr-CH" sz="2400" dirty="0">
                <a:solidFill>
                  <a:srgbClr val="002060"/>
                </a:solidFill>
                <a:sym typeface="Symbol"/>
              </a:rPr>
              <a:t> (</a:t>
            </a:r>
            <a:r>
              <a:rPr lang="fr-CH" sz="2400" dirty="0" err="1">
                <a:solidFill>
                  <a:srgbClr val="002060"/>
                </a:solidFill>
                <a:sym typeface="Symbol"/>
              </a:rPr>
              <a:t>m</a:t>
            </a:r>
            <a:r>
              <a:rPr lang="fr-CH" sz="2400" baseline="-25000" dirty="0" err="1">
                <a:solidFill>
                  <a:srgbClr val="002060"/>
                </a:solidFill>
                <a:sym typeface="Symbol"/>
              </a:rPr>
              <a:t>z</a:t>
            </a:r>
            <a:r>
              <a:rPr lang="fr-CH" sz="2400" baseline="-25000" dirty="0">
                <a:solidFill>
                  <a:srgbClr val="002060"/>
                </a:solidFill>
                <a:sym typeface="Symbol"/>
              </a:rPr>
              <a:t> </a:t>
            </a:r>
            <a:r>
              <a:rPr lang="fr-CH" sz="2400" dirty="0">
                <a:solidFill>
                  <a:srgbClr val="002060"/>
                </a:solidFill>
                <a:sym typeface="Symbol"/>
              </a:rPr>
              <a:t>m</a:t>
            </a:r>
            <a:r>
              <a:rPr lang="fr-CH" sz="2400" baseline="-25000" dirty="0">
                <a:solidFill>
                  <a:srgbClr val="002060"/>
                </a:solidFill>
                <a:sym typeface="Symbol"/>
              </a:rPr>
              <a:t>W </a:t>
            </a:r>
            <a:r>
              <a:rPr lang="fr-CH" sz="2400" dirty="0">
                <a:solidFill>
                  <a:srgbClr val="002060"/>
                </a:solidFill>
                <a:sym typeface="Symbol"/>
              </a:rPr>
              <a:t>m</a:t>
            </a:r>
            <a:r>
              <a:rPr lang="fr-CH" sz="2400" baseline="-25000" dirty="0">
                <a:solidFill>
                  <a:srgbClr val="002060"/>
                </a:solidFill>
                <a:sym typeface="Symbol"/>
              </a:rPr>
              <a:t></a:t>
            </a:r>
            <a:r>
              <a:rPr lang="fr-CH" sz="2400" dirty="0">
                <a:solidFill>
                  <a:srgbClr val="002060"/>
                </a:solidFill>
                <a:sym typeface="Symbol"/>
              </a:rPr>
              <a:t>), </a:t>
            </a:r>
            <a:r>
              <a:rPr lang="fr-CH" sz="2400" dirty="0" err="1">
                <a:solidFill>
                  <a:srgbClr val="002060"/>
                </a:solidFill>
                <a:sym typeface="Symbol"/>
              </a:rPr>
              <a:t>Higgs</a:t>
            </a:r>
            <a:r>
              <a:rPr lang="fr-CH" sz="2400" dirty="0">
                <a:solidFill>
                  <a:srgbClr val="002060"/>
                </a:solidFill>
                <a:sym typeface="Symbol"/>
              </a:rPr>
              <a:t> and top quark </a:t>
            </a:r>
            <a:r>
              <a:rPr lang="fr-CH" sz="2400" dirty="0" err="1">
                <a:solidFill>
                  <a:srgbClr val="002060"/>
                </a:solidFill>
                <a:sym typeface="Symbol"/>
              </a:rPr>
              <a:t>couplings</a:t>
            </a:r>
            <a:r>
              <a:rPr lang="fr-CH" sz="2400" dirty="0">
                <a:solidFill>
                  <a:srgbClr val="002060"/>
                </a:solidFill>
                <a:sym typeface="Symbol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42724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2031"/>
            <a:ext cx="8229600" cy="1143000"/>
          </a:xfrm>
        </p:spPr>
        <p:txBody>
          <a:bodyPr/>
          <a:lstStyle/>
          <a:p>
            <a:r>
              <a:rPr lang="en-US" i="1" dirty="0"/>
              <a:t>i</a:t>
            </a:r>
            <a:r>
              <a:rPr lang="en-US" i="1" dirty="0" smtClean="0"/>
              <a:t>s history repeating itself…?</a:t>
            </a:r>
            <a:endParaRPr lang="en-GB" i="1" dirty="0"/>
          </a:p>
        </p:txBody>
      </p:sp>
      <p:sp>
        <p:nvSpPr>
          <p:cNvPr id="4" name="Rectangle 3"/>
          <p:cNvSpPr/>
          <p:nvPr/>
        </p:nvSpPr>
        <p:spPr>
          <a:xfrm>
            <a:off x="467544" y="1196752"/>
            <a:ext cx="46085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hen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Lady Margaret Thatcher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visited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1982, she also asked the then CERN Director-General </a:t>
            </a:r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Herwig Schopper </a:t>
            </a:r>
            <a:r>
              <a:rPr kumimoji="0" lang="de-DE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 big the next tunnel after LEP would be.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13166"/>
            <a:ext cx="4773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Herwig Schopper, private communication, 2013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76" y="4005064"/>
            <a:ext cx="1365899" cy="1833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50720"/>
            <a:ext cx="1367229" cy="1890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060848"/>
            <a:ext cx="1484900" cy="2166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87301" y="1250720"/>
            <a:ext cx="2033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Margaret Thatcher,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British PM 1979-90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4287" y="4154222"/>
            <a:ext cx="18614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Herwig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chopper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 DG 1981-88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built LEP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9970" y="5756167"/>
            <a:ext cx="2949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ohn Adams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 DG 1960-61  &amp; 1971-75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uilt PS &amp; SPS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44" y="6029400"/>
            <a:ext cx="6972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maybe  the Prime Minister was right!?</a:t>
            </a:r>
            <a:endParaRPr kumimoji="0" lang="en-GB" sz="2800" b="1" i="1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2778" y="3165022"/>
            <a:ext cx="4921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Schopper‘s answer was 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would be no bigger tunnel at CERN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80804" y="4069603"/>
            <a:ext cx="4851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Lady Thatcher replied that she had „obtained 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exactly the same answer from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Sir John Adams </a:t>
            </a:r>
            <a:r>
              <a:rPr kumimoji="0" lang="de-DE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the SPS was built“ 10 years earlier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therefore she didn‘t believe him.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3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91440"/>
            <a:ext cx="8229600" cy="11430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 few 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097280"/>
            <a:ext cx="86868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CAS Beam Dynamics and Technologies for Future Colliders, Zürich, 21 February – 6 March 2018</a:t>
            </a:r>
          </a:p>
          <a:p>
            <a:pPr marL="457200" lvl="1" indent="0">
              <a:buNone/>
            </a:pPr>
            <a:r>
              <a:rPr lang="en-US" sz="1600" dirty="0" smtClean="0">
                <a:hlinkClick r:id="rId2"/>
              </a:rPr>
              <a:t>https</a:t>
            </a:r>
            <a:r>
              <a:rPr lang="en-US" sz="1600" dirty="0">
                <a:hlinkClick r:id="rId2"/>
              </a:rPr>
              <a:t>://indico.cern.ch/event/643268</a:t>
            </a:r>
            <a:r>
              <a:rPr lang="en-US" sz="1600" dirty="0" smtClean="0">
                <a:hlinkClick r:id="rId2"/>
              </a:rPr>
              <a:t>/</a:t>
            </a:r>
            <a:r>
              <a:rPr lang="en-US" sz="1600" dirty="0" smtClean="0"/>
              <a:t> </a:t>
            </a:r>
            <a:r>
              <a:rPr lang="en-US" sz="1400" dirty="0" smtClean="0"/>
              <a:t>(esp. S. Stapnes, D. Schulte)</a:t>
            </a:r>
          </a:p>
          <a:p>
            <a:r>
              <a:rPr lang="en-US" sz="2400" dirty="0" smtClean="0"/>
              <a:t>12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ICFA Seminar, Ottawa, 6-9 November 2017</a:t>
            </a:r>
          </a:p>
          <a:p>
            <a:pPr marL="0" indent="446088">
              <a:buNone/>
            </a:pPr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meetings.triumf.ca/indico/event/9</a:t>
            </a:r>
            <a:r>
              <a:rPr lang="en-US" sz="1600" dirty="0" smtClean="0"/>
              <a:t> </a:t>
            </a:r>
            <a:r>
              <a:rPr lang="en-US" sz="1400" dirty="0" smtClean="0"/>
              <a:t>(esp. A. </a:t>
            </a:r>
            <a:r>
              <a:rPr lang="en-US" sz="1400" dirty="0" err="1" smtClean="0"/>
              <a:t>Grasselino</a:t>
            </a:r>
            <a:r>
              <a:rPr lang="en-US" sz="1400" dirty="0" smtClean="0"/>
              <a:t>, J.-P. Delahaye)</a:t>
            </a:r>
            <a:endParaRPr lang="en-US" sz="1600" dirty="0" smtClean="0"/>
          </a:p>
          <a:p>
            <a:pPr marL="446088" indent="-446088"/>
            <a:r>
              <a:rPr lang="en-US" sz="2400" dirty="0" smtClean="0"/>
              <a:t>M. </a:t>
            </a:r>
            <a:r>
              <a:rPr lang="en-US" sz="2400" dirty="0" err="1" smtClean="0"/>
              <a:t>Bicer</a:t>
            </a:r>
            <a:r>
              <a:rPr lang="en-US" sz="2400" dirty="0" smtClean="0"/>
              <a:t> et al., First Look at the </a:t>
            </a:r>
            <a:r>
              <a:rPr lang="en-US" sz="2400" dirty="0"/>
              <a:t>Physics Case of TLEP, </a:t>
            </a:r>
            <a:r>
              <a:rPr lang="en-US" sz="2400" dirty="0" smtClean="0"/>
              <a:t>JHEP </a:t>
            </a:r>
            <a:r>
              <a:rPr lang="en-US" sz="2400" dirty="0"/>
              <a:t>01 (2014) </a:t>
            </a:r>
            <a:r>
              <a:rPr lang="en-US" sz="2400" dirty="0" smtClean="0"/>
              <a:t>164</a:t>
            </a:r>
          </a:p>
          <a:p>
            <a:pPr marL="446088" indent="-446088"/>
            <a:r>
              <a:rPr lang="en-US" sz="2400" dirty="0" smtClean="0"/>
              <a:t>A. </a:t>
            </a:r>
            <a:r>
              <a:rPr lang="en-US" sz="2400" dirty="0" err="1" smtClean="0"/>
              <a:t>Blondel</a:t>
            </a:r>
            <a:r>
              <a:rPr lang="en-US" sz="2400" dirty="0" smtClean="0"/>
              <a:t>, ‘’</a:t>
            </a:r>
            <a:r>
              <a:rPr lang="en-GB" sz="2400" dirty="0" smtClean="0"/>
              <a:t>Physics </a:t>
            </a:r>
            <a:r>
              <a:rPr lang="en-GB" sz="2400" dirty="0"/>
              <a:t>at the </a:t>
            </a:r>
            <a:r>
              <a:rPr lang="en-GB" sz="2400" dirty="0" smtClean="0"/>
              <a:t>FCCs – a </a:t>
            </a:r>
            <a:r>
              <a:rPr lang="en-GB" sz="2400" dirty="0"/>
              <a:t>story of synergy and </a:t>
            </a:r>
            <a:r>
              <a:rPr lang="en-GB" sz="2400" dirty="0" smtClean="0"/>
              <a:t>complementarity,” ICHEP’18 Seoul </a:t>
            </a:r>
          </a:p>
          <a:p>
            <a:pPr marL="446088" indent="-446088"/>
            <a:r>
              <a:rPr lang="en-GB" sz="2400" dirty="0"/>
              <a:t>X. Lou, “The Circular Electron-Positron Collider,” IHEP Review, 13 June 2018 </a:t>
            </a:r>
            <a:endParaRPr lang="en-US" sz="2400" dirty="0"/>
          </a:p>
          <a:p>
            <a:pPr marL="446088" indent="-446088"/>
            <a:r>
              <a:rPr lang="en-US" sz="2400" dirty="0" smtClean="0"/>
              <a:t>FCC web site, http://cern.ch/fcc</a:t>
            </a:r>
          </a:p>
          <a:p>
            <a:pPr marL="446088" indent="-446088"/>
            <a:r>
              <a:rPr lang="en-US" sz="2400" dirty="0" smtClean="0"/>
              <a:t>CEPC CDR, just published</a:t>
            </a:r>
          </a:p>
          <a:p>
            <a:pPr marL="446088" indent="-446088"/>
            <a:r>
              <a:rPr lang="en-US" sz="2400" dirty="0" smtClean="0"/>
              <a:t>FCC CDR, to be published end of 2018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217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0" t="12793" r="-270" b="4865"/>
          <a:stretch/>
        </p:blipFill>
        <p:spPr>
          <a:xfrm>
            <a:off x="0" y="2863950"/>
            <a:ext cx="6054810" cy="3740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95"/>
          <a:stretch/>
        </p:blipFill>
        <p:spPr>
          <a:xfrm>
            <a:off x="106408" y="965887"/>
            <a:ext cx="8327777" cy="16265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25296" y="2610683"/>
            <a:ext cx="336103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е+е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collider for production of the not yet observed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bound system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dimuonium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Collider with large crossing angle for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е+е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beams intersection produces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dimuonium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non-zero momentum; therefore, its decay point is shifted from the beam collision area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provid-ing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effective suppression of the elastic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е+е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scattering background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luminosity in chosen beam energy range allows to study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±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h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-mesons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6977" y="319218"/>
            <a:ext cx="8207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ow-energy “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trailor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-top” collider under construction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81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49287" y="4808416"/>
            <a:ext cx="327913" cy="944488"/>
            <a:chOff x="1922432" y="1565176"/>
            <a:chExt cx="327913" cy="944488"/>
          </a:xfrm>
        </p:grpSpPr>
        <p:grpSp>
          <p:nvGrpSpPr>
            <p:cNvPr id="3" name="Group 2"/>
            <p:cNvGrpSpPr/>
            <p:nvPr/>
          </p:nvGrpSpPr>
          <p:grpSpPr>
            <a:xfrm>
              <a:off x="1922432" y="1565176"/>
              <a:ext cx="190241" cy="944488"/>
              <a:chOff x="1907704" y="1412776"/>
              <a:chExt cx="190241" cy="94448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15" name="Arc 14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Arc 15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13" name="Arc 12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" name="Arc 13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4" name="Group 3"/>
            <p:cNvGrpSpPr/>
            <p:nvPr/>
          </p:nvGrpSpPr>
          <p:grpSpPr>
            <a:xfrm>
              <a:off x="2060104" y="1565176"/>
              <a:ext cx="190241" cy="944488"/>
              <a:chOff x="1907704" y="1412776"/>
              <a:chExt cx="190241" cy="94448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907704" y="1412776"/>
                <a:ext cx="181857" cy="792088"/>
                <a:chOff x="1907704" y="1412776"/>
                <a:chExt cx="181857" cy="792088"/>
              </a:xfrm>
            </p:grpSpPr>
            <p:sp>
              <p:nvSpPr>
                <p:cNvPr id="9" name="Arc 8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Arc 9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 flipV="1">
                <a:off x="1916088" y="1565176"/>
                <a:ext cx="181857" cy="792088"/>
                <a:chOff x="1907704" y="1412776"/>
                <a:chExt cx="181857" cy="792088"/>
              </a:xfrm>
            </p:grpSpPr>
            <p:sp>
              <p:nvSpPr>
                <p:cNvPr id="7" name="Arc 6"/>
                <p:cNvSpPr/>
                <p:nvPr/>
              </p:nvSpPr>
              <p:spPr>
                <a:xfrm>
                  <a:off x="1907704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Arc 7"/>
                <p:cNvSpPr/>
                <p:nvPr/>
              </p:nvSpPr>
              <p:spPr>
                <a:xfrm flipH="1">
                  <a:off x="1945545" y="1412776"/>
                  <a:ext cx="144016" cy="792088"/>
                </a:xfrm>
                <a:prstGeom prst="arc">
                  <a:avLst/>
                </a:prstGeom>
                <a:ln w="47625">
                  <a:solidFill>
                    <a:srgbClr val="0000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17" name="Oval 16"/>
          <p:cNvSpPr/>
          <p:nvPr/>
        </p:nvSpPr>
        <p:spPr>
          <a:xfrm>
            <a:off x="733940" y="3967433"/>
            <a:ext cx="3022877" cy="1313227"/>
          </a:xfrm>
          <a:prstGeom prst="ellipse">
            <a:avLst/>
          </a:prstGeom>
          <a:noFill/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92125" y="4014727"/>
            <a:ext cx="3022877" cy="131322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494084" y="5299048"/>
            <a:ext cx="324836" cy="28906"/>
          </a:xfrm>
          <a:prstGeom prst="straightConnector1">
            <a:avLst/>
          </a:prstGeom>
          <a:ln w="476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196648" y="5055937"/>
            <a:ext cx="270608" cy="148523"/>
          </a:xfrm>
          <a:prstGeom prst="straightConnector1">
            <a:avLst/>
          </a:prstGeom>
          <a:ln w="476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0666" y="3691561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>
                <a:solidFill>
                  <a:srgbClr val="FF0000"/>
                </a:solidFill>
              </a:rPr>
              <a:t>e</a:t>
            </a:r>
            <a:r>
              <a:rPr lang="en-GB" sz="3600" b="1" i="1" baseline="30000" dirty="0" smtClean="0">
                <a:solidFill>
                  <a:srgbClr val="FF0000"/>
                </a:solidFill>
              </a:rPr>
              <a:t>-</a:t>
            </a:r>
            <a:endParaRPr lang="en-GB" sz="3600" b="1" i="1" baseline="30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30351" y="3709414"/>
            <a:ext cx="56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i="1" dirty="0" smtClean="0">
                <a:solidFill>
                  <a:srgbClr val="006600"/>
                </a:solidFill>
              </a:rPr>
              <a:t>e</a:t>
            </a:r>
            <a:r>
              <a:rPr lang="en-GB" sz="3600" b="1" i="1" baseline="30000" dirty="0" smtClean="0">
                <a:solidFill>
                  <a:srgbClr val="006600"/>
                </a:solidFill>
              </a:rPr>
              <a:t>+</a:t>
            </a:r>
            <a:endParaRPr lang="en-GB" sz="3600" b="1" i="1" baseline="30000" dirty="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219525" y="2854331"/>
                <a:ext cx="5093253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3200" b="1" dirty="0" smtClean="0">
                    <a:solidFill>
                      <a:srgbClr val="006600"/>
                    </a:solidFill>
                  </a:rPr>
                  <a:t>beams collide many times, e.g. 2x / turn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3200" b="1" dirty="0" smtClean="0">
                    <a:solidFill>
                      <a:srgbClr val="006600"/>
                    </a:solidFill>
                  </a:rPr>
                  <a:t>RF compensates SR loss  </a:t>
                </a:r>
              </a:p>
              <a:p>
                <a:r>
                  <a:rPr lang="en-GB" sz="3200" b="1" dirty="0">
                    <a:solidFill>
                      <a:srgbClr val="006600"/>
                    </a:solidFill>
                  </a:rPr>
                  <a:t>	</a:t>
                </a:r>
                <a:r>
                  <a:rPr lang="en-GB" sz="3200" b="1" dirty="0" smtClean="0">
                    <a:solidFill>
                      <a:srgbClr val="0066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GB" sz="3200" b="1" i="1" dirty="0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3200" b="1" dirty="0" smtClean="0">
                    <a:solidFill>
                      <a:srgbClr val="006600"/>
                    </a:solidFill>
                  </a:rPr>
                  <a:t>1% </a:t>
                </a:r>
                <a:r>
                  <a:rPr lang="en-GB" sz="3200" b="1" i="1" dirty="0" err="1" smtClean="0">
                    <a:solidFill>
                      <a:srgbClr val="006600"/>
                    </a:solidFill>
                  </a:rPr>
                  <a:t>E</a:t>
                </a:r>
                <a:r>
                  <a:rPr lang="en-GB" sz="3200" b="1" baseline="-25000" dirty="0" err="1" smtClean="0">
                    <a:solidFill>
                      <a:srgbClr val="006600"/>
                    </a:solidFill>
                  </a:rPr>
                  <a:t>beam</a:t>
                </a:r>
                <a:r>
                  <a:rPr lang="en-GB" sz="3200" b="1" baseline="-25000" dirty="0" smtClean="0">
                    <a:solidFill>
                      <a:srgbClr val="006600"/>
                    </a:solidFill>
                  </a:rPr>
                  <a:t> </a:t>
                </a:r>
                <a:r>
                  <a:rPr lang="en-GB" sz="3200" b="1" dirty="0" smtClean="0">
                    <a:solidFill>
                      <a:srgbClr val="006600"/>
                    </a:solidFill>
                  </a:rPr>
                  <a:t>/ turn)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3200" b="1" dirty="0">
                    <a:solidFill>
                      <a:srgbClr val="006600"/>
                    </a:solidFill>
                  </a:rPr>
                  <a:t>RF </a:t>
                </a:r>
                <a:r>
                  <a:rPr lang="en-GB" sz="3200" b="1" dirty="0" smtClean="0">
                    <a:solidFill>
                      <a:srgbClr val="006600"/>
                    </a:solidFill>
                  </a:rPr>
                  <a:t>system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3200" b="1" dirty="0" smtClean="0">
                    <a:solidFill>
                      <a:srgbClr val="006600"/>
                    </a:solidFill>
                  </a:rPr>
                  <a:t>100x smaller than for LC </a:t>
                </a:r>
              </a:p>
              <a:p>
                <a:endParaRPr lang="en-GB" sz="3200" b="1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525" y="2854331"/>
                <a:ext cx="5093253" cy="3539430"/>
              </a:xfrm>
              <a:prstGeom prst="rect">
                <a:avLst/>
              </a:prstGeom>
              <a:blipFill>
                <a:blip r:embed="rId2"/>
                <a:stretch>
                  <a:fillRect l="-2751" t="-22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92125" y="6076776"/>
                <a:ext cx="932996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 smtClean="0">
                    <a:solidFill>
                      <a:srgbClr val="FF0000"/>
                    </a:solidFill>
                  </a:rPr>
                  <a:t>#collisions / (beam energy)  </a:t>
                </a:r>
                <a14:m>
                  <m:oMath xmlns:m="http://schemas.openxmlformats.org/officeDocument/2006/math">
                    <m:r>
                      <a:rPr lang="en-GB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3200" b="1" dirty="0" smtClean="0">
                    <a:solidFill>
                      <a:srgbClr val="FF0000"/>
                    </a:solidFill>
                  </a:rPr>
                  <a:t>200x</a:t>
                </a:r>
                <a:endParaRPr lang="en-GB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25" y="6076776"/>
                <a:ext cx="9329965" cy="584775"/>
              </a:xfrm>
              <a:prstGeom prst="rect">
                <a:avLst/>
              </a:prstGeom>
              <a:blipFill>
                <a:blip r:embed="rId3"/>
                <a:stretch>
                  <a:fillRect l="-169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89819" y="0"/>
            <a:ext cx="7844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GB" sz="4000" b="1" noProof="0" dirty="0" err="1" smtClean="0">
                <a:solidFill>
                  <a:prstClr val="black"/>
                </a:solidFill>
                <a:latin typeface="Calibri"/>
              </a:rPr>
              <a:t>ircular</a:t>
            </a:r>
            <a:r>
              <a:rPr lang="en-GB" sz="4000" b="1" noProof="0" dirty="0" smtClean="0">
                <a:solidFill>
                  <a:prstClr val="black"/>
                </a:solidFill>
                <a:latin typeface="Calibri"/>
              </a:rPr>
              <a:t> accelerator/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 concept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1012" y="746281"/>
            <a:ext cx="75016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/>
              <a:t>“There's just no use trying to build this up. You may  get a few million volts. That's limited. What we've got to do is to devise some method of accelerating through a small voltage, repeating it over and over. Multiple acceleration</a:t>
            </a:r>
            <a:r>
              <a:rPr lang="en-GB" sz="2400" i="1" dirty="0" smtClean="0"/>
              <a:t>.”  					</a:t>
            </a:r>
            <a:r>
              <a:rPr lang="en-GB" sz="2400" dirty="0" smtClean="0"/>
              <a:t>E.O. Lawrence, 1929</a:t>
            </a:r>
            <a:endParaRPr lang="en-GB" sz="2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13" y="908265"/>
            <a:ext cx="1117463" cy="158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" b="-254"/>
          <a:stretch/>
        </p:blipFill>
        <p:spPr>
          <a:xfrm>
            <a:off x="0" y="980728"/>
            <a:ext cx="9223384" cy="5877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024" y="1290409"/>
            <a:ext cx="80714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</a:rPr>
              <a:t>c</a:t>
            </a:r>
            <a:r>
              <a:rPr lang="en-GB" sz="2800" b="1" dirty="0" smtClean="0">
                <a:solidFill>
                  <a:srgbClr val="FFFF00"/>
                </a:solidFill>
              </a:rPr>
              <a:t>ircumference 27 km</a:t>
            </a:r>
          </a:p>
          <a:p>
            <a:r>
              <a:rPr lang="en-GB" sz="2800" b="1" dirty="0" smtClean="0">
                <a:solidFill>
                  <a:srgbClr val="FFFF00"/>
                </a:solidFill>
              </a:rPr>
              <a:t>in operation from 1989 to 2000</a:t>
            </a:r>
          </a:p>
          <a:p>
            <a:r>
              <a:rPr lang="en-GB" sz="2800" b="1" dirty="0" smtClean="0">
                <a:solidFill>
                  <a:srgbClr val="FFFF00"/>
                </a:solidFill>
              </a:rPr>
              <a:t>maximum </a:t>
            </a:r>
            <a:r>
              <a:rPr lang="en-GB" sz="2800" b="1" dirty="0" err="1" smtClean="0">
                <a:solidFill>
                  <a:srgbClr val="FFFF00"/>
                </a:solidFill>
              </a:rPr>
              <a:t>c.m</a:t>
            </a:r>
            <a:r>
              <a:rPr lang="en-GB" sz="2800" b="1" dirty="0" smtClean="0">
                <a:solidFill>
                  <a:srgbClr val="FFFF00"/>
                </a:solidFill>
              </a:rPr>
              <a:t>. energy 209 </a:t>
            </a:r>
            <a:r>
              <a:rPr lang="en-GB" sz="2800" b="1" dirty="0" err="1" smtClean="0">
                <a:solidFill>
                  <a:srgbClr val="FFFF00"/>
                </a:solidFill>
              </a:rPr>
              <a:t>GeV</a:t>
            </a:r>
            <a:endParaRPr lang="en-GB" sz="2800" b="1" dirty="0" smtClean="0">
              <a:solidFill>
                <a:srgbClr val="FFFF00"/>
              </a:solidFill>
            </a:endParaRPr>
          </a:p>
          <a:p>
            <a:r>
              <a:rPr lang="en-GB" sz="2800" b="1" dirty="0">
                <a:solidFill>
                  <a:srgbClr val="FFFF00"/>
                </a:solidFill>
              </a:rPr>
              <a:t>m</a:t>
            </a:r>
            <a:r>
              <a:rPr lang="en-GB" sz="2800" b="1" dirty="0" smtClean="0">
                <a:solidFill>
                  <a:srgbClr val="FFFF00"/>
                </a:solidFill>
              </a:rPr>
              <a:t>aximum synchrotron radiation power 23 MW</a:t>
            </a:r>
            <a:endParaRPr lang="en-GB" sz="2800" b="1" dirty="0">
              <a:solidFill>
                <a:srgbClr val="FFFF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-27384"/>
            <a:ext cx="9180512" cy="1008112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00"/>
                </a:solidFill>
              </a:rPr>
              <a:t>LEP/LEP2: </a:t>
            </a:r>
            <a:r>
              <a:rPr lang="en-US" sz="4000" b="1" dirty="0">
                <a:solidFill>
                  <a:srgbClr val="FFFF00"/>
                </a:solidFill>
              </a:rPr>
              <a:t>highest </a:t>
            </a:r>
            <a:r>
              <a:rPr lang="en-US" sz="4000" b="1" dirty="0" smtClean="0">
                <a:solidFill>
                  <a:srgbClr val="FFFF00"/>
                </a:solidFill>
              </a:rPr>
              <a:t>energy so </a:t>
            </a:r>
            <a:r>
              <a:rPr lang="en-US" sz="4000" b="1" dirty="0">
                <a:solidFill>
                  <a:srgbClr val="FFFF00"/>
                </a:solidFill>
              </a:rPr>
              <a:t>far  </a:t>
            </a:r>
          </a:p>
        </p:txBody>
      </p:sp>
      <p:sp>
        <p:nvSpPr>
          <p:cNvPr id="7" name="TextBox 6"/>
          <p:cNvSpPr txBox="1"/>
          <p:nvPr/>
        </p:nvSpPr>
        <p:spPr>
          <a:xfrm rot="21309108">
            <a:off x="824617" y="3407465"/>
            <a:ext cx="7209098" cy="1938992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Calibri"/>
              </a:rPr>
              <a:t>LEP energy close to FCC-</a:t>
            </a:r>
            <a:r>
              <a:rPr lang="en-US" sz="4000" b="1" dirty="0" err="1" smtClean="0">
                <a:solidFill>
                  <a:srgbClr val="0000CC"/>
                </a:solidFill>
                <a:latin typeface="Calibri"/>
              </a:rPr>
              <a:t>ee</a:t>
            </a:r>
            <a:r>
              <a:rPr lang="en-US" sz="4000" b="1" dirty="0" smtClean="0">
                <a:solidFill>
                  <a:srgbClr val="0000CC"/>
                </a:solidFill>
                <a:latin typeface="Calibri"/>
              </a:rPr>
              <a:t> target +  record synchrotron radiation with ~MeV photons   </a:t>
            </a:r>
            <a:endParaRPr lang="en-GB" sz="4000" b="1" dirty="0">
              <a:solidFill>
                <a:srgbClr val="0000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65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6512" y="-27384"/>
            <a:ext cx="9180512" cy="1008112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00"/>
                </a:solidFill>
              </a:rPr>
              <a:t>KEKB &amp; PEP-II: high current, high </a:t>
            </a:r>
            <a:r>
              <a:rPr lang="en-US" sz="4000" b="1" i="1" dirty="0" smtClean="0">
                <a:solidFill>
                  <a:srgbClr val="FFFF00"/>
                </a:solidFill>
              </a:rPr>
              <a:t>L</a:t>
            </a:r>
            <a:endParaRPr lang="en-US" sz="4000" b="1" i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5" y="980728"/>
            <a:ext cx="6876256" cy="51288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227687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99"/>
                </a:solidFill>
              </a:rPr>
              <a:t>KEKB</a:t>
            </a:r>
            <a:endParaRPr lang="en-GB" b="1" dirty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3433" y="285647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6600"/>
                </a:solidFill>
              </a:rPr>
              <a:t>PEP-II</a:t>
            </a:r>
            <a:endParaRPr lang="en-GB" b="1" dirty="0">
              <a:solidFill>
                <a:srgbClr val="FF66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27584" y="4941168"/>
            <a:ext cx="5976664" cy="0"/>
          </a:xfrm>
          <a:prstGeom prst="line">
            <a:avLst/>
          </a:prstGeom>
          <a:ln w="349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27584" y="3688678"/>
            <a:ext cx="5976664" cy="0"/>
          </a:xfrm>
          <a:prstGeom prst="line">
            <a:avLst/>
          </a:prstGeom>
          <a:ln w="34925">
            <a:solidFill>
              <a:srgbClr val="000099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04484" y="324195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99"/>
                </a:solidFill>
              </a:rPr>
              <a:t>KEKB design</a:t>
            </a:r>
            <a:endParaRPr lang="en-GB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712" y="456261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PEP-II design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5101558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</a:t>
            </a:r>
            <a:r>
              <a:rPr lang="en-GB" sz="1400" dirty="0" smtClean="0"/>
              <a:t>ource: KEK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94832" y="3089950"/>
            <a:ext cx="210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</a:rPr>
              <a:t>I</a:t>
            </a:r>
            <a:r>
              <a:rPr lang="en-GB" b="1" baseline="-25000" dirty="0" smtClean="0">
                <a:solidFill>
                  <a:srgbClr val="FF0000"/>
                </a:solidFill>
              </a:rPr>
              <a:t>e+</a:t>
            </a:r>
            <a:r>
              <a:rPr lang="en-GB" b="1" dirty="0" smtClean="0">
                <a:solidFill>
                  <a:srgbClr val="FF0000"/>
                </a:solidFill>
              </a:rPr>
              <a:t>=3.2 A, </a:t>
            </a:r>
            <a:r>
              <a:rPr lang="en-GB" b="1" i="1" dirty="0" smtClean="0">
                <a:solidFill>
                  <a:srgbClr val="FF0000"/>
                </a:solidFill>
              </a:rPr>
              <a:t>I</a:t>
            </a:r>
            <a:r>
              <a:rPr lang="en-GB" b="1" baseline="-25000" dirty="0" smtClean="0">
                <a:solidFill>
                  <a:srgbClr val="FF0000"/>
                </a:solidFill>
              </a:rPr>
              <a:t>e-</a:t>
            </a:r>
            <a:r>
              <a:rPr lang="en-GB" b="1" dirty="0" smtClean="0">
                <a:solidFill>
                  <a:srgbClr val="FF0000"/>
                </a:solidFill>
              </a:rPr>
              <a:t>=2.1 A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94832" y="1619508"/>
            <a:ext cx="2107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000099"/>
                </a:solidFill>
              </a:rPr>
              <a:t>I</a:t>
            </a:r>
            <a:r>
              <a:rPr lang="en-GB" b="1" baseline="-25000" dirty="0" smtClean="0">
                <a:solidFill>
                  <a:srgbClr val="000099"/>
                </a:solidFill>
              </a:rPr>
              <a:t>e+</a:t>
            </a:r>
            <a:r>
              <a:rPr lang="en-GB" b="1" dirty="0" smtClean="0">
                <a:solidFill>
                  <a:srgbClr val="000099"/>
                </a:solidFill>
              </a:rPr>
              <a:t>=1.6 A, </a:t>
            </a:r>
            <a:r>
              <a:rPr lang="en-GB" b="1" i="1" dirty="0" smtClean="0">
                <a:solidFill>
                  <a:srgbClr val="000099"/>
                </a:solidFill>
              </a:rPr>
              <a:t>I</a:t>
            </a:r>
            <a:r>
              <a:rPr lang="en-GB" b="1" baseline="-25000" dirty="0" smtClean="0">
                <a:solidFill>
                  <a:srgbClr val="000099"/>
                </a:solidFill>
              </a:rPr>
              <a:t>e-</a:t>
            </a:r>
            <a:r>
              <a:rPr lang="en-GB" b="1" dirty="0" smtClean="0">
                <a:solidFill>
                  <a:srgbClr val="000099"/>
                </a:solidFill>
              </a:rPr>
              <a:t>=1.2 A</a:t>
            </a:r>
            <a:endParaRPr lang="en-GB" b="1" dirty="0">
              <a:solidFill>
                <a:srgbClr val="000099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94832" y="2020893"/>
            <a:ext cx="14814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000099"/>
                </a:solidFill>
              </a:rPr>
              <a:t>P</a:t>
            </a:r>
            <a:r>
              <a:rPr lang="en-GB" baseline="-25000" dirty="0" smtClean="0">
                <a:solidFill>
                  <a:srgbClr val="000099"/>
                </a:solidFill>
              </a:rPr>
              <a:t>SR</a:t>
            </a:r>
            <a:r>
              <a:rPr lang="en-GB" dirty="0">
                <a:solidFill>
                  <a:srgbClr val="000099"/>
                </a:solidFill>
              </a:rPr>
              <a:t> </a:t>
            </a:r>
            <a:r>
              <a:rPr lang="en-GB" dirty="0" smtClean="0">
                <a:solidFill>
                  <a:srgbClr val="000099"/>
                </a:solidFill>
              </a:rPr>
              <a:t>~ 5 MW </a:t>
            </a:r>
          </a:p>
          <a:p>
            <a:r>
              <a:rPr lang="en-GB" i="1" dirty="0" smtClean="0">
                <a:solidFill>
                  <a:srgbClr val="000099"/>
                </a:solidFill>
              </a:rPr>
              <a:t>C </a:t>
            </a:r>
            <a:r>
              <a:rPr lang="en-GB" dirty="0" smtClean="0">
                <a:solidFill>
                  <a:srgbClr val="000099"/>
                </a:solidFill>
              </a:rPr>
              <a:t>= 3 km</a:t>
            </a:r>
            <a:endParaRPr lang="en-GB" dirty="0">
              <a:solidFill>
                <a:srgbClr val="00009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94832" y="3459282"/>
            <a:ext cx="1486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P</a:t>
            </a:r>
            <a:r>
              <a:rPr lang="en-GB" baseline="-25000" dirty="0" smtClean="0">
                <a:solidFill>
                  <a:srgbClr val="FF0000"/>
                </a:solidFill>
              </a:rPr>
              <a:t>SR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~ 8 MW </a:t>
            </a:r>
          </a:p>
          <a:p>
            <a:r>
              <a:rPr lang="en-GB" i="1" dirty="0" smtClean="0">
                <a:solidFill>
                  <a:srgbClr val="FF0000"/>
                </a:solidFill>
              </a:rPr>
              <a:t>C</a:t>
            </a:r>
            <a:r>
              <a:rPr lang="en-GB" dirty="0" smtClean="0">
                <a:solidFill>
                  <a:srgbClr val="FF0000"/>
                </a:solidFill>
              </a:rPr>
              <a:t> = 2.2 km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1309108">
            <a:off x="1984311" y="4678508"/>
            <a:ext cx="7209098" cy="1938992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Calibri"/>
              </a:rPr>
              <a:t>p</a:t>
            </a:r>
            <a:r>
              <a:rPr lang="en-US" sz="4000" b="1" dirty="0" smtClean="0">
                <a:solidFill>
                  <a:srgbClr val="0000CC"/>
                </a:solidFill>
                <a:latin typeface="Calibri"/>
              </a:rPr>
              <a:t>erformance of high-current high-luminosity </a:t>
            </a:r>
            <a:r>
              <a:rPr lang="en-US" sz="4000" b="1" dirty="0" err="1" smtClean="0">
                <a:solidFill>
                  <a:srgbClr val="0000CC"/>
                </a:solidFill>
                <a:latin typeface="Calibri"/>
              </a:rPr>
              <a:t>e</a:t>
            </a:r>
            <a:r>
              <a:rPr lang="en-US" sz="4000" b="1" baseline="30000" dirty="0" err="1" smtClean="0">
                <a:solidFill>
                  <a:srgbClr val="0000CC"/>
                </a:solidFill>
                <a:latin typeface="Calibri"/>
              </a:rPr>
              <a:t>+</a:t>
            </a:r>
            <a:r>
              <a:rPr lang="en-US" sz="4000" b="1" dirty="0" err="1" smtClean="0">
                <a:solidFill>
                  <a:srgbClr val="0000CC"/>
                </a:solidFill>
                <a:latin typeface="Calibri"/>
              </a:rPr>
              <a:t>e</a:t>
            </a:r>
            <a:r>
              <a:rPr lang="en-US" sz="4000" b="1" baseline="30000" dirty="0" smtClean="0">
                <a:solidFill>
                  <a:srgbClr val="0000CC"/>
                </a:solidFill>
                <a:latin typeface="Calibri"/>
              </a:rPr>
              <a:t>-</a:t>
            </a:r>
            <a:r>
              <a:rPr lang="en-US" sz="4000" b="1" dirty="0" smtClean="0">
                <a:solidFill>
                  <a:srgbClr val="0000CC"/>
                </a:solidFill>
                <a:latin typeface="Calibri"/>
              </a:rPr>
              <a:t> factories</a:t>
            </a:r>
          </a:p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Calibri"/>
              </a:rPr>
              <a:t>conservatively predicted </a:t>
            </a:r>
            <a:endParaRPr lang="en-GB" sz="4000" b="1" dirty="0">
              <a:solidFill>
                <a:srgbClr val="0000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2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314" y="1349720"/>
            <a:ext cx="4460875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964747" y="2391961"/>
            <a:ext cx="276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Before Top-Up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5616" y="3567947"/>
            <a:ext cx="2736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After Top-Up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9235" y="4981246"/>
            <a:ext cx="1120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J. Seeman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63166"/>
            <a:ext cx="4187980" cy="3578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2817" y="6076307"/>
            <a:ext cx="7559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</a:rPr>
              <a:t>a</a:t>
            </a:r>
            <a:r>
              <a:rPr lang="en-US" sz="3600" b="1" dirty="0" smtClean="0">
                <a:solidFill>
                  <a:srgbClr val="0000CC"/>
                </a:solidFill>
              </a:rPr>
              <a:t>verage luminosity ≈ peak luminosity !</a:t>
            </a:r>
            <a:endParaRPr lang="en-GB" sz="3200" b="1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2014" y="3644890"/>
            <a:ext cx="1794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J. </a:t>
            </a:r>
            <a:r>
              <a:rPr lang="en-US" sz="1800" dirty="0" smtClean="0">
                <a:solidFill>
                  <a:srgbClr val="000000"/>
                </a:solidFill>
              </a:rPr>
              <a:t>Seeman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78758" y="5350578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similar results from KEKB</a:t>
            </a:r>
            <a:endParaRPr lang="en-GB" sz="2400" i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36512" y="-27384"/>
            <a:ext cx="9180512" cy="1008112"/>
          </a:xfrm>
          <a:prstGeom prst="rect">
            <a:avLst/>
          </a:prstGeom>
          <a:solidFill>
            <a:schemeClr val="tx1"/>
          </a:solidFill>
        </p:spPr>
        <p:txBody>
          <a:bodyPr tIns="36000" bIns="3600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00"/>
                </a:solidFill>
              </a:rPr>
              <a:t>KEKB &amp; PEP-II: top-up injection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309108">
            <a:off x="464563" y="2867838"/>
            <a:ext cx="7209098" cy="2554545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Calibri"/>
              </a:rPr>
              <a:t>f</a:t>
            </a:r>
            <a:r>
              <a:rPr lang="en-US" sz="4000" b="1" dirty="0" smtClean="0">
                <a:solidFill>
                  <a:srgbClr val="0000CC"/>
                </a:solidFill>
                <a:latin typeface="Calibri"/>
              </a:rPr>
              <a:t>irst colliders with top-up injection (constant current, no transients, continuous optics tuning,…)</a:t>
            </a:r>
            <a:endParaRPr lang="en-GB" sz="4000" b="1" dirty="0">
              <a:solidFill>
                <a:srgbClr val="0000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0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3759</Words>
  <Application>Microsoft Office PowerPoint</Application>
  <PresentationFormat>On-screen Show (4:3)</PresentationFormat>
  <Paragraphs>893</Paragraphs>
  <Slides>52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52</vt:i4>
      </vt:variant>
    </vt:vector>
  </HeadingPairs>
  <TitlesOfParts>
    <vt:vector size="80" baseType="lpstr">
      <vt:lpstr>MS PGothic</vt:lpstr>
      <vt:lpstr>MS PGothic</vt:lpstr>
      <vt:lpstr>宋体</vt:lpstr>
      <vt:lpstr>Arial</vt:lpstr>
      <vt:lpstr>Calibri</vt:lpstr>
      <vt:lpstr>Calibri Light</vt:lpstr>
      <vt:lpstr>Cambria Math</vt:lpstr>
      <vt:lpstr>Constantia</vt:lpstr>
      <vt:lpstr>等线</vt:lpstr>
      <vt:lpstr>Garamond</vt:lpstr>
      <vt:lpstr>Lucida Grande</vt:lpstr>
      <vt:lpstr>Palatino</vt:lpstr>
      <vt:lpstr>黑体</vt:lpstr>
      <vt:lpstr>Symbol</vt:lpstr>
      <vt:lpstr>Times New Roman</vt:lpstr>
      <vt:lpstr>Wingdings</vt:lpstr>
      <vt:lpstr>ヒラギノ角ゴ Pro W3</vt:lpstr>
      <vt:lpstr>3_Blank Presentation</vt:lpstr>
      <vt:lpstr>Office Theme</vt:lpstr>
      <vt:lpstr>5_Office Theme</vt:lpstr>
      <vt:lpstr>4_Blank Presentation</vt:lpstr>
      <vt:lpstr>FC5643-CERN3027 - Scale of contributions</vt:lpstr>
      <vt:lpstr>1_Office 主题</vt:lpstr>
      <vt:lpstr>4_Office 主题</vt:lpstr>
      <vt:lpstr>Office 主题​​</vt:lpstr>
      <vt:lpstr>7_Office Theme</vt:lpstr>
      <vt:lpstr>CERNCorporate4-3</vt:lpstr>
      <vt:lpstr>1_Custom Design</vt:lpstr>
      <vt:lpstr>Circular e+e- Colliders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SuperKEKB = FCC-ee demonstrator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CEPC Site Exploration</vt:lpstr>
      <vt:lpstr>PowerPoint Presentation</vt:lpstr>
      <vt:lpstr>http://cepc.ihep.ac.cn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history repeating itself…?</vt:lpstr>
      <vt:lpstr>a few references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Frank Zimmermann</cp:lastModifiedBy>
  <cp:revision>93</cp:revision>
  <dcterms:created xsi:type="dcterms:W3CDTF">2018-07-16T11:40:23Z</dcterms:created>
  <dcterms:modified xsi:type="dcterms:W3CDTF">2018-07-25T04:14:30Z</dcterms:modified>
</cp:coreProperties>
</file>