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4" r:id="rId2"/>
    <p:sldMasterId id="2147483736" r:id="rId3"/>
    <p:sldMasterId id="2147483772" r:id="rId4"/>
    <p:sldMasterId id="2147483933" r:id="rId5"/>
    <p:sldMasterId id="2147483939" r:id="rId6"/>
    <p:sldMasterId id="2147483947" r:id="rId7"/>
    <p:sldMasterId id="2147483959" r:id="rId8"/>
    <p:sldMasterId id="2147483973" r:id="rId9"/>
    <p:sldMasterId id="2147483985" r:id="rId10"/>
    <p:sldMasterId id="2147483997" r:id="rId11"/>
    <p:sldMasterId id="2147484003" r:id="rId12"/>
  </p:sldMasterIdLst>
  <p:notesMasterIdLst>
    <p:notesMasterId r:id="rId67"/>
  </p:notesMasterIdLst>
  <p:sldIdLst>
    <p:sldId id="450" r:id="rId13"/>
    <p:sldId id="772" r:id="rId14"/>
    <p:sldId id="694" r:id="rId15"/>
    <p:sldId id="696" r:id="rId16"/>
    <p:sldId id="697" r:id="rId17"/>
    <p:sldId id="726" r:id="rId18"/>
    <p:sldId id="698" r:id="rId19"/>
    <p:sldId id="699" r:id="rId20"/>
    <p:sldId id="714" r:id="rId21"/>
    <p:sldId id="715" r:id="rId22"/>
    <p:sldId id="716" r:id="rId23"/>
    <p:sldId id="717" r:id="rId24"/>
    <p:sldId id="718" r:id="rId25"/>
    <p:sldId id="770" r:id="rId26"/>
    <p:sldId id="719" r:id="rId27"/>
    <p:sldId id="720" r:id="rId28"/>
    <p:sldId id="721" r:id="rId29"/>
    <p:sldId id="723" r:id="rId30"/>
    <p:sldId id="724" r:id="rId31"/>
    <p:sldId id="734" r:id="rId32"/>
    <p:sldId id="735" r:id="rId33"/>
    <p:sldId id="736" r:id="rId34"/>
    <p:sldId id="737" r:id="rId35"/>
    <p:sldId id="738" r:id="rId36"/>
    <p:sldId id="739" r:id="rId37"/>
    <p:sldId id="740" r:id="rId38"/>
    <p:sldId id="741" r:id="rId39"/>
    <p:sldId id="742" r:id="rId40"/>
    <p:sldId id="743" r:id="rId41"/>
    <p:sldId id="755" r:id="rId42"/>
    <p:sldId id="766" r:id="rId43"/>
    <p:sldId id="767" r:id="rId44"/>
    <p:sldId id="768" r:id="rId45"/>
    <p:sldId id="756" r:id="rId46"/>
    <p:sldId id="757" r:id="rId47"/>
    <p:sldId id="758" r:id="rId48"/>
    <p:sldId id="744" r:id="rId49"/>
    <p:sldId id="745" r:id="rId50"/>
    <p:sldId id="746" r:id="rId51"/>
    <p:sldId id="759" r:id="rId52"/>
    <p:sldId id="747" r:id="rId53"/>
    <p:sldId id="748" r:id="rId54"/>
    <p:sldId id="749" r:id="rId55"/>
    <p:sldId id="750" r:id="rId56"/>
    <p:sldId id="751" r:id="rId57"/>
    <p:sldId id="753" r:id="rId58"/>
    <p:sldId id="752" r:id="rId59"/>
    <p:sldId id="763" r:id="rId60"/>
    <p:sldId id="764" r:id="rId61"/>
    <p:sldId id="754" r:id="rId62"/>
    <p:sldId id="765" r:id="rId63"/>
    <p:sldId id="769" r:id="rId64"/>
    <p:sldId id="771" r:id="rId65"/>
    <p:sldId id="732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399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9630C-11B2-4D21-8565-588800A7CF10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7419A-CCA0-4623-84AD-5863B0A04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905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164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571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833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FCC8-EAFA-4882-B2A8-77E1435323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74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BDC04-82DE-414C-8AF1-0570058187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671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082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967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928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77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000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New slide from Davide.</a:t>
            </a:r>
          </a:p>
          <a:p>
            <a:r>
              <a:rPr lang="de-AT" dirty="0" smtClean="0"/>
              <a:t>Showing that conductor</a:t>
            </a:r>
            <a:r>
              <a:rPr lang="de-AT" baseline="0" dirty="0" smtClean="0"/>
              <a:t> development is launched at international level, Russia, Japan, (Korea and Europe in preparation)</a:t>
            </a:r>
            <a:endParaRPr lang="de-AT" dirty="0" smtClean="0"/>
          </a:p>
          <a:p>
            <a:r>
              <a:rPr lang="de-AT" dirty="0" smtClean="0"/>
              <a:t>Underline importance of that development as main</a:t>
            </a:r>
            <a:r>
              <a:rPr lang="de-AT" baseline="0" dirty="0" smtClean="0"/>
              <a:t> cost driver for the hadron collider machine.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099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943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163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04DCD-C511-4B12-9DBB-AC80DD19A49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27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2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4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0707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75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18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8B5B3256-C881-F548-AAE3-C593ED9DDEC6}" type="datetimeFigureOut">
              <a:rPr lang="en-US" smtClean="0">
                <a:solidFill>
                  <a:srgbClr val="0C377B"/>
                </a:solidFill>
              </a:rPr>
              <a:pPr/>
              <a:t>7/25/2018</a:t>
            </a:fld>
            <a:endParaRPr lang="en-US">
              <a:solidFill>
                <a:srgbClr val="0C377B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C967D-9D41-D640-AA6D-A6437C686B90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397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3335"/>
            <a:ext cx="2133600" cy="26813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C377B"/>
                </a:solidFill>
              </a:rPr>
              <a:t>Ph. Lebrun</a:t>
            </a:r>
            <a:endParaRPr lang="en-US">
              <a:solidFill>
                <a:srgbClr val="0C377B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>
                <a:solidFill>
                  <a:srgbClr val="FFFFFF"/>
                </a:solidFill>
              </a:rPr>
              <a:t>IOP Day on TLEP, UCL, 29 October 2013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06637-E496-4934-8F80-04F2992770E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0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901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0891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9712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04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53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51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2778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9945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743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3882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40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24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409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533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3075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269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453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001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748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5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991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10A89-5D8E-4F08-B64C-0BC899A045E9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281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23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696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4761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941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7152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803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42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621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996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9"/>
            <a:ext cx="7772400" cy="1362075"/>
          </a:xfrm>
        </p:spPr>
        <p:txBody>
          <a:bodyPr anchor="t"/>
          <a:lstStyle>
            <a:lvl1pPr algn="l">
              <a:defRPr sz="33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2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4381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33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076E6-A94E-4957-BBC7-5970B5E4D4A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41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57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08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05797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8240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54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85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2085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58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8492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686" y="3333751"/>
            <a:ext cx="6432674" cy="1900238"/>
          </a:xfrm>
          <a:prstGeom prst="rect">
            <a:avLst/>
          </a:prstGeom>
        </p:spPr>
        <p:txBody>
          <a:bodyPr lIns="61183" tIns="30591" rIns="61183" bIns="30591"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dist="12700" dir="162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  <a:lvl2pPr marL="5855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1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6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2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2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3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99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4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54668" y="2071688"/>
            <a:ext cx="6429686" cy="11668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38011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1132"/>
            <a:ext cx="91440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602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0" y="190500"/>
            <a:ext cx="9144000" cy="97631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ctr">
              <a:buFontTx/>
              <a:buNone/>
              <a:defRPr sz="54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264285"/>
            <a:ext cx="8275320" cy="5045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2972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0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8063829" y="6431802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200" dirty="0" smtClean="0">
                <a:solidFill>
                  <a:schemeClr val="bg1"/>
                </a:solidFill>
              </a:rPr>
              <a:t>Page </a:t>
            </a:r>
            <a:fld id="{AAC28926-DDB9-4EBD-9B56-9A8A8745D239}" type="slidenum">
              <a:rPr lang="fr-CH" sz="1200" smtClean="0">
                <a:solidFill>
                  <a:schemeClr val="bg1"/>
                </a:solidFill>
              </a:rPr>
              <a:t>‹#›</a:t>
            </a:fld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00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051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9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6" y="2420888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41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95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89733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7"/>
            <a:ext cx="4041775" cy="318295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3138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733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887794" y="110614"/>
            <a:ext cx="6837106" cy="740942"/>
          </a:xfrm>
          <a:prstGeom prst="rect">
            <a:avLst/>
          </a:prstGeom>
        </p:spPr>
        <p:txBody>
          <a:bodyPr vert="horz" lIns="61183" tIns="30591" rIns="61183" bIns="30591"/>
          <a:lstStyle>
            <a:lvl1pPr marL="0" indent="0" algn="l">
              <a:buFontTx/>
              <a:buNone/>
              <a:defRPr sz="4000" b="0">
                <a:solidFill>
                  <a:srgbClr val="FAF032"/>
                </a:solidFill>
                <a:effectLst>
                  <a:outerShdw dist="25400" dir="5400000" algn="tl" rotWithShape="0">
                    <a:schemeClr val="tx2">
                      <a:lumMod val="75000"/>
                      <a:alpha val="50000"/>
                    </a:scheme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Click to edit Master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9580" y="1094683"/>
            <a:ext cx="8275320" cy="50450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4" y="174050"/>
            <a:ext cx="1620000" cy="67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0896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967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796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23281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6238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6967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805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4067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155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072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1151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695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1167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E7A82-05A5-43F9-A20B-07A3BA495A6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11149"/>
          </a:xfrm>
          <a:prstGeom prst="rect">
            <a:avLst/>
          </a:prstGeom>
        </p:spPr>
        <p:txBody>
          <a:bodyPr/>
          <a:lstStyle/>
          <a:p>
            <a:fld id="{E207C504-4994-4096-9AB6-110CBCAA4D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6831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550139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969175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764103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63700"/>
            <a:ext cx="3867150" cy="5057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576232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01284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91776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829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921221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92573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685800" rtl="0" eaLnBrk="0" fontAlgn="base" latinLnBrk="0" hangingPunct="0"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077617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08444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177800"/>
            <a:ext cx="1971675" cy="654367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77800"/>
            <a:ext cx="5762625" cy="654367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78251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anose="05000000000000000000" pitchFamily="2" charset="2"/>
              <a:buChar char="l"/>
              <a:defRPr/>
            </a:pPr>
            <a:endParaRPr kumimoji="0" lang="zh-CN" altLang="en-US" sz="31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indent="0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kern="1200" cap="none" spc="0" normalizeH="0" baseline="0" noProof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 eaLnBrk="1" fontAlgn="base" hangingPunct="1"/>
            <a:fld id="{9A0DB2DC-4C9A-4742-B13C-FB6460FD3503}" type="slidenum">
              <a:rPr lang="en-US" altLang="zh-CN" sz="1400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en-US" altLang="zh-CN" sz="1400" noProof="1"/>
          </a:p>
        </p:txBody>
      </p:sp>
    </p:spTree>
    <p:extLst>
      <p:ext uri="{BB962C8B-B14F-4D97-AF65-F5344CB8AC3E}">
        <p14:creationId xmlns:p14="http://schemas.microsoft.com/office/powerpoint/2010/main" val="2043337299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conten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age1.pdf" descr="bande-01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157663"/>
            <a:ext cx="9144001" cy="7072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8427509" y="6415162"/>
            <a:ext cx="259291" cy="2475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626321" y="6261913"/>
            <a:ext cx="4648248" cy="541655"/>
          </a:xfrm>
          <a:prstGeom prst="rect">
            <a:avLst/>
          </a:prstGeom>
          <a:ln w="12700">
            <a:miter lim="400000"/>
          </a:ln>
        </p:spPr>
        <p:txBody>
          <a:bodyPr lIns="45719" tIns="45719" rIns="45719" bIns="45719">
            <a:spAutoFit/>
          </a:bodyPr>
          <a:lstStyle/>
          <a:p>
            <a:pPr algn="l" defTabSz="1300480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985"/>
              <a:t>Accelerator Design for Circular High-Energy  e+e- Colliders</a:t>
            </a:r>
            <a:endParaRPr sz="985">
              <a:solidFill>
                <a:srgbClr val="0C377B"/>
              </a:solidFill>
            </a:endParaRPr>
          </a:p>
          <a:p>
            <a:pPr algn="l" defTabSz="1300480">
              <a:defRPr sz="1400" b="1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r>
              <a:rPr sz="985"/>
              <a:t>Frank Zimmermann</a:t>
            </a:r>
            <a:br>
              <a:rPr sz="985"/>
            </a:br>
            <a:r>
              <a:rPr sz="985"/>
              <a:t>CREMLIN workshop 22 August 2016</a:t>
            </a:r>
          </a:p>
        </p:txBody>
      </p:sp>
      <p:sp>
        <p:nvSpPr>
          <p:cNvPr id="298" name="Shape 298"/>
          <p:cNvSpPr>
            <a:spLocks noGrp="1"/>
          </p:cNvSpPr>
          <p:nvPr>
            <p:ph type="title" hasCustomPrompt="1"/>
          </p:nvPr>
        </p:nvSpPr>
        <p:spPr>
          <a:xfrm>
            <a:off x="457199" y="274638"/>
            <a:ext cx="7467601" cy="11430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3515" spc="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r>
              <a:t>Title Text</a:t>
            </a:r>
          </a:p>
        </p:txBody>
      </p:sp>
      <p:sp>
        <p:nvSpPr>
          <p:cNvPr id="299" name="Shape 299"/>
          <p:cNvSpPr>
            <a:spLocks noGrp="1"/>
          </p:cNvSpPr>
          <p:nvPr>
            <p:ph type="body" idx="1" hasCustomPrompt="1"/>
          </p:nvPr>
        </p:nvSpPr>
        <p:spPr>
          <a:xfrm>
            <a:off x="457199" y="1600199"/>
            <a:ext cx="7467601" cy="4525964"/>
          </a:xfrm>
          <a:prstGeom prst="rect">
            <a:avLst/>
          </a:prstGeom>
        </p:spPr>
        <p:txBody>
          <a:bodyPr lIns="65023" tIns="65023" rIns="65023" bIns="65023"/>
          <a:lstStyle>
            <a:lvl1pPr marL="481330" indent="-455295" defTabSz="1300480">
              <a:spcBef>
                <a:spcPts val="560"/>
              </a:spcBef>
              <a:buClr>
                <a:srgbClr val="DDDDDD"/>
              </a:buClr>
              <a:buSzPct val="8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861695" indent="-546735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82980" indent="-455295" defTabSz="1300480">
              <a:spcBef>
                <a:spcPts val="560"/>
              </a:spcBef>
              <a:buClr>
                <a:srgbClr val="DDDDDD"/>
              </a:buClr>
              <a:buSzPct val="85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245235" indent="-511810" defTabSz="1300480">
              <a:spcBef>
                <a:spcPts val="560"/>
              </a:spcBef>
              <a:buClr>
                <a:srgbClr val="DDDDDD"/>
              </a:buClr>
              <a:buSzPct val="9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431925" indent="-511810" defTabSz="1300480">
              <a:spcBef>
                <a:spcPts val="560"/>
              </a:spcBef>
              <a:buClr>
                <a:srgbClr val="DDDDDD"/>
              </a:buClr>
              <a:buSzPct val="100000"/>
              <a:buFont typeface="Arial" panose="020B0604020202020204"/>
              <a:buChar char="•"/>
              <a:defRPr sz="2390">
                <a:solidFill>
                  <a:srgbClr val="0C377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78464175"/>
      </p:ext>
    </p:extLst>
  </p:cSld>
  <p:clrMapOvr>
    <a:masterClrMapping/>
  </p:clrMapOvr>
  <p:transition spd="med"/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8077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7667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92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85141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6199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18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77295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8550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3825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8688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1847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6570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9CC5-A307-46F7-841D-152CFC14163F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9778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75EFC-6F72-4CE2-8D27-2D130725780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1133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aseline="0">
                <a:solidFill>
                  <a:srgbClr val="FF0000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0" y="1547776"/>
            <a:ext cx="8229600" cy="4525963"/>
          </a:xfrm>
        </p:spPr>
        <p:txBody>
          <a:bodyPr/>
          <a:lstStyle>
            <a:lvl1pPr>
              <a:defRPr sz="2600" baseline="0"/>
            </a:lvl1pPr>
            <a:lvl2pPr>
              <a:defRPr sz="2200" baseline="0">
                <a:solidFill>
                  <a:srgbClr val="0070C0"/>
                </a:solidFill>
              </a:defRPr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BDF36-21BB-4854-9FBB-2E3DDC98B89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723876" y="6234265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Hadron Colliders and Advanced Concepts</a:t>
            </a:r>
          </a:p>
          <a:p>
            <a:r>
              <a:rPr lang="en-GB" sz="1000" dirty="0" smtClean="0">
                <a:solidFill>
                  <a:srgbClr val="FFFFFF"/>
                </a:solidFill>
              </a:rPr>
              <a:t>Frank Zimmermann</a:t>
            </a:r>
          </a:p>
          <a:p>
            <a:pPr>
              <a:defRPr/>
            </a:pPr>
            <a:r>
              <a:rPr lang="en-GB" sz="1000" baseline="0" dirty="0" smtClean="0">
                <a:solidFill>
                  <a:srgbClr val="FFFFFF"/>
                </a:solidFill>
              </a:rPr>
              <a:t>XBEAM Strategy Meeting, Valencia,</a:t>
            </a:r>
            <a:r>
              <a:rPr lang="en-GB" sz="1000" dirty="0" smtClean="0">
                <a:solidFill>
                  <a:srgbClr val="FFFFFF"/>
                </a:solidFill>
              </a:rPr>
              <a:t>13</a:t>
            </a:r>
            <a:r>
              <a:rPr lang="en-GB" sz="1000" baseline="0" dirty="0" smtClean="0">
                <a:solidFill>
                  <a:srgbClr val="FFFFFF"/>
                </a:solidFill>
              </a:rPr>
              <a:t> February 2017</a:t>
            </a:r>
            <a:endParaRPr lang="en-GB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32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345916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4510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8AB0-470D-4BE6-A785-01B032D51AD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748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50C85-3D72-4CC2-A3C9-0A2BB458E44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444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804B9-1495-438B-B555-FEAA23D9DE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454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D8E8F-6750-4659-8922-1BAEE10C0C3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431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DB1F5-6FB8-43A4-BF0E-B40E3776201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344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FF8B-284C-4687-A305-C7B2FCB8DE9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7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0968F-6B36-4449-BA5F-B0E67062E9A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078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B2B83-9EC4-4FF0-B27E-9BF170172A5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836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09947-8D11-40E4-AFFA-A6574C0363F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47EBD07-150D-4699-82E9-2F14A6A9C91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7718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668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3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2D3A0-4E00-4F23-9D33-3791B773FDE4}" type="slidenum">
              <a:rPr lang="en-US" smtClean="0">
                <a:solidFill>
                  <a:srgbClr val="000000"/>
                </a:solidFill>
                <a:cs typeface="ヒラギノ角ゴ Pro W3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94315"/>
            <a:ext cx="9144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5751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Calibri"/>
          <a:ea typeface="+mn-ea"/>
          <a:cs typeface="Calibri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/>
          <a:ea typeface="+mn-ea"/>
          <a:cs typeface="Calibri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Calibri"/>
          <a:ea typeface="+mn-ea"/>
          <a:cs typeface="Calibri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Calibri"/>
          <a:ea typeface="+mn-ea"/>
          <a:cs typeface="Calibri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D5425-D7CE-4DD4-B7BB-D9C556BC5A7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2018/7/25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581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>
                <a:solidFill>
                  <a:srgbClr val="FFFFFF"/>
                </a:solidFill>
              </a:rPr>
              <a:t>Future Circular Collider Study</a:t>
            </a:r>
            <a:br>
              <a:rPr lang="en-GB" sz="1000" b="1" dirty="0" smtClean="0">
                <a:solidFill>
                  <a:srgbClr val="FFFFFF"/>
                </a:solidFill>
              </a:rPr>
            </a:br>
            <a:r>
              <a:rPr lang="en-US" sz="1000" dirty="0" smtClean="0">
                <a:solidFill>
                  <a:srgbClr val="FFFFFF"/>
                </a:solidFill>
              </a:rPr>
              <a:t>Michael Benedikt</a:t>
            </a:r>
          </a:p>
          <a:p>
            <a:pPr>
              <a:defRPr/>
            </a:pPr>
            <a:r>
              <a:rPr lang="en-GB" sz="1000" dirty="0" smtClean="0">
                <a:solidFill>
                  <a:srgbClr val="FFFFFF"/>
                </a:solidFill>
              </a:rPr>
              <a:t>P5 Meeting 16 December 2013</a:t>
            </a:r>
          </a:p>
        </p:txBody>
      </p:sp>
    </p:spTree>
    <p:extLst>
      <p:ext uri="{BB962C8B-B14F-4D97-AF65-F5344CB8AC3E}">
        <p14:creationId xmlns:p14="http://schemas.microsoft.com/office/powerpoint/2010/main" val="139072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D4D8-0855-4274-9BFA-C698337E5928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25/07/2018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F5D26-8030-402A-9690-6FD44C9123D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6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10A89-5D8E-4F08-B64C-0BC899A045E9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AB50B-F211-4D34-999F-0CAE1F77C2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525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076E6-A94E-4957-BBC7-5970B5E4D4A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7037B-0BB8-45C5-8146-88985930D0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87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  <a:ea typeface="ヒラギノ角ゴ Pro W3" pitchFamily="84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2D3A0-4E00-4F23-9D33-3791B773FDE4}" type="slidenum">
              <a:rPr lang="en-US" smtClean="0">
                <a:solidFill>
                  <a:srgbClr val="000000"/>
                </a:solidFill>
                <a:cs typeface="ヒラギノ角ゴ Pro W3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cs typeface="ヒラギノ角ゴ Pro W3"/>
            </a:endParaRPr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9548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4782" y="2899410"/>
            <a:ext cx="8229786" cy="1143742"/>
          </a:xfrm>
          <a:prstGeom prst="rect">
            <a:avLst/>
          </a:prstGeom>
        </p:spPr>
        <p:txBody>
          <a:bodyPr vert="horz" lIns="117119" tIns="58559" rIns="117119" bIns="58559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98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</p:sldLayoutIdLst>
  <p:transition spd="slow"/>
  <p:timing>
    <p:tnLst>
      <p:par>
        <p:cTn id="1" dur="indefinite" restart="never" nodeType="tmRoot"/>
      </p:par>
    </p:tnLst>
  </p:timing>
  <p:txStyles>
    <p:titleStyle>
      <a:lvl1pPr algn="ctr" defTabSz="584200" rtl="0" fontAlgn="base">
        <a:spcBef>
          <a:spcPct val="0"/>
        </a:spcBef>
        <a:spcAft>
          <a:spcPct val="0"/>
        </a:spcAft>
        <a:defRPr sz="5400" kern="1200" spc="-134">
          <a:solidFill>
            <a:srgbClr val="FAF032"/>
          </a:solidFill>
          <a:effectLst>
            <a:outerShdw dist="25400" dir="5400000" algn="tl" rotWithShape="0">
              <a:schemeClr val="tx2">
                <a:lumMod val="75000"/>
                <a:alpha val="50000"/>
              </a:schemeClr>
            </a:outerShdw>
          </a:effectLst>
          <a:latin typeface="Univers LT Std 45 Light"/>
          <a:ea typeface="ＭＳ Ｐゴシック" charset="0"/>
          <a:cs typeface="Univers LT Std 55"/>
        </a:defRPr>
      </a:lvl1pPr>
      <a:lvl2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2pPr>
      <a:lvl3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3pPr>
      <a:lvl4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4pPr>
      <a:lvl5pPr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5pPr>
      <a:lvl6pPr marL="4572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6pPr>
      <a:lvl7pPr marL="9144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7pPr>
      <a:lvl8pPr marL="13716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8pPr>
      <a:lvl9pPr marL="1828800" algn="ctr" defTabSz="584200" rtl="0" fontAlgn="base">
        <a:spcBef>
          <a:spcPct val="0"/>
        </a:spcBef>
        <a:spcAft>
          <a:spcPct val="0"/>
        </a:spcAft>
        <a:defRPr sz="5400">
          <a:solidFill>
            <a:srgbClr val="FAF032"/>
          </a:solidFill>
          <a:latin typeface="Univers LT Std 45 Light" charset="0"/>
          <a:ea typeface="ＭＳ Ｐゴシック" charset="0"/>
        </a:defRPr>
      </a:lvl9pPr>
    </p:titleStyle>
    <p:bodyStyle>
      <a:lvl1pPr marL="438150" indent="-43815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4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1pPr>
      <a:lvl2pPr marL="950913" indent="-365125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2pPr>
      <a:lvl3pPr marL="1463675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•"/>
        <a:defRPr sz="31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3pPr>
      <a:lvl4pPr marL="20494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4pPr>
      <a:lvl5pPr marL="2633663" indent="-292100" algn="l" defTabSz="584200" rtl="0" fontAlgn="base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rgbClr val="F5F5F5"/>
          </a:solidFill>
          <a:latin typeface="Univers LT Std 45 Light"/>
          <a:ea typeface="ＭＳ Ｐゴシック" charset="0"/>
          <a:cs typeface="Univers LT Std 55"/>
        </a:defRPr>
      </a:lvl5pPr>
      <a:lvl6pPr marL="3220765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06359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391954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77547" indent="-292798" algn="l" defTabSz="585593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559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1187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6781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2375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27969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3563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99156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4750" algn="l" defTabSz="58559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smtClean="0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2400" y="6356822"/>
            <a:ext cx="792088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6501926D-BD55-4F99-B46D-3C231A52E35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5936" y="6338550"/>
            <a:ext cx="388843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7" name="Image 4" descr="bande-01.eps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15840" y="6266289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baseline="0" dirty="0" smtClean="0">
                <a:solidFill>
                  <a:schemeClr val="bg1"/>
                </a:solidFill>
              </a:rPr>
              <a:t>Future Strategies and Technologies</a:t>
            </a:r>
            <a:r>
              <a:rPr lang="en-GB" sz="1000" b="1" dirty="0" smtClean="0">
                <a:solidFill>
                  <a:schemeClr val="bg1"/>
                </a:solidFill>
              </a:rPr>
              <a:t/>
            </a:r>
            <a:br>
              <a:rPr lang="en-GB" sz="1000" b="1" dirty="0" smtClean="0">
                <a:solidFill>
                  <a:schemeClr val="bg1"/>
                </a:solidFill>
              </a:rPr>
            </a:br>
            <a:r>
              <a:rPr lang="en-US" sz="1000" b="0" dirty="0" smtClean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 smtClean="0">
                <a:solidFill>
                  <a:schemeClr val="bg1"/>
                </a:solidFill>
              </a:rPr>
              <a:t>International Teacher Weeks 2017, CERN</a:t>
            </a:r>
            <a:endParaRPr lang="en-GB" sz="1000" b="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17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E7A82-05A5-43F9-A20B-07A3BA495A64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963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628650" y="177800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-685800"/>
            <a:r>
              <a:rPr lang="zh-CN" altLang="zh-CN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628650" y="1663700"/>
            <a:ext cx="7886700" cy="50577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171450"/>
            <a:r>
              <a:rPr lang="zh-CN" altLang="zh-CN" dirty="0"/>
              <a:t>单击此处编辑母版文本样式</a:t>
            </a:r>
          </a:p>
          <a:p>
            <a:pPr lvl="1" indent="-250825"/>
            <a:r>
              <a:rPr lang="zh-CN" altLang="zh-CN" dirty="0"/>
              <a:t>第二级</a:t>
            </a:r>
          </a:p>
          <a:p>
            <a:pPr lvl="2" indent="-250825"/>
            <a:r>
              <a:rPr lang="zh-CN" altLang="zh-CN" dirty="0"/>
              <a:t>第三级</a:t>
            </a:r>
          </a:p>
          <a:p>
            <a:pPr lvl="3" indent="-250825"/>
            <a:r>
              <a:rPr lang="zh-CN" altLang="zh-CN" dirty="0"/>
              <a:t>第四级</a:t>
            </a:r>
          </a:p>
          <a:p>
            <a:pPr lvl="4" indent="-250825"/>
            <a:r>
              <a:rPr lang="zh-CN" altLang="zh-CN" dirty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86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4BBB514-220A-4A0C-8337-C881A01EC57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Arial" panose="020B0604020202020204" pitchFamily="34" charset="0"/>
              </a:rPr>
              <a:t>2018/7/25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28950" y="6356350"/>
            <a:ext cx="30861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ym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zh-CN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57950" y="6356350"/>
            <a:ext cx="2057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9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‹#›</a:t>
            </a:fld>
            <a:endParaRPr lang="zh-CN" altLang="en-US" sz="900" strike="noStrike" noProof="1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35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</p:sldLayoutIdLst>
  <p:hf hdr="0" ftr="0" dt="0"/>
  <p:txStyles>
    <p:titleStyle>
      <a:lvl1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2pPr>
      <a:lvl3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3pPr>
      <a:lvl4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4pPr>
      <a:lvl5pPr marL="685800" indent="-685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5pPr>
      <a:lvl6pPr marL="11430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6pPr>
      <a:lvl7pPr marL="16002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7pPr>
      <a:lvl8pPr marL="20574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8pPr>
      <a:lvl9pPr marL="2514600" indent="-685800" algn="ctr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070C0"/>
          </a:solidFill>
          <a:latin typeface="Arial" panose="020B0604020202020204" pitchFamily="34" charset="0"/>
          <a:ea typeface="宋体" panose="02010600030101010101" pitchFamily="2" charset="-122"/>
          <a:sym typeface="Arial" panose="020B0604020202020204" pitchFamily="34" charset="0"/>
        </a:defRPr>
      </a:lvl9pPr>
    </p:titleStyle>
    <p:bodyStyle>
      <a:lvl1pPr marL="171450" indent="-171450" algn="l" defTabSz="685800" rtl="0" eaLnBrk="0" fontAlgn="base" hangingPunct="0"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5143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2pPr>
      <a:lvl3pPr marL="8572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3pPr>
      <a:lvl4pPr marL="12001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4pPr>
      <a:lvl5pPr marL="1543050" indent="-250825" algn="l" defTabSz="685800" rtl="0" eaLnBrk="0" fontAlgn="base" hangingPunct="0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5pPr>
      <a:lvl6pPr marL="20002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6pPr>
      <a:lvl7pPr marL="24574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7pPr>
      <a:lvl8pPr marL="29146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8pPr>
      <a:lvl9pPr marL="3371850" indent="-250825" algn="l" defTabSz="685800" rtl="0" fontAlgn="base"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sym typeface="Arial" panose="020B060402020202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9CC5-A307-46F7-841D-152CFC14163F}" type="datetimeFigureOut">
              <a:rPr lang="en-GB" smtClean="0"/>
              <a:t>25/07/2018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DEDC8-39C7-4C2A-9B78-13654C49F7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83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6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606.09408v1.pdf" TargetMode="External"/><Relationship Id="rId2" Type="http://schemas.openxmlformats.org/officeDocument/2006/relationships/hyperlink" Target="https://arxiv.org/pdf/1607.01831v1.pdf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hyperlink" Target="https://arxiv.org/abs/1605.01389" TargetMode="External"/><Relationship Id="rId4" Type="http://schemas.openxmlformats.org/officeDocument/2006/relationships/hyperlink" Target="https://arxiv.org/abs/1606.00947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emf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0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719240/" TargetMode="External"/><Relationship Id="rId2" Type="http://schemas.openxmlformats.org/officeDocument/2006/relationships/hyperlink" Target="https://indico.cern.ch/event/643268/" TargetMode="Externa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meetings.triumf.ca/indico/event/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4809" b="16254"/>
          <a:stretch/>
        </p:blipFill>
        <p:spPr>
          <a:xfrm>
            <a:off x="-51435" y="3890399"/>
            <a:ext cx="9195435" cy="32053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6213" b="29022"/>
          <a:stretch/>
        </p:blipFill>
        <p:spPr>
          <a:xfrm>
            <a:off x="0" y="-43412"/>
            <a:ext cx="9144000" cy="40324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77" y="1268368"/>
            <a:ext cx="8229600" cy="1143000"/>
          </a:xfrm>
        </p:spPr>
        <p:txBody>
          <a:bodyPr>
            <a:noAutofit/>
          </a:bodyPr>
          <a:lstStyle/>
          <a:p>
            <a:r>
              <a:rPr lang="en-GB" sz="6600" dirty="0" smtClean="0">
                <a:solidFill>
                  <a:schemeClr val="bg1"/>
                </a:solidFill>
              </a:rPr>
              <a:t>Circular Hadron</a:t>
            </a:r>
            <a:r>
              <a:rPr lang="en-GB" sz="6600" baseline="30000" dirty="0" smtClean="0">
                <a:solidFill>
                  <a:schemeClr val="bg1"/>
                </a:solidFill>
              </a:rPr>
              <a:t>-</a:t>
            </a:r>
            <a:r>
              <a:rPr lang="en-GB" sz="6600" dirty="0" smtClean="0">
                <a:solidFill>
                  <a:schemeClr val="bg1"/>
                </a:solidFill>
              </a:rPr>
              <a:t> Colliders and Beyond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-67458" y="2658946"/>
            <a:ext cx="86971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Frank Zimmermann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CERN, BE Department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Helmholtz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GB" sz="4400" dirty="0">
                <a:solidFill>
                  <a:prstClr val="white"/>
                </a:solidFill>
                <a:latin typeface="Calibri"/>
              </a:rPr>
              <a:t>S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chool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CALC2018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Dubna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604989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 supported by the 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European Commission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 Capacities 7th Framework Programme, Grant Agreement 312453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6767" y="5347998"/>
            <a:ext cx="1704488" cy="1331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566" y="5644793"/>
            <a:ext cx="1035013" cy="727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79" y="5516788"/>
            <a:ext cx="1270751" cy="9634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08186" y="165166"/>
            <a:ext cx="127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dirty="0" smtClean="0">
                <a:solidFill>
                  <a:prstClr val="white"/>
                </a:solidFill>
              </a:rPr>
              <a:t>Geneva site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59537" y="6217352"/>
            <a:ext cx="1946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dirty="0" err="1" smtClean="0">
                <a:solidFill>
                  <a:prstClr val="white"/>
                </a:solidFill>
              </a:rPr>
              <a:t>Qinghuangdao</a:t>
            </a:r>
            <a:r>
              <a:rPr lang="en-GB" dirty="0" smtClean="0">
                <a:solidFill>
                  <a:prstClr val="white"/>
                </a:solidFill>
              </a:rPr>
              <a:t> site</a:t>
            </a:r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6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r="-173"/>
          <a:stretch/>
        </p:blipFill>
        <p:spPr>
          <a:xfrm>
            <a:off x="4427984" y="966072"/>
            <a:ext cx="4716016" cy="5184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432" y="1106735"/>
            <a:ext cx="442798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International FCC collaboration (CERN as host lab) to study: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pp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-collider (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    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       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  <a:sym typeface="Wingdings" panose="05000000000000000000" pitchFamily="2" charset="2"/>
              </a:rPr>
              <a:t> main emphasis,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defining infrastructure requirements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1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80-100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km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tunnel infrastructure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 Geneva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area, site specific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2000" b="1" i="0" u="none" strike="noStrike" kern="0" cap="none" spc="0" normalizeH="0" baseline="3000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+</a:t>
            </a:r>
            <a:r>
              <a:rPr kumimoji="0" lang="en-US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e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-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collider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(</a:t>
            </a:r>
            <a:r>
              <a:rPr kumimoji="0" lang="en-US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FCC-ee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),            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as potential first step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p-e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(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FCC-he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)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option,   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integration one IP, FCC-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&amp; ERL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HE-LHC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with 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FCC-</a:t>
            </a: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hh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technology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408" y="2943232"/>
            <a:ext cx="3833552" cy="400110"/>
          </a:xfrm>
          <a:prstGeom prst="rect">
            <a:avLst/>
          </a:prstGeom>
          <a:solidFill>
            <a:srgbClr val="FFFFFF"/>
          </a:solidFill>
          <a:ln w="19050" cap="flat" cmpd="sng" algn="ctr">
            <a:solidFill>
              <a:srgbClr val="B2B2B2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~16 T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 100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TeV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</a:t>
            </a:r>
            <a:r>
              <a:rPr kumimoji="0" lang="fr-CH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pp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Symbol"/>
              </a:rPr>
              <a:t> in 100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-27384"/>
            <a:ext cx="9143999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Future Circular Collider </a:t>
            </a: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Study 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GOAL: CDR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and cost review for the next ESU (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2019)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601700" y="1339913"/>
            <a:ext cx="989223" cy="968722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endParaRPr lang="en-GB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5633610" y="1824274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r>
              <a:rPr lang="en-GB" sz="1600" b="1" dirty="0">
                <a:solidFill>
                  <a:srgbClr val="FF0000"/>
                </a:solidFill>
                <a:latin typeface="Arial"/>
              </a:rPr>
              <a:t>HE-LHC</a:t>
            </a:r>
          </a:p>
        </p:txBody>
      </p:sp>
    </p:spTree>
    <p:extLst>
      <p:ext uri="{BB962C8B-B14F-4D97-AF65-F5344CB8AC3E}">
        <p14:creationId xmlns:p14="http://schemas.microsoft.com/office/powerpoint/2010/main" val="153793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4111347" cy="660180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Tevatron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(closed)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Circumference: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6.2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Energy: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TeV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04598" y="5793026"/>
            <a:ext cx="334800" cy="334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A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9977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4408170" cy="6601808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 w="3175"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Hadron Collider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Circumference: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27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Energy: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- 14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(pp)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- 209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GB" sz="1800" b="1" i="0" u="none" strike="noStrike" kern="1200" cap="none" spc="0" normalizeH="0" baseline="30000" noProof="0" dirty="0" err="1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GB" sz="1800" b="1" i="0" u="none" strike="noStrike" kern="1200" cap="none" spc="0" normalizeH="0" baseline="3000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42999" y="4672172"/>
            <a:ext cx="1458000" cy="145800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A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04598" y="5793026"/>
            <a:ext cx="334800" cy="334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A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5588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4707026" cy="62478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Future Circular Collider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Circumference: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80-100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Energy: 	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TeV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(pp)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&gt;350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GeV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GB" sz="1800" b="1" i="0" u="none" strike="noStrike" kern="1200" cap="none" spc="0" normalizeH="0" baseline="3000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</a:t>
            </a:r>
            <a:r>
              <a:rPr kumimoji="0" lang="en-GB" sz="18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42999" y="4672172"/>
            <a:ext cx="1458000" cy="145800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A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04598" y="5793026"/>
            <a:ext cx="334800" cy="334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A5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72000" y="727828"/>
            <a:ext cx="5400000" cy="5399998"/>
          </a:xfrm>
          <a:prstGeom prst="ellipse">
            <a:avLst/>
          </a:prstGeom>
          <a:noFill/>
          <a:ln w="19050">
            <a:solidFill>
              <a:srgbClr val="FFFF00"/>
            </a:solidFill>
            <a:prstDash val="sysDash"/>
          </a:ln>
          <a:effectLst>
            <a:glow rad="508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92A5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588645" y="2919995"/>
                <a:ext cx="4091185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/>
                    </a:solidFill>
                  </a:rPr>
                  <a:t>hadron collider energy reach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3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3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3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sz="3600" dirty="0" smtClean="0">
                  <a:solidFill>
                    <a:schemeClr val="bg2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ex</m:t>
                      </m:r>
                      <m:r>
                        <a:rPr lang="en-US" sz="2400" b="0" i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2, 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×4 ⇒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400" b="0" i="1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×8</m:t>
                      </m:r>
                    </m:oMath>
                  </m:oMathPara>
                </a14:m>
                <a:endParaRPr lang="en-GB" sz="2400" dirty="0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645" y="2919995"/>
                <a:ext cx="4091185" cy="1384995"/>
              </a:xfrm>
              <a:prstGeom prst="rect">
                <a:avLst/>
              </a:prstGeom>
              <a:blipFill>
                <a:blip r:embed="rId2"/>
                <a:stretch>
                  <a:fillRect l="-2385" t="-3084" r="-13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78728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i="1" dirty="0" smtClean="0"/>
              <a:t>“Of course, it should not be the size of an accelerator, but its costs which must be minimized.”</a:t>
            </a:r>
            <a:endParaRPr lang="en-GB" sz="4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113911" y="3888395"/>
            <a:ext cx="435279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G.-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A.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Voss,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builder of PETRA,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PAC 1995 Dallas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†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October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84" y="3485909"/>
            <a:ext cx="2137217" cy="32142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9219178" cy="837729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358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  100 km too big?</a:t>
            </a:r>
          </a:p>
        </p:txBody>
      </p:sp>
    </p:spTree>
    <p:extLst>
      <p:ext uri="{BB962C8B-B14F-4D97-AF65-F5344CB8AC3E}">
        <p14:creationId xmlns:p14="http://schemas.microsoft.com/office/powerpoint/2010/main" val="57277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9384" y="1403418"/>
            <a:ext cx="8583607" cy="1569660"/>
            <a:chOff x="449385" y="1078137"/>
            <a:chExt cx="8583607" cy="1569660"/>
          </a:xfrm>
        </p:grpSpPr>
        <p:sp>
          <p:nvSpPr>
            <p:cNvPr id="11" name="TextBox 10"/>
            <p:cNvSpPr txBox="1"/>
            <p:nvPr/>
          </p:nvSpPr>
          <p:spPr>
            <a:xfrm>
              <a:off x="1920648" y="1078137"/>
              <a:ext cx="711234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FCC-</a:t>
              </a:r>
              <a:r>
                <a:rPr kumimoji="0" lang="en-GB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hh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	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 </a:t>
              </a:r>
              <a:r>
                <a:rPr kumimoji="0" lang="en-GB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TeV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pp collider as long-term goal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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defines infrastructure needs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65225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FCC-</a:t>
              </a:r>
              <a:r>
                <a:rPr kumimoji="0" lang="en-GB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ee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: 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GB" sz="2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GB" sz="2400" b="1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collider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 potential intermediate step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165225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HE-LHC: 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based on FCC-</a:t>
              </a:r>
              <a:r>
                <a:rPr kumimoji="0" lang="en-GB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hh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technology</a:t>
              </a:r>
              <a:endPara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385" y="1086342"/>
              <a:ext cx="1440000" cy="153225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49384" y="4856675"/>
            <a:ext cx="8694616" cy="1539808"/>
            <a:chOff x="449385" y="4461571"/>
            <a:chExt cx="8694616" cy="15398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9385" y="4468600"/>
              <a:ext cx="1440000" cy="15327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20649" y="4461571"/>
              <a:ext cx="722335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unnel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infrastructure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 Geneva area, linked to CERN accelerator complex; 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site-specific,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 requested by European strategy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49384" y="3059866"/>
            <a:ext cx="7976570" cy="1569660"/>
            <a:chOff x="449385" y="2734585"/>
            <a:chExt cx="7976570" cy="15696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385" y="2771985"/>
              <a:ext cx="1440000" cy="153226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920648" y="2734585"/>
              <a:ext cx="650530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Launch R&amp;D on key enabling technologies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 dedicated R&amp;D programmes, e.g.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16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Tesla 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magnet program, cryogenics,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SRF technologies and RF power sources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FCC Scope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Accelerator and Infrastructure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01104" y="6396483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M. </a:t>
            </a:r>
            <a:r>
              <a:rPr lang="en-US" dirty="0" smtClean="0"/>
              <a:t>Benedikt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3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13657" y="1379045"/>
            <a:ext cx="5196574" cy="1536540"/>
            <a:chOff x="457200" y="1126496"/>
            <a:chExt cx="5196574" cy="1536540"/>
          </a:xfrm>
        </p:grpSpPr>
        <p:sp>
          <p:nvSpPr>
            <p:cNvPr id="11" name="TextBox 10"/>
            <p:cNvSpPr txBox="1"/>
            <p:nvPr/>
          </p:nvSpPr>
          <p:spPr>
            <a:xfrm>
              <a:off x="2069138" y="1247986"/>
              <a:ext cx="358463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Elaborate and document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Physics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opportunities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Discovery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potentials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1126496"/>
              <a:ext cx="1440000" cy="153654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13657" y="3059886"/>
            <a:ext cx="7355160" cy="1615259"/>
            <a:chOff x="457200" y="2807337"/>
            <a:chExt cx="7355160" cy="1615259"/>
          </a:xfrm>
        </p:grpSpPr>
        <p:sp>
          <p:nvSpPr>
            <p:cNvPr id="14" name="TextBox 13"/>
            <p:cNvSpPr txBox="1"/>
            <p:nvPr/>
          </p:nvSpPr>
          <p:spPr>
            <a:xfrm>
              <a:off x="2102142" y="2852936"/>
              <a:ext cx="571021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xperiment concepts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 </a:t>
              </a:r>
              <a:r>
                <a:rPr kumimoji="0" lang="en-GB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hh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,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GB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ee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and he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achine Detector Interface studies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R&amp;D needs for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detector technologies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endPara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2807337"/>
              <a:ext cx="1440000" cy="14400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13657" y="4640556"/>
            <a:ext cx="8303846" cy="1704949"/>
            <a:chOff x="457200" y="4388007"/>
            <a:chExt cx="8303846" cy="1704949"/>
          </a:xfrm>
        </p:grpSpPr>
        <p:sp>
          <p:nvSpPr>
            <p:cNvPr id="16" name="TextBox 15"/>
            <p:cNvSpPr txBox="1"/>
            <p:nvPr/>
          </p:nvSpPr>
          <p:spPr>
            <a:xfrm>
              <a:off x="2074361" y="4523296"/>
              <a:ext cx="606608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Overall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cost model for collider scenarios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including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infrastructure and </a:t>
              </a:r>
              <a:r>
                <a:rPr kumimoji="0" lang="en-GB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injectors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258888" algn="l"/>
                </a:tabLst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Develop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realization concepts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Forge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partnerships with industry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4532308"/>
              <a:ext cx="1440000" cy="1532773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57200" y="4388007"/>
              <a:ext cx="830384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FCC 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Scope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: </a:t>
            </a:r>
            <a:endParaRPr kumimoji="0" lang="en-GB" sz="32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		Physics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&amp; Experiments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101104" y="6396483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M. </a:t>
            </a:r>
            <a:r>
              <a:rPr lang="en-US" dirty="0" smtClean="0"/>
              <a:t>Benedikt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80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Role of CERN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49580" y="1856487"/>
            <a:ext cx="8275320" cy="3734435"/>
          </a:xfrm>
        </p:spPr>
        <p:txBody>
          <a:bodyPr/>
          <a:lstStyle/>
          <a:p>
            <a:r>
              <a:rPr lang="en-US" b="1" dirty="0" smtClean="0">
                <a:solidFill>
                  <a:srgbClr val="FAF032"/>
                </a:solidFill>
              </a:rPr>
              <a:t>Host</a:t>
            </a:r>
            <a:r>
              <a:rPr lang="en-US" dirty="0" smtClean="0">
                <a:solidFill>
                  <a:srgbClr val="FAF032"/>
                </a:solidFill>
              </a:rPr>
              <a:t> </a:t>
            </a:r>
            <a:r>
              <a:rPr lang="en-US" dirty="0" smtClean="0"/>
              <a:t>the study</a:t>
            </a:r>
          </a:p>
          <a:p>
            <a:r>
              <a:rPr lang="en-US" b="1" dirty="0" smtClean="0">
                <a:solidFill>
                  <a:srgbClr val="FAF032"/>
                </a:solidFill>
              </a:rPr>
              <a:t>Prepare</a:t>
            </a:r>
            <a:r>
              <a:rPr lang="en-US" dirty="0" smtClean="0">
                <a:solidFill>
                  <a:srgbClr val="FAF032"/>
                </a:solidFill>
              </a:rPr>
              <a:t> </a:t>
            </a:r>
            <a:r>
              <a:rPr lang="en-US" dirty="0" err="1" smtClean="0"/>
              <a:t>organisation</a:t>
            </a:r>
            <a:r>
              <a:rPr lang="en-US" dirty="0" smtClean="0"/>
              <a:t> frame</a:t>
            </a:r>
          </a:p>
          <a:p>
            <a:r>
              <a:rPr lang="en-US" b="1" dirty="0" smtClean="0">
                <a:solidFill>
                  <a:srgbClr val="FAF032"/>
                </a:solidFill>
              </a:rPr>
              <a:t>Setup</a:t>
            </a:r>
            <a:r>
              <a:rPr lang="en-US" dirty="0" smtClean="0">
                <a:solidFill>
                  <a:srgbClr val="FAF032"/>
                </a:solidFill>
              </a:rPr>
              <a:t> </a:t>
            </a:r>
            <a:r>
              <a:rPr lang="en-US" dirty="0" smtClean="0"/>
              <a:t>collaboration</a:t>
            </a:r>
          </a:p>
          <a:p>
            <a:r>
              <a:rPr lang="en-US" b="1" dirty="0" smtClean="0">
                <a:solidFill>
                  <a:srgbClr val="FAF032"/>
                </a:solidFill>
              </a:rPr>
              <a:t>Identify</a:t>
            </a:r>
            <a:r>
              <a:rPr lang="en-US" dirty="0" smtClean="0">
                <a:solidFill>
                  <a:srgbClr val="FAF032"/>
                </a:solidFill>
              </a:rPr>
              <a:t> </a:t>
            </a:r>
            <a:r>
              <a:rPr lang="en-US" dirty="0" smtClean="0"/>
              <a:t>R&amp;D needs</a:t>
            </a:r>
          </a:p>
          <a:p>
            <a:r>
              <a:rPr lang="en-US" b="1" dirty="0" smtClean="0">
                <a:solidFill>
                  <a:srgbClr val="FAF032"/>
                </a:solidFill>
              </a:rPr>
              <a:t>Estimate</a:t>
            </a:r>
            <a:r>
              <a:rPr lang="en-US" dirty="0" smtClean="0">
                <a:solidFill>
                  <a:srgbClr val="FAF032"/>
                </a:solidFill>
              </a:rPr>
              <a:t> </a:t>
            </a:r>
            <a:r>
              <a:rPr lang="en-US" dirty="0" smtClean="0"/>
              <a:t>costs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134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41" name="Rectangle 9"/>
          <p:cNvSpPr>
            <a:spLocks noGrp="1" noChangeArrowheads="1"/>
          </p:cNvSpPr>
          <p:nvPr>
            <p:ph type="title"/>
          </p:nvPr>
        </p:nvSpPr>
        <p:spPr>
          <a:xfrm>
            <a:off x="484422" y="116632"/>
            <a:ext cx="8262759" cy="706437"/>
          </a:xfrm>
        </p:spPr>
        <p:txBody>
          <a:bodyPr/>
          <a:lstStyle/>
          <a:p>
            <a:pPr eaLnBrk="1" hangingPunct="1">
              <a:defRPr/>
            </a:pPr>
            <a:r>
              <a:rPr lang="fr-CH" sz="3600" b="1" dirty="0" smtClean="0"/>
              <a:t>A </a:t>
            </a:r>
            <a:r>
              <a:rPr lang="fr-CH" sz="3600" b="1" dirty="0" err="1" smtClean="0"/>
              <a:t>sustained</a:t>
            </a:r>
            <a:r>
              <a:rPr lang="fr-CH" sz="3600" b="1" dirty="0" smtClean="0"/>
              <a:t> </a:t>
            </a:r>
            <a:r>
              <a:rPr lang="fr-CH" sz="3600" b="1" dirty="0" err="1" smtClean="0"/>
              <a:t>decrease</a:t>
            </a:r>
            <a:r>
              <a:rPr lang="fr-CH" sz="3600" b="1" dirty="0" smtClean="0"/>
              <a:t> in </a:t>
            </a:r>
            <a:r>
              <a:rPr lang="fr-CH" sz="3600" b="1" dirty="0" err="1" smtClean="0"/>
              <a:t>specific</a:t>
            </a:r>
            <a:r>
              <a:rPr lang="fr-CH" sz="3600" b="1" dirty="0" smtClean="0"/>
              <a:t> </a:t>
            </a:r>
            <a:r>
              <a:rPr lang="fr-CH" sz="3600" b="1" dirty="0" err="1" smtClean="0"/>
              <a:t>cost</a:t>
            </a:r>
            <a:endParaRPr lang="en-US" sz="3600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9665"/>
            <a:ext cx="8716144" cy="5318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1288884" y="4575876"/>
            <a:ext cx="5620874" cy="8002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Will FCC pass below the specific cost of </a:t>
            </a:r>
          </a:p>
          <a:p>
            <a:pPr marL="0" marR="0" lvl="0" indent="0" algn="l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100 </a:t>
            </a:r>
            <a:r>
              <a:rPr kumimoji="0" lang="en-GB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kCHF</a:t>
            </a:r>
            <a:r>
              <a:rPr kumimoji="0" lang="en-GB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/</a:t>
            </a:r>
            <a:r>
              <a:rPr kumimoji="0" lang="en-GB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GeV</a:t>
            </a:r>
            <a:r>
              <a:rPr kumimoji="0" lang="en-GB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</a:t>
            </a:r>
            <a:r>
              <a:rPr kumimoji="0" lang="en-GB" sz="23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c.m</a:t>
            </a:r>
            <a:r>
              <a:rPr kumimoji="0" lang="en-GB" sz="23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.?</a:t>
            </a:r>
            <a:endParaRPr kumimoji="0" lang="en-GB" sz="2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92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923803" y="2040959"/>
            <a:ext cx="761122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239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745568" y="2040959"/>
            <a:ext cx="1485531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3D0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58293" y="2120861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LEP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3151755" y="2798088"/>
            <a:ext cx="1368000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239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51897" y="2798088"/>
            <a:ext cx="16252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3D0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318941" y="2798088"/>
            <a:ext cx="786256" cy="529137"/>
          </a:xfrm>
          <a:prstGeom prst="rect">
            <a:avLst/>
          </a:prstGeom>
          <a:solidFill>
            <a:srgbClr val="117F8E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4F9F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</a:t>
            </a:r>
          </a:p>
        </p:txBody>
      </p:sp>
      <p:sp>
        <p:nvSpPr>
          <p:cNvPr id="73" name="Rectangle 72"/>
          <p:cNvSpPr/>
          <p:nvPr/>
        </p:nvSpPr>
        <p:spPr>
          <a:xfrm>
            <a:off x="1096592" y="2798088"/>
            <a:ext cx="1186586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FF6F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209256" y="2877990"/>
            <a:ext cx="2755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– operation run 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102935" y="3555217"/>
            <a:ext cx="1383725" cy="529137"/>
          </a:xfrm>
          <a:prstGeom prst="rect">
            <a:avLst/>
          </a:prstGeom>
          <a:solidFill>
            <a:srgbClr val="F5AC07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2390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Construction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518153" y="3555217"/>
            <a:ext cx="1526616" cy="529137"/>
          </a:xfrm>
          <a:prstGeom prst="rect">
            <a:avLst/>
          </a:prstGeom>
          <a:solidFill>
            <a:srgbClr val="B1BF1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93D0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851920" y="3555217"/>
            <a:ext cx="1185344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FF6F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Design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77176" y="3635119"/>
            <a:ext cx="297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HL-LHC - ongoing project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22542" y="4916087"/>
            <a:ext cx="3385430" cy="529137"/>
            <a:chOff x="5722542" y="5110794"/>
            <a:chExt cx="3385430" cy="529137"/>
          </a:xfrm>
        </p:grpSpPr>
        <p:sp>
          <p:nvSpPr>
            <p:cNvPr id="63" name="Rectangle 62"/>
            <p:cNvSpPr/>
            <p:nvPr/>
          </p:nvSpPr>
          <p:spPr>
            <a:xfrm>
              <a:off x="8085278" y="5110794"/>
              <a:ext cx="1022694" cy="529137"/>
            </a:xfrm>
            <a:prstGeom prst="rect">
              <a:avLst/>
            </a:prstGeom>
            <a:solidFill>
              <a:srgbClr val="B1BF10"/>
            </a:solidFill>
            <a:ln>
              <a:gradFill flip="none" rotWithShape="1">
                <a:gsLst>
                  <a:gs pos="50000">
                    <a:schemeClr val="accent3"/>
                  </a:gs>
                  <a:gs pos="100000">
                    <a:schemeClr val="accent3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393D0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Physics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502467" y="5110794"/>
              <a:ext cx="1542301" cy="529137"/>
            </a:xfrm>
            <a:prstGeom prst="rect">
              <a:avLst/>
            </a:prstGeom>
            <a:solidFill>
              <a:srgbClr val="F5AC07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2390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Construction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722542" y="5110794"/>
              <a:ext cx="746986" cy="529137"/>
            </a:xfrm>
            <a:prstGeom prst="rect">
              <a:avLst/>
            </a:prstGeom>
            <a:solidFill>
              <a:srgbClr val="117F8E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4F9F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Proto</a:t>
              </a:r>
            </a:p>
          </p:txBody>
        </p:sp>
      </p:grpSp>
      <p:cxnSp>
        <p:nvCxnSpPr>
          <p:cNvPr id="85" name="Straight Connector 84"/>
          <p:cNvCxnSpPr/>
          <p:nvPr/>
        </p:nvCxnSpPr>
        <p:spPr>
          <a:xfrm>
            <a:off x="60444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8388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7" name="Straight Connector 86"/>
          <p:cNvCxnSpPr/>
          <p:nvPr/>
        </p:nvCxnSpPr>
        <p:spPr>
          <a:xfrm>
            <a:off x="126484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94428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1985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>
            <a:off x="1925242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604682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1" name="Straight Connector 90"/>
          <p:cNvCxnSpPr/>
          <p:nvPr/>
        </p:nvCxnSpPr>
        <p:spPr>
          <a:xfrm>
            <a:off x="258564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226508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1995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3231099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2910539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5" name="Straight Connector 94"/>
          <p:cNvCxnSpPr/>
          <p:nvPr/>
        </p:nvCxnSpPr>
        <p:spPr>
          <a:xfrm>
            <a:off x="3891498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3570938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2005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7" name="Straight Connector 96"/>
          <p:cNvCxnSpPr/>
          <p:nvPr/>
        </p:nvCxnSpPr>
        <p:spPr>
          <a:xfrm>
            <a:off x="4551897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231337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9" name="Straight Connector 98"/>
          <p:cNvCxnSpPr/>
          <p:nvPr/>
        </p:nvCxnSpPr>
        <p:spPr>
          <a:xfrm>
            <a:off x="5197355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4876795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5857754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5537194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3" name="Straight Connector 102"/>
          <p:cNvCxnSpPr/>
          <p:nvPr/>
        </p:nvCxnSpPr>
        <p:spPr>
          <a:xfrm>
            <a:off x="6518153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6197593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7163611" y="1497836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843051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2030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503450" y="118334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Left-Right Arrow 108"/>
          <p:cNvSpPr/>
          <p:nvPr/>
        </p:nvSpPr>
        <p:spPr>
          <a:xfrm>
            <a:off x="5436096" y="4229084"/>
            <a:ext cx="2608672" cy="592170"/>
          </a:xfrm>
          <a:prstGeom prst="leftRightArrow">
            <a:avLst>
              <a:gd name="adj1" fmla="val 62131"/>
              <a:gd name="adj2" fmla="val 30174"/>
            </a:avLst>
          </a:prstGeom>
          <a:solidFill>
            <a:srgbClr val="FCD30E"/>
          </a:solidFill>
          <a:ln w="31750">
            <a:solidFill>
              <a:srgbClr val="6B59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73D54"/>
                </a:solidFill>
                <a:effectLst>
                  <a:outerShdw blurRad="25400" dist="25400" dir="2700000" algn="tl" rotWithShape="0">
                    <a:srgbClr val="0C377B">
                      <a:lumMod val="75000"/>
                      <a:alpha val="45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~20 years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88141" y="2040959"/>
            <a:ext cx="689035" cy="529137"/>
          </a:xfrm>
          <a:prstGeom prst="rect">
            <a:avLst/>
          </a:prstGeom>
          <a:solidFill>
            <a:srgbClr val="173D5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EFF6F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8141" y="4221088"/>
            <a:ext cx="881916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251520" y="4916087"/>
            <a:ext cx="8915715" cy="1249217"/>
            <a:chOff x="251520" y="4916087"/>
            <a:chExt cx="8915715" cy="1249217"/>
          </a:xfrm>
        </p:grpSpPr>
        <p:grpSp>
          <p:nvGrpSpPr>
            <p:cNvPr id="7" name="Group 6"/>
            <p:cNvGrpSpPr/>
            <p:nvPr/>
          </p:nvGrpSpPr>
          <p:grpSpPr>
            <a:xfrm>
              <a:off x="2123728" y="4916087"/>
              <a:ext cx="3571405" cy="529137"/>
              <a:chOff x="2123728" y="5110794"/>
              <a:chExt cx="3571405" cy="529137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4673303" y="5110794"/>
                <a:ext cx="1021830" cy="529137"/>
              </a:xfrm>
              <a:prstGeom prst="rect">
                <a:avLst/>
              </a:prstGeom>
              <a:solidFill>
                <a:srgbClr val="173D54"/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EFF6F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Design</a:t>
                </a: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2123728" y="5190696"/>
                <a:ext cx="30102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srgbClr val="0C377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FCC – design study</a:t>
                </a:r>
                <a:endParaRPr kumimoji="0" lang="en-GB" sz="1800" b="1" i="0" u="none" strike="noStrike" kern="1200" cap="none" spc="100" normalizeH="0" baseline="0" noProof="0" dirty="0">
                  <a:ln>
                    <a:noFill/>
                  </a:ln>
                  <a:solidFill>
                    <a:srgbClr val="0C377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251520" y="5457418"/>
              <a:ext cx="89157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黑体" pitchFamily="2" charset="-122"/>
                  <a:cs typeface="+mn-cs"/>
                </a:rPr>
                <a:t>Must advance fast now to be ready for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黑体" pitchFamily="2" charset="-122"/>
                  <a:cs typeface="+mn-cs"/>
                </a:rPr>
                <a:t>the period 2035 – 2040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黑体" pitchFamily="2" charset="-122"/>
                  <a:cs typeface="+mn-cs"/>
                </a:rPr>
                <a:t>CDR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黑体" pitchFamily="2" charset="-122"/>
                  <a:cs typeface="+mn-cs"/>
                </a:rPr>
                <a:t>by end 2018 for next update of European Strategy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Wingdings" panose="05000000000000000000" pitchFamily="2" charset="2"/>
                </a:rPr>
                <a:t> </a:t>
              </a:r>
            </a:p>
          </p:txBody>
        </p:sp>
      </p:grpSp>
      <p:sp>
        <p:nvSpPr>
          <p:cNvPr id="52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CERN Circular Colliders &amp; FCC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6" name="Straight Connector 55"/>
          <p:cNvCxnSpPr/>
          <p:nvPr/>
        </p:nvCxnSpPr>
        <p:spPr>
          <a:xfrm>
            <a:off x="7814974" y="1484784"/>
            <a:ext cx="0" cy="45946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58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587" y="1106530"/>
            <a:ext cx="9089604" cy="5555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ollider history - technology &amp; discovery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LHC and HL-LHC</a:t>
            </a:r>
            <a:endParaRPr kumimoji="0" lang="it-IT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FCC study and HE-LHC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FCC-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Nb</a:t>
            </a:r>
            <a:r>
              <a:rPr kumimoji="0" lang="en-GB" sz="40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3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Sn magnet program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SPPC and Fe HTS magnet program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andling the synchrotron radiation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FCC-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particle-physics examples</a:t>
            </a:r>
          </a:p>
          <a:p>
            <a:pPr marL="571500" marR="0" lvl="0" indent="-5715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eyond FCC-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– a staged approach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64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Outline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3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612808"/>
              </p:ext>
            </p:extLst>
          </p:nvPr>
        </p:nvGraphicFramePr>
        <p:xfrm>
          <a:off x="1" y="990495"/>
          <a:ext cx="9147128" cy="5801952"/>
        </p:xfrm>
        <a:graphic>
          <a:graphicData uri="http://schemas.openxmlformats.org/drawingml/2006/table">
            <a:tbl>
              <a:tblPr firstRow="1" bandRow="1"/>
              <a:tblGrid>
                <a:gridCol w="3459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7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793">
                  <a:extLst>
                    <a:ext uri="{9D8B030D-6E8A-4147-A177-3AD203B41FA5}">
                      <a16:colId xmlns:a16="http://schemas.microsoft.com/office/drawing/2014/main" val="4203840795"/>
                    </a:ext>
                  </a:extLst>
                </a:gridCol>
                <a:gridCol w="11720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96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2626">
                  <a:extLst>
                    <a:ext uri="{9D8B030D-6E8A-4147-A177-3AD203B41FA5}">
                      <a16:colId xmlns:a16="http://schemas.microsoft.com/office/drawing/2014/main" val="2362098517"/>
                    </a:ext>
                  </a:extLst>
                </a:gridCol>
              </a:tblGrid>
              <a:tr h="525896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parameter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A26B2D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FCC-</a:t>
                      </a:r>
                      <a:r>
                        <a:rPr lang="en-GB" sz="2000" b="1" dirty="0" err="1" smtClean="0">
                          <a:solidFill>
                            <a:schemeClr val="bg1"/>
                          </a:solidFill>
                        </a:rPr>
                        <a:t>hh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GB" sz="2000" b="1" dirty="0" smtClean="0">
                          <a:solidFill>
                            <a:schemeClr val="bg1"/>
                          </a:solidFill>
                        </a:rPr>
                        <a:t>HE-LHC</a:t>
                      </a:r>
                      <a:endParaRPr lang="en-GB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HL-LHC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de-AT" sz="2000" b="1" dirty="0" smtClean="0">
                          <a:solidFill>
                            <a:schemeClr val="bg1"/>
                          </a:solidFill>
                        </a:rPr>
                        <a:t>LHC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collision energy 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cms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TeV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rtl="0" eaLnBrk="1" latinLnBrk="0" hangingPunct="1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14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093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dipole field [T]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A26B2D"/>
                      </a:solidFill>
                    </a:lnT>
                    <a:lnB w="12700" cmpd="sng">
                      <a:solidFill>
                        <a:srgbClr val="A26B2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8.33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circumference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[km]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97.75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26.7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5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beam current [A]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0.58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intensity  [10</a:t>
                      </a:r>
                      <a:r>
                        <a:rPr kumimoji="0" lang="en-GB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bunch spacing  [ns]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err="1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synchr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. rad. power / ring [kW]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2400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101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7.3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3.6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24253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SR</a:t>
                      </a:r>
                      <a:r>
                        <a:rPr kumimoji="0" lang="en-GB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power / length [W/m/ap.]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28.4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4.6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42006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long. emit. damping time [h]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0.54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1.8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12.9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12.9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99448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beta*</a:t>
                      </a:r>
                      <a:r>
                        <a:rPr kumimoji="0" lang="de-AT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[m]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1.1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0.45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0.15</a:t>
                      </a:r>
                      <a:r>
                        <a:rPr kumimoji="0" lang="de-AT" sz="18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(min.)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0.55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3052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normalized emittance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[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b="1" kern="1200" baseline="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m]</a:t>
                      </a:r>
                      <a:endParaRPr kumimoji="0" lang="en-GB" sz="1800" b="1" kern="1200" dirty="0" smtClean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2.2 </a:t>
                      </a:r>
                      <a:endParaRPr kumimoji="0" lang="en-GB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r>
                        <a:rPr kumimoji="0" lang="de-AT" sz="1800" b="1" kern="1200" baseline="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de-AT" sz="1800" b="1" kern="1200" dirty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2.5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3.75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92026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peak luminosity [10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 cm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-2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sz="1800" b="1" kern="1200" baseline="300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-1</a:t>
                      </a:r>
                      <a:r>
                        <a:rPr kumimoji="0" lang="en-US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16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5 (lev.)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56012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events/bunch crossing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170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1000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460</a:t>
                      </a:r>
                      <a:r>
                        <a:rPr kumimoji="0" lang="de-AT" sz="1800" b="1" kern="1200" baseline="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GB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132 </a:t>
                      </a: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27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kumimoji="0" lang="en-GB" sz="1800" b="1" kern="1200" dirty="0" smtClean="0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+mn-cs"/>
                        </a:rPr>
                        <a:t>stored energy/beam [GJ]</a:t>
                      </a:r>
                      <a:endParaRPr kumimoji="0" lang="en-GB" sz="1800" b="1" kern="1200" dirty="0">
                        <a:solidFill>
                          <a:schemeClr val="dk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rgbClr val="A26B2D"/>
                      </a:solidFill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8.4</a:t>
                      </a:r>
                      <a:endParaRPr kumimoji="0" lang="en-GB" sz="1800" b="1" kern="1200" dirty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rgbClr val="FF0000"/>
                          </a:solidFill>
                          <a:latin typeface="Arial"/>
                          <a:ea typeface="+mn-ea"/>
                          <a:cs typeface="+mn-cs"/>
                        </a:rPr>
                        <a:t>1.3</a:t>
                      </a:r>
                      <a:endParaRPr kumimoji="0" lang="en-GB" sz="1800" b="1" kern="1200" dirty="0" smtClean="0">
                        <a:solidFill>
                          <a:srgbClr val="FF0000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de-AT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0.7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+mn-cs"/>
                        </a:rPr>
                        <a:t>0.36</a:t>
                      </a:r>
                      <a:endParaRPr kumimoji="0" lang="en-GB" sz="1800" b="1" kern="1200" dirty="0" smtClean="0">
                        <a:solidFill>
                          <a:schemeClr val="tx1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rgbClr val="0C37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26B2D"/>
                      </a:solidFill>
                    </a:lnR>
                    <a:lnT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26B2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26B2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FCC-pp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Collider Parameters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909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/>
          </p:cNvSpPr>
          <p:nvPr/>
        </p:nvSpPr>
        <p:spPr>
          <a:xfrm>
            <a:off x="1" y="4657309"/>
            <a:ext cx="4694548" cy="203167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80000"/>
              <a:buFont typeface="Arial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Integration &amp; design strategy:</a:t>
            </a:r>
          </a:p>
          <a:p>
            <a:pPr marL="493776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Development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optimized 16 T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magnet,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ompatible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requirements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93776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cryogenic layout to limit QRL dimension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903" y="1073736"/>
            <a:ext cx="4588068" cy="4981039"/>
          </a:xfrm>
          <a:prstGeom prst="rect">
            <a:avLst/>
          </a:prstGeom>
        </p:spPr>
      </p:pic>
      <p:sp>
        <p:nvSpPr>
          <p:cNvPr id="4" name="Content Placeholder 5"/>
          <p:cNvSpPr txBox="1">
            <a:spLocks/>
          </p:cNvSpPr>
          <p:nvPr/>
        </p:nvSpPr>
        <p:spPr>
          <a:xfrm>
            <a:off x="-312711" y="1073736"/>
            <a:ext cx="4639614" cy="2211248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hypothesis for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HE-LHC 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48056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B9BD5"/>
              </a:buClr>
              <a:buSzPct val="9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major CE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modifications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tunnel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caverns</a:t>
            </a:r>
          </a:p>
          <a:p>
            <a:pPr marL="905256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Arial"/>
              </a:rPr>
              <a:t>s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imilar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geometry and layout as LHC machine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&amp;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experiments</a:t>
            </a:r>
          </a:p>
          <a:p>
            <a:pPr marL="905256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Arial"/>
              </a:rPr>
              <a:t>m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aximum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magnet cryostat diameter ~1200 mm</a:t>
            </a:r>
          </a:p>
          <a:p>
            <a:pPr marL="905256" marR="0" lvl="1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/>
              <a:buChar char="•"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Arial"/>
              </a:rPr>
              <a:t>m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aximum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QRL diameter ~830 mm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HE-LHC Integration Aspects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01104" y="6396483"/>
            <a:ext cx="1197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V. Mertens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1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02127" y="1217676"/>
            <a:ext cx="28405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C377B"/>
                </a:solidFill>
                <a:latin typeface="Arial"/>
              </a:rPr>
              <a:t>Half-sector cooling instead of full sector (as for LHC)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0C377B"/>
                </a:solidFill>
                <a:latin typeface="Arial"/>
              </a:rPr>
              <a:t>to limit cross section of cryogenic distribution line</a:t>
            </a:r>
          </a:p>
        </p:txBody>
      </p:sp>
      <p:sp>
        <p:nvSpPr>
          <p:cNvPr id="3" name="Rectangle 2"/>
          <p:cNvSpPr/>
          <p:nvPr/>
        </p:nvSpPr>
        <p:spPr>
          <a:xfrm>
            <a:off x="301075" y="5372492"/>
            <a:ext cx="8654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C377B"/>
                </a:solidFill>
                <a:latin typeface="Arial"/>
              </a:rPr>
              <a:t>higher </a:t>
            </a:r>
            <a:r>
              <a:rPr lang="en-US" sz="2800" b="1" dirty="0">
                <a:solidFill>
                  <a:srgbClr val="0C377B"/>
                </a:solidFill>
                <a:latin typeface="Arial"/>
              </a:rPr>
              <a:t>heat load and integration </a:t>
            </a:r>
            <a:r>
              <a:rPr lang="en-US" sz="2800" b="1" dirty="0" smtClean="0">
                <a:solidFill>
                  <a:srgbClr val="0C377B"/>
                </a:solidFill>
                <a:latin typeface="Arial"/>
              </a:rPr>
              <a:t>limitations:</a:t>
            </a:r>
          </a:p>
          <a:p>
            <a:pPr marL="342900" indent="-342900">
              <a:buSzPct val="20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/>
              </a:rPr>
              <a:t>8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additional 1.8 K refrigeration units </a:t>
            </a:r>
            <a:r>
              <a:rPr lang="en-US" sz="2800" b="1" dirty="0" err="1">
                <a:solidFill>
                  <a:srgbClr val="FF0000"/>
                </a:solidFill>
                <a:latin typeface="Arial"/>
              </a:rPr>
              <a:t>wrt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. LHC</a:t>
            </a:r>
          </a:p>
          <a:p>
            <a:pPr marL="342900" indent="-342900">
              <a:buSzPct val="200000"/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0C377B">
                    <a:lumMod val="60000"/>
                    <a:lumOff val="40000"/>
                  </a:srgbClr>
                </a:solidFill>
                <a:latin typeface="Arial"/>
              </a:rPr>
              <a:t>8 </a:t>
            </a:r>
            <a:r>
              <a:rPr lang="en-US" sz="2800" b="1" dirty="0">
                <a:solidFill>
                  <a:srgbClr val="0C377B">
                    <a:lumMod val="60000"/>
                    <a:lumOff val="40000"/>
                  </a:srgbClr>
                </a:solidFill>
                <a:latin typeface="Arial"/>
              </a:rPr>
              <a:t>new higher-power 4.5 K </a:t>
            </a:r>
            <a:r>
              <a:rPr lang="en-US" sz="2800" b="1" dirty="0" err="1" smtClean="0">
                <a:solidFill>
                  <a:srgbClr val="0C377B">
                    <a:lumMod val="60000"/>
                    <a:lumOff val="40000"/>
                  </a:srgbClr>
                </a:solidFill>
                <a:latin typeface="Arial"/>
              </a:rPr>
              <a:t>cryoplants</a:t>
            </a:r>
            <a:endParaRPr lang="en-US" sz="2800" dirty="0">
              <a:solidFill>
                <a:srgbClr val="0C377B">
                  <a:lumMod val="60000"/>
                  <a:lumOff val="40000"/>
                </a:srgbClr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82" y="928277"/>
            <a:ext cx="5816339" cy="449666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</a:t>
            </a:r>
            <a:r>
              <a:rPr lang="en-US" sz="3200" dirty="0">
                <a:latin typeface="Arial"/>
              </a:rPr>
              <a:t> </a:t>
            </a:r>
            <a:r>
              <a:rPr lang="en-US" sz="3200" dirty="0" smtClean="0">
                <a:latin typeface="Arial"/>
              </a:rPr>
              <a:t>  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Cryogenics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Modification for HE-LHC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32624" y="6388155"/>
            <a:ext cx="983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. Tavian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1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yout_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9" y="1110266"/>
            <a:ext cx="5040560" cy="52505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097" y="823177"/>
            <a:ext cx="400403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circumference 97.8 km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two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high-luminosity experiments (A &amp; G)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two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other experiments (L &amp;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B)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combined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with 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injection upstream 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of </a:t>
            </a: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experiments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two collimation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insertions</a:t>
            </a:r>
          </a:p>
          <a:p>
            <a:pPr marR="0" lvl="1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betatron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cleaning (J)</a:t>
            </a:r>
          </a:p>
          <a:p>
            <a:pPr marR="0" lvl="1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momentum cleaning (F)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GB" sz="2400" b="1" kern="0" dirty="0">
                <a:solidFill>
                  <a:srgbClr val="002060"/>
                </a:solidFill>
              </a:rPr>
              <a:t>e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xtraction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/dump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insertion (D)</a:t>
            </a: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RF insertion (H)</a:t>
            </a:r>
            <a:endParaRPr kumimoji="0" lang="de-DE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R="0" lvl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ntegrated optics for full ring established</a:t>
            </a:r>
            <a:r>
              <a:rPr kumimoji="0" 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, beam dynamics studies confirm design goals </a:t>
            </a:r>
            <a:endParaRPr kumimoji="0" lang="de-DE" sz="16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88953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layout and optics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43" y="-273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334" y="6399821"/>
            <a:ext cx="2373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Schulte, M. Benedikt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24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5935" y="1119477"/>
            <a:ext cx="2230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  <a:latin typeface="Arial"/>
              </a:rPr>
              <a:t>phase 1: </a:t>
            </a:r>
            <a:endParaRPr lang="en-GB" sz="2000" b="1" dirty="0" smtClean="0">
              <a:solidFill>
                <a:srgbClr val="C00000"/>
              </a:solidFill>
              <a:latin typeface="Arial"/>
            </a:endParaRPr>
          </a:p>
          <a:p>
            <a:r>
              <a:rPr lang="en-GB" sz="2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GB" sz="2000" b="1" dirty="0">
                <a:solidFill>
                  <a:srgbClr val="C00000"/>
                </a:solidFill>
                <a:latin typeface="Arial"/>
              </a:rPr>
              <a:t>*=1.1 m,</a:t>
            </a:r>
            <a:r>
              <a:rPr lang="en-GB" sz="2000" b="1" dirty="0">
                <a:solidFill>
                  <a:srgbClr val="C00000"/>
                </a:solidFill>
                <a:latin typeface="Symbol" panose="05050102010706020507" pitchFamily="18" charset="2"/>
              </a:rPr>
              <a:t> </a:t>
            </a:r>
            <a:r>
              <a:rPr lang="en-GB" sz="2000" b="1" dirty="0" err="1" smtClean="0">
                <a:solidFill>
                  <a:srgbClr val="C00000"/>
                </a:solidFill>
                <a:latin typeface="Symbol" panose="05050102010706020507" pitchFamily="18" charset="2"/>
              </a:rPr>
              <a:t>D</a:t>
            </a:r>
            <a:r>
              <a:rPr lang="en-GB" sz="2000" b="1" i="1" dirty="0" err="1" smtClean="0">
                <a:solidFill>
                  <a:srgbClr val="C00000"/>
                </a:solidFill>
                <a:latin typeface="Arial"/>
              </a:rPr>
              <a:t>Q</a:t>
            </a:r>
            <a:r>
              <a:rPr lang="en-GB" sz="2000" b="1" baseline="-25000" dirty="0" err="1" smtClean="0">
                <a:solidFill>
                  <a:srgbClr val="C00000"/>
                </a:solidFill>
                <a:latin typeface="Arial"/>
              </a:rPr>
              <a:t>tot</a:t>
            </a:r>
            <a:r>
              <a:rPr lang="en-GB" sz="2000" b="1" dirty="0" smtClean="0">
                <a:solidFill>
                  <a:srgbClr val="C00000"/>
                </a:solidFill>
                <a:latin typeface="Symbol" panose="05050102010706020507" pitchFamily="18" charset="2"/>
              </a:rPr>
              <a:t>=0.01</a:t>
            </a:r>
            <a:r>
              <a:rPr lang="en-GB" sz="2000" b="1" dirty="0" smtClean="0">
                <a:solidFill>
                  <a:srgbClr val="C00000"/>
                </a:solidFill>
                <a:latin typeface="Arial"/>
              </a:rPr>
              <a:t>, </a:t>
            </a:r>
            <a:r>
              <a:rPr lang="en-GB" sz="2000" b="1" i="1" dirty="0" err="1" smtClean="0">
                <a:solidFill>
                  <a:srgbClr val="C00000"/>
                </a:solidFill>
                <a:latin typeface="Arial"/>
              </a:rPr>
              <a:t>t</a:t>
            </a:r>
            <a:r>
              <a:rPr lang="en-GB" sz="2000" b="1" i="1" baseline="-25000" dirty="0" err="1" smtClean="0">
                <a:solidFill>
                  <a:srgbClr val="C00000"/>
                </a:solidFill>
                <a:latin typeface="Arial"/>
              </a:rPr>
              <a:t>ta</a:t>
            </a:r>
            <a:r>
              <a:rPr lang="en-GB" sz="2000" b="1" dirty="0" smtClean="0">
                <a:solidFill>
                  <a:srgbClr val="C00000"/>
                </a:solidFill>
                <a:latin typeface="Arial"/>
              </a:rPr>
              <a:t>=5 h </a:t>
            </a:r>
          </a:p>
          <a:p>
            <a:r>
              <a:rPr lang="en-GB" sz="2000" b="1" dirty="0" smtClean="0">
                <a:solidFill>
                  <a:srgbClr val="C00000"/>
                </a:solidFill>
                <a:latin typeface="Arial"/>
              </a:rPr>
              <a:t>250 </a:t>
            </a:r>
            <a:r>
              <a:rPr lang="en-GB" sz="2000" b="1" dirty="0">
                <a:solidFill>
                  <a:srgbClr val="C00000"/>
                </a:solidFill>
                <a:latin typeface="Arial"/>
              </a:rPr>
              <a:t>fb</a:t>
            </a:r>
            <a:r>
              <a:rPr lang="en-GB" sz="2000" b="1" baseline="30000" dirty="0">
                <a:solidFill>
                  <a:srgbClr val="C00000"/>
                </a:solidFill>
                <a:latin typeface="Arial"/>
              </a:rPr>
              <a:t>-1 </a:t>
            </a:r>
            <a:r>
              <a:rPr lang="en-GB" sz="2000" b="1" dirty="0">
                <a:solidFill>
                  <a:srgbClr val="C00000"/>
                </a:solidFill>
                <a:latin typeface="Arial"/>
              </a:rPr>
              <a:t>/ year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5935" y="2568362"/>
            <a:ext cx="23279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FF6600"/>
                </a:solidFill>
                <a:latin typeface="Arial"/>
              </a:rPr>
              <a:t>phase 2: </a:t>
            </a:r>
            <a:endParaRPr lang="en-GB" sz="2000" b="1" dirty="0" smtClean="0">
              <a:solidFill>
                <a:srgbClr val="FF6600"/>
              </a:solidFill>
              <a:latin typeface="Arial"/>
            </a:endParaRPr>
          </a:p>
          <a:p>
            <a:r>
              <a:rPr lang="en-GB" sz="2000" b="1" dirty="0" smtClean="0">
                <a:solidFill>
                  <a:srgbClr val="FF6600"/>
                </a:solidFill>
                <a:latin typeface="Symbol" panose="05050102010706020507" pitchFamily="18" charset="2"/>
              </a:rPr>
              <a:t>b</a:t>
            </a:r>
            <a:r>
              <a:rPr lang="en-GB" sz="2000" b="1" dirty="0">
                <a:solidFill>
                  <a:srgbClr val="FF6600"/>
                </a:solidFill>
                <a:latin typeface="Arial"/>
              </a:rPr>
              <a:t>*=0.3 m,</a:t>
            </a:r>
            <a:r>
              <a:rPr lang="en-GB" sz="2000" b="1" dirty="0">
                <a:solidFill>
                  <a:srgbClr val="FF6600"/>
                </a:solidFill>
                <a:latin typeface="Symbol" panose="05050102010706020507" pitchFamily="18" charset="2"/>
              </a:rPr>
              <a:t> </a:t>
            </a:r>
            <a:r>
              <a:rPr lang="en-GB" sz="2000" b="1" dirty="0" err="1">
                <a:solidFill>
                  <a:srgbClr val="FF6600"/>
                </a:solidFill>
                <a:latin typeface="Symbol" panose="05050102010706020507" pitchFamily="18" charset="2"/>
              </a:rPr>
              <a:t>D</a:t>
            </a:r>
            <a:r>
              <a:rPr lang="en-GB" sz="2000" b="1" i="1" dirty="0" err="1">
                <a:solidFill>
                  <a:srgbClr val="FF6600"/>
                </a:solidFill>
                <a:latin typeface="Arial"/>
              </a:rPr>
              <a:t>Q</a:t>
            </a:r>
            <a:r>
              <a:rPr lang="en-GB" sz="2000" b="1" baseline="-25000" dirty="0" err="1">
                <a:solidFill>
                  <a:srgbClr val="FF6600"/>
                </a:solidFill>
                <a:latin typeface="Arial"/>
              </a:rPr>
              <a:t>tot</a:t>
            </a:r>
            <a:r>
              <a:rPr lang="en-GB" sz="2000" b="1" dirty="0">
                <a:solidFill>
                  <a:srgbClr val="FF6600"/>
                </a:solidFill>
                <a:latin typeface="Symbol" panose="05050102010706020507" pitchFamily="18" charset="2"/>
              </a:rPr>
              <a:t>=0.03</a:t>
            </a:r>
            <a:r>
              <a:rPr lang="en-GB" sz="2000" b="1" dirty="0" smtClean="0">
                <a:solidFill>
                  <a:srgbClr val="FF6600"/>
                </a:solidFill>
                <a:latin typeface="Arial"/>
              </a:rPr>
              <a:t>, </a:t>
            </a:r>
            <a:r>
              <a:rPr lang="en-GB" sz="2000" b="1" i="1" dirty="0" err="1" smtClean="0">
                <a:solidFill>
                  <a:srgbClr val="FF6600"/>
                </a:solidFill>
                <a:latin typeface="Arial"/>
              </a:rPr>
              <a:t>t</a:t>
            </a:r>
            <a:r>
              <a:rPr lang="en-GB" sz="2000" b="1" i="1" baseline="-25000" dirty="0" err="1" smtClean="0">
                <a:solidFill>
                  <a:srgbClr val="FF6600"/>
                </a:solidFill>
                <a:latin typeface="Arial"/>
              </a:rPr>
              <a:t>ta</a:t>
            </a:r>
            <a:r>
              <a:rPr lang="en-GB" sz="2000" b="1" dirty="0" smtClean="0">
                <a:solidFill>
                  <a:srgbClr val="FF6600"/>
                </a:solidFill>
                <a:latin typeface="Arial"/>
              </a:rPr>
              <a:t>=4 h </a:t>
            </a:r>
          </a:p>
          <a:p>
            <a:r>
              <a:rPr lang="en-GB" sz="2000" b="1" dirty="0" smtClean="0">
                <a:solidFill>
                  <a:srgbClr val="FF6600"/>
                </a:solidFill>
                <a:latin typeface="Arial"/>
              </a:rPr>
              <a:t>1 </a:t>
            </a:r>
            <a:r>
              <a:rPr lang="en-GB" sz="2000" b="1" dirty="0">
                <a:solidFill>
                  <a:srgbClr val="FF6600"/>
                </a:solidFill>
                <a:latin typeface="Arial"/>
              </a:rPr>
              <a:t>ab</a:t>
            </a:r>
            <a:r>
              <a:rPr lang="en-GB" sz="2000" b="1" baseline="30000" dirty="0">
                <a:solidFill>
                  <a:srgbClr val="FF6600"/>
                </a:solidFill>
                <a:latin typeface="Arial"/>
              </a:rPr>
              <a:t>-1 </a:t>
            </a:r>
            <a:r>
              <a:rPr lang="en-GB" sz="2000" b="1" dirty="0">
                <a:solidFill>
                  <a:srgbClr val="FF6600"/>
                </a:solidFill>
                <a:latin typeface="Arial"/>
              </a:rPr>
              <a:t>/ year </a:t>
            </a:r>
          </a:p>
          <a:p>
            <a:endParaRPr lang="en-GB" sz="2000" b="1" dirty="0">
              <a:solidFill>
                <a:srgbClr val="FF66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2" y="1164081"/>
            <a:ext cx="6280381" cy="41791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3542" y="1779846"/>
            <a:ext cx="2779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C377B"/>
                </a:solidFill>
                <a:latin typeface="Arial"/>
              </a:rPr>
              <a:t>radiation damping: </a:t>
            </a:r>
            <a:r>
              <a:rPr lang="en-GB" dirty="0">
                <a:solidFill>
                  <a:srgbClr val="0C377B"/>
                </a:solidFill>
                <a:latin typeface="Symbol" panose="05050102010706020507" pitchFamily="18" charset="2"/>
              </a:rPr>
              <a:t>t</a:t>
            </a:r>
            <a:r>
              <a:rPr lang="en-GB" dirty="0">
                <a:solidFill>
                  <a:srgbClr val="0C377B"/>
                </a:solidFill>
                <a:latin typeface="Arial"/>
              </a:rPr>
              <a:t>~1 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059" y="6011615"/>
            <a:ext cx="9241327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C377B"/>
                </a:solidFill>
                <a:latin typeface="Arial"/>
              </a:rPr>
              <a:t>total </a:t>
            </a:r>
            <a:r>
              <a:rPr lang="en-GB" sz="2800" b="1" dirty="0">
                <a:solidFill>
                  <a:srgbClr val="0C377B"/>
                </a:solidFill>
                <a:latin typeface="Arial"/>
              </a:rPr>
              <a:t>integrated luminosity over </a:t>
            </a:r>
            <a:r>
              <a:rPr lang="en-GB" sz="2800" b="1" dirty="0" smtClean="0">
                <a:solidFill>
                  <a:srgbClr val="0C377B"/>
                </a:solidFill>
                <a:latin typeface="Arial"/>
              </a:rPr>
              <a:t>25 years of operation </a:t>
            </a:r>
            <a:r>
              <a:rPr lang="en-GB" sz="2800" b="1" dirty="0" smtClean="0">
                <a:solidFill>
                  <a:srgbClr val="FF0000"/>
                </a:solidFill>
                <a:latin typeface="Arial"/>
              </a:rPr>
              <a:t>O(20</a:t>
            </a:r>
            <a:r>
              <a:rPr lang="en-GB" sz="2800" b="1" dirty="0">
                <a:solidFill>
                  <a:srgbClr val="FF0000"/>
                </a:solidFill>
                <a:latin typeface="Arial"/>
              </a:rPr>
              <a:t>) </a:t>
            </a:r>
            <a:r>
              <a:rPr lang="en-GB" sz="2800" b="1" dirty="0" smtClean="0">
                <a:solidFill>
                  <a:srgbClr val="FF0000"/>
                </a:solidFill>
                <a:latin typeface="Arial"/>
              </a:rPr>
              <a:t>ab</a:t>
            </a:r>
            <a:r>
              <a:rPr lang="en-GB" sz="2800" b="1" baseline="30000" dirty="0" smtClean="0">
                <a:solidFill>
                  <a:srgbClr val="FF0000"/>
                </a:solidFill>
                <a:latin typeface="Arial"/>
              </a:rPr>
              <a:t>-1</a:t>
            </a:r>
            <a:r>
              <a:rPr lang="en-GB" sz="2800" b="1" dirty="0" smtClean="0">
                <a:solidFill>
                  <a:srgbClr val="FF0000"/>
                </a:solidFill>
                <a:latin typeface="Arial"/>
              </a:rPr>
              <a:t>/experiment - </a:t>
            </a:r>
            <a:r>
              <a:rPr lang="en-GB" sz="2800" b="1" dirty="0" smtClean="0">
                <a:solidFill>
                  <a:srgbClr val="0C377B"/>
                </a:solidFill>
                <a:latin typeface="Arial"/>
              </a:rPr>
              <a:t>consistent with physics </a:t>
            </a:r>
            <a:r>
              <a:rPr lang="en-GB" sz="2800" b="1" dirty="0">
                <a:solidFill>
                  <a:srgbClr val="0C377B"/>
                </a:solidFill>
                <a:latin typeface="Arial"/>
              </a:rPr>
              <a:t>goals</a:t>
            </a:r>
            <a:endParaRPr lang="en-GB" sz="28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9986" y="5303729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C377B"/>
                </a:solidFill>
                <a:latin typeface="Arial"/>
              </a:rPr>
              <a:t>p</a:t>
            </a:r>
            <a:r>
              <a:rPr lang="en-GB" sz="2000" dirty="0" smtClean="0">
                <a:solidFill>
                  <a:srgbClr val="0C377B"/>
                </a:solidFill>
                <a:latin typeface="Arial"/>
              </a:rPr>
              <a:t>hase 2: Interplay of radiation damping,</a:t>
            </a:r>
          </a:p>
          <a:p>
            <a:r>
              <a:rPr lang="en-GB" sz="2000" dirty="0" smtClean="0">
                <a:solidFill>
                  <a:srgbClr val="0C377B"/>
                </a:solidFill>
                <a:latin typeface="Arial"/>
              </a:rPr>
              <a:t>luminosity burn-off,  controlled transverse blow-up</a:t>
            </a:r>
            <a:endParaRPr lang="en-GB" sz="20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10367" y="4180344"/>
            <a:ext cx="22633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transition </a:t>
            </a:r>
            <a:r>
              <a:rPr lang="en-GB" sz="2000" b="1" dirty="0">
                <a:solidFill>
                  <a:srgbClr val="0C377B"/>
                </a:solidFill>
                <a:latin typeface="Arial"/>
              </a:rPr>
              <a:t>via </a:t>
            </a: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operation </a:t>
            </a:r>
            <a:r>
              <a:rPr lang="en-GB" sz="2000" b="1" dirty="0">
                <a:solidFill>
                  <a:srgbClr val="0C377B"/>
                </a:solidFill>
                <a:latin typeface="Arial"/>
              </a:rPr>
              <a:t>experience, </a:t>
            </a:r>
            <a:endParaRPr lang="en-GB" sz="2000" b="1" dirty="0" smtClean="0">
              <a:solidFill>
                <a:srgbClr val="0C377B"/>
              </a:solidFill>
              <a:latin typeface="Arial"/>
            </a:endParaRPr>
          </a:p>
          <a:p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no </a:t>
            </a:r>
            <a:r>
              <a:rPr lang="en-GB" sz="2000" b="1" dirty="0">
                <a:solidFill>
                  <a:srgbClr val="0C377B"/>
                </a:solidFill>
                <a:latin typeface="Arial"/>
              </a:rPr>
              <a:t>HW modification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operation phases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50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 t="4659" r="3128" b="2235"/>
          <a:stretch/>
        </p:blipFill>
        <p:spPr>
          <a:xfrm>
            <a:off x="552158" y="1063096"/>
            <a:ext cx="7748326" cy="46627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689" y="1211499"/>
            <a:ext cx="2320320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Baseline:</a:t>
            </a:r>
          </a:p>
          <a:p>
            <a:r>
              <a:rPr lang="en-US" sz="2400" dirty="0" smtClean="0"/>
              <a:t>LHC @ 3.3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363145" y="1211500"/>
            <a:ext cx="2664296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Alternative:</a:t>
            </a:r>
          </a:p>
          <a:p>
            <a:r>
              <a:rPr lang="en-US" sz="2400" dirty="0" err="1" smtClean="0"/>
              <a:t>scSPS</a:t>
            </a:r>
            <a:r>
              <a:rPr lang="en-US" sz="2400" dirty="0" smtClean="0"/>
              <a:t> @ 1.3 </a:t>
            </a:r>
            <a:r>
              <a:rPr lang="en-US" sz="2400" dirty="0" err="1" smtClean="0"/>
              <a:t>TeV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307882" y="4117708"/>
            <a:ext cx="21184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Total of O(5.5 km) superconducting bends in </a:t>
            </a:r>
            <a:r>
              <a:rPr lang="en-US" sz="1600" dirty="0" smtClean="0">
                <a:solidFill>
                  <a:schemeClr val="tx1">
                    <a:lumMod val="50000"/>
                  </a:schemeClr>
                </a:solidFill>
              </a:rPr>
              <a:t>transfer lines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from LHC, at 7.2 T</a:t>
            </a:r>
          </a:p>
        </p:txBody>
      </p:sp>
      <p:sp>
        <p:nvSpPr>
          <p:cNvPr id="6" name="Rectangle 5"/>
          <p:cNvSpPr/>
          <p:nvPr/>
        </p:nvSpPr>
        <p:spPr>
          <a:xfrm>
            <a:off x="6428277" y="4240818"/>
            <a:ext cx="1872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O(6.5 km) normal-conducting bends from SPS, at 1.8 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injector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options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0810" y="5721775"/>
            <a:ext cx="89131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Current baseline: 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Injection </a:t>
            </a:r>
            <a:r>
              <a:rPr lang="en-US" b="1" dirty="0">
                <a:solidFill>
                  <a:srgbClr val="FF0000"/>
                </a:solidFill>
              </a:rPr>
              <a:t>energy 3.3 </a:t>
            </a:r>
            <a:r>
              <a:rPr lang="en-US" b="1" dirty="0" err="1">
                <a:solidFill>
                  <a:srgbClr val="FF0000"/>
                </a:solidFill>
              </a:rPr>
              <a:t>TeV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LHC </a:t>
            </a:r>
            <a:r>
              <a:rPr lang="en-US" b="1" dirty="0" smtClean="0">
                <a:sym typeface="Wingdings" panose="05000000000000000000" pitchFamily="2" charset="2"/>
              </a:rPr>
              <a:t> </a:t>
            </a:r>
            <a:r>
              <a:rPr lang="en-US" b="1" dirty="0"/>
              <a:t>Field-swing FCC-</a:t>
            </a:r>
            <a:r>
              <a:rPr lang="en-US" b="1" dirty="0" err="1"/>
              <a:t>hh</a:t>
            </a:r>
            <a:r>
              <a:rPr lang="en-US" b="1" dirty="0"/>
              <a:t> like </a:t>
            </a:r>
            <a:r>
              <a:rPr lang="en-US" b="1" dirty="0" smtClean="0"/>
              <a:t>LHC</a:t>
            </a:r>
            <a:endParaRPr lang="en-US" dirty="0"/>
          </a:p>
          <a:p>
            <a:r>
              <a:rPr lang="en-US" b="1" dirty="0"/>
              <a:t>Alternative </a:t>
            </a:r>
            <a:r>
              <a:rPr lang="en-US" b="1" dirty="0" smtClean="0"/>
              <a:t>options:</a:t>
            </a:r>
            <a:r>
              <a:rPr lang="en-US" b="1" dirty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Injection from </a:t>
            </a:r>
            <a:r>
              <a:rPr lang="en-US" b="1" dirty="0" err="1" smtClean="0">
                <a:solidFill>
                  <a:srgbClr val="FF0000"/>
                </a:solidFill>
              </a:rPr>
              <a:t>SPS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upgrade</a:t>
            </a:r>
            <a:r>
              <a:rPr lang="en-US" b="1" dirty="0" smtClean="0">
                <a:solidFill>
                  <a:srgbClr val="FF0000"/>
                </a:solidFill>
              </a:rPr>
              <a:t> around </a:t>
            </a:r>
            <a:r>
              <a:rPr lang="en-US" b="1" dirty="0">
                <a:solidFill>
                  <a:srgbClr val="FF0000"/>
                </a:solidFill>
              </a:rPr>
              <a:t>1.3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b="1" dirty="0" err="1" smtClean="0"/>
              <a:t>SPS</a:t>
            </a:r>
            <a:r>
              <a:rPr lang="en-US" b="1" baseline="-25000" dirty="0" err="1" smtClean="0"/>
              <a:t>upgrade</a:t>
            </a:r>
            <a:r>
              <a:rPr lang="en-US" b="1" dirty="0" smtClean="0"/>
              <a:t> </a:t>
            </a:r>
            <a:r>
              <a:rPr lang="en-US" b="1" dirty="0"/>
              <a:t>could be based on fast-cycling SC magnets, 6-7T, ~ 1T/s </a:t>
            </a:r>
            <a:r>
              <a:rPr lang="en-US" b="1" dirty="0" smtClean="0"/>
              <a:t>ramp, cf. SIS 300 design</a:t>
            </a:r>
            <a:endParaRPr lang="en-US" b="1" dirty="0"/>
          </a:p>
          <a:p>
            <a:r>
              <a:rPr lang="en-US" b="1" dirty="0" err="1" smtClean="0">
                <a:solidFill>
                  <a:srgbClr val="FF0000"/>
                </a:solidFill>
              </a:rPr>
              <a:t>SPS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upgrade</a:t>
            </a:r>
            <a:r>
              <a:rPr lang="en-US" b="1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would also be an ideal injector </a:t>
            </a:r>
            <a:r>
              <a:rPr lang="en-US" b="1" dirty="0">
                <a:solidFill>
                  <a:srgbClr val="FF0000"/>
                </a:solidFill>
              </a:rPr>
              <a:t>for HE </a:t>
            </a:r>
            <a:r>
              <a:rPr lang="en-US" b="1" dirty="0" smtClean="0">
                <a:solidFill>
                  <a:srgbClr val="FF0000"/>
                </a:solidFill>
              </a:rPr>
              <a:t>LHC </a:t>
            </a:r>
            <a:r>
              <a:rPr lang="en-US" b="1" dirty="0" smtClean="0">
                <a:solidFill>
                  <a:srgbClr val="0C377B"/>
                </a:solidFill>
              </a:rPr>
              <a:t>(as alternative to the 450 GeV SPS)</a:t>
            </a:r>
            <a:endParaRPr lang="en-US" b="1" dirty="0">
              <a:solidFill>
                <a:srgbClr val="0C3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80" y="2596848"/>
            <a:ext cx="4762462" cy="2868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641" y="759453"/>
            <a:ext cx="4562443" cy="18928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CH" sz="2000" b="1" dirty="0" smtClean="0">
                <a:solidFill>
                  <a:srgbClr val="000000"/>
                </a:solidFill>
                <a:latin typeface="Arial"/>
              </a:rPr>
              <a:t>Main </a:t>
            </a:r>
            <a:r>
              <a:rPr lang="fr-CH" sz="2000" b="1" dirty="0" err="1" smtClean="0">
                <a:solidFill>
                  <a:srgbClr val="000000"/>
                </a:solidFill>
                <a:latin typeface="Arial"/>
              </a:rPr>
              <a:t>development</a:t>
            </a:r>
            <a:r>
              <a:rPr lang="fr-CH" sz="2000" b="1" dirty="0" smtClean="0">
                <a:solidFill>
                  <a:srgbClr val="000000"/>
                </a:solidFill>
                <a:latin typeface="Arial"/>
              </a:rPr>
              <a:t> goal </a:t>
            </a:r>
            <a:r>
              <a:rPr lang="fr-CH" sz="2000" b="1" dirty="0" err="1" smtClean="0">
                <a:solidFill>
                  <a:srgbClr val="000000"/>
                </a:solidFill>
                <a:latin typeface="Arial"/>
              </a:rPr>
              <a:t>is</a:t>
            </a:r>
            <a:r>
              <a:rPr lang="fr-CH" sz="2000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r-CH" sz="2000" b="1" dirty="0" err="1" smtClean="0">
                <a:solidFill>
                  <a:srgbClr val="000000"/>
                </a:solidFill>
                <a:latin typeface="Arial"/>
              </a:rPr>
              <a:t>wire</a:t>
            </a:r>
            <a:r>
              <a:rPr lang="fr-CH" sz="2000" b="1" dirty="0" smtClean="0">
                <a:solidFill>
                  <a:srgbClr val="000000"/>
                </a:solidFill>
                <a:latin typeface="Arial"/>
              </a:rPr>
              <a:t> performance </a:t>
            </a:r>
            <a:r>
              <a:rPr lang="fr-CH" sz="2000" b="1" dirty="0" err="1" smtClean="0">
                <a:solidFill>
                  <a:srgbClr val="000000"/>
                </a:solidFill>
                <a:latin typeface="Arial"/>
              </a:rPr>
              <a:t>increase</a:t>
            </a:r>
            <a:r>
              <a:rPr lang="fr-CH" sz="2000" b="1" dirty="0" smtClean="0">
                <a:solidFill>
                  <a:srgbClr val="000000"/>
                </a:solidFill>
                <a:latin typeface="Arial"/>
              </a:rPr>
              <a:t>:</a:t>
            </a:r>
            <a:endParaRPr lang="fr-CH" sz="2000" b="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H" b="1" dirty="0" err="1" smtClean="0">
                <a:solidFill>
                  <a:srgbClr val="000000"/>
                </a:solidFill>
                <a:latin typeface="Arial"/>
              </a:rPr>
              <a:t>J</a:t>
            </a:r>
            <a:r>
              <a:rPr lang="fr-CH" b="1" baseline="-25000" dirty="0" err="1" smtClean="0">
                <a:solidFill>
                  <a:srgbClr val="000000"/>
                </a:solidFill>
                <a:latin typeface="Arial"/>
              </a:rPr>
              <a:t>c</a:t>
            </a:r>
            <a:r>
              <a:rPr lang="fr-CH" b="1" dirty="0" smtClean="0">
                <a:solidFill>
                  <a:srgbClr val="000000"/>
                </a:solidFill>
                <a:latin typeface="Arial"/>
              </a:rPr>
              <a:t> (</a:t>
            </a:r>
            <a:r>
              <a:rPr lang="fr-CH" b="1" dirty="0">
                <a:solidFill>
                  <a:srgbClr val="000000"/>
                </a:solidFill>
                <a:latin typeface="Arial"/>
              </a:rPr>
              <a:t>16T, 4.2K) &gt; 1500 A/mm</a:t>
            </a:r>
            <a:r>
              <a:rPr lang="fr-CH" b="1" baseline="30000" dirty="0">
                <a:solidFill>
                  <a:srgbClr val="000000"/>
                </a:solidFill>
                <a:latin typeface="Arial"/>
              </a:rPr>
              <a:t>2 </a:t>
            </a:r>
            <a:r>
              <a:rPr lang="fr-CH" b="1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fr-CH" b="1" dirty="0" smtClean="0">
                <a:solidFill>
                  <a:srgbClr val="000000"/>
                </a:solidFill>
                <a:latin typeface="Arial"/>
                <a:sym typeface="Wingdings" panose="05000000000000000000" pitchFamily="2" charset="2"/>
              </a:rPr>
              <a:t></a:t>
            </a:r>
            <a:r>
              <a:rPr lang="fr-CH" b="1" dirty="0" smtClean="0">
                <a:solidFill>
                  <a:srgbClr val="000000"/>
                </a:solidFill>
                <a:latin typeface="Arial"/>
              </a:rPr>
              <a:t>50</a:t>
            </a:r>
            <a:r>
              <a:rPr lang="fr-CH" b="1" dirty="0">
                <a:solidFill>
                  <a:srgbClr val="000000"/>
                </a:solidFill>
                <a:latin typeface="Arial"/>
              </a:rPr>
              <a:t>% </a:t>
            </a:r>
            <a:r>
              <a:rPr lang="fr-CH" b="1" dirty="0" err="1">
                <a:solidFill>
                  <a:srgbClr val="000000"/>
                </a:solidFill>
                <a:latin typeface="Arial"/>
              </a:rPr>
              <a:t>increase</a:t>
            </a:r>
            <a:r>
              <a:rPr lang="fr-CH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fr-CH" b="1" dirty="0" err="1">
                <a:solidFill>
                  <a:srgbClr val="000000"/>
                </a:solidFill>
                <a:latin typeface="Arial"/>
              </a:rPr>
              <a:t>wrt</a:t>
            </a:r>
            <a:r>
              <a:rPr lang="fr-CH" b="1" dirty="0">
                <a:solidFill>
                  <a:srgbClr val="000000"/>
                </a:solidFill>
                <a:latin typeface="Arial"/>
              </a:rPr>
              <a:t> HL-LHC </a:t>
            </a:r>
            <a:r>
              <a:rPr lang="fr-CH" b="1" dirty="0" err="1">
                <a:solidFill>
                  <a:srgbClr val="000000"/>
                </a:solidFill>
                <a:latin typeface="Arial"/>
              </a:rPr>
              <a:t>wire</a:t>
            </a:r>
            <a:r>
              <a:rPr lang="fr-CH" b="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Reduction of coil &amp; magnet cross-section </a:t>
            </a:r>
            <a:endParaRPr lang="fr-CH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308" y="850335"/>
            <a:ext cx="1524235" cy="1253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49415" y="733735"/>
            <a:ext cx="99738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C377B"/>
                </a:solidFill>
                <a:latin typeface="Arial"/>
              </a:rPr>
              <a:t>3150 mm</a:t>
            </a:r>
            <a:r>
              <a:rPr lang="en-GB" sz="1400" baseline="30000" dirty="0" smtClean="0">
                <a:solidFill>
                  <a:srgbClr val="0C377B"/>
                </a:solidFill>
                <a:latin typeface="Arial"/>
              </a:rPr>
              <a:t>2</a:t>
            </a:r>
          </a:p>
          <a:p>
            <a:pPr algn="ctr"/>
            <a:endParaRPr lang="en-GB" sz="1400" baseline="30000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0250" y="1171481"/>
            <a:ext cx="124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C377B"/>
                </a:solidFill>
                <a:latin typeface="Arial"/>
              </a:rPr>
              <a:t>~1.7 times less SC</a:t>
            </a:r>
            <a:endParaRPr lang="en-GB" sz="1400" b="1" dirty="0">
              <a:solidFill>
                <a:srgbClr val="0C377B"/>
              </a:solidFill>
              <a:latin typeface="Arial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332006" y="1679768"/>
            <a:ext cx="726852" cy="5269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117118" y="1984326"/>
            <a:ext cx="1244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C377B"/>
                </a:solidFill>
                <a:latin typeface="Arial"/>
              </a:rPr>
              <a:t>~10% margin</a:t>
            </a:r>
          </a:p>
          <a:p>
            <a:pPr algn="ctr"/>
            <a:r>
              <a:rPr lang="en-GB" sz="1400" dirty="0" smtClean="0">
                <a:solidFill>
                  <a:srgbClr val="0C377B"/>
                </a:solidFill>
                <a:latin typeface="Arial"/>
              </a:rPr>
              <a:t>HL-LHC</a:t>
            </a:r>
            <a:endParaRPr lang="en-GB" sz="1400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602" y="860767"/>
            <a:ext cx="1524235" cy="12532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26248" y="1940364"/>
            <a:ext cx="1150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C377B"/>
                </a:solidFill>
                <a:latin typeface="Arial"/>
              </a:rPr>
              <a:t>~10% margin</a:t>
            </a:r>
          </a:p>
          <a:p>
            <a:pPr algn="ctr"/>
            <a:r>
              <a:rPr lang="en-GB" sz="1400" b="1" dirty="0">
                <a:solidFill>
                  <a:srgbClr val="0C377B"/>
                </a:solidFill>
                <a:latin typeface="Arial"/>
              </a:rPr>
              <a:t>FCC </a:t>
            </a:r>
            <a:r>
              <a:rPr lang="en-GB" sz="1400" b="1" dirty="0" smtClean="0">
                <a:solidFill>
                  <a:srgbClr val="0C377B"/>
                </a:solidFill>
                <a:latin typeface="Arial"/>
              </a:rPr>
              <a:t>ultimate</a:t>
            </a:r>
            <a:endParaRPr lang="en-GB" sz="1400" b="1" dirty="0">
              <a:solidFill>
                <a:srgbClr val="0C377B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14642" y="716259"/>
            <a:ext cx="9973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C377B"/>
                </a:solidFill>
                <a:latin typeface="Arial"/>
              </a:rPr>
              <a:t>5400 mm</a:t>
            </a:r>
            <a:r>
              <a:rPr lang="en-GB" sz="1400" baseline="30000" dirty="0" smtClean="0">
                <a:solidFill>
                  <a:srgbClr val="0C377B"/>
                </a:solidFill>
                <a:latin typeface="Arial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540" y="5465723"/>
            <a:ext cx="4947554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GB" sz="20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</a:t>
            </a:r>
            <a:r>
              <a:rPr lang="en-GB" sz="2000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one </a:t>
            </a:r>
            <a:r>
              <a:rPr lang="en-GB" sz="2000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development</a:t>
            </a:r>
            <a:r>
              <a:rPr lang="en-GB" sz="2000" b="1" dirty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prototype Nb</a:t>
            </a:r>
            <a:r>
              <a:rPr lang="en-GB" sz="2000" b="1" baseline="-25000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000" b="1" dirty="0" smtClean="0">
                <a:solidFill>
                  <a:srgbClr val="0C37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 wires from several new industrial FCC partners already achieve HL-LHC performance</a:t>
            </a:r>
            <a:endParaRPr lang="en-GB" sz="2000" dirty="0">
              <a:solidFill>
                <a:srgbClr val="0C377B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27094" y="2507546"/>
            <a:ext cx="413084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</a:rPr>
              <a:t>Conductor activities for FCC  started in 2017: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Bochvar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Institute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(production at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TVEL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Russia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KEK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Jastec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and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Furukawa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Japan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KAT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Korea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Columbus,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Italy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University of Geneva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Switzerland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Technical University of Vienna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Austria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SPIN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Italy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University of Freiberg, 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Germany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</a:rPr>
              <a:t>In addition, </a:t>
            </a:r>
            <a:r>
              <a:rPr kumimoji="0" lang="en-GB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</a:rPr>
              <a:t>agreements under preparation: </a:t>
            </a:r>
          </a:p>
          <a:p>
            <a:pPr marL="3429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Bruker,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Germany</a:t>
            </a:r>
          </a:p>
          <a:p>
            <a:pPr marL="342900" marR="0" lvl="1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Luvata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Pori, 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Finland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3059" y="-27384"/>
            <a:ext cx="9150188" cy="84418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worldwide FCC Nb</a:t>
            </a:r>
            <a:r>
              <a:rPr kumimoji="0" lang="en-US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3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Sn program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40" y="-32240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85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60256" y="5996226"/>
            <a:ext cx="898374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Short model magnets (1.5 m lengths) built from 2018 – 2022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 smtClean="0">
                <a:solidFill>
                  <a:srgbClr val="002060"/>
                </a:solidFill>
                <a:latin typeface="Arial"/>
              </a:rPr>
              <a:t>Russian 16 T magnet program launched by BINP recently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503" y="1435759"/>
            <a:ext cx="7121192" cy="399606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099" y="1410212"/>
            <a:ext cx="2208901" cy="4342765"/>
          </a:xfrm>
          <a:prstGeom prst="rect">
            <a:avLst/>
          </a:prstGeom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16 T dipole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design activities &amp; options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52" y="93831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0256" y="5568311"/>
            <a:ext cx="132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M. </a:t>
            </a:r>
            <a:r>
              <a:rPr lang="en-US" dirty="0" smtClean="0"/>
              <a:t>Benedikt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28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445" y="5446868"/>
            <a:ext cx="933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All coil parts, structural components  and tooling are available at FNAL</a:t>
            </a:r>
            <a:endParaRPr lang="en-GB" sz="2000" b="1" dirty="0">
              <a:solidFill>
                <a:srgbClr val="0C377B"/>
              </a:solidFill>
              <a:latin typeface="Arial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solidFill>
                  <a:srgbClr val="0C377B"/>
                </a:solidFill>
                <a:latin typeface="Arial"/>
              </a:rPr>
              <a:t>Coil fabrication and the work with mechanical structure are in progress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First magnet test </a:t>
            </a:r>
            <a:r>
              <a:rPr lang="en-GB" sz="2000" b="1" dirty="0">
                <a:solidFill>
                  <a:srgbClr val="0C377B"/>
                </a:solidFill>
                <a:latin typeface="Arial"/>
              </a:rPr>
              <a:t>in September </a:t>
            </a:r>
            <a:r>
              <a:rPr lang="en-GB" sz="2000" b="1" dirty="0" smtClean="0">
                <a:solidFill>
                  <a:srgbClr val="0C377B"/>
                </a:solidFill>
                <a:latin typeface="Arial"/>
              </a:rPr>
              <a:t>2018</a:t>
            </a:r>
            <a:endParaRPr lang="en-GB" sz="2000" b="1" dirty="0">
              <a:solidFill>
                <a:srgbClr val="0C377B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559" y="876923"/>
            <a:ext cx="3065575" cy="2047338"/>
          </a:xfrm>
          <a:prstGeom prst="rect">
            <a:avLst/>
          </a:prstGeom>
          <a:noFill/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70324" y="876923"/>
            <a:ext cx="1451397" cy="1300671"/>
            <a:chOff x="1503032" y="1194668"/>
            <a:chExt cx="1826610" cy="16369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3032" y="1194668"/>
              <a:ext cx="1826610" cy="134098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760697" y="2566129"/>
              <a:ext cx="1250663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fr-FR" sz="1125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Iron Laminations</a:t>
              </a:r>
              <a:endParaRPr lang="en-US" sz="1125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2051020" y="916416"/>
            <a:ext cx="1144732" cy="1299617"/>
            <a:chOff x="6239042" y="1193053"/>
            <a:chExt cx="1419059" cy="161106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39042" y="1193053"/>
              <a:ext cx="1419059" cy="134560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478088" y="2538657"/>
              <a:ext cx="978153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fr-FR" sz="1125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AL I-Clamps</a:t>
              </a:r>
              <a:endParaRPr lang="en-US" sz="1125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94275" y="2321141"/>
            <a:ext cx="1730390" cy="1037947"/>
            <a:chOff x="5954743" y="2802601"/>
            <a:chExt cx="1730390" cy="10379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743" y="2802601"/>
              <a:ext cx="1730390" cy="77474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500372" y="3575091"/>
              <a:ext cx="569387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fr-FR" sz="1125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Fillers</a:t>
              </a:r>
              <a:endParaRPr lang="en-US" sz="1125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91324" y="4440699"/>
            <a:ext cx="1730900" cy="1095104"/>
            <a:chOff x="5954233" y="3787286"/>
            <a:chExt cx="1730900" cy="109510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233" y="3787286"/>
              <a:ext cx="1730900" cy="75749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348088" y="4616933"/>
              <a:ext cx="873957" cy="265457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fr-FR" sz="1125" kern="0" dirty="0" smtClean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Axial </a:t>
              </a:r>
              <a:r>
                <a:rPr lang="fr-FR" sz="1125" kern="0" dirty="0" err="1" smtClean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Rods</a:t>
              </a:r>
              <a:endParaRPr lang="en-US" sz="1125" kern="0" dirty="0" smtClean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69225" y="2879251"/>
            <a:ext cx="1852843" cy="1488865"/>
            <a:chOff x="1479432" y="2855171"/>
            <a:chExt cx="1852843" cy="148886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9432" y="2855171"/>
              <a:ext cx="962473" cy="9650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6981" y="3102202"/>
              <a:ext cx="965294" cy="95029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902375" y="4078579"/>
              <a:ext cx="881973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fr-FR" sz="1125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End Plates</a:t>
              </a:r>
              <a:endParaRPr lang="en-US" sz="1125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725443" y="1102033"/>
            <a:ext cx="2066480" cy="1571982"/>
            <a:chOff x="3706695" y="1209907"/>
            <a:chExt cx="2066480" cy="15719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6695" y="1209907"/>
              <a:ext cx="2066480" cy="131351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4374330" y="2516432"/>
              <a:ext cx="777777" cy="2654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>
                <a:defRPr/>
              </a:pPr>
              <a:r>
                <a:rPr lang="fr-FR" sz="1125" dirty="0" err="1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StSt</a:t>
              </a:r>
              <a:r>
                <a:rPr lang="fr-FR" sz="1125" dirty="0">
                  <a:solidFill>
                    <a:prstClr val="black"/>
                  </a:solidFill>
                  <a:latin typeface="Helvetica" panose="020B0604020202020204" pitchFamily="34" charset="0"/>
                  <a:ea typeface="Geneva" pitchFamily="121" charset="-128"/>
                  <a:cs typeface="Helvetica" panose="020B0604020202020204" pitchFamily="34" charset="0"/>
                </a:rPr>
                <a:t> Skin</a:t>
              </a:r>
              <a:endParaRPr lang="en-US" sz="1125" dirty="0">
                <a:solidFill>
                  <a:prstClr val="black"/>
                </a:solidFill>
                <a:latin typeface="Helvetica" panose="020B0604020202020204" pitchFamily="34" charset="0"/>
                <a:ea typeface="Geneva" pitchFamily="121" charset="-128"/>
                <a:cs typeface="Helvetica" panose="020B0604020202020204" pitchFamily="34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82" y="3382980"/>
            <a:ext cx="2525970" cy="18944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102" y="3003478"/>
            <a:ext cx="3037059" cy="2273980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15 T dipole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demonstrator (US MDP)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7" y="-437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918047" y="6414528"/>
            <a:ext cx="1008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Zlobin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2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>
            <a:spLocks noChangeAspect="1"/>
          </p:cNvSpPr>
          <p:nvPr/>
        </p:nvSpPr>
        <p:spPr>
          <a:xfrm>
            <a:off x="-48412" y="5255311"/>
            <a:ext cx="9103900" cy="1569993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0055A0"/>
              </a:buClr>
              <a:buNone/>
              <a:defRPr/>
            </a:pPr>
            <a:r>
              <a:rPr lang="en-US" sz="2000" b="1" dirty="0" smtClean="0">
                <a:solidFill>
                  <a:srgbClr val="0055A0"/>
                </a:solidFill>
                <a:latin typeface="Arial"/>
              </a:rPr>
              <a:t>Coil fabrication</a:t>
            </a:r>
          </a:p>
          <a:p>
            <a:pPr marL="36576" indent="0">
              <a:buClr>
                <a:srgbClr val="0055A0"/>
              </a:buClr>
              <a:buNone/>
              <a:defRPr/>
            </a:pPr>
            <a:r>
              <a:rPr lang="en-US" sz="1600" dirty="0" smtClean="0">
                <a:solidFill>
                  <a:srgbClr val="0055A0"/>
                </a:solidFill>
                <a:latin typeface="Arial"/>
              </a:rPr>
              <a:t>Winding of the first coil has been completed. Preparation for reaction on-going. All tooling for coil production ready</a:t>
            </a:r>
            <a:endParaRPr lang="en-US" sz="1200" dirty="0" smtClean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5" y="866573"/>
            <a:ext cx="3010844" cy="22553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77" y="3428128"/>
            <a:ext cx="1525355" cy="1144016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757874" y="3131929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First ERMC coil winding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5" name="TextBox 4"/>
          <p:cNvSpPr txBox="1">
            <a:spLocks noChangeAspect="1"/>
          </p:cNvSpPr>
          <p:nvPr/>
        </p:nvSpPr>
        <p:spPr>
          <a:xfrm>
            <a:off x="181593" y="4673684"/>
            <a:ext cx="142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Coil Reaction Tool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6" name="TextBox 5"/>
          <p:cNvSpPr txBox="1">
            <a:spLocks noChangeAspect="1"/>
          </p:cNvSpPr>
          <p:nvPr/>
        </p:nvSpPr>
        <p:spPr>
          <a:xfrm>
            <a:off x="1866658" y="4721034"/>
            <a:ext cx="171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Coil Impregnation Tool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393" y="3463649"/>
            <a:ext cx="1477994" cy="1108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619" y="883466"/>
            <a:ext cx="2947794" cy="2212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8015" y="836333"/>
            <a:ext cx="3017520" cy="22707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9190" y="3470132"/>
            <a:ext cx="1517252" cy="2000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2169" y="3525506"/>
            <a:ext cx="1119134" cy="1935443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spect="1"/>
          </p:cNvSpPr>
          <p:nvPr/>
        </p:nvSpPr>
        <p:spPr>
          <a:xfrm>
            <a:off x="4355839" y="3096234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Aluminum shell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7303633" y="3061299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Magnet yoke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4" name="TextBox 13"/>
          <p:cNvSpPr txBox="1">
            <a:spLocks noChangeAspect="1"/>
          </p:cNvSpPr>
          <p:nvPr/>
        </p:nvSpPr>
        <p:spPr>
          <a:xfrm>
            <a:off x="6366193" y="5193456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Axial rods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5353168" y="3400938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i="1" dirty="0" smtClean="0">
                <a:solidFill>
                  <a:srgbClr val="0055A0"/>
                </a:solidFill>
                <a:latin typeface="Arial"/>
              </a:rPr>
              <a:t>Dummy coils</a:t>
            </a:r>
            <a:endParaRPr lang="en-GB" sz="1200" i="1" dirty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7" name="Content Placeholder 2"/>
          <p:cNvSpPr txBox="1">
            <a:spLocks noChangeAspect="1"/>
          </p:cNvSpPr>
          <p:nvPr/>
        </p:nvSpPr>
        <p:spPr>
          <a:xfrm>
            <a:off x="-48412" y="6151321"/>
            <a:ext cx="9402935" cy="1353969"/>
          </a:xfrm>
          <a:prstGeom prst="rect">
            <a:avLst/>
          </a:prstGeom>
        </p:spPr>
        <p:txBody>
          <a:bodyPr vert="horz"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rgbClr val="0055A0"/>
              </a:buClr>
              <a:buNone/>
              <a:defRPr/>
            </a:pPr>
            <a:r>
              <a:rPr lang="en-US" sz="2000" b="1" dirty="0" smtClean="0">
                <a:solidFill>
                  <a:srgbClr val="0055A0"/>
                </a:solidFill>
                <a:latin typeface="Arial"/>
              </a:rPr>
              <a:t>Magnet assembly</a:t>
            </a:r>
          </a:p>
          <a:p>
            <a:pPr marL="36576" indent="0">
              <a:buClr>
                <a:srgbClr val="0055A0"/>
              </a:buClr>
              <a:buNone/>
              <a:defRPr/>
            </a:pPr>
            <a:r>
              <a:rPr lang="en-US" sz="1600" dirty="0" smtClean="0">
                <a:solidFill>
                  <a:srgbClr val="0055A0"/>
                </a:solidFill>
                <a:latin typeface="Arial"/>
              </a:rPr>
              <a:t>Components and tooling ready. Dummy assembly to characterize the structure behavior on-going.</a:t>
            </a:r>
            <a:endParaRPr lang="en-US" sz="1200" dirty="0" smtClean="0">
              <a:solidFill>
                <a:srgbClr val="0055A0"/>
              </a:solidFill>
              <a:latin typeface="Arial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16 T ERMC construction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at CERN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9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7" y="-437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39682" y="4917087"/>
            <a:ext cx="144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Tommasini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6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27" b="2916"/>
          <a:stretch/>
        </p:blipFill>
        <p:spPr>
          <a:xfrm>
            <a:off x="400850" y="1277966"/>
            <a:ext cx="6556771" cy="515730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349221" y="2349102"/>
            <a:ext cx="1728192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73445" y="1819976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653469" y="2289611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645253" y="2828088"/>
            <a:ext cx="1056831" cy="510838"/>
          </a:xfrm>
          <a:prstGeom prst="ellipse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725373" y="2981248"/>
            <a:ext cx="1056831" cy="510838"/>
          </a:xfrm>
          <a:prstGeom prst="ellipse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Colliders constructed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and operated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757610" y="3274271"/>
            <a:ext cx="2000211" cy="928751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Colliders with 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uperconducting arc magnet system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37141" y="3410933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551972" y="3636102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rot="3050834">
            <a:off x="4290598" y="3447808"/>
            <a:ext cx="1092249" cy="494941"/>
          </a:xfrm>
          <a:prstGeom prst="ellipse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57610" y="2186798"/>
            <a:ext cx="2000211" cy="928751"/>
          </a:xfrm>
          <a:prstGeom prst="rect">
            <a:avLst/>
          </a:prstGeom>
          <a:solidFill>
            <a:srgbClr val="92D05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Colliders with 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s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uperconducting RF system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7610" y="4354391"/>
            <a:ext cx="2000211" cy="928751"/>
          </a:xfrm>
          <a:prstGeom prst="rect">
            <a:avLst/>
          </a:prstGeom>
          <a:solidFill>
            <a:schemeClr val="tx2">
              <a:lumMod val="20000"/>
              <a:lumOff val="80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Colliders with </a:t>
            </a:r>
          </a:p>
          <a:p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superconducting magnet &amp; RF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3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598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	FCC 16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 magnet R&amp;D schedule</a:t>
            </a: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62" y="6366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Screen Shot 2017-05-25 at 09.10.2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1" y="1064234"/>
            <a:ext cx="8945768" cy="252213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83261" y="5727624"/>
            <a:ext cx="9456486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to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tal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duration of magnet program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: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~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20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years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Calibri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w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ould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follow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HL-LHC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Nb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3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Sn program with long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models w industry from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Calibri" pitchFamily="34" charset="0"/>
              </a:rPr>
              <a:t>2023/24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1" y="3586366"/>
            <a:ext cx="8808947" cy="2363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9860" y="6489371"/>
            <a:ext cx="2349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Benedikt, L. Bottura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45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/>
          </p:nvPr>
        </p:nvGraphicFramePr>
        <p:xfrm>
          <a:off x="0" y="800100"/>
          <a:ext cx="9098160" cy="5710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0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9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1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2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748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732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Parameter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Unit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SPPC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FCC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PreCDR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“CDR”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“Ultimate”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Circumference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km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54.4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100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c.m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energy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TeV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70.6 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75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125-150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ipole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ield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T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12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20-24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16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njection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energy 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TeV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2.1 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2.1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4.2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3.3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#IPs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endParaRPr lang="zh-CN" sz="1800" kern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luminosity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per IP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sz="1800" kern="0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35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 cm</a:t>
                      </a:r>
                      <a:r>
                        <a:rPr lang="en-US" sz="1800" kern="0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-2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800" kern="0" baseline="30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-1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1.0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3.0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norm. emittance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Symbol" panose="05050102010706020507" pitchFamily="18" charset="2"/>
                          <a:ea typeface="宋体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4.1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2.4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?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2.2 (0.44)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7427558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IP beta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function 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0.75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0.75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0.3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beam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current 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A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1.0 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0.7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0.5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unch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separation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ns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25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25 (5)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25 (5)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4732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unch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population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en-GB" altLang="zh-CN" sz="1800" kern="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GB" altLang="zh-CN" sz="1800" kern="1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zh-CN" sz="1800" kern="100" baseline="30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1.5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1.0 (0.2)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1.0 (0.2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4396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SR power /beam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MW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1.1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2.5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4396"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SR </a:t>
                      </a: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heat 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load/</a:t>
                      </a:r>
                      <a:r>
                        <a:rPr lang="en-US" sz="1800" kern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ap</a:t>
                      </a:r>
                      <a:r>
                        <a:rPr lang="en-US" sz="1800" kern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 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W/m</a:t>
                      </a:r>
                      <a:endParaRPr lang="zh-CN" sz="1800" kern="100" dirty="0"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45 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13</a:t>
                      </a:r>
                      <a:endParaRPr lang="zh-CN" sz="1800" kern="1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-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GB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/>
                          <a:cs typeface="Arial" panose="020B0604020202020204" pitchFamily="34" charset="0"/>
                        </a:rPr>
                        <a:t>30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0100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SPPC main parameters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ymbol" panose="05050102010706020507" pitchFamily="18" charset="2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1684" y="6488668"/>
            <a:ext cx="89036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Tang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3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27" y="1032695"/>
            <a:ext cx="5400600" cy="5400600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8927" y="-55094"/>
            <a:ext cx="9150188" cy="1008000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2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宋体"/>
                <a:cs typeface="Calibri" pitchFamily="34" charset="0"/>
              </a:rPr>
              <a:t>SppC</a:t>
            </a:r>
            <a:r>
              <a:rPr kumimoji="0" lang="en-GB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 Light" panose="020F0302020204030204"/>
                <a:ea typeface="宋体"/>
                <a:cs typeface="Calibri" pitchFamily="34" charset="0"/>
              </a:rPr>
              <a:t> layout 2017</a:t>
            </a:r>
            <a:endParaRPr kumimoji="0" lang="en-GB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 panose="020F0302020204030204"/>
              <a:ea typeface="宋体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0306" y="858539"/>
            <a:ext cx="38509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oexistence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, pp, ep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high-luminosity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pp experiments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wo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other 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experiments for AA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&amp;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ep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ne (combined) collimation insertion</a:t>
            </a: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ne RF insertion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extraction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insertion 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njection insertion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g</a:t>
            </a: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reenfield injector chain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511" y="6251474"/>
            <a:ext cx="40831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circumference: 100 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km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304" y="1139687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Gao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91469" y="6488668"/>
            <a:ext cx="2527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Gao, X. Lou, J. Tang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04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12776"/>
            <a:ext cx="7620000" cy="3905250"/>
          </a:xfrm>
        </p:spPr>
      </p:pic>
      <p:sp>
        <p:nvSpPr>
          <p:cNvPr id="5" name="TextBox 4"/>
          <p:cNvSpPr txBox="1"/>
          <p:nvPr/>
        </p:nvSpPr>
        <p:spPr>
          <a:xfrm>
            <a:off x="323528" y="4725144"/>
            <a:ext cx="4896544" cy="193899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p-Linac: proton superconducting linac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p-RCS: proton rapid cycling synchrotron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MSS: Medium-Stage Synchrotron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SS: Super Synchrotron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Arial Unicode MS" panose="020B0604020202020204" pitchFamily="34" charset="-122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5373216"/>
            <a:ext cx="324036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i</a:t>
            </a: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on beams: dedicated linac (I-Linac) and RCS (I-RCS)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SppC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 injector chain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宋体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1304" y="1139687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Gao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27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/>
          <a:stretch/>
        </p:blipFill>
        <p:spPr>
          <a:xfrm>
            <a:off x="0" y="844062"/>
            <a:ext cx="9144000" cy="601393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497015" y="3560876"/>
            <a:ext cx="3259016" cy="5509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625969" y="2145322"/>
            <a:ext cx="3259016" cy="550985"/>
          </a:xfrm>
          <a:prstGeom prst="line">
            <a:avLst/>
          </a:prstGeom>
          <a:ln w="698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126523" y="2508738"/>
            <a:ext cx="281354" cy="1195754"/>
          </a:xfrm>
          <a:prstGeom prst="straightConnector1">
            <a:avLst/>
          </a:prstGeom>
          <a:ln w="698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89712" y="2905780"/>
            <a:ext cx="4390497" cy="95410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Chinese 10-year R&amp;D target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SPPC collider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53" y="-68261"/>
            <a:ext cx="59166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wire from Fe-based HTS*</a:t>
            </a:r>
            <a:endParaRPr kumimoji="0" lang="en-GB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84985" y="432811"/>
            <a:ext cx="3364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*discovered at TIT/Japan in 2008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3"/>
          <p:cNvSpPr>
            <a:spLocks noGrp="1"/>
          </p:cNvSpPr>
          <p:nvPr>
            <p:ph idx="1"/>
          </p:nvPr>
        </p:nvSpPr>
        <p:spPr>
          <a:xfrm>
            <a:off x="323528" y="836712"/>
            <a:ext cx="8568951" cy="219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altLang="zh-CN" sz="2200" dirty="0" smtClean="0">
                <a:ea typeface="黑体" panose="02010609060101010101" pitchFamily="49" charset="-122"/>
              </a:rPr>
              <a:t>In October 2016, A consortium for High-temperature superconducting materials, industrialization and applications was </a:t>
            </a:r>
            <a:r>
              <a:rPr lang="en-US" altLang="zh-CN" sz="2200" dirty="0">
                <a:ea typeface="黑体" panose="02010609060101010101" pitchFamily="49" charset="-122"/>
              </a:rPr>
              <a:t>formed in </a:t>
            </a:r>
            <a:r>
              <a:rPr lang="en-US" altLang="zh-CN" sz="2200" dirty="0" smtClean="0">
                <a:ea typeface="黑体" panose="02010609060101010101" pitchFamily="49" charset="-122"/>
              </a:rPr>
              <a:t>China, with participation of major research and production institutions on HTS.</a:t>
            </a:r>
          </a:p>
          <a:p>
            <a:pPr marL="0" indent="0" algn="just">
              <a:buNone/>
            </a:pPr>
            <a:r>
              <a:rPr lang="en-US" altLang="zh-CN" sz="2200" dirty="0" smtClean="0">
                <a:ea typeface="黑体" panose="02010609060101010101" pitchFamily="49" charset="-122"/>
              </a:rPr>
              <a:t>China is actually leading the development of Fe-HTS technology in the world; world-first 100-m Fe-HTS wire was made by CAS-Institute of </a:t>
            </a:r>
            <a:r>
              <a:rPr lang="en-US" altLang="zh-CN" sz="2200" dirty="0">
                <a:ea typeface="黑体" panose="02010609060101010101" pitchFamily="49" charset="-122"/>
              </a:rPr>
              <a:t>Electrical </a:t>
            </a:r>
            <a:r>
              <a:rPr lang="en-US" altLang="zh-CN" sz="2200" dirty="0" smtClean="0">
                <a:ea typeface="黑体" panose="02010609060101010101" pitchFamily="49" charset="-122"/>
              </a:rPr>
              <a:t>Engineering in </a:t>
            </a:r>
            <a:r>
              <a:rPr lang="en-US" altLang="zh-CN" sz="2200" dirty="0">
                <a:ea typeface="黑体" panose="02010609060101010101" pitchFamily="49" charset="-122"/>
              </a:rPr>
              <a:t>the last year .</a:t>
            </a:r>
            <a:endParaRPr lang="en-US" altLang="zh-CN" sz="2200" dirty="0" smtClean="0"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" r="1854"/>
          <a:stretch>
            <a:fillRect/>
          </a:stretch>
        </p:blipFill>
        <p:spPr>
          <a:xfrm>
            <a:off x="1143556" y="3469898"/>
            <a:ext cx="7318125" cy="334967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9181" y="251828"/>
            <a:ext cx="8905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 panose="020B0604020202020204" pitchFamily="34" charset="0"/>
              </a:rPr>
              <a:t>SppC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 panose="020B0604020202020204" pitchFamily="34" charset="0"/>
              </a:rPr>
              <a:t>: China-Domestic Collaboration on HTS</a:t>
            </a:r>
          </a:p>
        </p:txBody>
      </p:sp>
      <p:sp>
        <p:nvSpPr>
          <p:cNvPr id="29702" name="直接连接符 6"/>
          <p:cNvSpPr/>
          <p:nvPr/>
        </p:nvSpPr>
        <p:spPr>
          <a:xfrm>
            <a:off x="-317" y="836930"/>
            <a:ext cx="9144000" cy="0"/>
          </a:xfrm>
          <a:prstGeom prst="line">
            <a:avLst/>
          </a:prstGeom>
          <a:ln w="476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181" y="5657850"/>
            <a:ext cx="988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Gao,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J. Tang,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Q. Xu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61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 txBox="1"/>
          <p:nvPr/>
        </p:nvSpPr>
        <p:spPr>
          <a:xfrm>
            <a:off x="0" y="-77079"/>
            <a:ext cx="9156789" cy="618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SppC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宋体"/>
                <a:cs typeface="+mj-cs"/>
              </a:rPr>
              <a:t> Design of 12-T Fe-based Dipole Magnet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31" y="862157"/>
            <a:ext cx="4251152" cy="3072534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508" y="981202"/>
            <a:ext cx="4122549" cy="3237566"/>
          </a:xfrm>
          <a:prstGeom prst="rect">
            <a:avLst/>
          </a:prstGeom>
        </p:spPr>
      </p:pic>
      <p:sp>
        <p:nvSpPr>
          <p:cNvPr id="66" name="文本框 9"/>
          <p:cNvSpPr txBox="1">
            <a:spLocks noChangeArrowheads="1"/>
          </p:cNvSpPr>
          <p:nvPr/>
        </p:nvSpPr>
        <p:spPr bwMode="auto">
          <a:xfrm>
            <a:off x="8115293" y="1042042"/>
            <a:ext cx="823636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Y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oke OD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500mm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7" name="文本框 31"/>
          <p:cNvSpPr txBox="1">
            <a:spLocks noChangeArrowheads="1"/>
          </p:cNvSpPr>
          <p:nvPr/>
        </p:nvSpPr>
        <p:spPr bwMode="auto">
          <a:xfrm>
            <a:off x="5055515" y="4251217"/>
            <a:ext cx="2895223" cy="27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Table 1: Main parameters of the cables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68" name="文本框 31"/>
          <p:cNvSpPr txBox="1">
            <a:spLocks noChangeArrowheads="1"/>
          </p:cNvSpPr>
          <p:nvPr/>
        </p:nvSpPr>
        <p:spPr bwMode="auto">
          <a:xfrm>
            <a:off x="5107024" y="5546981"/>
            <a:ext cx="2895223" cy="276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Table 2: Main parameters of the </a:t>
            </a:r>
            <a:r>
              <a:rPr kumimoji="0" lang="en-US" altLang="zh-CN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strand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graphicFrame>
        <p:nvGraphicFramePr>
          <p:cNvPr id="69" name="表格 68"/>
          <p:cNvGraphicFramePr>
            <a:graphicFrameLocks noGrp="1"/>
          </p:cNvGraphicFramePr>
          <p:nvPr/>
        </p:nvGraphicFramePr>
        <p:xfrm>
          <a:off x="3949709" y="4578192"/>
          <a:ext cx="4961059" cy="998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95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3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9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20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73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49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44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Cable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Hight 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Width-</a:t>
                      </a:r>
                      <a:r>
                        <a:rPr lang="en-US" sz="900" kern="100" dirty="0" err="1">
                          <a:effectLst/>
                        </a:rPr>
                        <a:t>i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Width-o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Ns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Strand 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Filament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Insulation</a:t>
                      </a:r>
                      <a:endParaRPr lang="zh-CN" sz="9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969"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</a:rPr>
                        <a:t>IRONBASED1</a:t>
                      </a:r>
                      <a:endParaRPr lang="zh-CN" alt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1.5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1.5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IRON-BASED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FE-BASED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0.15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1674"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</a:rPr>
                        <a:t>IRONBASED2</a:t>
                      </a:r>
                      <a:endParaRPr lang="zh-CN" alt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zh-CN" sz="90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IRON-BASED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FE-BASED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kern="100" dirty="0" smtClean="0">
                          <a:effectLst/>
                        </a:rPr>
                        <a:t>0.15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1674"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solidFill>
                            <a:srgbClr val="000000"/>
                          </a:solidFill>
                        </a:rPr>
                        <a:t>IRONBASED3</a:t>
                      </a:r>
                      <a:endParaRPr lang="zh-CN" alt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IRON-BASED</a:t>
                      </a:r>
                      <a:endParaRPr lang="zh-CN" altLang="zh-CN" sz="900" kern="100" dirty="0"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FE-BASED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0.15</a:t>
                      </a:r>
                      <a:endParaRPr 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1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0" name="表格 69"/>
          <p:cNvGraphicFramePr>
            <a:graphicFrameLocks noGrp="1"/>
          </p:cNvGraphicFramePr>
          <p:nvPr/>
        </p:nvGraphicFramePr>
        <p:xfrm>
          <a:off x="3949709" y="5843989"/>
          <a:ext cx="4961057" cy="440982"/>
        </p:xfrm>
        <a:graphic>
          <a:graphicData uri="http://schemas.openxmlformats.org/drawingml/2006/table">
            <a:tbl>
              <a:tblPr/>
              <a:tblGrid>
                <a:gridCol w="637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7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07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7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0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24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04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Strand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diam.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cu/sc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RRR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Tref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Bref</a:t>
                      </a:r>
                      <a:endParaRPr kumimoji="0" lang="en-US" altLang="zh-CN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Jc</a:t>
                      </a:r>
                      <a:r>
                        <a:rPr kumimoji="0" lang="en-US" altLang="zh-CN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@ </a:t>
                      </a:r>
                      <a:r>
                        <a:rPr kumimoji="0" lang="en-US" altLang="zh-CN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BrTr</a:t>
                      </a:r>
                      <a:endParaRPr kumimoji="0" lang="en-US" altLang="zh-CN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dJc/dB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49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900" kern="1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</a:rPr>
                        <a:t>IRON-BASED</a:t>
                      </a:r>
                      <a:endParaRPr lang="zh-CN" altLang="zh-CN" sz="9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0.802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200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4.2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10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4000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defRPr sz="160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111</a:t>
                      </a:r>
                    </a:p>
                  </a:txBody>
                  <a:tcPr marL="9526" marR="9526" marT="9532" marB="0" anchor="ctr" horzOverflow="overflow">
                    <a:lnL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1A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1" name="文本框 20"/>
          <p:cNvSpPr txBox="1">
            <a:spLocks noChangeArrowheads="1"/>
          </p:cNvSpPr>
          <p:nvPr/>
        </p:nvSpPr>
        <p:spPr bwMode="auto">
          <a:xfrm>
            <a:off x="3949708" y="6297847"/>
            <a:ext cx="49610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One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meter of such 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magnet requires iron-based HTS strand length of 6.08 km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15" y="3966593"/>
            <a:ext cx="3329089" cy="2854474"/>
          </a:xfrm>
          <a:prstGeom prst="rect">
            <a:avLst/>
          </a:prstGeom>
        </p:spPr>
      </p:pic>
      <p:sp>
        <p:nvSpPr>
          <p:cNvPr id="92" name="矩形 91"/>
          <p:cNvSpPr/>
          <p:nvPr/>
        </p:nvSpPr>
        <p:spPr>
          <a:xfrm>
            <a:off x="6345356" y="757476"/>
            <a:ext cx="25136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C. Wang, E. Kong</a:t>
            </a:r>
            <a:r>
              <a:rPr kumimoji="0" lang="en-US" altLang="zh-CN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(USTC)</a:t>
            </a:r>
            <a:r>
              <a:rPr kumimoji="0" lang="en-US" altLang="zh-CN" sz="1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, Q. Xu et </a:t>
            </a:r>
            <a:r>
              <a:rPr kumimoji="0" lang="en-US" altLang="zh-CN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al.</a:t>
            </a:r>
            <a:endParaRPr kumimoji="0" lang="zh-CN" alt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9702" name="直接连接符 6"/>
          <p:cNvSpPr/>
          <p:nvPr/>
        </p:nvSpPr>
        <p:spPr>
          <a:xfrm>
            <a:off x="-317" y="757555"/>
            <a:ext cx="9144000" cy="0"/>
          </a:xfrm>
          <a:prstGeom prst="line">
            <a:avLst/>
          </a:prstGeom>
          <a:ln w="476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2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018"/>
          <a:stretch/>
        </p:blipFill>
        <p:spPr>
          <a:xfrm>
            <a:off x="30435" y="1683142"/>
            <a:ext cx="3232906" cy="3316875"/>
          </a:xfrm>
          <a:prstGeom prst="rect">
            <a:avLst/>
          </a:prstGeom>
        </p:spPr>
      </p:pic>
      <p:pic>
        <p:nvPicPr>
          <p:cNvPr id="3" name="Picture 2" descr="http://cds.cern.ch/record/2260679/files/DSC_7494.jpg?subformat=icon-144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17521" r="260" b="28585"/>
          <a:stretch/>
        </p:blipFill>
        <p:spPr bwMode="auto">
          <a:xfrm>
            <a:off x="1151633" y="5592827"/>
            <a:ext cx="6154140" cy="131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78517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9413" indent="-342900">
              <a:buClr>
                <a:srgbClr val="DDDDDD"/>
              </a:buClr>
              <a:defRPr/>
            </a:pPr>
            <a:r>
              <a:rPr lang="en-US" sz="1600" b="1" dirty="0">
                <a:solidFill>
                  <a:srgbClr val="0C377B"/>
                </a:solidFill>
                <a:latin typeface="Arial"/>
              </a:rPr>
              <a:t>s</a:t>
            </a:r>
            <a:r>
              <a:rPr lang="en-US" sz="1600" b="1" dirty="0" smtClean="0">
                <a:solidFill>
                  <a:srgbClr val="0C377B"/>
                </a:solidFill>
                <a:latin typeface="Arial"/>
              </a:rPr>
              <a:t>ynchrotron radiation 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 (~ 30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W/m/beam)</a:t>
            </a:r>
            <a:r>
              <a:rPr lang="en-US" sz="1600" dirty="0" smtClean="0">
                <a:solidFill>
                  <a:srgbClr val="0C377B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0C377B"/>
                </a:solidFill>
                <a:latin typeface="Arial"/>
              </a:rPr>
              <a:t>(cf. LHC &lt;0.2W/m</a:t>
            </a:r>
            <a:r>
              <a:rPr lang="en-US" sz="1600" dirty="0" smtClean="0">
                <a:solidFill>
                  <a:srgbClr val="0C377B"/>
                </a:solidFill>
                <a:latin typeface="Arial"/>
              </a:rPr>
              <a:t>)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~ </a:t>
            </a:r>
            <a:r>
              <a:rPr lang="en-US" sz="1600" b="1" dirty="0">
                <a:solidFill>
                  <a:srgbClr val="FF0000"/>
                </a:solidFill>
                <a:latin typeface="Arial"/>
                <a:sym typeface="Wingdings" panose="05000000000000000000" pitchFamily="2" charset="2"/>
              </a:rPr>
              <a:t>5 MW total load in arcs </a:t>
            </a:r>
            <a:endParaRPr lang="en-US" sz="1600" b="1" dirty="0" smtClean="0">
              <a:solidFill>
                <a:srgbClr val="FF0000"/>
              </a:solidFill>
              <a:latin typeface="Arial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</a:rPr>
              <a:t>bsorption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Arial"/>
              </a:rPr>
              <a:t>of synchrotron radiation at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</a:rPr>
              <a:t>higher temperature (&gt; 1.8 K) </a:t>
            </a:r>
            <a:r>
              <a:rPr lang="en-US" sz="1600" dirty="0" smtClean="0">
                <a:solidFill>
                  <a:srgbClr val="0C377B"/>
                </a:solidFill>
                <a:latin typeface="Arial"/>
              </a:rPr>
              <a:t>for </a:t>
            </a:r>
            <a:r>
              <a:rPr lang="en-US" sz="1600" dirty="0">
                <a:solidFill>
                  <a:srgbClr val="0C377B"/>
                </a:solidFill>
                <a:latin typeface="Arial"/>
              </a:rPr>
              <a:t>cryogenic </a:t>
            </a:r>
            <a:r>
              <a:rPr lang="en-US" sz="1600" dirty="0" smtClean="0">
                <a:solidFill>
                  <a:srgbClr val="0C377B"/>
                </a:solidFill>
                <a:latin typeface="Arial"/>
              </a:rPr>
              <a:t>efficiency</a:t>
            </a:r>
            <a:endParaRPr lang="en-US" sz="1600" dirty="0">
              <a:solidFill>
                <a:srgbClr val="0C377B"/>
              </a:solidFill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0C377B"/>
                </a:solidFill>
                <a:latin typeface="Arial"/>
              </a:rPr>
              <a:t>provision of beam vacuum, suppression of photo-electrons, electron cloud effect, impedance, …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818606" y="3204754"/>
            <a:ext cx="896984" cy="11336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dash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>
          <a:xfrm flipH="1">
            <a:off x="751113" y="3318118"/>
            <a:ext cx="964476" cy="10127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dash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547176" y="5126793"/>
            <a:ext cx="6400800" cy="400110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ANKA e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-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photon spectrum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= FCC–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hh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spectrum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176" y="1609350"/>
            <a:ext cx="5653466" cy="3464458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cryogenic beam vacuum chamber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76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92805" y="1743659"/>
            <a:ext cx="2364317" cy="3277820"/>
          </a:xfrm>
          <a:prstGeom prst="rect">
            <a:avLst/>
          </a:prstGeom>
          <a:solidFill>
            <a:srgbClr val="5F5F5F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BS temperature choice from overall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optimisation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of: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Cryoplant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 power consumption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Vacuum system performance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</a:rPr>
              <a:t>Impedance and beam stability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5777028"/>
            <a:ext cx="9144000" cy="976293"/>
          </a:xfrm>
          <a:prstGeom prst="rect">
            <a:avLst/>
          </a:prstGeom>
          <a:solidFill>
            <a:srgbClr val="92D050">
              <a:alpha val="7607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fr-CH" sz="600" b="1" dirty="0" smtClean="0">
                <a:solidFill>
                  <a:srgbClr val="000000"/>
                </a:solidFill>
                <a:latin typeface="Arial"/>
              </a:rPr>
              <a:t> </a:t>
            </a:r>
            <a:endParaRPr lang="fr-CH" sz="600" b="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Optimum beam screen operation temperature 40 - 60 K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Electrical power for beam screen cooling ~100 </a:t>
            </a:r>
            <a:r>
              <a:rPr lang="en-US" sz="2000" b="1" dirty="0">
                <a:solidFill>
                  <a:srgbClr val="000000"/>
                </a:solidFill>
                <a:latin typeface="Arial"/>
              </a:rPr>
              <a:t>MW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.</a:t>
            </a:r>
            <a:endParaRPr lang="fr-CH" sz="20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532" y="898941"/>
            <a:ext cx="7168430" cy="4655554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cryoplants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energy efficiency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0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89081" y="5076088"/>
            <a:ext cx="1101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Lebrun,</a:t>
            </a:r>
          </a:p>
          <a:p>
            <a:r>
              <a:rPr lang="en-US" dirty="0" smtClean="0"/>
              <a:t>L. Tavian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80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222"/>
            <a:ext cx="9137723" cy="393091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tunnel integration in arcs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36617" y="6247127"/>
            <a:ext cx="6844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dirty="0" smtClean="0"/>
              <a:t>emember: LHC (HE-LHC) tunnel diameter only 3.8 m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44810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527" b="2916"/>
          <a:stretch/>
        </p:blipFill>
        <p:spPr>
          <a:xfrm>
            <a:off x="40597" y="998856"/>
            <a:ext cx="5671031" cy="45812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       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</a:rPr>
              <a:t>Discoveries by</a:t>
            </a:r>
            <a:r>
              <a:rPr lang="en-US" sz="4000" dirty="0" smtClean="0">
                <a:latin typeface="Arial"/>
              </a:rPr>
              <a:t> colliders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t="4808" r="4966" b="8633"/>
          <a:stretch/>
        </p:blipFill>
        <p:spPr>
          <a:xfrm>
            <a:off x="5009808" y="1844824"/>
            <a:ext cx="4135272" cy="3564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626232" y="2227417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6159632" y="3903817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59632" y="2237653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991008" y="3329474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53008" y="3044577"/>
            <a:ext cx="533400" cy="1062251"/>
            <a:chOff x="7599528" y="3347000"/>
            <a:chExt cx="533400" cy="1062251"/>
          </a:xfrm>
        </p:grpSpPr>
        <p:sp>
          <p:nvSpPr>
            <p:cNvPr id="13" name="Oval 12"/>
            <p:cNvSpPr/>
            <p:nvPr/>
          </p:nvSpPr>
          <p:spPr>
            <a:xfrm>
              <a:off x="7599528" y="3875851"/>
              <a:ext cx="533400" cy="533400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599528" y="3347000"/>
              <a:ext cx="533400" cy="533400"/>
            </a:xfrm>
            <a:prstGeom prst="ellipse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8449044" y="3573428"/>
            <a:ext cx="533400" cy="5334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Down Arrow 15"/>
          <p:cNvSpPr/>
          <p:nvPr/>
        </p:nvSpPr>
        <p:spPr>
          <a:xfrm rot="18733267">
            <a:off x="1077654" y="3153618"/>
            <a:ext cx="578407" cy="517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Down Arrow 16"/>
          <p:cNvSpPr/>
          <p:nvPr/>
        </p:nvSpPr>
        <p:spPr>
          <a:xfrm rot="19833882">
            <a:off x="1944763" y="2840013"/>
            <a:ext cx="552047" cy="349280"/>
          </a:xfrm>
          <a:prstGeom prst="downArrow">
            <a:avLst>
              <a:gd name="adj1" fmla="val 3055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Down Arrow 17"/>
          <p:cNvSpPr/>
          <p:nvPr/>
        </p:nvSpPr>
        <p:spPr>
          <a:xfrm rot="18929389">
            <a:off x="2056287" y="2026202"/>
            <a:ext cx="465771" cy="484994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Down Arrow 18"/>
          <p:cNvSpPr/>
          <p:nvPr/>
        </p:nvSpPr>
        <p:spPr>
          <a:xfrm rot="19442844">
            <a:off x="4158940" y="1057836"/>
            <a:ext cx="45374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Down Arrow 19"/>
          <p:cNvSpPr/>
          <p:nvPr/>
        </p:nvSpPr>
        <p:spPr>
          <a:xfrm rot="19768801">
            <a:off x="2632059" y="1804274"/>
            <a:ext cx="415585" cy="30846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5121" y="1011227"/>
            <a:ext cx="2659061" cy="830997"/>
          </a:xfrm>
          <a:prstGeom prst="rect">
            <a:avLst/>
          </a:prstGeom>
          <a:noFill/>
          <a:ln w="44450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Standard Model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articles and forces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160" y="5915938"/>
            <a:ext cx="9023840" cy="898126"/>
          </a:xfrm>
          <a:prstGeom prst="rect">
            <a:avLst/>
          </a:prstGeom>
          <a:solidFill>
            <a:srgbClr val="FFFF00"/>
          </a:solidFill>
        </p:spPr>
        <p:txBody>
          <a:bodyPr wrap="square" tIns="18000" bIns="1800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Colliders are powerful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instruments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High Energy physics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particle discoveries and precision measurements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1800" y="3740839"/>
            <a:ext cx="2143537" cy="120032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SPEAR: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harm quark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tau lepton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40732" y="3717032"/>
            <a:ext cx="2005677" cy="120032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PETRA: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>
                <a:solidFill>
                  <a:prstClr val="black"/>
                </a:solidFill>
                <a:latin typeface="Calibri"/>
              </a:rPr>
              <a:t>g</a:t>
            </a: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luon           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65408" y="3717032"/>
            <a:ext cx="2101857" cy="120032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 smtClean="0">
                <a:solidFill>
                  <a:prstClr val="black"/>
                </a:solidFill>
                <a:latin typeface="Calibri"/>
              </a:rPr>
              <a:t>SppS</a:t>
            </a: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Z-boson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W-boson      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16619" y="3717032"/>
            <a:ext cx="2005870" cy="120032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 smtClean="0">
                <a:solidFill>
                  <a:prstClr val="black"/>
                </a:solidFill>
                <a:latin typeface="Calibri"/>
              </a:rPr>
              <a:t>Tevatron</a:t>
            </a: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top-quark  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    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692069" y="3717032"/>
            <a:ext cx="2165336" cy="1200329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LHC: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Higgs-boson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    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7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756084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FCC-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detector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–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reference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design</a:t>
            </a:r>
          </a:p>
        </p:txBody>
      </p:sp>
      <p:pic>
        <p:nvPicPr>
          <p:cNvPr id="22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4" y="63663"/>
            <a:ext cx="1525351" cy="63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9474" t="49535"/>
          <a:stretch/>
        </p:blipFill>
        <p:spPr>
          <a:xfrm>
            <a:off x="-13619" y="756084"/>
            <a:ext cx="9171238" cy="4080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9633" y="4977258"/>
            <a:ext cx="7184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T, 10 m bore solenoid, 4 T forward solenoids, no shielding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coil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 GJ stored energy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rotational symmetry for tracking!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m diameter (~ ATLAS)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m shaft</a:t>
            </a:r>
          </a:p>
          <a:p>
            <a:pPr marL="214313" marR="0" lvl="0" indent="-214313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 billion project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3308" y="6096758"/>
            <a:ext cx="1633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W. Riegler et al.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78805" y="4251644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latest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= 40 m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24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349" y="773587"/>
            <a:ext cx="9098652" cy="655564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FCC-</a:t>
            </a:r>
            <a:r>
              <a:rPr kumimoji="0" lang="fr-CH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hh</a:t>
            </a:r>
            <a:r>
              <a:rPr kumimoji="0" lang="fr-CH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fr-CH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is</a:t>
            </a:r>
            <a:r>
              <a:rPr kumimoji="0" lang="fr-CH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a HUGE </a:t>
            </a:r>
            <a:r>
              <a:rPr kumimoji="0" lang="fr-CH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discovery</a:t>
            </a:r>
            <a:r>
              <a:rPr kumimoji="0" lang="fr-CH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 machine (if nature …),  but not </a:t>
            </a:r>
            <a:r>
              <a:rPr kumimoji="0" lang="fr-CH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only</a:t>
            </a:r>
            <a:r>
              <a:rPr kumimoji="0" lang="fr-CH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</a:rPr>
              <a:t>.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1" i="1" u="none" strike="noStrike" kern="0" cap="none" spc="0" normalizeH="0" baseline="0" noProof="0" dirty="0" smtClean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FCC-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hh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physics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dominated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three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features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Highest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center of mass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energy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–&gt; a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big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step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high mass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reach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!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ex: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strongly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coupled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new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particles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up to &gt;30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TeV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Excited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quarks, Z’, W’, up to ~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tens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TeV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          </a:t>
            </a:r>
            <a:r>
              <a:rPr kumimoji="0" lang="fr-CH" sz="20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Give</a:t>
            </a:r>
            <a:r>
              <a:rPr kumimoji="0" lang="fr-CH" sz="20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final </a:t>
            </a:r>
            <a:r>
              <a:rPr kumimoji="0" lang="fr-CH" sz="20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word</a:t>
            </a:r>
            <a:r>
              <a:rPr kumimoji="0" lang="fr-CH" sz="20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on </a:t>
            </a:r>
            <a:r>
              <a:rPr kumimoji="0" lang="fr-CH" sz="20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natural</a:t>
            </a:r>
            <a:r>
              <a:rPr kumimoji="0" lang="fr-CH" sz="20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Supersymmetry</a:t>
            </a:r>
            <a:r>
              <a:rPr kumimoji="0" lang="fr-CH" sz="20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extra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Higgs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etc.. 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reach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up 	to 5-20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TeV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fr-CH" b="1" kern="0" dirty="0" smtClean="0">
                <a:solidFill>
                  <a:prstClr val="black"/>
                </a:solidFill>
              </a:rPr>
              <a:t>;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Sensitivity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high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energy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phenomena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in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e.g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WW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scattering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</a:p>
          <a:p>
            <a:pPr marL="0" marR="0" lvl="0" indent="0" defTabSz="2698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269875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-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HUGE production rates 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for single &amp; multiple production of SM bosons (H,W,Z) &amp; 	quarks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--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Higgs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precision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tests 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using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ratios to 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e.g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// /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ZZ, 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ttH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ttZ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@&lt;%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level</a:t>
            </a:r>
            <a:endParaRPr kumimoji="0" lang="fr-CH" sz="1800" b="1" i="0" u="sng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--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Precise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determination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triple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Higgs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coupling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(~3%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level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and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quartic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Higgs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coupling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--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detection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 rare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decays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H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Wingdings" panose="05000000000000000000" pitchFamily="2" charset="2"/>
              </a:rPr>
              <a:t> V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  (V= ,,J/,,Z…)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      -- </a:t>
            </a:r>
            <a:r>
              <a:rPr kumimoji="0" lang="fr-CH" sz="1800" b="1" i="0" u="sng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search</a:t>
            </a:r>
            <a:r>
              <a:rPr kumimoji="0" lang="fr-CH" sz="1800" b="1" i="0" u="sng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for invisibles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(DM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searches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, RH neutrinos in W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decays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)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      --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renewed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interest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for long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lived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(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very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weakly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coupled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)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particles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sym typeface="Symbol"/>
              </a:rPr>
              <a:t>.  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    --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rich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top and HF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physics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program  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-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Cleaner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signals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for high Pt  </a:t>
            </a:r>
            <a:r>
              <a:rPr kumimoji="0" lang="fr-CH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physics</a:t>
            </a:r>
            <a:r>
              <a:rPr kumimoji="0" lang="fr-CH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fr-CH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       --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allows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clean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signals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for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channels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presently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difficult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at LHC (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e.g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 H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sym typeface="Wingdings" panose="05000000000000000000" pitchFamily="2" charset="2"/>
              </a:rPr>
              <a:t>bb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sym typeface="Wingdings" panose="05000000000000000000" pitchFamily="2" charset="2"/>
              </a:rPr>
              <a:t>)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 </a:t>
            </a:r>
            <a:endParaRPr kumimoji="0" lang="fr-CH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discovery potential highlights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13399" y="1141605"/>
            <a:ext cx="232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Blondel</a:t>
            </a:r>
            <a:r>
              <a:rPr lang="en-US" dirty="0" smtClean="0"/>
              <a:t>, ICHEP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25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941" y="1106286"/>
            <a:ext cx="73448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Physics at a 100 </a:t>
            </a:r>
            <a:r>
              <a:rPr kumimoji="0" lang="en-GB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TeV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pp collider: CERN Yellow Report (2017) no.3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1) Standard Model processes: 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https://arxiv.org/pdf/1607.01831v1.pdf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2) Higgs and EW symmetry breaking studies: 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/>
              </a:rPr>
              <a:t>https://arxiv.org/pdf/1606.09408v1.pdf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3) 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Βeyond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the Standard Model phenomena: 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4"/>
              </a:rPr>
              <a:t>https://arxiv.org/abs/1606.00947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4) Heavy ions at the Future Circular Collider: 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5"/>
              </a:rPr>
              <a:t>https://arxiv.org/abs/1605.01389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Now</a:t>
            </a:r>
            <a:r>
              <a:rPr kumimoji="0" lang="fr-CH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proceeding</a:t>
            </a:r>
            <a:r>
              <a:rPr kumimoji="0" lang="fr-CH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to </a:t>
            </a:r>
            <a:r>
              <a:rPr kumimoji="0" lang="fr-CH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ascertain</a:t>
            </a:r>
            <a:r>
              <a:rPr kumimoji="0" lang="fr-CH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</a:t>
            </a:r>
            <a:r>
              <a:rPr kumimoji="0" lang="fr-CH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these</a:t>
            </a:r>
            <a:r>
              <a:rPr kumimoji="0" lang="fr-CH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cross-section </a:t>
            </a:r>
            <a:r>
              <a:rPr kumimoji="0" lang="fr-CH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calculations</a:t>
            </a:r>
            <a:r>
              <a:rPr kumimoji="0" lang="fr-CH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CH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with</a:t>
            </a:r>
            <a:r>
              <a:rPr kumimoji="0" lang="fr-CH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real detector and simulations… 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discovery potential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01104" y="6396483"/>
            <a:ext cx="1869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Mangano (ed.)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34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5" y="1081558"/>
            <a:ext cx="7367574" cy="505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FCC-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Higgs production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87234" y="6376243"/>
            <a:ext cx="2133600" cy="365125"/>
          </a:xfrm>
        </p:spPr>
        <p:txBody>
          <a:bodyPr/>
          <a:lstStyle/>
          <a:p>
            <a:r>
              <a:rPr lang="en-GB" sz="1400" dirty="0" smtClean="0">
                <a:solidFill>
                  <a:prstClr val="black">
                    <a:tint val="75000"/>
                  </a:prstClr>
                </a:solidFill>
              </a:rPr>
              <a:t>A. </a:t>
            </a:r>
            <a:r>
              <a:rPr lang="en-GB" sz="1400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sz="1400" dirty="0" smtClean="0">
                <a:solidFill>
                  <a:prstClr val="black">
                    <a:tint val="75000"/>
                  </a:prstClr>
                </a:solidFill>
              </a:rPr>
              <a:t>, ICHEP2018</a:t>
            </a:r>
            <a:endParaRPr lang="fr-CH" sz="14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6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4" y="1412776"/>
            <a:ext cx="834937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1929" y="908720"/>
            <a:ext cx="286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</a:t>
            </a:r>
            <a:r>
              <a:rPr kumimoji="0" lang="fr-CH" sz="1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H </a:t>
            </a:r>
            <a:r>
              <a:rPr kumimoji="0" lang="fr-CH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  at  the few percent </a:t>
            </a:r>
            <a:r>
              <a:rPr kumimoji="0" lang="fr-CH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Symbol"/>
              </a:rPr>
              <a:t>level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915" y="5589240"/>
            <a:ext cx="8939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To </a:t>
            </a:r>
            <a:r>
              <a:rPr lang="fr-CH" dirty="0" err="1" smtClean="0"/>
              <a:t>reach</a:t>
            </a:r>
            <a:r>
              <a:rPr lang="fr-CH" dirty="0" smtClean="0"/>
              <a:t> a  </a:t>
            </a:r>
            <a:r>
              <a:rPr lang="fr-CH" dirty="0" err="1" smtClean="0"/>
              <a:t>precision</a:t>
            </a:r>
            <a:r>
              <a:rPr lang="fr-CH" dirty="0" smtClean="0"/>
              <a:t> on </a:t>
            </a:r>
            <a:r>
              <a:rPr lang="fr-CH" dirty="0" smtClean="0">
                <a:sym typeface="Symbol"/>
              </a:rPr>
              <a:t></a:t>
            </a:r>
            <a:r>
              <a:rPr lang="fr-CH" baseline="-25000" dirty="0" smtClean="0">
                <a:sym typeface="Symbol"/>
              </a:rPr>
              <a:t>H </a:t>
            </a:r>
            <a:r>
              <a:rPr lang="fr-CH" dirty="0">
                <a:sym typeface="Symbol"/>
              </a:rPr>
              <a:t> </a:t>
            </a:r>
            <a:r>
              <a:rPr lang="fr-CH" dirty="0" smtClean="0">
                <a:sym typeface="Symbol"/>
              </a:rPr>
              <a:t> at  the few percent </a:t>
            </a:r>
            <a:r>
              <a:rPr lang="fr-CH" dirty="0" err="1" smtClean="0">
                <a:sym typeface="Symbol"/>
              </a:rPr>
              <a:t>level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requires</a:t>
            </a:r>
            <a:r>
              <a:rPr lang="fr-CH" dirty="0" smtClean="0">
                <a:sym typeface="Symbol"/>
              </a:rPr>
              <a:t> a </a:t>
            </a:r>
            <a:r>
              <a:rPr lang="fr-CH" dirty="0" err="1" smtClean="0">
                <a:sym typeface="Symbol"/>
              </a:rPr>
              <a:t>linear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collider</a:t>
            </a:r>
            <a:r>
              <a:rPr lang="fr-CH" dirty="0" smtClean="0">
                <a:sym typeface="Symbol"/>
              </a:rPr>
              <a:t> of at least 3TeV </a:t>
            </a:r>
          </a:p>
          <a:p>
            <a:r>
              <a:rPr lang="fr-CH" dirty="0" smtClean="0">
                <a:sym typeface="Symbol"/>
              </a:rPr>
              <a:t>(ILC 500 </a:t>
            </a:r>
            <a:r>
              <a:rPr lang="fr-CH" dirty="0" err="1" smtClean="0">
                <a:sym typeface="Symbol"/>
              </a:rPr>
              <a:t>GeV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can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obtain</a:t>
            </a:r>
            <a:r>
              <a:rPr lang="fr-CH" dirty="0" smtClean="0">
                <a:sym typeface="Symbol"/>
              </a:rPr>
              <a:t> a 30% indication and CLIC 3TeV </a:t>
            </a:r>
            <a:r>
              <a:rPr lang="fr-CH" dirty="0" err="1" smtClean="0">
                <a:sym typeface="Symbol"/>
              </a:rPr>
              <a:t>estimate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is</a:t>
            </a:r>
            <a:r>
              <a:rPr lang="fr-CH" dirty="0" smtClean="0">
                <a:sym typeface="Symbol"/>
              </a:rPr>
              <a:t> 10%) </a:t>
            </a:r>
          </a:p>
          <a:p>
            <a:r>
              <a:rPr lang="fr-CH" dirty="0" smtClean="0">
                <a:sym typeface="Symbol"/>
              </a:rPr>
              <a:t>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059" y="-27384"/>
            <a:ext cx="9150188" cy="8709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Higgs studies at FCC-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903196" cy="79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187234" y="6376243"/>
            <a:ext cx="2133600" cy="365125"/>
          </a:xfrm>
        </p:spPr>
        <p:txBody>
          <a:bodyPr/>
          <a:lstStyle/>
          <a:p>
            <a:r>
              <a:rPr lang="en-GB" sz="1400" dirty="0" smtClean="0">
                <a:solidFill>
                  <a:prstClr val="black">
                    <a:tint val="75000"/>
                  </a:prstClr>
                </a:solidFill>
              </a:rPr>
              <a:t>A. </a:t>
            </a:r>
            <a:r>
              <a:rPr lang="en-GB" sz="1400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sz="1400" dirty="0" smtClean="0">
                <a:solidFill>
                  <a:prstClr val="black">
                    <a:tint val="75000"/>
                  </a:prstClr>
                </a:solidFill>
              </a:rPr>
              <a:t>, ICHEP2018</a:t>
            </a:r>
            <a:endParaRPr lang="fr-CH" sz="14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192231"/>
              </p:ext>
            </p:extLst>
          </p:nvPr>
        </p:nvGraphicFramePr>
        <p:xfrm>
          <a:off x="4016798" y="609600"/>
          <a:ext cx="4876800" cy="624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2429">
                <a:tc>
                  <a:txBody>
                    <a:bodyPr/>
                    <a:lstStyle/>
                    <a:p>
                      <a:r>
                        <a:rPr lang="fr-CH" sz="2000" dirty="0" err="1" smtClean="0"/>
                        <a:t>g</a:t>
                      </a:r>
                      <a:r>
                        <a:rPr lang="fr-CH" sz="2000" baseline="-25000" dirty="0" err="1" smtClean="0"/>
                        <a:t>Hxx</a:t>
                      </a:r>
                      <a:endParaRPr lang="en-GB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FCC-</a:t>
                      </a:r>
                      <a:r>
                        <a:rPr lang="fr-CH" dirty="0" err="1" smtClean="0"/>
                        <a:t>ee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FCC-</a:t>
                      </a:r>
                      <a:r>
                        <a:rPr lang="fr-CH" dirty="0" err="1" smtClean="0"/>
                        <a:t>hh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FCC-eh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smtClean="0"/>
                        <a:t>ZZ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0.22 %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b="1" dirty="0" smtClean="0"/>
                        <a:t>&lt;</a:t>
                      </a:r>
                      <a:r>
                        <a:rPr lang="fr-CH" b="1" baseline="0" dirty="0" smtClean="0"/>
                        <a:t> </a:t>
                      </a:r>
                      <a:r>
                        <a:rPr lang="fr-CH" b="1" dirty="0" smtClean="0"/>
                        <a:t>1%     *</a:t>
                      </a:r>
                      <a:endParaRPr lang="en-GB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smtClean="0"/>
                        <a:t>WW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0.47%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en-GB" b="1" dirty="0" smtClean="0">
                          <a:sym typeface="Symbol"/>
                        </a:rPr>
                        <a:t></a:t>
                      </a:r>
                      <a:r>
                        <a:rPr lang="en-GB" b="1" baseline="-25000" dirty="0" smtClean="0">
                          <a:sym typeface="Symbol"/>
                        </a:rPr>
                        <a:t>H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smtClean="0"/>
                        <a:t>1.6%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en-GB" dirty="0" smtClean="0">
                          <a:sym typeface="Symbol"/>
                        </a:rPr>
                        <a:t>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4.2%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&lt;1%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smtClean="0"/>
                        <a:t>Z</a:t>
                      </a:r>
                      <a:r>
                        <a:rPr lang="fr-CH" dirty="0" smtClean="0">
                          <a:sym typeface="Symbol"/>
                        </a:rPr>
                        <a:t>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 -- 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ttH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13%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bb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0.5%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ym typeface="Symbol"/>
                        </a:rPr>
                        <a:t></a:t>
                      </a:r>
                      <a:endParaRPr lang="en-GB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0.8%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smtClean="0"/>
                        <a:t>cc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0.7%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1.8%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gg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1.0%</a:t>
                      </a:r>
                      <a:endParaRPr lang="en-GB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sym typeface="Symbol"/>
                        </a:rPr>
                        <a:t></a:t>
                      </a:r>
                      <a:endParaRPr lang="en-GB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8.6%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1-2%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dirty="0" err="1" smtClean="0"/>
                        <a:t>uu,dd</a:t>
                      </a:r>
                      <a:endParaRPr lang="en-GB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?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?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ss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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dirty="0" smtClean="0"/>
                        <a:t>H</a:t>
                      </a:r>
                      <a:r>
                        <a:rPr lang="fr-CH" sz="1800" dirty="0" smtClean="0"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fr-CH" sz="1800" dirty="0" smtClean="0">
                          <a:sym typeface="Symbol"/>
                        </a:rPr>
                        <a:t>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ee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b="1" dirty="0" err="1" smtClean="0"/>
                        <a:t>ee</a:t>
                      </a:r>
                      <a:r>
                        <a:rPr lang="fr-CH" b="1" dirty="0" smtClean="0"/>
                        <a:t> </a:t>
                      </a:r>
                      <a:r>
                        <a:rPr lang="fr-CH" b="1" dirty="0" smtClean="0">
                          <a:sym typeface="Wingdings" panose="05000000000000000000" pitchFamily="2" charset="2"/>
                        </a:rPr>
                        <a:t> H   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smtClean="0"/>
                        <a:t>HH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40%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~3-5%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20%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7915">
                <a:tc>
                  <a:txBody>
                    <a:bodyPr/>
                    <a:lstStyle/>
                    <a:p>
                      <a:r>
                        <a:rPr lang="fr-CH" dirty="0" err="1" smtClean="0"/>
                        <a:t>inv</a:t>
                      </a:r>
                      <a:r>
                        <a:rPr lang="fr-CH" dirty="0" smtClean="0"/>
                        <a:t>, exo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 smtClean="0"/>
                        <a:t>&lt;0.55%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b="1" dirty="0" smtClean="0"/>
                        <a:t>10</a:t>
                      </a:r>
                      <a:r>
                        <a:rPr lang="fr-CH" b="1" baseline="30000" dirty="0" smtClean="0"/>
                        <a:t>-3</a:t>
                      </a:r>
                      <a:endParaRPr lang="en-GB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dirty="0" smtClean="0"/>
                        <a:t>5%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836712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prstClr val="black"/>
                </a:solidFill>
              </a:rPr>
              <a:t>HIGGS PHYSICS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536" y="1580709"/>
            <a:ext cx="29437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>
                <a:solidFill>
                  <a:prstClr val="black"/>
                </a:solidFill>
              </a:rPr>
              <a:t>hh</a:t>
            </a:r>
            <a:r>
              <a:rPr lang="fr-CH" dirty="0" smtClean="0">
                <a:solidFill>
                  <a:prstClr val="black"/>
                </a:solidFill>
              </a:rPr>
              <a:t>, eh </a:t>
            </a:r>
            <a:r>
              <a:rPr lang="fr-CH" dirty="0" err="1" smtClean="0">
                <a:solidFill>
                  <a:prstClr val="black"/>
                </a:solidFill>
              </a:rPr>
              <a:t>precisions</a:t>
            </a:r>
            <a:r>
              <a:rPr lang="fr-CH" dirty="0" smtClean="0">
                <a:solidFill>
                  <a:prstClr val="black"/>
                </a:solidFill>
              </a:rPr>
              <a:t> assume </a:t>
            </a:r>
          </a:p>
          <a:p>
            <a:r>
              <a:rPr lang="fr-CH" dirty="0" smtClean="0">
                <a:solidFill>
                  <a:prstClr val="black"/>
                </a:solidFill>
              </a:rPr>
              <a:t>SM or </a:t>
            </a:r>
            <a:r>
              <a:rPr lang="fr-CH" dirty="0" err="1" smtClean="0">
                <a:solidFill>
                  <a:prstClr val="black"/>
                </a:solidFill>
              </a:rPr>
              <a:t>ee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  <a:r>
              <a:rPr lang="fr-CH" dirty="0" err="1" smtClean="0">
                <a:solidFill>
                  <a:prstClr val="black"/>
                </a:solidFill>
              </a:rPr>
              <a:t>measurements</a:t>
            </a:r>
            <a:endParaRPr lang="fr-CH" dirty="0">
              <a:solidFill>
                <a:prstClr val="black"/>
              </a:solidFill>
            </a:endParaRPr>
          </a:p>
          <a:p>
            <a:r>
              <a:rPr lang="fr-CH" dirty="0" err="1" smtClean="0">
                <a:solidFill>
                  <a:prstClr val="black"/>
                </a:solidFill>
              </a:rPr>
              <a:t>Ffor</a:t>
            </a:r>
            <a:r>
              <a:rPr lang="fr-CH" dirty="0" smtClean="0">
                <a:solidFill>
                  <a:prstClr val="black"/>
                </a:solidFill>
              </a:rPr>
              <a:t> FCC-</a:t>
            </a:r>
            <a:r>
              <a:rPr lang="fr-CH" dirty="0" err="1" smtClean="0">
                <a:solidFill>
                  <a:prstClr val="black"/>
                </a:solidFill>
              </a:rPr>
              <a:t>hh</a:t>
            </a:r>
            <a:r>
              <a:rPr lang="fr-CH" dirty="0" smtClean="0">
                <a:solidFill>
                  <a:prstClr val="black"/>
                </a:solidFill>
              </a:rPr>
              <a:t> : H</a:t>
            </a:r>
            <a:r>
              <a:rPr lang="fr-CH" dirty="0" smtClean="0">
                <a:solidFill>
                  <a:prstClr val="black"/>
                </a:solidFill>
                <a:sym typeface="Symbol"/>
              </a:rPr>
              <a:t></a:t>
            </a:r>
            <a:r>
              <a:rPr lang="fr-CH" dirty="0" smtClean="0">
                <a:solidFill>
                  <a:prstClr val="black"/>
                </a:solidFill>
              </a:rPr>
              <a:t> ZZ to serve </a:t>
            </a:r>
          </a:p>
          <a:p>
            <a:r>
              <a:rPr lang="fr-CH" dirty="0" smtClean="0">
                <a:solidFill>
                  <a:prstClr val="black"/>
                </a:solidFill>
              </a:rPr>
              <a:t>as cross-</a:t>
            </a:r>
            <a:r>
              <a:rPr lang="fr-CH" dirty="0" err="1" smtClean="0">
                <a:solidFill>
                  <a:prstClr val="black"/>
                </a:solidFill>
              </a:rPr>
              <a:t>normalization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</a:p>
          <a:p>
            <a:r>
              <a:rPr lang="fr-CH" dirty="0" smtClean="0">
                <a:solidFill>
                  <a:prstClr val="black"/>
                </a:solidFill>
              </a:rPr>
              <a:t>(</a:t>
            </a:r>
            <a:r>
              <a:rPr lang="fr-CH" dirty="0" err="1" smtClean="0">
                <a:solidFill>
                  <a:prstClr val="black"/>
                </a:solidFill>
              </a:rPr>
              <a:t>well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  <a:r>
              <a:rPr lang="fr-CH" dirty="0" err="1" smtClean="0">
                <a:solidFill>
                  <a:prstClr val="black"/>
                </a:solidFill>
              </a:rPr>
              <a:t>measured</a:t>
            </a:r>
            <a:r>
              <a:rPr lang="fr-CH" dirty="0" smtClean="0">
                <a:solidFill>
                  <a:prstClr val="black"/>
                </a:solidFill>
              </a:rPr>
              <a:t> at FCC-</a:t>
            </a:r>
            <a:r>
              <a:rPr lang="fr-CH" dirty="0" err="1" smtClean="0">
                <a:solidFill>
                  <a:prstClr val="black"/>
                </a:solidFill>
              </a:rPr>
              <a:t>ee</a:t>
            </a:r>
            <a:r>
              <a:rPr lang="fr-CH" dirty="0" smtClean="0">
                <a:solidFill>
                  <a:prstClr val="black"/>
                </a:solidFill>
              </a:rPr>
              <a:t>)</a:t>
            </a:r>
            <a:endParaRPr lang="fr-CH" dirty="0">
              <a:solidFill>
                <a:prstClr val="black"/>
              </a:solidFill>
            </a:endParaRP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187234" y="6376243"/>
            <a:ext cx="2133600" cy="365125"/>
          </a:xfrm>
        </p:spPr>
        <p:txBody>
          <a:bodyPr/>
          <a:lstStyle/>
          <a:p>
            <a:r>
              <a:rPr lang="en-GB" sz="1400" dirty="0" smtClean="0">
                <a:solidFill>
                  <a:prstClr val="black">
                    <a:tint val="75000"/>
                  </a:prstClr>
                </a:solidFill>
              </a:rPr>
              <a:t>A. </a:t>
            </a:r>
            <a:r>
              <a:rPr lang="en-GB" sz="1400" dirty="0" err="1" smtClean="0">
                <a:solidFill>
                  <a:prstClr val="black">
                    <a:tint val="75000"/>
                  </a:prstClr>
                </a:solidFill>
              </a:rPr>
              <a:t>Blondel</a:t>
            </a:r>
            <a:r>
              <a:rPr lang="en-GB" sz="1400" dirty="0" smtClean="0">
                <a:solidFill>
                  <a:prstClr val="black">
                    <a:tint val="75000"/>
                  </a:prstClr>
                </a:solidFill>
              </a:rPr>
              <a:t>, ICHEP2018</a:t>
            </a:r>
            <a:endParaRPr lang="fr-CH" sz="14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0272" y="6376243"/>
            <a:ext cx="2133600" cy="365125"/>
          </a:xfrm>
        </p:spPr>
        <p:txBody>
          <a:bodyPr/>
          <a:lstStyle/>
          <a:p>
            <a:endParaRPr lang="fr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11377"/>
            <a:ext cx="309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err="1" smtClean="0"/>
              <a:t>Higgs</a:t>
            </a:r>
            <a:r>
              <a:rPr lang="fr-CH" b="1" dirty="0" smtClean="0"/>
              <a:t> </a:t>
            </a:r>
            <a:r>
              <a:rPr lang="fr-CH" b="1" dirty="0" err="1" smtClean="0"/>
              <a:t>couplings</a:t>
            </a:r>
            <a:r>
              <a:rPr lang="fr-CH" b="1" dirty="0" smtClean="0"/>
              <a:t>  </a:t>
            </a:r>
            <a:r>
              <a:rPr lang="fr-CH" b="1" dirty="0" err="1" smtClean="0"/>
              <a:t>g</a:t>
            </a:r>
            <a:r>
              <a:rPr lang="fr-CH" b="1" baseline="-25000" dirty="0" err="1" smtClean="0"/>
              <a:t>Hxx</a:t>
            </a:r>
            <a:r>
              <a:rPr lang="fr-CH" b="1" baseline="-25000" dirty="0" smtClean="0"/>
              <a:t> </a:t>
            </a:r>
            <a:r>
              <a:rPr lang="fr-CH" b="1" dirty="0" err="1" smtClean="0"/>
              <a:t>precisions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36512" y="3212976"/>
            <a:ext cx="3197798" cy="14773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b="1" dirty="0" smtClean="0">
                <a:solidFill>
                  <a:prstClr val="black"/>
                </a:solidFill>
              </a:rPr>
              <a:t>for </a:t>
            </a:r>
            <a:r>
              <a:rPr lang="fr-CH" b="1" dirty="0" err="1">
                <a:solidFill>
                  <a:prstClr val="black"/>
                </a:solidFill>
              </a:rPr>
              <a:t>ttH</a:t>
            </a:r>
            <a:r>
              <a:rPr lang="fr-CH" dirty="0">
                <a:solidFill>
                  <a:prstClr val="black"/>
                </a:solidFill>
              </a:rPr>
              <a:t>, </a:t>
            </a:r>
            <a:r>
              <a:rPr lang="fr-CH" dirty="0" err="1">
                <a:solidFill>
                  <a:prstClr val="black"/>
                </a:solidFill>
              </a:rPr>
              <a:t>combination</a:t>
            </a:r>
            <a:r>
              <a:rPr lang="fr-CH" dirty="0">
                <a:solidFill>
                  <a:prstClr val="black"/>
                </a:solidFill>
              </a:rPr>
              <a:t> of </a:t>
            </a:r>
          </a:p>
          <a:p>
            <a:r>
              <a:rPr lang="fr-CH" dirty="0" smtClean="0">
                <a:solidFill>
                  <a:prstClr val="black"/>
                </a:solidFill>
                <a:sym typeface="Symbol"/>
              </a:rPr>
              <a:t></a:t>
            </a:r>
            <a:r>
              <a:rPr lang="fr-CH" dirty="0" smtClean="0">
                <a:solidFill>
                  <a:prstClr val="black"/>
                </a:solidFill>
              </a:rPr>
              <a:t>4% (model </a:t>
            </a:r>
            <a:r>
              <a:rPr lang="fr-CH" dirty="0" err="1" smtClean="0">
                <a:solidFill>
                  <a:prstClr val="black"/>
                </a:solidFill>
              </a:rPr>
              <a:t>dependent</a:t>
            </a:r>
            <a:r>
              <a:rPr lang="fr-CH" dirty="0" smtClean="0">
                <a:solidFill>
                  <a:prstClr val="black"/>
                </a:solidFill>
              </a:rPr>
              <a:t>)HL-LHC </a:t>
            </a:r>
          </a:p>
          <a:p>
            <a:r>
              <a:rPr lang="fr-CH" dirty="0" err="1" smtClean="0">
                <a:solidFill>
                  <a:prstClr val="black"/>
                </a:solidFill>
              </a:rPr>
              <a:t>with</a:t>
            </a:r>
            <a:r>
              <a:rPr lang="fr-CH" dirty="0" smtClean="0">
                <a:solidFill>
                  <a:prstClr val="black"/>
                </a:solidFill>
              </a:rPr>
              <a:t> FCC-</a:t>
            </a:r>
            <a:r>
              <a:rPr lang="fr-CH" dirty="0" err="1" smtClean="0">
                <a:solidFill>
                  <a:prstClr val="black"/>
                </a:solidFill>
              </a:rPr>
              <a:t>ee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  <a:r>
              <a:rPr lang="fr-CH" dirty="0" err="1" smtClean="0">
                <a:solidFill>
                  <a:prstClr val="black"/>
                </a:solidFill>
              </a:rPr>
              <a:t>will</a:t>
            </a:r>
            <a:r>
              <a:rPr lang="fr-CH" dirty="0" smtClean="0">
                <a:solidFill>
                  <a:prstClr val="black"/>
                </a:solidFill>
              </a:rPr>
              <a:t> lead </a:t>
            </a:r>
            <a:r>
              <a:rPr lang="fr-CH" dirty="0">
                <a:solidFill>
                  <a:prstClr val="black"/>
                </a:solidFill>
              </a:rPr>
              <a:t>to </a:t>
            </a:r>
            <a:endParaRPr lang="fr-CH" dirty="0" smtClean="0">
              <a:solidFill>
                <a:prstClr val="black"/>
              </a:solidFill>
            </a:endParaRPr>
          </a:p>
          <a:p>
            <a:r>
              <a:rPr lang="fr-CH" dirty="0" err="1" smtClean="0">
                <a:solidFill>
                  <a:prstClr val="black"/>
                </a:solidFill>
              </a:rPr>
              <a:t>ttH</a:t>
            </a:r>
            <a:r>
              <a:rPr lang="fr-CH" dirty="0" smtClean="0">
                <a:solidFill>
                  <a:prstClr val="black"/>
                </a:solidFill>
              </a:rPr>
              <a:t> </a:t>
            </a:r>
            <a:r>
              <a:rPr lang="fr-CH" dirty="0" err="1">
                <a:solidFill>
                  <a:prstClr val="black"/>
                </a:solidFill>
              </a:rPr>
              <a:t>coupling</a:t>
            </a:r>
            <a:r>
              <a:rPr lang="fr-CH" dirty="0">
                <a:solidFill>
                  <a:prstClr val="black"/>
                </a:solidFill>
              </a:rPr>
              <a:t> </a:t>
            </a:r>
            <a:r>
              <a:rPr lang="fr-CH" dirty="0" smtClean="0">
                <a:solidFill>
                  <a:prstClr val="black"/>
                </a:solidFill>
              </a:rPr>
              <a:t>to </a:t>
            </a:r>
            <a:r>
              <a:rPr lang="fr-CH" dirty="0" smtClean="0">
                <a:solidFill>
                  <a:prstClr val="black"/>
                </a:solidFill>
                <a:sym typeface="Symbol"/>
              </a:rPr>
              <a:t> </a:t>
            </a:r>
            <a:r>
              <a:rPr lang="fr-CH" dirty="0">
                <a:solidFill>
                  <a:prstClr val="black"/>
                </a:solidFill>
                <a:sym typeface="Symbol"/>
              </a:rPr>
              <a:t> </a:t>
            </a:r>
            <a:r>
              <a:rPr lang="fr-CH" dirty="0" smtClean="0">
                <a:solidFill>
                  <a:prstClr val="black"/>
                </a:solidFill>
              </a:rPr>
              <a:t>3%... </a:t>
            </a:r>
          </a:p>
          <a:p>
            <a:r>
              <a:rPr lang="fr-CH" u="sng" dirty="0" smtClean="0">
                <a:solidFill>
                  <a:prstClr val="black"/>
                </a:solidFill>
              </a:rPr>
              <a:t>      model </a:t>
            </a:r>
            <a:r>
              <a:rPr lang="fr-CH" u="sng" dirty="0" err="1" smtClean="0">
                <a:solidFill>
                  <a:prstClr val="black"/>
                </a:solidFill>
              </a:rPr>
              <a:t>independent</a:t>
            </a:r>
            <a:r>
              <a:rPr lang="fr-CH" u="sng" dirty="0" smtClean="0">
                <a:solidFill>
                  <a:prstClr val="black"/>
                </a:solidFill>
              </a:rPr>
              <a:t>!</a:t>
            </a:r>
            <a:endParaRPr lang="fr-CH" u="sng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06510" y="2934789"/>
            <a:ext cx="1068804" cy="278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496" y="4759984"/>
            <a:ext cx="3142205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for </a:t>
            </a:r>
            <a:r>
              <a:rPr lang="fr-CH" b="1" dirty="0" err="1" smtClean="0"/>
              <a:t>g</a:t>
            </a:r>
            <a:r>
              <a:rPr lang="fr-CH" b="1" baseline="-25000" dirty="0" err="1" smtClean="0"/>
              <a:t>HHH</a:t>
            </a:r>
            <a:r>
              <a:rPr lang="fr-CH" b="1" dirty="0" smtClean="0"/>
              <a:t> </a:t>
            </a:r>
            <a:r>
              <a:rPr lang="fr-CH" dirty="0" err="1" smtClean="0"/>
              <a:t>investigating</a:t>
            </a:r>
            <a:r>
              <a:rPr lang="fr-CH" dirty="0" smtClean="0"/>
              <a:t> </a:t>
            </a:r>
            <a:r>
              <a:rPr lang="fr-CH" dirty="0" err="1" smtClean="0"/>
              <a:t>now</a:t>
            </a:r>
            <a:r>
              <a:rPr lang="fr-CH" dirty="0" smtClean="0"/>
              <a:t> : the </a:t>
            </a:r>
            <a:r>
              <a:rPr lang="fr-CH" dirty="0" err="1" smtClean="0"/>
              <a:t>possibility</a:t>
            </a:r>
            <a:r>
              <a:rPr lang="fr-CH" dirty="0"/>
              <a:t> </a:t>
            </a:r>
            <a:r>
              <a:rPr lang="fr-CH" dirty="0" smtClean="0"/>
              <a:t>of </a:t>
            </a:r>
            <a:r>
              <a:rPr lang="fr-CH" dirty="0" err="1" smtClean="0"/>
              <a:t>reaching</a:t>
            </a:r>
            <a:r>
              <a:rPr lang="fr-CH" dirty="0" smtClean="0"/>
              <a:t> 5</a:t>
            </a:r>
            <a:r>
              <a:rPr lang="fr-CH" dirty="0" smtClean="0">
                <a:sym typeface="Symbol"/>
              </a:rPr>
              <a:t></a:t>
            </a:r>
            <a:r>
              <a:rPr lang="fr-CH" dirty="0" smtClean="0"/>
              <a:t>  observation  at FCC-</a:t>
            </a:r>
            <a:r>
              <a:rPr lang="fr-CH" dirty="0" err="1" smtClean="0"/>
              <a:t>ee</a:t>
            </a:r>
            <a:r>
              <a:rPr lang="fr-CH" dirty="0" smtClean="0"/>
              <a:t>: </a:t>
            </a:r>
          </a:p>
          <a:p>
            <a:r>
              <a:rPr lang="fr-CH" dirty="0" smtClean="0"/>
              <a:t>4 detectors </a:t>
            </a:r>
          </a:p>
          <a:p>
            <a:r>
              <a:rPr lang="fr-CH" dirty="0"/>
              <a:t> </a:t>
            </a:r>
            <a:r>
              <a:rPr lang="fr-CH" dirty="0" smtClean="0"/>
              <a:t>   + </a:t>
            </a:r>
            <a:r>
              <a:rPr lang="fr-CH" dirty="0" err="1" smtClean="0"/>
              <a:t>recast</a:t>
            </a:r>
            <a:r>
              <a:rPr lang="fr-CH" dirty="0" smtClean="0"/>
              <a:t> of running scenario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21203" y="6093296"/>
            <a:ext cx="654111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-3059" y="-27383"/>
            <a:ext cx="9150188" cy="63698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example synergy of FCC-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/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/eh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6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589843" cy="66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83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5140" y="469306"/>
            <a:ext cx="3705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</a:rPr>
              <a:t>h</a:t>
            </a:r>
            <a:r>
              <a:rPr lang="en-US" sz="3600" dirty="0" smtClean="0">
                <a:solidFill>
                  <a:srgbClr val="0000CC"/>
                </a:solidFill>
              </a:rPr>
              <a:t>ow to go further?</a:t>
            </a:r>
          </a:p>
          <a:p>
            <a:endParaRPr lang="en-GB" sz="3600" dirty="0">
              <a:solidFill>
                <a:srgbClr val="0000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5147" y="1212636"/>
            <a:ext cx="74050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006600"/>
                </a:solidFill>
              </a:rPr>
              <a:t>m</a:t>
            </a:r>
            <a:r>
              <a:rPr lang="en-US" sz="3200" dirty="0" smtClean="0">
                <a:solidFill>
                  <a:srgbClr val="006600"/>
                </a:solidFill>
              </a:rPr>
              <a:t>uon collider* is back !</a:t>
            </a:r>
          </a:p>
          <a:p>
            <a:pPr algn="ctr"/>
            <a:endParaRPr lang="en-US" sz="3200" dirty="0" smtClean="0">
              <a:solidFill>
                <a:srgbClr val="006600"/>
              </a:solidFill>
            </a:endParaRPr>
          </a:p>
          <a:p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3 new ideas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LEMMA </a:t>
            </a:r>
            <a:r>
              <a:rPr lang="en-US" sz="3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3200" dirty="0" smtClean="0">
                <a:solidFill>
                  <a:srgbClr val="FF0000"/>
                </a:solidFill>
              </a:rPr>
              <a:t> production by e</a:t>
            </a:r>
            <a:r>
              <a:rPr lang="en-US" sz="3200" baseline="30000" dirty="0" smtClean="0">
                <a:solidFill>
                  <a:srgbClr val="FF0000"/>
                </a:solidFill>
              </a:rPr>
              <a:t>+</a:t>
            </a:r>
            <a:r>
              <a:rPr lang="en-US" sz="3200" dirty="0" smtClean="0">
                <a:solidFill>
                  <a:srgbClr val="FF0000"/>
                </a:solidFill>
              </a:rPr>
              <a:t> annihilation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Gamma factory for e</a:t>
            </a:r>
            <a:r>
              <a:rPr lang="en-US" sz="3200" baseline="30000" dirty="0" smtClean="0">
                <a:solidFill>
                  <a:srgbClr val="FF0000"/>
                </a:solidFill>
              </a:rPr>
              <a:t>+</a:t>
            </a:r>
            <a:r>
              <a:rPr lang="en-US" sz="3200" dirty="0" smtClean="0">
                <a:solidFill>
                  <a:srgbClr val="FF0000"/>
                </a:solidFill>
              </a:rPr>
              <a:t> 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  full exploitation of FCC complex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8469" y="5708185"/>
            <a:ext cx="2281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</a:t>
            </a:r>
            <a:r>
              <a:rPr lang="en-US" dirty="0" smtClean="0"/>
              <a:t>first proposed by </a:t>
            </a:r>
            <a:r>
              <a:rPr lang="en-US" dirty="0" err="1" smtClean="0"/>
              <a:t>Gersh</a:t>
            </a:r>
            <a:r>
              <a:rPr lang="en-US" dirty="0" smtClean="0"/>
              <a:t> </a:t>
            </a:r>
            <a:r>
              <a:rPr lang="en-US" dirty="0" err="1" smtClean="0"/>
              <a:t>Budker</a:t>
            </a:r>
            <a:r>
              <a:rPr lang="en-US" dirty="0" smtClean="0"/>
              <a:t> in 1969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14" b="15743"/>
          <a:stretch/>
        </p:blipFill>
        <p:spPr>
          <a:xfrm>
            <a:off x="4292237" y="5308000"/>
            <a:ext cx="1467481" cy="14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PME012_fig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7"/>
          <a:stretch/>
        </p:blipFill>
        <p:spPr>
          <a:xfrm>
            <a:off x="155369" y="617500"/>
            <a:ext cx="8851900" cy="153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677" y="3535590"/>
            <a:ext cx="8815135" cy="2230249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00B05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2653" y="3034844"/>
            <a:ext cx="8737987" cy="2664796"/>
            <a:chOff x="-180795" y="2221595"/>
            <a:chExt cx="8737987" cy="2664796"/>
          </a:xfrm>
        </p:grpSpPr>
        <p:sp>
          <p:nvSpPr>
            <p:cNvPr id="5" name="Rectangle 4"/>
            <p:cNvSpPr/>
            <p:nvPr/>
          </p:nvSpPr>
          <p:spPr>
            <a:xfrm>
              <a:off x="2251979" y="2582551"/>
              <a:ext cx="533130" cy="2134553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-180795" y="2578000"/>
              <a:ext cx="2432773" cy="2134553"/>
            </a:xfrm>
            <a:prstGeom prst="rect">
              <a:avLst/>
            </a:prstGeom>
            <a:solidFill>
              <a:sysClr val="window" lastClr="FFFFFF">
                <a:lumMod val="85000"/>
              </a:sysClr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2013" y="2221595"/>
              <a:ext cx="5058824" cy="2664796"/>
              <a:chOff x="-1959061" y="2236513"/>
              <a:chExt cx="5058824" cy="2664796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H="1">
                <a:off x="-783518" y="3419418"/>
                <a:ext cx="3883281" cy="10227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6" name="TextBox 15"/>
              <p:cNvSpPr txBox="1"/>
              <p:nvPr/>
            </p:nvSpPr>
            <p:spPr>
              <a:xfrm rot="16200000">
                <a:off x="-1955900" y="3519475"/>
                <a:ext cx="137867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LHeC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-class e+  source &amp; e+ acceleration at 45 </a:t>
                </a:r>
                <a:r>
                  <a: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GeV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0" marR="0" lvl="0" indent="0" algn="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(circular/linear options)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200000">
                <a:off x="-813877" y="2647227"/>
                <a:ext cx="11292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e+  ring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16200000">
                <a:off x="-758747" y="3919071"/>
                <a:ext cx="144456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</a:rPr>
                  <a:t>100 KW target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7739" y="2866641"/>
                <a:ext cx="574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cs typeface="Symbol" charset="2"/>
                  </a:rPr>
                  <a:t>m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+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3653" y="3520067"/>
                <a:ext cx="5743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ymbol" charset="2"/>
                    <a:cs typeface="Symbol" charset="2"/>
                  </a:rPr>
                  <a:t>m</a:t>
                </a:r>
                <a:r>
                  <a:rPr kumimoji="0" lang="en-US" sz="1800" b="0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-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6200000">
                <a:off x="-100775" y="3846213"/>
                <a:ext cx="12446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isochronous rings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>
            <a:xfrm rot="5400000" flipH="1">
              <a:off x="642286" y="2737033"/>
              <a:ext cx="45724" cy="1334321"/>
            </a:xfrm>
            <a:prstGeom prst="rect">
              <a:avLst/>
            </a:prstGeom>
            <a:solidFill>
              <a:sysClr val="windowText" lastClr="000000"/>
            </a:solidFill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Picture 8" descr="TUPME012_fig1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00" t="58364"/>
            <a:stretch/>
          </p:blipFill>
          <p:spPr>
            <a:xfrm>
              <a:off x="5034131" y="2865903"/>
              <a:ext cx="3523061" cy="1468119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849332" y="2682937"/>
              <a:ext cx="728157" cy="963759"/>
              <a:chOff x="1000675" y="2680987"/>
              <a:chExt cx="728157" cy="963759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000675" y="2680987"/>
                <a:ext cx="728157" cy="727838"/>
              </a:xfrm>
              <a:prstGeom prst="ellips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1242878" y="3179735"/>
                <a:ext cx="220365" cy="222815"/>
              </a:xfrm>
              <a:prstGeom prst="ellips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1245622" y="3421931"/>
                <a:ext cx="220365" cy="222815"/>
              </a:xfrm>
              <a:prstGeom prst="ellips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flipH="1">
                <a:off x="1326686" y="3328394"/>
                <a:ext cx="45719" cy="165744"/>
              </a:xfrm>
              <a:prstGeom prst="rect">
                <a:avLst/>
              </a:prstGeom>
              <a:solidFill>
                <a:srgbClr val="660066"/>
              </a:soli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261792" y="3581030"/>
            <a:ext cx="14061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Positron Beam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2652" y="5718203"/>
            <a:ext cx="144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FF0000"/>
                </a:solidFill>
                <a:latin typeface="Arial"/>
              </a:rPr>
              <a:t>k</a:t>
            </a:r>
            <a:r>
              <a:rPr lang="en-US" b="1" dirty="0" err="1">
                <a:solidFill>
                  <a:srgbClr val="FF0000"/>
                </a:solidFill>
                <a:latin typeface="Arial"/>
              </a:rPr>
              <a:t>ey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 c</a:t>
            </a:r>
            <a:r>
              <a:rPr lang="en-US" b="1" dirty="0" err="1">
                <a:solidFill>
                  <a:srgbClr val="FF0000"/>
                </a:solidFill>
                <a:latin typeface="Arial"/>
              </a:rPr>
              <a:t>hallenges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37696" y="5909692"/>
            <a:ext cx="3200517" cy="338554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/>
                <a:cs typeface="Wingdings 3" charset="2"/>
              </a:rPr>
              <a:t>~10</a:t>
            </a:r>
            <a:r>
              <a:rPr lang="en-US" sz="1600" b="1" kern="0" baseline="30000" dirty="0">
                <a:solidFill>
                  <a:srgbClr val="FF0000"/>
                </a:solidFill>
                <a:latin typeface="Arial"/>
                <a:cs typeface="Wingdings 3" charset="2"/>
              </a:rPr>
              <a:t>11 </a:t>
            </a:r>
            <a:r>
              <a:rPr lang="en-US" sz="1600" b="1" kern="0" dirty="0">
                <a:solidFill>
                  <a:srgbClr val="FF0000"/>
                </a:solidFill>
                <a:latin typeface="Symbol" panose="05050102010706020507" pitchFamily="18" charset="2"/>
                <a:cs typeface="Wingdings 3" charset="2"/>
              </a:rPr>
              <a:t>m </a:t>
            </a:r>
            <a:r>
              <a:rPr lang="en-US" sz="1600" b="1" kern="0" dirty="0">
                <a:solidFill>
                  <a:srgbClr val="FF0000"/>
                </a:solidFill>
                <a:latin typeface="Arial"/>
                <a:cs typeface="Wingdings 3" charset="2"/>
              </a:rPr>
              <a:t>/ sec from </a:t>
            </a:r>
            <a:r>
              <a:rPr lang="en-US" sz="1600" b="1" i="1" kern="0" dirty="0" err="1">
                <a:solidFill>
                  <a:srgbClr val="FF0000"/>
                </a:solidFill>
                <a:latin typeface="Arial"/>
                <a:cs typeface="Wingdings 3" charset="2"/>
              </a:rPr>
              <a:t>e</a:t>
            </a:r>
            <a:r>
              <a:rPr lang="en-US" sz="1600" b="1" i="1" kern="0" baseline="30000" dirty="0" err="1">
                <a:solidFill>
                  <a:srgbClr val="FF0000"/>
                </a:solidFill>
                <a:latin typeface="Arial"/>
                <a:cs typeface="Wingdings 3" charset="2"/>
              </a:rPr>
              <a:t>+</a:t>
            </a:r>
            <a:r>
              <a:rPr lang="en-US" sz="1600" b="1" i="1" kern="0" dirty="0" err="1">
                <a:solidFill>
                  <a:srgbClr val="FF0000"/>
                </a:solidFill>
                <a:latin typeface="Arial"/>
                <a:cs typeface="Wingdings 3" charset="2"/>
              </a:rPr>
              <a:t>e</a:t>
            </a:r>
            <a:r>
              <a:rPr lang="en-US" sz="1600" b="1" i="1" kern="0" baseline="30000" dirty="0" err="1">
                <a:solidFill>
                  <a:srgbClr val="FF0000"/>
                </a:solidFill>
                <a:latin typeface="Arial"/>
                <a:cs typeface="Wingdings 3" charset="2"/>
              </a:rPr>
              <a:t>-</a:t>
            </a:r>
            <a:r>
              <a:rPr lang="en-US" sz="1600" b="1" kern="0" dirty="0" err="1">
                <a:solidFill>
                  <a:srgbClr val="FF0000"/>
                </a:solidFill>
                <a:latin typeface="Wingdings 3" charset="2"/>
                <a:cs typeface="Wingdings 3" charset="2"/>
              </a:rPr>
              <a:t>g</a:t>
            </a:r>
            <a:r>
              <a:rPr lang="en-US" sz="1600" b="1" i="1" kern="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m+m</a:t>
            </a:r>
            <a:r>
              <a:rPr lang="en-US" sz="1600" b="1" i="1" kern="0" dirty="0">
                <a:solidFill>
                  <a:srgbClr val="FF0000"/>
                </a:solidFill>
                <a:latin typeface="Symbol" charset="2"/>
                <a:cs typeface="Symbol" charset="2"/>
              </a:rPr>
              <a:t>-</a:t>
            </a:r>
            <a:endParaRPr lang="en-GB" sz="1600" kern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1706" y="6283921"/>
            <a:ext cx="132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000090"/>
                </a:solidFill>
                <a:latin typeface="Arial"/>
              </a:rPr>
              <a:t>k</a:t>
            </a:r>
            <a:r>
              <a:rPr lang="en-US" b="1" dirty="0" err="1">
                <a:solidFill>
                  <a:srgbClr val="000090"/>
                </a:solidFill>
                <a:latin typeface="Arial"/>
              </a:rPr>
              <a:t>ey</a:t>
            </a:r>
            <a:r>
              <a:rPr lang="en-US" b="1" dirty="0">
                <a:solidFill>
                  <a:srgbClr val="000090"/>
                </a:solidFill>
                <a:latin typeface="Arial"/>
              </a:rPr>
              <a:t> </a:t>
            </a:r>
          </a:p>
          <a:p>
            <a:pPr defTabSz="457200">
              <a:defRPr/>
            </a:pPr>
            <a:r>
              <a:rPr lang="en-US" b="1" dirty="0">
                <a:solidFill>
                  <a:srgbClr val="000090"/>
                </a:solidFill>
                <a:latin typeface="Arial"/>
              </a:rPr>
              <a:t>R&amp;D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05922" y="6310940"/>
            <a:ext cx="3948643" cy="584776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10</a:t>
            </a:r>
            <a:r>
              <a:rPr lang="en-US" sz="1600" b="1" kern="0" baseline="30000" dirty="0">
                <a:solidFill>
                  <a:srgbClr val="000090"/>
                </a:solidFill>
                <a:latin typeface="Arial"/>
              </a:rPr>
              <a:t>15 </a:t>
            </a: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e</a:t>
            </a:r>
            <a:r>
              <a:rPr lang="en-US" sz="1600" b="1" kern="0" baseline="30000" dirty="0">
                <a:solidFill>
                  <a:srgbClr val="000090"/>
                </a:solidFill>
                <a:latin typeface="Arial"/>
              </a:rPr>
              <a:t>+</a:t>
            </a:r>
            <a:r>
              <a:rPr lang="en-US" sz="1600" b="1" kern="0" dirty="0">
                <a:solidFill>
                  <a:srgbClr val="000090"/>
                </a:solidFill>
                <a:latin typeface="Arial"/>
              </a:rPr>
              <a:t>/sec, 100 kW class target, NON destructive process in e+ ring</a:t>
            </a:r>
            <a:endParaRPr lang="en-GB" sz="1600" kern="0" dirty="0">
              <a:solidFill>
                <a:srgbClr val="000090"/>
              </a:solidFill>
              <a:latin typeface="Arial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2463405" y="1852497"/>
            <a:ext cx="0" cy="274725"/>
          </a:xfrm>
          <a:prstGeom prst="straightConnector1">
            <a:avLst/>
          </a:prstGeom>
          <a:noFill/>
          <a:ln w="12700" cap="flat" cmpd="sng" algn="ctr">
            <a:solidFill>
              <a:srgbClr val="FF00FF"/>
            </a:solidFill>
            <a:prstDash val="solid"/>
            <a:miter lim="800000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140912" y="2297057"/>
            <a:ext cx="1441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FF"/>
                </a:solidFill>
                <a:latin typeface="Arial"/>
              </a:rPr>
              <a:t>k</a:t>
            </a:r>
            <a:r>
              <a:rPr lang="en-US" b="1" dirty="0" err="1">
                <a:solidFill>
                  <a:srgbClr val="FF00FF"/>
                </a:solidFill>
                <a:latin typeface="Arial"/>
              </a:rPr>
              <a:t>ey</a:t>
            </a:r>
            <a:r>
              <a:rPr lang="en-US" b="1" dirty="0">
                <a:solidFill>
                  <a:srgbClr val="FF00FF"/>
                </a:solidFill>
                <a:latin typeface="Arial"/>
              </a:rPr>
              <a:t> c</a:t>
            </a:r>
            <a:r>
              <a:rPr lang="en-US" b="1" dirty="0" err="1">
                <a:solidFill>
                  <a:srgbClr val="FF00FF"/>
                </a:solidFill>
                <a:latin typeface="Arial"/>
              </a:rPr>
              <a:t>hallenges</a:t>
            </a:r>
            <a:r>
              <a:rPr lang="en-US" b="1" dirty="0">
                <a:solidFill>
                  <a:srgbClr val="FF00FF"/>
                </a:solidFill>
                <a:latin typeface="Arial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693740" y="2238500"/>
            <a:ext cx="1849296" cy="830997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~10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13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-10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14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cs typeface="Wingdings 3" charset="2"/>
              </a:rPr>
              <a:t>m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/ sec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t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ertiary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 particle 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p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 3" charset="2"/>
                <a:cs typeface="Wingdings 3" charset="2"/>
              </a:rPr>
              <a:t>g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charset="2"/>
                <a:cs typeface="Symbol" charset="2"/>
              </a:rPr>
              <a:t>p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 3" charset="2"/>
                <a:cs typeface="Wingdings 3" charset="2"/>
              </a:rPr>
              <a:t>g</a:t>
            </a:r>
            <a:r>
              <a:rPr kumimoji="0" lang="en-US" sz="1600" b="1" i="1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charset="2"/>
                <a:cs typeface="Symbol" charset="2"/>
              </a:rPr>
              <a:t>m</a:t>
            </a:r>
            <a:r>
              <a:rPr kumimoji="0" 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charset="2"/>
                <a:cs typeface="Symbol" charset="2"/>
              </a:rPr>
              <a:t>: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32594" y="2238500"/>
            <a:ext cx="1337226" cy="830997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f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ast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 cooling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 (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cs typeface="Wingdings 3" charset="2"/>
              </a:rPr>
              <a:t>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=2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  <a:cs typeface="Wingdings 3" charset="2"/>
              </a:rPr>
              <a:t>m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s)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by 10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6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 (6D)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79908" y="2331321"/>
            <a:ext cx="1992853" cy="584776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f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ast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 acceleration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mitigating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</a:rPr>
              <a:t> decay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80019" y="2291623"/>
            <a:ext cx="1455848" cy="584775"/>
          </a:xfrm>
          <a:prstGeom prst="rect">
            <a:avLst/>
          </a:prstGeom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b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  <a:cs typeface="Wingdings 3" charset="2"/>
              </a:rPr>
              <a:t>ackground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  <a:cs typeface="Wingdings 3" charset="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</a:rPr>
              <a:t>from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/>
              </a:rPr>
              <a:t> decay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4506599" y="1823522"/>
            <a:ext cx="0" cy="274725"/>
          </a:xfrm>
          <a:prstGeom prst="straightConnector1">
            <a:avLst/>
          </a:prstGeom>
          <a:noFill/>
          <a:ln w="12700" cap="flat" cmpd="sng" algn="ctr">
            <a:solidFill>
              <a:srgbClr val="FF00FF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>
          <a:xfrm flipV="1">
            <a:off x="6619533" y="1852497"/>
            <a:ext cx="0" cy="274725"/>
          </a:xfrm>
          <a:prstGeom prst="straightConnector1">
            <a:avLst/>
          </a:prstGeom>
          <a:noFill/>
          <a:ln w="12700" cap="flat" cmpd="sng" algn="ctr">
            <a:solidFill>
              <a:srgbClr val="FF00FF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 flipV="1">
            <a:off x="8407943" y="1778903"/>
            <a:ext cx="0" cy="274725"/>
          </a:xfrm>
          <a:prstGeom prst="straightConnector1">
            <a:avLst/>
          </a:prstGeom>
          <a:noFill/>
          <a:ln w="12700" cap="flat" cmpd="sng" algn="ctr">
            <a:solidFill>
              <a:srgbClr val="FF00FF"/>
            </a:solidFill>
            <a:prstDash val="solid"/>
            <a:miter lim="800000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from US-MAP (2015) to </a:t>
            </a:r>
            <a:r>
              <a:rPr lang="en-GB" sz="3200" b="1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LEMMA scheme (2017</a:t>
            </a:r>
            <a:r>
              <a:rPr lang="en-GB" sz="3200" b="1" dirty="0">
                <a:solidFill>
                  <a:srgbClr val="0070C0"/>
                </a:solidFill>
                <a:latin typeface="Constantia" panose="02030602050306030303" pitchFamily="18" charset="0"/>
              </a:rPr>
              <a:t>)</a:t>
            </a:r>
            <a:endParaRPr lang="en-GB" sz="3200" dirty="0">
              <a:solidFill>
                <a:prstClr val="black"/>
              </a:solidFill>
              <a:latin typeface="Constantia" panose="02030602050306030303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60003" y="6062166"/>
            <a:ext cx="268829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M.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Antonelli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M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Boscolo, P. 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aimondi et al.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6584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/>
      <p:bldP spid="23" grpId="0"/>
      <p:bldP spid="24" grpId="0" animBg="1"/>
      <p:bldP spid="25" grpId="0"/>
      <p:bldP spid="26" grpId="0" animBg="1"/>
      <p:bldP spid="28" grpId="0"/>
      <p:bldP spid="29" grpId="0" animBg="1"/>
      <p:bldP spid="30" grpId="0" animBg="1"/>
      <p:bldP spid="31" grpId="0" animBg="1"/>
      <p:bldP spid="32" grpId="0" animBg="1"/>
      <p:bldP spid="3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13338" y="6110933"/>
            <a:ext cx="2456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 photon energies,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igh cross section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708" y="6516130"/>
            <a:ext cx="109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W. Krasny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5632" y="6449487"/>
            <a:ext cx="508770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b="1" i="1" dirty="0" smtClean="0">
                <a:solidFill>
                  <a:srgbClr val="000099"/>
                </a:solidFill>
              </a:rPr>
              <a:t>FCC </a:t>
            </a:r>
            <a:r>
              <a:rPr lang="en-US" b="1" i="1" dirty="0">
                <a:solidFill>
                  <a:srgbClr val="000099"/>
                </a:solidFill>
              </a:rPr>
              <a:t>based Gamma Factory could provide </a:t>
            </a:r>
            <a:r>
              <a:rPr lang="en-US" b="1" i="1" dirty="0" smtClean="0">
                <a:solidFill>
                  <a:srgbClr val="000099"/>
                </a:solidFill>
              </a:rPr>
              <a:t>&gt;10</a:t>
            </a:r>
            <a:r>
              <a:rPr lang="en-US" b="1" i="1" baseline="30000" dirty="0" smtClean="0">
                <a:solidFill>
                  <a:srgbClr val="000099"/>
                </a:solidFill>
              </a:rPr>
              <a:t>17</a:t>
            </a:r>
            <a:r>
              <a:rPr lang="en-US" b="1" i="1" dirty="0" smtClean="0">
                <a:solidFill>
                  <a:srgbClr val="000099"/>
                </a:solidFill>
              </a:rPr>
              <a:t> e</a:t>
            </a:r>
            <a:r>
              <a:rPr lang="en-US" b="1" i="1" baseline="30000" dirty="0" smtClean="0">
                <a:solidFill>
                  <a:srgbClr val="000099"/>
                </a:solidFill>
              </a:rPr>
              <a:t>+</a:t>
            </a:r>
            <a:r>
              <a:rPr lang="en-US" b="1" i="1" dirty="0" smtClean="0">
                <a:solidFill>
                  <a:srgbClr val="000099"/>
                </a:solidFill>
              </a:rPr>
              <a:t>/s</a:t>
            </a:r>
            <a:endParaRPr lang="en-GB" b="1" i="1" dirty="0">
              <a:solidFill>
                <a:srgbClr val="0000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849" y="642886"/>
            <a:ext cx="7724301" cy="5572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101098"/>
            <a:ext cx="1054445" cy="10544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6822" y="-37174"/>
            <a:ext cx="592707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“Gamma Factory” based on “PSI”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Compton back scattering at LHC or FCC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89" y="0"/>
            <a:ext cx="2150212" cy="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9" y="0"/>
            <a:ext cx="8870657" cy="4962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772061" y="5233308"/>
                <a:ext cx="10641191" cy="1059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  <m:sSub>
                        <m:sSub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  <m:r>
                        <a:rPr kumimoji="0" lang="en-GB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kumimoji="0" lang="en-GB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GB" sz="2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GB" sz="2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  <m:sSub>
                                        <m:sSubPr>
                                          <m:ctrlPr>
                                            <a:rPr kumimoji="0" lang="en-GB" sz="2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GB" sz="2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kumimoji="0" lang="en-GB" sz="2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𝑑𝑖𝑝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kumimoji="0" lang="en-GB" sz="2400" b="0" i="0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kumimoji="0" lang="en-GB" sz="2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kumimoji="0" lang="en-GB" sz="2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GB" sz="2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kumimoji="0" lang="en-GB" sz="24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f>
                            <m:f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kumimoji="0" lang="en-GB" sz="24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kumimoji="0" lang="en-GB" sz="24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kumimoji="0" lang="en-GB" sz="24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f>
                            <m:f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kumimoji="0" lang="en-GB" sz="2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kumimoji="0" lang="en-GB" sz="24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kumimoji="0" lang="en-GB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f>
                        <m:fPr>
                          <m:ctrlPr>
                            <a:rPr kumimoji="0" lang="en-GB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GB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GB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kumimoji="0" lang="en-GB" sz="24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0" lang="en-GB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72061" y="5233308"/>
                <a:ext cx="10641191" cy="10598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7276" y="6293150"/>
            <a:ext cx="90625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100 </a:t>
            </a:r>
            <a:r>
              <a:rPr lang="en-US" sz="2400" dirty="0" err="1"/>
              <a:t>TeV</a:t>
            </a:r>
            <a:r>
              <a:rPr lang="en-US" sz="2400" dirty="0"/>
              <a:t>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 collider in </a:t>
            </a:r>
            <a:r>
              <a:rPr lang="en-US" sz="2400" i="1" dirty="0"/>
              <a:t>C</a:t>
            </a:r>
            <a:r>
              <a:rPr lang="en-US" sz="2400" dirty="0"/>
              <a:t>=100 km FCC tunnel with </a:t>
            </a:r>
            <a:r>
              <a:rPr lang="en-US" sz="2400" i="1" dirty="0"/>
              <a:t>B</a:t>
            </a:r>
            <a:r>
              <a:rPr lang="en-US" sz="2400" dirty="0"/>
              <a:t>=16 </a:t>
            </a:r>
            <a:r>
              <a:rPr lang="en-US" sz="2400" dirty="0" smtClean="0"/>
              <a:t>T → </a:t>
            </a:r>
            <a:r>
              <a:rPr lang="en-US" sz="2400" i="1" dirty="0" smtClean="0"/>
              <a:t>L</a:t>
            </a:r>
            <a:r>
              <a:rPr lang="en-US" sz="2400" dirty="0" smtClean="0"/>
              <a:t>&gt;10</a:t>
            </a:r>
            <a:r>
              <a:rPr lang="en-US" sz="2400" baseline="30000" dirty="0" smtClean="0"/>
              <a:t>34 </a:t>
            </a:r>
            <a:r>
              <a:rPr lang="en-US" sz="2400" dirty="0" smtClean="0"/>
              <a:t>cm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s</a:t>
            </a:r>
            <a:r>
              <a:rPr lang="en-US" sz="2400" baseline="30000" dirty="0" smtClean="0"/>
              <a:t>-1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901570" y="606582"/>
            <a:ext cx="208229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Combining Gamma Factory, LEMMA,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FCC-</a:t>
            </a:r>
            <a:r>
              <a:rPr lang="en-US" dirty="0" err="1" smtClean="0">
                <a:solidFill>
                  <a:srgbClr val="0000CC"/>
                </a:solidFill>
              </a:rPr>
              <a:t>ee</a:t>
            </a:r>
            <a:r>
              <a:rPr lang="en-US" dirty="0" smtClean="0">
                <a:solidFill>
                  <a:srgbClr val="0000CC"/>
                </a:solidFill>
              </a:rPr>
              <a:t> and FCC-</a:t>
            </a:r>
            <a:r>
              <a:rPr lang="en-US" dirty="0" err="1" smtClean="0">
                <a:solidFill>
                  <a:srgbClr val="0000CC"/>
                </a:solidFill>
              </a:rPr>
              <a:t>hh</a:t>
            </a:r>
            <a:endParaRPr lang="en-GB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LHC: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present collider flagship 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7" y="1380040"/>
            <a:ext cx="3758118" cy="3404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1" b="1016"/>
          <a:stretch/>
        </p:blipFill>
        <p:spPr>
          <a:xfrm>
            <a:off x="35496" y="4752000"/>
            <a:ext cx="3615654" cy="20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3059" y="933240"/>
            <a:ext cx="4961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2012: Higgs boson discovery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1784" y="994077"/>
            <a:ext cx="4884712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sym typeface="Symbol"/>
              </a:rPr>
              <a:t>Completes standard </a:t>
            </a:r>
            <a:r>
              <a:rPr lang="en-GB" sz="2000" dirty="0">
                <a:solidFill>
                  <a:prstClr val="black"/>
                </a:solidFill>
                <a:latin typeface="Calibri"/>
                <a:sym typeface="Symbol"/>
              </a:rPr>
              <a:t>model 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sym typeface="Symbol"/>
              </a:rPr>
              <a:t>describing </a:t>
            </a:r>
            <a:r>
              <a:rPr lang="en-GB" sz="2000" dirty="0">
                <a:solidFill>
                  <a:prstClr val="black"/>
                </a:solidFill>
                <a:latin typeface="Calibri"/>
                <a:sym typeface="Symbol"/>
              </a:rPr>
              <a:t>known matter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sym typeface="Symbol"/>
              </a:rPr>
              <a:t>,  </a:t>
            </a:r>
            <a:r>
              <a:rPr lang="en-GB" sz="2000" b="1" dirty="0" smtClean="0">
                <a:solidFill>
                  <a:srgbClr val="FF0000"/>
                </a:solidFill>
                <a:latin typeface="Calibri"/>
                <a:sym typeface="Symbol"/>
              </a:rPr>
              <a:t>BUT this is only 5</a:t>
            </a:r>
            <a:r>
              <a:rPr lang="en-GB" sz="2000" b="1" dirty="0">
                <a:solidFill>
                  <a:srgbClr val="FF0000"/>
                </a:solidFill>
                <a:latin typeface="Calibri"/>
                <a:sym typeface="Symbol"/>
              </a:rPr>
              <a:t>% of the universe!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endParaRPr lang="en-GB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11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US" sz="2000" dirty="0" smtClean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defRPr/>
            </a:pPr>
            <a:endParaRPr lang="en-GB" sz="20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r>
              <a:rPr lang="en-GB" sz="600" dirty="0">
                <a:solidFill>
                  <a:prstClr val="black"/>
                </a:solidFill>
                <a:latin typeface="Calibri"/>
                <a:sym typeface="Symbol"/>
              </a:rPr>
              <a:t>  </a:t>
            </a:r>
          </a:p>
          <a:p>
            <a:pPr marL="179387" lvl="2">
              <a:defRPr/>
            </a:pPr>
            <a:endParaRPr lang="en-GB" sz="6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endParaRPr lang="en-GB" sz="6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179387" lvl="2">
              <a:defRPr/>
            </a:pPr>
            <a:endParaRPr lang="en-GB" sz="600" dirty="0">
              <a:solidFill>
                <a:prstClr val="black"/>
              </a:solidFill>
              <a:latin typeface="Calibri"/>
              <a:sym typeface="Symbol"/>
            </a:endParaRP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  <a:sym typeface="Symbol"/>
              </a:rPr>
              <a:t>what is dark matter?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  <a:sym typeface="Symbol"/>
              </a:rPr>
              <a:t>what is dark energy?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  <a:sym typeface="Symbol"/>
              </a:rPr>
              <a:t>why is there more matter than antimatter?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sym typeface="Symbol"/>
              </a:rPr>
              <a:t>what </a:t>
            </a:r>
            <a:r>
              <a:rPr lang="en-GB" sz="2000" dirty="0">
                <a:solidFill>
                  <a:prstClr val="black"/>
                </a:solidFill>
                <a:latin typeface="Calibri"/>
                <a:sym typeface="Symbol"/>
              </a:rPr>
              <a:t>about gravity? </a:t>
            </a:r>
          </a:p>
          <a:p>
            <a:pPr marL="803275" lvl="2" indent="-623888">
              <a:buFont typeface="Wingdings" panose="05000000000000000000" pitchFamily="2" charset="2"/>
              <a:buChar char="Ø"/>
              <a:defRPr/>
            </a:pPr>
            <a:r>
              <a:rPr lang="en-GB" sz="2000" dirty="0" smtClean="0">
                <a:solidFill>
                  <a:prstClr val="black"/>
                </a:solidFill>
                <a:latin typeface="Calibri"/>
                <a:sym typeface="Symbol"/>
              </a:rPr>
              <a:t>etc…</a:t>
            </a:r>
            <a:endParaRPr lang="en-GB" sz="1200" b="1" dirty="0">
              <a:solidFill>
                <a:prstClr val="black"/>
              </a:solidFill>
              <a:latin typeface="Calibri"/>
              <a:sym typeface="Symbo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815" y="1988840"/>
            <a:ext cx="3371527" cy="20389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47190" y="5966353"/>
            <a:ext cx="4373282" cy="775015"/>
          </a:xfrm>
          <a:prstGeom prst="rect">
            <a:avLst/>
          </a:prstGeom>
          <a:solidFill>
            <a:srgbClr val="FFFF00"/>
          </a:solidFill>
        </p:spPr>
        <p:txBody>
          <a:bodyPr wrap="square" tIns="18000" bIns="18000" rtlCol="0">
            <a:spAutoFit/>
          </a:bodyPr>
          <a:lstStyle/>
          <a:p>
            <a:pPr algn="ctr">
              <a:defRPr/>
            </a:pPr>
            <a:r>
              <a:rPr lang="en-GB" sz="2400" b="1" dirty="0" smtClean="0">
                <a:solidFill>
                  <a:srgbClr val="0C377B"/>
                </a:solidFill>
                <a:latin typeface="Calibri"/>
                <a:sym typeface="Wingdings" panose="05000000000000000000" pitchFamily="2" charset="2"/>
              </a:rPr>
              <a:t> </a:t>
            </a:r>
            <a:r>
              <a:rPr lang="en-GB" sz="2400" b="1" dirty="0" smtClean="0">
                <a:solidFill>
                  <a:srgbClr val="0C377B"/>
                </a:solidFill>
                <a:latin typeface="Calibri"/>
              </a:rPr>
              <a:t>Upgrade and full exploitation of LHC as first step</a:t>
            </a:r>
            <a:endParaRPr lang="en-GB" sz="2400" b="1" dirty="0">
              <a:solidFill>
                <a:srgbClr val="0C377B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35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91" y="1672225"/>
            <a:ext cx="7606439" cy="49665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5191" y="815165"/>
            <a:ext cx="78345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luminosity per wall-plug power vs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c.m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energy</a:t>
            </a:r>
          </a:p>
        </p:txBody>
      </p:sp>
      <p:sp>
        <p:nvSpPr>
          <p:cNvPr id="4" name="Freeform 3"/>
          <p:cNvSpPr/>
          <p:nvPr/>
        </p:nvSpPr>
        <p:spPr>
          <a:xfrm>
            <a:off x="3396044" y="3675102"/>
            <a:ext cx="2021305" cy="1222434"/>
          </a:xfrm>
          <a:custGeom>
            <a:avLst/>
            <a:gdLst>
              <a:gd name="connsiteX0" fmla="*/ 0 w 3260558"/>
              <a:gd name="connsiteY0" fmla="*/ 0 h 2569971"/>
              <a:gd name="connsiteX1" fmla="*/ 890337 w 3260558"/>
              <a:gd name="connsiteY1" fmla="*/ 1636295 h 2569971"/>
              <a:gd name="connsiteX2" fmla="*/ 1672390 w 3260558"/>
              <a:gd name="connsiteY2" fmla="*/ 2526632 h 2569971"/>
              <a:gd name="connsiteX3" fmla="*/ 2454442 w 3260558"/>
              <a:gd name="connsiteY3" fmla="*/ 2358189 h 2569971"/>
              <a:gd name="connsiteX4" fmla="*/ 3260558 w 3260558"/>
              <a:gd name="connsiteY4" fmla="*/ 1720516 h 2569971"/>
              <a:gd name="connsiteX5" fmla="*/ 3260558 w 3260558"/>
              <a:gd name="connsiteY5" fmla="*/ 1720516 h 2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60558" h="2569971">
                <a:moveTo>
                  <a:pt x="0" y="0"/>
                </a:moveTo>
                <a:cubicBezTo>
                  <a:pt x="305802" y="607595"/>
                  <a:pt x="611605" y="1215190"/>
                  <a:pt x="890337" y="1636295"/>
                </a:cubicBezTo>
                <a:cubicBezTo>
                  <a:pt x="1169069" y="2057400"/>
                  <a:pt x="1411706" y="2406316"/>
                  <a:pt x="1672390" y="2526632"/>
                </a:cubicBezTo>
                <a:cubicBezTo>
                  <a:pt x="1933074" y="2646948"/>
                  <a:pt x="2189747" y="2492542"/>
                  <a:pt x="2454442" y="2358189"/>
                </a:cubicBezTo>
                <a:cubicBezTo>
                  <a:pt x="2719137" y="2223836"/>
                  <a:pt x="3260558" y="1720516"/>
                  <a:pt x="3260558" y="1720516"/>
                </a:cubicBezTo>
                <a:lnTo>
                  <a:pt x="3260558" y="1720516"/>
                </a:lnTo>
              </a:path>
            </a:pathLst>
          </a:custGeom>
          <a:noFill/>
          <a:ln w="5080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2537" y="1401252"/>
            <a:ext cx="4869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J.P.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Delahaye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M. Palmer,  et al., arXiv:1502.01647 (updated by A.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Blondel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P. Janot, F.Z.)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6913" y="2162661"/>
            <a:ext cx="3197087" cy="1200329"/>
          </a:xfrm>
          <a:prstGeom prst="rect">
            <a:avLst/>
          </a:prstGeom>
          <a:solidFill>
            <a:srgbClr val="5B9BD5">
              <a:lumMod val="60000"/>
              <a:lumOff val="40000"/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“FCC-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Symbol" panose="05050102010706020507" pitchFamily="18" charset="2"/>
              </a:rPr>
              <a:t>mm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”-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a long-term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FCC upgrade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308059" y="2363660"/>
            <a:ext cx="1230985" cy="715991"/>
          </a:xfrm>
          <a:prstGeom prst="straightConnector1">
            <a:avLst/>
          </a:prstGeom>
          <a:noFill/>
          <a:ln w="4445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cxnSp>
        <p:nvCxnSpPr>
          <p:cNvPr id="8" name="Straight Arrow Connector 7"/>
          <p:cNvCxnSpPr/>
          <p:nvPr/>
        </p:nvCxnSpPr>
        <p:spPr>
          <a:xfrm>
            <a:off x="5330538" y="2489558"/>
            <a:ext cx="996031" cy="945533"/>
          </a:xfrm>
          <a:prstGeom prst="straightConnector1">
            <a:avLst/>
          </a:prstGeom>
          <a:noFill/>
          <a:ln w="44450" cap="flat" cmpd="sng" algn="ctr">
            <a:solidFill>
              <a:sysClr val="windowText" lastClr="000000"/>
            </a:solidFill>
            <a:prstDash val="solid"/>
            <a:miter lim="800000"/>
            <a:tailEnd type="triangle" w="lg" len="lg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583794" y="1991998"/>
            <a:ext cx="1062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FCC-</a:t>
            </a:r>
            <a:r>
              <a:rPr kumimoji="0" lang="en-US" sz="2400" b="1" i="1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hh</a:t>
            </a:r>
            <a:endParaRPr kumimoji="0" lang="en-GB" sz="2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3059" y="-27383"/>
            <a:ext cx="9150188" cy="63698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collider efficiency – 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L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lang="en-US" sz="3200" dirty="0" smtClean="0">
                <a:latin typeface="Arial"/>
              </a:rPr>
              <a:t>per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power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" y="-4371"/>
            <a:ext cx="1589843" cy="66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059" y="-27383"/>
            <a:ext cx="9150188" cy="63698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Arial"/>
              </a:rPr>
              <a:t>a</a:t>
            </a:r>
            <a:r>
              <a:rPr lang="en-US" sz="3200" dirty="0" smtClean="0">
                <a:latin typeface="Arial"/>
              </a:rPr>
              <a:t> few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conclusions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377" y="772887"/>
            <a:ext cx="914400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6600"/>
                </a:solidFill>
              </a:rPr>
              <a:t>100 </a:t>
            </a:r>
            <a:r>
              <a:rPr lang="en-US" sz="2800" b="1" dirty="0" err="1" smtClean="0">
                <a:solidFill>
                  <a:srgbClr val="006600"/>
                </a:solidFill>
              </a:rPr>
              <a:t>TeV</a:t>
            </a:r>
            <a:r>
              <a:rPr lang="en-US" sz="2800" b="1" dirty="0" smtClean="0">
                <a:solidFill>
                  <a:srgbClr val="006600"/>
                </a:solidFill>
              </a:rPr>
              <a:t> hadron collider the only available path to directly produce new particles at energies of 10s of </a:t>
            </a:r>
            <a:r>
              <a:rPr lang="en-US" sz="2800" b="1" dirty="0" err="1" smtClean="0">
                <a:solidFill>
                  <a:srgbClr val="006600"/>
                </a:solidFill>
              </a:rPr>
              <a:t>TeV</a:t>
            </a:r>
            <a:r>
              <a:rPr lang="en-US" sz="2800" b="1" dirty="0" smtClean="0">
                <a:solidFill>
                  <a:srgbClr val="006600"/>
                </a:solidFill>
              </a:rPr>
              <a:t>; such machine also is the ultimate Higgs factory</a:t>
            </a:r>
            <a:endParaRPr lang="en-US" sz="2800" b="1" dirty="0">
              <a:solidFill>
                <a:srgbClr val="006600"/>
              </a:solidFill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/>
              <a:t>c</a:t>
            </a:r>
            <a:r>
              <a:rPr lang="en-US" sz="2800" b="1" dirty="0" smtClean="0"/>
              <a:t>omplete design for FCC-</a:t>
            </a:r>
            <a:r>
              <a:rPr lang="en-US" sz="2800" b="1" dirty="0" err="1" smtClean="0"/>
              <a:t>hh</a:t>
            </a:r>
            <a:r>
              <a:rPr lang="en-US" sz="2800" b="1" dirty="0" smtClean="0"/>
              <a:t>, parallel effort in China for </a:t>
            </a:r>
            <a:r>
              <a:rPr lang="en-US" sz="2800" b="1" dirty="0" err="1" smtClean="0"/>
              <a:t>SppC</a:t>
            </a:r>
            <a:endParaRPr lang="en-US" sz="2800" b="1" dirty="0" smtClean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k</a:t>
            </a:r>
            <a:r>
              <a:rPr lang="en-US" sz="2800" b="1" dirty="0" smtClean="0">
                <a:solidFill>
                  <a:srgbClr val="C00000"/>
                </a:solidFill>
              </a:rPr>
              <a:t>ey technologies: SC wire and high field SC magnets; different approaches for FCC and </a:t>
            </a:r>
            <a:r>
              <a:rPr lang="en-US" sz="2800" b="1" dirty="0" err="1" smtClean="0">
                <a:solidFill>
                  <a:srgbClr val="C00000"/>
                </a:solidFill>
              </a:rPr>
              <a:t>SppC</a:t>
            </a:r>
            <a:r>
              <a:rPr lang="en-US" sz="2800" b="1" dirty="0" smtClean="0">
                <a:solidFill>
                  <a:srgbClr val="C00000"/>
                </a:solidFill>
              </a:rPr>
              <a:t>; worldwide </a:t>
            </a:r>
            <a:r>
              <a:rPr lang="en-US" sz="2800" b="1" dirty="0">
                <a:solidFill>
                  <a:srgbClr val="C00000"/>
                </a:solidFill>
              </a:rPr>
              <a:t>R&amp;D </a:t>
            </a:r>
            <a:r>
              <a:rPr lang="en-US" sz="2800" b="1" dirty="0" err="1">
                <a:solidFill>
                  <a:srgbClr val="C00000"/>
                </a:solidFill>
              </a:rPr>
              <a:t>programme</a:t>
            </a:r>
            <a:r>
              <a:rPr lang="en-US" sz="2800" b="1" dirty="0">
                <a:solidFill>
                  <a:srgbClr val="C00000"/>
                </a:solidFill>
              </a:rPr>
              <a:t> in </a:t>
            </a:r>
            <a:r>
              <a:rPr lang="en-US" sz="2800" b="1" dirty="0" smtClean="0">
                <a:solidFill>
                  <a:srgbClr val="C00000"/>
                </a:solidFill>
              </a:rPr>
              <a:t>place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6600"/>
                </a:solidFill>
              </a:rPr>
              <a:t>FCC </a:t>
            </a:r>
            <a:r>
              <a:rPr lang="en-US" sz="2800" b="1" dirty="0">
                <a:solidFill>
                  <a:srgbClr val="006600"/>
                </a:solidFill>
              </a:rPr>
              <a:t>concept supports attractive staged long-term strategy for particle physics: FCC-</a:t>
            </a:r>
            <a:r>
              <a:rPr lang="en-US" sz="2800" b="1" dirty="0" err="1">
                <a:solidFill>
                  <a:srgbClr val="006600"/>
                </a:solidFill>
              </a:rPr>
              <a:t>ee</a:t>
            </a:r>
            <a:r>
              <a:rPr lang="en-US" sz="2800" b="1" dirty="0">
                <a:solidFill>
                  <a:srgbClr val="006600"/>
                </a:solidFill>
              </a:rPr>
              <a:t> → FCC-</a:t>
            </a:r>
            <a:r>
              <a:rPr lang="en-US" sz="2800" b="1" dirty="0" err="1">
                <a:solidFill>
                  <a:srgbClr val="006600"/>
                </a:solidFill>
              </a:rPr>
              <a:t>hh</a:t>
            </a:r>
            <a:r>
              <a:rPr lang="en-US" sz="2800" b="1" dirty="0">
                <a:solidFill>
                  <a:srgbClr val="006600"/>
                </a:solidFill>
              </a:rPr>
              <a:t> → FCC-</a:t>
            </a:r>
            <a:r>
              <a:rPr lang="en-US" sz="2800" b="1" dirty="0">
                <a:solidFill>
                  <a:srgbClr val="006600"/>
                </a:solidFill>
                <a:latin typeface="Symbol" panose="05050102010706020507" pitchFamily="18" charset="2"/>
              </a:rPr>
              <a:t>mm</a:t>
            </a:r>
            <a:r>
              <a:rPr lang="en-US" sz="2800" b="1" dirty="0">
                <a:solidFill>
                  <a:srgbClr val="006600"/>
                </a:solidFill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	</a:t>
            </a:r>
            <a:r>
              <a:rPr lang="en-US" sz="2800" b="1" dirty="0">
                <a:solidFill>
                  <a:srgbClr val="0000CC"/>
                </a:solidFill>
              </a:rPr>
              <a:t> highest-luminosity collisions up to very high </a:t>
            </a:r>
            <a:r>
              <a:rPr lang="en-US" sz="2800" b="1" dirty="0" smtClean="0">
                <a:solidFill>
                  <a:srgbClr val="0000CC"/>
                </a:solidFill>
              </a:rPr>
              <a:t>energies;	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smtClean="0">
                <a:solidFill>
                  <a:srgbClr val="0000CC"/>
                </a:solidFill>
              </a:rPr>
              <a:t>collider program extending well into the 22</a:t>
            </a:r>
            <a:r>
              <a:rPr lang="en-US" sz="2800" b="1" baseline="30000" dirty="0" smtClean="0">
                <a:solidFill>
                  <a:srgbClr val="0000CC"/>
                </a:solidFill>
              </a:rPr>
              <a:t>nd</a:t>
            </a:r>
            <a:r>
              <a:rPr lang="en-US" sz="2800" b="1" dirty="0" smtClean="0">
                <a:solidFill>
                  <a:srgbClr val="0000CC"/>
                </a:solidFill>
              </a:rPr>
              <a:t> century</a:t>
            </a:r>
            <a:endParaRPr lang="en-US" sz="2800" b="1" dirty="0">
              <a:solidFill>
                <a:srgbClr val="0000CC"/>
              </a:solidFill>
            </a:endParaRPr>
          </a:p>
          <a:p>
            <a:endParaRPr lang="en-US" sz="2800" dirty="0" smtClean="0"/>
          </a:p>
          <a:p>
            <a:endParaRPr lang="en-US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9325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744" y="260648"/>
            <a:ext cx="65469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hank you for your attention!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6761" y="6027003"/>
            <a:ext cx="26649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Nima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Arkani-Hamed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during the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inauguration of the </a:t>
            </a:r>
            <a:r>
              <a:rPr kumimoji="0" lang="en-GB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Center</a:t>
            </a: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Future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Energy Physics </a:t>
            </a:r>
            <a:endParaRPr kumimoji="0" lang="en-GB" sz="12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(CFHEP) IHEP Beijing, 17 Dec 2013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1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863"/>
          <a:stretch/>
        </p:blipFill>
        <p:spPr>
          <a:xfrm>
            <a:off x="1187624" y="1172317"/>
            <a:ext cx="6791533" cy="514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          High Energy Colliders under study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11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36096" y="1316333"/>
            <a:ext cx="2160240" cy="4446240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7318" y="4135892"/>
            <a:ext cx="2329083" cy="1477328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TeV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pp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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10</a:t>
            </a:r>
            <a:r>
              <a:rPr kumimoji="0" lang="en-GB" sz="18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-19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d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iscovery of new particles at 10 </a:t>
            </a:r>
            <a:r>
              <a:rPr kumimoji="0" lang="en-GB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TeV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Symbol"/>
              </a:rPr>
              <a:t> mass scale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411760" y="1540046"/>
            <a:ext cx="5184576" cy="461665"/>
            <a:chOff x="2320507" y="1155058"/>
            <a:chExt cx="5401870" cy="461665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320507" y="1553589"/>
              <a:ext cx="540187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313702" y="1155058"/>
              <a:ext cx="11607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 </a:t>
              </a:r>
              <a:r>
                <a:rPr kumimoji="0" lang="en-GB" sz="2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TeV</a:t>
              </a:r>
              <a:endPara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29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91440"/>
            <a:ext cx="8229600" cy="761488"/>
          </a:xfrm>
        </p:spPr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 few 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48" y="1097280"/>
            <a:ext cx="86868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CAS Beam Dynamics and Technologies for Future Colliders, Zürich, 21 February – 6 March 2018</a:t>
            </a:r>
          </a:p>
          <a:p>
            <a:pPr marL="457200" lvl="1" indent="0">
              <a:buNone/>
            </a:pPr>
            <a:r>
              <a:rPr lang="en-US" sz="1600" dirty="0" smtClean="0">
                <a:hlinkClick r:id="rId2"/>
              </a:rPr>
              <a:t>https</a:t>
            </a:r>
            <a:r>
              <a:rPr lang="en-US" sz="1600" dirty="0">
                <a:hlinkClick r:id="rId2"/>
              </a:rPr>
              <a:t>://indico.cern.ch/event/643268</a:t>
            </a:r>
            <a:r>
              <a:rPr lang="en-US" sz="1600" dirty="0" smtClean="0">
                <a:hlinkClick r:id="rId2"/>
              </a:rPr>
              <a:t>/</a:t>
            </a:r>
            <a:r>
              <a:rPr lang="en-US" sz="1600" dirty="0" smtClean="0"/>
              <a:t> </a:t>
            </a:r>
            <a:r>
              <a:rPr lang="en-US" sz="1400" dirty="0" smtClean="0"/>
              <a:t>(esp. M. Benedikt)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ARIES muon collider workshop, 1-3 July 2018</a:t>
            </a:r>
          </a:p>
          <a:p>
            <a:pPr marL="0" indent="446088">
              <a:buNone/>
            </a:pPr>
            <a:r>
              <a:rPr lang="en-US" sz="1600" dirty="0" smtClean="0">
                <a:hlinkClick r:id="rId3"/>
              </a:rPr>
              <a:t>https</a:t>
            </a:r>
            <a:r>
              <a:rPr lang="en-US" sz="1600" dirty="0">
                <a:hlinkClick r:id="rId3"/>
              </a:rPr>
              <a:t>://indico.cern.ch/event/719240</a:t>
            </a:r>
            <a:r>
              <a:rPr lang="en-US" sz="1600" dirty="0" smtClean="0">
                <a:hlinkClick r:id="rId3"/>
              </a:rPr>
              <a:t>/</a:t>
            </a:r>
            <a:r>
              <a:rPr lang="en-US" sz="1600" dirty="0" smtClean="0"/>
              <a:t> </a:t>
            </a:r>
            <a:r>
              <a:rPr lang="en-US" sz="1400" dirty="0" smtClean="0"/>
              <a:t>(esp. J.-P. Delahaye)</a:t>
            </a:r>
            <a:endParaRPr lang="en-US" sz="2000" dirty="0" smtClean="0"/>
          </a:p>
          <a:p>
            <a:r>
              <a:rPr lang="en-US" sz="2400" dirty="0" smtClean="0"/>
              <a:t>12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ICFA Seminar, Ottawa, 6-9 November 2017</a:t>
            </a:r>
          </a:p>
          <a:p>
            <a:pPr marL="0" indent="446088">
              <a:buNone/>
            </a:pPr>
            <a:r>
              <a:rPr lang="en-US" sz="1600" dirty="0" smtClean="0">
                <a:hlinkClick r:id="rId4"/>
              </a:rPr>
              <a:t>https</a:t>
            </a:r>
            <a:r>
              <a:rPr lang="en-US" sz="1600" dirty="0">
                <a:hlinkClick r:id="rId4"/>
              </a:rPr>
              <a:t>://</a:t>
            </a:r>
            <a:r>
              <a:rPr lang="en-US" sz="1600" dirty="0" smtClean="0">
                <a:hlinkClick r:id="rId4"/>
              </a:rPr>
              <a:t>meetings.triumf.ca/indico/event/9</a:t>
            </a:r>
            <a:r>
              <a:rPr lang="en-US" sz="1600" dirty="0" smtClean="0"/>
              <a:t> </a:t>
            </a:r>
          </a:p>
          <a:p>
            <a:pPr marL="446088" indent="-446088"/>
            <a:r>
              <a:rPr lang="en-GB" sz="2400" dirty="0"/>
              <a:t>A. </a:t>
            </a:r>
            <a:r>
              <a:rPr lang="en-GB" sz="2400" dirty="0" err="1"/>
              <a:t>Blondel</a:t>
            </a:r>
            <a:r>
              <a:rPr lang="en-GB" sz="2400" dirty="0"/>
              <a:t>, ‘’Physics at the FCCs – a story of synergy and complementarity,” ICHEP’18 Seoul </a:t>
            </a:r>
          </a:p>
          <a:p>
            <a:pPr marL="446088" indent="-446088"/>
            <a:r>
              <a:rPr lang="en-GB" sz="2400" dirty="0" smtClean="0"/>
              <a:t>M. Mangano (ed.), “Physics </a:t>
            </a:r>
            <a:r>
              <a:rPr lang="en-GB" sz="2400" dirty="0"/>
              <a:t>at the FCC-</a:t>
            </a:r>
            <a:r>
              <a:rPr lang="en-GB" sz="2400" dirty="0" err="1"/>
              <a:t>hh</a:t>
            </a:r>
            <a:r>
              <a:rPr lang="en-GB" sz="2400" dirty="0"/>
              <a:t>, a 100 </a:t>
            </a:r>
            <a:r>
              <a:rPr lang="en-GB" sz="2400" dirty="0" err="1"/>
              <a:t>TeV</a:t>
            </a:r>
            <a:r>
              <a:rPr lang="en-GB" sz="2400" dirty="0"/>
              <a:t> pp </a:t>
            </a:r>
            <a:r>
              <a:rPr lang="en-GB" sz="2400" dirty="0" smtClean="0"/>
              <a:t>collider,” arXiv:1710.06353 </a:t>
            </a:r>
            <a:r>
              <a:rPr lang="en-GB" sz="2400" dirty="0"/>
              <a:t>CERN-2017-003-M</a:t>
            </a:r>
            <a:endParaRPr lang="en-US" sz="2400" dirty="0" smtClean="0"/>
          </a:p>
          <a:p>
            <a:pPr marL="446088" indent="-446088"/>
            <a:r>
              <a:rPr lang="en-US" sz="2400" dirty="0" smtClean="0"/>
              <a:t>FCC web site, http://cern.ch/fcc</a:t>
            </a:r>
          </a:p>
          <a:p>
            <a:pPr marL="446088" indent="-446088"/>
            <a:r>
              <a:rPr lang="en-US" sz="2400" dirty="0" smtClean="0"/>
              <a:t>CEPC/</a:t>
            </a:r>
            <a:r>
              <a:rPr lang="en-US" sz="2400" dirty="0" err="1" smtClean="0"/>
              <a:t>SppC</a:t>
            </a:r>
            <a:r>
              <a:rPr lang="en-US" sz="2400" dirty="0" smtClean="0"/>
              <a:t> CDR, just published</a:t>
            </a:r>
          </a:p>
          <a:p>
            <a:pPr marL="446088" indent="-446088"/>
            <a:r>
              <a:rPr lang="en-US" sz="2400" dirty="0" smtClean="0"/>
              <a:t>FCC CDR, to be published end of 2018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6884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3059" y="-27384"/>
            <a:ext cx="9150188" cy="864000"/>
          </a:xfrm>
          <a:prstGeom prst="rect">
            <a:avLst/>
          </a:prstGeom>
          <a:solidFill>
            <a:schemeClr val="tx1"/>
          </a:solidFill>
        </p:spPr>
        <p:txBody>
          <a:bodyPr tIns="0" bIns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FFFF00"/>
                </a:solidFill>
              </a:rPr>
              <a:t>Goal of High Luminosity LHC (HL-LHC)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-3059" y="1526849"/>
            <a:ext cx="9144000" cy="5170646"/>
          </a:xfrm>
          <a:prstGeom prst="rect">
            <a:avLst/>
          </a:prstGeom>
          <a:noFill/>
          <a:ln w="9525" cap="flat" cmpd="sng" algn="ctr">
            <a:solidFill>
              <a:srgbClr val="5A5A5A">
                <a:shade val="95000"/>
                <a:satMod val="105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The main objective of HiLumi LHC Design Study is to determine a hardware 	configuration and a set of beam parameters that will allow the LHC to reach the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following targets: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Prepare machine for operation beyond 2025 and up to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2035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Devise beam parameters and operation scenarios for: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# enabling at total integrated luminosity of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3000 fb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 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# implying an integrated luminosity of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250 fb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per year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# design </a:t>
            </a:r>
            <a:r>
              <a:rPr kumimoji="0" lang="en-GB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for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charset="2"/>
                <a:ea typeface="+mn-ea"/>
                <a:cs typeface="Symbol" charset="2"/>
              </a:rPr>
              <a:t>m =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140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 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peak luminosity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5 10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cm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-2 </a:t>
            </a:r>
            <a:r>
              <a:rPr kumimoji="0" lang="en-GB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GB" sz="2400" b="1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-1</a:t>
            </a: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457200" indent="-457200" defTabSz="457200">
              <a:spcAft>
                <a:spcPts val="1200"/>
              </a:spcAft>
              <a:buFont typeface="Wingdings" charset="0"/>
              <a:buChar char="è"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/>
              </a:rPr>
              <a:t>Operation with levelled luminosity! (beta*, crossing angle &amp; crab cavity)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è"/>
              <a:tabLst/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10x the luminosity reach of first 10 years of LHC operation!!</a:t>
            </a:r>
          </a:p>
        </p:txBody>
      </p:sp>
      <p:pic>
        <p:nvPicPr>
          <p:cNvPr id="37" name="Picture 36" descr="Screen Shot 2015-11-20 at 13.52.4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9" y="1170847"/>
            <a:ext cx="4656527" cy="3327400"/>
          </a:xfrm>
          <a:prstGeom prst="rect">
            <a:avLst/>
          </a:prstGeom>
        </p:spPr>
      </p:pic>
      <p:pic>
        <p:nvPicPr>
          <p:cNvPr id="38" name="Picture 37" descr="Screen Shot 2015-11-20 at 13.52.5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41" y="1149331"/>
            <a:ext cx="4660900" cy="334488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825741" y="3941962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5 events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537441" y="3732347"/>
            <a:ext cx="813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400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30789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Arial"/>
              </a:rPr>
              <a:t>                 High Luminosity LHC project scope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98" t="625" r="690" b="767"/>
          <a:stretch/>
        </p:blipFill>
        <p:spPr>
          <a:xfrm>
            <a:off x="831129" y="1416157"/>
            <a:ext cx="7920000" cy="5112000"/>
          </a:xfrm>
          <a:prstGeom prst="rect">
            <a:avLst/>
          </a:prstGeom>
          <a:solidFill>
            <a:srgbClr val="56A2BF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33" y="1766961"/>
            <a:ext cx="1228125" cy="2544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5283255"/>
            <a:ext cx="1749187" cy="1311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4245" y="1737786"/>
            <a:ext cx="1394924" cy="1046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73" y="5232581"/>
            <a:ext cx="1287096" cy="12841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59305" y="6257531"/>
            <a:ext cx="10204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L. Rossi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5569" y="2774749"/>
            <a:ext cx="7920000" cy="249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More than100 new SC magnets</a:t>
            </a:r>
            <a:br>
              <a:rPr lang="en-GB" sz="2400" dirty="0" smtClean="0"/>
            </a:br>
            <a:r>
              <a:rPr lang="en-GB" sz="2400" dirty="0" smtClean="0"/>
              <a:t>36 large magnets in Nb</a:t>
            </a:r>
            <a:r>
              <a:rPr lang="en-GB" sz="2400" baseline="-25000" dirty="0" smtClean="0"/>
              <a:t>3</a:t>
            </a:r>
            <a:r>
              <a:rPr lang="en-GB" sz="2400" dirty="0" smtClean="0"/>
              <a:t>Sn</a:t>
            </a:r>
            <a:br>
              <a:rPr lang="en-GB" sz="2400" dirty="0" smtClean="0"/>
            </a:br>
            <a:r>
              <a:rPr lang="en-GB" sz="2400" dirty="0" smtClean="0"/>
              <a:t>Powering via SC Links and HTS Current Leads</a:t>
            </a:r>
            <a:br>
              <a:rPr lang="en-GB" sz="2400" dirty="0" smtClean="0"/>
            </a:br>
            <a:endParaRPr lang="en-GB" sz="2400" dirty="0" smtClean="0"/>
          </a:p>
          <a:p>
            <a:r>
              <a:rPr lang="en-GB" sz="2400" dirty="0" smtClean="0"/>
              <a:t>20 new RF cavities</a:t>
            </a:r>
          </a:p>
          <a:p>
            <a:r>
              <a:rPr lang="en-GB" sz="2400" dirty="0" smtClean="0"/>
              <a:t>New </a:t>
            </a:r>
            <a:r>
              <a:rPr lang="en-GB" sz="2400" dirty="0"/>
              <a:t>tunnel and surface infrastructures</a:t>
            </a:r>
          </a:p>
          <a:p>
            <a:r>
              <a:rPr lang="en-GB" sz="2400" dirty="0" smtClean="0"/>
              <a:t>New and upgraded </a:t>
            </a:r>
            <a:r>
              <a:rPr lang="en-GB" sz="2400" dirty="0" err="1" smtClean="0"/>
              <a:t>cryo</a:t>
            </a:r>
            <a:r>
              <a:rPr lang="en-GB" sz="2400" dirty="0" smtClean="0"/>
              <a:t> plants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6182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059" y="-27384"/>
            <a:ext cx="9150188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Arial"/>
              </a:rPr>
              <a:t>		HL-LHC upgrade – ongoing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5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6422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3" y="1064534"/>
            <a:ext cx="8388424" cy="45476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496" y="5612185"/>
            <a:ext cx="9154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7"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noProof="0" dirty="0" smtClean="0">
                <a:solidFill>
                  <a:srgbClr val="0C377B"/>
                </a:solidFill>
                <a:latin typeface="Calibri"/>
                <a:sym typeface="Symbol"/>
              </a:rPr>
              <a:t>HL-LHC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sym typeface="Symbol"/>
              </a:rPr>
              <a:t>significantly increases data rate to improve</a:t>
            </a:r>
            <a:r>
              <a:rPr kumimoji="0" lang="en-GB" sz="2400" b="1" i="0" u="none" strike="noStrike" kern="1200" cap="none" spc="0" normalizeH="0" noProof="0" dirty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Calibri"/>
                <a:sym typeface="Symbol"/>
              </a:rPr>
              <a:t> statistics, measurement precision, and energy reach in search of new physics</a:t>
            </a:r>
          </a:p>
          <a:p>
            <a:pPr marL="179387"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b="1" dirty="0" smtClean="0">
                <a:solidFill>
                  <a:srgbClr val="FF0000"/>
                </a:solidFill>
                <a:latin typeface="Calibri"/>
                <a:sym typeface="Symbol"/>
              </a:rPr>
              <a:t>Gain of a </a:t>
            </a:r>
            <a:r>
              <a:rPr lang="en-GB" sz="2400" b="1" dirty="0">
                <a:solidFill>
                  <a:srgbClr val="FF0000"/>
                </a:solidFill>
                <a:latin typeface="Calibri"/>
                <a:sym typeface="Symbol"/>
              </a:rPr>
              <a:t>f</a:t>
            </a:r>
            <a:r>
              <a:rPr lang="en-GB" sz="2400" b="1" baseline="0" dirty="0" smtClean="0">
                <a:solidFill>
                  <a:srgbClr val="FF0000"/>
                </a:solidFill>
                <a:latin typeface="Calibri"/>
                <a:sym typeface="Symbol"/>
              </a:rPr>
              <a:t>actor 5 in rate, factor 10 in integral data </a:t>
            </a:r>
            <a:r>
              <a:rPr lang="en-GB" sz="2400" b="1" baseline="0" dirty="0" err="1" smtClean="0">
                <a:solidFill>
                  <a:srgbClr val="FF0000"/>
                </a:solidFill>
                <a:latin typeface="Calibri"/>
                <a:sym typeface="Symbol"/>
              </a:rPr>
              <a:t>wrt</a:t>
            </a:r>
            <a:r>
              <a:rPr lang="en-GB" sz="2400" b="1" baseline="0" dirty="0" smtClean="0">
                <a:solidFill>
                  <a:srgbClr val="FF0000"/>
                </a:solidFill>
                <a:latin typeface="Calibri"/>
                <a:sym typeface="Symbol"/>
              </a:rPr>
              <a:t> initial design</a:t>
            </a: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sym typeface="Symbol"/>
            </a:endParaRP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  <a:p>
            <a:pPr marL="803275" marR="0" lvl="2" indent="-623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18576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 smtClean="0"/>
              <a:t>European Strategy Update 2013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935037" y="1866896"/>
            <a:ext cx="723741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“CERN should undertake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AF0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design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AF0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studies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for accelerator projects in a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AF0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global 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AF0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context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, with emphasis on proton-proton and electron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-positron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FAF03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high-energy frontier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machines.”</a:t>
            </a:r>
          </a:p>
          <a:p>
            <a:pPr marL="0" marR="0" lvl="0" indent="0" algn="just" defTabSz="584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4678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NI Week 2012_Keynote template 2">
  <a:themeElements>
    <a:clrScheme name="NIWeek 2012">
      <a:dk1>
        <a:srgbClr val="092A55"/>
      </a:dk1>
      <a:lt1>
        <a:srgbClr val="F0F0F0"/>
      </a:lt1>
      <a:dk2>
        <a:srgbClr val="0067A3"/>
      </a:dk2>
      <a:lt2>
        <a:srgbClr val="FAF032"/>
      </a:lt2>
      <a:accent1>
        <a:srgbClr val="32AEBB"/>
      </a:accent1>
      <a:accent2>
        <a:srgbClr val="8AB442"/>
      </a:accent2>
      <a:accent3>
        <a:srgbClr val="E0A92C"/>
      </a:accent3>
      <a:accent4>
        <a:srgbClr val="CB6244"/>
      </a:accent4>
      <a:accent5>
        <a:srgbClr val="2C578E"/>
      </a:accent5>
      <a:accent6>
        <a:srgbClr val="A26B2D"/>
      </a:accent6>
      <a:hlink>
        <a:srgbClr val="8E5287"/>
      </a:hlink>
      <a:folHlink>
        <a:srgbClr val="5C33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75000"/>
            <a:alpha val="39000"/>
          </a:schemeClr>
        </a:solidFill>
        <a:ln>
          <a:solidFill>
            <a:schemeClr val="accent4">
              <a:lumMod val="60000"/>
              <a:lumOff val="40000"/>
            </a:schemeClr>
          </a:solidFill>
        </a:ln>
      </a:spPr>
      <a:bodyPr rtlCol="0" anchor="ctr"/>
      <a:lstStyle>
        <a:defPPr algn="ctr">
          <a:defRPr sz="2000" dirty="0" smtClean="0">
            <a:solidFill>
              <a:schemeClr val="bg1"/>
            </a:solidFill>
            <a:effectLst>
              <a:outerShdw blurRad="25400" dist="25400" dir="2700000" algn="tl" rotWithShape="0">
                <a:schemeClr val="tx2">
                  <a:lumMod val="75000"/>
                  <a:alpha val="45000"/>
                </a:schemeClr>
              </a:outerShdw>
            </a:effectLst>
            <a:latin typeface="Univers LT Std 45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2526</TotalTime>
  <Words>3181</Words>
  <Application>Microsoft Office PowerPoint</Application>
  <PresentationFormat>On-screen Show (4:3)</PresentationFormat>
  <Paragraphs>834</Paragraphs>
  <Slides>54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54</vt:i4>
      </vt:variant>
    </vt:vector>
  </HeadingPairs>
  <TitlesOfParts>
    <vt:vector size="87" baseType="lpstr">
      <vt:lpstr>ＭＳ Ｐゴシック</vt:lpstr>
      <vt:lpstr>宋体</vt:lpstr>
      <vt:lpstr>Arial</vt:lpstr>
      <vt:lpstr>Arial Unicode MS</vt:lpstr>
      <vt:lpstr>Calibri</vt:lpstr>
      <vt:lpstr>Calibri Light</vt:lpstr>
      <vt:lpstr>Cambria Math</vt:lpstr>
      <vt:lpstr>Constantia</vt:lpstr>
      <vt:lpstr>等线</vt:lpstr>
      <vt:lpstr>Geneva</vt:lpstr>
      <vt:lpstr>Helvetica</vt:lpstr>
      <vt:lpstr>Lucida Grande</vt:lpstr>
      <vt:lpstr>黑体</vt:lpstr>
      <vt:lpstr>Symbol</vt:lpstr>
      <vt:lpstr>Tahoma</vt:lpstr>
      <vt:lpstr>Times New Roman</vt:lpstr>
      <vt:lpstr>Univers LT Std 45 Light</vt:lpstr>
      <vt:lpstr>Univers LT Std 55</vt:lpstr>
      <vt:lpstr>Wingdings</vt:lpstr>
      <vt:lpstr>Wingdings 3</vt:lpstr>
      <vt:lpstr>ヒラギノ角ゴ Pro W3</vt:lpstr>
      <vt:lpstr>3_Blank Presentation</vt:lpstr>
      <vt:lpstr>Office Theme</vt:lpstr>
      <vt:lpstr>5_Office Theme</vt:lpstr>
      <vt:lpstr>4_Blank Presentation</vt:lpstr>
      <vt:lpstr>NI Week 2012_Keynote template 2</vt:lpstr>
      <vt:lpstr>FC5643-CERN3027 - Scale of contributions</vt:lpstr>
      <vt:lpstr>7_Office Theme</vt:lpstr>
      <vt:lpstr>1_Office 主题</vt:lpstr>
      <vt:lpstr>8_Office Theme</vt:lpstr>
      <vt:lpstr>Office 主题​​</vt:lpstr>
      <vt:lpstr>5_FC5643-CERN3027 - Scale of contributions</vt:lpstr>
      <vt:lpstr>9_Office Theme</vt:lpstr>
      <vt:lpstr>Circular Hadron- Colliders and Beyond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sustained decrease in specific cost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references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Zimmermann</dc:creator>
  <cp:lastModifiedBy>Frank Zimmermann</cp:lastModifiedBy>
  <cp:revision>86</cp:revision>
  <dcterms:created xsi:type="dcterms:W3CDTF">2018-07-16T11:40:23Z</dcterms:created>
  <dcterms:modified xsi:type="dcterms:W3CDTF">2018-07-25T07:41:57Z</dcterms:modified>
</cp:coreProperties>
</file>