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4" r:id="rId2"/>
    <p:sldMasterId id="2147483736" r:id="rId3"/>
    <p:sldMasterId id="2147483772" r:id="rId4"/>
    <p:sldMasterId id="2147483933" r:id="rId5"/>
    <p:sldMasterId id="2147483939" r:id="rId6"/>
    <p:sldMasterId id="2147483947" r:id="rId7"/>
    <p:sldMasterId id="2147483959" r:id="rId8"/>
    <p:sldMasterId id="2147483973" r:id="rId9"/>
    <p:sldMasterId id="2147483985" r:id="rId10"/>
    <p:sldMasterId id="2147483997" r:id="rId11"/>
    <p:sldMasterId id="2147484003" r:id="rId12"/>
  </p:sldMasterIdLst>
  <p:notesMasterIdLst>
    <p:notesMasterId r:id="rId67"/>
  </p:notesMasterIdLst>
  <p:sldIdLst>
    <p:sldId id="450" r:id="rId13"/>
    <p:sldId id="772" r:id="rId14"/>
    <p:sldId id="694" r:id="rId15"/>
    <p:sldId id="696" r:id="rId16"/>
    <p:sldId id="697" r:id="rId17"/>
    <p:sldId id="726" r:id="rId18"/>
    <p:sldId id="698" r:id="rId19"/>
    <p:sldId id="699" r:id="rId20"/>
    <p:sldId id="714" r:id="rId21"/>
    <p:sldId id="715" r:id="rId22"/>
    <p:sldId id="716" r:id="rId23"/>
    <p:sldId id="717" r:id="rId24"/>
    <p:sldId id="718" r:id="rId25"/>
    <p:sldId id="770" r:id="rId26"/>
    <p:sldId id="719" r:id="rId27"/>
    <p:sldId id="720" r:id="rId28"/>
    <p:sldId id="721" r:id="rId29"/>
    <p:sldId id="723" r:id="rId30"/>
    <p:sldId id="724" r:id="rId31"/>
    <p:sldId id="734" r:id="rId32"/>
    <p:sldId id="735" r:id="rId33"/>
    <p:sldId id="736" r:id="rId34"/>
    <p:sldId id="737" r:id="rId35"/>
    <p:sldId id="738" r:id="rId36"/>
    <p:sldId id="739" r:id="rId37"/>
    <p:sldId id="740" r:id="rId38"/>
    <p:sldId id="741" r:id="rId39"/>
    <p:sldId id="742" r:id="rId40"/>
    <p:sldId id="743" r:id="rId41"/>
    <p:sldId id="755" r:id="rId42"/>
    <p:sldId id="766" r:id="rId43"/>
    <p:sldId id="767" r:id="rId44"/>
    <p:sldId id="768" r:id="rId45"/>
    <p:sldId id="756" r:id="rId46"/>
    <p:sldId id="757" r:id="rId47"/>
    <p:sldId id="758" r:id="rId48"/>
    <p:sldId id="744" r:id="rId49"/>
    <p:sldId id="745" r:id="rId50"/>
    <p:sldId id="746" r:id="rId51"/>
    <p:sldId id="759" r:id="rId52"/>
    <p:sldId id="747" r:id="rId53"/>
    <p:sldId id="748" r:id="rId54"/>
    <p:sldId id="749" r:id="rId55"/>
    <p:sldId id="750" r:id="rId56"/>
    <p:sldId id="751" r:id="rId57"/>
    <p:sldId id="753" r:id="rId58"/>
    <p:sldId id="752" r:id="rId59"/>
    <p:sldId id="763" r:id="rId60"/>
    <p:sldId id="764" r:id="rId61"/>
    <p:sldId id="754" r:id="rId62"/>
    <p:sldId id="765" r:id="rId63"/>
    <p:sldId id="769" r:id="rId64"/>
    <p:sldId id="771" r:id="rId65"/>
    <p:sldId id="73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9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630C-11B2-4D21-8565-588800A7CF10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419A-CCA0-4623-84AD-5863B0A0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0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64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7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3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FCC8-EAFA-4882-B2A8-77E1435323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74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7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8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2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7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00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9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6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27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70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B5B3256-C881-F548-AAE3-C593ED9DDEC6}" type="datetimeFigureOut">
              <a:rPr lang="en-US" smtClean="0">
                <a:solidFill>
                  <a:srgbClr val="0C377B"/>
                </a:solidFill>
              </a:rPr>
              <a:pPr/>
              <a:t>7/24/2018</a:t>
            </a:fld>
            <a:endParaRPr lang="en-US">
              <a:solidFill>
                <a:srgbClr val="0C37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967D-9D41-D640-AA6D-A6437C686B9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9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C377B"/>
                </a:solidFill>
              </a:rPr>
              <a:t>Ph. Lebrun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IOP Day on TLEP, UCL, 29 October 2013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0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90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08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971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04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53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5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778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994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74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882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24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0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3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7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6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5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0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4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5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91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81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9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7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4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15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03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2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99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33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8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4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0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579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24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4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0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92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801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60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97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3829" y="643180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0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51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1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9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73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9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96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9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328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23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696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0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406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5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15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9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16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683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5013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69175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64103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7623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1284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177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21221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257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7761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0844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78251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fontAlgn="base" hangingPunct="1"/>
            <a:fld id="{9A0DB2DC-4C9A-4742-B13C-FB6460FD3503}" type="slidenum">
              <a:rPr lang="en-US" altLang="zh-CN" sz="1400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noProof="1"/>
          </a:p>
        </p:txBody>
      </p:sp>
    </p:spTree>
    <p:extLst>
      <p:ext uri="{BB962C8B-B14F-4D97-AF65-F5344CB8AC3E}">
        <p14:creationId xmlns:p14="http://schemas.microsoft.com/office/powerpoint/2010/main" val="2043337299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Accelerator Design for Circular High-Energy  e+e- Colliders</a:t>
            </a:r>
            <a:endParaRPr sz="985">
              <a:solidFill>
                <a:srgbClr val="0C377B"/>
              </a:solidFill>
            </a:endParaRPr>
          </a:p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Frank Zimmermann</a:t>
            </a:r>
            <a:br>
              <a:rPr sz="985"/>
            </a:br>
            <a:r>
              <a:rPr sz="985"/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78464175"/>
      </p:ext>
    </p:extLst>
  </p:cSld>
  <p:clrMapOvr>
    <a:masterClrMapping/>
  </p:clrMapOvr>
  <p:transition spd="med"/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07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66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9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8514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19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72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55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382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68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184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57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77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5EFC-6F72-4CE2-8D27-2D130725780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13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FF000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547776"/>
            <a:ext cx="8229600" cy="4525963"/>
          </a:xfrm>
        </p:spPr>
        <p:txBody>
          <a:bodyPr/>
          <a:lstStyle>
            <a:lvl1pPr>
              <a:defRPr sz="2600" baseline="0"/>
            </a:lvl1pPr>
            <a:lvl2pPr>
              <a:defRPr sz="2200" baseline="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DF36-21BB-4854-9FBB-2E3DDC98B8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23876" y="6234265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baseline="0" dirty="0" smtClean="0">
                <a:solidFill>
                  <a:srgbClr val="FFFFFF"/>
                </a:solidFill>
              </a:rPr>
              <a:t>XBEAM Strategy Meeting, Valencia,</a:t>
            </a:r>
            <a:r>
              <a:rPr lang="en-GB" sz="1000" dirty="0" smtClean="0">
                <a:solidFill>
                  <a:srgbClr val="FFFFFF"/>
                </a:solidFill>
              </a:rPr>
              <a:t>13</a:t>
            </a:r>
            <a:r>
              <a:rPr lang="en-GB" sz="1000" baseline="0" dirty="0" smtClean="0">
                <a:solidFill>
                  <a:srgbClr val="FFFFFF"/>
                </a:solidFill>
              </a:rPr>
              <a:t>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3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451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8AB0-470D-4BE6-A785-01B032D51A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748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50C85-3D72-4CC2-A3C9-0A2BB458E4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44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04B9-1495-438B-B555-FEAA23D9DE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45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8E8F-6750-4659-8922-1BAEE10C0C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3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B1F5-6FB8-43A4-BF0E-B40E377620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34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F8B-284C-4687-A305-C7B2FCB8DE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968F-6B36-4449-BA5F-B0E67062E9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078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B83-9EC4-4FF0-B27E-9BF170172A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83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9947-8D11-40E4-AFFA-A6574C0363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1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668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5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75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5425-D7CE-4DD4-B7BB-D9C556BC5A7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Michael Benedikt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P5 Meeting 16 December 2013</a:t>
            </a:r>
          </a:p>
        </p:txBody>
      </p:sp>
    </p:spTree>
    <p:extLst>
      <p:ext uri="{BB962C8B-B14F-4D97-AF65-F5344CB8AC3E}">
        <p14:creationId xmlns:p14="http://schemas.microsoft.com/office/powerpoint/2010/main" val="139072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6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4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8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baseline="0" dirty="0" smtClean="0">
                <a:solidFill>
                  <a:schemeClr val="bg1"/>
                </a:solidFill>
              </a:rPr>
              <a:t>Future Strategies and Technologies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International Teacher Weeks 2017, CERN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7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96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3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9CC5-A307-46F7-841D-152CFC14163F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3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12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6.09408v1.pdf" TargetMode="External"/><Relationship Id="rId2" Type="http://schemas.openxmlformats.org/officeDocument/2006/relationships/hyperlink" Target="https://arxiv.org/pdf/1607.01831v1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hyperlink" Target="https://arxiv.org/abs/1605.01389" TargetMode="External"/><Relationship Id="rId4" Type="http://schemas.openxmlformats.org/officeDocument/2006/relationships/hyperlink" Target="https://arxiv.org/abs/1606.0094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emf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19240/" TargetMode="External"/><Relationship Id="rId2" Type="http://schemas.openxmlformats.org/officeDocument/2006/relationships/hyperlink" Target="https://indico.cern.ch/event/643268/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meetings.triumf.ca/indico/event/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9" b="16254"/>
          <a:stretch/>
        </p:blipFill>
        <p:spPr>
          <a:xfrm>
            <a:off x="-51435" y="3890399"/>
            <a:ext cx="9195435" cy="3205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213" b="29022"/>
          <a:stretch/>
        </p:blipFill>
        <p:spPr>
          <a:xfrm>
            <a:off x="0" y="-43412"/>
            <a:ext cx="9144000" cy="4032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Circular Hadron</a:t>
            </a:r>
            <a:r>
              <a:rPr lang="en-GB" sz="6600" baseline="30000" dirty="0" smtClean="0">
                <a:solidFill>
                  <a:schemeClr val="bg1"/>
                </a:solidFill>
              </a:rPr>
              <a:t>-</a:t>
            </a:r>
            <a:r>
              <a:rPr lang="en-GB" sz="6600" dirty="0" smtClean="0">
                <a:solidFill>
                  <a:schemeClr val="bg1"/>
                </a:solidFill>
              </a:rPr>
              <a:t> Colliders and Beyond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prstClr val="white"/>
                </a:solidFill>
                <a:latin typeface="Calibri"/>
              </a:rPr>
              <a:t>S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6767" y="5347998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6" y="5644793"/>
            <a:ext cx="1035013" cy="727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516788"/>
            <a:ext cx="1270751" cy="96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Geneva site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9537" y="6217352"/>
            <a:ext cx="194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err="1" smtClean="0">
                <a:solidFill>
                  <a:prstClr val="white"/>
                </a:solidFill>
              </a:rPr>
              <a:t>Qinghuangdao</a:t>
            </a:r>
            <a:r>
              <a:rPr lang="en-GB" dirty="0" smtClean="0">
                <a:solidFill>
                  <a:prstClr val="white"/>
                </a:solidFill>
              </a:rPr>
              <a:t> site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International FCC collaboration (CERN as host lab) to study: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80-100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tunnel infrastructure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Geneva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area, site specific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potential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p-e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(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FCC-he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option,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integration one IP, FCC-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&amp; ERL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with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Future Circular Collider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Study 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GOAL: CDR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and cost review for the next ESU (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2019)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01700" y="1339913"/>
            <a:ext cx="989223" cy="96872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633610" y="1824274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</p:spTree>
    <p:extLst>
      <p:ext uri="{BB962C8B-B14F-4D97-AF65-F5344CB8AC3E}">
        <p14:creationId xmlns:p14="http://schemas.microsoft.com/office/powerpoint/2010/main" val="15379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11347" cy="66018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Tevatron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(closed)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6.2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Energy: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TeV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97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408170" cy="660180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Hadron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Energy: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- 14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- 209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42999" y="4672172"/>
            <a:ext cx="1458000" cy="14580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588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707026" cy="62478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Future Circular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80-100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Energy: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&gt;350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42999" y="4672172"/>
            <a:ext cx="1458000" cy="14580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2000" y="727828"/>
            <a:ext cx="5400000" cy="5399998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  <a:effectLst>
            <a:glow rad="508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2588645" y="2919995"/>
                <a:ext cx="4091185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/>
                    </a:solidFill>
                  </a:rPr>
                  <a:t>hadron collider energy reach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3600" dirty="0" smtClean="0">
                  <a:solidFill>
                    <a:schemeClr val="bg2"/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ex</m:t>
                      </m:r>
                      <m:r>
                        <a:rPr lang="en-US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 ⇒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</m:t>
                      </m:r>
                    </m:oMath>
                  </m:oMathPara>
                </a14:m>
                <a:endParaRPr lang="en-GB" sz="2400" dirty="0">
                  <a:solidFill>
                    <a:schemeClr val="bg2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645" y="2919995"/>
                <a:ext cx="4091185" cy="1384995"/>
              </a:xfrm>
              <a:prstGeom prst="rect">
                <a:avLst/>
              </a:prstGeom>
              <a:blipFill>
                <a:blip r:embed="rId2"/>
                <a:stretch>
                  <a:fillRect l="-2385" t="-3084" r="-13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8728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i="1" dirty="0" smtClean="0"/>
              <a:t>“Of course, it should not be the size of an accelerator, but its costs which must be minimized.”</a:t>
            </a:r>
            <a:endParaRPr lang="en-GB" sz="4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13911" y="3888395"/>
            <a:ext cx="43527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G.-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A.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builder of PETRA,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PAC 1995 Dallas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†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October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" y="3485909"/>
            <a:ext cx="2137217" cy="32142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219178" cy="83772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5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  100 km too big?</a:t>
            </a:r>
          </a:p>
        </p:txBody>
      </p:sp>
    </p:spTree>
    <p:extLst>
      <p:ext uri="{BB962C8B-B14F-4D97-AF65-F5344CB8AC3E}">
        <p14:creationId xmlns:p14="http://schemas.microsoft.com/office/powerpoint/2010/main" val="5727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4" y="1403418"/>
            <a:ext cx="8583607" cy="1569660"/>
            <a:chOff x="449385" y="1078137"/>
            <a:chExt cx="8583607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71123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	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TeV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pp collider as long-term goal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defines infrastructure needs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5225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ee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collider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potential intermediate step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5225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HE-LHC: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based on FCC-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technology</a:t>
              </a: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4" y="4856675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unnel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Geneva area, linked to CERN accelerator complex; 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site-specific,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 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4" y="3059866"/>
            <a:ext cx="7976570" cy="1569660"/>
            <a:chOff x="449385" y="2734585"/>
            <a:chExt cx="7976570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5053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Launch R&amp;D on key enabling technologies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dedicated R&amp;D programmes, e.g.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Tesla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magnet program, cryogenics,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SRF technologies and RF power sources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FCC Scope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Accelerator and Infrastructure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1104" y="639648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3657" y="1379045"/>
            <a:ext cx="5196574" cy="1536540"/>
            <a:chOff x="457200" y="1126496"/>
            <a:chExt cx="5196574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5846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Elaborate and document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opportunities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Discovery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13657" y="3059886"/>
            <a:ext cx="7355160" cy="1615259"/>
            <a:chOff x="457200" y="2807337"/>
            <a:chExt cx="7355160" cy="1615259"/>
          </a:xfrm>
        </p:grpSpPr>
        <p:sp>
          <p:nvSpPr>
            <p:cNvPr id="14" name="TextBox 13"/>
            <p:cNvSpPr txBox="1"/>
            <p:nvPr/>
          </p:nvSpPr>
          <p:spPr>
            <a:xfrm>
              <a:off x="2102142" y="2852936"/>
              <a:ext cx="5710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xperiment concepts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ee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achine Detector Interface studies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 needs for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detector technologies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3657" y="4640556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606608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Overall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cost model for collider scenarios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including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 and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injectors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Develop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realization concepts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Forge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partnerships with industry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Scope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	Physics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&amp; Experiments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01104" y="639648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0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Role of CERN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9580" y="1856487"/>
            <a:ext cx="8275320" cy="3734435"/>
          </a:xfrm>
        </p:spPr>
        <p:txBody>
          <a:bodyPr/>
          <a:lstStyle/>
          <a:p>
            <a:r>
              <a:rPr lang="en-US" b="1" dirty="0" smtClean="0">
                <a:solidFill>
                  <a:srgbClr val="FAF032"/>
                </a:solidFill>
              </a:rPr>
              <a:t>Host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the study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Prepare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err="1" smtClean="0"/>
              <a:t>organisation</a:t>
            </a:r>
            <a:r>
              <a:rPr lang="en-US" dirty="0" smtClean="0"/>
              <a:t> frame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Setup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collaboration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Identify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R&amp;D needs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Estimate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3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Rectangle 9"/>
          <p:cNvSpPr>
            <a:spLocks noGrp="1" noChangeArrowheads="1"/>
          </p:cNvSpPr>
          <p:nvPr>
            <p:ph type="title"/>
          </p:nvPr>
        </p:nvSpPr>
        <p:spPr>
          <a:xfrm>
            <a:off x="484422" y="116632"/>
            <a:ext cx="8262759" cy="706437"/>
          </a:xfrm>
        </p:spPr>
        <p:txBody>
          <a:bodyPr/>
          <a:lstStyle/>
          <a:p>
            <a:pPr eaLnBrk="1" hangingPunct="1">
              <a:defRPr/>
            </a:pPr>
            <a:r>
              <a:rPr lang="fr-CH" sz="3600" b="1" dirty="0" smtClean="0"/>
              <a:t>A </a:t>
            </a:r>
            <a:r>
              <a:rPr lang="fr-CH" sz="3600" b="1" dirty="0" err="1" smtClean="0"/>
              <a:t>sustained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decrease</a:t>
            </a:r>
            <a:r>
              <a:rPr lang="fr-CH" sz="3600" b="1" dirty="0" smtClean="0"/>
              <a:t> in </a:t>
            </a:r>
            <a:r>
              <a:rPr lang="fr-CH" sz="3600" b="1" dirty="0" err="1" smtClean="0"/>
              <a:t>specific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cost</a:t>
            </a:r>
            <a:endParaRPr lang="en-US" sz="36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9665"/>
            <a:ext cx="8716144" cy="5318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1288884" y="4575876"/>
            <a:ext cx="562087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Will FCC pass below the specific cost of </a:t>
            </a:r>
          </a:p>
          <a:p>
            <a:pPr marL="0" marR="0" lvl="0" indent="0" algn="l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100 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kCHF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GeV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c.m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.?</a:t>
            </a:r>
            <a:endParaRPr kumimoji="0" lang="en-GB" sz="2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F9F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– operation run 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5266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77176" y="3635119"/>
            <a:ext cx="29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- ongoing project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85430" cy="529137"/>
            <a:chOff x="5722542" y="5110794"/>
            <a:chExt cx="3385430" cy="529137"/>
          </a:xfrm>
        </p:grpSpPr>
        <p:sp>
          <p:nvSpPr>
            <p:cNvPr id="63" name="Rectangle 62"/>
            <p:cNvSpPr/>
            <p:nvPr/>
          </p:nvSpPr>
          <p:spPr>
            <a:xfrm>
              <a:off x="8085278" y="5110794"/>
              <a:ext cx="1022694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93D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7" y="5110794"/>
              <a:ext cx="1542301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2390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4F9F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436096" y="4229084"/>
            <a:ext cx="2608672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3D54"/>
                </a:solidFill>
                <a:effectLst>
                  <a:outerShdw blurRad="25400" dist="25400" dir="2700000" algn="tl" rotWithShape="0">
                    <a:srgbClr val="0C377B">
                      <a:lumMod val="75000"/>
                      <a:alpha val="45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~20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EFF6F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51520" y="4916087"/>
            <a:ext cx="8915715" cy="1249217"/>
            <a:chOff x="251520" y="4916087"/>
            <a:chExt cx="8915715" cy="1249217"/>
          </a:xfrm>
        </p:grpSpPr>
        <p:grpSp>
          <p:nvGrpSpPr>
            <p:cNvPr id="7" name="Group 6"/>
            <p:cNvGrpSpPr/>
            <p:nvPr/>
          </p:nvGrpSpPr>
          <p:grpSpPr>
            <a:xfrm>
              <a:off x="2123728" y="4916087"/>
              <a:ext cx="3571405" cy="529137"/>
              <a:chOff x="2123728" y="5110794"/>
              <a:chExt cx="3571405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FF6F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123728" y="5190696"/>
                <a:ext cx="3010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– design study</a:t>
                </a:r>
                <a:endParaRPr kumimoji="0" lang="en-GB" sz="1800" b="1" i="0" u="none" strike="noStrike" kern="1200" cap="none" spc="10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51520" y="5457418"/>
              <a:ext cx="89157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Must advance fast now to be ready for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the period 2035 – 2040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CDR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by end 2018 for next update of European Strategy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CERN Circular Colliders &amp; FCC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7814974" y="1484784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5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87" y="1106530"/>
            <a:ext cx="9089604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ollider history - technology &amp; discovery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LHC and HL-LHC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 study and HE-LHC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Nb</a:t>
            </a:r>
            <a:r>
              <a:rPr kumimoji="0" lang="en-GB" sz="4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 magnet program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SPPC and Fe HTS magnet program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andling the synchrotron radiation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particle-physics examples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eyond 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a staged approach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Outline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12808"/>
              </p:ext>
            </p:extLst>
          </p:nvPr>
        </p:nvGraphicFramePr>
        <p:xfrm>
          <a:off x="1" y="990495"/>
          <a:ext cx="9147128" cy="5801952"/>
        </p:xfrm>
        <a:graphic>
          <a:graphicData uri="http://schemas.openxmlformats.org/drawingml/2006/table">
            <a:tbl>
              <a:tblPr firstRow="1" bandRow="1"/>
              <a:tblGrid>
                <a:gridCol w="3459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793">
                  <a:extLst>
                    <a:ext uri="{9D8B030D-6E8A-4147-A177-3AD203B41FA5}">
                      <a16:colId xmlns:a16="http://schemas.microsoft.com/office/drawing/2014/main" val="4203840795"/>
                    </a:ext>
                  </a:extLst>
                </a:gridCol>
                <a:gridCol w="1172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2626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FCC-pp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0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" y="4657309"/>
            <a:ext cx="4694548" cy="20316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&amp; design strategy:</a:t>
            </a:r>
          </a:p>
          <a:p>
            <a:pPr marL="493776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16 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magnet,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ompatible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93776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cryogenic layout to limit QRL dimension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903" y="1073736"/>
            <a:ext cx="4588068" cy="4981039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-312711" y="1073736"/>
            <a:ext cx="4639614" cy="2211248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hypothesis for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HE-LHC 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major CE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modifications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tunnel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caverns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/>
              </a:rPr>
              <a:t>s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imilar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and layout as LHC machine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aximum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magnet cryostat diameter ~1200 mm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aximum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QRL diameter ~830 mm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HE-LHC Integration Aspects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01104" y="6396483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Mertens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2127" y="1217676"/>
            <a:ext cx="28405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Half-sector cooling instead of full sector (as for LHC)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to limit cross section of cryogenic distribution 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075" y="5372492"/>
            <a:ext cx="8654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higher </a:t>
            </a:r>
            <a:r>
              <a:rPr lang="en-US" sz="2800" b="1" dirty="0">
                <a:solidFill>
                  <a:srgbClr val="0C377B"/>
                </a:solidFill>
                <a:latin typeface="Arial"/>
              </a:rPr>
              <a:t>heat load and integration </a:t>
            </a: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limitations:</a:t>
            </a:r>
          </a:p>
          <a:p>
            <a:pPr marL="342900" indent="-342900"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8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additional 1.8 K refrigeration units </a:t>
            </a:r>
            <a:r>
              <a:rPr lang="en-US" sz="2800" b="1" dirty="0" err="1">
                <a:solidFill>
                  <a:srgbClr val="FF0000"/>
                </a:solidFill>
                <a:latin typeface="Arial"/>
              </a:rPr>
              <a:t>wrt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. LHC</a:t>
            </a:r>
          </a:p>
          <a:p>
            <a:pPr marL="342900" indent="-342900"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8 </a:t>
            </a:r>
            <a:r>
              <a:rPr lang="en-US" sz="2800" b="1" dirty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new higher-power 4.5 K </a:t>
            </a:r>
            <a:r>
              <a:rPr lang="en-US" sz="2800" b="1" dirty="0" err="1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cryoplants</a:t>
            </a:r>
            <a:endParaRPr lang="en-US" sz="2800" dirty="0">
              <a:solidFill>
                <a:srgbClr val="0C377B">
                  <a:lumMod val="60000"/>
                  <a:lumOff val="40000"/>
                </a:srgbClr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82" y="928277"/>
            <a:ext cx="5816339" cy="44966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  <a:r>
              <a:rPr lang="en-US" sz="3200" dirty="0">
                <a:latin typeface="Arial"/>
              </a:rPr>
              <a:t> </a:t>
            </a:r>
            <a:r>
              <a:rPr lang="en-US" sz="3200" dirty="0" smtClean="0">
                <a:latin typeface="Arial"/>
              </a:rPr>
              <a:t>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Cryogenics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Modification for HE-LHC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32624" y="6388155"/>
            <a:ext cx="98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. Tavian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1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_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9" y="1110266"/>
            <a:ext cx="5040560" cy="5250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097" y="823177"/>
            <a:ext cx="40040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circumference 97.8 km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high-luminosity experiments (A &amp; G)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other experiments (L &amp;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combined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with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injection upstream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of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experiments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collimation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insertions</a:t>
            </a:r>
          </a:p>
          <a:p>
            <a:pPr marR="0" lvl="1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betatron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cleaning (J)</a:t>
            </a:r>
          </a:p>
          <a:p>
            <a:pPr marR="0" lvl="1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momentum cleaning (F)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</a:rPr>
              <a:t>e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xtraction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/dump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insertion (D)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RF insertion (H)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ntegrated optics for full ring established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beam dynamics studies confirm design goals 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88953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layout and optics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3" y="-273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334" y="6399821"/>
            <a:ext cx="237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Schulte, M. 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4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5935" y="1119477"/>
            <a:ext cx="2230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/>
              </a:rPr>
              <a:t>phase 1: </a:t>
            </a:r>
            <a:endParaRPr lang="en-GB" sz="2000" b="1" dirty="0" smtClean="0">
              <a:solidFill>
                <a:srgbClr val="C00000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*=1.1 m,</a:t>
            </a:r>
            <a:r>
              <a:rPr lang="en-GB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 smtClean="0">
                <a:solidFill>
                  <a:srgbClr val="C00000"/>
                </a:solidFill>
                <a:latin typeface="Arial"/>
              </a:rPr>
              <a:t>Q</a:t>
            </a:r>
            <a:r>
              <a:rPr lang="en-GB" sz="2000" b="1" baseline="-25000" dirty="0" err="1" smtClean="0">
                <a:solidFill>
                  <a:srgbClr val="C00000"/>
                </a:solidFill>
                <a:latin typeface="Arial"/>
              </a:rPr>
              <a:t>tot</a:t>
            </a:r>
            <a:r>
              <a:rPr lang="en-GB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, </a:t>
            </a:r>
            <a:r>
              <a:rPr lang="en-GB" sz="2000" b="1" i="1" dirty="0" err="1" smtClean="0">
                <a:solidFill>
                  <a:srgbClr val="C00000"/>
                </a:solidFill>
                <a:latin typeface="Arial"/>
              </a:rPr>
              <a:t>t</a:t>
            </a:r>
            <a:r>
              <a:rPr lang="en-GB" sz="2000" b="1" i="1" baseline="-25000" dirty="0" err="1" smtClean="0">
                <a:solidFill>
                  <a:srgbClr val="C00000"/>
                </a:solidFill>
                <a:latin typeface="Arial"/>
              </a:rPr>
              <a:t>ta</a:t>
            </a:r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=5 h </a:t>
            </a:r>
          </a:p>
          <a:p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250 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fb</a:t>
            </a:r>
            <a:r>
              <a:rPr lang="en-GB" sz="2000" b="1" baseline="30000" dirty="0">
                <a:solidFill>
                  <a:srgbClr val="C00000"/>
                </a:solidFill>
                <a:latin typeface="Arial"/>
              </a:rPr>
              <a:t>-1 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/ year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935" y="2568362"/>
            <a:ext cx="2327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  <a:latin typeface="Arial"/>
              </a:rPr>
              <a:t>phase 2: </a:t>
            </a:r>
            <a:endParaRPr lang="en-GB" sz="2000" b="1" dirty="0" smtClean="0">
              <a:solidFill>
                <a:srgbClr val="FF6600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*=0.3 m,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>
                <a:solidFill>
                  <a:srgbClr val="FF6600"/>
                </a:solidFill>
                <a:latin typeface="Arial"/>
              </a:rPr>
              <a:t>Q</a:t>
            </a:r>
            <a:r>
              <a:rPr lang="en-GB" sz="2000" b="1" baseline="-25000" dirty="0" err="1">
                <a:solidFill>
                  <a:srgbClr val="FF6600"/>
                </a:solidFill>
                <a:latin typeface="Arial"/>
              </a:rPr>
              <a:t>tot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, </a:t>
            </a:r>
            <a:r>
              <a:rPr lang="en-GB" sz="2000" b="1" i="1" dirty="0" err="1" smtClean="0">
                <a:solidFill>
                  <a:srgbClr val="FF6600"/>
                </a:solidFill>
                <a:latin typeface="Arial"/>
              </a:rPr>
              <a:t>t</a:t>
            </a:r>
            <a:r>
              <a:rPr lang="en-GB" sz="2000" b="1" i="1" baseline="-25000" dirty="0" err="1" smtClean="0">
                <a:solidFill>
                  <a:srgbClr val="FF6600"/>
                </a:solidFill>
                <a:latin typeface="Arial"/>
              </a:rPr>
              <a:t>ta</a:t>
            </a:r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=4 h </a:t>
            </a:r>
          </a:p>
          <a:p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1 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ab</a:t>
            </a:r>
            <a:r>
              <a:rPr lang="en-GB" sz="2000" b="1" baseline="30000" dirty="0">
                <a:solidFill>
                  <a:srgbClr val="FF6600"/>
                </a:solidFill>
                <a:latin typeface="Arial"/>
              </a:rPr>
              <a:t>-1 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/ year </a:t>
            </a:r>
          </a:p>
          <a:p>
            <a:endParaRPr lang="en-GB" sz="2000" b="1" dirty="0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" y="1164081"/>
            <a:ext cx="6280381" cy="417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42" y="1779846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C377B"/>
                </a:solidFill>
                <a:latin typeface="Arial"/>
              </a:rPr>
              <a:t>radiation damping: </a:t>
            </a:r>
            <a:r>
              <a:rPr lang="en-GB" dirty="0">
                <a:solidFill>
                  <a:srgbClr val="0C377B"/>
                </a:solidFill>
                <a:latin typeface="Symbol" panose="05050102010706020507" pitchFamily="18" charset="2"/>
              </a:rPr>
              <a:t>t</a:t>
            </a:r>
            <a:r>
              <a:rPr lang="en-GB" dirty="0">
                <a:solidFill>
                  <a:srgbClr val="0C377B"/>
                </a:solidFill>
                <a:latin typeface="Arial"/>
              </a:rPr>
              <a:t>~1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059" y="6011615"/>
            <a:ext cx="924132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total </a:t>
            </a:r>
            <a:r>
              <a:rPr lang="en-GB" sz="2800" b="1" dirty="0">
                <a:solidFill>
                  <a:srgbClr val="0C377B"/>
                </a:solidFill>
                <a:latin typeface="Arial"/>
              </a:rPr>
              <a:t>integrated luminosity over </a:t>
            </a: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25 years of operation 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O(20</a:t>
            </a:r>
            <a:r>
              <a:rPr lang="en-GB" sz="2800" b="1" dirty="0">
                <a:solidFill>
                  <a:srgbClr val="FF0000"/>
                </a:solidFill>
                <a:latin typeface="Arial"/>
              </a:rPr>
              <a:t>) 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ab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/experiment - </a:t>
            </a: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consistent with physics </a:t>
            </a:r>
            <a:r>
              <a:rPr lang="en-GB" sz="2800" b="1" dirty="0">
                <a:solidFill>
                  <a:srgbClr val="0C377B"/>
                </a:solidFill>
                <a:latin typeface="Arial"/>
              </a:rPr>
              <a:t>goals</a:t>
            </a:r>
            <a:endParaRPr lang="en-GB" sz="28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986" y="5303729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C377B"/>
                </a:solidFill>
                <a:latin typeface="Arial"/>
              </a:rPr>
              <a:t>p</a:t>
            </a: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hase 2: Interplay of radiation damping,</a:t>
            </a:r>
          </a:p>
          <a:p>
            <a:r>
              <a:rPr lang="en-GB" sz="2000" dirty="0" smtClean="0">
                <a:solidFill>
                  <a:srgbClr val="0C377B"/>
                </a:solidFill>
                <a:latin typeface="Arial"/>
              </a:rPr>
              <a:t>luminosity burn-off,  controlled transverse blow-up</a:t>
            </a:r>
            <a:endParaRPr lang="en-GB" sz="2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0367" y="4180344"/>
            <a:ext cx="2263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transition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via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operation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experience, </a:t>
            </a:r>
            <a:endParaRPr lang="en-GB" sz="2000" b="1" dirty="0" smtClean="0">
              <a:solidFill>
                <a:srgbClr val="0C377B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no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HW modification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operation phases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5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659" r="3128" b="2235"/>
          <a:stretch/>
        </p:blipFill>
        <p:spPr>
          <a:xfrm>
            <a:off x="552158" y="1063096"/>
            <a:ext cx="7748326" cy="466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689" y="1211499"/>
            <a:ext cx="232032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Baseline:</a:t>
            </a:r>
          </a:p>
          <a:p>
            <a:r>
              <a:rPr lang="en-US" sz="2400" dirty="0" smtClean="0"/>
              <a:t>LHC @ 3.3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63145" y="1211500"/>
            <a:ext cx="266429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Alternative:</a:t>
            </a:r>
          </a:p>
          <a:p>
            <a:r>
              <a:rPr lang="en-US" sz="2400" dirty="0" err="1" smtClean="0"/>
              <a:t>scSPS</a:t>
            </a:r>
            <a:r>
              <a:rPr lang="en-US" sz="2400" dirty="0" smtClean="0"/>
              <a:t> @ 1.3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307882" y="4117708"/>
            <a:ext cx="2118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Total of O(5.5 km) superconducting bends in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transfer lines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from LHC, at 7.2 T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8277" y="4240818"/>
            <a:ext cx="187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O(6.5 km) normal-conducting bends from SPS, at 1.8 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options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810" y="5721775"/>
            <a:ext cx="8913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baseline: 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Injection </a:t>
            </a:r>
            <a:r>
              <a:rPr lang="en-US" b="1" dirty="0">
                <a:solidFill>
                  <a:srgbClr val="FF0000"/>
                </a:solidFill>
              </a:rPr>
              <a:t>energy 3.3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/>
              <a:t>Field-swing FCC-</a:t>
            </a:r>
            <a:r>
              <a:rPr lang="en-US" b="1" dirty="0" err="1"/>
              <a:t>hh</a:t>
            </a:r>
            <a:r>
              <a:rPr lang="en-US" b="1" dirty="0"/>
              <a:t> like </a:t>
            </a:r>
            <a:r>
              <a:rPr lang="en-US" b="1" dirty="0" smtClean="0"/>
              <a:t>LHC</a:t>
            </a:r>
            <a:endParaRPr lang="en-US" dirty="0"/>
          </a:p>
          <a:p>
            <a:r>
              <a:rPr lang="en-US" b="1" dirty="0"/>
              <a:t>Alternative </a:t>
            </a:r>
            <a:r>
              <a:rPr lang="en-US" b="1" dirty="0" smtClean="0"/>
              <a:t>options:</a:t>
            </a:r>
            <a:r>
              <a:rPr lang="en-US" b="1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Injection from </a:t>
            </a:r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dirty="0" smtClean="0">
                <a:solidFill>
                  <a:srgbClr val="FF0000"/>
                </a:solidFill>
              </a:rPr>
              <a:t> around </a:t>
            </a:r>
            <a:r>
              <a:rPr lang="en-US" b="1" dirty="0">
                <a:solidFill>
                  <a:srgbClr val="FF0000"/>
                </a:solidFill>
              </a:rPr>
              <a:t>1.3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SPS</a:t>
            </a:r>
            <a:r>
              <a:rPr lang="en-US" b="1" baseline="-25000" dirty="0" err="1" smtClean="0"/>
              <a:t>upgrade</a:t>
            </a:r>
            <a:r>
              <a:rPr lang="en-US" b="1" dirty="0" smtClean="0"/>
              <a:t> </a:t>
            </a:r>
            <a:r>
              <a:rPr lang="en-US" b="1" dirty="0"/>
              <a:t>could be based on fast-cycling SC magnets, 6-7T, ~ 1T/s </a:t>
            </a:r>
            <a:r>
              <a:rPr lang="en-US" b="1" dirty="0" smtClean="0"/>
              <a:t>ramp, cf. SIS 300 design</a:t>
            </a:r>
            <a:endParaRPr lang="en-US" b="1" dirty="0"/>
          </a:p>
          <a:p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would also be an ideal injector </a:t>
            </a:r>
            <a:r>
              <a:rPr lang="en-US" b="1" dirty="0">
                <a:solidFill>
                  <a:srgbClr val="FF0000"/>
                </a:solidFill>
              </a:rPr>
              <a:t>for HE </a:t>
            </a:r>
            <a:r>
              <a:rPr lang="en-US" b="1" dirty="0" smtClean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olidFill>
                  <a:srgbClr val="0C377B"/>
                </a:solidFill>
              </a:rPr>
              <a:t>(as alternative to the 450 GeV SPS)</a:t>
            </a:r>
            <a:endParaRPr lang="en-US" b="1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0" y="2596848"/>
            <a:ext cx="4762462" cy="2868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641" y="759453"/>
            <a:ext cx="4562443" cy="18928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Main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development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goal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wire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performance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increase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:</a:t>
            </a:r>
            <a:endParaRPr lang="fr-CH" sz="2000" b="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b="1" dirty="0" err="1" smtClean="0">
                <a:solidFill>
                  <a:srgbClr val="000000"/>
                </a:solidFill>
                <a:latin typeface="Arial"/>
              </a:rPr>
              <a:t>J</a:t>
            </a:r>
            <a:r>
              <a:rPr lang="fr-CH" b="1" baseline="-25000" dirty="0" err="1" smtClean="0">
                <a:solidFill>
                  <a:srgbClr val="000000"/>
                </a:solidFill>
                <a:latin typeface="Arial"/>
              </a:rPr>
              <a:t>c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16T, 4.2K) &gt; 1500 A/mm</a:t>
            </a:r>
            <a:r>
              <a:rPr lang="fr-CH" b="1" baseline="30000" dirty="0">
                <a:solidFill>
                  <a:srgbClr val="000000"/>
                </a:solidFill>
                <a:latin typeface="Arial"/>
              </a:rPr>
              <a:t>2 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CH" b="1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50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%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increase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wrt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HL-LHC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wire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Reduction of coil &amp; magnet cross-section </a:t>
            </a:r>
            <a:endParaRPr lang="fr-CH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08" y="850335"/>
            <a:ext cx="1524235" cy="125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9415" y="733735"/>
            <a:ext cx="99738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3150 mm</a:t>
            </a:r>
            <a:r>
              <a:rPr lang="en-GB" sz="1400" baseline="30000" dirty="0" smtClean="0">
                <a:solidFill>
                  <a:srgbClr val="0C377B"/>
                </a:solidFill>
                <a:latin typeface="Arial"/>
              </a:rPr>
              <a:t>2</a:t>
            </a:r>
          </a:p>
          <a:p>
            <a:pPr algn="ctr"/>
            <a:endParaRPr lang="en-GB" sz="1400" baseline="30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0250" y="1171481"/>
            <a:ext cx="12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~1.7 times less SC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32006" y="1679768"/>
            <a:ext cx="726852" cy="52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7118" y="1984326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~10% margin</a:t>
            </a:r>
          </a:p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HL-LHC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02" y="860767"/>
            <a:ext cx="1524235" cy="125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26248" y="1940364"/>
            <a:ext cx="11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~10% margin</a:t>
            </a:r>
          </a:p>
          <a:p>
            <a:pPr algn="ctr"/>
            <a:r>
              <a:rPr lang="en-GB" sz="1400" b="1" dirty="0">
                <a:solidFill>
                  <a:srgbClr val="0C377B"/>
                </a:solidFill>
                <a:latin typeface="Arial"/>
              </a:rPr>
              <a:t>FCC </a:t>
            </a:r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ultimate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642" y="716259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5400 mm</a:t>
            </a:r>
            <a:r>
              <a:rPr lang="en-GB" sz="1400" baseline="30000" dirty="0" smtClean="0">
                <a:solidFill>
                  <a:srgbClr val="0C377B"/>
                </a:solidFill>
                <a:latin typeface="Arial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540" y="5465723"/>
            <a:ext cx="494755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2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</a:t>
            </a: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development</a:t>
            </a:r>
            <a:r>
              <a:rPr lang="en-GB" sz="20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Nb</a:t>
            </a:r>
            <a:r>
              <a:rPr lang="en-GB" sz="2000" b="1" baseline="-25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wires from several new industrial FCC partners already achieve HL-LHC performance</a:t>
            </a:r>
            <a:endParaRPr lang="en-GB" sz="20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7094" y="2507546"/>
            <a:ext cx="413084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Conductor activities for FCC  started in 2017: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Bochvar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Institute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(production at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TVEL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Russia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KEK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Jastec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Furukawa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Japan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Korea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Columbus,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Italy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University of Geneva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Switzerland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Technical University of Vienna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Austria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SPIN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Italy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University of Freiberg,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Germany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In addition,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agreements under preparation: 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Bruker,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Germany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Luvata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Pori,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Finland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3059" y="-27384"/>
            <a:ext cx="9150188" cy="84418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worldwide FCC Nb</a:t>
            </a:r>
            <a:r>
              <a:rPr kumimoji="0" lang="en-US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Sn program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0" y="-3224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0256" y="5996226"/>
            <a:ext cx="89837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built from 2018 – 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Arial"/>
              </a:rPr>
              <a:t>Russian 16 T magnet program launched by BINP recently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503" y="1435759"/>
            <a:ext cx="7121192" cy="39960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099" y="1410212"/>
            <a:ext cx="2208901" cy="4342765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16 T dipole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design activities &amp; options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256" y="5568311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2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45" y="5446868"/>
            <a:ext cx="933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All coil parts, structural components  and tooling are available at FNAL</a:t>
            </a:r>
            <a:endParaRPr lang="en-GB" sz="2000" b="1" dirty="0">
              <a:solidFill>
                <a:srgbClr val="0C377B"/>
              </a:solidFill>
              <a:latin typeface="Arial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</a:rPr>
              <a:t>Coil fabrication and the work with mechanical structure are in progress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First magnet test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in September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2018</a:t>
            </a:r>
            <a:endParaRPr lang="en-GB" sz="20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559" y="876923"/>
            <a:ext cx="3065575" cy="2047338"/>
          </a:xfrm>
          <a:prstGeom prst="rect">
            <a:avLst/>
          </a:prstGeom>
          <a:noFill/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0324" y="876923"/>
            <a:ext cx="1451397" cy="1300671"/>
            <a:chOff x="1503032" y="1194668"/>
            <a:chExt cx="1826610" cy="16369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60697" y="2566129"/>
              <a:ext cx="125066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051020" y="916416"/>
            <a:ext cx="1144732" cy="1299617"/>
            <a:chOff x="6239042" y="1193053"/>
            <a:chExt cx="1419059" cy="1611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78088" y="2538657"/>
              <a:ext cx="97815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94275" y="2321141"/>
            <a:ext cx="1730390" cy="1037947"/>
            <a:chOff x="5954743" y="2802601"/>
            <a:chExt cx="1730390" cy="10379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00372" y="3575091"/>
              <a:ext cx="56938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1324" y="4440699"/>
            <a:ext cx="1730900" cy="1095104"/>
            <a:chOff x="5954233" y="3787286"/>
            <a:chExt cx="1730900" cy="10951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348088" y="4616933"/>
              <a:ext cx="873957" cy="26545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kern="0" dirty="0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lang="fr-FR" sz="1125" kern="0" dirty="0" err="1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lang="en-US" sz="1125" kern="0" dirty="0" smtClean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69225" y="2879251"/>
            <a:ext cx="1852843" cy="1488865"/>
            <a:chOff x="1479432" y="2855171"/>
            <a:chExt cx="1852843" cy="14888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02375" y="4078579"/>
              <a:ext cx="88197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25443" y="1102033"/>
            <a:ext cx="2066480" cy="1571982"/>
            <a:chOff x="3706695" y="1209907"/>
            <a:chExt cx="2066480" cy="15719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374330" y="2516432"/>
              <a:ext cx="77777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2" y="3382980"/>
            <a:ext cx="2525970" cy="1894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102" y="3003478"/>
            <a:ext cx="3037059" cy="227398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15 T dipole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demonstrator (US MDP)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7" y="-437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918047" y="6414528"/>
            <a:ext cx="10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Zlobin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2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 noChangeAspect="1"/>
          </p:cNvSpPr>
          <p:nvPr/>
        </p:nvSpPr>
        <p:spPr>
          <a:xfrm>
            <a:off x="-48412" y="5255311"/>
            <a:ext cx="9103900" cy="156999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2000" b="1" dirty="0" smtClean="0">
                <a:solidFill>
                  <a:srgbClr val="0055A0"/>
                </a:solidFill>
                <a:latin typeface="Arial"/>
              </a:rPr>
              <a:t>Coil fabrication</a:t>
            </a:r>
          </a:p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1600" dirty="0" smtClean="0">
                <a:solidFill>
                  <a:srgbClr val="0055A0"/>
                </a:solidFill>
                <a:latin typeface="Arial"/>
              </a:rPr>
              <a:t>Winding of the first coil has been completed. Preparation for reaction on-going. All tooling for coil production ready</a:t>
            </a:r>
            <a:endParaRPr lang="en-US" sz="1200" dirty="0" smtClean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" y="866573"/>
            <a:ext cx="3010844" cy="2255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7" y="3428128"/>
            <a:ext cx="1525355" cy="11440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757874" y="3131929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First ERMC coil winding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181593" y="4673684"/>
            <a:ext cx="142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Coil Reaction Tool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1866658" y="4721034"/>
            <a:ext cx="171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Coil Impregnation Tool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93" y="3463649"/>
            <a:ext cx="1477994" cy="1108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619" y="883466"/>
            <a:ext cx="2947794" cy="22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015" y="836333"/>
            <a:ext cx="3017520" cy="2270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90" y="3470132"/>
            <a:ext cx="1517252" cy="200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169" y="3525506"/>
            <a:ext cx="1119134" cy="1935443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4355839" y="30962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Aluminum shell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7303633" y="3061299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Magnet yoke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6366193" y="5193456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Axial rods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5353168" y="3400938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Dummy coils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7" name="Content Placeholder 2"/>
          <p:cNvSpPr txBox="1">
            <a:spLocks noChangeAspect="1"/>
          </p:cNvSpPr>
          <p:nvPr/>
        </p:nvSpPr>
        <p:spPr>
          <a:xfrm>
            <a:off x="-48412" y="6151321"/>
            <a:ext cx="9402935" cy="135396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2000" b="1" dirty="0" smtClean="0">
                <a:solidFill>
                  <a:srgbClr val="0055A0"/>
                </a:solidFill>
                <a:latin typeface="Arial"/>
              </a:rPr>
              <a:t>Magnet assembly</a:t>
            </a:r>
          </a:p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1600" dirty="0" smtClean="0">
                <a:solidFill>
                  <a:srgbClr val="0055A0"/>
                </a:solidFill>
                <a:latin typeface="Arial"/>
              </a:rPr>
              <a:t>Components and tooling ready. Dummy assembly to characterize the structure behavior on-going.</a:t>
            </a:r>
            <a:endParaRPr lang="en-US" sz="1200" dirty="0" smtClean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16 T ERMC construction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 CERN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7" y="-437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9682" y="4917087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Tommasini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6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0850" y="1277966"/>
            <a:ext cx="6556771" cy="51573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49221" y="2349102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73445" y="1819976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53469" y="2289611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5253" y="2828088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25373" y="2981248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Colliders constructed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operated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57610" y="3274271"/>
            <a:ext cx="2000211" cy="92875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uperconducting arc magnet system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37141" y="3410933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51972" y="3636102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290598" y="3447808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7610" y="2186798"/>
            <a:ext cx="2000211" cy="928751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uperconducting RF system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7610" y="4354391"/>
            <a:ext cx="2000211" cy="92875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superconducting magnet &amp; RF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598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FCC 16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 magnet R&amp;D schedule</a:t>
            </a: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2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creen Shot 2017-05-25 at 09.10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" y="1064234"/>
            <a:ext cx="8945768" cy="252213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83261" y="5727624"/>
            <a:ext cx="9456486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to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tal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duration of magnet program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: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years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w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ould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follow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HL-LHC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 program with long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models w industry from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2023/24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" y="3586366"/>
            <a:ext cx="8808947" cy="2363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9860" y="6489371"/>
            <a:ext cx="234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Benedikt, L. Bottura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800100"/>
          <a:ext cx="9098160" cy="571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4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73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Parameter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Unit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SPPC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FCC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PreCDR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“CDR”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“Ultimate”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Circumference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km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54.4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c.m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70.6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125-150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ipole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ield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20-24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16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njection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#IPs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luminosity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per IP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-1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norm. emittance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Symbol" panose="05050102010706020507" pitchFamily="18" charset="2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2.4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?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2.2 (0.44)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2755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 beta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function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current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separation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population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altLang="zh-CN" sz="1800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zh-CN" sz="1800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power /beam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MW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heat 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load/</a:t>
                      </a: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ap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W/m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45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13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SPPC main parameters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1684" y="6488668"/>
            <a:ext cx="8903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Tang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7" y="1032695"/>
            <a:ext cx="5400600" cy="5400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8927" y="-5509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宋体"/>
                <a:cs typeface="Calibri" pitchFamily="34" charset="0"/>
              </a:rPr>
              <a:t>SppC</a:t>
            </a: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宋体"/>
                <a:cs typeface="Calibri" pitchFamily="34" charset="0"/>
              </a:rPr>
              <a:t> layout 2017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宋体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0306" y="858539"/>
            <a:ext cx="38509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oexistence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pp, ep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high-luminosity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pp experiments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other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experiments for AA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&amp;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ep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(combined) collimation insertion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RF insertion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extraction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insertion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njection insertion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reenfield injector chain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11" y="6251474"/>
            <a:ext cx="408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circumference: 100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km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1469" y="6488668"/>
            <a:ext cx="252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Gao, X. Lou, J. Tang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0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2776"/>
            <a:ext cx="7620000" cy="3905250"/>
          </a:xfrm>
        </p:spPr>
      </p:pic>
      <p:sp>
        <p:nvSpPr>
          <p:cNvPr id="5" name="TextBox 4"/>
          <p:cNvSpPr txBox="1"/>
          <p:nvPr/>
        </p:nvSpPr>
        <p:spPr>
          <a:xfrm>
            <a:off x="323528" y="4725144"/>
            <a:ext cx="4896544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p-Linac: proton superconducting linac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p-RCS: proton rapid cycling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MSS: Medium-Stage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SS: Super Synchrotron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Arial Unicode MS" panose="020B0604020202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373216"/>
            <a:ext cx="32403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on beams: dedicated linac (I-Linac) and RCS (I-RCS)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SppC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injector chain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>
            <a:off x="0" y="844062"/>
            <a:ext cx="9144000" cy="601393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497015" y="3560876"/>
            <a:ext cx="3259016" cy="550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625969" y="2145322"/>
            <a:ext cx="3259016" cy="550985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26523" y="2508738"/>
            <a:ext cx="281354" cy="1195754"/>
          </a:xfrm>
          <a:prstGeom prst="straightConnector1">
            <a:avLst/>
          </a:prstGeom>
          <a:ln w="698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9712" y="2905780"/>
            <a:ext cx="4390497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Chinese 10-year R&amp;D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SPPC collider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53" y="-68261"/>
            <a:ext cx="5916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 from Fe-based HTS*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4985" y="432811"/>
            <a:ext cx="336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*discovered at TIT/Japan in 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3"/>
          <p:cNvSpPr>
            <a:spLocks noGrp="1"/>
          </p:cNvSpPr>
          <p:nvPr>
            <p:ph idx="1"/>
          </p:nvPr>
        </p:nvSpPr>
        <p:spPr>
          <a:xfrm>
            <a:off x="323528" y="836712"/>
            <a:ext cx="8568951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altLang="zh-CN" sz="2200" dirty="0" smtClean="0">
                <a:ea typeface="黑体" panose="02010609060101010101" pitchFamily="49" charset="-122"/>
              </a:rPr>
              <a:t>In October 2016, A consortium for High-temperature superconducting materials, industrialization and applications was </a:t>
            </a:r>
            <a:r>
              <a:rPr lang="en-US" altLang="zh-CN" sz="2200" dirty="0">
                <a:ea typeface="黑体" panose="02010609060101010101" pitchFamily="49" charset="-122"/>
              </a:rPr>
              <a:t>formed in </a:t>
            </a:r>
            <a:r>
              <a:rPr lang="en-US" altLang="zh-CN" sz="2200" dirty="0" smtClean="0">
                <a:ea typeface="黑体" panose="02010609060101010101" pitchFamily="49" charset="-122"/>
              </a:rPr>
              <a:t>China, with participation of major research and production institutions on HTS.</a:t>
            </a:r>
          </a:p>
          <a:p>
            <a:pPr marL="0" indent="0" algn="just">
              <a:buNone/>
            </a:pPr>
            <a:r>
              <a:rPr lang="en-US" altLang="zh-CN" sz="2200" dirty="0" smtClean="0">
                <a:ea typeface="黑体" panose="02010609060101010101" pitchFamily="49" charset="-122"/>
              </a:rPr>
              <a:t>China is actually leading the development of Fe-HTS technology in the world; world-first 100-m Fe-HTS wire was made by CAS-Institute of </a:t>
            </a:r>
            <a:r>
              <a:rPr lang="en-US" altLang="zh-CN" sz="2200" dirty="0">
                <a:ea typeface="黑体" panose="02010609060101010101" pitchFamily="49" charset="-122"/>
              </a:rPr>
              <a:t>Electrical </a:t>
            </a:r>
            <a:r>
              <a:rPr lang="en-US" altLang="zh-CN" sz="2200" dirty="0" smtClean="0">
                <a:ea typeface="黑体" panose="02010609060101010101" pitchFamily="49" charset="-122"/>
              </a:rPr>
              <a:t>Engineering in </a:t>
            </a:r>
            <a:r>
              <a:rPr lang="en-US" altLang="zh-CN" sz="2200" dirty="0">
                <a:ea typeface="黑体" panose="02010609060101010101" pitchFamily="49" charset="-122"/>
              </a:rPr>
              <a:t>the last year .</a:t>
            </a:r>
            <a:endParaRPr lang="en-US" altLang="zh-CN" sz="2200" dirty="0" smtClean="0"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1854"/>
          <a:stretch>
            <a:fillRect/>
          </a:stretch>
        </p:blipFill>
        <p:spPr>
          <a:xfrm>
            <a:off x="1143556" y="3469898"/>
            <a:ext cx="7318125" cy="33496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9181" y="251828"/>
            <a:ext cx="8905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SppC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: China-Domestic Collaboration on HTS</a:t>
            </a:r>
          </a:p>
        </p:txBody>
      </p:sp>
      <p:sp>
        <p:nvSpPr>
          <p:cNvPr id="29702" name="直接连接符 6"/>
          <p:cNvSpPr/>
          <p:nvPr/>
        </p:nvSpPr>
        <p:spPr>
          <a:xfrm>
            <a:off x="-317" y="836930"/>
            <a:ext cx="9144000" cy="0"/>
          </a:xfrm>
          <a:prstGeom prst="line">
            <a:avLst/>
          </a:prstGeom>
          <a:ln w="476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81" y="5657850"/>
            <a:ext cx="98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Tang,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Q. Xu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/>
        </p:nvSpPr>
        <p:spPr>
          <a:xfrm>
            <a:off x="0" y="-77079"/>
            <a:ext cx="9156789" cy="618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SppC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Design of 12-T Fe-based Dipole Magnet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31" y="862157"/>
            <a:ext cx="4251152" cy="307253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08" y="981202"/>
            <a:ext cx="4122549" cy="3237566"/>
          </a:xfrm>
          <a:prstGeom prst="rect">
            <a:avLst/>
          </a:prstGeom>
        </p:spPr>
      </p:pic>
      <p:sp>
        <p:nvSpPr>
          <p:cNvPr id="66" name="文本框 9"/>
          <p:cNvSpPr txBox="1">
            <a:spLocks noChangeArrowheads="1"/>
          </p:cNvSpPr>
          <p:nvPr/>
        </p:nvSpPr>
        <p:spPr bwMode="auto">
          <a:xfrm>
            <a:off x="8115293" y="1042042"/>
            <a:ext cx="823636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Y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oke OD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500mm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7" name="文本框 31"/>
          <p:cNvSpPr txBox="1">
            <a:spLocks noChangeArrowheads="1"/>
          </p:cNvSpPr>
          <p:nvPr/>
        </p:nvSpPr>
        <p:spPr bwMode="auto">
          <a:xfrm>
            <a:off x="5055515" y="4251217"/>
            <a:ext cx="2895223" cy="27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Table 1: Main parameters of the cables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8" name="文本框 31"/>
          <p:cNvSpPr txBox="1">
            <a:spLocks noChangeArrowheads="1"/>
          </p:cNvSpPr>
          <p:nvPr/>
        </p:nvSpPr>
        <p:spPr bwMode="auto">
          <a:xfrm>
            <a:off x="5107024" y="5546981"/>
            <a:ext cx="2895223" cy="27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Table 2: Main parameters of the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strand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aphicFrame>
        <p:nvGraphicFramePr>
          <p:cNvPr id="69" name="表格 68"/>
          <p:cNvGraphicFramePr>
            <a:graphicFrameLocks noGrp="1"/>
          </p:cNvGraphicFramePr>
          <p:nvPr/>
        </p:nvGraphicFramePr>
        <p:xfrm>
          <a:off x="3949709" y="4578192"/>
          <a:ext cx="4961059" cy="99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9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9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4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Cable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Hight 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Width-</a:t>
                      </a:r>
                      <a:r>
                        <a:rPr lang="en-US" sz="900" kern="100" dirty="0" err="1">
                          <a:effectLst/>
                        </a:rPr>
                        <a:t>i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Width-o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Ns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Strand 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Filament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Insulation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69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IRONBASED1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674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IRONBASED2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effectLst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74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IRONBASED3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altLang="zh-CN" sz="9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0" name="表格 69"/>
          <p:cNvGraphicFramePr>
            <a:graphicFrameLocks noGrp="1"/>
          </p:cNvGraphicFramePr>
          <p:nvPr/>
        </p:nvGraphicFramePr>
        <p:xfrm>
          <a:off x="3949709" y="5843989"/>
          <a:ext cx="4961057" cy="440982"/>
        </p:xfrm>
        <a:graphic>
          <a:graphicData uri="http://schemas.openxmlformats.org/drawingml/2006/table">
            <a:tbl>
              <a:tblPr/>
              <a:tblGrid>
                <a:gridCol w="63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Strand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diam.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cu/sc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RRR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Tref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Bref</a:t>
                      </a:r>
                      <a:endParaRPr kumimoji="0" lang="en-US" altLang="zh-CN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Jc</a:t>
                      </a: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@ </a:t>
                      </a: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BrTr</a:t>
                      </a:r>
                      <a:endParaRPr kumimoji="0" lang="en-US" altLang="zh-CN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dJc/dB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IRON-BASED</a:t>
                      </a:r>
                      <a:endParaRPr lang="zh-CN" alt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0.802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" name="文本框 20"/>
          <p:cNvSpPr txBox="1">
            <a:spLocks noChangeArrowheads="1"/>
          </p:cNvSpPr>
          <p:nvPr/>
        </p:nvSpPr>
        <p:spPr bwMode="auto">
          <a:xfrm>
            <a:off x="3949708" y="6297847"/>
            <a:ext cx="4961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One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meter of such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magnet requires iron-based HTS strand length of 6.08 km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5" y="3966593"/>
            <a:ext cx="3329089" cy="2854474"/>
          </a:xfrm>
          <a:prstGeom prst="rect">
            <a:avLst/>
          </a:prstGeom>
        </p:spPr>
      </p:pic>
      <p:sp>
        <p:nvSpPr>
          <p:cNvPr id="92" name="矩形 91"/>
          <p:cNvSpPr/>
          <p:nvPr/>
        </p:nvSpPr>
        <p:spPr>
          <a:xfrm>
            <a:off x="6345356" y="757476"/>
            <a:ext cx="25136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C. Wang, E. Kong</a:t>
            </a:r>
            <a:r>
              <a:rPr kumimoji="0" lang="en-US" altLang="zh-CN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(USTC)</a:t>
            </a:r>
            <a:r>
              <a:rPr kumimoji="0" lang="en-US" altLang="zh-CN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Q. Xu et </a:t>
            </a:r>
            <a:r>
              <a:rPr kumimoji="0" lang="en-US" altLang="zh-CN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al.</a:t>
            </a:r>
            <a:endParaRPr kumimoji="0" lang="zh-CN" alt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9702" name="直接连接符 6"/>
          <p:cNvSpPr/>
          <p:nvPr/>
        </p:nvSpPr>
        <p:spPr>
          <a:xfrm>
            <a:off x="-317" y="757555"/>
            <a:ext cx="9144000" cy="0"/>
          </a:xfrm>
          <a:prstGeom prst="line">
            <a:avLst/>
          </a:prstGeom>
          <a:ln w="476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18"/>
          <a:stretch/>
        </p:blipFill>
        <p:spPr>
          <a:xfrm>
            <a:off x="30435" y="1683142"/>
            <a:ext cx="3232906" cy="3316875"/>
          </a:xfrm>
          <a:prstGeom prst="rect">
            <a:avLst/>
          </a:prstGeom>
        </p:spPr>
      </p:pic>
      <p:pic>
        <p:nvPicPr>
          <p:cNvPr id="3" name="Picture 2" descr="http://cds.cern.ch/record/2260679/files/DSC_7494.jpg?subformat=icon-14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7521" r="260" b="28585"/>
          <a:stretch/>
        </p:blipFill>
        <p:spPr bwMode="auto">
          <a:xfrm>
            <a:off x="1151633" y="5592827"/>
            <a:ext cx="6154140" cy="13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78517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13" indent="-342900">
              <a:buClr>
                <a:srgbClr val="DDDDDD"/>
              </a:buClr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</a:rPr>
              <a:t>s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ynchrotron radiation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(~ 30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W/m/beam)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(cf. LHC &lt;0.2W/m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)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~ </a:t>
            </a:r>
            <a:r>
              <a:rPr lang="en-US" sz="16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5 MW total load in arcs </a:t>
            </a:r>
            <a:endParaRPr lang="en-US" sz="1600" b="1" dirty="0" smtClean="0">
              <a:solidFill>
                <a:srgbClr val="FF0000"/>
              </a:solidFill>
              <a:latin typeface="Aria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</a:rPr>
              <a:t>bsorption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of synchrotron radiation at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higher temperature (&gt; 1.8 K) 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for 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cryogenic 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efficiency</a:t>
            </a:r>
            <a:endParaRPr lang="en-US" sz="1600" dirty="0">
              <a:solidFill>
                <a:srgbClr val="0C377B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provision of beam vacuum, suppression of photo-electrons, electron cloud effect, impedance, 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18606" y="3204754"/>
            <a:ext cx="896984" cy="11336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>
            <a:off x="751113" y="3318118"/>
            <a:ext cx="964476" cy="10127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47176" y="5126793"/>
            <a:ext cx="6400800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ANKA e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photon spectrum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= FCC–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spectrum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176" y="1609350"/>
            <a:ext cx="5653466" cy="346445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cryogenic beam vacuum chamber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2805" y="1743659"/>
            <a:ext cx="2364317" cy="3277820"/>
          </a:xfrm>
          <a:prstGeom prst="rect">
            <a:avLst/>
          </a:prstGeom>
          <a:solidFill>
            <a:srgbClr val="5F5F5F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BS temperature choice from overall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optimisation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of: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Cryoplant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power consumption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Vacuum system performance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Impedance and beam stability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5777028"/>
            <a:ext cx="9144000" cy="976293"/>
          </a:xfrm>
          <a:prstGeom prst="rect">
            <a:avLst/>
          </a:prstGeom>
          <a:solidFill>
            <a:srgbClr val="92D050">
              <a:alpha val="7607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fr-CH" sz="600" b="1" dirty="0" smtClean="0">
                <a:solidFill>
                  <a:srgbClr val="000000"/>
                </a:solidFill>
                <a:latin typeface="Arial"/>
              </a:rPr>
              <a:t> </a:t>
            </a:r>
            <a:endParaRPr lang="fr-CH" sz="600" b="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Optimum beam screen operation temperature 40 - 60 K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Electrical power for beam screen cooling ~100 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MW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.</a:t>
            </a:r>
            <a:endParaRPr lang="fr-CH" sz="2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532" y="898941"/>
            <a:ext cx="7168430" cy="465555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cryoplants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energy efficiency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89081" y="5076088"/>
            <a:ext cx="1101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Lebrun,</a:t>
            </a:r>
          </a:p>
          <a:p>
            <a:r>
              <a:rPr lang="en-US" dirty="0" smtClean="0"/>
              <a:t>L. Tavian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8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222"/>
            <a:ext cx="9137723" cy="39309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tunnel integration in arcs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6617" y="6247127"/>
            <a:ext cx="684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emember: LHC (HE-LHC) tunnel diameter only 3.8 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481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597" y="998856"/>
            <a:ext cx="5671031" cy="45812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Discoveries by</a:t>
            </a:r>
            <a:r>
              <a:rPr lang="en-US" sz="4000" dirty="0" smtClean="0">
                <a:latin typeface="Arial"/>
              </a:rPr>
              <a:t> colliders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8" r="4966" b="8633"/>
          <a:stretch/>
        </p:blipFill>
        <p:spPr>
          <a:xfrm>
            <a:off x="5009808" y="1844824"/>
            <a:ext cx="4135272" cy="3564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26232" y="22274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9632" y="39038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59632" y="2237653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91008" y="3329474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3008" y="3044577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8449044" y="3573428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077654" y="3153618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1944763" y="2840013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056287" y="2026202"/>
            <a:ext cx="465771" cy="4849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4158940" y="1057836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2632059" y="1804274"/>
            <a:ext cx="415585" cy="3084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5121" y="1011227"/>
            <a:ext cx="2659061" cy="83099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articles and forces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160" y="5915938"/>
            <a:ext cx="9023840" cy="898126"/>
          </a:xfrm>
          <a:prstGeom prst="rect">
            <a:avLst/>
          </a:prstGeom>
          <a:solidFill>
            <a:srgbClr val="FFFF00"/>
          </a:solidFill>
        </p:spPr>
        <p:txBody>
          <a:bodyPr wrap="square" tIns="18000" bIns="18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are powerful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instruments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High Energy physics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particle discoveries and precision measurements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1800" y="3740839"/>
            <a:ext cx="214353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SPEAR: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harm quark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tau lepton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0732" y="3717032"/>
            <a:ext cx="200567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PETRA: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luon       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65408" y="3717032"/>
            <a:ext cx="210185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 smtClean="0">
                <a:solidFill>
                  <a:prstClr val="black"/>
                </a:solidFill>
                <a:latin typeface="Calibri"/>
              </a:rPr>
              <a:t>SppS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Z-boson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W-boson  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6619" y="3717032"/>
            <a:ext cx="2005870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 smtClean="0">
                <a:solidFill>
                  <a:prstClr val="black"/>
                </a:solidFill>
                <a:latin typeface="Calibri"/>
              </a:rPr>
              <a:t>Tevatron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top-quark 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2069" y="3717032"/>
            <a:ext cx="2165336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LHC: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Higgs-boson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FCC-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detector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–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reference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474" t="49535"/>
          <a:stretch/>
        </p:blipFill>
        <p:spPr>
          <a:xfrm>
            <a:off x="-13619" y="756084"/>
            <a:ext cx="9171238" cy="408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633" y="4977258"/>
            <a:ext cx="7184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T, 10 m bore solenoid, 4 T forward solenoids, no shielding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GJ stored energy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rotational symmetry for tracking!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m diameter (~ ATLAS)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 shaft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 billion project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3308" y="6096758"/>
            <a:ext cx="1633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Riegler et al.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8805" y="4251644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latest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= 40 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49" y="773587"/>
            <a:ext cx="9098652" cy="65556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FCC-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hh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is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a HUGE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discovery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machine (if nature …),  but not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only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.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1" u="none" strike="noStrike" kern="0" cap="none" spc="0" normalizeH="0" baseline="0" noProof="0" dirty="0" smtClean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FCC-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dominated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three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features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Highest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center of mass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energy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–&gt; a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big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step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high mass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!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ex: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strongly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particles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to &gt;30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Excited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quarks, Z’, W’, up to ~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tens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Give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final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word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on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natural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Supersymmetry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extra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Higgs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etc..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	to 5-20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fr-CH" b="1" kern="0" dirty="0" smtClean="0">
                <a:solidFill>
                  <a:prstClr val="black"/>
                </a:solidFill>
              </a:rPr>
              <a:t>;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Sensitivity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high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phenomena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WW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scattering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2698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2698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HUGE production rates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single &amp; multiple production of SM bosons (H,W,Z) &amp; 	quarks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Higgs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precision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tests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ratios to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// /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ZZ, 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ttH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ttZ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@&lt;%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level</a:t>
            </a:r>
            <a:endParaRPr kumimoji="0" lang="fr-CH" sz="18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Precise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determination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triple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Higgs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coupling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(~3%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level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and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quartic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Higgs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coupling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detection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rare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decays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  (V= ,,J/,,Z…)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search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for invisibles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(DM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searches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, RH neutrinos in 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decays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renewed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interest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for long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lived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(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very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weakly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coupled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particles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.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top and HF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program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-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Cleaner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signals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for high Pt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physics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fr-CH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allows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clean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signals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for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channels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presently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difficult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at LHC (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 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bb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)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 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discovery potential highlights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13399" y="1141605"/>
            <a:ext cx="232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Blondel</a:t>
            </a:r>
            <a:r>
              <a:rPr lang="en-US" dirty="0" smtClean="0"/>
              <a:t>, ICHEP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941" y="1106286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 at a 100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pp collider: CERN Yellow Report (2017) no.3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Standard Model processes: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https://arxiv.org/pdf/1607.01831v1.pdf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Higgs and EW symmetry breaking studies: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https://arxiv.org/pdf/1606.09408v1.pdf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 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Βeyond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Standard Model phenomena: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https://arxiv.org/abs/1606.00947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4) Heavy ions at the Future Circular Collider: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5"/>
              </a:rPr>
              <a:t>https://arxiv.org/abs/1605.01389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Now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ascertain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these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cross-section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calculations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real detector and simulations… 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discovery potential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1104" y="6396483"/>
            <a:ext cx="186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Mangano (ed.)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" y="1081558"/>
            <a:ext cx="7367574" cy="505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Higgs production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" y="1412776"/>
            <a:ext cx="83493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1929" y="908720"/>
            <a:ext cx="28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</a:t>
            </a:r>
            <a:r>
              <a:rPr kumimoji="0" lang="fr-CH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H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 at  the few percent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level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915" y="5589240"/>
            <a:ext cx="8939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To </a:t>
            </a:r>
            <a:r>
              <a:rPr lang="fr-CH" dirty="0" err="1" smtClean="0"/>
              <a:t>reach</a:t>
            </a:r>
            <a:r>
              <a:rPr lang="fr-CH" dirty="0" smtClean="0"/>
              <a:t> a  </a:t>
            </a:r>
            <a:r>
              <a:rPr lang="fr-CH" dirty="0" err="1" smtClean="0"/>
              <a:t>precision</a:t>
            </a:r>
            <a:r>
              <a:rPr lang="fr-CH" dirty="0" smtClean="0"/>
              <a:t> on </a:t>
            </a:r>
            <a:r>
              <a:rPr lang="fr-CH" dirty="0" smtClean="0">
                <a:sym typeface="Symbol"/>
              </a:rPr>
              <a:t></a:t>
            </a:r>
            <a:r>
              <a:rPr lang="fr-CH" baseline="-25000" dirty="0" smtClean="0">
                <a:sym typeface="Symbol"/>
              </a:rPr>
              <a:t>H </a:t>
            </a:r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at  the few percent </a:t>
            </a:r>
            <a:r>
              <a:rPr lang="fr-CH" dirty="0" err="1" smtClean="0">
                <a:sym typeface="Symbol"/>
              </a:rPr>
              <a:t>level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requires</a:t>
            </a:r>
            <a:r>
              <a:rPr lang="fr-CH" dirty="0" smtClean="0">
                <a:sym typeface="Symbol"/>
              </a:rPr>
              <a:t> a </a:t>
            </a:r>
            <a:r>
              <a:rPr lang="fr-CH" dirty="0" err="1" smtClean="0">
                <a:sym typeface="Symbol"/>
              </a:rPr>
              <a:t>linear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collider</a:t>
            </a:r>
            <a:r>
              <a:rPr lang="fr-CH" dirty="0" smtClean="0">
                <a:sym typeface="Symbol"/>
              </a:rPr>
              <a:t> of at least 3TeV </a:t>
            </a:r>
          </a:p>
          <a:p>
            <a:r>
              <a:rPr lang="fr-CH" dirty="0" smtClean="0">
                <a:sym typeface="Symbol"/>
              </a:rPr>
              <a:t>(ILC 500 </a:t>
            </a:r>
            <a:r>
              <a:rPr lang="fr-CH" dirty="0" err="1" smtClean="0">
                <a:sym typeface="Symbol"/>
              </a:rPr>
              <a:t>GeV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can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obtain</a:t>
            </a:r>
            <a:r>
              <a:rPr lang="fr-CH" dirty="0" smtClean="0">
                <a:sym typeface="Symbol"/>
              </a:rPr>
              <a:t> a 30% indication and CLIC 3TeV </a:t>
            </a:r>
            <a:r>
              <a:rPr lang="fr-CH" dirty="0" err="1" smtClean="0">
                <a:sym typeface="Symbol"/>
              </a:rPr>
              <a:t>estimate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is</a:t>
            </a:r>
            <a:r>
              <a:rPr lang="fr-CH" dirty="0" smtClean="0">
                <a:sym typeface="Symbol"/>
              </a:rPr>
              <a:t> 10%) </a:t>
            </a:r>
          </a:p>
          <a:p>
            <a:r>
              <a:rPr lang="fr-CH" dirty="0" smtClean="0">
                <a:sym typeface="Symbol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Higgs studies at FCC-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192231"/>
              </p:ext>
            </p:extLst>
          </p:nvPr>
        </p:nvGraphicFramePr>
        <p:xfrm>
          <a:off x="4016798" y="609600"/>
          <a:ext cx="48768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429">
                <a:tc>
                  <a:txBody>
                    <a:bodyPr/>
                    <a:lstStyle/>
                    <a:p>
                      <a:r>
                        <a:rPr lang="fr-CH" sz="2000" dirty="0" err="1" smtClean="0"/>
                        <a:t>g</a:t>
                      </a:r>
                      <a:r>
                        <a:rPr lang="fr-CH" sz="2000" baseline="-25000" dirty="0" err="1" smtClean="0"/>
                        <a:t>Hxx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FCC-eh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ZZ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0.22 %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/>
                        <a:t>&lt;</a:t>
                      </a:r>
                      <a:r>
                        <a:rPr lang="fr-CH" b="1" baseline="0" dirty="0" smtClean="0"/>
                        <a:t> </a:t>
                      </a:r>
                      <a:r>
                        <a:rPr lang="fr-CH" b="1" dirty="0" smtClean="0"/>
                        <a:t>1%     *</a:t>
                      </a:r>
                      <a:endParaRPr lang="en-GB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WW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0.47%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ym typeface="Symbol"/>
                        </a:rPr>
                        <a:t></a:t>
                      </a:r>
                      <a:r>
                        <a:rPr lang="en-GB" b="1" baseline="-25000" dirty="0" smtClean="0">
                          <a:sym typeface="Symbol"/>
                        </a:rPr>
                        <a:t>H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1.6%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en-GB" dirty="0" smtClean="0">
                          <a:sym typeface="Symbol"/>
                        </a:rPr>
                        <a:t>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4.2%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&lt;1%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Z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 --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ttH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0.5%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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cc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1.8%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gg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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8.6%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1-2%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uu,dd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 smtClean="0"/>
                        <a:t>ee</a:t>
                      </a:r>
                      <a:r>
                        <a:rPr lang="fr-CH" b="1" dirty="0" smtClean="0"/>
                        <a:t> </a:t>
                      </a:r>
                      <a:r>
                        <a:rPr lang="fr-CH" b="1" dirty="0" smtClean="0">
                          <a:sym typeface="Wingdings" panose="05000000000000000000" pitchFamily="2" charset="2"/>
                        </a:rPr>
                        <a:t> H   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~3-5%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20%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inv</a:t>
                      </a:r>
                      <a:r>
                        <a:rPr lang="fr-CH" dirty="0" smtClean="0"/>
                        <a:t>, exo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&lt;0.55%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10</a:t>
                      </a:r>
                      <a:r>
                        <a:rPr lang="fr-CH" b="1" baseline="30000" dirty="0" smtClean="0"/>
                        <a:t>-3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836712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HIGGS PHYSICS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536" y="1580709"/>
            <a:ext cx="2943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prstClr val="black"/>
                </a:solidFill>
              </a:rPr>
              <a:t>hh</a:t>
            </a:r>
            <a:r>
              <a:rPr lang="fr-CH" dirty="0" smtClean="0">
                <a:solidFill>
                  <a:prstClr val="black"/>
                </a:solidFill>
              </a:rPr>
              <a:t>, eh </a:t>
            </a:r>
            <a:r>
              <a:rPr lang="fr-CH" dirty="0" err="1" smtClean="0">
                <a:solidFill>
                  <a:prstClr val="black"/>
                </a:solidFill>
              </a:rPr>
              <a:t>precisions</a:t>
            </a:r>
            <a:r>
              <a:rPr lang="fr-CH" dirty="0" smtClean="0">
                <a:solidFill>
                  <a:prstClr val="black"/>
                </a:solidFill>
              </a:rPr>
              <a:t> assume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SM or 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measurements</a:t>
            </a:r>
            <a:endParaRPr lang="fr-CH" dirty="0">
              <a:solidFill>
                <a:prstClr val="black"/>
              </a:solidFill>
            </a:endParaRPr>
          </a:p>
          <a:p>
            <a:r>
              <a:rPr lang="fr-CH" dirty="0" err="1" smtClean="0">
                <a:solidFill>
                  <a:prstClr val="black"/>
                </a:solidFill>
              </a:rPr>
              <a:t>Ffor</a:t>
            </a:r>
            <a:r>
              <a:rPr lang="fr-CH" dirty="0" smtClean="0">
                <a:solidFill>
                  <a:prstClr val="black"/>
                </a:solidFill>
              </a:rPr>
              <a:t> FCC-</a:t>
            </a:r>
            <a:r>
              <a:rPr lang="fr-CH" dirty="0" err="1" smtClean="0">
                <a:solidFill>
                  <a:prstClr val="black"/>
                </a:solidFill>
              </a:rPr>
              <a:t>hh</a:t>
            </a:r>
            <a:r>
              <a:rPr lang="fr-CH" dirty="0" smtClean="0">
                <a:solidFill>
                  <a:prstClr val="black"/>
                </a:solidFill>
              </a:rPr>
              <a:t> : H</a:t>
            </a:r>
            <a:r>
              <a:rPr lang="fr-CH" dirty="0" smtClean="0">
                <a:solidFill>
                  <a:prstClr val="black"/>
                </a:solidFill>
                <a:sym typeface="Symbol"/>
              </a:rPr>
              <a:t></a:t>
            </a:r>
            <a:r>
              <a:rPr lang="fr-CH" dirty="0" smtClean="0">
                <a:solidFill>
                  <a:prstClr val="black"/>
                </a:solidFill>
              </a:rPr>
              <a:t> ZZ to serve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as cross-</a:t>
            </a:r>
            <a:r>
              <a:rPr lang="fr-CH" dirty="0" err="1" smtClean="0">
                <a:solidFill>
                  <a:prstClr val="black"/>
                </a:solidFill>
              </a:rPr>
              <a:t>normalization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(</a:t>
            </a:r>
            <a:r>
              <a:rPr lang="fr-CH" dirty="0" err="1" smtClean="0">
                <a:solidFill>
                  <a:prstClr val="black"/>
                </a:solidFill>
              </a:rPr>
              <a:t>well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measured</a:t>
            </a:r>
            <a:r>
              <a:rPr lang="fr-CH" dirty="0" smtClean="0">
                <a:solidFill>
                  <a:prstClr val="black"/>
                </a:solidFill>
              </a:rPr>
              <a:t> at FCC-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)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272" y="6376243"/>
            <a:ext cx="2133600" cy="365125"/>
          </a:xfrm>
        </p:spPr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11377"/>
            <a:ext cx="309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couplings</a:t>
            </a:r>
            <a:r>
              <a:rPr lang="fr-CH" b="1" dirty="0" smtClean="0"/>
              <a:t> 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Hxx</a:t>
            </a:r>
            <a:r>
              <a:rPr lang="fr-CH" b="1" baseline="-25000" dirty="0" smtClean="0"/>
              <a:t> </a:t>
            </a:r>
            <a:r>
              <a:rPr lang="fr-CH" b="1" dirty="0" err="1" smtClean="0"/>
              <a:t>precisions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36512" y="3212976"/>
            <a:ext cx="319779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for </a:t>
            </a:r>
            <a:r>
              <a:rPr lang="fr-CH" b="1" dirty="0" err="1">
                <a:solidFill>
                  <a:prstClr val="black"/>
                </a:solidFill>
              </a:rPr>
              <a:t>ttH</a:t>
            </a:r>
            <a:r>
              <a:rPr lang="fr-CH" dirty="0">
                <a:solidFill>
                  <a:prstClr val="black"/>
                </a:solidFill>
              </a:rPr>
              <a:t>, </a:t>
            </a:r>
            <a:r>
              <a:rPr lang="fr-CH" dirty="0" err="1">
                <a:solidFill>
                  <a:prstClr val="black"/>
                </a:solidFill>
              </a:rPr>
              <a:t>combination</a:t>
            </a:r>
            <a:r>
              <a:rPr lang="fr-CH" dirty="0">
                <a:solidFill>
                  <a:prstClr val="black"/>
                </a:solidFill>
              </a:rPr>
              <a:t> of </a:t>
            </a:r>
          </a:p>
          <a:p>
            <a:r>
              <a:rPr lang="fr-CH" dirty="0" smtClean="0">
                <a:solidFill>
                  <a:prstClr val="black"/>
                </a:solidFill>
                <a:sym typeface="Symbol"/>
              </a:rPr>
              <a:t></a:t>
            </a:r>
            <a:r>
              <a:rPr lang="fr-CH" dirty="0" smtClean="0">
                <a:solidFill>
                  <a:prstClr val="black"/>
                </a:solidFill>
              </a:rPr>
              <a:t>4% (model </a:t>
            </a:r>
            <a:r>
              <a:rPr lang="fr-CH" dirty="0" err="1" smtClean="0">
                <a:solidFill>
                  <a:prstClr val="black"/>
                </a:solidFill>
              </a:rPr>
              <a:t>dependent</a:t>
            </a:r>
            <a:r>
              <a:rPr lang="fr-CH" dirty="0" smtClean="0">
                <a:solidFill>
                  <a:prstClr val="black"/>
                </a:solidFill>
              </a:rPr>
              <a:t>)HL-LHC </a:t>
            </a:r>
          </a:p>
          <a:p>
            <a:r>
              <a:rPr lang="fr-CH" dirty="0" err="1" smtClean="0">
                <a:solidFill>
                  <a:prstClr val="black"/>
                </a:solidFill>
              </a:rPr>
              <a:t>with</a:t>
            </a:r>
            <a:r>
              <a:rPr lang="fr-CH" dirty="0" smtClean="0">
                <a:solidFill>
                  <a:prstClr val="black"/>
                </a:solidFill>
              </a:rPr>
              <a:t> FCC-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will</a:t>
            </a:r>
            <a:r>
              <a:rPr lang="fr-CH" dirty="0" smtClean="0">
                <a:solidFill>
                  <a:prstClr val="black"/>
                </a:solidFill>
              </a:rPr>
              <a:t> lead </a:t>
            </a:r>
            <a:r>
              <a:rPr lang="fr-CH" dirty="0">
                <a:solidFill>
                  <a:prstClr val="black"/>
                </a:solidFill>
              </a:rPr>
              <a:t>to </a:t>
            </a:r>
            <a:endParaRPr lang="fr-CH" dirty="0" smtClean="0">
              <a:solidFill>
                <a:prstClr val="black"/>
              </a:solidFill>
            </a:endParaRPr>
          </a:p>
          <a:p>
            <a:r>
              <a:rPr lang="fr-CH" dirty="0" err="1" smtClean="0">
                <a:solidFill>
                  <a:prstClr val="black"/>
                </a:solidFill>
              </a:rPr>
              <a:t>ttH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coupling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smtClean="0">
                <a:solidFill>
                  <a:prstClr val="black"/>
                </a:solidFill>
              </a:rPr>
              <a:t>to </a:t>
            </a:r>
            <a:r>
              <a:rPr lang="fr-CH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dirty="0">
                <a:solidFill>
                  <a:prstClr val="black"/>
                </a:solidFill>
                <a:sym typeface="Symbol"/>
              </a:rPr>
              <a:t> </a:t>
            </a:r>
            <a:r>
              <a:rPr lang="fr-CH" dirty="0" smtClean="0">
                <a:solidFill>
                  <a:prstClr val="black"/>
                </a:solidFill>
              </a:rPr>
              <a:t>3%... </a:t>
            </a:r>
          </a:p>
          <a:p>
            <a:r>
              <a:rPr lang="fr-CH" u="sng" dirty="0" smtClean="0">
                <a:solidFill>
                  <a:prstClr val="black"/>
                </a:solidFill>
              </a:rPr>
              <a:t>      model </a:t>
            </a:r>
            <a:r>
              <a:rPr lang="fr-CH" u="sng" dirty="0" err="1" smtClean="0">
                <a:solidFill>
                  <a:prstClr val="black"/>
                </a:solidFill>
              </a:rPr>
              <a:t>independent</a:t>
            </a:r>
            <a:r>
              <a:rPr lang="fr-CH" u="sng" dirty="0" smtClean="0">
                <a:solidFill>
                  <a:prstClr val="black"/>
                </a:solidFill>
              </a:rPr>
              <a:t>!</a:t>
            </a:r>
            <a:endParaRPr lang="fr-CH" u="sng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06510" y="2934789"/>
            <a:ext cx="1068804" cy="278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96" y="4759984"/>
            <a:ext cx="3142205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for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HHH</a:t>
            </a:r>
            <a:r>
              <a:rPr lang="fr-CH" b="1" dirty="0" smtClean="0"/>
              <a:t> </a:t>
            </a:r>
            <a:r>
              <a:rPr lang="fr-CH" dirty="0" err="1" smtClean="0"/>
              <a:t>investigating</a:t>
            </a:r>
            <a:r>
              <a:rPr lang="fr-CH" dirty="0" smtClean="0"/>
              <a:t> </a:t>
            </a:r>
            <a:r>
              <a:rPr lang="fr-CH" dirty="0" err="1" smtClean="0"/>
              <a:t>now</a:t>
            </a:r>
            <a:r>
              <a:rPr lang="fr-CH" dirty="0" smtClean="0"/>
              <a:t> : the </a:t>
            </a:r>
            <a:r>
              <a:rPr lang="fr-CH" dirty="0" err="1" smtClean="0"/>
              <a:t>possibility</a:t>
            </a:r>
            <a:r>
              <a:rPr lang="fr-CH" dirty="0"/>
              <a:t> </a:t>
            </a:r>
            <a:r>
              <a:rPr lang="fr-CH" dirty="0" smtClean="0"/>
              <a:t>of </a:t>
            </a:r>
            <a:r>
              <a:rPr lang="fr-CH" dirty="0" err="1" smtClean="0"/>
              <a:t>reaching</a:t>
            </a:r>
            <a:r>
              <a:rPr lang="fr-CH" dirty="0" smtClean="0"/>
              <a:t> 5</a:t>
            </a:r>
            <a:r>
              <a:rPr lang="fr-CH" dirty="0" smtClean="0">
                <a:sym typeface="Symbol"/>
              </a:rPr>
              <a:t></a:t>
            </a:r>
            <a:r>
              <a:rPr lang="fr-CH" dirty="0" smtClean="0"/>
              <a:t>  observation  at FCC-</a:t>
            </a:r>
            <a:r>
              <a:rPr lang="fr-CH" dirty="0" err="1" smtClean="0"/>
              <a:t>ee</a:t>
            </a:r>
            <a:r>
              <a:rPr lang="fr-CH" dirty="0" smtClean="0"/>
              <a:t>: </a:t>
            </a:r>
          </a:p>
          <a:p>
            <a:r>
              <a:rPr lang="fr-CH" dirty="0" smtClean="0"/>
              <a:t>4 detectors </a:t>
            </a:r>
          </a:p>
          <a:p>
            <a:r>
              <a:rPr lang="fr-CH" dirty="0"/>
              <a:t> </a:t>
            </a:r>
            <a:r>
              <a:rPr lang="fr-CH" dirty="0" smtClean="0"/>
              <a:t>   + </a:t>
            </a:r>
            <a:r>
              <a:rPr lang="fr-CH" dirty="0" err="1" smtClean="0"/>
              <a:t>recast</a:t>
            </a:r>
            <a:r>
              <a:rPr lang="fr-CH" dirty="0" smtClean="0"/>
              <a:t> of running scenario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21203" y="6093296"/>
            <a:ext cx="654111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example synergy of FCC-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/eh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589843" cy="66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140" y="469306"/>
            <a:ext cx="3705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</a:rPr>
              <a:t>h</a:t>
            </a:r>
            <a:r>
              <a:rPr lang="en-US" sz="3600" dirty="0" smtClean="0">
                <a:solidFill>
                  <a:srgbClr val="0000CC"/>
                </a:solidFill>
              </a:rPr>
              <a:t>ow to go further?</a:t>
            </a:r>
          </a:p>
          <a:p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5147" y="1212636"/>
            <a:ext cx="74050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6600"/>
                </a:solidFill>
              </a:rPr>
              <a:t>m</a:t>
            </a:r>
            <a:r>
              <a:rPr lang="en-US" sz="3200" dirty="0" smtClean="0">
                <a:solidFill>
                  <a:srgbClr val="006600"/>
                </a:solidFill>
              </a:rPr>
              <a:t>uon collider* is back !</a:t>
            </a:r>
          </a:p>
          <a:p>
            <a:pPr algn="ctr"/>
            <a:endParaRPr lang="en-US" sz="3200" dirty="0" smtClean="0">
              <a:solidFill>
                <a:srgbClr val="006600"/>
              </a:solidFill>
            </a:endParaRPr>
          </a:p>
          <a:p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 new ideas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LEMMA </a:t>
            </a:r>
            <a:r>
              <a:rPr lang="en-US" sz="3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 production by e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 annihilation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Gamma factory for e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full exploitation of FCC complex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8469" y="5708185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smtClean="0"/>
              <a:t>first proposed by </a:t>
            </a:r>
            <a:r>
              <a:rPr lang="en-US" dirty="0" err="1" smtClean="0"/>
              <a:t>Gersh</a:t>
            </a:r>
            <a:r>
              <a:rPr lang="en-US" dirty="0" smtClean="0"/>
              <a:t> </a:t>
            </a:r>
            <a:r>
              <a:rPr lang="en-US" dirty="0" err="1" smtClean="0"/>
              <a:t>Budker</a:t>
            </a:r>
            <a:r>
              <a:rPr lang="en-US" dirty="0" smtClean="0"/>
              <a:t> in 1969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4" b="15743"/>
          <a:stretch/>
        </p:blipFill>
        <p:spPr>
          <a:xfrm>
            <a:off x="4292237" y="5308000"/>
            <a:ext cx="1467481" cy="14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PME012_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7"/>
          <a:stretch/>
        </p:blipFill>
        <p:spPr>
          <a:xfrm>
            <a:off x="155369" y="617500"/>
            <a:ext cx="8851900" cy="153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677" y="3535590"/>
            <a:ext cx="8815135" cy="223024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2653" y="3034844"/>
            <a:ext cx="8737987" cy="2664796"/>
            <a:chOff x="-180795" y="2221595"/>
            <a:chExt cx="8737987" cy="2664796"/>
          </a:xfrm>
        </p:grpSpPr>
        <p:sp>
          <p:nvSpPr>
            <p:cNvPr id="5" name="Rectangle 4"/>
            <p:cNvSpPr/>
            <p:nvPr/>
          </p:nvSpPr>
          <p:spPr>
            <a:xfrm>
              <a:off x="2251979" y="2582551"/>
              <a:ext cx="533130" cy="213455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180795" y="2578000"/>
              <a:ext cx="2432773" cy="213455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013" y="2221595"/>
              <a:ext cx="5058824" cy="2664796"/>
              <a:chOff x="-1959061" y="2236513"/>
              <a:chExt cx="5058824" cy="26647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-783518" y="3419418"/>
                <a:ext cx="3883281" cy="102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" name="TextBox 15"/>
              <p:cNvSpPr txBox="1"/>
              <p:nvPr/>
            </p:nvSpPr>
            <p:spPr>
              <a:xfrm rot="16200000">
                <a:off x="-1955900" y="3519475"/>
                <a:ext cx="137867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LHeC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-class e+  source &amp; e+ acceleration at 45 </a:t>
                </a: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(circular/linear options)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-813877" y="2647227"/>
                <a:ext cx="1129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e+  ring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-758747" y="3919071"/>
                <a:ext cx="14445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</a:rPr>
                  <a:t>100 KW target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7739" y="2866641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653" y="3520067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-100775" y="3846213"/>
                <a:ext cx="12446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isochronous rings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 rot="5400000" flipH="1">
              <a:off x="642286" y="2737033"/>
              <a:ext cx="45724" cy="1334321"/>
            </a:xfrm>
            <a:prstGeom prst="rect">
              <a:avLst/>
            </a:prstGeom>
            <a:solidFill>
              <a:sysClr val="windowText" lastClr="00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Picture 8" descr="TUPME012_fig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00" t="58364"/>
            <a:stretch/>
          </p:blipFill>
          <p:spPr>
            <a:xfrm>
              <a:off x="5034131" y="2865903"/>
              <a:ext cx="3523061" cy="146811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849332" y="2682937"/>
              <a:ext cx="728157" cy="963759"/>
              <a:chOff x="1000675" y="2680987"/>
              <a:chExt cx="728157" cy="96375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00675" y="2680987"/>
                <a:ext cx="728157" cy="727838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1242878" y="3179735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45622" y="3421931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H="1">
                <a:off x="1326686" y="3328394"/>
                <a:ext cx="45719" cy="165744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261792" y="3581030"/>
            <a:ext cx="14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Positron Beam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2652" y="5718203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FF0000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c</a:t>
            </a:r>
            <a:r>
              <a:rPr lang="en-US" b="1" dirty="0" err="1">
                <a:solidFill>
                  <a:srgbClr val="FF0000"/>
                </a:solidFill>
                <a:latin typeface="Arial"/>
              </a:rPr>
              <a:t>hallenges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37696" y="5909692"/>
            <a:ext cx="3200517" cy="33855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  <a:cs typeface="Wingdings 3" charset="2"/>
              </a:rPr>
              <a:t>~10</a:t>
            </a:r>
            <a:r>
              <a:rPr lang="en-US" sz="1600" b="1" kern="0" baseline="30000" dirty="0">
                <a:solidFill>
                  <a:srgbClr val="FF0000"/>
                </a:solidFill>
                <a:latin typeface="Arial"/>
                <a:cs typeface="Wingdings 3" charset="2"/>
              </a:rPr>
              <a:t>11 </a:t>
            </a:r>
            <a:r>
              <a:rPr lang="en-US" sz="1600" b="1" kern="0" dirty="0">
                <a:solidFill>
                  <a:srgbClr val="FF0000"/>
                </a:solidFill>
                <a:latin typeface="Symbol" panose="05050102010706020507" pitchFamily="18" charset="2"/>
                <a:cs typeface="Wingdings 3" charset="2"/>
              </a:rPr>
              <a:t>m </a:t>
            </a:r>
            <a:r>
              <a:rPr lang="en-US" sz="1600" b="1" kern="0" dirty="0">
                <a:solidFill>
                  <a:srgbClr val="FF0000"/>
                </a:solidFill>
                <a:latin typeface="Arial"/>
                <a:cs typeface="Wingdings 3" charset="2"/>
              </a:rPr>
              <a:t>/ sec from </a:t>
            </a:r>
            <a:r>
              <a:rPr lang="en-US" sz="1600" b="1" i="1" kern="0" dirty="0" err="1">
                <a:solidFill>
                  <a:srgbClr val="FF0000"/>
                </a:solidFill>
                <a:latin typeface="Arial"/>
                <a:cs typeface="Wingdings 3" charset="2"/>
              </a:rPr>
              <a:t>e</a:t>
            </a:r>
            <a:r>
              <a:rPr lang="en-US" sz="1600" b="1" i="1" kern="0" baseline="30000" dirty="0" err="1">
                <a:solidFill>
                  <a:srgbClr val="FF0000"/>
                </a:solidFill>
                <a:latin typeface="Arial"/>
                <a:cs typeface="Wingdings 3" charset="2"/>
              </a:rPr>
              <a:t>+</a:t>
            </a:r>
            <a:r>
              <a:rPr lang="en-US" sz="1600" b="1" i="1" kern="0" dirty="0" err="1">
                <a:solidFill>
                  <a:srgbClr val="FF0000"/>
                </a:solidFill>
                <a:latin typeface="Arial"/>
                <a:cs typeface="Wingdings 3" charset="2"/>
              </a:rPr>
              <a:t>e</a:t>
            </a:r>
            <a:r>
              <a:rPr lang="en-US" sz="1600" b="1" i="1" kern="0" baseline="30000" dirty="0" err="1">
                <a:solidFill>
                  <a:srgbClr val="FF0000"/>
                </a:solidFill>
                <a:latin typeface="Arial"/>
                <a:cs typeface="Wingdings 3" charset="2"/>
              </a:rPr>
              <a:t>-</a:t>
            </a:r>
            <a:r>
              <a:rPr lang="en-US" sz="1600" b="1" kern="0" dirty="0" err="1">
                <a:solidFill>
                  <a:srgbClr val="FF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600" b="1" i="1" kern="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m+m</a:t>
            </a:r>
            <a:r>
              <a:rPr lang="en-US" sz="1600" b="1" i="1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GB" sz="1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706" y="6283921"/>
            <a:ext cx="13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000090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 </a:t>
            </a:r>
          </a:p>
          <a:p>
            <a:pPr defTabSz="457200"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R&amp;D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05922" y="6310940"/>
            <a:ext cx="3948643" cy="58477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10</a:t>
            </a:r>
            <a:r>
              <a:rPr lang="en-US" sz="1600" b="1" kern="0" baseline="30000" dirty="0">
                <a:solidFill>
                  <a:srgbClr val="000090"/>
                </a:solidFill>
                <a:latin typeface="Arial"/>
              </a:rPr>
              <a:t>15 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600" b="1" kern="0" baseline="30000" dirty="0">
                <a:solidFill>
                  <a:srgbClr val="000090"/>
                </a:solidFill>
                <a:latin typeface="Arial"/>
              </a:rPr>
              <a:t>+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/sec, 100 kW class target, NON destructive process in e+ ring</a:t>
            </a:r>
            <a:endParaRPr lang="en-GB" sz="1600" kern="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63405" y="1852497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40912" y="2297057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FF00FF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FF00FF"/>
                </a:solidFill>
                <a:latin typeface="Arial"/>
              </a:rPr>
              <a:t> c</a:t>
            </a:r>
            <a:r>
              <a:rPr lang="en-US" b="1" dirty="0" err="1">
                <a:solidFill>
                  <a:srgbClr val="FF00FF"/>
                </a:solidFill>
                <a:latin typeface="Arial"/>
              </a:rPr>
              <a:t>hallenges</a:t>
            </a:r>
            <a:r>
              <a:rPr lang="en-US" b="1" dirty="0">
                <a:solidFill>
                  <a:srgbClr val="FF00FF"/>
                </a:solidFill>
                <a:latin typeface="Arial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93740" y="2238500"/>
            <a:ext cx="1849296" cy="83099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~10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13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-10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14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m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/ sec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t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ertiary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particle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p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cs typeface="Wingdings 3" charset="2"/>
              </a:rPr>
              <a:t>g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p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cs typeface="Wingdings 3" charset="2"/>
              </a:rPr>
              <a:t>g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: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32594" y="2238500"/>
            <a:ext cx="1337226" cy="83099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ast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cooling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(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=2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s)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by 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6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(6D)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79908" y="2331321"/>
            <a:ext cx="1992853" cy="584776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ast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acceleration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mitigating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 decay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80019" y="2291623"/>
            <a:ext cx="1455848" cy="584775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b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ackground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cs typeface="Wingdings 3" charset="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from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 decay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506599" y="1823522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 flipV="1">
            <a:off x="6619533" y="1852497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flipV="1">
            <a:off x="8407943" y="1778903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from US-MAP (2015) to </a:t>
            </a:r>
            <a:r>
              <a:rPr lang="en-GB" sz="32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LEMMA scheme (2017</a:t>
            </a:r>
            <a:r>
              <a:rPr lang="en-GB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)</a:t>
            </a:r>
            <a:endParaRPr lang="en-GB" sz="32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0003" y="6062166"/>
            <a:ext cx="2688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Antonelli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Boscolo, P.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aimondi et 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58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3" grpId="0"/>
      <p:bldP spid="24" grpId="0" animBg="1"/>
      <p:bldP spid="25" grpId="0"/>
      <p:bldP spid="26" grpId="0" animBg="1"/>
      <p:bldP spid="28" grpId="0"/>
      <p:bldP spid="29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3" y="916933"/>
            <a:ext cx="7727092" cy="5566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6822" y="-37174"/>
            <a:ext cx="59270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“Gamma Factory” based on “PSI”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back scattering at LHC or FCC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3338" y="6110933"/>
            <a:ext cx="2456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 photon energies,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 cross section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08" y="6516130"/>
            <a:ext cx="109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 Krasny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89" y="0"/>
            <a:ext cx="2150212" cy="939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101098"/>
            <a:ext cx="1054445" cy="10544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5632" y="6449487"/>
            <a:ext cx="508770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solidFill>
                  <a:srgbClr val="000099"/>
                </a:solidFill>
              </a:rPr>
              <a:t>FCC </a:t>
            </a:r>
            <a:r>
              <a:rPr lang="en-US" b="1" i="1" dirty="0">
                <a:solidFill>
                  <a:srgbClr val="000099"/>
                </a:solidFill>
              </a:rPr>
              <a:t>based Gamma Factory could provide </a:t>
            </a:r>
            <a:r>
              <a:rPr lang="en-US" b="1" i="1" dirty="0" smtClean="0">
                <a:solidFill>
                  <a:srgbClr val="000099"/>
                </a:solidFill>
              </a:rPr>
              <a:t>&gt;10</a:t>
            </a:r>
            <a:r>
              <a:rPr lang="en-US" b="1" i="1" baseline="30000" dirty="0" smtClean="0">
                <a:solidFill>
                  <a:srgbClr val="000099"/>
                </a:solidFill>
              </a:rPr>
              <a:t>17</a:t>
            </a:r>
            <a:r>
              <a:rPr lang="en-US" b="1" i="1" dirty="0" smtClean="0">
                <a:solidFill>
                  <a:srgbClr val="000099"/>
                </a:solidFill>
              </a:rPr>
              <a:t> e</a:t>
            </a:r>
            <a:r>
              <a:rPr lang="en-US" b="1" i="1" baseline="30000" dirty="0" smtClean="0">
                <a:solidFill>
                  <a:srgbClr val="000099"/>
                </a:solidFill>
              </a:rPr>
              <a:t>+</a:t>
            </a:r>
            <a:r>
              <a:rPr lang="en-US" b="1" i="1" dirty="0" smtClean="0">
                <a:solidFill>
                  <a:srgbClr val="000099"/>
                </a:solidFill>
              </a:rPr>
              <a:t>/s</a:t>
            </a:r>
            <a:endParaRPr lang="en-GB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" y="0"/>
            <a:ext cx="8870657" cy="496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772061" y="5233308"/>
                <a:ext cx="10641191" cy="1059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sSub>
                        <m:sSub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sSub>
                                        <m:sSubPr>
                                          <m:ctrlP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𝑑𝑖𝑝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en-GB" sz="24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>
                            <m:f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2061" y="5233308"/>
                <a:ext cx="10641191" cy="1059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7276" y="6293150"/>
            <a:ext cx="9062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TeV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collider in </a:t>
            </a:r>
            <a:r>
              <a:rPr lang="en-US" sz="2400" i="1" dirty="0"/>
              <a:t>C</a:t>
            </a:r>
            <a:r>
              <a:rPr lang="en-US" sz="2400" dirty="0"/>
              <a:t>=100 km FCC tunnel with </a:t>
            </a:r>
            <a:r>
              <a:rPr lang="en-US" sz="2400" i="1" dirty="0"/>
              <a:t>B</a:t>
            </a:r>
            <a:r>
              <a:rPr lang="en-US" sz="2400" dirty="0"/>
              <a:t>=16 </a:t>
            </a:r>
            <a:r>
              <a:rPr lang="en-US" sz="2400" dirty="0" smtClean="0"/>
              <a:t>T → </a:t>
            </a:r>
            <a:r>
              <a:rPr lang="en-US" sz="2400" i="1" dirty="0" smtClean="0"/>
              <a:t>L</a:t>
            </a:r>
            <a:r>
              <a:rPr lang="en-US" sz="2400" dirty="0" smtClean="0"/>
              <a:t>&gt;10</a:t>
            </a:r>
            <a:r>
              <a:rPr lang="en-US" sz="2400" baseline="30000" dirty="0" smtClean="0"/>
              <a:t>34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01570" y="606582"/>
            <a:ext cx="208229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Combining Gamma Factory, LEMMA,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FCC-</a:t>
            </a:r>
            <a:r>
              <a:rPr lang="en-US" dirty="0" err="1" smtClean="0">
                <a:solidFill>
                  <a:srgbClr val="0000CC"/>
                </a:solidFill>
              </a:rPr>
              <a:t>ee</a:t>
            </a:r>
            <a:r>
              <a:rPr lang="en-US" dirty="0" smtClean="0">
                <a:solidFill>
                  <a:srgbClr val="0000CC"/>
                </a:solidFill>
              </a:rPr>
              <a:t> and FCC-</a:t>
            </a:r>
            <a:r>
              <a:rPr lang="en-US" dirty="0" err="1" smtClean="0">
                <a:solidFill>
                  <a:srgbClr val="0000CC"/>
                </a:solidFill>
              </a:rPr>
              <a:t>hh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LHC: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present collider flagship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" y="1380040"/>
            <a:ext cx="3758118" cy="3404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6"/>
          <a:stretch/>
        </p:blipFill>
        <p:spPr>
          <a:xfrm>
            <a:off x="35496" y="4752000"/>
            <a:ext cx="3615654" cy="20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3059" y="933240"/>
            <a:ext cx="496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2012: Higgs boson discovery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1784" y="994077"/>
            <a:ext cx="48847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Completes standard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model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describing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known matter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,  </a:t>
            </a:r>
            <a:r>
              <a:rPr lang="en-GB" sz="2000" b="1" dirty="0" smtClean="0">
                <a:solidFill>
                  <a:srgbClr val="FF0000"/>
                </a:solidFill>
                <a:latin typeface="Calibri"/>
                <a:sym typeface="Symbol"/>
              </a:rPr>
              <a:t>BUT this is only 5</a:t>
            </a:r>
            <a:r>
              <a:rPr lang="en-GB" sz="2000" b="1" dirty="0">
                <a:solidFill>
                  <a:srgbClr val="FF0000"/>
                </a:solidFill>
                <a:latin typeface="Calibri"/>
                <a:sym typeface="Symbol"/>
              </a:rPr>
              <a:t>% of the universe!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11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US" sz="2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r>
              <a:rPr lang="en-GB" sz="600" dirty="0">
                <a:solidFill>
                  <a:prstClr val="black"/>
                </a:solidFill>
                <a:latin typeface="Calibri"/>
                <a:sym typeface="Symbol"/>
              </a:rPr>
              <a:t>  </a:t>
            </a: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what is dark 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what is dark energy?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why is there more matter than antimatter?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what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about gravity? 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etc…</a:t>
            </a:r>
            <a:endParaRPr lang="en-GB" sz="1200" b="1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815" y="1988840"/>
            <a:ext cx="3371527" cy="20389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7190" y="5966353"/>
            <a:ext cx="4373282" cy="775015"/>
          </a:xfrm>
          <a:prstGeom prst="rect">
            <a:avLst/>
          </a:prstGeom>
          <a:solidFill>
            <a:srgbClr val="FFFF00"/>
          </a:solidFill>
        </p:spPr>
        <p:txBody>
          <a:bodyPr wrap="square" tIns="18000" bIns="18000" rtlCol="0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Calibri"/>
                <a:sym typeface="Wingdings" panose="05000000000000000000" pitchFamily="2" charset="2"/>
              </a:rPr>
              <a:t> </a:t>
            </a:r>
            <a:r>
              <a:rPr lang="en-GB" sz="2400" b="1" dirty="0" smtClean="0">
                <a:solidFill>
                  <a:srgbClr val="0C377B"/>
                </a:solidFill>
                <a:latin typeface="Calibri"/>
              </a:rPr>
              <a:t>Upgrade and full exploitation of LHC as first step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5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" y="1672225"/>
            <a:ext cx="7606439" cy="4966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191" y="815165"/>
            <a:ext cx="7834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luminosity per wall-plug power vs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c.m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energy</a:t>
            </a:r>
          </a:p>
        </p:txBody>
      </p:sp>
      <p:sp>
        <p:nvSpPr>
          <p:cNvPr id="4" name="Freeform 3"/>
          <p:cNvSpPr/>
          <p:nvPr/>
        </p:nvSpPr>
        <p:spPr>
          <a:xfrm>
            <a:off x="3396044" y="3675102"/>
            <a:ext cx="2021305" cy="1222434"/>
          </a:xfrm>
          <a:custGeom>
            <a:avLst/>
            <a:gdLst>
              <a:gd name="connsiteX0" fmla="*/ 0 w 3260558"/>
              <a:gd name="connsiteY0" fmla="*/ 0 h 2569971"/>
              <a:gd name="connsiteX1" fmla="*/ 890337 w 3260558"/>
              <a:gd name="connsiteY1" fmla="*/ 1636295 h 2569971"/>
              <a:gd name="connsiteX2" fmla="*/ 1672390 w 3260558"/>
              <a:gd name="connsiteY2" fmla="*/ 2526632 h 2569971"/>
              <a:gd name="connsiteX3" fmla="*/ 2454442 w 3260558"/>
              <a:gd name="connsiteY3" fmla="*/ 2358189 h 2569971"/>
              <a:gd name="connsiteX4" fmla="*/ 3260558 w 3260558"/>
              <a:gd name="connsiteY4" fmla="*/ 1720516 h 2569971"/>
              <a:gd name="connsiteX5" fmla="*/ 3260558 w 3260558"/>
              <a:gd name="connsiteY5" fmla="*/ 1720516 h 2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0558" h="2569971">
                <a:moveTo>
                  <a:pt x="0" y="0"/>
                </a:moveTo>
                <a:cubicBezTo>
                  <a:pt x="305802" y="607595"/>
                  <a:pt x="611605" y="1215190"/>
                  <a:pt x="890337" y="1636295"/>
                </a:cubicBezTo>
                <a:cubicBezTo>
                  <a:pt x="1169069" y="2057400"/>
                  <a:pt x="1411706" y="2406316"/>
                  <a:pt x="1672390" y="2526632"/>
                </a:cubicBezTo>
                <a:cubicBezTo>
                  <a:pt x="1933074" y="2646948"/>
                  <a:pt x="2189747" y="2492542"/>
                  <a:pt x="2454442" y="2358189"/>
                </a:cubicBezTo>
                <a:cubicBezTo>
                  <a:pt x="2719137" y="2223836"/>
                  <a:pt x="3260558" y="1720516"/>
                  <a:pt x="3260558" y="1720516"/>
                </a:cubicBezTo>
                <a:lnTo>
                  <a:pt x="3260558" y="1720516"/>
                </a:lnTo>
              </a:path>
            </a:pathLst>
          </a:cu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2537" y="1401252"/>
            <a:ext cx="486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J.P.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Delahaye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M. Palmer,  et al., arXiv:1502.01647 (updated by A.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Blondel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P. Janot, F.Z.)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6913" y="2162661"/>
            <a:ext cx="3197087" cy="1200329"/>
          </a:xfrm>
          <a:prstGeom prst="rect">
            <a:avLst/>
          </a:prstGeom>
          <a:solidFill>
            <a:srgbClr val="5B9BD5">
              <a:lumMod val="60000"/>
              <a:lumOff val="40000"/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“FCC-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</a:rPr>
              <a:t>mm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”-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a long-term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FCC upgrade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08059" y="2363660"/>
            <a:ext cx="1230985" cy="715991"/>
          </a:xfrm>
          <a:prstGeom prst="straightConnector1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5330538" y="2489558"/>
            <a:ext cx="996031" cy="945533"/>
          </a:xfrm>
          <a:prstGeom prst="straightConnector1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83794" y="1991998"/>
            <a:ext cx="1062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FCC-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hh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collider efficiency – 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3200" dirty="0" smtClean="0">
                <a:latin typeface="Arial"/>
              </a:rPr>
              <a:t>per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power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589843" cy="66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Arial"/>
              </a:rPr>
              <a:t>a</a:t>
            </a:r>
            <a:r>
              <a:rPr lang="en-US" sz="3200" dirty="0" smtClean="0">
                <a:latin typeface="Arial"/>
              </a:rPr>
              <a:t> few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77" y="772887"/>
            <a:ext cx="91440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6600"/>
                </a:solidFill>
              </a:rPr>
              <a:t>100 </a:t>
            </a:r>
            <a:r>
              <a:rPr lang="en-US" sz="2800" b="1" dirty="0" err="1" smtClean="0">
                <a:solidFill>
                  <a:srgbClr val="006600"/>
                </a:solidFill>
              </a:rPr>
              <a:t>TeV</a:t>
            </a:r>
            <a:r>
              <a:rPr lang="en-US" sz="2800" b="1" dirty="0" smtClean="0">
                <a:solidFill>
                  <a:srgbClr val="006600"/>
                </a:solidFill>
              </a:rPr>
              <a:t> hadron collider the only available path to directly produce new particles at energies of 10s of </a:t>
            </a:r>
            <a:r>
              <a:rPr lang="en-US" sz="2800" b="1" dirty="0" err="1" smtClean="0">
                <a:solidFill>
                  <a:srgbClr val="006600"/>
                </a:solidFill>
              </a:rPr>
              <a:t>TeV</a:t>
            </a:r>
            <a:r>
              <a:rPr lang="en-US" sz="2800" b="1" dirty="0" smtClean="0">
                <a:solidFill>
                  <a:srgbClr val="006600"/>
                </a:solidFill>
              </a:rPr>
              <a:t>; such machine also is the ultimate Higgs factory</a:t>
            </a:r>
            <a:endParaRPr lang="en-US" sz="2800" b="1" dirty="0">
              <a:solidFill>
                <a:srgbClr val="006600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</a:t>
            </a:r>
            <a:r>
              <a:rPr lang="en-US" sz="2800" b="1" dirty="0" smtClean="0"/>
              <a:t>omplete design for FCC-</a:t>
            </a:r>
            <a:r>
              <a:rPr lang="en-US" sz="2800" b="1" dirty="0" err="1" smtClean="0"/>
              <a:t>hh</a:t>
            </a:r>
            <a:r>
              <a:rPr lang="en-US" sz="2800" b="1" dirty="0" smtClean="0"/>
              <a:t>, parallel effort in China for </a:t>
            </a:r>
            <a:r>
              <a:rPr lang="en-US" sz="2800" b="1" dirty="0" err="1" smtClean="0"/>
              <a:t>SppC</a:t>
            </a:r>
            <a:endParaRPr lang="en-US" sz="2800" b="1" dirty="0" smtClean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k</a:t>
            </a:r>
            <a:r>
              <a:rPr lang="en-US" sz="2800" b="1" dirty="0" smtClean="0">
                <a:solidFill>
                  <a:srgbClr val="C00000"/>
                </a:solidFill>
              </a:rPr>
              <a:t>ey technologies: SC wire and high field SC magnets; different approaches for FCC and </a:t>
            </a:r>
            <a:r>
              <a:rPr lang="en-US" sz="2800" b="1" dirty="0" err="1" smtClean="0">
                <a:solidFill>
                  <a:srgbClr val="C00000"/>
                </a:solidFill>
              </a:rPr>
              <a:t>SppC</a:t>
            </a:r>
            <a:r>
              <a:rPr lang="en-US" sz="2800" b="1" dirty="0" smtClean="0">
                <a:solidFill>
                  <a:srgbClr val="C00000"/>
                </a:solidFill>
              </a:rPr>
              <a:t>; worldwide </a:t>
            </a:r>
            <a:r>
              <a:rPr lang="en-US" sz="2800" b="1" dirty="0">
                <a:solidFill>
                  <a:srgbClr val="C00000"/>
                </a:solidFill>
              </a:rPr>
              <a:t>R&amp;D </a:t>
            </a:r>
            <a:r>
              <a:rPr lang="en-US" sz="2800" b="1" dirty="0" err="1">
                <a:solidFill>
                  <a:srgbClr val="C00000"/>
                </a:solidFill>
              </a:rPr>
              <a:t>programme</a:t>
            </a:r>
            <a:r>
              <a:rPr lang="en-US" sz="2800" b="1" dirty="0">
                <a:solidFill>
                  <a:srgbClr val="C00000"/>
                </a:solidFill>
              </a:rPr>
              <a:t> in </a:t>
            </a:r>
            <a:r>
              <a:rPr lang="en-US" sz="2800" b="1" dirty="0" smtClean="0">
                <a:solidFill>
                  <a:srgbClr val="C00000"/>
                </a:solidFill>
              </a:rPr>
              <a:t>place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6600"/>
                </a:solidFill>
              </a:rPr>
              <a:t>FCC </a:t>
            </a:r>
            <a:r>
              <a:rPr lang="en-US" sz="2800" b="1" dirty="0">
                <a:solidFill>
                  <a:srgbClr val="006600"/>
                </a:solidFill>
              </a:rPr>
              <a:t>concept supports attractive staged long-term strategy for particle physics: FCC-</a:t>
            </a:r>
            <a:r>
              <a:rPr lang="en-US" sz="2800" b="1" dirty="0" err="1">
                <a:solidFill>
                  <a:srgbClr val="006600"/>
                </a:solidFill>
              </a:rPr>
              <a:t>ee</a:t>
            </a:r>
            <a:r>
              <a:rPr lang="en-US" sz="2800" b="1" dirty="0">
                <a:solidFill>
                  <a:srgbClr val="006600"/>
                </a:solidFill>
              </a:rPr>
              <a:t> → FCC-</a:t>
            </a:r>
            <a:r>
              <a:rPr lang="en-US" sz="2800" b="1" dirty="0" err="1">
                <a:solidFill>
                  <a:srgbClr val="006600"/>
                </a:solidFill>
              </a:rPr>
              <a:t>hh</a:t>
            </a:r>
            <a:r>
              <a:rPr lang="en-US" sz="2800" b="1" dirty="0">
                <a:solidFill>
                  <a:srgbClr val="006600"/>
                </a:solidFill>
              </a:rPr>
              <a:t> → FCC-</a:t>
            </a:r>
            <a:r>
              <a:rPr lang="en-US" sz="2800" b="1" dirty="0">
                <a:solidFill>
                  <a:srgbClr val="006600"/>
                </a:solidFill>
                <a:latin typeface="Symbol" panose="05050102010706020507" pitchFamily="18" charset="2"/>
              </a:rPr>
              <a:t>mm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	</a:t>
            </a:r>
            <a:r>
              <a:rPr lang="en-US" sz="2800" b="1" dirty="0">
                <a:solidFill>
                  <a:srgbClr val="0000CC"/>
                </a:solidFill>
              </a:rPr>
              <a:t> highest-luminosity collisions up to very high </a:t>
            </a:r>
            <a:r>
              <a:rPr lang="en-US" sz="2800" b="1" dirty="0" smtClean="0">
                <a:solidFill>
                  <a:srgbClr val="0000CC"/>
                </a:solidFill>
              </a:rPr>
              <a:t>energies;	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collider program extending well into the 22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2800" b="1" dirty="0" smtClean="0">
                <a:solidFill>
                  <a:srgbClr val="0000CC"/>
                </a:solidFill>
              </a:rPr>
              <a:t> century</a:t>
            </a:r>
            <a:endParaRPr lang="en-US" sz="2800" b="1" dirty="0">
              <a:solidFill>
                <a:srgbClr val="0000CC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32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6546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hank you for your attention!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6761" y="6027003"/>
            <a:ext cx="2664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Nima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Arkani-Hamed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during the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 of the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Center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Physics 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(CFHEP) IHEP Beijing, 17 Dec 2013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1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863"/>
          <a:stretch/>
        </p:blipFill>
        <p:spPr>
          <a:xfrm>
            <a:off x="1187624" y="1172317"/>
            <a:ext cx="6791533" cy="514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High Energy Colliders under study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36096" y="1316333"/>
            <a:ext cx="2160240" cy="444624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7318" y="4135892"/>
            <a:ext cx="2329083" cy="1477328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pp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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10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-19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d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iscovery of new particles at 10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mass scale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11760" y="1540046"/>
            <a:ext cx="5184576" cy="461665"/>
            <a:chOff x="2320507" y="1155058"/>
            <a:chExt cx="5401870" cy="46166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320507" y="1553589"/>
              <a:ext cx="540187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13702" y="1155058"/>
              <a:ext cx="1160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TeV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91440"/>
            <a:ext cx="8229600" cy="761488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 few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8" y="1097280"/>
            <a:ext cx="86868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CAS Beam Dynamics and Technologies for Future Colliders, Zürich, 21 February – 6 March 2018</a:t>
            </a:r>
          </a:p>
          <a:p>
            <a:pPr marL="457200" lvl="1" indent="0">
              <a:buNone/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://indico.cern.ch/event/643268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 </a:t>
            </a:r>
            <a:r>
              <a:rPr lang="en-US" sz="1400" dirty="0" smtClean="0"/>
              <a:t>(esp. M. Benedikt)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ARIES muon collider workshop, 1-3 July 2018</a:t>
            </a:r>
          </a:p>
          <a:p>
            <a:pPr marL="0" indent="446088">
              <a:buNone/>
            </a:pP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://indico.cern.ch/event/719240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r>
              <a:rPr lang="en-US" sz="1400" dirty="0" smtClean="0"/>
              <a:t>(esp. J.-P. Delahaye)</a:t>
            </a:r>
            <a:endParaRPr lang="en-US" sz="2000" dirty="0" smtClean="0"/>
          </a:p>
          <a:p>
            <a:r>
              <a:rPr lang="en-US" sz="2400" dirty="0" smtClean="0"/>
              <a:t>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ICFA Seminar, Ottawa, 6-9 November 2017</a:t>
            </a:r>
          </a:p>
          <a:p>
            <a:pPr marL="0" indent="446088">
              <a:buNone/>
            </a:pPr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meetings.triumf.ca/indico/event/9</a:t>
            </a:r>
            <a:r>
              <a:rPr lang="en-US" sz="1600" dirty="0" smtClean="0"/>
              <a:t> </a:t>
            </a:r>
          </a:p>
          <a:p>
            <a:pPr marL="446088" indent="-446088"/>
            <a:r>
              <a:rPr lang="en-GB" sz="2400" dirty="0"/>
              <a:t>A. </a:t>
            </a:r>
            <a:r>
              <a:rPr lang="en-GB" sz="2400" dirty="0" err="1"/>
              <a:t>Blondel</a:t>
            </a:r>
            <a:r>
              <a:rPr lang="en-GB" sz="2400" dirty="0"/>
              <a:t>, ‘’Physics at the FCCs – a story of synergy and complementarity,” ICHEP’18 Seoul </a:t>
            </a:r>
          </a:p>
          <a:p>
            <a:pPr marL="446088" indent="-446088"/>
            <a:r>
              <a:rPr lang="en-GB" sz="2400" dirty="0" smtClean="0"/>
              <a:t>M. Mangano (ed.), “Physics </a:t>
            </a:r>
            <a:r>
              <a:rPr lang="en-GB" sz="2400" dirty="0"/>
              <a:t>at the FCC-</a:t>
            </a:r>
            <a:r>
              <a:rPr lang="en-GB" sz="2400" dirty="0" err="1"/>
              <a:t>hh</a:t>
            </a:r>
            <a:r>
              <a:rPr lang="en-GB" sz="2400" dirty="0"/>
              <a:t>, a 100 </a:t>
            </a:r>
            <a:r>
              <a:rPr lang="en-GB" sz="2400" dirty="0" err="1"/>
              <a:t>TeV</a:t>
            </a:r>
            <a:r>
              <a:rPr lang="en-GB" sz="2400" dirty="0"/>
              <a:t> pp </a:t>
            </a:r>
            <a:r>
              <a:rPr lang="en-GB" sz="2400" dirty="0" smtClean="0"/>
              <a:t>collider,” arXiv:1710.06353 </a:t>
            </a:r>
            <a:r>
              <a:rPr lang="en-GB" sz="2400" dirty="0"/>
              <a:t>CERN-2017-003-M</a:t>
            </a:r>
            <a:endParaRPr lang="en-US" sz="2400" dirty="0" smtClean="0"/>
          </a:p>
          <a:p>
            <a:pPr marL="446088" indent="-446088"/>
            <a:r>
              <a:rPr lang="en-US" sz="2400" dirty="0" smtClean="0"/>
              <a:t>FCC web site, http://cern.ch/fcc</a:t>
            </a:r>
          </a:p>
          <a:p>
            <a:pPr marL="446088" indent="-446088"/>
            <a:r>
              <a:rPr lang="en-US" sz="2400" dirty="0" smtClean="0"/>
              <a:t>CEPC/</a:t>
            </a:r>
            <a:r>
              <a:rPr lang="en-US" sz="2400" dirty="0" err="1" smtClean="0"/>
              <a:t>SppC</a:t>
            </a:r>
            <a:r>
              <a:rPr lang="en-US" sz="2400" dirty="0" smtClean="0"/>
              <a:t> CDR, just published</a:t>
            </a:r>
          </a:p>
          <a:p>
            <a:pPr marL="446088" indent="-446088"/>
            <a:r>
              <a:rPr lang="en-US" sz="2400" dirty="0" smtClean="0"/>
              <a:t>FCC CDR, to be published end of 2018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688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</a:rPr>
              <a:t>Goal of High Luminosity LHC (HL-LHC)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3059" y="1526849"/>
            <a:ext cx="9144000" cy="5170646"/>
          </a:xfrm>
          <a:prstGeom prst="rect">
            <a:avLst/>
          </a:prstGeom>
          <a:noFill/>
          <a:ln w="9525" cap="flat" cmpd="sng" algn="ctr">
            <a:solidFill>
              <a:srgbClr val="5A5A5A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The main objective of HiLumi LHC Design Study is to determine a hardware 	configuration and a set of beam parameters that will allow the LHC to reach the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following targets: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machine for operation beyond 2025 and up to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2035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Devise beam parameters and operation scenarios for: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enabling at total integrated luminosity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implying an integrated luminosity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year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design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 =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140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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peak luminosity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cm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457200" indent="-457200" defTabSz="457200">
              <a:spcAft>
                <a:spcPts val="1200"/>
              </a:spcAft>
              <a:buFont typeface="Wingdings" charset="0"/>
              <a:buChar char="è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Operation with levelled luminosity! (beta*, crossing angle &amp; crab cavity)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è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10x the luminosity reach of first 10 years of LHC operation!!</a:t>
            </a:r>
          </a:p>
        </p:txBody>
      </p:sp>
      <p:pic>
        <p:nvPicPr>
          <p:cNvPr id="37" name="Picture 36" descr="Screen Shot 2015-11-20 at 13.52.4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9" y="1170847"/>
            <a:ext cx="4656527" cy="3327400"/>
          </a:xfrm>
          <a:prstGeom prst="rect">
            <a:avLst/>
          </a:prstGeom>
        </p:spPr>
      </p:pic>
      <p:pic>
        <p:nvPicPr>
          <p:cNvPr id="38" name="Picture 37" descr="Screen Shot 2015-11-20 at 13.52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1" y="1149331"/>
            <a:ext cx="4660900" cy="334488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25741" y="394196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 events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37441" y="3732347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400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0789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Arial"/>
              </a:rPr>
              <a:t>                 High Luminosity LHC project scope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8" t="625" r="690" b="767"/>
          <a:stretch/>
        </p:blipFill>
        <p:spPr>
          <a:xfrm>
            <a:off x="831129" y="1416157"/>
            <a:ext cx="7920000" cy="5112000"/>
          </a:xfrm>
          <a:prstGeom prst="rect">
            <a:avLst/>
          </a:prstGeom>
          <a:solidFill>
            <a:srgbClr val="56A2B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3" y="1766961"/>
            <a:ext cx="1228125" cy="2544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5283255"/>
            <a:ext cx="1749187" cy="131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245" y="1737786"/>
            <a:ext cx="1394924" cy="1046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" y="5232581"/>
            <a:ext cx="1287096" cy="1284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305" y="6257531"/>
            <a:ext cx="1020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Rossi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5569" y="2774749"/>
            <a:ext cx="7920000" cy="249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More than100 new SC magnets</a:t>
            </a:r>
            <a:br>
              <a:rPr lang="en-GB" sz="2400" dirty="0" smtClean="0"/>
            </a:br>
            <a:r>
              <a:rPr lang="en-GB" sz="2400" dirty="0" smtClean="0"/>
              <a:t>36 large magnets in Nb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Sn</a:t>
            </a:r>
            <a:br>
              <a:rPr lang="en-GB" sz="2400" dirty="0" smtClean="0"/>
            </a:br>
            <a:r>
              <a:rPr lang="en-GB" sz="2400" dirty="0" smtClean="0"/>
              <a:t>Powering via SC Links and HTS Current Leads</a:t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dirty="0" smtClean="0"/>
              <a:t>20 new RF cavities</a:t>
            </a:r>
          </a:p>
          <a:p>
            <a:r>
              <a:rPr lang="en-GB" sz="2400" dirty="0" smtClean="0"/>
              <a:t>New </a:t>
            </a:r>
            <a:r>
              <a:rPr lang="en-GB" sz="2400" dirty="0"/>
              <a:t>tunnel and surface infrastructures</a:t>
            </a:r>
          </a:p>
          <a:p>
            <a:r>
              <a:rPr lang="en-GB" sz="2400" dirty="0" smtClean="0"/>
              <a:t>New and upgraded </a:t>
            </a:r>
            <a:r>
              <a:rPr lang="en-GB" sz="2400" dirty="0" err="1" smtClean="0"/>
              <a:t>cryo</a:t>
            </a:r>
            <a:r>
              <a:rPr lang="en-GB" sz="2400" dirty="0" smtClean="0"/>
              <a:t> plants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618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Arial"/>
              </a:rPr>
              <a:t>		HL-LHC upgrade – ongoing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3" y="1064534"/>
            <a:ext cx="8388424" cy="45476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496" y="5612185"/>
            <a:ext cx="9154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noProof="0" dirty="0" smtClean="0">
                <a:solidFill>
                  <a:srgbClr val="0C377B"/>
                </a:solidFill>
                <a:latin typeface="Calibri"/>
                <a:sym typeface="Symbol"/>
              </a:rPr>
              <a:t>HL-LHC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sym typeface="Symbol"/>
              </a:rPr>
              <a:t>significantly increases data rate to improve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sym typeface="Symbol"/>
              </a:rPr>
              <a:t> statistics, measurement precision, and energy reach in search of new physics</a:t>
            </a:r>
          </a:p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Calibri"/>
                <a:sym typeface="Symbol"/>
              </a:rPr>
              <a:t>Gain of a </a:t>
            </a:r>
            <a:r>
              <a:rPr lang="en-GB" sz="2400" b="1" dirty="0">
                <a:solidFill>
                  <a:srgbClr val="FF0000"/>
                </a:solidFill>
                <a:latin typeface="Calibri"/>
                <a:sym typeface="Symbol"/>
              </a:rPr>
              <a:t>f</a:t>
            </a:r>
            <a:r>
              <a:rPr lang="en-GB" sz="2400" b="1" baseline="0" dirty="0" smtClean="0">
                <a:solidFill>
                  <a:srgbClr val="FF0000"/>
                </a:solidFill>
                <a:latin typeface="Calibri"/>
                <a:sym typeface="Symbol"/>
              </a:rPr>
              <a:t>actor 5 in rate, factor 10 in integral data </a:t>
            </a:r>
            <a:r>
              <a:rPr lang="en-GB" sz="2400" b="1" baseline="0" dirty="0" err="1" smtClean="0">
                <a:solidFill>
                  <a:srgbClr val="FF0000"/>
                </a:solidFill>
                <a:latin typeface="Calibri"/>
                <a:sym typeface="Symbol"/>
              </a:rPr>
              <a:t>wrt</a:t>
            </a:r>
            <a:r>
              <a:rPr lang="en-GB" sz="2400" b="1" baseline="0" dirty="0" smtClean="0">
                <a:solidFill>
                  <a:srgbClr val="FF0000"/>
                </a:solidFill>
                <a:latin typeface="Calibri"/>
                <a:sym typeface="Symbol"/>
              </a:rPr>
              <a:t> initial design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1857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European Strategy Update 2013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35037" y="1866896"/>
            <a:ext cx="7237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“CERN should undertake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design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studies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for accelerator projects in a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global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context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with emphasis on proton-proton and electron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-positron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high-energy frontier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machines.”</a:t>
            </a:r>
          </a:p>
          <a:p>
            <a:pPr marL="0" marR="0" lvl="0" indent="0" algn="just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67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3181</Words>
  <Application>Microsoft Office PowerPoint</Application>
  <PresentationFormat>On-screen Show (4:3)</PresentationFormat>
  <Paragraphs>834</Paragraphs>
  <Slides>54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54</vt:i4>
      </vt:variant>
    </vt:vector>
  </HeadingPairs>
  <TitlesOfParts>
    <vt:vector size="87" baseType="lpstr">
      <vt:lpstr>ＭＳ Ｐゴシック</vt:lpstr>
      <vt:lpstr>宋体</vt:lpstr>
      <vt:lpstr>Arial</vt:lpstr>
      <vt:lpstr>Arial Unicode MS</vt:lpstr>
      <vt:lpstr>Calibri</vt:lpstr>
      <vt:lpstr>Calibri Light</vt:lpstr>
      <vt:lpstr>Cambria Math</vt:lpstr>
      <vt:lpstr>Constantia</vt:lpstr>
      <vt:lpstr>等线</vt:lpstr>
      <vt:lpstr>Geneva</vt:lpstr>
      <vt:lpstr>Helvetica</vt:lpstr>
      <vt:lpstr>Lucida Grande</vt:lpstr>
      <vt:lpstr>黑体</vt:lpstr>
      <vt:lpstr>Symbol</vt:lpstr>
      <vt:lpstr>Tahoma</vt:lpstr>
      <vt:lpstr>Times New Roman</vt:lpstr>
      <vt:lpstr>Univers LT Std 45 Light</vt:lpstr>
      <vt:lpstr>Univers LT Std 55</vt:lpstr>
      <vt:lpstr>Wingdings</vt:lpstr>
      <vt:lpstr>Wingdings 3</vt:lpstr>
      <vt:lpstr>ヒラギノ角ゴ Pro W3</vt:lpstr>
      <vt:lpstr>3_Blank Presentation</vt:lpstr>
      <vt:lpstr>Office Theme</vt:lpstr>
      <vt:lpstr>5_Office Theme</vt:lpstr>
      <vt:lpstr>4_Blank Presentation</vt:lpstr>
      <vt:lpstr>NI Week 2012_Keynote template 2</vt:lpstr>
      <vt:lpstr>FC5643-CERN3027 - Scale of contributions</vt:lpstr>
      <vt:lpstr>7_Office Theme</vt:lpstr>
      <vt:lpstr>1_Office 主题</vt:lpstr>
      <vt:lpstr>8_Office Theme</vt:lpstr>
      <vt:lpstr>Office 主题​​</vt:lpstr>
      <vt:lpstr>5_FC5643-CERN3027 - Scale of contributions</vt:lpstr>
      <vt:lpstr>9_Office Theme</vt:lpstr>
      <vt:lpstr>Circular Hadron- Colliders and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sustained decrease in specific 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references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85</cp:revision>
  <dcterms:created xsi:type="dcterms:W3CDTF">2018-07-16T11:40:23Z</dcterms:created>
  <dcterms:modified xsi:type="dcterms:W3CDTF">2018-07-25T04:16:46Z</dcterms:modified>
</cp:coreProperties>
</file>