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5" r:id="rId2"/>
    <p:sldMasterId id="2147483687" r:id="rId3"/>
  </p:sldMasterIdLst>
  <p:notesMasterIdLst>
    <p:notesMasterId r:id="rId28"/>
  </p:notesMasterIdLst>
  <p:sldIdLst>
    <p:sldId id="256" r:id="rId4"/>
    <p:sldId id="296" r:id="rId5"/>
    <p:sldId id="289" r:id="rId6"/>
    <p:sldId id="291" r:id="rId7"/>
    <p:sldId id="290" r:id="rId8"/>
    <p:sldId id="292" r:id="rId9"/>
    <p:sldId id="308" r:id="rId10"/>
    <p:sldId id="309" r:id="rId11"/>
    <p:sldId id="310" r:id="rId12"/>
    <p:sldId id="293" r:id="rId13"/>
    <p:sldId id="294" r:id="rId14"/>
    <p:sldId id="295" r:id="rId15"/>
    <p:sldId id="297" r:id="rId16"/>
    <p:sldId id="298" r:id="rId17"/>
    <p:sldId id="299" r:id="rId18"/>
    <p:sldId id="300" r:id="rId19"/>
    <p:sldId id="301" r:id="rId20"/>
    <p:sldId id="302" r:id="rId21"/>
    <p:sldId id="303" r:id="rId22"/>
    <p:sldId id="304" r:id="rId23"/>
    <p:sldId id="305" r:id="rId24"/>
    <p:sldId id="307" r:id="rId25"/>
    <p:sldId id="306" r:id="rId26"/>
    <p:sldId id="288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le" id="{E70C08F6-624A-4303-86F1-A4787E89888B}">
          <p14:sldIdLst>
            <p14:sldId id="256"/>
          </p14:sldIdLst>
        </p14:section>
        <p14:section name="General Features" id="{C0D30ED5-7BEC-490B-BB24-2E1A8BD207F0}">
          <p14:sldIdLst>
            <p14:sldId id="296"/>
            <p14:sldId id="289"/>
          </p14:sldIdLst>
        </p14:section>
        <p14:section name="X-ray power" id="{DF69A990-B2AE-48F6-BB4A-2BF6B41382E1}">
          <p14:sldIdLst>
            <p14:sldId id="291"/>
            <p14:sldId id="290"/>
            <p14:sldId id="292"/>
            <p14:sldId id="308"/>
            <p14:sldId id="309"/>
            <p14:sldId id="310"/>
          </p14:sldIdLst>
        </p14:section>
        <p14:section name="Polycrystal" id="{2965F0C1-AE33-4596-B75B-5F3B96010E33}">
          <p14:sldIdLst>
            <p14:sldId id="293"/>
            <p14:sldId id="294"/>
            <p14:sldId id="295"/>
            <p14:sldId id="297"/>
          </p14:sldIdLst>
        </p14:section>
        <p14:section name="Small angle" id="{28A1BAC4-87C2-444F-8740-8058EB0B972D}">
          <p14:sldIdLst>
            <p14:sldId id="298"/>
            <p14:sldId id="299"/>
            <p14:sldId id="300"/>
            <p14:sldId id="301"/>
            <p14:sldId id="302"/>
          </p14:sldIdLst>
        </p14:section>
        <p14:section name="CuO" id="{624758D0-D045-4A95-A599-FE32ADF4E5A8}">
          <p14:sldIdLst>
            <p14:sldId id="303"/>
            <p14:sldId id="304"/>
            <p14:sldId id="305"/>
            <p14:sldId id="307"/>
          </p14:sldIdLst>
        </p14:section>
        <p14:section name="Conclusion" id="{69E3E68E-D368-451A-89D0-04744A5E1D68}">
          <p14:sldIdLst>
            <p14:sldId id="306"/>
          </p14:sldIdLst>
        </p14:section>
        <p14:section name="Aknowledgements" id="{CFAB86E9-7A2C-475C-8098-49D11AF1936A}">
          <p14:sldIdLst>
            <p14:sldId id="28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7" autoAdjust="0"/>
    <p:restoredTop sz="82811" autoAdjust="0"/>
  </p:normalViewPr>
  <p:slideViewPr>
    <p:cSldViewPr snapToGrid="0">
      <p:cViewPr varScale="1">
        <p:scale>
          <a:sx n="95" d="100"/>
          <a:sy n="95" d="100"/>
        </p:scale>
        <p:origin x="119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E98CBA-FC16-4F34-ACBC-1393C8BA4C54}" type="datetimeFigureOut">
              <a:rPr lang="ru-RU" smtClean="0"/>
              <a:t>22.02.2018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436CB6-5BE2-40DA-A985-05BCF68770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23981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436CB6-5BE2-40DA-A985-05BCF68770E2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95466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436CB6-5BE2-40DA-A985-05BCF68770E2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23284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A7274-CE79-4EAF-B241-75BAF692C5B9}" type="datetimeFigureOut">
              <a:rPr lang="en-US" smtClean="0"/>
              <a:t>2/22/2018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BC821-D4CF-448E-8710-803C01E556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9164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A7274-CE79-4EAF-B241-75BAF692C5B9}" type="datetimeFigureOut">
              <a:rPr lang="en-US" smtClean="0"/>
              <a:t>2/22/2018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BC821-D4CF-448E-8710-803C01E556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2486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A7274-CE79-4EAF-B241-75BAF692C5B9}" type="datetimeFigureOut">
              <a:rPr lang="en-US" smtClean="0"/>
              <a:t>2/22/2018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BC821-D4CF-448E-8710-803C01E556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1601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>
  <p:cSld name="Заголовок, два объект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8509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624417" y="1268413"/>
            <a:ext cx="5384800" cy="222726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624417" y="3648075"/>
            <a:ext cx="5384800" cy="222885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6212417" y="1268413"/>
            <a:ext cx="5384800" cy="460851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2CA7274-CE79-4EAF-B241-75BAF692C5B9}" type="datetimeFigureOut">
              <a:rPr lang="en-US" smtClean="0"/>
              <a:t>2/22/2018</a:t>
            </a:fld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7BC821-D4CF-448E-8710-803C01E556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6938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pPr lvl="0"/>
            <a:r>
              <a:rPr lang="ru-RU" noProof="0"/>
              <a:t>Вставка таблицы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3155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718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5F968-110F-4168-B06E-CEE3B3FF4367}" type="datetimeFigureOut">
              <a:rPr lang="ru-RU" smtClean="0"/>
              <a:pPr/>
              <a:t>22.02.2018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35BEC-0E8B-4A1D-B325-39B0244A926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25568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5F968-110F-4168-B06E-CEE3B3FF4367}" type="datetimeFigureOut">
              <a:rPr lang="ru-RU" smtClean="0"/>
              <a:pPr/>
              <a:t>22.02.2018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35BEC-0E8B-4A1D-B325-39B0244A926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97917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5F968-110F-4168-B06E-CEE3B3FF4367}" type="datetimeFigureOut">
              <a:rPr lang="ru-RU" smtClean="0"/>
              <a:pPr/>
              <a:t>22.02.2018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35BEC-0E8B-4A1D-B325-39B0244A926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22960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5F968-110F-4168-B06E-CEE3B3FF4367}" type="datetimeFigureOut">
              <a:rPr lang="ru-RU" smtClean="0"/>
              <a:pPr/>
              <a:t>22.02.2018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35BEC-0E8B-4A1D-B325-39B0244A926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9173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5F968-110F-4168-B06E-CEE3B3FF4367}" type="datetimeFigureOut">
              <a:rPr lang="ru-RU" smtClean="0"/>
              <a:pPr/>
              <a:t>22.02.2018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35BEC-0E8B-4A1D-B325-39B0244A926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18632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A7274-CE79-4EAF-B241-75BAF692C5B9}" type="datetimeFigureOut">
              <a:rPr lang="en-US" smtClean="0"/>
              <a:t>2/22/2018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BC821-D4CF-448E-8710-803C01E556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1022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5F968-110F-4168-B06E-CEE3B3FF4367}" type="datetimeFigureOut">
              <a:rPr lang="ru-RU" smtClean="0"/>
              <a:pPr/>
              <a:t>22.02.2018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35BEC-0E8B-4A1D-B325-39B0244A926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0000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5F968-110F-4168-B06E-CEE3B3FF4367}" type="datetimeFigureOut">
              <a:rPr lang="ru-RU" smtClean="0"/>
              <a:pPr/>
              <a:t>22.02.2018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35BEC-0E8B-4A1D-B325-39B0244A926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41834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5F968-110F-4168-B06E-CEE3B3FF4367}" type="datetimeFigureOut">
              <a:rPr lang="ru-RU" smtClean="0"/>
              <a:pPr/>
              <a:t>22.02.2018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35BEC-0E8B-4A1D-B325-39B0244A926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36371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5F968-110F-4168-B06E-CEE3B3FF4367}" type="datetimeFigureOut">
              <a:rPr lang="ru-RU" smtClean="0"/>
              <a:pPr/>
              <a:t>22.02.2018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35BEC-0E8B-4A1D-B325-39B0244A926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19493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5F968-110F-4168-B06E-CEE3B3FF4367}" type="datetimeFigureOut">
              <a:rPr lang="ru-RU" smtClean="0"/>
              <a:pPr/>
              <a:t>22.02.2018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35BEC-0E8B-4A1D-B325-39B0244A926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72337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5F968-110F-4168-B06E-CEE3B3FF4367}" type="datetimeFigureOut">
              <a:rPr lang="ru-RU" smtClean="0"/>
              <a:pPr/>
              <a:t>22.02.2018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35BEC-0E8B-4A1D-B325-39B0244A926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899086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6A0883-0B87-49D7-BBDD-CC52CCC7D6A9}" type="datetimeFigureOut">
              <a:rPr lang="ru-RU"/>
              <a:pPr>
                <a:defRPr/>
              </a:pPr>
              <a:t>22.02.2018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21778D-B3A2-4356-BA81-0D64A7784ED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738062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72B8A0-0D22-4F66-A54F-55680069F68F}" type="datetimeFigureOut">
              <a:rPr lang="ru-RU"/>
              <a:pPr>
                <a:defRPr/>
              </a:pPr>
              <a:t>22.02.2018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86927C-51AB-48FC-9BF6-84C0F583EA4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058290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03966C-8B85-462B-91A8-63E9238F1F22}" type="datetimeFigureOut">
              <a:rPr lang="ru-RU"/>
              <a:pPr>
                <a:defRPr/>
              </a:pPr>
              <a:t>22.02.2018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0B3BCB-D0DA-4B34-95A5-E692BF460CA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888884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0C3EBF-097E-41DB-BEDD-0B398A808C75}" type="datetimeFigureOut">
              <a:rPr lang="ru-RU"/>
              <a:pPr>
                <a:defRPr/>
              </a:pPr>
              <a:t>22.02.2018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C135A3-B8EE-4F02-9459-B8A7BB02FAC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313079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A7274-CE79-4EAF-B241-75BAF692C5B9}" type="datetimeFigureOut">
              <a:rPr lang="en-US" smtClean="0"/>
              <a:t>2/22/2018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BC821-D4CF-448E-8710-803C01E556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93811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E1B655-0E53-42E6-AEC8-74582AC09E89}" type="datetimeFigureOut">
              <a:rPr lang="ru-RU"/>
              <a:pPr>
                <a:defRPr/>
              </a:pPr>
              <a:t>22.02.2018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D542D6-816F-4EF0-B528-308AFD4ABFA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5998409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801CE3-8DBE-43DA-98BC-147C9F2120B2}" type="datetimeFigureOut">
              <a:rPr lang="ru-RU"/>
              <a:pPr>
                <a:defRPr/>
              </a:pPr>
              <a:t>22.02.2018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7DE008-35BD-46C6-A4D5-34F9E5C7742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166151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15BFDB-5049-43CD-836A-241B17DD88C4}" type="datetimeFigureOut">
              <a:rPr lang="ru-RU"/>
              <a:pPr>
                <a:defRPr/>
              </a:pPr>
              <a:t>22.02.2018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D31AB7-5332-4509-B994-3737E0ED2FD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6420118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F8B52B-3880-461F-A689-26D7CE5D1820}" type="datetimeFigureOut">
              <a:rPr lang="ru-RU"/>
              <a:pPr>
                <a:defRPr/>
              </a:pPr>
              <a:t>22.02.2018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454A13-5BD9-4551-AC88-E3C2871E25E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3189653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822CFB-C5B8-48B7-8C90-05C573A07014}" type="datetimeFigureOut">
              <a:rPr lang="ru-RU"/>
              <a:pPr>
                <a:defRPr/>
              </a:pPr>
              <a:t>22.02.2018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CDBEE0-5F17-4C6D-8024-6E5EB88BAEB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8880460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575542-540B-4FC0-859E-0517285033CE}" type="datetimeFigureOut">
              <a:rPr lang="ru-RU"/>
              <a:pPr>
                <a:defRPr/>
              </a:pPr>
              <a:t>22.02.2018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97C519-0654-4A07-BD7F-C1A8AADD42A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3859757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1FD95D-784D-409F-929B-5D40A864C26D}" type="datetimeFigureOut">
              <a:rPr lang="ru-RU"/>
              <a:pPr>
                <a:defRPr/>
              </a:pPr>
              <a:t>22.02.2018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13B99C-7BB9-426E-81EE-A68E6CCC480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848567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A7274-CE79-4EAF-B241-75BAF692C5B9}" type="datetimeFigureOut">
              <a:rPr lang="en-US" smtClean="0"/>
              <a:t>2/22/2018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BC821-D4CF-448E-8710-803C01E556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3174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A7274-CE79-4EAF-B241-75BAF692C5B9}" type="datetimeFigureOut">
              <a:rPr lang="en-US" smtClean="0"/>
              <a:t>2/22/2018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BC821-D4CF-448E-8710-803C01E556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746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A7274-CE79-4EAF-B241-75BAF692C5B9}" type="datetimeFigureOut">
              <a:rPr lang="en-US" smtClean="0"/>
              <a:t>2/22/2018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BC821-D4CF-448E-8710-803C01E556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6546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A7274-CE79-4EAF-B241-75BAF692C5B9}" type="datetimeFigureOut">
              <a:rPr lang="en-US" smtClean="0"/>
              <a:t>2/22/2018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BC821-D4CF-448E-8710-803C01E556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2343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A7274-CE79-4EAF-B241-75BAF692C5B9}" type="datetimeFigureOut">
              <a:rPr lang="en-US" smtClean="0"/>
              <a:t>2/22/2018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BC821-D4CF-448E-8710-803C01E556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8309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A7274-CE79-4EAF-B241-75BAF692C5B9}" type="datetimeFigureOut">
              <a:rPr lang="en-US" smtClean="0"/>
              <a:t>2/22/2018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BC821-D4CF-448E-8710-803C01E556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7299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microsoft.com/office/2007/relationships/hdphoto" Target="../media/hdphoto1.wdp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poster_naglowek.png"/>
          <p:cNvPicPr>
            <a:picLocks noChangeAspect="1"/>
          </p:cNvPicPr>
          <p:nvPr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869"/>
          <a:stretch/>
        </p:blipFill>
        <p:spPr>
          <a:xfrm>
            <a:off x="0" y="0"/>
            <a:ext cx="12192000" cy="1201783"/>
          </a:xfrm>
          <a:prstGeom prst="rect">
            <a:avLst/>
          </a:prstGeom>
          <a:noFill/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17" cstate="screen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31521"/>
            <a:ext cx="12186089" cy="611205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098334"/>
            <a:ext cx="10515600" cy="888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2007644"/>
            <a:ext cx="10515600" cy="4334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CA7274-CE79-4EAF-B241-75BAF692C5B9}" type="datetimeFigureOut">
              <a:rPr lang="en-US" smtClean="0"/>
              <a:t>2/22/2018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7BC821-D4CF-448E-8710-803C01E5560F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2276" y="-48037"/>
            <a:ext cx="1392022" cy="1146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173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002060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1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1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1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1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35F968-110F-4168-B06E-CEE3B3FF4367}" type="datetimeFigureOut">
              <a:rPr lang="ru-RU" smtClean="0"/>
              <a:pPr/>
              <a:t>22.02.2018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535BEC-0E8B-4A1D-B325-39B0244A926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3820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2CA638A-E770-4BFF-9624-FC0114109052}" type="datetimeFigureOut">
              <a:rPr lang="ru-RU"/>
              <a:pPr>
                <a:defRPr/>
              </a:pPr>
              <a:t>22.02.2018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81E6D622-5680-4730-BF7D-7C094602130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13161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emf"/><Relationship Id="rId5" Type="http://schemas.openxmlformats.org/officeDocument/2006/relationships/image" Target="../media/image35.emf"/><Relationship Id="rId4" Type="http://schemas.openxmlformats.org/officeDocument/2006/relationships/image" Target="../media/image34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emf"/><Relationship Id="rId5" Type="http://schemas.openxmlformats.org/officeDocument/2006/relationships/image" Target="../media/image41.emf"/><Relationship Id="rId4" Type="http://schemas.openxmlformats.org/officeDocument/2006/relationships/image" Target="../media/image40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5.emf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emf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jp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1">
            <a:extLst>
              <a:ext uri="{FF2B5EF4-FFF2-40B4-BE49-F238E27FC236}">
                <a16:creationId xmlns:a16="http://schemas.microsoft.com/office/drawing/2014/main" id="{765F4110-C0FC-4D61-ACD2-A7C950EAE90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C94CBDB-A76C-499E-95AB-C0A049E3154E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300D603-4035-4287-A465-07DA597D10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19" r="30292" b="-2"/>
          <a:stretch/>
        </p:blipFill>
        <p:spPr>
          <a:xfrm>
            <a:off x="317635" y="321733"/>
            <a:ext cx="4160452" cy="621453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CC87D18-D57F-40AB-9806-3F1CADE3A0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488" r="2" b="9069"/>
          <a:stretch/>
        </p:blipFill>
        <p:spPr>
          <a:xfrm>
            <a:off x="4654296" y="299363"/>
            <a:ext cx="7217085" cy="3008188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17E1C2-B8F4-4512-B99A-E57F952ACE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21821" y="3812954"/>
            <a:ext cx="6465287" cy="1516014"/>
          </a:xfrm>
        </p:spPr>
        <p:txBody>
          <a:bodyPr>
            <a:noAutofit/>
          </a:bodyPr>
          <a:lstStyle/>
          <a:p>
            <a:pPr algn="l"/>
            <a:r>
              <a:rPr lang="en-US" sz="2800" dirty="0">
                <a:solidFill>
                  <a:schemeClr val="bg1"/>
                </a:solidFill>
              </a:rPr>
              <a:t>Complementarity between neutron and synchrotron X-ray scattering, the potential of the synergy between IBR-2 and SOLARIS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558995E-11BF-43E8-965B-6F72A08A27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21821" y="5550568"/>
            <a:ext cx="6465286" cy="602551"/>
          </a:xfrm>
        </p:spPr>
        <p:txBody>
          <a:bodyPr>
            <a:normAutofit/>
          </a:bodyPr>
          <a:lstStyle/>
          <a:p>
            <a:pPr algn="l"/>
            <a:r>
              <a:rPr lang="en-US" sz="20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V.Shvetsov</a:t>
            </a:r>
          </a:p>
        </p:txBody>
      </p:sp>
    </p:spTree>
    <p:extLst>
      <p:ext uri="{BB962C8B-B14F-4D97-AF65-F5344CB8AC3E}">
        <p14:creationId xmlns:p14="http://schemas.microsoft.com/office/powerpoint/2010/main" val="175364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A551E071-A6C4-40BF-A434-EA0D73937C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Atomic structure for polycrystalline materials – refinement of the positions of the light atoms by means of neutron scattering</a:t>
            </a:r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E3A5CDF-57C7-4802-B4E3-C143E76721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3049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56863039-7B2D-4664-8BD7-1EDF47BF6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3440" y="824014"/>
            <a:ext cx="11087100" cy="888670"/>
          </a:xfrm>
        </p:spPr>
        <p:txBody>
          <a:bodyPr>
            <a:normAutofit fontScale="90000"/>
          </a:bodyPr>
          <a:lstStyle/>
          <a:p>
            <a:r>
              <a:rPr lang="en-US" dirty="0"/>
              <a:t>Synthesis and crystal structure of Li</a:t>
            </a:r>
            <a:r>
              <a:rPr lang="en-US" baseline="-25000" dirty="0"/>
              <a:t>4</a:t>
            </a:r>
            <a:r>
              <a:rPr lang="en-US" dirty="0"/>
              <a:t>BH</a:t>
            </a:r>
            <a:r>
              <a:rPr lang="en-US" baseline="-25000" dirty="0"/>
              <a:t>4</a:t>
            </a:r>
            <a:r>
              <a:rPr lang="en-US" dirty="0"/>
              <a:t>(NH</a:t>
            </a:r>
            <a:r>
              <a:rPr lang="en-US" baseline="-25000" dirty="0"/>
              <a:t>2</a:t>
            </a:r>
            <a:r>
              <a:rPr lang="en-US" dirty="0"/>
              <a:t>)</a:t>
            </a:r>
            <a:r>
              <a:rPr lang="en-US" baseline="-25000" dirty="0"/>
              <a:t>3</a:t>
            </a:r>
            <a:endParaRPr lang="ru-RU" baseline="-250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DE3C641-E591-4DFE-8742-8FA14751C8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700" y="1712684"/>
            <a:ext cx="10401300" cy="49855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5159CDA-1038-4C8E-BF64-6CB99C5DAA2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301" t="7112" r="11463" b="7667"/>
          <a:stretch/>
        </p:blipFill>
        <p:spPr>
          <a:xfrm>
            <a:off x="1028700" y="2412824"/>
            <a:ext cx="5273040" cy="423943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EFB91B5-8118-4636-9601-515CA90CF34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275" t="2130" r="6218" b="1"/>
          <a:stretch/>
        </p:blipFill>
        <p:spPr>
          <a:xfrm>
            <a:off x="7072378" y="2412824"/>
            <a:ext cx="4228081" cy="423943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20857D0-2E53-41B1-B1B2-78187D4B6D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07095" y="2211236"/>
            <a:ext cx="3135765" cy="311386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5E8464D-CD29-44B4-A65F-CEFFBD0D1C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8171" y="1685050"/>
            <a:ext cx="10401300" cy="5172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415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3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0C9025-4AF3-4B29-A2DA-2865BFFD84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3440" y="892594"/>
            <a:ext cx="10515600" cy="888670"/>
          </a:xfrm>
        </p:spPr>
        <p:txBody>
          <a:bodyPr>
            <a:normAutofit fontScale="90000"/>
          </a:bodyPr>
          <a:lstStyle/>
          <a:p>
            <a:r>
              <a:rPr lang="en-US" dirty="0"/>
              <a:t>Complex zeolite structure solved by combining</a:t>
            </a:r>
            <a:br>
              <a:rPr lang="en-US" dirty="0"/>
            </a:br>
            <a:r>
              <a:rPr lang="en-US" dirty="0"/>
              <a:t>powder diffraction and electron microscopy</a:t>
            </a:r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01474A0-0E9D-4241-917B-40B72C8C42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1580" y="6511972"/>
            <a:ext cx="3360420" cy="34602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9359761-7D21-4B1B-983B-025F5280C6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73580"/>
            <a:ext cx="2986454" cy="34924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570B97A-7F21-42A2-98AD-6EAE4326E2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407920"/>
            <a:ext cx="3035608" cy="163449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E86DA6E-6913-4408-8A15-7C27EDCFA9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97481" y="1973580"/>
            <a:ext cx="5147567" cy="434285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361BF5E-38D2-4AEC-97B7-36974A327C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7761597" y="2768056"/>
            <a:ext cx="4342857" cy="2753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921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CCB8ADC-F4C9-4CA4-BB4B-9CE5BF272C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547" t="22521" r="35500" b="14307"/>
          <a:stretch/>
        </p:blipFill>
        <p:spPr>
          <a:xfrm>
            <a:off x="91440" y="998954"/>
            <a:ext cx="8084820" cy="396166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38106EE-5F2B-4191-A5C8-96F6D3C4BC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4263" y="998954"/>
            <a:ext cx="3197737" cy="585904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AAD5D6C-BF6D-4680-90E2-BAE2617BEE5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0588"/>
          <a:stretch/>
        </p:blipFill>
        <p:spPr>
          <a:xfrm>
            <a:off x="1939604" y="5300225"/>
            <a:ext cx="5489896" cy="1241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166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2D186DF0-0A92-463F-83B9-CE61413E48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/>
              <a:t>COMPLEMENTARY USE OF METHODS</a:t>
            </a:r>
            <a:br>
              <a:rPr lang="en-US" sz="4000" dirty="0"/>
            </a:br>
            <a:r>
              <a:rPr lang="en-US" sz="4000" dirty="0"/>
              <a:t>OF SMALL-ANGLE SCATTERING</a:t>
            </a:r>
            <a:br>
              <a:rPr lang="en-US" sz="4000" dirty="0"/>
            </a:br>
            <a:r>
              <a:rPr lang="en-US" sz="4000" dirty="0"/>
              <a:t>OF NEUTRONS AND </a:t>
            </a:r>
            <a:r>
              <a:rPr lang="en-US" sz="4000" dirty="0" err="1"/>
              <a:t>SYNCHOTRON</a:t>
            </a:r>
            <a:br>
              <a:rPr lang="en-US" sz="4000" dirty="0"/>
            </a:br>
            <a:r>
              <a:rPr lang="en-US" sz="4000" dirty="0"/>
              <a:t>RADIATION FOR STUDYING NANOSYSTEMS</a:t>
            </a:r>
            <a:endParaRPr lang="ru-RU" sz="4000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3A31245-9CAD-45A7-869B-BD3D4569AB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9353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997B21E-F3CA-4E90-93B2-C99A61D40D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89" t="1445" r="10424" b="23778"/>
          <a:stretch/>
        </p:blipFill>
        <p:spPr>
          <a:xfrm>
            <a:off x="1691640" y="0"/>
            <a:ext cx="9768840" cy="673609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F86EBF1-ADCB-49CC-A9C0-C16EE31771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5980" y="6058323"/>
            <a:ext cx="4587240" cy="677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297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ECA6132-4062-41F9-9DAF-0FA543A85F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1742" y="0"/>
            <a:ext cx="89085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899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38AA359-1A93-445D-A981-6FEE6872B7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" y="0"/>
            <a:ext cx="114351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370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A1B63CD-51C9-47FD-AD7C-A079A1CB60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979"/>
            <a:ext cx="12192000" cy="6794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540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0BE704-F43A-4ECC-88FC-715916956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46760"/>
            <a:ext cx="10515600" cy="998220"/>
          </a:xfrm>
        </p:spPr>
        <p:txBody>
          <a:bodyPr>
            <a:noAutofit/>
          </a:bodyPr>
          <a:lstStyle/>
          <a:p>
            <a:r>
              <a:rPr lang="en-US" sz="2800" dirty="0"/>
              <a:t>Anomalous lattice compression and magnetic ordering in </a:t>
            </a:r>
            <a:r>
              <a:rPr lang="en-US" sz="2800" dirty="0" err="1"/>
              <a:t>CuO</a:t>
            </a:r>
            <a:r>
              <a:rPr lang="en-US" sz="2800" dirty="0"/>
              <a:t> at high pressures: A structural study and first-principles calculations</a:t>
            </a:r>
            <a:endParaRPr lang="ru-RU" sz="28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7644B19-BA1A-4622-A07C-991731C74B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0" y="319250"/>
            <a:ext cx="3445192" cy="28177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3FC7ACF-0301-494E-B525-7A8D63EC77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7320" y="1658795"/>
            <a:ext cx="8968740" cy="113571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890E2E5-B4DE-4149-AF0F-DA4B6315FC8E}"/>
              </a:ext>
            </a:extLst>
          </p:cNvPr>
          <p:cNvSpPr txBox="1"/>
          <p:nvPr/>
        </p:nvSpPr>
        <p:spPr>
          <a:xfrm>
            <a:off x="0" y="2794509"/>
            <a:ext cx="121920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</a:t>
            </a:r>
            <a:r>
              <a:rPr lang="en-US" b="1" dirty="0"/>
              <a:t>structural and magnetic properties of multiferroic </a:t>
            </a:r>
            <a:r>
              <a:rPr lang="en-US" b="1" dirty="0" err="1"/>
              <a:t>CuO</a:t>
            </a:r>
            <a:r>
              <a:rPr lang="en-US" b="1" dirty="0"/>
              <a:t> </a:t>
            </a:r>
            <a:r>
              <a:rPr lang="en-US" dirty="0"/>
              <a:t>have been studied by means of </a:t>
            </a:r>
            <a:r>
              <a:rPr lang="en-US" b="1" dirty="0"/>
              <a:t>neutron and x-ray powder diffraction</a:t>
            </a:r>
            <a:r>
              <a:rPr lang="en-US" dirty="0"/>
              <a:t> at pressures up to 11 and 38 </a:t>
            </a:r>
            <a:r>
              <a:rPr lang="en-US" dirty="0" err="1"/>
              <a:t>GPa</a:t>
            </a:r>
            <a:r>
              <a:rPr lang="en-US" dirty="0"/>
              <a:t>, respectively, and by first-principles theoretical calculations. Anomalous lattice compression is observed, with enlargement of the lattice parameter </a:t>
            </a:r>
            <a:r>
              <a:rPr lang="en-US" i="1" dirty="0"/>
              <a:t>a</a:t>
            </a:r>
            <a:r>
              <a:rPr lang="en-US" dirty="0"/>
              <a:t>, reaching a maximum at </a:t>
            </a:r>
            <a:r>
              <a:rPr lang="en-US" i="1" dirty="0"/>
              <a:t>P </a:t>
            </a:r>
            <a:r>
              <a:rPr lang="en-US" dirty="0"/>
              <a:t>= 13 </a:t>
            </a:r>
            <a:r>
              <a:rPr lang="en-US" dirty="0" err="1"/>
              <a:t>GPa</a:t>
            </a:r>
            <a:r>
              <a:rPr lang="en-US" dirty="0"/>
              <a:t>, followed by its reduction at higher pressures. The lattice distortion of the monoclinic structure at high pressures is accompanied by a progressive change of the oxygen coordination around Cu atoms from the square fourfold towards the octahedral </a:t>
            </a:r>
            <a:r>
              <a:rPr lang="en-US" dirty="0" err="1"/>
              <a:t>sixfold</a:t>
            </a:r>
            <a:r>
              <a:rPr lang="en-US" dirty="0"/>
              <a:t> coordination. The pressure-induced evolution of the structural properties and electronic structure of </a:t>
            </a:r>
            <a:r>
              <a:rPr lang="en-US" dirty="0" err="1"/>
              <a:t>CuO</a:t>
            </a:r>
            <a:r>
              <a:rPr lang="en-US" dirty="0"/>
              <a:t> was successfully elucidated in the framework of full-electronic density functional theory calculations with range-separated HSE06, and meta–generalized gradient approximation hybrid M06 functionals. The antiferromagnetic (AFM) ground state with a propagation vector </a:t>
            </a:r>
            <a:r>
              <a:rPr lang="en-US" i="1" dirty="0"/>
              <a:t>q </a:t>
            </a:r>
            <a:r>
              <a:rPr lang="en-US" dirty="0"/>
              <a:t>= (0</a:t>
            </a:r>
            <a:r>
              <a:rPr lang="en-US" i="1" dirty="0"/>
              <a:t>.</a:t>
            </a:r>
            <a:r>
              <a:rPr lang="en-US" dirty="0"/>
              <a:t>5</a:t>
            </a:r>
            <a:r>
              <a:rPr lang="en-US" i="1" dirty="0"/>
              <a:t>,</a:t>
            </a:r>
            <a:r>
              <a:rPr lang="en-US" dirty="0"/>
              <a:t>0</a:t>
            </a:r>
            <a:r>
              <a:rPr lang="en-US" i="1" dirty="0"/>
              <a:t>, </a:t>
            </a:r>
            <a:r>
              <a:rPr lang="en-US" dirty="0"/>
              <a:t>− 0</a:t>
            </a:r>
            <a:r>
              <a:rPr lang="en-US" i="1" dirty="0"/>
              <a:t>.</a:t>
            </a:r>
            <a:r>
              <a:rPr lang="en-US" dirty="0"/>
              <a:t>5) remains stable in the studied pressure range. From the obtained structural parameters, the pressure dependencies of the principal </a:t>
            </a:r>
            <a:r>
              <a:rPr lang="en-US" dirty="0" err="1"/>
              <a:t>superexchange</a:t>
            </a:r>
            <a:r>
              <a:rPr lang="en-US" dirty="0"/>
              <a:t> magnetic interactions were analyzed, and the pressure behavior of the </a:t>
            </a:r>
            <a:r>
              <a:rPr lang="en-US" dirty="0" err="1"/>
              <a:t>N´eel</a:t>
            </a:r>
            <a:r>
              <a:rPr lang="en-US" dirty="0"/>
              <a:t> temperature as well as the magnetic transition temperature from the intermediate incommensurate AFM multiferroic state to the commensurate AFM ground state were evaluated. The estimated upper limit of the </a:t>
            </a:r>
            <a:r>
              <a:rPr lang="en-US" dirty="0" err="1"/>
              <a:t>N´eel</a:t>
            </a:r>
            <a:r>
              <a:rPr lang="en-US" dirty="0"/>
              <a:t> temperature at </a:t>
            </a:r>
            <a:r>
              <a:rPr lang="en-US" i="1" dirty="0"/>
              <a:t>P </a:t>
            </a:r>
            <a:r>
              <a:rPr lang="en-US" dirty="0"/>
              <a:t>= 38 </a:t>
            </a:r>
            <a:r>
              <a:rPr lang="en-US" dirty="0" err="1"/>
              <a:t>GPa</a:t>
            </a:r>
            <a:r>
              <a:rPr lang="en-US" dirty="0"/>
              <a:t> is about 260 K, not supporting the previously predicted existence of the multiferroic phase at room temperature and high pressure.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94382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A6D137-F7D3-4CEB-B22D-43BDBE91F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6854"/>
            <a:ext cx="9715500" cy="616166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Main features of the     </a:t>
            </a:r>
            <a:endParaRPr lang="ru-RU" sz="32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FE1FE7F-F070-4BE4-8D01-D502A01CB79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High brilliance of the SR sources;</a:t>
            </a:r>
          </a:p>
          <a:p>
            <a:pPr lvl="1"/>
            <a:r>
              <a:rPr lang="en-US" dirty="0"/>
              <a:t>Small sample volume;</a:t>
            </a:r>
          </a:p>
          <a:p>
            <a:pPr lvl="1"/>
            <a:r>
              <a:rPr lang="en-US" dirty="0"/>
              <a:t>High pressure (100-200 </a:t>
            </a:r>
            <a:r>
              <a:rPr lang="en-US" dirty="0" err="1"/>
              <a:t>Gpa</a:t>
            </a:r>
            <a:r>
              <a:rPr lang="en-US" dirty="0"/>
              <a:t>);</a:t>
            </a:r>
          </a:p>
          <a:p>
            <a:r>
              <a:rPr lang="en-US" dirty="0"/>
              <a:t>Cross-section </a:t>
            </a:r>
            <a:r>
              <a:rPr lang="en-US" dirty="0">
                <a:sym typeface="Symbol" panose="05050102010706020507" pitchFamily="18" charset="2"/>
              </a:rPr>
              <a:t> Z;</a:t>
            </a:r>
          </a:p>
          <a:p>
            <a:pPr lvl="1"/>
            <a:r>
              <a:rPr lang="en-US" dirty="0"/>
              <a:t>Low sensitivity for light atoms;</a:t>
            </a:r>
          </a:p>
          <a:p>
            <a:pPr lvl="1"/>
            <a:r>
              <a:rPr lang="en-US" dirty="0"/>
              <a:t>Small penetration depth;</a:t>
            </a:r>
          </a:p>
          <a:p>
            <a:r>
              <a:rPr lang="en-US" dirty="0"/>
              <a:t>In case of strong chemical bonds – distortion in atom’s position;</a:t>
            </a:r>
          </a:p>
          <a:p>
            <a:r>
              <a:rPr lang="en-US" dirty="0"/>
              <a:t>Poor ability for measurements magnetic structure;</a:t>
            </a:r>
          </a:p>
          <a:p>
            <a:pPr lvl="1"/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9468BF5-4B47-4DB6-8A23-918DEEBCAF7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Comparatively low brilliance;</a:t>
            </a:r>
          </a:p>
          <a:p>
            <a:r>
              <a:rPr lang="en-US" dirty="0"/>
              <a:t>Deep penetration depth;</a:t>
            </a:r>
          </a:p>
          <a:p>
            <a:r>
              <a:rPr lang="en-US" dirty="0"/>
              <a:t>Scattering lengths variation much smaller;</a:t>
            </a:r>
          </a:p>
          <a:p>
            <a:r>
              <a:rPr lang="en-US" dirty="0"/>
              <a:t>Precise determination of the nucleus position;</a:t>
            </a:r>
          </a:p>
          <a:p>
            <a:r>
              <a:rPr lang="en-US" dirty="0"/>
              <a:t>Isotopic  dependence (especially in </a:t>
            </a:r>
            <a:r>
              <a:rPr lang="en-US"/>
              <a:t>case of H and </a:t>
            </a:r>
            <a:r>
              <a:rPr lang="en-US" dirty="0"/>
              <a:t>D);</a:t>
            </a:r>
          </a:p>
          <a:p>
            <a:r>
              <a:rPr lang="en-US" dirty="0"/>
              <a:t>Magnetic structure;</a:t>
            </a:r>
          </a:p>
          <a:p>
            <a:endParaRPr lang="en-US" dirty="0"/>
          </a:p>
          <a:p>
            <a:endParaRPr lang="en-US" dirty="0"/>
          </a:p>
          <a:p>
            <a:endParaRPr lang="ru-RU" dirty="0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0F269FEA-6EC2-4E8B-BF82-5D15A49156AC}"/>
              </a:ext>
            </a:extLst>
          </p:cNvPr>
          <p:cNvSpPr txBox="1">
            <a:spLocks/>
          </p:cNvSpPr>
          <p:nvPr/>
        </p:nvSpPr>
        <p:spPr>
          <a:xfrm>
            <a:off x="1363980" y="1256240"/>
            <a:ext cx="10515600" cy="6161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n-US" sz="3200" dirty="0"/>
              <a:t>X-ray                                                   	NEUTRON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183280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99D0952-1BC1-4B56-96F8-537A8C2CAE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742043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F7CF505-8B97-46F1-B89A-8EC28271E6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4620" y="0"/>
            <a:ext cx="69973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694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24FFA98-1175-49BC-8E22-F6C11FE624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642718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0ED65BA-AF50-4AFB-80A7-79B32786F6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2718" y="1566882"/>
            <a:ext cx="5503209" cy="4132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948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EE54888-1EC4-49CF-9FCF-BAE4B942B7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5521" y="435643"/>
            <a:ext cx="5941831" cy="569347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6BA64C8-C2B1-4A2A-A8A0-0A54615EFF7D}"/>
              </a:ext>
            </a:extLst>
          </p:cNvPr>
          <p:cNvSpPr txBox="1"/>
          <p:nvPr/>
        </p:nvSpPr>
        <p:spPr>
          <a:xfrm>
            <a:off x="1829958" y="5664013"/>
            <a:ext cx="878771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8000"/>
                </a:solidFill>
              </a:rPr>
              <a:t>The averaged incident neutron flux gain is ~ 6 times.</a:t>
            </a:r>
            <a:endParaRPr lang="ru-RU" sz="2000" b="1" dirty="0">
              <a:solidFill>
                <a:srgbClr val="008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A0FA67-F776-4D9A-968A-3012CC973599}"/>
              </a:ext>
            </a:extLst>
          </p:cNvPr>
          <p:cNvSpPr txBox="1"/>
          <p:nvPr/>
        </p:nvSpPr>
        <p:spPr>
          <a:xfrm>
            <a:off x="3330873" y="6154127"/>
            <a:ext cx="8787714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Multiplication factor compared to DN-12: </a:t>
            </a: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35 times</a:t>
            </a:r>
            <a:endParaRPr lang="ru-RU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A91E99-6B62-424A-B096-8D2CA203CCF8}"/>
              </a:ext>
            </a:extLst>
          </p:cNvPr>
          <p:cNvSpPr txBox="1"/>
          <p:nvPr/>
        </p:nvSpPr>
        <p:spPr>
          <a:xfrm>
            <a:off x="38380" y="5118389"/>
            <a:ext cx="3292493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FF"/>
                </a:solidFill>
              </a:rPr>
              <a:t>The replacement of the remaining tail part of the mirror neutron guide (17 m) from m = 1 to m = 2 is planned. The expected additional intensity gain is ~ 2 times</a:t>
            </a:r>
            <a:endParaRPr lang="ru-RU" b="1" dirty="0">
              <a:solidFill>
                <a:srgbClr val="0000FF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FC4439D-374F-4559-9C09-36969E44BA87}"/>
              </a:ext>
            </a:extLst>
          </p:cNvPr>
          <p:cNvSpPr txBox="1"/>
          <p:nvPr/>
        </p:nvSpPr>
        <p:spPr>
          <a:xfrm>
            <a:off x="2063552" y="-27384"/>
            <a:ext cx="8352928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C00000"/>
                </a:solidFill>
              </a:rPr>
              <a:t>Further Development of DN-6: Installation of Neutron Parabolic  Focusing Device (7 m length)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7" name="Text Box 7">
            <a:extLst>
              <a:ext uri="{FF2B5EF4-FFF2-40B4-BE49-F238E27FC236}">
                <a16:creationId xmlns:a16="http://schemas.microsoft.com/office/drawing/2014/main" id="{1D6709D7-7D4D-4D25-A2E4-0FF2978518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08168" y="1336837"/>
            <a:ext cx="3225216" cy="329320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b="1" dirty="0">
                <a:solidFill>
                  <a:srgbClr val="0000FF"/>
                </a:solidFill>
                <a:latin typeface="Arial" charset="0"/>
              </a:rPr>
              <a:t>Neutron flux at sample position: 3</a:t>
            </a:r>
            <a:r>
              <a:rPr lang="en-US" sz="1600" b="1" dirty="0">
                <a:solidFill>
                  <a:srgbClr val="0000FF"/>
                </a:solidFill>
                <a:latin typeface="Arial" charset="0"/>
                <a:sym typeface="Symbol" pitchFamily="18" charset="2"/>
              </a:rPr>
              <a:t></a:t>
            </a:r>
            <a:r>
              <a:rPr lang="en-US" sz="1600" b="1" dirty="0">
                <a:solidFill>
                  <a:srgbClr val="0000FF"/>
                </a:solidFill>
                <a:latin typeface="Arial" charset="0"/>
              </a:rPr>
              <a:t>10</a:t>
            </a:r>
            <a:r>
              <a:rPr lang="en-US" sz="1600" b="1" baseline="30000" dirty="0">
                <a:solidFill>
                  <a:srgbClr val="0000FF"/>
                </a:solidFill>
                <a:latin typeface="Arial" charset="0"/>
              </a:rPr>
              <a:t>7</a:t>
            </a:r>
            <a:r>
              <a:rPr lang="en-US" sz="1600" b="1" dirty="0">
                <a:solidFill>
                  <a:srgbClr val="0000FF"/>
                </a:solidFill>
                <a:latin typeface="Arial" charset="0"/>
              </a:rPr>
              <a:t> n/cm</a:t>
            </a:r>
            <a:r>
              <a:rPr lang="en-US" sz="1600" b="1" baseline="30000" dirty="0">
                <a:solidFill>
                  <a:srgbClr val="0000FF"/>
                </a:solidFill>
                <a:latin typeface="Arial" charset="0"/>
              </a:rPr>
              <a:t>2</a:t>
            </a:r>
            <a:r>
              <a:rPr lang="en-US" sz="1600" b="1" dirty="0">
                <a:solidFill>
                  <a:srgbClr val="0000FF"/>
                </a:solidFill>
                <a:latin typeface="Arial" charset="0"/>
              </a:rPr>
              <a:t>/s (with focusing device)</a:t>
            </a:r>
          </a:p>
          <a:p>
            <a:pPr eaLnBrk="1" hangingPunct="1">
              <a:spcBef>
                <a:spcPct val="50000"/>
              </a:spcBef>
            </a:pPr>
            <a:r>
              <a:rPr lang="en-US" sz="1600" b="1" dirty="0">
                <a:solidFill>
                  <a:srgbClr val="0000FF"/>
                </a:solidFill>
                <a:latin typeface="Arial" charset="0"/>
              </a:rPr>
              <a:t>Resolution at d = 2 </a:t>
            </a:r>
            <a:r>
              <a:rPr lang="en-US" sz="1600" b="1" dirty="0">
                <a:solidFill>
                  <a:srgbClr val="0000FF"/>
                </a:solidFill>
                <a:latin typeface="Arial" charset="0"/>
                <a:sym typeface="Symbol" pitchFamily="18" charset="2"/>
              </a:rPr>
              <a:t>Å</a:t>
            </a:r>
            <a:r>
              <a:rPr lang="en-US" sz="1600" b="1" dirty="0">
                <a:solidFill>
                  <a:srgbClr val="0000FF"/>
                </a:solidFill>
                <a:latin typeface="Arial" charset="0"/>
              </a:rPr>
              <a:t>, 2</a:t>
            </a:r>
            <a:r>
              <a:rPr lang="en-US" sz="1600" b="1" dirty="0">
                <a:solidFill>
                  <a:srgbClr val="0000FF"/>
                </a:solidFill>
                <a:latin typeface="Arial" charset="0"/>
                <a:sym typeface="Symbol" pitchFamily="18" charset="2"/>
              </a:rPr>
              <a:t> =90</a:t>
            </a:r>
            <a:r>
              <a:rPr lang="en-US" sz="1600" b="1" baseline="30000" dirty="0">
                <a:solidFill>
                  <a:srgbClr val="0000FF"/>
                </a:solidFill>
                <a:latin typeface="Arial" charset="0"/>
                <a:sym typeface="Symbol" pitchFamily="18" charset="2"/>
              </a:rPr>
              <a:t>0</a:t>
            </a:r>
            <a:r>
              <a:rPr lang="en-US" sz="1600" b="1" dirty="0">
                <a:solidFill>
                  <a:srgbClr val="0000FF"/>
                </a:solidFill>
                <a:latin typeface="Arial" charset="0"/>
                <a:sym typeface="Symbol" pitchFamily="18" charset="2"/>
              </a:rPr>
              <a:t>: d/d = 0.025</a:t>
            </a:r>
          </a:p>
          <a:p>
            <a:pPr eaLnBrk="1" hangingPunct="1">
              <a:spcBef>
                <a:spcPct val="50000"/>
              </a:spcBef>
            </a:pPr>
            <a:r>
              <a:rPr lang="en-US" sz="1600" b="1" dirty="0">
                <a:solidFill>
                  <a:srgbClr val="0000FF"/>
                </a:solidFill>
                <a:latin typeface="Arial" charset="0"/>
                <a:sym typeface="Symbol" pitchFamily="18" charset="2"/>
              </a:rPr>
              <a:t>D-spacing range: 0.8 - 12 </a:t>
            </a:r>
            <a:r>
              <a:rPr lang="en-US" sz="1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Å</a:t>
            </a:r>
          </a:p>
          <a:p>
            <a:pPr eaLnBrk="1" hangingPunct="1">
              <a:spcBef>
                <a:spcPct val="50000"/>
              </a:spcBef>
            </a:pPr>
            <a:r>
              <a:rPr lang="en-US" sz="1600" b="1" dirty="0">
                <a:solidFill>
                  <a:srgbClr val="0000FF"/>
                </a:solidFill>
                <a:latin typeface="Arial" charset="0"/>
                <a:sym typeface="Symbol" pitchFamily="18" charset="2"/>
              </a:rPr>
              <a:t>Pressure range: 0 – 50 </a:t>
            </a:r>
            <a:r>
              <a:rPr lang="en-US" sz="1600" b="1" dirty="0" err="1">
                <a:solidFill>
                  <a:srgbClr val="0000FF"/>
                </a:solidFill>
                <a:latin typeface="Arial" charset="0"/>
                <a:sym typeface="Symbol" pitchFamily="18" charset="2"/>
              </a:rPr>
              <a:t>GPa</a:t>
            </a:r>
            <a:endParaRPr lang="en-US" sz="1600" b="1" dirty="0">
              <a:solidFill>
                <a:srgbClr val="0000FF"/>
              </a:solidFill>
              <a:latin typeface="Arial" charset="0"/>
              <a:sym typeface="Symbol" pitchFamily="18" charset="2"/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1600" b="1" dirty="0">
                <a:solidFill>
                  <a:srgbClr val="0000FF"/>
                </a:solidFill>
                <a:latin typeface="Arial" charset="0"/>
                <a:sym typeface="Symbol" pitchFamily="18" charset="2"/>
              </a:rPr>
              <a:t>Temperature range: 4 – 300 K</a:t>
            </a:r>
          </a:p>
          <a:p>
            <a:pPr eaLnBrk="1" hangingPunct="1">
              <a:spcBef>
                <a:spcPct val="50000"/>
              </a:spcBef>
            </a:pPr>
            <a:endParaRPr lang="en-US" sz="1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  <a:p>
            <a:pPr eaLnBrk="1" hangingPunct="1">
              <a:spcBef>
                <a:spcPct val="50000"/>
              </a:spcBef>
            </a:pPr>
            <a:endParaRPr lang="en-US" sz="1600" b="1" dirty="0">
              <a:solidFill>
                <a:srgbClr val="0000FF"/>
              </a:solidFill>
              <a:latin typeface="Arial" charset="0"/>
              <a:sym typeface="Symbol" pitchFamily="18" charset="2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E84A7B6-5234-4BD4-B03E-2DE84B50EB90}"/>
              </a:ext>
            </a:extLst>
          </p:cNvPr>
          <p:cNvSpPr txBox="1"/>
          <p:nvPr/>
        </p:nvSpPr>
        <p:spPr>
          <a:xfrm>
            <a:off x="7446700" y="4036402"/>
            <a:ext cx="3313271" cy="16312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Top level among relevant class of instruments, achievable pressure range comparable with SNAP  (SNS)</a:t>
            </a:r>
            <a:endParaRPr lang="ru-RU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6734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D30E2F-2D6B-4BD0-9497-D32479260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46874"/>
            <a:ext cx="10515600" cy="888670"/>
          </a:xfrm>
        </p:spPr>
        <p:txBody>
          <a:bodyPr/>
          <a:lstStyle/>
          <a:p>
            <a:r>
              <a:rPr lang="en-US" dirty="0"/>
              <a:t>Conclusion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867D398-0BA3-450F-9A63-7C2EAFE560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35544"/>
            <a:ext cx="10515600" cy="4606884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Year 2017 – only at ESRF and SPRING-8 we spent 228 man-days, didn’t check other sources;</a:t>
            </a:r>
          </a:p>
          <a:p>
            <a:pPr>
              <a:lnSpc>
                <a:spcPct val="150000"/>
              </a:lnSpc>
            </a:pPr>
            <a:r>
              <a:rPr lang="en-US" dirty="0"/>
              <a:t>Not all our requests for beamtime were fulfilled;</a:t>
            </a:r>
          </a:p>
          <a:p>
            <a:pPr>
              <a:lnSpc>
                <a:spcPct val="150000"/>
              </a:lnSpc>
            </a:pPr>
            <a:r>
              <a:rPr lang="en-US" dirty="0"/>
              <a:t>JINR lab at SOLARIS which is much closer and guaranties 50% of beam time available – very good synergy with our neutron scattering instruments at IBR-2;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32160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4">
            <a:extLst>
              <a:ext uri="{FF2B5EF4-FFF2-40B4-BE49-F238E27FC236}">
                <a16:creationId xmlns:a16="http://schemas.microsoft.com/office/drawing/2014/main" id="{555D8116-A2EF-4F6B-B321-3C1B6744F6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0456" y="2175090"/>
            <a:ext cx="9546040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isometricOffAxis1Right"/>
            <a:lightRig rig="threePt" dir="t"/>
          </a:scene3d>
        </p:spPr>
        <p:txBody>
          <a:bodyPr wrap="square">
            <a:spAutoFit/>
          </a:bodyPr>
          <a:lstStyle/>
          <a:p>
            <a:pPr algn="ctr"/>
            <a:r>
              <a:rPr lang="en-US" altLang="ko-KR" sz="88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Microsoft JhengHei" pitchFamily="34" charset="-120"/>
                <a:cs typeface="Times New Roman" panose="02020603050405020304" pitchFamily="18" charset="0"/>
              </a:rPr>
              <a:t>Thank you for your attention</a:t>
            </a:r>
            <a:endParaRPr lang="ru-RU" altLang="ko-KR" sz="8800" b="1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ea typeface="Microsoft JhengHei" pitchFamily="34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6728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737236C-1243-4894-A04C-E326D90288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2598" y="439759"/>
            <a:ext cx="4218596" cy="606992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16076F5-E892-4008-9C1F-341B839C1F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563" t="27886" r="32750" b="12525"/>
          <a:stretch/>
        </p:blipFill>
        <p:spPr>
          <a:xfrm>
            <a:off x="899162" y="3631989"/>
            <a:ext cx="4617718" cy="313138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C2F3A9E-0F4A-4EB4-BEFE-7CFF776171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2" y="322626"/>
            <a:ext cx="5426764" cy="2903385"/>
          </a:xfrm>
          <a:prstGeom prst="rect">
            <a:avLst/>
          </a:prstGeom>
        </p:spPr>
      </p:pic>
      <p:sp>
        <p:nvSpPr>
          <p:cNvPr id="20" name="Rectangle 11">
            <a:extLst>
              <a:ext uri="{FF2B5EF4-FFF2-40B4-BE49-F238E27FC236}">
                <a16:creationId xmlns:a16="http://schemas.microsoft.com/office/drawing/2014/main" id="{799448F2-0E5B-42DA-B2D1-11A14E947BD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50280" y="0"/>
            <a:ext cx="9144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13">
            <a:extLst>
              <a:ext uri="{FF2B5EF4-FFF2-40B4-BE49-F238E27FC236}">
                <a16:creationId xmlns:a16="http://schemas.microsoft.com/office/drawing/2014/main" id="{4E8A7552-20E1-4F34-ADAB-C1DB6634D47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383280"/>
            <a:ext cx="6126480" cy="914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4652FC1-8D23-4BE3-850F-3E88A07495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6955" y="368428"/>
            <a:ext cx="11274022" cy="6029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685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4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CC3F7811-56ED-4D89-A94F-8FD7BF9F99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 Time Experiments</a:t>
            </a:r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869785F-94B1-470F-9CFE-AA15F9D217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322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6BF194-D69C-4AB7-85B1-95D9B78105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Reversible Gas Uptake by a Nonporous Crystalline Solid</a:t>
            </a:r>
            <a:br>
              <a:rPr lang="en-US" sz="3200" dirty="0"/>
            </a:br>
            <a:r>
              <a:rPr lang="en-US" sz="3200" dirty="0"/>
              <a:t>Involving Multiple Changes in Covalent Bonding</a:t>
            </a:r>
            <a:endParaRPr lang="ru-RU" sz="32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E9EBEC4-A7A9-4206-B007-0B00444075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242909"/>
            <a:ext cx="8694420" cy="435116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9A90541-B18E-406C-B7DE-8A71A0869B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5710" y="130171"/>
            <a:ext cx="4823460" cy="49433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376DA11-091E-4973-8A9E-AA383A8D23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04021" y="4253855"/>
            <a:ext cx="2072424" cy="234021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94B19E3-429F-473C-8ADC-A7B3DB91F1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04021" y="1798320"/>
            <a:ext cx="2055733" cy="233008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F979028-F7FA-48A3-9B1C-7905003CBA5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895" t="3299" r="2500" b="4463"/>
          <a:stretch/>
        </p:blipFill>
        <p:spPr>
          <a:xfrm>
            <a:off x="22050" y="2006727"/>
            <a:ext cx="12169950" cy="4721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562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3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3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EC4553-C0FB-4DF0-81F6-F9D2216976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Real-time Crystal Growth Visualization and Quantification by Energy-Resolved Neutron Imaging</a:t>
            </a:r>
            <a:endParaRPr lang="ru-RU" sz="28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A887246-3A64-4A75-8ABF-15205E32E1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5880" y="2180256"/>
            <a:ext cx="2354580" cy="46742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B75198B-A18E-4C93-B1F7-2E3F1BDCA5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" y="2180256"/>
            <a:ext cx="6890712" cy="399287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EAA8475-D09A-42A2-A898-A8710265CF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6519" y="1691640"/>
            <a:ext cx="5529329" cy="39121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1D8AEF7-5BF3-421B-B75F-A41A6171FC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78459" y="2939658"/>
            <a:ext cx="4497389" cy="323347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84804E7-26B3-4F94-8628-F80C4BC138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180256"/>
            <a:ext cx="12192000" cy="4347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041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3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3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745629" cy="686498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45074" y="0"/>
            <a:ext cx="5687749" cy="683061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36495" y="6983"/>
            <a:ext cx="78555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21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CF06FA2-F172-4A03-890E-48D2F934440E}"/>
              </a:ext>
            </a:extLst>
          </p:cNvPr>
          <p:cNvSpPr/>
          <p:nvPr/>
        </p:nvSpPr>
        <p:spPr>
          <a:xfrm>
            <a:off x="1316333" y="808849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/>
                <a:cs typeface="Georgia"/>
              </a:rPr>
              <a:t>Neutron radiography and tomography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/>
                <a:cs typeface="Georgia"/>
              </a:rPr>
              <a:t>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/>
                <a:cs typeface="Georgia"/>
              </a:rPr>
              <a:t>at the Beam #14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/>
                <a:cs typeface="Georgia"/>
              </a:rPr>
              <a:t>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/>
                <a:cs typeface="Georgia"/>
              </a:rPr>
              <a:t> are used to study archeological objects, especially metallic artifacts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3F02B2A-C2DB-4ADC-A65B-63548674CF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3242" y="808849"/>
            <a:ext cx="3808825" cy="269410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E003D88-B13C-4E39-BF37-4B708C5FFD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217" y="1875141"/>
            <a:ext cx="4572396" cy="342929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173D6FF-6736-4862-B30D-9485202ADC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2840" y="2900056"/>
            <a:ext cx="4572396" cy="342929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2BF06C9-5820-4C19-B6D5-E0BB7EB842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6135" y="3324341"/>
            <a:ext cx="4572396" cy="342929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5AE402D-3970-431C-9B49-AA259DF32A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89053" y="3557715"/>
            <a:ext cx="2115495" cy="281659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3B94374-48FB-4205-B497-26FE6EDA37B8}"/>
              </a:ext>
            </a:extLst>
          </p:cNvPr>
          <p:cNvSpPr txBox="1"/>
          <p:nvPr/>
        </p:nvSpPr>
        <p:spPr>
          <a:xfrm>
            <a:off x="10410389" y="6374311"/>
            <a:ext cx="15629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latin typeface="Times New Roman"/>
                <a:cs typeface="Times New Roman"/>
              </a:rPr>
              <a:t>S. </a:t>
            </a:r>
            <a:r>
              <a:rPr lang="en-US" sz="1600" i="1" dirty="0" err="1">
                <a:latin typeface="Times New Roman"/>
                <a:cs typeface="Times New Roman"/>
              </a:rPr>
              <a:t>Kichanov</a:t>
            </a:r>
            <a:endParaRPr lang="ru-RU" sz="1600" i="1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42502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2BA2359-A32B-4780-8BAD-E4DE4E3400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540" y="1101401"/>
            <a:ext cx="6369180" cy="477688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AFFC5C8-9671-4205-A498-C93D7D9FD5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5644" y="1738058"/>
            <a:ext cx="1735687" cy="401854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EBD313C-2E87-497D-A189-53C84A3C908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215" t="8882" r="21630" b="7233"/>
          <a:stretch/>
        </p:blipFill>
        <p:spPr>
          <a:xfrm>
            <a:off x="7186653" y="1201884"/>
            <a:ext cx="4782807" cy="505823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10D0239-6482-4043-93E2-72C8D36614C4}"/>
              </a:ext>
            </a:extLst>
          </p:cNvPr>
          <p:cNvSpPr txBox="1"/>
          <p:nvPr/>
        </p:nvSpPr>
        <p:spPr>
          <a:xfrm>
            <a:off x="6836229" y="4833211"/>
            <a:ext cx="26125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Georgia" panose="02040502050405020303" pitchFamily="18" charset="0"/>
              </a:rPr>
              <a:t>Site of dispersed</a:t>
            </a:r>
          </a:p>
          <a:p>
            <a:r>
              <a:rPr lang="en-US" sz="1400" b="1" dirty="0">
                <a:solidFill>
                  <a:schemeClr val="bg1"/>
                </a:solidFill>
                <a:latin typeface="Georgia" panose="02040502050405020303" pitchFamily="18" charset="0"/>
              </a:rPr>
              <a:t>joint</a:t>
            </a:r>
            <a:endParaRPr lang="ru-RU" sz="14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5B89E6BB-6CD6-4870-B498-90414E68D848}"/>
              </a:ext>
            </a:extLst>
          </p:cNvPr>
          <p:cNvGrpSpPr/>
          <p:nvPr/>
        </p:nvGrpSpPr>
        <p:grpSpPr>
          <a:xfrm>
            <a:off x="0" y="0"/>
            <a:ext cx="12058022" cy="6772589"/>
            <a:chOff x="-767524" y="585921"/>
            <a:chExt cx="10322239" cy="5885589"/>
          </a:xfrm>
        </p:grpSpPr>
        <p:pic>
          <p:nvPicPr>
            <p:cNvPr id="8" name="Изображение 4" descr="snapshot.jpg">
              <a:extLst>
                <a:ext uri="{FF2B5EF4-FFF2-40B4-BE49-F238E27FC236}">
                  <a16:creationId xmlns:a16="http://schemas.microsoft.com/office/drawing/2014/main" id="{94F965A3-E253-48D3-A275-0343CAECB4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35" r="3755"/>
            <a:stretch/>
          </p:blipFill>
          <p:spPr>
            <a:xfrm>
              <a:off x="-767524" y="585921"/>
              <a:ext cx="10322239" cy="5885589"/>
            </a:xfrm>
            <a:prstGeom prst="rect">
              <a:avLst/>
            </a:prstGeom>
          </p:spPr>
        </p:pic>
        <p:cxnSp>
          <p:nvCxnSpPr>
            <p:cNvPr id="9" name="Прямая со стрелкой 8">
              <a:extLst>
                <a:ext uri="{FF2B5EF4-FFF2-40B4-BE49-F238E27FC236}">
                  <a16:creationId xmlns:a16="http://schemas.microsoft.com/office/drawing/2014/main" id="{A86E0CCD-5DA7-44B8-A12B-9ECB961A51CD}"/>
                </a:ext>
              </a:extLst>
            </p:cNvPr>
            <p:cNvCxnSpPr/>
            <p:nvPr/>
          </p:nvCxnSpPr>
          <p:spPr>
            <a:xfrm flipH="1" flipV="1">
              <a:off x="5003800" y="2382112"/>
              <a:ext cx="2184400" cy="1054099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 стрелкой 9">
              <a:extLst>
                <a:ext uri="{FF2B5EF4-FFF2-40B4-BE49-F238E27FC236}">
                  <a16:creationId xmlns:a16="http://schemas.microsoft.com/office/drawing/2014/main" id="{71CFA1E5-E331-4639-BA2E-DEBC6BE1A0B2}"/>
                </a:ext>
              </a:extLst>
            </p:cNvPr>
            <p:cNvCxnSpPr/>
            <p:nvPr/>
          </p:nvCxnSpPr>
          <p:spPr>
            <a:xfrm flipH="1">
              <a:off x="4902200" y="3436211"/>
              <a:ext cx="2286000" cy="59690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Прямая со стрелкой 10">
              <a:extLst>
                <a:ext uri="{FF2B5EF4-FFF2-40B4-BE49-F238E27FC236}">
                  <a16:creationId xmlns:a16="http://schemas.microsoft.com/office/drawing/2014/main" id="{57C707F5-76AF-4F63-99D0-0207F31C05C2}"/>
                </a:ext>
              </a:extLst>
            </p:cNvPr>
            <p:cNvCxnSpPr/>
            <p:nvPr/>
          </p:nvCxnSpPr>
          <p:spPr>
            <a:xfrm flipH="1">
              <a:off x="5118100" y="3436211"/>
              <a:ext cx="2070100" cy="161290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8A11B34-D39E-4E32-BF5F-BDAD4DEE9159}"/>
                </a:ext>
              </a:extLst>
            </p:cNvPr>
            <p:cNvSpPr txBox="1"/>
            <p:nvPr/>
          </p:nvSpPr>
          <p:spPr>
            <a:xfrm>
              <a:off x="7361014" y="3162553"/>
              <a:ext cx="2070100" cy="58477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Georgia" panose="02040502050405020303" pitchFamily="18" charset="0"/>
                </a:rPr>
                <a:t>Areas with other composition of gold</a:t>
              </a:r>
              <a:endParaRPr lang="ru-RU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pitchFamily="18" charset="0"/>
              </a:endParaRPr>
            </a:p>
          </p:txBody>
        </p:sp>
        <p:cxnSp>
          <p:nvCxnSpPr>
            <p:cNvPr id="14" name="Прямая со стрелкой 13">
              <a:extLst>
                <a:ext uri="{FF2B5EF4-FFF2-40B4-BE49-F238E27FC236}">
                  <a16:creationId xmlns:a16="http://schemas.microsoft.com/office/drawing/2014/main" id="{3A3F729B-C34E-492C-A4C7-5D2943CFD0FD}"/>
                </a:ext>
              </a:extLst>
            </p:cNvPr>
            <p:cNvCxnSpPr/>
            <p:nvPr/>
          </p:nvCxnSpPr>
          <p:spPr>
            <a:xfrm>
              <a:off x="1333500" y="4630011"/>
              <a:ext cx="2159000" cy="29210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51F0AF4-04C3-4A60-BDA4-E9005DBD43DE}"/>
                </a:ext>
              </a:extLst>
            </p:cNvPr>
            <p:cNvSpPr txBox="1"/>
            <p:nvPr/>
          </p:nvSpPr>
          <p:spPr>
            <a:xfrm>
              <a:off x="-614135" y="4815423"/>
              <a:ext cx="2819400" cy="58477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60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Georgia" panose="02040502050405020303" pitchFamily="18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dirty="0"/>
                <a:t>traces of concealment </a:t>
              </a:r>
            </a:p>
            <a:p>
              <a:r>
                <a:rPr lang="en-US" dirty="0"/>
                <a:t>of a joint</a:t>
              </a:r>
              <a:endParaRPr lang="ru-RU" dirty="0"/>
            </a:p>
          </p:txBody>
        </p:sp>
        <p:cxnSp>
          <p:nvCxnSpPr>
            <p:cNvPr id="16" name="Прямая со стрелкой 15">
              <a:extLst>
                <a:ext uri="{FF2B5EF4-FFF2-40B4-BE49-F238E27FC236}">
                  <a16:creationId xmlns:a16="http://schemas.microsoft.com/office/drawing/2014/main" id="{21F26780-2D80-4986-AB44-10294D785A5A}"/>
                </a:ext>
              </a:extLst>
            </p:cNvPr>
            <p:cNvCxnSpPr/>
            <p:nvPr/>
          </p:nvCxnSpPr>
          <p:spPr>
            <a:xfrm flipH="1" flipV="1">
              <a:off x="6193971" y="4833211"/>
              <a:ext cx="642258" cy="402818"/>
            </a:xfrm>
            <a:prstGeom prst="straightConnector1">
              <a:avLst/>
            </a:prstGeom>
            <a:ln>
              <a:solidFill>
                <a:srgbClr val="C0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8" name="Изображение 5">
              <a:extLst>
                <a:ext uri="{FF2B5EF4-FFF2-40B4-BE49-F238E27FC236}">
                  <a16:creationId xmlns:a16="http://schemas.microsoft.com/office/drawing/2014/main" id="{330A9E89-7EDE-4AA2-9D11-4D110261F49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20249" y="585922"/>
              <a:ext cx="2370070" cy="2758476"/>
            </a:xfrm>
            <a:prstGeom prst="rect">
              <a:avLst/>
            </a:prstGeom>
          </p:spPr>
        </p:pic>
        <p:cxnSp>
          <p:nvCxnSpPr>
            <p:cNvPr id="13" name="Прямая со стрелкой 12">
              <a:extLst>
                <a:ext uri="{FF2B5EF4-FFF2-40B4-BE49-F238E27FC236}">
                  <a16:creationId xmlns:a16="http://schemas.microsoft.com/office/drawing/2014/main" id="{9F8E3008-C221-4D8E-AB5E-21D757F95A36}"/>
                </a:ext>
              </a:extLst>
            </p:cNvPr>
            <p:cNvCxnSpPr/>
            <p:nvPr/>
          </p:nvCxnSpPr>
          <p:spPr>
            <a:xfrm flipV="1">
              <a:off x="1333500" y="2839311"/>
              <a:ext cx="190500" cy="179070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7D99664-2BA7-4CC7-A5EE-7B3A3621F6DB}"/>
                </a:ext>
              </a:extLst>
            </p:cNvPr>
            <p:cNvSpPr txBox="1"/>
            <p:nvPr/>
          </p:nvSpPr>
          <p:spPr>
            <a:xfrm>
              <a:off x="6942144" y="5282802"/>
              <a:ext cx="2612571" cy="58477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60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Georgia" panose="02040502050405020303" pitchFamily="18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dirty="0"/>
                <a:t>Site of dispersed</a:t>
              </a:r>
            </a:p>
            <a:p>
              <a:r>
                <a:rPr lang="en-US" dirty="0"/>
                <a:t>joint</a:t>
              </a:r>
              <a:endParaRPr lang="ru-RU" dirty="0"/>
            </a:p>
          </p:txBody>
        </p:sp>
      </p:grpSp>
    </p:spTree>
    <p:extLst>
      <p:ext uri="{BB962C8B-B14F-4D97-AF65-F5344CB8AC3E}">
        <p14:creationId xmlns:p14="http://schemas.microsoft.com/office/powerpoint/2010/main" val="1013756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annual_report_2015_nts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IBR_2_2017_Vietnam</Template>
  <TotalTime>539</TotalTime>
  <Words>690</Words>
  <Application>Microsoft Office PowerPoint</Application>
  <PresentationFormat>Широкоэкранный</PresentationFormat>
  <Paragraphs>55</Paragraphs>
  <Slides>24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24</vt:i4>
      </vt:variant>
    </vt:vector>
  </HeadingPairs>
  <TitlesOfParts>
    <vt:vector size="34" baseType="lpstr">
      <vt:lpstr>Microsoft JhengHei</vt:lpstr>
      <vt:lpstr>Arial</vt:lpstr>
      <vt:lpstr>Calibri</vt:lpstr>
      <vt:lpstr>Calibri Light</vt:lpstr>
      <vt:lpstr>Georgia</vt:lpstr>
      <vt:lpstr>Symbol</vt:lpstr>
      <vt:lpstr>Times New Roman</vt:lpstr>
      <vt:lpstr>annual_report_2015_nts</vt:lpstr>
      <vt:lpstr>Тема Office</vt:lpstr>
      <vt:lpstr>1_Тема Office</vt:lpstr>
      <vt:lpstr>Complementarity between neutron and synchrotron X-ray scattering, the potential of the synergy between IBR-2 and SOLARIS</vt:lpstr>
      <vt:lpstr>Main features of the     </vt:lpstr>
      <vt:lpstr>Презентация PowerPoint</vt:lpstr>
      <vt:lpstr>Real Time Experiments</vt:lpstr>
      <vt:lpstr>Reversible Gas Uptake by a Nonporous Crystalline Solid Involving Multiple Changes in Covalent Bonding</vt:lpstr>
      <vt:lpstr>Real-time Crystal Growth Visualization and Quantification by Energy-Resolved Neutron Imaging</vt:lpstr>
      <vt:lpstr>Презентация PowerPoint</vt:lpstr>
      <vt:lpstr>Презентация PowerPoint</vt:lpstr>
      <vt:lpstr>Презентация PowerPoint</vt:lpstr>
      <vt:lpstr>Atomic structure for polycrystalline materials – refinement of the positions of the light atoms by means of neutron scattering</vt:lpstr>
      <vt:lpstr>Synthesis and crystal structure of Li4BH4(NH2)3</vt:lpstr>
      <vt:lpstr>Complex zeolite structure solved by combining powder diffraction and electron microscopy</vt:lpstr>
      <vt:lpstr>Презентация PowerPoint</vt:lpstr>
      <vt:lpstr>COMPLEMENTARY USE OF METHODS OF SMALL-ANGLE SCATTERING OF NEUTRONS AND SYNCHOTRON RADIATION FOR STUDYING NANOSYSTEMS</vt:lpstr>
      <vt:lpstr>Презентация PowerPoint</vt:lpstr>
      <vt:lpstr>Презентация PowerPoint</vt:lpstr>
      <vt:lpstr>Презентация PowerPoint</vt:lpstr>
      <vt:lpstr>Презентация PowerPoint</vt:lpstr>
      <vt:lpstr>Anomalous lattice compression and magnetic ordering in CuO at high pressures: A structural study and first-principles calculations</vt:lpstr>
      <vt:lpstr>Презентация PowerPoint</vt:lpstr>
      <vt:lpstr>Презентация PowerPoint</vt:lpstr>
      <vt:lpstr>Презентация PowerPoint</vt:lpstr>
      <vt:lpstr>Conclusion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Frank Laboratory of Neutron Physics of the Joint Institute for Nuclear Research</dc:title>
  <dc:creator>Valery Shvetsov</dc:creator>
  <cp:lastModifiedBy>Valery Shvetsov</cp:lastModifiedBy>
  <cp:revision>103</cp:revision>
  <dcterms:created xsi:type="dcterms:W3CDTF">2018-02-12T15:45:51Z</dcterms:created>
  <dcterms:modified xsi:type="dcterms:W3CDTF">2018-02-22T08:01:17Z</dcterms:modified>
</cp:coreProperties>
</file>