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70" r:id="rId2"/>
    <p:sldId id="627" r:id="rId3"/>
    <p:sldId id="608" r:id="rId4"/>
    <p:sldId id="629" r:id="rId5"/>
    <p:sldId id="630" r:id="rId6"/>
    <p:sldId id="632" r:id="rId7"/>
    <p:sldId id="634" r:id="rId8"/>
    <p:sldId id="631" r:id="rId9"/>
    <p:sldId id="624" r:id="rId10"/>
    <p:sldId id="633" r:id="rId11"/>
    <p:sldId id="597" r:id="rId12"/>
    <p:sldId id="621" r:id="rId13"/>
    <p:sldId id="569" r:id="rId14"/>
    <p:sldId id="570" r:id="rId15"/>
    <p:sldId id="628" r:id="rId16"/>
    <p:sldId id="494" r:id="rId1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zhak"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6461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06" autoAdjust="0"/>
    <p:restoredTop sz="92357" autoAdjust="0"/>
  </p:normalViewPr>
  <p:slideViewPr>
    <p:cSldViewPr>
      <p:cViewPr varScale="1">
        <p:scale>
          <a:sx n="100" d="100"/>
          <a:sy n="100" d="100"/>
        </p:scale>
        <p:origin x="180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2/22/18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22/02/2018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2</a:t>
            </a:fld>
            <a:endParaRPr lang="fr-FR"/>
          </a:p>
        </p:txBody>
      </p:sp>
    </p:spTree>
    <p:extLst>
      <p:ext uri="{BB962C8B-B14F-4D97-AF65-F5344CB8AC3E}">
        <p14:creationId xmlns:p14="http://schemas.microsoft.com/office/powerpoint/2010/main" val="95973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6pPr>
            <a:lvl7pPr marL="29718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7pPr>
            <a:lvl8pPr marL="34290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8pPr>
            <a:lvl9pPr marL="38862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9pPr>
          </a:lstStyle>
          <a:p>
            <a:fld id="{B9D2F29B-A39A-954A-9216-BC27B1EF4E6A}" type="slidenum">
              <a:rPr lang="en-US" sz="1200"/>
              <a:pPr/>
              <a:t>16</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cs typeface="Arial"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Booster installation to start after run 55 with first tests at the end of 2018</a:t>
            </a:r>
          </a:p>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3</a:t>
            </a:fld>
            <a:endParaRPr lang="fr-FR"/>
          </a:p>
        </p:txBody>
      </p:sp>
    </p:spTree>
    <p:extLst>
      <p:ext uri="{BB962C8B-B14F-4D97-AF65-F5344CB8AC3E}">
        <p14:creationId xmlns:p14="http://schemas.microsoft.com/office/powerpoint/2010/main" val="90519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107545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5</a:t>
            </a:fld>
            <a:endParaRPr lang="fr-FR"/>
          </a:p>
        </p:txBody>
      </p:sp>
    </p:spTree>
    <p:extLst>
      <p:ext uri="{BB962C8B-B14F-4D97-AF65-F5344CB8AC3E}">
        <p14:creationId xmlns:p14="http://schemas.microsoft.com/office/powerpoint/2010/main" val="112060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registrations</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6</a:t>
            </a:fld>
            <a:endParaRPr lang="fr-FR"/>
          </a:p>
        </p:txBody>
      </p:sp>
    </p:spTree>
    <p:extLst>
      <p:ext uri="{BB962C8B-B14F-4D97-AF65-F5344CB8AC3E}">
        <p14:creationId xmlns:p14="http://schemas.microsoft.com/office/powerpoint/2010/main" val="276596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registrations</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7</a:t>
            </a:fld>
            <a:endParaRPr lang="fr-FR"/>
          </a:p>
        </p:txBody>
      </p:sp>
    </p:spTree>
    <p:extLst>
      <p:ext uri="{BB962C8B-B14F-4D97-AF65-F5344CB8AC3E}">
        <p14:creationId xmlns:p14="http://schemas.microsoft.com/office/powerpoint/2010/main" val="172884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11</a:t>
            </a:fld>
            <a:endParaRPr lang="fr-FR"/>
          </a:p>
        </p:txBody>
      </p:sp>
    </p:spTree>
    <p:extLst>
      <p:ext uri="{BB962C8B-B14F-4D97-AF65-F5344CB8AC3E}">
        <p14:creationId xmlns:p14="http://schemas.microsoft.com/office/powerpoint/2010/main" val="294877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12</a:t>
            </a:fld>
            <a:endParaRPr lang="fr-FR"/>
          </a:p>
        </p:txBody>
      </p:sp>
    </p:spTree>
    <p:extLst>
      <p:ext uri="{BB962C8B-B14F-4D97-AF65-F5344CB8AC3E}">
        <p14:creationId xmlns:p14="http://schemas.microsoft.com/office/powerpoint/2010/main" val="294877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15</a:t>
            </a:fld>
            <a:endParaRPr lang="fr-FR"/>
          </a:p>
        </p:txBody>
      </p:sp>
    </p:spTree>
    <p:extLst>
      <p:ext uri="{BB962C8B-B14F-4D97-AF65-F5344CB8AC3E}">
        <p14:creationId xmlns:p14="http://schemas.microsoft.com/office/powerpoint/2010/main" val="174065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123SC JINR, February 22, 2018</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123SC JINR, February 22, 2018</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nul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nul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2">
            <a:alphaModFix amt="34000"/>
            <a:extLst>
              <a:ext uri="{28A0092B-C50C-407E-A947-70E740481C1C}">
                <a14:useLocalDpi xmlns:a14="http://schemas.microsoft.com/office/drawing/2010/main" val="0"/>
              </a:ext>
            </a:extLst>
          </a:blip>
          <a:srcRect t="50230" r="71199"/>
          <a:stretch/>
        </p:blipFill>
        <p:spPr>
          <a:xfrm>
            <a:off x="0" y="0"/>
            <a:ext cx="9143999" cy="6858000"/>
          </a:xfrm>
          <a:prstGeom prst="rect">
            <a:avLst/>
          </a:prstGeom>
        </p:spPr>
      </p:pic>
      <p:sp>
        <p:nvSpPr>
          <p:cNvPr id="3" name="Subtitle 2"/>
          <p:cNvSpPr>
            <a:spLocks noGrp="1"/>
          </p:cNvSpPr>
          <p:nvPr>
            <p:ph type="subTitle" idx="1"/>
          </p:nvPr>
        </p:nvSpPr>
        <p:spPr>
          <a:xfrm>
            <a:off x="791579" y="4869160"/>
            <a:ext cx="7560840" cy="648072"/>
          </a:xfrm>
        </p:spPr>
        <p:txBody>
          <a:bodyPr/>
          <a:lstStyle/>
          <a:p>
            <a:r>
              <a:rPr lang="fr-FR" b="1" dirty="0">
                <a:solidFill>
                  <a:srgbClr val="000090"/>
                </a:solidFill>
              </a:rPr>
              <a:t>Itzhak </a:t>
            </a:r>
            <a:r>
              <a:rPr lang="fr-FR" b="1" dirty="0" err="1">
                <a:solidFill>
                  <a:srgbClr val="000090"/>
                </a:solidFill>
              </a:rPr>
              <a:t>Tserruya</a:t>
            </a:r>
            <a:endParaRPr lang="fr-FR" b="1" dirty="0">
              <a:solidFill>
                <a:srgbClr val="000090"/>
              </a:solidFill>
            </a:endParaRPr>
          </a:p>
        </p:txBody>
      </p:sp>
      <p:sp>
        <p:nvSpPr>
          <p:cNvPr id="8" name="TextBox 7"/>
          <p:cNvSpPr txBox="1"/>
          <p:nvPr/>
        </p:nvSpPr>
        <p:spPr>
          <a:xfrm>
            <a:off x="3059832" y="3041522"/>
            <a:ext cx="2710999" cy="369332"/>
          </a:xfrm>
          <a:prstGeom prst="rect">
            <a:avLst/>
          </a:prstGeom>
          <a:noFill/>
        </p:spPr>
        <p:txBody>
          <a:bodyPr wrap="none" rtlCol="0">
            <a:spAutoFit/>
          </a:bodyPr>
          <a:lstStyle/>
          <a:p>
            <a:r>
              <a:rPr lang="en-US" dirty="0"/>
              <a:t>JINR, February 22, 2018</a:t>
            </a:r>
          </a:p>
        </p:txBody>
      </p:sp>
      <p:sp>
        <p:nvSpPr>
          <p:cNvPr id="9" name="AutoShape 18"/>
          <p:cNvSpPr>
            <a:spLocks noChangeArrowheads="1"/>
          </p:cNvSpPr>
          <p:nvPr/>
        </p:nvSpPr>
        <p:spPr bwMode="auto">
          <a:xfrm>
            <a:off x="611560" y="404664"/>
            <a:ext cx="7920880" cy="2043113"/>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dirty="0">
                <a:solidFill>
                  <a:srgbClr val="FFFF00"/>
                </a:solidFill>
              </a:rPr>
              <a:t>PAC  on Particle Physics</a:t>
            </a:r>
          </a:p>
          <a:p>
            <a:pPr algn="ctr"/>
            <a:r>
              <a:rPr lang="en-US" sz="4000" dirty="0">
                <a:solidFill>
                  <a:srgbClr val="FFFF00"/>
                </a:solidFill>
              </a:rPr>
              <a:t>48</a:t>
            </a:r>
            <a:r>
              <a:rPr lang="en-US" sz="4000" baseline="30000" dirty="0">
                <a:solidFill>
                  <a:srgbClr val="FFFF00"/>
                </a:solidFill>
              </a:rPr>
              <a:t>th</a:t>
            </a:r>
            <a:r>
              <a:rPr lang="en-US" sz="4000" dirty="0">
                <a:solidFill>
                  <a:srgbClr val="FFFF00"/>
                </a:solidFill>
              </a:rPr>
              <a:t> Meeting </a:t>
            </a:r>
          </a:p>
          <a:p>
            <a:pPr algn="ctr"/>
            <a:r>
              <a:rPr lang="en-US" sz="4000" dirty="0">
                <a:solidFill>
                  <a:srgbClr val="FFFF00"/>
                </a:solidFill>
              </a:rPr>
              <a:t>Report to Scientific Council</a:t>
            </a:r>
            <a:endParaRPr lang="fr-FR" sz="4000" dirty="0">
              <a:solidFill>
                <a:srgbClr val="FFFF00"/>
              </a:solidFill>
            </a:endParaRPr>
          </a:p>
        </p:txBody>
      </p:sp>
    </p:spTree>
    <p:extLst>
      <p:ext uri="{BB962C8B-B14F-4D97-AF65-F5344CB8AC3E}">
        <p14:creationId xmlns:p14="http://schemas.microsoft.com/office/powerpoint/2010/main" val="201143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123SC JINR, February 22, 2018</a:t>
            </a:r>
            <a:endParaRPr lang="fr-FR"/>
          </a:p>
        </p:txBody>
      </p:sp>
      <p:sp>
        <p:nvSpPr>
          <p:cNvPr id="6" name="AutoShape 18"/>
          <p:cNvSpPr>
            <a:spLocks noGrp="1" noChangeArrowheads="1"/>
          </p:cNvSpPr>
          <p:nvPr>
            <p:ph type="title"/>
          </p:nvPr>
        </p:nvSpPr>
        <p:spPr bwMode="auto">
          <a:xfrm>
            <a:off x="971600" y="503821"/>
            <a:ext cx="7200800" cy="1080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u="sng" dirty="0">
                <a:solidFill>
                  <a:srgbClr val="FFFF00"/>
                </a:solidFill>
                <a:latin typeface="Arial" panose="020B0604020202020204" pitchFamily="34" charset="0"/>
                <a:cs typeface="Arial" panose="020B0604020202020204" pitchFamily="34" charset="0"/>
              </a:rPr>
              <a:t>Update on the SPD project</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10</a:t>
            </a:fld>
            <a:endParaRPr lang="fr-FR"/>
          </a:p>
        </p:txBody>
      </p:sp>
      <p:sp>
        <p:nvSpPr>
          <p:cNvPr id="5" name="Rectangle 4"/>
          <p:cNvSpPr/>
          <p:nvPr/>
        </p:nvSpPr>
        <p:spPr>
          <a:xfrm>
            <a:off x="470790" y="2420888"/>
            <a:ext cx="7992888" cy="1908215"/>
          </a:xfrm>
          <a:prstGeom prst="rect">
            <a:avLst/>
          </a:prstGeom>
        </p:spPr>
        <p:txBody>
          <a:bodyPr wrap="square">
            <a:spAutoFit/>
          </a:bodyPr>
          <a:lstStyle/>
          <a:p>
            <a:pPr marL="342900" indent="-342900">
              <a:spcBef>
                <a:spcPts val="1200"/>
              </a:spcBef>
              <a:buFont typeface="Wingdings" charset="2"/>
              <a:buChar char="v"/>
            </a:pPr>
            <a:r>
              <a:rPr lang="en-US" dirty="0"/>
              <a:t>The PAC takes note of the report on the progress towards realization of the SPD project. </a:t>
            </a:r>
          </a:p>
          <a:p>
            <a:pPr marL="342900" indent="-342900">
              <a:spcBef>
                <a:spcPts val="1200"/>
              </a:spcBef>
              <a:buFont typeface="Wingdings" charset="2"/>
              <a:buChar char="v"/>
            </a:pPr>
            <a:r>
              <a:rPr lang="en-US" dirty="0"/>
              <a:t>The PAC endorses the proposed plan for the preparation of the Conceptual Design Report of the SPD detector, backed by local theoretical support, which will be submitted to this PAC in January 2019, and for the formal establishment of the SPD Collaboration.</a:t>
            </a:r>
          </a:p>
        </p:txBody>
      </p:sp>
      <p:sp>
        <p:nvSpPr>
          <p:cNvPr id="9" name="TextBox 8">
            <a:extLst>
              <a:ext uri="{FF2B5EF4-FFF2-40B4-BE49-F238E27FC236}">
                <a16:creationId xmlns:a16="http://schemas.microsoft.com/office/drawing/2014/main" id="{69EA5588-59BA-C843-B6C2-46FF0100E9AE}"/>
              </a:ext>
            </a:extLst>
          </p:cNvPr>
          <p:cNvSpPr txBox="1"/>
          <p:nvPr/>
        </p:nvSpPr>
        <p:spPr>
          <a:xfrm>
            <a:off x="7812360" y="1694577"/>
            <a:ext cx="984116" cy="307777"/>
          </a:xfrm>
          <a:prstGeom prst="rect">
            <a:avLst/>
          </a:prstGeom>
          <a:noFill/>
        </p:spPr>
        <p:txBody>
          <a:bodyPr wrap="none" rtlCol="0">
            <a:spAutoFit/>
          </a:bodyPr>
          <a:lstStyle/>
          <a:p>
            <a:r>
              <a:rPr lang="en-US" sz="1400" i="1" dirty="0"/>
              <a:t>R. </a:t>
            </a:r>
            <a:r>
              <a:rPr lang="en-US" sz="1400" i="1" dirty="0" err="1"/>
              <a:t>Tsenov</a:t>
            </a:r>
            <a:endParaRPr lang="en-US" sz="1400" i="1" dirty="0"/>
          </a:p>
        </p:txBody>
      </p:sp>
    </p:spTree>
    <p:extLst>
      <p:ext uri="{BB962C8B-B14F-4D97-AF65-F5344CB8AC3E}">
        <p14:creationId xmlns:p14="http://schemas.microsoft.com/office/powerpoint/2010/main" val="155944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16632"/>
            <a:ext cx="8928992" cy="1080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spcAft>
                <a:spcPts val="0"/>
              </a:spcAft>
            </a:pPr>
            <a:r>
              <a:rPr lang="en-US" sz="2800" u="sng" dirty="0">
                <a:solidFill>
                  <a:srgbClr val="FFFF00"/>
                </a:solidFill>
              </a:rPr>
              <a:t> Recommendations on projects approved for completion  in 2018 and proposed for continuation </a:t>
            </a:r>
          </a:p>
        </p:txBody>
      </p:sp>
      <p:sp>
        <p:nvSpPr>
          <p:cNvPr id="8" name="Content Placeholder 7"/>
          <p:cNvSpPr txBox="1">
            <a:spLocks noGrp="1"/>
          </p:cNvSpPr>
          <p:nvPr>
            <p:ph idx="1"/>
          </p:nvPr>
        </p:nvSpPr>
        <p:spPr>
          <a:xfrm>
            <a:off x="143508" y="1628800"/>
            <a:ext cx="8856984" cy="4499693"/>
          </a:xfrm>
          <a:prstGeom prst="rect">
            <a:avLst/>
          </a:prstGeom>
          <a:noFill/>
        </p:spPr>
        <p:txBody>
          <a:bodyPr wrap="square" rtlCol="0">
            <a:spAutoFit/>
          </a:bodyPr>
          <a:lstStyle/>
          <a:p>
            <a:pPr>
              <a:spcBef>
                <a:spcPts val="0"/>
              </a:spcBef>
              <a:spcAft>
                <a:spcPts val="600"/>
              </a:spcAft>
              <a:buFont typeface="Wingdings" charset="2"/>
              <a:buChar char="q"/>
            </a:pPr>
            <a:r>
              <a:rPr lang="en-US" sz="1800" b="1" dirty="0"/>
              <a:t>Upgrade of the ATLAS detector – </a:t>
            </a:r>
            <a:r>
              <a:rPr lang="en-US" sz="1800" i="1" dirty="0"/>
              <a:t>A. </a:t>
            </a:r>
            <a:r>
              <a:rPr lang="en-US" sz="1800" i="1" dirty="0" err="1"/>
              <a:t>Cheplakov</a:t>
            </a:r>
            <a:endParaRPr lang="en-US" sz="1800" i="1" dirty="0"/>
          </a:p>
          <a:p>
            <a:pPr marL="0" indent="0">
              <a:spcBef>
                <a:spcPts val="0"/>
              </a:spcBef>
              <a:spcAft>
                <a:spcPts val="600"/>
              </a:spcAft>
              <a:buNone/>
            </a:pPr>
            <a:r>
              <a:rPr lang="en-US" sz="1800" dirty="0"/>
              <a:t> The Committee is pleased to hear about the commissioning of the </a:t>
            </a:r>
            <a:r>
              <a:rPr lang="en-US" sz="1800" dirty="0" err="1"/>
              <a:t>Micromegas</a:t>
            </a:r>
            <a:r>
              <a:rPr lang="en-US" sz="1800" dirty="0"/>
              <a:t> chamber production site at JINR. It appreciates  the realization of a second workshop dedicated to the production of smaller-size muon chambers for domestic projects.</a:t>
            </a:r>
          </a:p>
          <a:p>
            <a:pPr marL="0" indent="0">
              <a:spcBef>
                <a:spcPts val="0"/>
              </a:spcBef>
              <a:spcAft>
                <a:spcPts val="600"/>
              </a:spcAft>
              <a:buNone/>
            </a:pPr>
            <a:r>
              <a:rPr lang="en-US" sz="1800" dirty="0"/>
              <a:t> The PAC is satisfied with the progress achieved by the JINR team in the detector modernizations, and recommends continuation of JINR’s participation in the ATLAS upgrade project until the end of 2020.</a:t>
            </a:r>
          </a:p>
          <a:p>
            <a:pPr marL="0" indent="0">
              <a:spcBef>
                <a:spcPts val="0"/>
              </a:spcBef>
              <a:spcAft>
                <a:spcPts val="600"/>
              </a:spcAft>
              <a:buNone/>
            </a:pPr>
            <a:endParaRPr lang="en-US" sz="1800" dirty="0"/>
          </a:p>
          <a:p>
            <a:pPr>
              <a:buFont typeface="Wingdings" charset="2"/>
              <a:buChar char="q"/>
            </a:pPr>
            <a:r>
              <a:rPr lang="en-US" sz="1800" b="1" dirty="0"/>
              <a:t>Upgrade of the CMS detector – </a:t>
            </a:r>
            <a:r>
              <a:rPr lang="en-US" sz="1800" i="1" dirty="0"/>
              <a:t>A. </a:t>
            </a:r>
            <a:r>
              <a:rPr lang="en-US" sz="1800" i="1" dirty="0" err="1"/>
              <a:t>Zarubin</a:t>
            </a:r>
            <a:endParaRPr lang="en-US" sz="1800" i="1" dirty="0"/>
          </a:p>
          <a:p>
            <a:pPr marL="0" indent="0">
              <a:buNone/>
            </a:pPr>
            <a:r>
              <a:rPr lang="en-US" sz="1800" dirty="0"/>
              <a:t> The Committee appreciates the progress achieved by the JINR group in the CMS Phase-I detector upgrade and R&amp;D work for the HL-LHC. </a:t>
            </a:r>
          </a:p>
          <a:p>
            <a:pPr marL="0" indent="0">
              <a:buNone/>
            </a:pPr>
            <a:r>
              <a:rPr lang="en-US" sz="1800" dirty="0"/>
              <a:t>The PAC recommends continuation of JINR’s participation in the project until the end of 2020.</a:t>
            </a:r>
          </a:p>
          <a:p>
            <a:pPr marL="0" indent="0">
              <a:buNone/>
            </a:pPr>
            <a:r>
              <a:rPr lang="en-US" sz="1800" dirty="0"/>
              <a:t> </a:t>
            </a:r>
          </a:p>
        </p:txBody>
      </p:sp>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123SC JINR, February 22, 2018</a:t>
            </a:r>
            <a:endParaRPr lang="fr-FR"/>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11</a:t>
            </a:fld>
            <a:endParaRPr lang="fr-FR"/>
          </a:p>
        </p:txBody>
      </p:sp>
    </p:spTree>
    <p:extLst>
      <p:ext uri="{BB962C8B-B14F-4D97-AF65-F5344CB8AC3E}">
        <p14:creationId xmlns:p14="http://schemas.microsoft.com/office/powerpoint/2010/main" val="4174960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16632"/>
            <a:ext cx="8928992" cy="1080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spcAft>
                <a:spcPts val="0"/>
              </a:spcAft>
            </a:pPr>
            <a:r>
              <a:rPr lang="en-US" sz="2800" u="sng" dirty="0">
                <a:solidFill>
                  <a:srgbClr val="FFFF00"/>
                </a:solidFill>
              </a:rPr>
              <a:t> Recommendations on projects approved for completion  in 2018 and proposed for continuation </a:t>
            </a:r>
          </a:p>
        </p:txBody>
      </p:sp>
      <p:sp>
        <p:nvSpPr>
          <p:cNvPr id="8" name="Content Placeholder 7"/>
          <p:cNvSpPr txBox="1">
            <a:spLocks noGrp="1"/>
          </p:cNvSpPr>
          <p:nvPr>
            <p:ph idx="1"/>
          </p:nvPr>
        </p:nvSpPr>
        <p:spPr>
          <a:xfrm>
            <a:off x="179512" y="1196752"/>
            <a:ext cx="8856984" cy="5866221"/>
          </a:xfrm>
          <a:prstGeom prst="rect">
            <a:avLst/>
          </a:prstGeom>
          <a:noFill/>
        </p:spPr>
        <p:txBody>
          <a:bodyPr wrap="square" rtlCol="0">
            <a:spAutoFit/>
          </a:bodyPr>
          <a:lstStyle/>
          <a:p>
            <a:pPr>
              <a:buFont typeface="Wingdings" charset="2"/>
              <a:buChar char="q"/>
            </a:pPr>
            <a:r>
              <a:rPr lang="en-US" sz="1800" b="1" dirty="0" err="1">
                <a:latin typeface="Arial" panose="020B0604020202020204" pitchFamily="34" charset="0"/>
                <a:cs typeface="Arial" panose="020B0604020202020204" pitchFamily="34" charset="0"/>
              </a:rPr>
              <a:t>Borexino</a:t>
            </a:r>
            <a:r>
              <a:rPr lang="en-US" sz="1800" b="1" dirty="0">
                <a:latin typeface="Arial" panose="020B0604020202020204" pitchFamily="34" charset="0"/>
                <a:cs typeface="Arial" panose="020B0604020202020204" pitchFamily="34" charset="0"/>
              </a:rPr>
              <a:t>/SOX/</a:t>
            </a:r>
            <a:r>
              <a:rPr lang="en-US" sz="1800" b="1" dirty="0" err="1">
                <a:latin typeface="Arial" panose="020B0604020202020204" pitchFamily="34" charset="0"/>
                <a:cs typeface="Arial" panose="020B0604020202020204" pitchFamily="34" charset="0"/>
              </a:rPr>
              <a:t>DarkSide</a:t>
            </a:r>
            <a:r>
              <a:rPr lang="en-US" sz="1800" b="1" dirty="0">
                <a:latin typeface="Arial" panose="020B0604020202020204" pitchFamily="34" charset="0"/>
                <a:cs typeface="Arial" panose="020B0604020202020204" pitchFamily="34" charset="0"/>
              </a:rPr>
              <a:t> 20k </a:t>
            </a:r>
            <a:r>
              <a:rPr lang="en-US" sz="1600" dirty="0">
                <a:latin typeface="Arial" panose="020B0604020202020204" pitchFamily="34" charset="0"/>
                <a:cs typeface="Arial" panose="020B0604020202020204" pitchFamily="34" charset="0"/>
              </a:rPr>
              <a:t> - </a:t>
            </a:r>
            <a:r>
              <a:rPr lang="en-US" sz="1600" i="1" dirty="0">
                <a:latin typeface="Arial" panose="020B0604020202020204" pitchFamily="34" charset="0"/>
                <a:cs typeface="Arial" panose="020B0604020202020204" pitchFamily="34" charset="0"/>
              </a:rPr>
              <a:t>D. </a:t>
            </a:r>
            <a:r>
              <a:rPr lang="en-US" sz="1600" i="1" dirty="0" err="1">
                <a:latin typeface="Arial" panose="020B0604020202020204" pitchFamily="34" charset="0"/>
                <a:cs typeface="Arial" panose="020B0604020202020204" pitchFamily="34" charset="0"/>
              </a:rPr>
              <a:t>Naumov</a:t>
            </a:r>
            <a:endParaRPr lang="en-US" sz="1600" i="1" dirty="0">
              <a:latin typeface="Arial" panose="020B0604020202020204" pitchFamily="34" charset="0"/>
              <a:cs typeface="Arial" panose="020B0604020202020204" pitchFamily="34" charset="0"/>
            </a:endParaRPr>
          </a:p>
          <a:p>
            <a:pPr marL="0" indent="0">
              <a:spcBef>
                <a:spcPts val="0"/>
              </a:spcBef>
              <a:spcAft>
                <a:spcPts val="1200"/>
              </a:spcAft>
              <a:buNone/>
            </a:pPr>
            <a:r>
              <a:rPr lang="en-US" sz="1800" dirty="0">
                <a:latin typeface="Arial" panose="020B0604020202020204" pitchFamily="34" charset="0"/>
                <a:cs typeface="Arial" panose="020B0604020202020204" pitchFamily="34" charset="0"/>
              </a:rPr>
              <a:t>The Committee appreciates the broad spectrum of important results obtained in the </a:t>
            </a:r>
            <a:r>
              <a:rPr lang="en-US" sz="1800" dirty="0" err="1">
                <a:latin typeface="Arial" panose="020B0604020202020204" pitchFamily="34" charset="0"/>
                <a:cs typeface="Arial" panose="020B0604020202020204" pitchFamily="34" charset="0"/>
              </a:rPr>
              <a:t>Borexino</a:t>
            </a:r>
            <a:r>
              <a:rPr lang="en-US" sz="1800" dirty="0">
                <a:latin typeface="Arial" panose="020B0604020202020204" pitchFamily="34" charset="0"/>
                <a:cs typeface="Arial" panose="020B0604020202020204" pitchFamily="34" charset="0"/>
              </a:rPr>
              <a:t> experiment.</a:t>
            </a:r>
          </a:p>
          <a:p>
            <a:pPr marL="0" indent="0">
              <a:spcBef>
                <a:spcPts val="0"/>
              </a:spcBef>
              <a:spcAft>
                <a:spcPts val="1200"/>
              </a:spcAft>
              <a:buNone/>
            </a:pPr>
            <a:r>
              <a:rPr lang="en-US" sz="1800" dirty="0">
                <a:latin typeface="Arial" panose="020B0604020202020204" pitchFamily="34" charset="0"/>
                <a:cs typeface="Arial" panose="020B0604020202020204" pitchFamily="34" charset="0"/>
              </a:rPr>
              <a:t>However, the PAC also notes that </a:t>
            </a:r>
            <a:r>
              <a:rPr lang="en-US" sz="1800" dirty="0" err="1">
                <a:latin typeface="Arial" panose="020B0604020202020204" pitchFamily="34" charset="0"/>
                <a:cs typeface="Arial" panose="020B0604020202020204" pitchFamily="34" charset="0"/>
              </a:rPr>
              <a:t>Borexino</a:t>
            </a:r>
            <a:r>
              <a:rPr lang="en-US" sz="1800" dirty="0">
                <a:latin typeface="Arial" panose="020B0604020202020204" pitchFamily="34" charset="0"/>
                <a:cs typeface="Arial" panose="020B0604020202020204" pitchFamily="34" charset="0"/>
              </a:rPr>
              <a:t>, SOX and Dark Side are three distinct experiments with rather diversified physics goals and timelines. </a:t>
            </a:r>
          </a:p>
          <a:p>
            <a:pPr>
              <a:spcBef>
                <a:spcPts val="0"/>
              </a:spcBef>
              <a:spcAft>
                <a:spcPts val="1200"/>
              </a:spcAft>
              <a:buFont typeface="Wingdings" pitchFamily="2" charset="2"/>
              <a:buChar char="Ø"/>
            </a:pPr>
            <a:r>
              <a:rPr lang="en-US" sz="1800" dirty="0" err="1">
                <a:latin typeface="Arial" panose="020B0604020202020204" pitchFamily="34" charset="0"/>
                <a:cs typeface="Arial" panose="020B0604020202020204" pitchFamily="34" charset="0"/>
              </a:rPr>
              <a:t>Borexino</a:t>
            </a:r>
            <a:r>
              <a:rPr lang="en-US" sz="1800" dirty="0">
                <a:latin typeface="Arial" panose="020B0604020202020204" pitchFamily="34" charset="0"/>
                <a:cs typeface="Arial" panose="020B0604020202020204" pitchFamily="34" charset="0"/>
              </a:rPr>
              <a:t>: Given the interest in the continuation of the </a:t>
            </a:r>
            <a:r>
              <a:rPr lang="en-US" sz="1800" dirty="0" err="1">
                <a:latin typeface="Arial" panose="020B0604020202020204" pitchFamily="34" charset="0"/>
                <a:cs typeface="Arial" panose="020B0604020202020204" pitchFamily="34" charset="0"/>
              </a:rPr>
              <a:t>Borexino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it is recommended that the group carries on the data analysis until the end of 2019.</a:t>
            </a:r>
          </a:p>
          <a:p>
            <a:pPr>
              <a:spcBef>
                <a:spcPts val="0"/>
              </a:spcBef>
              <a:spcAft>
                <a:spcPts val="1200"/>
              </a:spcAft>
              <a:buFont typeface="Wingdings" pitchFamily="2" charset="2"/>
              <a:buChar char="Ø"/>
            </a:pPr>
            <a:r>
              <a:rPr lang="en-US" sz="1800" dirty="0">
                <a:latin typeface="Arial" panose="020B0604020202020204" pitchFamily="34" charset="0"/>
                <a:cs typeface="Arial" panose="020B0604020202020204" pitchFamily="34" charset="0"/>
              </a:rPr>
              <a:t>SOX: due to the issues put forward by the proponents about potential delays, the PAC proposes that a detailed status report be presented at the next PAC meeting in order to decide on a possible recommendation. </a:t>
            </a:r>
          </a:p>
          <a:p>
            <a:pPr>
              <a:spcBef>
                <a:spcPts val="0"/>
              </a:spcBef>
              <a:spcAft>
                <a:spcPts val="1200"/>
              </a:spcAft>
              <a:buFont typeface="Wingdings" pitchFamily="2" charset="2"/>
              <a:buChar char="Ø"/>
            </a:pPr>
            <a:r>
              <a:rPr lang="en-US" sz="1800" dirty="0" err="1">
                <a:latin typeface="Arial" panose="020B0604020202020204" pitchFamily="34" charset="0"/>
                <a:cs typeface="Arial" panose="020B0604020202020204" pitchFamily="34" charset="0"/>
              </a:rPr>
              <a:t>DarkSide</a:t>
            </a:r>
            <a:r>
              <a:rPr lang="en-US" sz="1800" dirty="0">
                <a:latin typeface="Arial" panose="020B0604020202020204" pitchFamily="34" charset="0"/>
                <a:cs typeface="Arial" panose="020B0604020202020204" pitchFamily="34" charset="0"/>
              </a:rPr>
              <a:t> 20k:  the PAC notes the scientific interest of the dark matter </a:t>
            </a:r>
            <a:r>
              <a:rPr lang="en-US" sz="1800" dirty="0" err="1">
                <a:latin typeface="Arial" panose="020B0604020202020204" pitchFamily="34" charset="0"/>
                <a:cs typeface="Arial" panose="020B0604020202020204" pitchFamily="34" charset="0"/>
              </a:rPr>
              <a:t>DarkSide</a:t>
            </a:r>
            <a:r>
              <a:rPr lang="en-US" sz="1800" dirty="0">
                <a:latin typeface="Arial" panose="020B0604020202020204" pitchFamily="34" charset="0"/>
                <a:cs typeface="Arial" panose="020B0604020202020204" pitchFamily="34" charset="0"/>
              </a:rPr>
              <a:t> 20k project. However, considering the different scientific scope with respect to </a:t>
            </a:r>
            <a:r>
              <a:rPr lang="en-US" sz="1800" dirty="0" err="1">
                <a:latin typeface="Arial" panose="020B0604020202020204" pitchFamily="34" charset="0"/>
                <a:cs typeface="Arial" panose="020B0604020202020204" pitchFamily="34" charset="0"/>
              </a:rPr>
              <a:t>Borexino</a:t>
            </a:r>
            <a:r>
              <a:rPr lang="en-US" sz="1800" dirty="0">
                <a:latin typeface="Arial" panose="020B0604020202020204" pitchFamily="34" charset="0"/>
                <a:cs typeface="Arial" panose="020B0604020202020204" pitchFamily="34" charset="0"/>
              </a:rPr>
              <a:t>, and given the scale and the complexity of the experiment, the PAC recommends that the proponents and the JINR management first establish a global strategy to be presented to the PAC at the next meeting in order to allow a thorough evaluation of all aspects of the project related to science, contributions and consistency of the group, investments and timeline. </a:t>
            </a:r>
          </a:p>
          <a:p>
            <a:pPr marL="0" indent="0">
              <a:buNone/>
            </a:pPr>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12</a:t>
            </a:fld>
            <a:endParaRPr lang="fr-FR"/>
          </a:p>
        </p:txBody>
      </p:sp>
    </p:spTree>
    <p:extLst>
      <p:ext uri="{BB962C8B-B14F-4D97-AF65-F5344CB8AC3E}">
        <p14:creationId xmlns:p14="http://schemas.microsoft.com/office/powerpoint/2010/main" val="289163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123SC JINR, February 22, 2018</a:t>
            </a:r>
            <a:endParaRPr lang="fr-FR"/>
          </a:p>
        </p:txBody>
      </p:sp>
      <p:sp>
        <p:nvSpPr>
          <p:cNvPr id="8" name="AutoShape 18"/>
          <p:cNvSpPr>
            <a:spLocks noGrp="1" noChangeArrowheads="1"/>
          </p:cNvSpPr>
          <p:nvPr>
            <p:ph type="title"/>
          </p:nvPr>
        </p:nvSpPr>
        <p:spPr bwMode="auto">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a:solidFill>
                  <a:srgbClr val="FFFF00"/>
                </a:solidFill>
              </a:rPr>
              <a:t>Scientific Reports</a:t>
            </a:r>
            <a:endParaRPr lang="en-US" sz="3200" u="sng" dirty="0">
              <a:solidFill>
                <a:srgbClr val="FFFF00"/>
              </a:solidFill>
            </a:endParaRPr>
          </a:p>
        </p:txBody>
      </p:sp>
      <p:sp>
        <p:nvSpPr>
          <p:cNvPr id="9" name="AutoShape 18"/>
          <p:cNvSpPr>
            <a:spLocks noChangeArrowheads="1"/>
          </p:cNvSpPr>
          <p:nvPr/>
        </p:nvSpPr>
        <p:spPr bwMode="auto">
          <a:xfrm>
            <a:off x="467544" y="2572269"/>
            <a:ext cx="8352928" cy="2145268"/>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r>
              <a:rPr lang="en-US" sz="2400" dirty="0"/>
              <a:t>The PAC heard the report:</a:t>
            </a:r>
          </a:p>
          <a:p>
            <a:pPr>
              <a:spcBef>
                <a:spcPts val="1200"/>
              </a:spcBef>
              <a:spcAft>
                <a:spcPts val="1200"/>
              </a:spcAft>
            </a:pPr>
            <a:r>
              <a:rPr lang="en-US" sz="2400" dirty="0"/>
              <a:t> “Factorization theorem and duality: from low-energy to high-energy regimes ” presented by I. </a:t>
            </a:r>
            <a:r>
              <a:rPr lang="en-US" sz="2400" dirty="0" err="1"/>
              <a:t>Anikin</a:t>
            </a:r>
            <a:endParaRPr lang="en-US" sz="2400" dirty="0"/>
          </a:p>
          <a:p>
            <a:pPr>
              <a:spcBef>
                <a:spcPts val="1200"/>
              </a:spcBef>
              <a:spcAft>
                <a:spcPts val="1200"/>
              </a:spcAft>
            </a:pPr>
            <a:r>
              <a:rPr lang="en-US" sz="2400" dirty="0"/>
              <a:t>and thanked the speaker for his presentation.</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13</a:t>
            </a:fld>
            <a:endParaRPr lang="fr-FR"/>
          </a:p>
        </p:txBody>
      </p:sp>
    </p:spTree>
    <p:extLst>
      <p:ext uri="{BB962C8B-B14F-4D97-AF65-F5344CB8AC3E}">
        <p14:creationId xmlns:p14="http://schemas.microsoft.com/office/powerpoint/2010/main" val="361275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123SC JINR, February 22, 2018</a:t>
            </a:r>
            <a:endParaRPr lang="fr-FR"/>
          </a:p>
        </p:txBody>
      </p:sp>
      <p:sp>
        <p:nvSpPr>
          <p:cNvPr id="6" name="AutoShape 18"/>
          <p:cNvSpPr>
            <a:spLocks noGrp="1" noChangeArrowheads="1"/>
          </p:cNvSpPr>
          <p:nvPr>
            <p:ph type="title"/>
          </p:nvPr>
        </p:nvSpPr>
        <p:spPr bwMode="auto">
          <a:xfrm>
            <a:off x="467544" y="116632"/>
            <a:ext cx="8229600" cy="1143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a:solidFill>
                  <a:srgbClr val="FFFF00"/>
                </a:solidFill>
              </a:rPr>
              <a:t>Presentations by young scientists</a:t>
            </a:r>
          </a:p>
        </p:txBody>
      </p:sp>
      <p:sp>
        <p:nvSpPr>
          <p:cNvPr id="8" name="AutoShape 18"/>
          <p:cNvSpPr>
            <a:spLocks noChangeArrowheads="1"/>
          </p:cNvSpPr>
          <p:nvPr/>
        </p:nvSpPr>
        <p:spPr bwMode="auto">
          <a:xfrm>
            <a:off x="323528" y="1884189"/>
            <a:ext cx="8533456" cy="1872853"/>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marL="342900" indent="-342900">
              <a:spcBef>
                <a:spcPts val="1200"/>
              </a:spcBef>
              <a:buFont typeface="Wingdings" charset="2"/>
              <a:buChar char="v"/>
            </a:pPr>
            <a:r>
              <a:rPr lang="en-US" sz="2000" dirty="0"/>
              <a:t>The PAC reviewed 30 poster presentations in particle physics by young scientists from DLNP, LIT and  VBLHEP Laboratories.</a:t>
            </a:r>
          </a:p>
          <a:p>
            <a:pPr marL="342900" indent="-342900">
              <a:spcBef>
                <a:spcPts val="1200"/>
              </a:spcBef>
              <a:buFont typeface="Wingdings" charset="2"/>
              <a:buChar char="v"/>
            </a:pPr>
            <a:r>
              <a:rPr lang="en-US" sz="2000" dirty="0"/>
              <a:t>The PAC selected the poster “Limit on the effective magnetic moment of solar neutrinos using </a:t>
            </a:r>
            <a:r>
              <a:rPr lang="en-US" sz="2000" dirty="0" err="1"/>
              <a:t>Borexino</a:t>
            </a:r>
            <a:r>
              <a:rPr lang="en-US" sz="2000" dirty="0"/>
              <a:t> data” presented by A. </a:t>
            </a:r>
            <a:r>
              <a:rPr lang="en-US" sz="2000" dirty="0" err="1"/>
              <a:t>Vishneva</a:t>
            </a:r>
            <a:r>
              <a:rPr lang="en-US" sz="2000" dirty="0"/>
              <a:t> to be reported at this session of the Scientific Council. </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14</a:t>
            </a:fld>
            <a:endParaRPr lang="fr-FR"/>
          </a:p>
        </p:txBody>
      </p:sp>
      <p:sp>
        <p:nvSpPr>
          <p:cNvPr id="5" name="Rectangle 4"/>
          <p:cNvSpPr/>
          <p:nvPr/>
        </p:nvSpPr>
        <p:spPr>
          <a:xfrm>
            <a:off x="539552" y="4653136"/>
            <a:ext cx="7992888" cy="707886"/>
          </a:xfrm>
          <a:prstGeom prst="rect">
            <a:avLst/>
          </a:prstGeom>
        </p:spPr>
        <p:txBody>
          <a:bodyPr wrap="square">
            <a:spAutoFit/>
          </a:bodyPr>
          <a:lstStyle/>
          <a:p>
            <a:pPr marL="342900" indent="-342900">
              <a:spcBef>
                <a:spcPts val="1200"/>
              </a:spcBef>
              <a:buFont typeface="Wingdings" charset="2"/>
              <a:buChar char="v"/>
            </a:pPr>
            <a:r>
              <a:rPr lang="en-US" sz="2000" dirty="0"/>
              <a:t>The PAC reiterates its recommendation that the posters should focus on the actual work of the young scientists  </a:t>
            </a:r>
          </a:p>
        </p:txBody>
      </p:sp>
    </p:spTree>
    <p:extLst>
      <p:ext uri="{BB962C8B-B14F-4D97-AF65-F5344CB8AC3E}">
        <p14:creationId xmlns:p14="http://schemas.microsoft.com/office/powerpoint/2010/main" val="364819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123SC JINR, February 22, 2018</a:t>
            </a:r>
            <a:endParaRPr lang="fr-FR"/>
          </a:p>
        </p:txBody>
      </p:sp>
      <p:sp>
        <p:nvSpPr>
          <p:cNvPr id="9" name="AutoShape 18"/>
          <p:cNvSpPr>
            <a:spLocks noGrp="1" noChangeArrowheads="1"/>
          </p:cNvSpPr>
          <p:nvPr>
            <p:ph type="title"/>
          </p:nvPr>
        </p:nvSpPr>
        <p:spPr bwMode="auto">
          <a:xfrm>
            <a:off x="179512" y="349683"/>
            <a:ext cx="8784976" cy="51077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000" dirty="0">
                <a:solidFill>
                  <a:srgbClr val="FFFF00"/>
                </a:solidFill>
              </a:rPr>
              <a:t>Next PAC-PP  Meeting – June 18-19, 2018 </a:t>
            </a:r>
          </a:p>
        </p:txBody>
      </p:sp>
      <p:sp>
        <p:nvSpPr>
          <p:cNvPr id="10" name="Rectangle 9"/>
          <p:cNvSpPr/>
          <p:nvPr/>
        </p:nvSpPr>
        <p:spPr>
          <a:xfrm>
            <a:off x="0" y="1556792"/>
            <a:ext cx="9036496" cy="4262705"/>
          </a:xfrm>
          <a:prstGeom prst="rect">
            <a:avLst/>
          </a:prstGeom>
        </p:spPr>
        <p:txBody>
          <a:bodyPr wrap="square">
            <a:spAutoFit/>
          </a:bodyPr>
          <a:lstStyle/>
          <a:p>
            <a:pPr marL="285750" indent="-285750">
              <a:spcBef>
                <a:spcPts val="600"/>
              </a:spcBef>
              <a:spcAft>
                <a:spcPts val="600"/>
              </a:spcAft>
              <a:buFont typeface="Arial"/>
              <a:buChar char="•"/>
            </a:pPr>
            <a:r>
              <a:rPr lang="en-US" dirty="0">
                <a:latin typeface="Arial"/>
                <a:cs typeface="Arial"/>
              </a:rPr>
              <a:t>The next meeting of the PAC-PP will be held </a:t>
            </a:r>
            <a:r>
              <a:rPr lang="en-US" b="1" i="1" u="sng" dirty="0">
                <a:latin typeface="Arial"/>
                <a:cs typeface="Arial"/>
              </a:rPr>
              <a:t>on June 18 - 19, 2018</a:t>
            </a:r>
          </a:p>
          <a:p>
            <a:pPr marL="285750" indent="-285750">
              <a:spcBef>
                <a:spcPts val="600"/>
              </a:spcBef>
              <a:spcAft>
                <a:spcPts val="600"/>
              </a:spcAft>
              <a:buFont typeface="Arial"/>
              <a:buChar char="•"/>
            </a:pPr>
            <a:r>
              <a:rPr lang="en-US" dirty="0">
                <a:latin typeface="Arial"/>
                <a:cs typeface="Arial"/>
              </a:rPr>
              <a:t>The following items are proposed to be included in the agenda:</a:t>
            </a:r>
            <a:endParaRPr lang="en-US" dirty="0"/>
          </a:p>
          <a:p>
            <a:pPr marL="742950" lvl="1" indent="-285750">
              <a:spcAft>
                <a:spcPts val="600"/>
              </a:spcAft>
              <a:buFont typeface="Wingdings" charset="2"/>
              <a:buChar char="²"/>
            </a:pPr>
            <a:r>
              <a:rPr lang="en-US" dirty="0">
                <a:latin typeface="Arial"/>
                <a:cs typeface="Arial"/>
              </a:rPr>
              <a:t>Follow-up on the to-do-list from this PAC meeting </a:t>
            </a:r>
            <a:endParaRPr lang="en-US" b="1" i="1" dirty="0">
              <a:latin typeface="Arial"/>
              <a:cs typeface="Arial"/>
            </a:endParaRPr>
          </a:p>
          <a:p>
            <a:pPr marL="742950" lvl="1" indent="-285750">
              <a:spcAft>
                <a:spcPts val="600"/>
              </a:spcAft>
              <a:buFont typeface="Wingdings" charset="2"/>
              <a:buChar char="²"/>
            </a:pPr>
            <a:r>
              <a:rPr lang="en-US" dirty="0">
                <a:latin typeface="Arial"/>
                <a:cs typeface="Arial"/>
              </a:rPr>
              <a:t>Consideration of new projects</a:t>
            </a:r>
          </a:p>
          <a:p>
            <a:pPr marL="742950" lvl="1" indent="-285750">
              <a:spcAft>
                <a:spcPts val="600"/>
              </a:spcAft>
              <a:buFont typeface="Wingdings" charset="2"/>
              <a:buChar char="²"/>
            </a:pPr>
            <a:r>
              <a:rPr lang="en-US" dirty="0">
                <a:latin typeface="Arial"/>
                <a:cs typeface="Arial"/>
              </a:rPr>
              <a:t>Reports and recommendations on the projects to be completed in 2018</a:t>
            </a:r>
          </a:p>
          <a:p>
            <a:pPr marL="742950" lvl="1" indent="-285750">
              <a:spcAft>
                <a:spcPts val="600"/>
              </a:spcAft>
              <a:buFont typeface="Wingdings" charset="2"/>
              <a:buChar char="²"/>
            </a:pPr>
            <a:r>
              <a:rPr lang="en-US" dirty="0">
                <a:latin typeface="Arial"/>
                <a:cs typeface="Arial"/>
              </a:rPr>
              <a:t>Status Report on the </a:t>
            </a:r>
            <a:r>
              <a:rPr lang="en-US" dirty="0" err="1">
                <a:latin typeface="Arial"/>
                <a:cs typeface="Arial"/>
              </a:rPr>
              <a:t>Nuclotron</a:t>
            </a:r>
            <a:r>
              <a:rPr lang="en-US" dirty="0">
                <a:latin typeface="Arial"/>
                <a:cs typeface="Arial"/>
              </a:rPr>
              <a:t>-NICA project</a:t>
            </a:r>
          </a:p>
          <a:p>
            <a:pPr marL="742950" lvl="1" indent="-285750">
              <a:spcAft>
                <a:spcPts val="600"/>
              </a:spcAft>
              <a:buFont typeface="Wingdings" charset="2"/>
              <a:buChar char="²"/>
            </a:pPr>
            <a:r>
              <a:rPr lang="en-US" dirty="0">
                <a:latin typeface="Arial"/>
                <a:cs typeface="Arial"/>
              </a:rPr>
              <a:t>Status Report on infrastructure issues including </a:t>
            </a:r>
            <a:r>
              <a:rPr lang="en-US" dirty="0" err="1">
                <a:latin typeface="Arial"/>
                <a:cs typeface="Arial"/>
              </a:rPr>
              <a:t>Nuclotron</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Report from the Coordinator of the </a:t>
            </a:r>
            <a:r>
              <a:rPr lang="en-US" dirty="0" err="1">
                <a:latin typeface="Arial"/>
                <a:cs typeface="Arial"/>
              </a:rPr>
              <a:t>Nuclotron</a:t>
            </a:r>
            <a:r>
              <a:rPr lang="en-US" dirty="0">
                <a:latin typeface="Arial"/>
                <a:cs typeface="Arial"/>
              </a:rPr>
              <a:t> experimental </a:t>
            </a:r>
            <a:r>
              <a:rPr lang="en-US" dirty="0" err="1">
                <a:latin typeface="Arial"/>
                <a:cs typeface="Arial"/>
              </a:rPr>
              <a:t>programme</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Status report on the MPD project including simulation results</a:t>
            </a:r>
          </a:p>
          <a:p>
            <a:pPr marL="742950" lvl="1" indent="-285750">
              <a:spcAft>
                <a:spcPts val="600"/>
              </a:spcAft>
              <a:buFont typeface="Wingdings" charset="2"/>
              <a:buChar char="²"/>
            </a:pPr>
            <a:r>
              <a:rPr lang="en-US" dirty="0">
                <a:latin typeface="Arial"/>
                <a:cs typeface="Arial"/>
              </a:rPr>
              <a:t>Status report on the BM@N project including simulation results and first beam test of the SRC </a:t>
            </a:r>
            <a:r>
              <a:rPr lang="en-US" dirty="0" err="1">
                <a:latin typeface="Arial"/>
                <a:cs typeface="Arial"/>
              </a:rPr>
              <a:t>programme</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 </a:t>
            </a:r>
            <a:r>
              <a:rPr lang="en-US" dirty="0"/>
              <a:t>Posters from young physicists</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15</a:t>
            </a:fld>
            <a:endParaRPr lang="fr-FR"/>
          </a:p>
        </p:txBody>
      </p:sp>
    </p:spTree>
    <p:extLst>
      <p:ext uri="{BB962C8B-B14F-4D97-AF65-F5344CB8AC3E}">
        <p14:creationId xmlns:p14="http://schemas.microsoft.com/office/powerpoint/2010/main" val="169364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eaLnBrk="1" hangingPunct="1">
              <a:defRPr/>
            </a:pPr>
            <a:endParaRPr lang="en-US" dirty="0">
              <a:ea typeface="+mj-ea"/>
            </a:endParaRPr>
          </a:p>
        </p:txBody>
      </p:sp>
      <p:sp>
        <p:nvSpPr>
          <p:cNvPr id="734211" name="Rectangle 3"/>
          <p:cNvSpPr>
            <a:spLocks noGrp="1" noChangeArrowheads="1"/>
          </p:cNvSpPr>
          <p:nvPr>
            <p:ph type="body" idx="1"/>
          </p:nvPr>
        </p:nvSpPr>
        <p:spPr>
          <a:xfrm>
            <a:off x="381000" y="2438400"/>
            <a:ext cx="8305800" cy="1828800"/>
          </a:xfrm>
        </p:spPr>
        <p:txBody>
          <a:bodyPr/>
          <a:lstStyle/>
          <a:p>
            <a:pPr marL="0" indent="0" algn="ctr" eaLnBrk="1" hangingPunct="1">
              <a:buNone/>
            </a:pPr>
            <a:r>
              <a:rPr lang="en-US" sz="8800" i="1" dirty="0">
                <a:latin typeface="Arial" charset="0"/>
                <a:cs typeface="Arial" charset="0"/>
              </a:rPr>
              <a:t>Thank you! </a:t>
            </a:r>
          </a:p>
          <a:p>
            <a:pPr algn="ctr" eaLnBrk="1" hangingPunct="1">
              <a:buFont typeface="Wingdings" charset="0"/>
              <a:buNone/>
            </a:pPr>
            <a:r>
              <a:rPr lang="en-US" sz="8800" i="1" dirty="0">
                <a:latin typeface="Arial" charset="0"/>
                <a:cs typeface="Arial" charset="0"/>
              </a:rPr>
              <a:t> </a:t>
            </a:r>
          </a:p>
        </p:txBody>
      </p:sp>
      <p:sp>
        <p:nvSpPr>
          <p:cNvPr id="2" name="Date Placeholder 1"/>
          <p:cNvSpPr>
            <a:spLocks noGrp="1"/>
          </p:cNvSpPr>
          <p:nvPr>
            <p:ph type="dt" sz="half" idx="10"/>
          </p:nvPr>
        </p:nvSpPr>
        <p:spPr/>
        <p:txBody>
          <a:bodyPr/>
          <a:lstStyle/>
          <a:p>
            <a:r>
              <a:rPr lang="en-US"/>
              <a:t>Itzhak Tserruya</a:t>
            </a:r>
          </a:p>
        </p:txBody>
      </p:sp>
      <p:sp>
        <p:nvSpPr>
          <p:cNvPr id="3" name="Footer Placeholder 2"/>
          <p:cNvSpPr>
            <a:spLocks noGrp="1"/>
          </p:cNvSpPr>
          <p:nvPr>
            <p:ph type="ftr" sz="quarter" idx="11"/>
          </p:nvPr>
        </p:nvSpPr>
        <p:spPr/>
        <p:txBody>
          <a:bodyPr/>
          <a:lstStyle/>
          <a:p>
            <a:r>
              <a:rPr lang="en-US"/>
              <a:t>123SC JINR, February 22, 2018</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16</a:t>
            </a:fld>
            <a:endParaRPr lang="fr-FR"/>
          </a:p>
        </p:txBody>
      </p:sp>
    </p:spTree>
    <p:extLst>
      <p:ext uri="{BB962C8B-B14F-4D97-AF65-F5344CB8AC3E}">
        <p14:creationId xmlns:p14="http://schemas.microsoft.com/office/powerpoint/2010/main" val="310930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105282"/>
            <a:ext cx="8784976" cy="817245"/>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48</a:t>
            </a:r>
            <a:r>
              <a:rPr lang="en-US" sz="4000" u="sng" baseline="30000" dirty="0">
                <a:solidFill>
                  <a:srgbClr val="FFFF00"/>
                </a:solidFill>
              </a:rPr>
              <a:t>th</a:t>
            </a:r>
            <a:r>
              <a:rPr lang="en-US" sz="4000" u="sng" dirty="0">
                <a:solidFill>
                  <a:srgbClr val="FFFF00"/>
                </a:solidFill>
              </a:rPr>
              <a:t> PAC-PP agenda Jan.31 – Feb. 1, 2018</a:t>
            </a:r>
          </a:p>
        </p:txBody>
      </p:sp>
      <p:pic>
        <p:nvPicPr>
          <p:cNvPr id="5" name="Picture 4">
            <a:extLst>
              <a:ext uri="{FF2B5EF4-FFF2-40B4-BE49-F238E27FC236}">
                <a16:creationId xmlns:a16="http://schemas.microsoft.com/office/drawing/2014/main" id="{0C5FAA55-4E5C-B14C-9AB0-F962C6B150B2}"/>
              </a:ext>
            </a:extLst>
          </p:cNvPr>
          <p:cNvPicPr>
            <a:picLocks noChangeAspect="1"/>
          </p:cNvPicPr>
          <p:nvPr/>
        </p:nvPicPr>
        <p:blipFill rotWithShape="1">
          <a:blip r:embed="rId3">
            <a:extLst>
              <a:ext uri="{28A0092B-C50C-407E-A947-70E740481C1C}">
                <a14:useLocalDpi xmlns:a14="http://schemas.microsoft.com/office/drawing/2010/main" val="0"/>
              </a:ext>
            </a:extLst>
          </a:blip>
          <a:srcRect l="6598" t="8222" r="3064" b="5886"/>
          <a:stretch/>
        </p:blipFill>
        <p:spPr>
          <a:xfrm>
            <a:off x="181704" y="1052736"/>
            <a:ext cx="4228037" cy="5688632"/>
          </a:xfrm>
          <a:prstGeom prst="rect">
            <a:avLst/>
          </a:prstGeom>
          <a:ln w="19050">
            <a:solidFill>
              <a:schemeClr val="tx1"/>
            </a:solidFill>
          </a:ln>
        </p:spPr>
      </p:pic>
      <p:pic>
        <p:nvPicPr>
          <p:cNvPr id="12" name="Picture 11">
            <a:extLst>
              <a:ext uri="{FF2B5EF4-FFF2-40B4-BE49-F238E27FC236}">
                <a16:creationId xmlns:a16="http://schemas.microsoft.com/office/drawing/2014/main" id="{026B8C41-867F-2D41-9390-AB7DB9A7DE7A}"/>
              </a:ext>
            </a:extLst>
          </p:cNvPr>
          <p:cNvPicPr>
            <a:picLocks noChangeAspect="1"/>
          </p:cNvPicPr>
          <p:nvPr/>
        </p:nvPicPr>
        <p:blipFill rotWithShape="1">
          <a:blip r:embed="rId4">
            <a:extLst>
              <a:ext uri="{28A0092B-C50C-407E-A947-70E740481C1C}">
                <a14:useLocalDpi xmlns:a14="http://schemas.microsoft.com/office/drawing/2010/main" val="0"/>
              </a:ext>
            </a:extLst>
          </a:blip>
          <a:srcRect l="4520" t="4791" r="10263" b="13765"/>
          <a:stretch/>
        </p:blipFill>
        <p:spPr>
          <a:xfrm>
            <a:off x="4614357" y="1052736"/>
            <a:ext cx="4206115" cy="5688632"/>
          </a:xfrm>
          <a:prstGeom prst="rect">
            <a:avLst/>
          </a:prstGeom>
          <a:ln w="19050">
            <a:solidFill>
              <a:schemeClr val="tx1"/>
            </a:solidFill>
          </a:ln>
        </p:spPr>
      </p:pic>
      <p:sp>
        <p:nvSpPr>
          <p:cNvPr id="13" name="AutoShape 18">
            <a:extLst>
              <a:ext uri="{FF2B5EF4-FFF2-40B4-BE49-F238E27FC236}">
                <a16:creationId xmlns:a16="http://schemas.microsoft.com/office/drawing/2014/main" id="{0C8D7FAC-4EEE-7045-B1D5-F49576C4A201}"/>
              </a:ext>
            </a:extLst>
          </p:cNvPr>
          <p:cNvSpPr>
            <a:spLocks noChangeArrowheads="1"/>
          </p:cNvSpPr>
          <p:nvPr/>
        </p:nvSpPr>
        <p:spPr bwMode="auto">
          <a:xfrm>
            <a:off x="315639" y="2303424"/>
            <a:ext cx="8352928" cy="3187256"/>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lnSpc>
                <a:spcPct val="130000"/>
              </a:lnSpc>
            </a:pPr>
            <a:r>
              <a:rPr lang="en-US" sz="2400" b="1" i="1" dirty="0">
                <a:solidFill>
                  <a:srgbClr val="000090"/>
                </a:solidFill>
              </a:rPr>
              <a:t>Highlights of the 48</a:t>
            </a:r>
            <a:r>
              <a:rPr lang="en-US" sz="2400" b="1" i="1" baseline="30000" dirty="0">
                <a:solidFill>
                  <a:srgbClr val="000090"/>
                </a:solidFill>
              </a:rPr>
              <a:t>th</a:t>
            </a:r>
            <a:r>
              <a:rPr lang="en-US" sz="2400" b="1" i="1" dirty="0">
                <a:solidFill>
                  <a:srgbClr val="000090"/>
                </a:solidFill>
              </a:rPr>
              <a:t> PAC-PP meeting: </a:t>
            </a:r>
          </a:p>
          <a:p>
            <a:pPr marL="342900" indent="-342900">
              <a:lnSpc>
                <a:spcPct val="130000"/>
              </a:lnSpc>
              <a:buFont typeface="Wingdings" charset="2"/>
              <a:buChar char="v"/>
            </a:pPr>
            <a:r>
              <a:rPr lang="en-US" sz="2400" b="1" i="1" dirty="0">
                <a:solidFill>
                  <a:srgbClr val="000090"/>
                </a:solidFill>
              </a:rPr>
              <a:t>Update reports on NICA, MPD and BM@N</a:t>
            </a:r>
          </a:p>
          <a:p>
            <a:pPr marL="342900" indent="-342900">
              <a:lnSpc>
                <a:spcPct val="130000"/>
              </a:lnSpc>
              <a:buFont typeface="Wingdings" charset="2"/>
              <a:buChar char="v"/>
            </a:pPr>
            <a:r>
              <a:rPr lang="en-US" sz="2400" b="1" i="1" dirty="0" err="1">
                <a:solidFill>
                  <a:srgbClr val="000090"/>
                </a:solidFill>
              </a:rPr>
              <a:t>Nuclotron</a:t>
            </a:r>
            <a:r>
              <a:rPr lang="en-US" sz="2400" b="1" i="1" dirty="0">
                <a:solidFill>
                  <a:srgbClr val="000090"/>
                </a:solidFill>
              </a:rPr>
              <a:t> report </a:t>
            </a:r>
          </a:p>
          <a:p>
            <a:pPr marL="342900" indent="-342900">
              <a:lnSpc>
                <a:spcPct val="130000"/>
              </a:lnSpc>
              <a:buFont typeface="Wingdings" charset="2"/>
              <a:buChar char="v"/>
            </a:pPr>
            <a:r>
              <a:rPr lang="en-US" sz="2400" b="1" i="1" dirty="0">
                <a:solidFill>
                  <a:srgbClr val="000090"/>
                </a:solidFill>
              </a:rPr>
              <a:t>Formation of the BM@N and MPD Collaborations and NICA grant program</a:t>
            </a:r>
          </a:p>
          <a:p>
            <a:pPr marL="342900" indent="-342900">
              <a:lnSpc>
                <a:spcPct val="130000"/>
              </a:lnSpc>
              <a:buFont typeface="Wingdings" charset="2"/>
              <a:buChar char="v"/>
            </a:pPr>
            <a:r>
              <a:rPr lang="en-US" sz="2400" b="1" i="1" dirty="0">
                <a:solidFill>
                  <a:srgbClr val="000090"/>
                </a:solidFill>
              </a:rPr>
              <a:t>Projects seeking continuation</a:t>
            </a:r>
          </a:p>
        </p:txBody>
      </p:sp>
    </p:spTree>
    <p:extLst>
      <p:ext uri="{BB962C8B-B14F-4D97-AF65-F5344CB8AC3E}">
        <p14:creationId xmlns:p14="http://schemas.microsoft.com/office/powerpoint/2010/main" val="199980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8"/>
          <p:cNvSpPr>
            <a:spLocks noGrp="1" noChangeArrowheads="1"/>
          </p:cNvSpPr>
          <p:nvPr>
            <p:ph type="title"/>
          </p:nvPr>
        </p:nvSpPr>
        <p:spPr bwMode="auto">
          <a:xfrm>
            <a:off x="971600" y="260648"/>
            <a:ext cx="6984776"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a:solidFill>
                  <a:srgbClr val="FFFF00"/>
                </a:solidFill>
              </a:rPr>
              <a:t>Report on the </a:t>
            </a:r>
            <a:r>
              <a:rPr lang="en-US" sz="3200" u="sng" dirty="0" err="1">
                <a:solidFill>
                  <a:srgbClr val="FFFF00"/>
                </a:solidFill>
              </a:rPr>
              <a:t>Nuclotron</a:t>
            </a:r>
            <a:r>
              <a:rPr lang="en-US" sz="3200" u="sng" dirty="0">
                <a:solidFill>
                  <a:srgbClr val="FFFF00"/>
                </a:solidFill>
              </a:rPr>
              <a:t>-NICA project</a:t>
            </a:r>
          </a:p>
          <a:p>
            <a:pPr algn="ctr"/>
            <a:endParaRPr lang="en-US" sz="800" u="sng" dirty="0">
              <a:solidFill>
                <a:srgbClr val="FFFF00"/>
              </a:solidFill>
            </a:endParaRPr>
          </a:p>
        </p:txBody>
      </p:sp>
      <p:sp>
        <p:nvSpPr>
          <p:cNvPr id="13" name="AutoShape 7"/>
          <p:cNvSpPr>
            <a:spLocks noChangeArrowheads="1"/>
          </p:cNvSpPr>
          <p:nvPr/>
        </p:nvSpPr>
        <p:spPr bwMode="auto">
          <a:xfrm>
            <a:off x="33944" y="1052737"/>
            <a:ext cx="9001000" cy="2368982"/>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dirty="0"/>
              <a:t>The PAC appreciates the steady progress in developing the accelerator complex. </a:t>
            </a:r>
          </a:p>
          <a:p>
            <a:pPr marL="90900" indent="-342900">
              <a:spcAft>
                <a:spcPts val="600"/>
              </a:spcAft>
              <a:buFont typeface="Wingdings" charset="2"/>
              <a:buChar char="q"/>
            </a:pPr>
            <a:r>
              <a:rPr lang="en-US" dirty="0"/>
              <a:t>The PAC congratulates the Laboratory’s staff on the successful preparation of the KRION-6T heavy-ion source. </a:t>
            </a:r>
          </a:p>
          <a:p>
            <a:pPr marL="90900" indent="-342900">
              <a:spcAft>
                <a:spcPts val="600"/>
              </a:spcAft>
              <a:buFont typeface="Wingdings" charset="2"/>
              <a:buChar char="q"/>
            </a:pPr>
            <a:r>
              <a:rPr lang="en-US" dirty="0"/>
              <a:t>The PAC appreciates the regular commissioning of new equipment and supports the </a:t>
            </a:r>
            <a:r>
              <a:rPr lang="en-US" dirty="0" err="1"/>
              <a:t>programme</a:t>
            </a:r>
            <a:r>
              <a:rPr lang="en-US" dirty="0"/>
              <a:t> of timely modernization of existing elements of the accelerator complex, in particular, the upgrade of LU-20 and the associated substantial increase in beam intensity.</a:t>
            </a:r>
          </a:p>
        </p:txBody>
      </p:sp>
      <p:sp>
        <p:nvSpPr>
          <p:cNvPr id="8" name="TextBox 7"/>
          <p:cNvSpPr txBox="1"/>
          <p:nvPr/>
        </p:nvSpPr>
        <p:spPr>
          <a:xfrm>
            <a:off x="8028384" y="404664"/>
            <a:ext cx="1006560" cy="307777"/>
          </a:xfrm>
          <a:prstGeom prst="rect">
            <a:avLst/>
          </a:prstGeom>
          <a:noFill/>
        </p:spPr>
        <p:txBody>
          <a:bodyPr wrap="none" rtlCol="0">
            <a:spAutoFit/>
          </a:bodyPr>
          <a:lstStyle/>
          <a:p>
            <a:r>
              <a:rPr lang="en-US" sz="1400" i="1" dirty="0"/>
              <a:t>A. </a:t>
            </a:r>
            <a:r>
              <a:rPr lang="en-US" sz="1400" i="1" dirty="0" err="1"/>
              <a:t>Sidorin</a:t>
            </a:r>
            <a:endParaRPr lang="en-US" sz="1400" i="1" dirty="0"/>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3</a:t>
            </a:fld>
            <a:endParaRPr lang="fr-FR"/>
          </a:p>
        </p:txBody>
      </p:sp>
      <p:pic>
        <p:nvPicPr>
          <p:cNvPr id="7" name="Рисунок 2">
            <a:extLst>
              <a:ext uri="{FF2B5EF4-FFF2-40B4-BE49-F238E27FC236}">
                <a16:creationId xmlns:a16="http://schemas.microsoft.com/office/drawing/2014/main" id="{0941A1DC-A85B-7B41-8058-C939447972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511834"/>
            <a:ext cx="5950384" cy="334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7">
            <a:extLst>
              <a:ext uri="{FF2B5EF4-FFF2-40B4-BE49-F238E27FC236}">
                <a16:creationId xmlns:a16="http://schemas.microsoft.com/office/drawing/2014/main" id="{DC4289D8-29C8-514F-A83A-C3F1371D6B9B}"/>
              </a:ext>
            </a:extLst>
          </p:cNvPr>
          <p:cNvSpPr>
            <a:spLocks noChangeArrowheads="1"/>
          </p:cNvSpPr>
          <p:nvPr/>
        </p:nvSpPr>
        <p:spPr bwMode="auto">
          <a:xfrm>
            <a:off x="84240" y="4149080"/>
            <a:ext cx="2369432" cy="432049"/>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b="1" dirty="0"/>
              <a:t>Injector complex</a:t>
            </a:r>
          </a:p>
        </p:txBody>
      </p:sp>
    </p:spTree>
    <p:extLst>
      <p:ext uri="{BB962C8B-B14F-4D97-AF65-F5344CB8AC3E}">
        <p14:creationId xmlns:p14="http://schemas.microsoft.com/office/powerpoint/2010/main" val="364815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ChangeArrowheads="1"/>
          </p:cNvSpPr>
          <p:nvPr/>
        </p:nvSpPr>
        <p:spPr bwMode="auto">
          <a:xfrm>
            <a:off x="683568" y="188640"/>
            <a:ext cx="7128792"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u="sng" dirty="0">
                <a:solidFill>
                  <a:srgbClr val="FFFF00"/>
                </a:solidFill>
              </a:rPr>
              <a:t>Infrastructure Developments           </a:t>
            </a:r>
            <a:endParaRPr lang="en-US" sz="4000" u="sng" kern="100" dirty="0">
              <a:solidFill>
                <a:srgbClr val="FFFF00"/>
              </a:solidFill>
            </a:endParaRPr>
          </a:p>
        </p:txBody>
      </p:sp>
      <p:sp>
        <p:nvSpPr>
          <p:cNvPr id="2" name="TextBox 1"/>
          <p:cNvSpPr txBox="1"/>
          <p:nvPr/>
        </p:nvSpPr>
        <p:spPr>
          <a:xfrm>
            <a:off x="7812360" y="404664"/>
            <a:ext cx="1059860" cy="307777"/>
          </a:xfrm>
          <a:prstGeom prst="rect">
            <a:avLst/>
          </a:prstGeom>
          <a:noFill/>
        </p:spPr>
        <p:txBody>
          <a:bodyPr wrap="none" rtlCol="0">
            <a:spAutoFit/>
          </a:bodyPr>
          <a:lstStyle/>
          <a:p>
            <a:r>
              <a:rPr lang="en-US" sz="1400" i="1" dirty="0"/>
              <a:t>N. </a:t>
            </a:r>
            <a:r>
              <a:rPr lang="en-US" sz="1400" i="1" dirty="0" err="1"/>
              <a:t>Agapov</a:t>
            </a:r>
            <a:endParaRPr lang="en-US" sz="1400" i="1" dirty="0"/>
          </a:p>
        </p:txBody>
      </p:sp>
      <p:sp>
        <p:nvSpPr>
          <p:cNvPr id="8" name="Rectangle 7"/>
          <p:cNvSpPr>
            <a:spLocks noChangeArrowheads="1"/>
          </p:cNvSpPr>
          <p:nvPr/>
        </p:nvSpPr>
        <p:spPr bwMode="auto">
          <a:xfrm>
            <a:off x="35496" y="980728"/>
            <a:ext cx="9001000" cy="266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85750" indent="-285750">
              <a:spcBef>
                <a:spcPts val="0"/>
              </a:spcBef>
              <a:spcAft>
                <a:spcPts val="600"/>
              </a:spcAft>
              <a:buSzPct val="80000"/>
              <a:buFont typeface="Wingdings" charset="2"/>
              <a:buChar char="u"/>
              <a:defRPr/>
            </a:pPr>
            <a:r>
              <a:rPr lang="en-US" dirty="0"/>
              <a:t>The PAC recognizes the steady progress in the development of key infrastructure elements including the upgrade of the power supply system of beam channels, the launch of the new </a:t>
            </a:r>
            <a:r>
              <a:rPr lang="en-US" dirty="0" err="1"/>
              <a:t>Nuclotron</a:t>
            </a:r>
            <a:r>
              <a:rPr lang="en-US" dirty="0"/>
              <a:t> control system, the commissioning of the new helium liquefier, the progress in upgrading the existing cryogenic complex, the preparations for the installation of the booster synchrotron, and the work carried out for the preparation of the collider magnet system. </a:t>
            </a:r>
          </a:p>
          <a:p>
            <a:pPr marL="285750" indent="-285750">
              <a:spcBef>
                <a:spcPts val="0"/>
              </a:spcBef>
              <a:spcAft>
                <a:spcPts val="600"/>
              </a:spcAft>
              <a:buSzPct val="80000"/>
              <a:buFont typeface="Wingdings" charset="2"/>
              <a:buChar char="u"/>
              <a:defRPr/>
            </a:pPr>
            <a:r>
              <a:rPr lang="en-US" dirty="0"/>
              <a:t>The PAC is pleased with the progress achieved in the civil construction  of the collider complex and with the roadmap for the construction of the NICA Center building.</a:t>
            </a:r>
          </a:p>
        </p:txBody>
      </p:sp>
      <p:pic>
        <p:nvPicPr>
          <p:cNvPr id="10" name="Изображение 1">
            <a:extLst>
              <a:ext uri="{FF2B5EF4-FFF2-40B4-BE49-F238E27FC236}">
                <a16:creationId xmlns:a16="http://schemas.microsoft.com/office/drawing/2014/main" id="{DA1F0EA1-73A4-E740-B461-AA5E83368E46}"/>
              </a:ext>
            </a:extLst>
          </p:cNvPr>
          <p:cNvPicPr>
            <a:picLocks noChangeAspect="1"/>
          </p:cNvPicPr>
          <p:nvPr/>
        </p:nvPicPr>
        <p:blipFill rotWithShape="1">
          <a:blip r:embed="rId3">
            <a:extLst>
              <a:ext uri="{28A0092B-C50C-407E-A947-70E740481C1C}">
                <a14:useLocalDpi xmlns:a14="http://schemas.microsoft.com/office/drawing/2010/main" val="0"/>
              </a:ext>
            </a:extLst>
          </a:blip>
          <a:srcRect t="15377"/>
          <a:stretch/>
        </p:blipFill>
        <p:spPr>
          <a:xfrm>
            <a:off x="1259632" y="3760634"/>
            <a:ext cx="6970248" cy="2962656"/>
          </a:xfrm>
          <a:prstGeom prst="rect">
            <a:avLst/>
          </a:prstGeom>
        </p:spPr>
      </p:pic>
      <p:sp>
        <p:nvSpPr>
          <p:cNvPr id="14" name="AutoShape 7">
            <a:extLst>
              <a:ext uri="{FF2B5EF4-FFF2-40B4-BE49-F238E27FC236}">
                <a16:creationId xmlns:a16="http://schemas.microsoft.com/office/drawing/2014/main" id="{EA8AF656-DE2F-5044-9E61-AC81DD6D93F9}"/>
              </a:ext>
            </a:extLst>
          </p:cNvPr>
          <p:cNvSpPr>
            <a:spLocks noChangeArrowheads="1"/>
          </p:cNvSpPr>
          <p:nvPr/>
        </p:nvSpPr>
        <p:spPr bwMode="auto">
          <a:xfrm>
            <a:off x="2987824" y="3572791"/>
            <a:ext cx="2880320" cy="681039"/>
          </a:xfrm>
          <a:prstGeom prst="flowChartAlternateProcess">
            <a:avLst/>
          </a:prstGeom>
          <a:solidFill>
            <a:srgbClr val="FFFF00"/>
          </a:solidFill>
          <a:ln w="57150">
            <a:solidFill>
              <a:srgbClr val="FF0000"/>
            </a:solidFill>
            <a:miter lim="800000"/>
            <a:headEnd/>
            <a:tailEnd/>
          </a:ln>
        </p:spPr>
        <p:txBody>
          <a:bodyPr anchor="ctr" anchorCtr="1"/>
          <a:lstStyle/>
          <a:p>
            <a:pPr algn="ctr">
              <a:spcAft>
                <a:spcPts val="600"/>
              </a:spcAft>
            </a:pPr>
            <a:r>
              <a:rPr lang="en-US" b="1" dirty="0"/>
              <a:t>NICA Center </a:t>
            </a:r>
          </a:p>
          <a:p>
            <a:pPr algn="ctr">
              <a:spcAft>
                <a:spcPts val="600"/>
              </a:spcAft>
            </a:pPr>
            <a:r>
              <a:rPr lang="en-US" dirty="0"/>
              <a:t>Design Institute “ARENA”</a:t>
            </a:r>
            <a:endParaRPr lang="en-US" b="1" dirty="0"/>
          </a:p>
        </p:txBody>
      </p:sp>
    </p:spTree>
    <p:extLst>
      <p:ext uri="{BB962C8B-B14F-4D97-AF65-F5344CB8AC3E}">
        <p14:creationId xmlns:p14="http://schemas.microsoft.com/office/powerpoint/2010/main" val="99885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619672" y="260648"/>
            <a:ext cx="5688632"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spcBef>
                <a:spcPts val="600"/>
              </a:spcBef>
              <a:spcAft>
                <a:spcPts val="600"/>
              </a:spcAft>
            </a:pPr>
            <a:r>
              <a:rPr lang="en-US" sz="3600" u="sng" dirty="0" err="1">
                <a:solidFill>
                  <a:srgbClr val="FFFF00"/>
                </a:solidFill>
              </a:rPr>
              <a:t>Nuclotron</a:t>
            </a:r>
            <a:r>
              <a:rPr lang="en-US" sz="3600" u="sng" dirty="0">
                <a:solidFill>
                  <a:srgbClr val="FFFF00"/>
                </a:solidFill>
              </a:rPr>
              <a:t> beam use – Run 55</a:t>
            </a:r>
          </a:p>
        </p:txBody>
      </p:sp>
      <p:sp>
        <p:nvSpPr>
          <p:cNvPr id="11" name="TextBox 10"/>
          <p:cNvSpPr txBox="1"/>
          <p:nvPr/>
        </p:nvSpPr>
        <p:spPr>
          <a:xfrm>
            <a:off x="7396406" y="340206"/>
            <a:ext cx="1747594" cy="307777"/>
          </a:xfrm>
          <a:prstGeom prst="rect">
            <a:avLst/>
          </a:prstGeom>
          <a:noFill/>
        </p:spPr>
        <p:txBody>
          <a:bodyPr wrap="none" rtlCol="0">
            <a:spAutoFit/>
          </a:bodyPr>
          <a:lstStyle/>
          <a:p>
            <a:r>
              <a:rPr lang="en-US" sz="1400" i="1" dirty="0"/>
              <a:t>H. </a:t>
            </a:r>
            <a:r>
              <a:rPr lang="en-US" sz="1400" i="1" dirty="0" err="1"/>
              <a:t>Khodzhibagayan</a:t>
            </a:r>
            <a:endParaRPr lang="en-US" sz="1400" i="1" dirty="0"/>
          </a:p>
        </p:txBody>
      </p:sp>
      <p:sp>
        <p:nvSpPr>
          <p:cNvPr id="12" name="TextBox 11"/>
          <p:cNvSpPr txBox="1"/>
          <p:nvPr/>
        </p:nvSpPr>
        <p:spPr>
          <a:xfrm>
            <a:off x="251520" y="1772816"/>
            <a:ext cx="8568952" cy="3323987"/>
          </a:xfrm>
          <a:prstGeom prst="rect">
            <a:avLst/>
          </a:prstGeom>
          <a:noFill/>
        </p:spPr>
        <p:txBody>
          <a:bodyPr wrap="square" rtlCol="0">
            <a:spAutoFit/>
          </a:bodyPr>
          <a:lstStyle/>
          <a:p>
            <a:pPr marL="342900" indent="-342900">
              <a:spcBef>
                <a:spcPts val="1200"/>
              </a:spcBef>
              <a:buSzPct val="75000"/>
              <a:buFont typeface="Wingdings" charset="2"/>
              <a:buChar char="u"/>
            </a:pPr>
            <a:r>
              <a:rPr lang="en-US" dirty="0"/>
              <a:t>The PAC heard the report about the forced interruption of Run 55  of the </a:t>
            </a:r>
            <a:r>
              <a:rPr lang="en-US" dirty="0" err="1"/>
              <a:t>Nuclotron</a:t>
            </a:r>
            <a:r>
              <a:rPr lang="en-US" dirty="0"/>
              <a:t> on November 3, 2017 due to a failure of the cooling system of the superconducting magnets.</a:t>
            </a:r>
          </a:p>
          <a:p>
            <a:pPr marL="342900" indent="-342900">
              <a:spcBef>
                <a:spcPts val="1200"/>
              </a:spcBef>
              <a:buSzPct val="75000"/>
              <a:buFont typeface="Wingdings" charset="2"/>
              <a:buChar char="u"/>
            </a:pPr>
            <a:r>
              <a:rPr lang="en-US" dirty="0"/>
              <a:t>The PAC notes with satisfaction the successful and rapid completion of the repair work and appreciates the measures taken by the project management to prevent recurrence of similar accidents in the future.</a:t>
            </a:r>
          </a:p>
          <a:p>
            <a:pPr marL="342900" indent="-342900">
              <a:spcBef>
                <a:spcPts val="1200"/>
              </a:spcBef>
              <a:buSzPct val="75000"/>
              <a:buFont typeface="Wingdings" charset="2"/>
              <a:buChar char="u"/>
            </a:pPr>
            <a:r>
              <a:rPr lang="en-US" dirty="0"/>
              <a:t> Run 55 was rescheduled for February 5 – March 23, 2018. Beams of C, Ar</a:t>
            </a:r>
            <a:r>
              <a:rPr lang="en-US" baseline="30000" dirty="0"/>
              <a:t>16+</a:t>
            </a:r>
            <a:r>
              <a:rPr lang="en-US" dirty="0"/>
              <a:t>, Kr</a:t>
            </a:r>
            <a:r>
              <a:rPr lang="en-US" baseline="30000" dirty="0"/>
              <a:t>26+</a:t>
            </a:r>
            <a:r>
              <a:rPr lang="en-US" dirty="0"/>
              <a:t> from the KRION source will be used by SRC and BM@N. </a:t>
            </a:r>
          </a:p>
          <a:p>
            <a:pPr marL="342900" indent="-342900">
              <a:spcBef>
                <a:spcPts val="1200"/>
              </a:spcBef>
              <a:buSzPct val="75000"/>
              <a:buFont typeface="Wingdings" charset="2"/>
              <a:buChar char="u"/>
            </a:pPr>
            <a:r>
              <a:rPr lang="en-US" dirty="0"/>
              <a:t>The Booster installation will start after completion of the run. First technical run of the Booster by the end of 2018.</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5</a:t>
            </a:fld>
            <a:endParaRPr lang="fr-FR"/>
          </a:p>
        </p:txBody>
      </p:sp>
      <p:sp>
        <p:nvSpPr>
          <p:cNvPr id="2" name="Date Placeholder 1">
            <a:extLst>
              <a:ext uri="{FF2B5EF4-FFF2-40B4-BE49-F238E27FC236}">
                <a16:creationId xmlns:a16="http://schemas.microsoft.com/office/drawing/2014/main" id="{AFFC444A-BC79-8242-8026-FCE89FE2AFE5}"/>
              </a:ext>
            </a:extLst>
          </p:cNvPr>
          <p:cNvSpPr>
            <a:spLocks noGrp="1"/>
          </p:cNvSpPr>
          <p:nvPr>
            <p:ph type="dt" sz="half" idx="10"/>
          </p:nvPr>
        </p:nvSpPr>
        <p:spPr/>
        <p:txBody>
          <a:bodyPr/>
          <a:lstStyle/>
          <a:p>
            <a:pPr>
              <a:defRPr/>
            </a:pPr>
            <a:r>
              <a:rPr lang="en-US"/>
              <a:t>Itzhak Tserruya</a:t>
            </a:r>
            <a:endParaRPr lang="fr-FR"/>
          </a:p>
        </p:txBody>
      </p:sp>
      <p:sp>
        <p:nvSpPr>
          <p:cNvPr id="3" name="Footer Placeholder 2">
            <a:extLst>
              <a:ext uri="{FF2B5EF4-FFF2-40B4-BE49-F238E27FC236}">
                <a16:creationId xmlns:a16="http://schemas.microsoft.com/office/drawing/2014/main" id="{3D864591-9A9E-BE43-A761-B218B3176BBD}"/>
              </a:ext>
            </a:extLst>
          </p:cNvPr>
          <p:cNvSpPr>
            <a:spLocks noGrp="1"/>
          </p:cNvSpPr>
          <p:nvPr>
            <p:ph type="ftr" sz="quarter" idx="11"/>
          </p:nvPr>
        </p:nvSpPr>
        <p:spPr/>
        <p:txBody>
          <a:bodyPr/>
          <a:lstStyle/>
          <a:p>
            <a:pPr>
              <a:defRPr/>
            </a:pPr>
            <a:r>
              <a:rPr lang="en-US"/>
              <a:t>123SC JINR, February 22, 2018</a:t>
            </a:r>
            <a:endParaRPr lang="fr-FR"/>
          </a:p>
        </p:txBody>
      </p:sp>
    </p:spTree>
    <p:extLst>
      <p:ext uri="{BB962C8B-B14F-4D97-AF65-F5344CB8AC3E}">
        <p14:creationId xmlns:p14="http://schemas.microsoft.com/office/powerpoint/2010/main" val="340450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1043608" y="94929"/>
            <a:ext cx="6624736" cy="817245"/>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Recent Developments</a:t>
            </a:r>
          </a:p>
        </p:txBody>
      </p:sp>
      <p:sp>
        <p:nvSpPr>
          <p:cNvPr id="2" name="TextBox 1"/>
          <p:cNvSpPr txBox="1"/>
          <p:nvPr/>
        </p:nvSpPr>
        <p:spPr>
          <a:xfrm>
            <a:off x="457200" y="1512188"/>
            <a:ext cx="8229600" cy="2215991"/>
          </a:xfrm>
          <a:prstGeom prst="rect">
            <a:avLst/>
          </a:prstGeom>
          <a:noFill/>
        </p:spPr>
        <p:txBody>
          <a:bodyPr wrap="square" rtlCol="0">
            <a:spAutoFit/>
          </a:bodyPr>
          <a:lstStyle/>
          <a:p>
            <a:pPr marL="285750" indent="-285750">
              <a:spcAft>
                <a:spcPts val="1200"/>
              </a:spcAft>
              <a:buFont typeface="Wingdings" charset="2"/>
              <a:buChar char="u"/>
            </a:pPr>
            <a:r>
              <a:rPr lang="en-US" b="1" dirty="0"/>
              <a:t>Official launching of the MPD and BM@N Collaborations</a:t>
            </a:r>
          </a:p>
          <a:p>
            <a:pPr>
              <a:spcAft>
                <a:spcPts val="1200"/>
              </a:spcAft>
            </a:pPr>
            <a:r>
              <a:rPr lang="en-US" dirty="0"/>
              <a:t>The PAC welcomes the plans to hold a three-day meeting at JINR on April 11-13, 2018 to officially launch the MPD and BM@N International Collaborations.   </a:t>
            </a:r>
          </a:p>
          <a:p>
            <a:pPr>
              <a:spcAft>
                <a:spcPts val="1200"/>
              </a:spcAft>
            </a:pPr>
            <a:r>
              <a:rPr lang="en-US" dirty="0"/>
              <a:t>Announcement of the meeting and invitations were sent on December 21, 2017. </a:t>
            </a:r>
          </a:p>
          <a:p>
            <a:pPr>
              <a:spcAft>
                <a:spcPts val="1200"/>
              </a:spcAft>
            </a:pPr>
            <a:r>
              <a:rPr lang="en-US" dirty="0"/>
              <a:t>Status Feb. 19: About 107 registrants from 11 countries and 23 institutions.</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6</a:t>
            </a:fld>
            <a:endParaRPr lang="fr-FR"/>
          </a:p>
        </p:txBody>
      </p:sp>
      <p:sp>
        <p:nvSpPr>
          <p:cNvPr id="6" name="Date Placeholder 5"/>
          <p:cNvSpPr>
            <a:spLocks noGrp="1"/>
          </p:cNvSpPr>
          <p:nvPr>
            <p:ph type="dt" sz="half" idx="10"/>
          </p:nvPr>
        </p:nvSpPr>
        <p:spPr/>
        <p:txBody>
          <a:bodyPr/>
          <a:lstStyle/>
          <a:p>
            <a:pPr>
              <a:defRPr/>
            </a:pPr>
            <a:r>
              <a:rPr lang="en-US"/>
              <a:t>Itzhak Tserruya</a:t>
            </a:r>
            <a:endParaRPr lang="fr-FR"/>
          </a:p>
        </p:txBody>
      </p:sp>
      <p:sp>
        <p:nvSpPr>
          <p:cNvPr id="7" name="Footer Placeholder 6"/>
          <p:cNvSpPr>
            <a:spLocks noGrp="1"/>
          </p:cNvSpPr>
          <p:nvPr>
            <p:ph type="ftr" sz="quarter" idx="11"/>
          </p:nvPr>
        </p:nvSpPr>
        <p:spPr/>
        <p:txBody>
          <a:bodyPr/>
          <a:lstStyle/>
          <a:p>
            <a:pPr>
              <a:defRPr/>
            </a:pPr>
            <a:r>
              <a:rPr lang="en-US"/>
              <a:t>123SC JINR, February 22, 2018</a:t>
            </a:r>
            <a:endParaRPr lang="fr-FR"/>
          </a:p>
        </p:txBody>
      </p:sp>
      <p:sp>
        <p:nvSpPr>
          <p:cNvPr id="9" name="TextBox 8">
            <a:extLst>
              <a:ext uri="{FF2B5EF4-FFF2-40B4-BE49-F238E27FC236}">
                <a16:creationId xmlns:a16="http://schemas.microsoft.com/office/drawing/2014/main" id="{B70F8F31-FA26-9B46-A0B2-5142DB71D24E}"/>
              </a:ext>
            </a:extLst>
          </p:cNvPr>
          <p:cNvSpPr txBox="1"/>
          <p:nvPr/>
        </p:nvSpPr>
        <p:spPr>
          <a:xfrm>
            <a:off x="457200" y="4132471"/>
            <a:ext cx="8229600" cy="2492990"/>
          </a:xfrm>
          <a:prstGeom prst="rect">
            <a:avLst/>
          </a:prstGeom>
          <a:noFill/>
        </p:spPr>
        <p:txBody>
          <a:bodyPr wrap="square" rtlCol="0">
            <a:spAutoFit/>
          </a:bodyPr>
          <a:lstStyle/>
          <a:p>
            <a:pPr marL="285750" indent="-285750">
              <a:spcAft>
                <a:spcPts val="1200"/>
              </a:spcAft>
              <a:buFont typeface="Wingdings" charset="2"/>
              <a:buChar char="u"/>
            </a:pPr>
            <a:r>
              <a:rPr lang="en-US" b="1" dirty="0"/>
              <a:t>NICA research grant program</a:t>
            </a:r>
          </a:p>
          <a:p>
            <a:pPr>
              <a:spcAft>
                <a:spcPts val="1200"/>
              </a:spcAft>
            </a:pPr>
            <a:r>
              <a:rPr lang="en-US" dirty="0"/>
              <a:t>JINR is establishing a research grant program to encourage and support research carried out in the MPD, BM@N or SPD experiments.</a:t>
            </a:r>
          </a:p>
          <a:p>
            <a:pPr>
              <a:spcAft>
                <a:spcPts val="1200"/>
              </a:spcAft>
            </a:pPr>
            <a:r>
              <a:rPr lang="en-US" dirty="0"/>
              <a:t>The proposal is to award research grants to groups (mainly to support students </a:t>
            </a:r>
            <a:r>
              <a:rPr lang="en-US"/>
              <a:t>and post-docs) for </a:t>
            </a:r>
            <a:r>
              <a:rPr lang="en-US" dirty="0"/>
              <a:t>a 3 y period through a competitive process according to the scientific merit of submitted proposals.</a:t>
            </a:r>
          </a:p>
          <a:p>
            <a:pPr>
              <a:spcAft>
                <a:spcPts val="1200"/>
              </a:spcAft>
            </a:pPr>
            <a:r>
              <a:rPr lang="en-US" dirty="0"/>
              <a:t> </a:t>
            </a:r>
          </a:p>
        </p:txBody>
      </p:sp>
      <p:sp>
        <p:nvSpPr>
          <p:cNvPr id="3" name="TextBox 2">
            <a:extLst>
              <a:ext uri="{FF2B5EF4-FFF2-40B4-BE49-F238E27FC236}">
                <a16:creationId xmlns:a16="http://schemas.microsoft.com/office/drawing/2014/main" id="{62E81BE6-85E6-0F43-8206-7109C66907B8}"/>
              </a:ext>
            </a:extLst>
          </p:cNvPr>
          <p:cNvSpPr txBox="1"/>
          <p:nvPr/>
        </p:nvSpPr>
        <p:spPr>
          <a:xfrm>
            <a:off x="7380312" y="404664"/>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F4298EB2-403C-6A42-8332-2AB871114F34}"/>
              </a:ext>
            </a:extLst>
          </p:cNvPr>
          <p:cNvSpPr txBox="1"/>
          <p:nvPr/>
        </p:nvSpPr>
        <p:spPr>
          <a:xfrm>
            <a:off x="7817083" y="360015"/>
            <a:ext cx="1168397" cy="307777"/>
          </a:xfrm>
          <a:prstGeom prst="rect">
            <a:avLst/>
          </a:prstGeom>
          <a:noFill/>
        </p:spPr>
        <p:txBody>
          <a:bodyPr wrap="none" rtlCol="0">
            <a:spAutoFit/>
          </a:bodyPr>
          <a:lstStyle/>
          <a:p>
            <a:r>
              <a:rPr lang="en-US" sz="1400" i="1" dirty="0"/>
              <a:t>V. </a:t>
            </a:r>
            <a:r>
              <a:rPr lang="en-US" sz="1400" i="1" dirty="0" err="1"/>
              <a:t>Kekelidze</a:t>
            </a:r>
            <a:endParaRPr lang="en-US" sz="1400" i="1" dirty="0"/>
          </a:p>
        </p:txBody>
      </p:sp>
    </p:spTree>
    <p:extLst>
      <p:ext uri="{BB962C8B-B14F-4D97-AF65-F5344CB8AC3E}">
        <p14:creationId xmlns:p14="http://schemas.microsoft.com/office/powerpoint/2010/main" val="131312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1043608" y="94929"/>
            <a:ext cx="6624736" cy="817245"/>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Recent Developments</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7</a:t>
            </a:fld>
            <a:endParaRPr lang="fr-FR"/>
          </a:p>
        </p:txBody>
      </p:sp>
      <p:sp>
        <p:nvSpPr>
          <p:cNvPr id="6" name="Date Placeholder 5"/>
          <p:cNvSpPr>
            <a:spLocks noGrp="1"/>
          </p:cNvSpPr>
          <p:nvPr>
            <p:ph type="dt" sz="half" idx="10"/>
          </p:nvPr>
        </p:nvSpPr>
        <p:spPr/>
        <p:txBody>
          <a:bodyPr/>
          <a:lstStyle/>
          <a:p>
            <a:pPr>
              <a:defRPr/>
            </a:pPr>
            <a:r>
              <a:rPr lang="en-US" dirty="0" err="1"/>
              <a:t>Itzhak</a:t>
            </a:r>
            <a:r>
              <a:rPr lang="en-US" dirty="0"/>
              <a:t> </a:t>
            </a:r>
            <a:r>
              <a:rPr lang="en-US" dirty="0" err="1"/>
              <a:t>Tserruya</a:t>
            </a:r>
            <a:endParaRPr lang="fr-FR" dirty="0"/>
          </a:p>
        </p:txBody>
      </p:sp>
      <p:sp>
        <p:nvSpPr>
          <p:cNvPr id="7" name="Footer Placeholder 6"/>
          <p:cNvSpPr>
            <a:spLocks noGrp="1"/>
          </p:cNvSpPr>
          <p:nvPr>
            <p:ph type="ftr" sz="quarter" idx="11"/>
          </p:nvPr>
        </p:nvSpPr>
        <p:spPr/>
        <p:txBody>
          <a:bodyPr/>
          <a:lstStyle/>
          <a:p>
            <a:pPr>
              <a:defRPr/>
            </a:pPr>
            <a:r>
              <a:rPr lang="en-US"/>
              <a:t>123SC JINR, February 22, 2018</a:t>
            </a:r>
            <a:endParaRPr lang="fr-FR"/>
          </a:p>
        </p:txBody>
      </p:sp>
      <p:sp>
        <p:nvSpPr>
          <p:cNvPr id="3" name="TextBox 2">
            <a:extLst>
              <a:ext uri="{FF2B5EF4-FFF2-40B4-BE49-F238E27FC236}">
                <a16:creationId xmlns:a16="http://schemas.microsoft.com/office/drawing/2014/main" id="{62E81BE6-85E6-0F43-8206-7109C66907B8}"/>
              </a:ext>
            </a:extLst>
          </p:cNvPr>
          <p:cNvSpPr txBox="1"/>
          <p:nvPr/>
        </p:nvSpPr>
        <p:spPr>
          <a:xfrm>
            <a:off x="7380312" y="404664"/>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F4298EB2-403C-6A42-8332-2AB871114F34}"/>
              </a:ext>
            </a:extLst>
          </p:cNvPr>
          <p:cNvSpPr txBox="1"/>
          <p:nvPr/>
        </p:nvSpPr>
        <p:spPr>
          <a:xfrm>
            <a:off x="7817083" y="360015"/>
            <a:ext cx="1168397" cy="307777"/>
          </a:xfrm>
          <a:prstGeom prst="rect">
            <a:avLst/>
          </a:prstGeom>
          <a:noFill/>
        </p:spPr>
        <p:txBody>
          <a:bodyPr wrap="none" rtlCol="0">
            <a:spAutoFit/>
          </a:bodyPr>
          <a:lstStyle/>
          <a:p>
            <a:r>
              <a:rPr lang="en-US" sz="1400" i="1" dirty="0"/>
              <a:t>V. </a:t>
            </a:r>
            <a:r>
              <a:rPr lang="en-US" sz="1400" i="1" dirty="0" err="1"/>
              <a:t>Kekelidze</a:t>
            </a:r>
            <a:endParaRPr lang="en-US" sz="1400" i="1" dirty="0"/>
          </a:p>
        </p:txBody>
      </p:sp>
      <p:grpSp>
        <p:nvGrpSpPr>
          <p:cNvPr id="42" name="Group 41">
            <a:extLst>
              <a:ext uri="{FF2B5EF4-FFF2-40B4-BE49-F238E27FC236}">
                <a16:creationId xmlns:a16="http://schemas.microsoft.com/office/drawing/2014/main" id="{219EC28A-340C-1E4B-9980-1DA821465699}"/>
              </a:ext>
            </a:extLst>
          </p:cNvPr>
          <p:cNvGrpSpPr/>
          <p:nvPr/>
        </p:nvGrpSpPr>
        <p:grpSpPr>
          <a:xfrm>
            <a:off x="202050" y="1412776"/>
            <a:ext cx="8186374" cy="4567857"/>
            <a:chOff x="202050" y="1412776"/>
            <a:chExt cx="8186374" cy="4567857"/>
          </a:xfrm>
        </p:grpSpPr>
        <p:sp>
          <p:nvSpPr>
            <p:cNvPr id="26" name="TextBox 25">
              <a:extLst>
                <a:ext uri="{FF2B5EF4-FFF2-40B4-BE49-F238E27FC236}">
                  <a16:creationId xmlns:a16="http://schemas.microsoft.com/office/drawing/2014/main" id="{72E4F810-FA6F-6A46-9C6B-444B056DE6D9}"/>
                </a:ext>
              </a:extLst>
            </p:cNvPr>
            <p:cNvSpPr txBox="1"/>
            <p:nvPr/>
          </p:nvSpPr>
          <p:spPr>
            <a:xfrm>
              <a:off x="4328382" y="5611301"/>
              <a:ext cx="2095445" cy="369332"/>
            </a:xfrm>
            <a:prstGeom prst="rect">
              <a:avLst/>
            </a:prstGeom>
            <a:noFill/>
          </p:spPr>
          <p:txBody>
            <a:bodyPr wrap="none" rtlCol="0">
              <a:spAutoFit/>
            </a:bodyPr>
            <a:lstStyle/>
            <a:p>
              <a:r>
                <a:rPr lang="en-US" b="1" dirty="0"/>
                <a:t>Registration Date</a:t>
              </a:r>
            </a:p>
          </p:txBody>
        </p:sp>
        <p:grpSp>
          <p:nvGrpSpPr>
            <p:cNvPr id="41" name="Group 40">
              <a:extLst>
                <a:ext uri="{FF2B5EF4-FFF2-40B4-BE49-F238E27FC236}">
                  <a16:creationId xmlns:a16="http://schemas.microsoft.com/office/drawing/2014/main" id="{337B830B-42A5-F44E-8A81-64548307D267}"/>
                </a:ext>
              </a:extLst>
            </p:cNvPr>
            <p:cNvGrpSpPr/>
            <p:nvPr/>
          </p:nvGrpSpPr>
          <p:grpSpPr>
            <a:xfrm>
              <a:off x="202050" y="1412776"/>
              <a:ext cx="8186374" cy="4108416"/>
              <a:chOff x="-444625" y="900000"/>
              <a:chExt cx="9588625" cy="5190567"/>
            </a:xfrm>
          </p:grpSpPr>
          <p:sp>
            <p:nvSpPr>
              <p:cNvPr id="27" name="TextBox 26">
                <a:extLst>
                  <a:ext uri="{FF2B5EF4-FFF2-40B4-BE49-F238E27FC236}">
                    <a16:creationId xmlns:a16="http://schemas.microsoft.com/office/drawing/2014/main" id="{B484EA24-2EE5-2544-9A3E-7B0DED07EA18}"/>
                  </a:ext>
                </a:extLst>
              </p:cNvPr>
              <p:cNvSpPr txBox="1"/>
              <p:nvPr/>
            </p:nvSpPr>
            <p:spPr>
              <a:xfrm>
                <a:off x="268025" y="5721082"/>
                <a:ext cx="7929438" cy="369485"/>
              </a:xfrm>
              <a:prstGeom prst="rect">
                <a:avLst/>
              </a:prstGeom>
              <a:noFill/>
            </p:spPr>
            <p:txBody>
              <a:bodyPr wrap="none" rtlCol="0">
                <a:spAutoFit/>
              </a:bodyPr>
              <a:lstStyle/>
              <a:p>
                <a:r>
                  <a:rPr lang="en-US" sz="1400" b="1" dirty="0"/>
                  <a:t>21.12              31.12                10.1                 20.1                  30.1                  10.2    </a:t>
                </a:r>
              </a:p>
            </p:txBody>
          </p:sp>
          <p:grpSp>
            <p:nvGrpSpPr>
              <p:cNvPr id="40" name="Group 39">
                <a:extLst>
                  <a:ext uri="{FF2B5EF4-FFF2-40B4-BE49-F238E27FC236}">
                    <a16:creationId xmlns:a16="http://schemas.microsoft.com/office/drawing/2014/main" id="{A2D58A6C-2668-C24F-9CF9-381C6BF21BC5}"/>
                  </a:ext>
                </a:extLst>
              </p:cNvPr>
              <p:cNvGrpSpPr/>
              <p:nvPr/>
            </p:nvGrpSpPr>
            <p:grpSpPr>
              <a:xfrm>
                <a:off x="-444625" y="900000"/>
                <a:ext cx="9588625" cy="4821082"/>
                <a:chOff x="-444625" y="900000"/>
                <a:chExt cx="9588625" cy="4821082"/>
              </a:xfrm>
            </p:grpSpPr>
            <p:grpSp>
              <p:nvGrpSpPr>
                <p:cNvPr id="25" name="Group 24">
                  <a:extLst>
                    <a:ext uri="{FF2B5EF4-FFF2-40B4-BE49-F238E27FC236}">
                      <a16:creationId xmlns:a16="http://schemas.microsoft.com/office/drawing/2014/main" id="{A6753568-82D2-A642-9954-58BB0338151B}"/>
                    </a:ext>
                  </a:extLst>
                </p:cNvPr>
                <p:cNvGrpSpPr/>
                <p:nvPr/>
              </p:nvGrpSpPr>
              <p:grpSpPr>
                <a:xfrm>
                  <a:off x="-444625" y="900000"/>
                  <a:ext cx="9588625" cy="4821082"/>
                  <a:chOff x="-444625" y="900000"/>
                  <a:chExt cx="9588625" cy="4821082"/>
                </a:xfrm>
              </p:grpSpPr>
              <p:sp>
                <p:nvSpPr>
                  <p:cNvPr id="12" name="TextBox 11">
                    <a:extLst>
                      <a:ext uri="{FF2B5EF4-FFF2-40B4-BE49-F238E27FC236}">
                        <a16:creationId xmlns:a16="http://schemas.microsoft.com/office/drawing/2014/main" id="{38F2EB51-BBC1-B245-A0D0-05BD26AB5823}"/>
                      </a:ext>
                    </a:extLst>
                  </p:cNvPr>
                  <p:cNvSpPr txBox="1"/>
                  <p:nvPr/>
                </p:nvSpPr>
                <p:spPr>
                  <a:xfrm rot="16200000">
                    <a:off x="-1596861" y="3149475"/>
                    <a:ext cx="2737068" cy="432595"/>
                  </a:xfrm>
                  <a:prstGeom prst="rect">
                    <a:avLst/>
                  </a:prstGeom>
                  <a:noFill/>
                </p:spPr>
                <p:txBody>
                  <a:bodyPr wrap="square" rtlCol="0">
                    <a:spAutoFit/>
                  </a:bodyPr>
                  <a:lstStyle/>
                  <a:p>
                    <a:r>
                      <a:rPr lang="en-US" b="1" dirty="0" err="1"/>
                      <a:t>Nr</a:t>
                    </a:r>
                    <a:r>
                      <a:rPr lang="en-US" b="1" dirty="0"/>
                      <a:t> of registrants</a:t>
                    </a:r>
                  </a:p>
                </p:txBody>
              </p:sp>
              <p:grpSp>
                <p:nvGrpSpPr>
                  <p:cNvPr id="18" name="Group 17">
                    <a:extLst>
                      <a:ext uri="{FF2B5EF4-FFF2-40B4-BE49-F238E27FC236}">
                        <a16:creationId xmlns:a16="http://schemas.microsoft.com/office/drawing/2014/main" id="{A92E4D7D-5EF9-824A-BAAA-F76CD823CA7E}"/>
                      </a:ext>
                    </a:extLst>
                  </p:cNvPr>
                  <p:cNvGrpSpPr/>
                  <p:nvPr/>
                </p:nvGrpSpPr>
                <p:grpSpPr>
                  <a:xfrm>
                    <a:off x="435126" y="900000"/>
                    <a:ext cx="8708874" cy="4821082"/>
                    <a:chOff x="435126" y="900000"/>
                    <a:chExt cx="8708874" cy="4821082"/>
                  </a:xfrm>
                </p:grpSpPr>
                <p:pic>
                  <p:nvPicPr>
                    <p:cNvPr id="11" name="Picture 10">
                      <a:extLst>
                        <a:ext uri="{FF2B5EF4-FFF2-40B4-BE49-F238E27FC236}">
                          <a16:creationId xmlns:a16="http://schemas.microsoft.com/office/drawing/2014/main" id="{98363E9C-A4A4-BA4D-B34A-73F5183EC44D}"/>
                        </a:ext>
                      </a:extLst>
                    </p:cNvPr>
                    <p:cNvPicPr>
                      <a:picLocks noChangeAspect="1"/>
                    </p:cNvPicPr>
                    <p:nvPr/>
                  </p:nvPicPr>
                  <p:blipFill rotWithShape="1">
                    <a:blip r:embed="rId3">
                      <a:extLst>
                        <a:ext uri="{28A0092B-C50C-407E-A947-70E740481C1C}">
                          <a14:useLocalDpi xmlns:a14="http://schemas.microsoft.com/office/drawing/2010/main" val="0"/>
                        </a:ext>
                      </a:extLst>
                    </a:blip>
                    <a:srcRect l="4758" t="7910" b="11465"/>
                    <a:stretch/>
                  </p:blipFill>
                  <p:spPr>
                    <a:xfrm>
                      <a:off x="435126" y="900000"/>
                      <a:ext cx="8708874" cy="4821082"/>
                    </a:xfrm>
                    <a:prstGeom prst="rect">
                      <a:avLst/>
                    </a:prstGeom>
                  </p:spPr>
                </p:pic>
                <p:grpSp>
                  <p:nvGrpSpPr>
                    <p:cNvPr id="17" name="Group 16">
                      <a:extLst>
                        <a:ext uri="{FF2B5EF4-FFF2-40B4-BE49-F238E27FC236}">
                          <a16:creationId xmlns:a16="http://schemas.microsoft.com/office/drawing/2014/main" id="{771E452D-3696-EF45-8FFF-554F8DC36376}"/>
                        </a:ext>
                      </a:extLst>
                    </p:cNvPr>
                    <p:cNvGrpSpPr/>
                    <p:nvPr/>
                  </p:nvGrpSpPr>
                  <p:grpSpPr>
                    <a:xfrm>
                      <a:off x="457200" y="936000"/>
                      <a:ext cx="8528280" cy="4699148"/>
                      <a:chOff x="457200" y="916852"/>
                      <a:chExt cx="8528280" cy="4699148"/>
                    </a:xfrm>
                  </p:grpSpPr>
                  <p:cxnSp>
                    <p:nvCxnSpPr>
                      <p:cNvPr id="14" name="Straight Connector 13">
                        <a:extLst>
                          <a:ext uri="{FF2B5EF4-FFF2-40B4-BE49-F238E27FC236}">
                            <a16:creationId xmlns:a16="http://schemas.microsoft.com/office/drawing/2014/main" id="{1812E528-607B-414D-A5CB-86FF0003E08B}"/>
                          </a:ext>
                        </a:extLst>
                      </p:cNvPr>
                      <p:cNvCxnSpPr/>
                      <p:nvPr/>
                    </p:nvCxnSpPr>
                    <p:spPr>
                      <a:xfrm>
                        <a:off x="457200" y="916852"/>
                        <a:ext cx="0" cy="4680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F9B3C7-ABB2-AD4F-841D-361EA818EDB6}"/>
                          </a:ext>
                        </a:extLst>
                      </p:cNvPr>
                      <p:cNvCxnSpPr/>
                      <p:nvPr/>
                    </p:nvCxnSpPr>
                    <p:spPr>
                      <a:xfrm>
                        <a:off x="457200" y="5616000"/>
                        <a:ext cx="852828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CB68C110-EA0A-C34C-8297-0D5D6C9FA7A2}"/>
                      </a:ext>
                    </a:extLst>
                  </p:cNvPr>
                  <p:cNvGrpSpPr/>
                  <p:nvPr/>
                </p:nvGrpSpPr>
                <p:grpSpPr>
                  <a:xfrm>
                    <a:off x="-76876" y="1519832"/>
                    <a:ext cx="664002" cy="3480048"/>
                    <a:chOff x="-76876" y="1519832"/>
                    <a:chExt cx="664002" cy="3480048"/>
                  </a:xfrm>
                </p:grpSpPr>
                <p:sp>
                  <p:nvSpPr>
                    <p:cNvPr id="19" name="TextBox 18">
                      <a:extLst>
                        <a:ext uri="{FF2B5EF4-FFF2-40B4-BE49-F238E27FC236}">
                          <a16:creationId xmlns:a16="http://schemas.microsoft.com/office/drawing/2014/main" id="{1F8ACD88-3BB6-5F4A-A0C1-FDECE21CDC73}"/>
                        </a:ext>
                      </a:extLst>
                    </p:cNvPr>
                    <p:cNvSpPr txBox="1"/>
                    <p:nvPr/>
                  </p:nvSpPr>
                  <p:spPr>
                    <a:xfrm>
                      <a:off x="-76876" y="1519832"/>
                      <a:ext cx="569387" cy="369332"/>
                    </a:xfrm>
                    <a:prstGeom prst="rect">
                      <a:avLst/>
                    </a:prstGeom>
                    <a:noFill/>
                  </p:spPr>
                  <p:txBody>
                    <a:bodyPr wrap="none" rtlCol="0">
                      <a:spAutoFit/>
                    </a:bodyPr>
                    <a:lstStyle/>
                    <a:p>
                      <a:r>
                        <a:rPr lang="en-US" b="1" dirty="0"/>
                        <a:t>100</a:t>
                      </a:r>
                    </a:p>
                  </p:txBody>
                </p:sp>
                <p:sp>
                  <p:nvSpPr>
                    <p:cNvPr id="20" name="TextBox 19">
                      <a:extLst>
                        <a:ext uri="{FF2B5EF4-FFF2-40B4-BE49-F238E27FC236}">
                          <a16:creationId xmlns:a16="http://schemas.microsoft.com/office/drawing/2014/main" id="{7F0DB133-C359-8242-8181-CE4F0B6FE0E4}"/>
                        </a:ext>
                      </a:extLst>
                    </p:cNvPr>
                    <p:cNvSpPr txBox="1"/>
                    <p:nvPr/>
                  </p:nvSpPr>
                  <p:spPr>
                    <a:xfrm>
                      <a:off x="51365" y="2304512"/>
                      <a:ext cx="441146" cy="369332"/>
                    </a:xfrm>
                    <a:prstGeom prst="rect">
                      <a:avLst/>
                    </a:prstGeom>
                    <a:noFill/>
                  </p:spPr>
                  <p:txBody>
                    <a:bodyPr wrap="none" rtlCol="0">
                      <a:spAutoFit/>
                    </a:bodyPr>
                    <a:lstStyle/>
                    <a:p>
                      <a:r>
                        <a:rPr lang="en-US" b="1" dirty="0"/>
                        <a:t>80</a:t>
                      </a:r>
                    </a:p>
                  </p:txBody>
                </p:sp>
                <p:sp>
                  <p:nvSpPr>
                    <p:cNvPr id="21" name="TextBox 20">
                      <a:extLst>
                        <a:ext uri="{FF2B5EF4-FFF2-40B4-BE49-F238E27FC236}">
                          <a16:creationId xmlns:a16="http://schemas.microsoft.com/office/drawing/2014/main" id="{25A12F85-2BBA-E048-90A5-CE5692786D12}"/>
                        </a:ext>
                      </a:extLst>
                    </p:cNvPr>
                    <p:cNvSpPr txBox="1"/>
                    <p:nvPr/>
                  </p:nvSpPr>
                  <p:spPr>
                    <a:xfrm>
                      <a:off x="47452" y="3119708"/>
                      <a:ext cx="441146" cy="369332"/>
                    </a:xfrm>
                    <a:prstGeom prst="rect">
                      <a:avLst/>
                    </a:prstGeom>
                    <a:noFill/>
                  </p:spPr>
                  <p:txBody>
                    <a:bodyPr wrap="none" rtlCol="0">
                      <a:spAutoFit/>
                    </a:bodyPr>
                    <a:lstStyle/>
                    <a:p>
                      <a:r>
                        <a:rPr lang="en-US" b="1" dirty="0"/>
                        <a:t>60</a:t>
                      </a:r>
                    </a:p>
                  </p:txBody>
                </p:sp>
                <p:sp>
                  <p:nvSpPr>
                    <p:cNvPr id="22" name="TextBox 21">
                      <a:extLst>
                        <a:ext uri="{FF2B5EF4-FFF2-40B4-BE49-F238E27FC236}">
                          <a16:creationId xmlns:a16="http://schemas.microsoft.com/office/drawing/2014/main" id="{F4DB6483-63D2-F642-81FF-9ED6AD6A437D}"/>
                        </a:ext>
                      </a:extLst>
                    </p:cNvPr>
                    <p:cNvSpPr txBox="1"/>
                    <p:nvPr/>
                  </p:nvSpPr>
                  <p:spPr>
                    <a:xfrm>
                      <a:off x="71522" y="3880480"/>
                      <a:ext cx="441146" cy="369332"/>
                    </a:xfrm>
                    <a:prstGeom prst="rect">
                      <a:avLst/>
                    </a:prstGeom>
                    <a:noFill/>
                  </p:spPr>
                  <p:txBody>
                    <a:bodyPr wrap="none" rtlCol="0">
                      <a:spAutoFit/>
                    </a:bodyPr>
                    <a:lstStyle/>
                    <a:p>
                      <a:r>
                        <a:rPr lang="en-US" b="1" dirty="0"/>
                        <a:t>40</a:t>
                      </a:r>
                    </a:p>
                  </p:txBody>
                </p:sp>
                <p:sp>
                  <p:nvSpPr>
                    <p:cNvPr id="23" name="TextBox 22">
                      <a:extLst>
                        <a:ext uri="{FF2B5EF4-FFF2-40B4-BE49-F238E27FC236}">
                          <a16:creationId xmlns:a16="http://schemas.microsoft.com/office/drawing/2014/main" id="{4D541EA9-550E-F74C-839C-07438EA0EA92}"/>
                        </a:ext>
                      </a:extLst>
                    </p:cNvPr>
                    <p:cNvSpPr txBox="1"/>
                    <p:nvPr/>
                  </p:nvSpPr>
                  <p:spPr>
                    <a:xfrm>
                      <a:off x="47452" y="4630548"/>
                      <a:ext cx="539674" cy="369332"/>
                    </a:xfrm>
                    <a:prstGeom prst="rect">
                      <a:avLst/>
                    </a:prstGeom>
                    <a:noFill/>
                  </p:spPr>
                  <p:txBody>
                    <a:bodyPr wrap="square" rtlCol="0">
                      <a:spAutoFit/>
                    </a:bodyPr>
                    <a:lstStyle/>
                    <a:p>
                      <a:r>
                        <a:rPr lang="en-US" b="1" dirty="0"/>
                        <a:t>20</a:t>
                      </a:r>
                    </a:p>
                  </p:txBody>
                </p:sp>
              </p:grpSp>
            </p:grpSp>
            <p:cxnSp>
              <p:nvCxnSpPr>
                <p:cNvPr id="29" name="Straight Connector 28">
                  <a:extLst>
                    <a:ext uri="{FF2B5EF4-FFF2-40B4-BE49-F238E27FC236}">
                      <a16:creationId xmlns:a16="http://schemas.microsoft.com/office/drawing/2014/main" id="{432EC0FA-D779-0847-ABA5-5E11AA94BB33}"/>
                    </a:ext>
                  </a:extLst>
                </p:cNvPr>
                <p:cNvCxnSpPr>
                  <a:cxnSpLocks/>
                </p:cNvCxnSpPr>
                <p:nvPr/>
              </p:nvCxnSpPr>
              <p:spPr>
                <a:xfrm>
                  <a:off x="1907704" y="5517231"/>
                  <a:ext cx="0" cy="987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A01B400-174B-D24B-855F-DD0BA83CB764}"/>
                    </a:ext>
                  </a:extLst>
                </p:cNvPr>
                <p:cNvCxnSpPr/>
                <p:nvPr/>
              </p:nvCxnSpPr>
              <p:spPr>
                <a:xfrm flipV="1">
                  <a:off x="3347864" y="5517232"/>
                  <a:ext cx="0" cy="1179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3E85C4-8E00-8A4A-ACF7-19AC387CA949}"/>
                    </a:ext>
                  </a:extLst>
                </p:cNvPr>
                <p:cNvCxnSpPr/>
                <p:nvPr/>
              </p:nvCxnSpPr>
              <p:spPr>
                <a:xfrm flipV="1">
                  <a:off x="4716016" y="5517232"/>
                  <a:ext cx="0" cy="987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7375C37-B971-DB40-A17E-881FDD5EEAAE}"/>
                    </a:ext>
                  </a:extLst>
                </p:cNvPr>
                <p:cNvCxnSpPr>
                  <a:cxnSpLocks/>
                </p:cNvCxnSpPr>
                <p:nvPr/>
              </p:nvCxnSpPr>
              <p:spPr>
                <a:xfrm flipV="1">
                  <a:off x="6120000" y="5517232"/>
                  <a:ext cx="0" cy="1179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0C4A7C-CFAD-6D43-ACAB-9A8E7022EF28}"/>
                    </a:ext>
                  </a:extLst>
                </p:cNvPr>
                <p:cNvCxnSpPr/>
                <p:nvPr/>
              </p:nvCxnSpPr>
              <p:spPr>
                <a:xfrm flipV="1">
                  <a:off x="7553955" y="5482629"/>
                  <a:ext cx="0" cy="136447"/>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99546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411760" y="116632"/>
            <a:ext cx="4104456" cy="756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600" u="sng" dirty="0">
                <a:solidFill>
                  <a:srgbClr val="FFFF00"/>
                </a:solidFill>
              </a:rPr>
              <a:t>MPD  </a:t>
            </a:r>
          </a:p>
        </p:txBody>
      </p:sp>
      <p:sp>
        <p:nvSpPr>
          <p:cNvPr id="11" name="TextBox 10"/>
          <p:cNvSpPr txBox="1"/>
          <p:nvPr/>
        </p:nvSpPr>
        <p:spPr>
          <a:xfrm>
            <a:off x="7380312" y="404664"/>
            <a:ext cx="1648525" cy="307777"/>
          </a:xfrm>
          <a:prstGeom prst="rect">
            <a:avLst/>
          </a:prstGeom>
          <a:noFill/>
        </p:spPr>
        <p:txBody>
          <a:bodyPr wrap="none" rtlCol="0">
            <a:spAutoFit/>
          </a:bodyPr>
          <a:lstStyle/>
          <a:p>
            <a:r>
              <a:rPr lang="en-US" sz="1400" i="1" dirty="0" err="1"/>
              <a:t>Vadim</a:t>
            </a:r>
            <a:r>
              <a:rPr lang="en-US" sz="1400" i="1" dirty="0"/>
              <a:t> </a:t>
            </a:r>
            <a:r>
              <a:rPr lang="en-US" sz="1400" i="1" dirty="0" err="1"/>
              <a:t>Kolesnikov</a:t>
            </a:r>
            <a:endParaRPr lang="en-US" sz="1400" i="1" dirty="0"/>
          </a:p>
        </p:txBody>
      </p:sp>
      <p:sp>
        <p:nvSpPr>
          <p:cNvPr id="13" name="TextBox 12"/>
          <p:cNvSpPr txBox="1"/>
          <p:nvPr/>
        </p:nvSpPr>
        <p:spPr>
          <a:xfrm>
            <a:off x="323528" y="1052736"/>
            <a:ext cx="8640960" cy="2631490"/>
          </a:xfrm>
          <a:prstGeom prst="rect">
            <a:avLst/>
          </a:prstGeom>
          <a:noFill/>
        </p:spPr>
        <p:txBody>
          <a:bodyPr wrap="square" rtlCol="0">
            <a:spAutoFit/>
          </a:bodyPr>
          <a:lstStyle/>
          <a:p>
            <a:pPr marL="342900" indent="-342900">
              <a:spcBef>
                <a:spcPts val="0"/>
              </a:spcBef>
              <a:spcAft>
                <a:spcPts val="300"/>
              </a:spcAft>
              <a:buSzPct val="75000"/>
              <a:buFont typeface="Wingdings" charset="2"/>
              <a:buChar char="u"/>
            </a:pPr>
            <a:r>
              <a:rPr lang="en-US" sz="1600" dirty="0"/>
              <a:t>The PAC appreciates the recent advance in the MPD magnet construction but is concerned about the delay in the magnet delivery to JINR. The Committee urges the team to ensure timely and successful completion of the contract avoiding any further delay. </a:t>
            </a:r>
          </a:p>
          <a:p>
            <a:pPr marL="342900" indent="-342900">
              <a:spcBef>
                <a:spcPts val="0"/>
              </a:spcBef>
              <a:spcAft>
                <a:spcPts val="300"/>
              </a:spcAft>
              <a:buSzPct val="75000"/>
              <a:buFont typeface="Wingdings" charset="2"/>
              <a:buChar char="u"/>
            </a:pPr>
            <a:r>
              <a:rPr lang="en-US" sz="1600" dirty="0"/>
              <a:t>The PAC is pleased to note that the SAMPA chip has been finally chosen for the TPC front-end electronics and encourages the TPC team to complete the remaining design and prototype work. </a:t>
            </a:r>
          </a:p>
          <a:p>
            <a:pPr marL="342900" indent="-342900">
              <a:spcBef>
                <a:spcPts val="0"/>
              </a:spcBef>
              <a:spcAft>
                <a:spcPts val="300"/>
              </a:spcAft>
              <a:buSzPct val="75000"/>
              <a:buFont typeface="Wingdings" charset="2"/>
              <a:buChar char="u"/>
            </a:pPr>
            <a:r>
              <a:rPr lang="en-US" sz="1600" dirty="0"/>
              <a:t>It acknowledges the efforts undertaken by the JINR and Laboratory managements to strengthen the participation of Chinese groups in the construction of the MPD electromagnetic calorimeter. The PAC encourages the ECAL team to focus on the optimization of the detector specifications and design in view of finalizing the ECAL TDR.</a:t>
            </a:r>
          </a:p>
        </p:txBody>
      </p:sp>
      <p:pic>
        <p:nvPicPr>
          <p:cNvPr id="14" name="officeArt object">
            <a:extLst>
              <a:ext uri="{FF2B5EF4-FFF2-40B4-BE49-F238E27FC236}">
                <a16:creationId xmlns:a16="http://schemas.microsoft.com/office/drawing/2014/main" id="{59B5AE64-6D86-1F4D-BF6C-E23656D1F35A}"/>
              </a:ext>
            </a:extLst>
          </p:cNvPr>
          <p:cNvPicPr>
            <a:picLocks noChangeAspect="1"/>
          </p:cNvPicPr>
          <p:nvPr/>
        </p:nvPicPr>
        <p:blipFill rotWithShape="1">
          <a:blip r:embed="rId2" cstate="print">
            <a:extLst/>
          </a:blip>
          <a:srcRect l="6982" t="6651" b="16065"/>
          <a:stretch/>
        </p:blipFill>
        <p:spPr>
          <a:xfrm>
            <a:off x="3339287" y="4451809"/>
            <a:ext cx="2854635" cy="2371506"/>
          </a:xfrm>
          <a:prstGeom prst="rect">
            <a:avLst/>
          </a:prstGeom>
          <a:ln w="12700" cap="flat">
            <a:noFill/>
            <a:miter lim="400000"/>
          </a:ln>
          <a:effectLst/>
        </p:spPr>
      </p:pic>
      <p:pic>
        <p:nvPicPr>
          <p:cNvPr id="15" name="Picture 10" descr="Macintosh HD:Users:user:Library:Containers:com.apple.mail:Data:Library:Mail Downloads:08906026-CD33-4A29-B4D9-2C2F59ED9A7C:IMG_20171215_152850.jpg">
            <a:extLst>
              <a:ext uri="{FF2B5EF4-FFF2-40B4-BE49-F238E27FC236}">
                <a16:creationId xmlns:a16="http://schemas.microsoft.com/office/drawing/2014/main" id="{F623E9A3-C648-1E48-8786-2D7332737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15" b="-48"/>
          <a:stretch/>
        </p:blipFill>
        <p:spPr bwMode="auto">
          <a:xfrm>
            <a:off x="6259913" y="4259491"/>
            <a:ext cx="2861167" cy="2561390"/>
          </a:xfrm>
          <a:prstGeom prst="rect">
            <a:avLst/>
          </a:prstGeom>
          <a:noFill/>
          <a:ln>
            <a:noFill/>
          </a:ln>
        </p:spPr>
      </p:pic>
      <p:pic>
        <p:nvPicPr>
          <p:cNvPr id="16" name="Снимок экрана 2017-05-18 в 15.03.22.png" descr="Снимок экрана 2017-05-18 в 15.03.22.png">
            <a:extLst>
              <a:ext uri="{FF2B5EF4-FFF2-40B4-BE49-F238E27FC236}">
                <a16:creationId xmlns:a16="http://schemas.microsoft.com/office/drawing/2014/main" id="{98A227BD-70BC-784E-A340-32D2B78DCA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90" t="1547" r="6477" b="-1"/>
          <a:stretch/>
        </p:blipFill>
        <p:spPr bwMode="auto">
          <a:xfrm>
            <a:off x="23751" y="4259491"/>
            <a:ext cx="3256326" cy="259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 name="TextBox 11">
            <a:extLst>
              <a:ext uri="{FF2B5EF4-FFF2-40B4-BE49-F238E27FC236}">
                <a16:creationId xmlns:a16="http://schemas.microsoft.com/office/drawing/2014/main" id="{C47EBB4F-7EDC-7941-B9C1-E2C046299A76}"/>
              </a:ext>
            </a:extLst>
          </p:cNvPr>
          <p:cNvSpPr txBox="1">
            <a:spLocks noChangeArrowheads="1"/>
          </p:cNvSpPr>
          <p:nvPr/>
        </p:nvSpPr>
        <p:spPr bwMode="auto">
          <a:xfrm>
            <a:off x="3129682" y="3834907"/>
            <a:ext cx="3227888" cy="584775"/>
          </a:xfrm>
          <a:prstGeom prst="rect">
            <a:avLst/>
          </a:prstGeom>
          <a:solidFill>
            <a:srgbClr val="AAF3FF"/>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rgbClr val="0C1167"/>
                </a:solidFill>
                <a:latin typeface="+mj-lt"/>
              </a:rPr>
              <a:t>End of production </a:t>
            </a:r>
            <a:r>
              <a:rPr lang="en-US" sz="1600" b="1" dirty="0">
                <a:solidFill>
                  <a:srgbClr val="FF0000"/>
                </a:solidFill>
                <a:latin typeface="+mj-lt"/>
              </a:rPr>
              <a:t>-</a:t>
            </a:r>
            <a:r>
              <a:rPr lang="ru-RU" sz="1600" b="1" dirty="0">
                <a:solidFill>
                  <a:srgbClr val="FF0000"/>
                </a:solidFill>
                <a:latin typeface="+mj-lt"/>
              </a:rPr>
              <a:t> </a:t>
            </a:r>
            <a:r>
              <a:rPr lang="en-US" sz="1600" b="1" dirty="0">
                <a:solidFill>
                  <a:srgbClr val="FF0000"/>
                </a:solidFill>
                <a:latin typeface="+mj-lt"/>
              </a:rPr>
              <a:t>November</a:t>
            </a:r>
            <a:r>
              <a:rPr lang="ru-RU" sz="1600" b="1" dirty="0">
                <a:solidFill>
                  <a:srgbClr val="FF0000"/>
                </a:solidFill>
                <a:latin typeface="+mj-lt"/>
              </a:rPr>
              <a:t> 2018</a:t>
            </a:r>
            <a:endParaRPr lang="ru-RU" sz="1600" b="1" dirty="0">
              <a:solidFill>
                <a:srgbClr val="0C1167"/>
              </a:solidFill>
              <a:latin typeface="+mj-lt"/>
            </a:endParaRPr>
          </a:p>
          <a:p>
            <a:pPr eaLnBrk="1" hangingPunct="1"/>
            <a:r>
              <a:rPr lang="en-US" sz="1600" b="1" dirty="0">
                <a:solidFill>
                  <a:srgbClr val="0C1167"/>
                </a:solidFill>
                <a:latin typeface="+mj-lt"/>
              </a:rPr>
              <a:t>Delivery to JINR</a:t>
            </a:r>
            <a:r>
              <a:rPr lang="ru-RU" sz="1600" b="1" dirty="0">
                <a:solidFill>
                  <a:srgbClr val="0C1167"/>
                </a:solidFill>
                <a:latin typeface="+mj-lt"/>
              </a:rPr>
              <a:t> </a:t>
            </a:r>
            <a:r>
              <a:rPr lang="mr-IN" sz="1600" b="1" dirty="0">
                <a:solidFill>
                  <a:srgbClr val="FF0000"/>
                </a:solidFill>
                <a:latin typeface="+mj-lt"/>
              </a:rPr>
              <a:t>–</a:t>
            </a:r>
            <a:r>
              <a:rPr lang="ru-RU" sz="1600" b="1" dirty="0">
                <a:solidFill>
                  <a:srgbClr val="FF0000"/>
                </a:solidFill>
                <a:latin typeface="+mj-lt"/>
              </a:rPr>
              <a:t> </a:t>
            </a:r>
            <a:r>
              <a:rPr lang="en-US" sz="1600" b="1" dirty="0">
                <a:solidFill>
                  <a:srgbClr val="FF0000"/>
                </a:solidFill>
                <a:latin typeface="+mj-lt"/>
              </a:rPr>
              <a:t>April-May</a:t>
            </a:r>
            <a:r>
              <a:rPr lang="ru-RU" sz="1600" b="1" dirty="0">
                <a:solidFill>
                  <a:srgbClr val="FF0000"/>
                </a:solidFill>
                <a:latin typeface="+mj-lt"/>
              </a:rPr>
              <a:t> 2019</a:t>
            </a:r>
            <a:endParaRPr lang="en-US" sz="1600" i="1" dirty="0">
              <a:solidFill>
                <a:srgbClr val="FF0000"/>
              </a:solidFill>
              <a:latin typeface="+mj-lt"/>
            </a:endParaRPr>
          </a:p>
        </p:txBody>
      </p:sp>
    </p:spTree>
    <p:extLst>
      <p:ext uri="{BB962C8B-B14F-4D97-AF65-F5344CB8AC3E}">
        <p14:creationId xmlns:p14="http://schemas.microsoft.com/office/powerpoint/2010/main" val="86557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267744" y="116632"/>
            <a:ext cx="4464496"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600" u="sng" dirty="0">
                <a:solidFill>
                  <a:srgbClr val="FFFF00"/>
                </a:solidFill>
              </a:rPr>
              <a:t>BM@N</a:t>
            </a:r>
          </a:p>
        </p:txBody>
      </p:sp>
      <p:sp>
        <p:nvSpPr>
          <p:cNvPr id="11" name="TextBox 10"/>
          <p:cNvSpPr txBox="1"/>
          <p:nvPr/>
        </p:nvSpPr>
        <p:spPr>
          <a:xfrm>
            <a:off x="7524328" y="332656"/>
            <a:ext cx="1525445" cy="307777"/>
          </a:xfrm>
          <a:prstGeom prst="rect">
            <a:avLst/>
          </a:prstGeom>
          <a:noFill/>
        </p:spPr>
        <p:txBody>
          <a:bodyPr wrap="none" rtlCol="0">
            <a:spAutoFit/>
          </a:bodyPr>
          <a:lstStyle/>
          <a:p>
            <a:r>
              <a:rPr lang="en-US" sz="1400" i="1" dirty="0"/>
              <a:t>Mikhail </a:t>
            </a:r>
            <a:r>
              <a:rPr lang="en-US" sz="1400" i="1" dirty="0" err="1"/>
              <a:t>Kapishin</a:t>
            </a:r>
            <a:endParaRPr lang="en-US" sz="1400" i="1" dirty="0"/>
          </a:p>
        </p:txBody>
      </p:sp>
      <p:sp>
        <p:nvSpPr>
          <p:cNvPr id="12" name="TextBox 11"/>
          <p:cNvSpPr txBox="1"/>
          <p:nvPr/>
        </p:nvSpPr>
        <p:spPr>
          <a:xfrm>
            <a:off x="251520" y="819673"/>
            <a:ext cx="8654237" cy="2262158"/>
          </a:xfrm>
          <a:prstGeom prst="rect">
            <a:avLst/>
          </a:prstGeom>
          <a:noFill/>
        </p:spPr>
        <p:txBody>
          <a:bodyPr wrap="square" rtlCol="0">
            <a:spAutoFit/>
          </a:bodyPr>
          <a:lstStyle/>
          <a:p>
            <a:pPr marL="342900" indent="-342900">
              <a:spcBef>
                <a:spcPts val="600"/>
              </a:spcBef>
              <a:buSzPct val="75000"/>
              <a:buFont typeface="Wingdings" charset="2"/>
              <a:buChar char="u"/>
            </a:pPr>
            <a:r>
              <a:rPr lang="en-US" dirty="0"/>
              <a:t>The PAC appreciates the report on the progress towards realization of BM@N  </a:t>
            </a:r>
          </a:p>
          <a:p>
            <a:pPr marL="342900" indent="-342900">
              <a:spcBef>
                <a:spcPts val="600"/>
              </a:spcBef>
              <a:buSzPct val="75000"/>
              <a:buFont typeface="Wingdings" charset="2"/>
              <a:buChar char="u"/>
            </a:pPr>
            <a:r>
              <a:rPr lang="en-US" dirty="0"/>
              <a:t>It welcomes the commissioning of new equipment and the first use of the large-area GEM tracking detectors. </a:t>
            </a:r>
          </a:p>
          <a:p>
            <a:pPr marL="342900" indent="-342900">
              <a:spcBef>
                <a:spcPts val="600"/>
              </a:spcBef>
              <a:buSzPct val="75000"/>
              <a:buFont typeface="Wingdings" charset="2"/>
              <a:buChar char="u"/>
            </a:pPr>
            <a:r>
              <a:rPr lang="en-US" dirty="0"/>
              <a:t>The PAC reiterates its concern about the lack of manpower for in-depth analysis of data collected in recent runs. </a:t>
            </a:r>
          </a:p>
          <a:p>
            <a:pPr marL="342900" indent="-342900">
              <a:spcBef>
                <a:spcPts val="600"/>
              </a:spcBef>
              <a:buSzPct val="75000"/>
              <a:buFont typeface="Wingdings" charset="2"/>
              <a:buChar char="u"/>
            </a:pPr>
            <a:r>
              <a:rPr lang="en-US" dirty="0"/>
              <a:t>The Committee looks forward to a report on the detector operation during Run55 with the KRION heavy-ion source and on the study of SRC.</a:t>
            </a:r>
          </a:p>
        </p:txBody>
      </p:sp>
      <p:pic>
        <p:nvPicPr>
          <p:cNvPr id="7" name="Picture 6">
            <a:extLst>
              <a:ext uri="{FF2B5EF4-FFF2-40B4-BE49-F238E27FC236}">
                <a16:creationId xmlns:a16="http://schemas.microsoft.com/office/drawing/2014/main" id="{EA57B3A6-9FAD-EC47-B94D-3CDBFC4CD666}"/>
              </a:ext>
            </a:extLst>
          </p:cNvPr>
          <p:cNvPicPr>
            <a:picLocks noChangeAspect="1"/>
          </p:cNvPicPr>
          <p:nvPr/>
        </p:nvPicPr>
        <p:blipFill rotWithShape="1">
          <a:blip r:embed="rId2"/>
          <a:srcRect l="8409"/>
          <a:stretch/>
        </p:blipFill>
        <p:spPr>
          <a:xfrm>
            <a:off x="107504" y="4079979"/>
            <a:ext cx="4335842" cy="2738043"/>
          </a:xfrm>
          <a:prstGeom prst="rect">
            <a:avLst/>
          </a:prstGeom>
        </p:spPr>
      </p:pic>
      <p:pic>
        <p:nvPicPr>
          <p:cNvPr id="8" name="Picture 7">
            <a:extLst>
              <a:ext uri="{FF2B5EF4-FFF2-40B4-BE49-F238E27FC236}">
                <a16:creationId xmlns:a16="http://schemas.microsoft.com/office/drawing/2014/main" id="{F70000B4-860D-F045-9D10-E52C2D018FCA}"/>
              </a:ext>
            </a:extLst>
          </p:cNvPr>
          <p:cNvPicPr>
            <a:picLocks noChangeAspect="1"/>
          </p:cNvPicPr>
          <p:nvPr/>
        </p:nvPicPr>
        <p:blipFill rotWithShape="1">
          <a:blip r:embed="rId3"/>
          <a:srcRect l="26706" t="2061" r="7591" b="15466"/>
          <a:stretch/>
        </p:blipFill>
        <p:spPr>
          <a:xfrm>
            <a:off x="5364088" y="4100506"/>
            <a:ext cx="3668646" cy="2717516"/>
          </a:xfrm>
          <a:prstGeom prst="rect">
            <a:avLst/>
          </a:prstGeom>
        </p:spPr>
      </p:pic>
      <p:sp>
        <p:nvSpPr>
          <p:cNvPr id="13" name="TextBox 12">
            <a:extLst>
              <a:ext uri="{FF2B5EF4-FFF2-40B4-BE49-F238E27FC236}">
                <a16:creationId xmlns:a16="http://schemas.microsoft.com/office/drawing/2014/main" id="{9B90033D-669C-7749-A043-7D09BF44ACE1}"/>
              </a:ext>
            </a:extLst>
          </p:cNvPr>
          <p:cNvSpPr txBox="1"/>
          <p:nvPr/>
        </p:nvSpPr>
        <p:spPr>
          <a:xfrm>
            <a:off x="1815661" y="3189746"/>
            <a:ext cx="5230919" cy="923330"/>
          </a:xfrm>
          <a:prstGeom prst="rect">
            <a:avLst/>
          </a:prstGeom>
          <a:noFill/>
        </p:spPr>
        <p:txBody>
          <a:bodyPr wrap="none" rtlCol="0">
            <a:spAutoFit/>
          </a:bodyPr>
          <a:lstStyle/>
          <a:p>
            <a:pPr algn="ctr"/>
            <a:r>
              <a:rPr lang="en-US" b="1" dirty="0"/>
              <a:t>Central tracker in March 2018 run (</a:t>
            </a:r>
            <a:r>
              <a:rPr lang="en-US" b="1" dirty="0" err="1"/>
              <a:t>Ar</a:t>
            </a:r>
            <a:r>
              <a:rPr lang="en-US" b="1" dirty="0"/>
              <a:t>, Kr)</a:t>
            </a:r>
          </a:p>
          <a:p>
            <a:pPr marL="285750" indent="-285750">
              <a:buFont typeface="Wingdings" pitchFamily="2" charset="2"/>
              <a:buChar char="Ø"/>
            </a:pPr>
            <a:r>
              <a:rPr lang="en-US" dirty="0"/>
              <a:t>7 planes of GEM detectors (5 of them big size)</a:t>
            </a:r>
          </a:p>
          <a:p>
            <a:pPr marL="285750" indent="-285750">
              <a:buFont typeface="Wingdings" pitchFamily="2" charset="2"/>
              <a:buChar char="Ø"/>
            </a:pPr>
            <a:r>
              <a:rPr lang="en-US" dirty="0"/>
              <a:t>3 planes of Si detector in front of GEMs.</a:t>
            </a:r>
          </a:p>
        </p:txBody>
      </p:sp>
      <p:cxnSp>
        <p:nvCxnSpPr>
          <p:cNvPr id="15" name="Straight Arrow Connector 14">
            <a:extLst>
              <a:ext uri="{FF2B5EF4-FFF2-40B4-BE49-F238E27FC236}">
                <a16:creationId xmlns:a16="http://schemas.microsoft.com/office/drawing/2014/main" id="{1EE4E64A-EC1E-184B-BF95-D4A1D7116485}"/>
              </a:ext>
            </a:extLst>
          </p:cNvPr>
          <p:cNvCxnSpPr>
            <a:cxnSpLocks/>
          </p:cNvCxnSpPr>
          <p:nvPr/>
        </p:nvCxnSpPr>
        <p:spPr>
          <a:xfrm>
            <a:off x="6300192" y="3789040"/>
            <a:ext cx="576064" cy="576064"/>
          </a:xfrm>
          <a:prstGeom prst="straightConnector1">
            <a:avLst/>
          </a:prstGeom>
          <a:ln w="508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889EEC92-B7EE-284A-B886-E0F708AD33D0}"/>
              </a:ext>
            </a:extLst>
          </p:cNvPr>
          <p:cNvCxnSpPr>
            <a:cxnSpLocks/>
          </p:cNvCxnSpPr>
          <p:nvPr/>
        </p:nvCxnSpPr>
        <p:spPr>
          <a:xfrm flipH="1">
            <a:off x="2123728" y="4113076"/>
            <a:ext cx="2016224" cy="162018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666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42790</TotalTime>
  <Words>1611</Words>
  <Application>Microsoft Macintosh PowerPoint</Application>
  <PresentationFormat>On-screen Show (4:3)</PresentationFormat>
  <Paragraphs>154</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Wingdings</vt:lpstr>
      <vt:lpstr>Thème Office</vt:lpstr>
      <vt:lpstr>PowerPoint Presentation</vt:lpstr>
      <vt:lpstr>48th PAC-PP agenda Jan.31 – Feb. 1, 2018</vt:lpstr>
      <vt:lpstr>Report on the Nuclotron-NICA project </vt:lpstr>
      <vt:lpstr>PowerPoint Presentation</vt:lpstr>
      <vt:lpstr>Nuclotron beam use – Run 55</vt:lpstr>
      <vt:lpstr>Recent Developments</vt:lpstr>
      <vt:lpstr>Recent Developments</vt:lpstr>
      <vt:lpstr>MPD  </vt:lpstr>
      <vt:lpstr>BM@N</vt:lpstr>
      <vt:lpstr>Update on the SPD project</vt:lpstr>
      <vt:lpstr> Recommendations on projects approved for completion  in 2018 and proposed for continuation </vt:lpstr>
      <vt:lpstr> Recommendations on projects approved for completion  in 2018 and proposed for continuation </vt:lpstr>
      <vt:lpstr>Scientific Reports</vt:lpstr>
      <vt:lpstr>Presentations by young scientists</vt:lpstr>
      <vt:lpstr>Next PAC-PP  Meeting – June 18-19, 2018 </vt:lpstr>
      <vt:lpstr>PowerPoint Presentation</vt:lpstr>
    </vt:vector>
  </TitlesOfParts>
  <Company>cea</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Microsoft Office User</cp:lastModifiedBy>
  <cp:revision>1296</cp:revision>
  <cp:lastPrinted>2015-02-17T16:45:31Z</cp:lastPrinted>
  <dcterms:created xsi:type="dcterms:W3CDTF">2010-01-13T11:24:08Z</dcterms:created>
  <dcterms:modified xsi:type="dcterms:W3CDTF">2018-02-22T11:27:48Z</dcterms:modified>
</cp:coreProperties>
</file>