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99" r:id="rId9"/>
    <p:sldId id="267" r:id="rId10"/>
    <p:sldId id="266" r:id="rId11"/>
    <p:sldId id="289" r:id="rId12"/>
    <p:sldId id="269" r:id="rId13"/>
    <p:sldId id="285" r:id="rId14"/>
    <p:sldId id="270" r:id="rId15"/>
    <p:sldId id="307" r:id="rId16"/>
    <p:sldId id="316" r:id="rId17"/>
    <p:sldId id="271" r:id="rId18"/>
    <p:sldId id="303" r:id="rId19"/>
    <p:sldId id="272" r:id="rId20"/>
    <p:sldId id="291" r:id="rId21"/>
    <p:sldId id="273" r:id="rId22"/>
    <p:sldId id="309" r:id="rId23"/>
    <p:sldId id="311" r:id="rId24"/>
    <p:sldId id="312" r:id="rId25"/>
    <p:sldId id="296" r:id="rId26"/>
    <p:sldId id="274" r:id="rId27"/>
    <p:sldId id="297" r:id="rId28"/>
    <p:sldId id="275" r:id="rId29"/>
    <p:sldId id="317" r:id="rId30"/>
    <p:sldId id="302" r:id="rId31"/>
    <p:sldId id="318" r:id="rId32"/>
    <p:sldId id="278" r:id="rId33"/>
    <p:sldId id="298" r:id="rId34"/>
    <p:sldId id="314" r:id="rId35"/>
    <p:sldId id="279" r:id="rId36"/>
    <p:sldId id="280" r:id="rId37"/>
    <p:sldId id="281" r:id="rId38"/>
    <p:sldId id="305" r:id="rId39"/>
    <p:sldId id="282" r:id="rId40"/>
    <p:sldId id="26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56"/>
    <a:srgbClr val="D5FEE9"/>
    <a:srgbClr val="813E06"/>
    <a:srgbClr val="F21FFF"/>
    <a:srgbClr val="00073B"/>
    <a:srgbClr val="20F205"/>
    <a:srgbClr val="0C5D00"/>
    <a:srgbClr val="16A702"/>
    <a:srgbClr val="F7F7F7"/>
    <a:srgbClr val="FDF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638C3-0A8E-0044-9F25-D44015EAF498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08E5B-F1F5-954A-9AAE-363BA0415B73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E5B-F1F5-954A-9AAE-363BA0415B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8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8E5B-F1F5-954A-9AAE-363BA0415B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300" dirty="0" smtClean="0">
                <a:latin typeface="Arial" charset="0"/>
                <a:ea typeface="ＭＳ Ｐゴシック" charset="0"/>
                <a:cs typeface="ＭＳ Ｐゴシック" charset="0"/>
              </a:rPr>
              <a:t>25+5</a:t>
            </a:r>
            <a:r>
              <a:rPr lang="en-US" altLang="ja-JP" sz="3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/ about 18 slides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ja-JP" altLang="en-US" sz="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F87D28-6326-834B-BC05-7B4DC9913F7A}" type="slidenum">
              <a:rPr lang="ja-JP" altLang="en-US" sz="1200">
                <a:solidFill>
                  <a:srgbClr val="000000"/>
                </a:solidFill>
              </a:rPr>
              <a:pPr/>
              <a:t>39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4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9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1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06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0521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05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7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9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5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5562-298E-CF42-9427-42CC6F63B69B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80223-9FD1-604D-9768-53EA93B16EF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8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4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7.png"/><Relationship Id="rId5" Type="http://schemas.openxmlformats.org/officeDocument/2006/relationships/image" Target="../media/image36.jp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openxmlformats.org/officeDocument/2006/relationships/image" Target="../media/image63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8" Type="http://schemas.openxmlformats.org/officeDocument/2006/relationships/image" Target="../media/image61.png"/><Relationship Id="rId1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pn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jpeg"/><Relationship Id="rId12" Type="http://schemas.openxmlformats.org/officeDocument/2006/relationships/image" Target="../media/image96.jpeg"/><Relationship Id="rId13" Type="http://schemas.openxmlformats.org/officeDocument/2006/relationships/image" Target="../media/image97.jpeg"/><Relationship Id="rId1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38.jp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0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jpg"/><Relationship Id="rId5" Type="http://schemas.openxmlformats.org/officeDocument/2006/relationships/image" Target="../media/image114.jpeg"/><Relationship Id="rId6" Type="http://schemas.openxmlformats.org/officeDocument/2006/relationships/image" Target="../media/image115.pn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9.png"/><Relationship Id="rId9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8348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9546" y="637315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5802" y="6523550"/>
            <a:ext cx="1401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Angela Bracco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90047" y="727363"/>
            <a:ext cx="399554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Presentation of the Long Range Plan </a:t>
            </a:r>
          </a:p>
          <a:p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</a:t>
            </a:r>
          </a:p>
          <a:p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 </a:t>
            </a:r>
            <a:r>
              <a:rPr lang="en-US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NuPECC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909" y="4870570"/>
            <a:ext cx="5511445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Perspectives in Nuclear Science </a:t>
            </a:r>
            <a:endParaRPr lang="en-US" sz="32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its application</a:t>
            </a:r>
          </a:p>
        </p:txBody>
      </p:sp>
      <p:sp>
        <p:nvSpPr>
          <p:cNvPr id="23" name="TextBox 22"/>
          <p:cNvSpPr txBox="1"/>
          <p:nvPr/>
        </p:nvSpPr>
        <p:spPr>
          <a:xfrm rot="1319410">
            <a:off x="7558362" y="1466020"/>
            <a:ext cx="154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brochure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2" name="Immagine 1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96">
            <a:off x="560909" y="929944"/>
            <a:ext cx="2641600" cy="3733800"/>
          </a:xfrm>
          <a:prstGeom prst="rect">
            <a:avLst/>
          </a:prstGeom>
        </p:spPr>
      </p:pic>
      <p:pic>
        <p:nvPicPr>
          <p:cNvPr id="3" name="Immagine 2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098">
            <a:off x="5800387" y="1684900"/>
            <a:ext cx="2660788" cy="3742510"/>
          </a:xfrm>
          <a:prstGeom prst="rect">
            <a:avLst/>
          </a:prstGeom>
        </p:spPr>
      </p:pic>
      <p:pic>
        <p:nvPicPr>
          <p:cNvPr id="15" name="Immagine 14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3727" cy="5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758256"/>
            <a:ext cx="1727200" cy="1701800"/>
          </a:xfrm>
          <a:prstGeom prst="rect">
            <a:avLst/>
          </a:prstGeom>
        </p:spPr>
      </p:pic>
      <p:pic>
        <p:nvPicPr>
          <p:cNvPr id="11" name="Immagine 10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729733"/>
            <a:ext cx="1663700" cy="1676400"/>
          </a:xfrm>
          <a:prstGeom prst="rect">
            <a:avLst/>
          </a:prstGeom>
        </p:spPr>
      </p:pic>
      <p:pic>
        <p:nvPicPr>
          <p:cNvPr id="4" name="Picture 6" descr="NuPECC_logo_croppe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819" y="6315364"/>
            <a:ext cx="1239520" cy="46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554487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8" name="Rettangolo 2"/>
          <p:cNvSpPr/>
          <p:nvPr/>
        </p:nvSpPr>
        <p:spPr>
          <a:xfrm>
            <a:off x="2617826" y="2038"/>
            <a:ext cx="48137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Physics of hadrons </a:t>
            </a:r>
            <a:endParaRPr lang="en-US" sz="3200" b="1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818" y="2078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CasellaDiTesto 9"/>
          <p:cNvSpPr txBox="1"/>
          <p:nvPr/>
        </p:nvSpPr>
        <p:spPr>
          <a:xfrm>
            <a:off x="2226199" y="1941641"/>
            <a:ext cx="5254102" cy="4154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• </a:t>
            </a:r>
            <a:r>
              <a:rPr lang="it-IT" sz="2400" dirty="0">
                <a:solidFill>
                  <a:srgbClr val="000090"/>
                </a:solidFill>
              </a:rPr>
              <a:t>How </a:t>
            </a:r>
            <a:r>
              <a:rPr lang="it-IT" sz="2400" dirty="0" err="1">
                <a:solidFill>
                  <a:srgbClr val="000090"/>
                </a:solidFill>
              </a:rPr>
              <a:t>is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b="1" dirty="0">
                <a:solidFill>
                  <a:srgbClr val="000090"/>
                </a:solidFill>
              </a:rPr>
              <a:t>mass </a:t>
            </a:r>
            <a:r>
              <a:rPr lang="it-IT" sz="2400" b="1" dirty="0" err="1">
                <a:solidFill>
                  <a:srgbClr val="000090"/>
                </a:solidFill>
              </a:rPr>
              <a:t>generated</a:t>
            </a:r>
            <a:r>
              <a:rPr lang="it-IT" sz="2400" b="1" dirty="0">
                <a:solidFill>
                  <a:srgbClr val="000090"/>
                </a:solidFill>
              </a:rPr>
              <a:t> in QCD </a:t>
            </a:r>
            <a:r>
              <a:rPr lang="it-IT" sz="2400" dirty="0">
                <a:solidFill>
                  <a:srgbClr val="000090"/>
                </a:solidFill>
              </a:rPr>
              <a:t>and </a:t>
            </a:r>
            <a:r>
              <a:rPr lang="it-IT" sz="2400" dirty="0" err="1" smtClean="0">
                <a:solidFill>
                  <a:srgbClr val="000090"/>
                </a:solidFill>
              </a:rPr>
              <a:t>what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are </a:t>
            </a:r>
            <a:r>
              <a:rPr lang="it-IT" sz="2400" dirty="0">
                <a:solidFill>
                  <a:srgbClr val="000090"/>
                </a:solidFill>
              </a:rPr>
              <a:t>the </a:t>
            </a:r>
            <a:r>
              <a:rPr lang="it-IT" sz="2400" dirty="0" err="1">
                <a:solidFill>
                  <a:srgbClr val="000090"/>
                </a:solidFill>
              </a:rPr>
              <a:t>static</a:t>
            </a:r>
            <a:r>
              <a:rPr lang="it-IT" sz="2400" dirty="0">
                <a:solidFill>
                  <a:srgbClr val="000090"/>
                </a:solidFill>
              </a:rPr>
              <a:t> and </a:t>
            </a:r>
            <a:r>
              <a:rPr lang="it-IT" sz="2400" dirty="0" err="1">
                <a:solidFill>
                  <a:srgbClr val="000090"/>
                </a:solidFill>
              </a:rPr>
              <a:t>dynamical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err="1">
                <a:solidFill>
                  <a:srgbClr val="000090"/>
                </a:solidFill>
              </a:rPr>
              <a:t>properties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of </a:t>
            </a:r>
            <a:r>
              <a:rPr lang="it-IT" sz="2400" dirty="0" err="1" smtClean="0">
                <a:solidFill>
                  <a:srgbClr val="000090"/>
                </a:solidFill>
              </a:rPr>
              <a:t>hadrons</a:t>
            </a:r>
            <a:r>
              <a:rPr lang="it-IT" sz="2400" dirty="0" smtClean="0">
                <a:solidFill>
                  <a:srgbClr val="000090"/>
                </a:solidFill>
              </a:rPr>
              <a:t>?</a:t>
            </a:r>
          </a:p>
          <a:p>
            <a:endParaRPr lang="it-IT" sz="2400" dirty="0">
              <a:solidFill>
                <a:srgbClr val="000090"/>
              </a:solidFill>
            </a:endParaRPr>
          </a:p>
          <a:p>
            <a:r>
              <a:rPr lang="it-IT" sz="2400" dirty="0">
                <a:solidFill>
                  <a:srgbClr val="000090"/>
                </a:solidFill>
              </a:rPr>
              <a:t> • How </a:t>
            </a:r>
            <a:r>
              <a:rPr lang="it-IT" sz="2400" dirty="0" err="1">
                <a:solidFill>
                  <a:srgbClr val="000090"/>
                </a:solidFill>
              </a:rPr>
              <a:t>does</a:t>
            </a:r>
            <a:r>
              <a:rPr lang="it-IT" sz="2400" dirty="0">
                <a:solidFill>
                  <a:srgbClr val="000090"/>
                </a:solidFill>
              </a:rPr>
              <a:t> the </a:t>
            </a:r>
            <a:r>
              <a:rPr lang="it-IT" sz="2400" b="1" dirty="0">
                <a:solidFill>
                  <a:srgbClr val="000090"/>
                </a:solidFill>
              </a:rPr>
              <a:t>strong force </a:t>
            </a:r>
            <a:r>
              <a:rPr lang="it-IT" sz="2400" dirty="0" smtClean="0">
                <a:solidFill>
                  <a:srgbClr val="000090"/>
                </a:solidFill>
              </a:rPr>
              <a:t>emerge </a:t>
            </a:r>
            <a:r>
              <a:rPr lang="it-IT" sz="2400" dirty="0">
                <a:solidFill>
                  <a:srgbClr val="000090"/>
                </a:solidFill>
              </a:rPr>
              <a:t>from the </a:t>
            </a:r>
            <a:r>
              <a:rPr lang="it-IT" sz="2400" dirty="0" err="1">
                <a:solidFill>
                  <a:srgbClr val="000090"/>
                </a:solidFill>
              </a:rPr>
              <a:t>underlying</a:t>
            </a:r>
            <a:r>
              <a:rPr lang="it-IT" sz="2400" dirty="0">
                <a:solidFill>
                  <a:srgbClr val="000090"/>
                </a:solidFill>
              </a:rPr>
              <a:t> quark-</a:t>
            </a:r>
            <a:r>
              <a:rPr lang="it-IT" sz="2400" dirty="0" err="1" smtClean="0">
                <a:solidFill>
                  <a:srgbClr val="000090"/>
                </a:solidFill>
              </a:rPr>
              <a:t>gluon</a:t>
            </a: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structure</a:t>
            </a:r>
            <a:r>
              <a:rPr lang="it-IT" sz="2400" dirty="0" smtClean="0">
                <a:solidFill>
                  <a:srgbClr val="000090"/>
                </a:solidFill>
              </a:rPr>
              <a:t> of </a:t>
            </a:r>
            <a:r>
              <a:rPr lang="it-IT" sz="2400" dirty="0" err="1" smtClean="0">
                <a:solidFill>
                  <a:srgbClr val="000090"/>
                </a:solidFill>
              </a:rPr>
              <a:t>nucleons</a:t>
            </a:r>
            <a:r>
              <a:rPr lang="it-IT" sz="2400" dirty="0" smtClean="0">
                <a:solidFill>
                  <a:srgbClr val="000090"/>
                </a:solidFill>
              </a:rPr>
              <a:t>?</a:t>
            </a:r>
          </a:p>
          <a:p>
            <a:endParaRPr lang="it-IT" sz="2400" dirty="0" smtClean="0"/>
          </a:p>
          <a:p>
            <a:r>
              <a:rPr lang="it-IT" sz="2400" dirty="0" err="1" smtClean="0">
                <a:solidFill>
                  <a:srgbClr val="0000FF"/>
                </a:solidFill>
              </a:rPr>
              <a:t>Identify</a:t>
            </a:r>
            <a:r>
              <a:rPr lang="it-IT" sz="2400" dirty="0" smtClean="0">
                <a:solidFill>
                  <a:srgbClr val="0000FF"/>
                </a:solidFill>
              </a:rPr>
              <a:t> the connection </a:t>
            </a:r>
            <a:r>
              <a:rPr lang="it-IT" sz="2400" dirty="0" err="1">
                <a:solidFill>
                  <a:srgbClr val="0000FF"/>
                </a:solidFill>
              </a:rPr>
              <a:t>between</a:t>
            </a:r>
            <a:r>
              <a:rPr lang="it-IT" sz="2400" dirty="0">
                <a:solidFill>
                  <a:srgbClr val="0000FF"/>
                </a:solidFill>
              </a:rPr>
              <a:t>  quark </a:t>
            </a:r>
            <a:r>
              <a:rPr lang="it-IT" sz="2400" dirty="0" err="1">
                <a:solidFill>
                  <a:srgbClr val="0000FF"/>
                </a:solidFill>
              </a:rPr>
              <a:t>dynamics</a:t>
            </a:r>
            <a:r>
              <a:rPr lang="it-IT" sz="2400" dirty="0">
                <a:solidFill>
                  <a:srgbClr val="0000FF"/>
                </a:solidFill>
              </a:rPr>
              <a:t> and quantum </a:t>
            </a:r>
            <a:r>
              <a:rPr lang="it-IT" sz="2400" dirty="0" err="1">
                <a:solidFill>
                  <a:srgbClr val="0000FF"/>
                </a:solidFill>
              </a:rPr>
              <a:t>numbers</a:t>
            </a:r>
            <a:r>
              <a:rPr lang="it-IT" sz="2400" dirty="0">
                <a:solidFill>
                  <a:srgbClr val="0000FF"/>
                </a:solidFill>
              </a:rPr>
              <a:t> (spin and </a:t>
            </a:r>
            <a:r>
              <a:rPr lang="it-IT" sz="2400" dirty="0" err="1">
                <a:solidFill>
                  <a:srgbClr val="0000FF"/>
                </a:solidFill>
              </a:rPr>
              <a:t>orbital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angular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momentum</a:t>
            </a:r>
            <a:r>
              <a:rPr lang="it-IT" sz="2400" dirty="0" smtClean="0">
                <a:solidFill>
                  <a:srgbClr val="0000FF"/>
                </a:solidFill>
              </a:rPr>
              <a:t>) 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8734" y="554487"/>
            <a:ext cx="5041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Hadron physics involves studying the intricate patterns of the hadron structures that emerge,  the spectra mapping their energies and their interaction-(tool is  spectroscopy 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512994">
            <a:off x="7455344" y="1834942"/>
            <a:ext cx="1357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Experiments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9724505">
            <a:off x="7716232" y="4989483"/>
            <a:ext cx="8399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Theory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00695" y="5365271"/>
            <a:ext cx="1321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: </a:t>
            </a:r>
          </a:p>
          <a:p>
            <a:r>
              <a:rPr lang="en-US" dirty="0" smtClean="0"/>
              <a:t>theory of </a:t>
            </a:r>
          </a:p>
          <a:p>
            <a:r>
              <a:rPr lang="en-US" dirty="0" smtClean="0"/>
              <a:t>strong force</a:t>
            </a:r>
            <a:endParaRPr lang="en-US" dirty="0"/>
          </a:p>
        </p:txBody>
      </p:sp>
      <p:sp>
        <p:nvSpPr>
          <p:cNvPr id="23" name="Curved Down Arrow 22"/>
          <p:cNvSpPr/>
          <p:nvPr/>
        </p:nvSpPr>
        <p:spPr>
          <a:xfrm rot="19658376">
            <a:off x="6832812" y="1553350"/>
            <a:ext cx="846187" cy="679054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 rot="12745920">
            <a:off x="6835137" y="5688186"/>
            <a:ext cx="888435" cy="545996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mmagine 6" descr="Senza tito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0600" cy="1384300"/>
          </a:xfrm>
          <a:prstGeom prst="rect">
            <a:avLst/>
          </a:prstGeom>
        </p:spPr>
      </p:pic>
      <p:pic>
        <p:nvPicPr>
          <p:cNvPr id="17" name="Immagine 16" descr="Senza titol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11321"/>
          <a:stretch/>
        </p:blipFill>
        <p:spPr>
          <a:xfrm>
            <a:off x="80913" y="2625108"/>
            <a:ext cx="2145285" cy="1984048"/>
          </a:xfrm>
          <a:prstGeom prst="rect">
            <a:avLst/>
          </a:prstGeom>
        </p:spPr>
      </p:pic>
      <p:sp>
        <p:nvSpPr>
          <p:cNvPr id="21" name="TextBox 12"/>
          <p:cNvSpPr txBox="1"/>
          <p:nvPr/>
        </p:nvSpPr>
        <p:spPr>
          <a:xfrm>
            <a:off x="1789546" y="637315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64" y="4620030"/>
            <a:ext cx="3149502" cy="1860004"/>
          </a:xfrm>
          <a:prstGeom prst="rect">
            <a:avLst/>
          </a:prstGeom>
        </p:spPr>
      </p:pic>
      <p:sp>
        <p:nvSpPr>
          <p:cNvPr id="2" name="TextBox 20"/>
          <p:cNvSpPr txBox="1"/>
          <p:nvPr/>
        </p:nvSpPr>
        <p:spPr>
          <a:xfrm>
            <a:off x="1425005" y="784340"/>
            <a:ext cx="3510273" cy="4770537"/>
          </a:xfrm>
          <a:prstGeom prst="rect">
            <a:avLst/>
          </a:prstGeom>
          <a:solidFill>
            <a:srgbClr val="FEFFE5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The proton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Studies have uncovered discrepancies  in measurements of the proton radius  made with different techniques.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New experiment planned to explain this (one at Mainz-MESA ) : </a:t>
            </a:r>
            <a:r>
              <a:rPr lang="en-US" sz="2400" dirty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ew physics?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4"/>
          <p:cNvSpPr txBox="1"/>
          <p:nvPr/>
        </p:nvSpPr>
        <p:spPr>
          <a:xfrm>
            <a:off x="4926166" y="3173129"/>
            <a:ext cx="453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High resolution </a:t>
            </a:r>
            <a:r>
              <a:rPr lang="en-US" sz="2000" dirty="0" smtClean="0">
                <a:solidFill>
                  <a:srgbClr val="0000FF"/>
                </a:solidFill>
              </a:rPr>
              <a:t>experiments with </a:t>
            </a:r>
            <a:r>
              <a:rPr lang="en-US" sz="2000" b="1" dirty="0" smtClean="0">
                <a:solidFill>
                  <a:srgbClr val="0000FF"/>
                </a:solidFill>
              </a:rPr>
              <a:t>antiprotons</a:t>
            </a:r>
            <a:r>
              <a:rPr lang="en-US" sz="2000" dirty="0" smtClean="0">
                <a:solidFill>
                  <a:srgbClr val="0000FF"/>
                </a:solidFill>
              </a:rPr>
              <a:t> (PANDA) at FAIR will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address many issues to test in detail theory of QCD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Bi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4" y="784340"/>
            <a:ext cx="2898585" cy="661712"/>
          </a:xfrm>
          <a:prstGeom prst="rect">
            <a:avLst/>
          </a:prstGeom>
        </p:spPr>
      </p:pic>
      <p:pic>
        <p:nvPicPr>
          <p:cNvPr id="7" name="Immagine 6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40"/>
            <a:ext cx="1514177" cy="1898545"/>
          </a:xfrm>
          <a:prstGeom prst="rect">
            <a:avLst/>
          </a:prstGeom>
        </p:spPr>
      </p:pic>
      <p:pic>
        <p:nvPicPr>
          <p:cNvPr id="8" name="Immagine 7" descr="Senza tito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66" y="1446052"/>
            <a:ext cx="2479300" cy="16717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1687" y="110605"/>
            <a:ext cx="48137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The Physics of hadrons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03839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-7768" t="16423"/>
          <a:stretch/>
        </p:blipFill>
        <p:spPr>
          <a:xfrm rot="667353">
            <a:off x="-35180" y="5230717"/>
            <a:ext cx="3797044" cy="117871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20115884">
            <a:off x="4726504" y="5293266"/>
            <a:ext cx="266694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NICA </a:t>
            </a:r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</a:t>
            </a:r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JINR</a:t>
            </a: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282017" y="4787263"/>
            <a:ext cx="186198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 </a:t>
            </a:r>
            <a:r>
              <a:rPr lang="it-IT" sz="2800" b="1" dirty="0" smtClean="0"/>
              <a:t>the Spin </a:t>
            </a:r>
          </a:p>
          <a:p>
            <a:r>
              <a:rPr lang="it-IT" sz="2800" b="1" dirty="0" err="1" smtClean="0"/>
              <a:t>Problem</a:t>
            </a:r>
            <a:endParaRPr lang="it-IT" sz="2800" b="1" dirty="0" smtClean="0"/>
          </a:p>
          <a:p>
            <a:endParaRPr lang="it-IT" sz="2800" b="1" dirty="0" smtClean="0"/>
          </a:p>
          <a:p>
            <a:r>
              <a:rPr lang="it-IT" sz="2000" b="1" dirty="0" err="1" smtClean="0"/>
              <a:t>After</a:t>
            </a:r>
            <a:r>
              <a:rPr lang="it-IT" sz="2000" b="1" dirty="0" smtClean="0"/>
              <a:t> COMPASS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98221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" y="0"/>
            <a:ext cx="2556503" cy="47148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247" y="652877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49121" y="823445"/>
            <a:ext cx="7368023" cy="3703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4"/>
          <p:cNvSpPr txBox="1"/>
          <p:nvPr/>
        </p:nvSpPr>
        <p:spPr>
          <a:xfrm>
            <a:off x="50007" y="4670563"/>
            <a:ext cx="252174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</a:rPr>
              <a:t>QGP </a:t>
            </a:r>
            <a:r>
              <a:rPr lang="it-IT" dirty="0" err="1" smtClean="0">
                <a:solidFill>
                  <a:srgbClr val="000090"/>
                </a:solidFill>
              </a:rPr>
              <a:t>turned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>
                <a:solidFill>
                  <a:srgbClr val="000090"/>
                </a:solidFill>
              </a:rPr>
              <a:t>into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hadron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few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μs</a:t>
            </a:r>
            <a:r>
              <a:rPr lang="it-IT" dirty="0" smtClean="0">
                <a:solidFill>
                  <a:srgbClr val="000090"/>
                </a:solidFill>
              </a:rPr>
              <a:t>  </a:t>
            </a:r>
            <a:r>
              <a:rPr lang="it-IT" dirty="0" err="1" smtClean="0">
                <a:solidFill>
                  <a:srgbClr val="000090"/>
                </a:solidFill>
              </a:rPr>
              <a:t>after</a:t>
            </a:r>
            <a:r>
              <a:rPr lang="it-IT" dirty="0" smtClean="0">
                <a:solidFill>
                  <a:srgbClr val="000090"/>
                </a:solidFill>
              </a:rPr>
              <a:t> BB. </a:t>
            </a:r>
            <a:r>
              <a:rPr lang="it-IT" dirty="0" err="1" smtClean="0">
                <a:solidFill>
                  <a:srgbClr val="000090"/>
                </a:solidFill>
              </a:rPr>
              <a:t>It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is</a:t>
            </a:r>
            <a:r>
              <a:rPr lang="it-IT" dirty="0" smtClean="0">
                <a:solidFill>
                  <a:srgbClr val="000090"/>
                </a:solidFill>
              </a:rPr>
              <a:t>   </a:t>
            </a:r>
            <a:r>
              <a:rPr lang="it-IT" dirty="0" err="1" smtClean="0">
                <a:solidFill>
                  <a:srgbClr val="000090"/>
                </a:solidFill>
              </a:rPr>
              <a:t>not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seen</a:t>
            </a:r>
            <a:r>
              <a:rPr lang="it-IT" dirty="0" smtClean="0">
                <a:solidFill>
                  <a:srgbClr val="000090"/>
                </a:solidFill>
              </a:rPr>
              <a:t> in  </a:t>
            </a:r>
            <a:r>
              <a:rPr lang="it-IT" dirty="0" err="1" smtClean="0">
                <a:solidFill>
                  <a:srgbClr val="000090"/>
                </a:solidFill>
              </a:rPr>
              <a:t>astronomical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observations</a:t>
            </a:r>
            <a:r>
              <a:rPr lang="it-IT" dirty="0" smtClean="0">
                <a:solidFill>
                  <a:srgbClr val="000090"/>
                </a:solidFill>
              </a:rPr>
              <a:t> and  </a:t>
            </a:r>
            <a:r>
              <a:rPr lang="it-IT" dirty="0" err="1" smtClean="0">
                <a:solidFill>
                  <a:srgbClr val="000090"/>
                </a:solidFill>
              </a:rPr>
              <a:t>thus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is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recreated</a:t>
            </a:r>
            <a:r>
              <a:rPr lang="it-IT" dirty="0" smtClean="0">
                <a:solidFill>
                  <a:srgbClr val="000090"/>
                </a:solidFill>
              </a:rPr>
              <a:t> in </a:t>
            </a:r>
            <a:r>
              <a:rPr lang="it-IT" dirty="0">
                <a:solidFill>
                  <a:srgbClr val="000090"/>
                </a:solidFill>
              </a:rPr>
              <a:t>the </a:t>
            </a:r>
            <a:r>
              <a:rPr lang="it-IT" dirty="0" smtClean="0">
                <a:solidFill>
                  <a:srgbClr val="000090"/>
                </a:solidFill>
              </a:rPr>
              <a:t>lab with  HI  </a:t>
            </a:r>
            <a:r>
              <a:rPr lang="it-IT" dirty="0" err="1" smtClean="0">
                <a:solidFill>
                  <a:srgbClr val="000090"/>
                </a:solidFill>
              </a:rPr>
              <a:t>within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>
                <a:solidFill>
                  <a:srgbClr val="000090"/>
                </a:solidFill>
              </a:rPr>
              <a:t>volumes</a:t>
            </a:r>
            <a:r>
              <a:rPr lang="it-IT" dirty="0">
                <a:solidFill>
                  <a:srgbClr val="000090"/>
                </a:solidFill>
              </a:rPr>
              <a:t> of </a:t>
            </a:r>
            <a:r>
              <a:rPr lang="it-IT" dirty="0" err="1" smtClean="0">
                <a:solidFill>
                  <a:srgbClr val="000090"/>
                </a:solidFill>
              </a:rPr>
              <a:t>nuclear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size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8738" y="948138"/>
            <a:ext cx="2166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90"/>
                </a:solidFill>
              </a:rPr>
              <a:t>signals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>
                <a:solidFill>
                  <a:srgbClr val="000090"/>
                </a:solidFill>
              </a:rPr>
              <a:t>from </a:t>
            </a:r>
            <a:r>
              <a:rPr lang="it-IT" sz="2000" b="1" dirty="0" err="1">
                <a:solidFill>
                  <a:srgbClr val="000090"/>
                </a:solidFill>
              </a:rPr>
              <a:t>deconfinement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endParaRPr lang="it-IT" sz="2000" dirty="0" smtClean="0">
              <a:solidFill>
                <a:srgbClr val="000090"/>
              </a:solidFill>
            </a:endParaRPr>
          </a:p>
          <a:p>
            <a:r>
              <a:rPr lang="it-IT" sz="2000" dirty="0" smtClean="0">
                <a:solidFill>
                  <a:srgbClr val="000090"/>
                </a:solidFill>
              </a:rPr>
              <a:t>and </a:t>
            </a:r>
            <a:r>
              <a:rPr lang="it-IT" sz="2000" dirty="0" err="1">
                <a:solidFill>
                  <a:srgbClr val="000090"/>
                </a:solidFill>
              </a:rPr>
              <a:t>chiral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>
                <a:solidFill>
                  <a:srgbClr val="000090"/>
                </a:solidFill>
              </a:rPr>
              <a:t>symmetry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restoration</a:t>
            </a:r>
            <a:endParaRPr lang="it-IT" sz="2000" dirty="0">
              <a:solidFill>
                <a:srgbClr val="000090"/>
              </a:solidFill>
            </a:endParaRPr>
          </a:p>
          <a:p>
            <a:endParaRPr lang="it-IT" sz="20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819" y="1382199"/>
            <a:ext cx="556563" cy="369332"/>
          </a:xfrm>
          <a:prstGeom prst="rect">
            <a:avLst/>
          </a:prstGeom>
          <a:solidFill>
            <a:srgbClr val="660066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LHC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0839" y="2420714"/>
            <a:ext cx="62198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21FFF"/>
                </a:solidFill>
              </a:rPr>
              <a:t>FAIR</a:t>
            </a:r>
            <a:endParaRPr lang="en-US" b="1" dirty="0">
              <a:solidFill>
                <a:srgbClr val="F21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492" y="3844287"/>
            <a:ext cx="660307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NICA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19" name="Immagine 18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1" y="5672672"/>
            <a:ext cx="1085245" cy="406967"/>
          </a:xfrm>
          <a:prstGeom prst="rect">
            <a:avLst/>
          </a:prstGeom>
        </p:spPr>
      </p:pic>
      <p:pic>
        <p:nvPicPr>
          <p:cNvPr id="27" name="Immagine 15"/>
          <p:cNvPicPr>
            <a:picLocks noChangeAspect="1"/>
          </p:cNvPicPr>
          <p:nvPr/>
        </p:nvPicPr>
        <p:blipFill rotWithShape="1">
          <a:blip r:embed="rId4"/>
          <a:srcRect l="18311" r="10116"/>
          <a:stretch/>
        </p:blipFill>
        <p:spPr>
          <a:xfrm>
            <a:off x="5251946" y="1046723"/>
            <a:ext cx="1806792" cy="1373991"/>
          </a:xfrm>
          <a:prstGeom prst="rect">
            <a:avLst/>
          </a:prstGeom>
        </p:spPr>
      </p:pic>
      <p:pic>
        <p:nvPicPr>
          <p:cNvPr id="9" name="Immagine 8" descr="Senza tito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41" y="4983750"/>
            <a:ext cx="1368209" cy="1377843"/>
          </a:xfrm>
          <a:prstGeom prst="rect">
            <a:avLst/>
          </a:prstGeom>
        </p:spPr>
      </p:pic>
      <p:sp>
        <p:nvSpPr>
          <p:cNvPr id="12" name="Freccia destra 11"/>
          <p:cNvSpPr/>
          <p:nvPr/>
        </p:nvSpPr>
        <p:spPr>
          <a:xfrm rot="19583483">
            <a:off x="5272104" y="2270024"/>
            <a:ext cx="47418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797081" y="130922"/>
            <a:ext cx="6621324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Hadronic</a:t>
            </a:r>
            <a:r>
              <a:rPr lang="it-IT" sz="32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Matter</a:t>
            </a:r>
            <a:r>
              <a:rPr lang="it-IT" sz="32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</a:t>
            </a:r>
            <a:r>
              <a:rPr lang="it-IT" sz="32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 </a:t>
            </a:r>
            <a:r>
              <a:rPr lang="it-IT" sz="32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very</a:t>
            </a:r>
            <a:r>
              <a:rPr lang="it-IT" sz="32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extremes</a:t>
            </a:r>
            <a:endParaRPr lang="it-IT" sz="3200" b="1" dirty="0">
              <a:ln w="11430"/>
              <a:solidFill>
                <a:srgbClr val="00009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26179" y="930208"/>
            <a:ext cx="28284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90"/>
                </a:solidFill>
              </a:rPr>
              <a:t>Matter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at</a:t>
            </a:r>
            <a:r>
              <a:rPr lang="it-IT" sz="2000" dirty="0" smtClean="0">
                <a:solidFill>
                  <a:srgbClr val="000090"/>
                </a:solidFill>
              </a:rPr>
              <a:t>  </a:t>
            </a:r>
            <a:r>
              <a:rPr lang="it-IT" sz="2000" b="1" dirty="0" err="1">
                <a:solidFill>
                  <a:srgbClr val="000090"/>
                </a:solidFill>
              </a:rPr>
              <a:t>v</a:t>
            </a:r>
            <a:r>
              <a:rPr lang="it-IT" sz="2000" b="1" dirty="0" err="1" smtClean="0">
                <a:solidFill>
                  <a:srgbClr val="000090"/>
                </a:solidFill>
              </a:rPr>
              <a:t>ery</a:t>
            </a:r>
            <a:r>
              <a:rPr lang="it-IT" sz="2000" b="1" dirty="0" smtClean="0">
                <a:solidFill>
                  <a:srgbClr val="000090"/>
                </a:solidFill>
              </a:rPr>
              <a:t> high temperature</a:t>
            </a:r>
            <a:r>
              <a:rPr lang="it-IT" sz="2000" dirty="0" smtClean="0">
                <a:solidFill>
                  <a:srgbClr val="000090"/>
                </a:solidFill>
              </a:rPr>
              <a:t> and </a:t>
            </a:r>
            <a:r>
              <a:rPr lang="it-IT" sz="2000" b="1" dirty="0" err="1" smtClean="0">
                <a:solidFill>
                  <a:srgbClr val="000090"/>
                </a:solidFill>
              </a:rPr>
              <a:t>density</a:t>
            </a:r>
            <a:r>
              <a:rPr lang="it-IT" sz="2000" b="1" dirty="0" smtClean="0">
                <a:solidFill>
                  <a:srgbClr val="000090"/>
                </a:solidFill>
              </a:rPr>
              <a:t> (QGP) 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reveals</a:t>
            </a:r>
            <a:r>
              <a:rPr lang="it-IT" sz="2000" dirty="0" smtClean="0">
                <a:solidFill>
                  <a:srgbClr val="000090"/>
                </a:solidFill>
              </a:rPr>
              <a:t> the high </a:t>
            </a:r>
            <a:r>
              <a:rPr lang="it-IT" sz="2000" dirty="0" err="1" smtClean="0">
                <a:solidFill>
                  <a:srgbClr val="000090"/>
                </a:solidFill>
              </a:rPr>
              <a:t>energy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processes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that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drove</a:t>
            </a:r>
            <a:r>
              <a:rPr lang="it-IT" sz="2000" dirty="0" smtClean="0">
                <a:solidFill>
                  <a:srgbClr val="000090"/>
                </a:solidFill>
              </a:rPr>
              <a:t> the </a:t>
            </a:r>
            <a:r>
              <a:rPr lang="it-IT" sz="2000" b="1" dirty="0" err="1" smtClean="0">
                <a:solidFill>
                  <a:srgbClr val="000090"/>
                </a:solidFill>
              </a:rPr>
              <a:t>evolution</a:t>
            </a:r>
            <a:r>
              <a:rPr lang="it-IT" sz="2000" b="1" dirty="0" smtClean="0">
                <a:solidFill>
                  <a:srgbClr val="000090"/>
                </a:solidFill>
              </a:rPr>
              <a:t> of the </a:t>
            </a:r>
            <a:r>
              <a:rPr lang="it-IT" sz="2000" b="1" dirty="0" err="1" smtClean="0">
                <a:solidFill>
                  <a:srgbClr val="000090"/>
                </a:solidFill>
              </a:rPr>
              <a:t>universe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after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its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birth</a:t>
            </a:r>
            <a:r>
              <a:rPr lang="it-IT" sz="2000" b="1" dirty="0" smtClean="0">
                <a:solidFill>
                  <a:srgbClr val="000090"/>
                </a:solidFill>
              </a:rPr>
              <a:t>.</a:t>
            </a:r>
          </a:p>
          <a:p>
            <a:endParaRPr lang="it-IT" dirty="0">
              <a:solidFill>
                <a:srgbClr val="000090"/>
              </a:solidFill>
            </a:endParaRPr>
          </a:p>
          <a:p>
            <a:r>
              <a:rPr lang="it-IT" sz="2000" dirty="0" err="1" smtClean="0">
                <a:solidFill>
                  <a:srgbClr val="000090"/>
                </a:solidFill>
              </a:rPr>
              <a:t>Its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very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exotic</a:t>
            </a:r>
            <a:r>
              <a:rPr lang="it-IT" sz="2000" dirty="0" smtClean="0">
                <a:solidFill>
                  <a:srgbClr val="000090"/>
                </a:solidFill>
              </a:rPr>
              <a:t> nature </a:t>
            </a:r>
            <a:r>
              <a:rPr lang="it-IT" sz="2000" dirty="0" err="1" smtClean="0">
                <a:solidFill>
                  <a:srgbClr val="000090"/>
                </a:solidFill>
              </a:rPr>
              <a:t>is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found</a:t>
            </a:r>
            <a:r>
              <a:rPr lang="it-IT" sz="2000" dirty="0" smtClean="0">
                <a:solidFill>
                  <a:srgbClr val="000090"/>
                </a:solidFill>
              </a:rPr>
              <a:t> in </a:t>
            </a:r>
            <a:r>
              <a:rPr lang="it-IT" sz="2000" dirty="0" err="1" smtClean="0">
                <a:solidFill>
                  <a:srgbClr val="000090"/>
                </a:solidFill>
              </a:rPr>
              <a:t>massively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compressed</a:t>
            </a:r>
            <a:r>
              <a:rPr lang="it-IT" sz="2000" b="1" dirty="0" smtClean="0">
                <a:solidFill>
                  <a:srgbClr val="000090"/>
                </a:solidFill>
              </a:rPr>
              <a:t>  stellar </a:t>
            </a:r>
            <a:r>
              <a:rPr lang="it-IT" sz="2000" b="1" dirty="0" err="1" smtClean="0">
                <a:solidFill>
                  <a:srgbClr val="000090"/>
                </a:solidFill>
              </a:rPr>
              <a:t>corpses</a:t>
            </a:r>
            <a:r>
              <a:rPr lang="it-IT" sz="2000" b="1" dirty="0" smtClean="0">
                <a:solidFill>
                  <a:srgbClr val="000090"/>
                </a:solidFill>
              </a:rPr>
              <a:t> : </a:t>
            </a:r>
            <a:r>
              <a:rPr lang="it-IT" sz="2000" b="1" dirty="0" err="1" smtClean="0">
                <a:solidFill>
                  <a:srgbClr val="000090"/>
                </a:solidFill>
              </a:rPr>
              <a:t>neutron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stars</a:t>
            </a:r>
            <a:endParaRPr lang="it-IT" sz="2000" b="1" dirty="0" smtClean="0">
              <a:solidFill>
                <a:srgbClr val="000090"/>
              </a:solidFill>
            </a:endParaRPr>
          </a:p>
          <a:p>
            <a:endParaRPr lang="it-IT" dirty="0" smtClean="0">
              <a:solidFill>
                <a:srgbClr val="000090"/>
              </a:solidFill>
            </a:endParaRPr>
          </a:p>
          <a:p>
            <a:r>
              <a:rPr lang="it-IT" dirty="0" smtClean="0">
                <a:solidFill>
                  <a:srgbClr val="000090"/>
                </a:solidFill>
              </a:rPr>
              <a:t>  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25" name="Freccia destra 24"/>
          <p:cNvSpPr/>
          <p:nvPr/>
        </p:nvSpPr>
        <p:spPr>
          <a:xfrm rot="3397570">
            <a:off x="4830337" y="4665471"/>
            <a:ext cx="47418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18"/>
          <p:cNvPicPr>
            <a:picLocks noChangeAspect="1"/>
          </p:cNvPicPr>
          <p:nvPr/>
        </p:nvPicPr>
        <p:blipFill rotWithShape="1">
          <a:blip r:embed="rId6"/>
          <a:srcRect l="4152"/>
          <a:stretch/>
        </p:blipFill>
        <p:spPr>
          <a:xfrm>
            <a:off x="5474294" y="2959658"/>
            <a:ext cx="3669705" cy="3086111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2669857" y="6497437"/>
            <a:ext cx="4134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5950650" y="3453400"/>
            <a:ext cx="1708411" cy="781773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sinistra 4"/>
          <p:cNvSpPr/>
          <p:nvPr/>
        </p:nvSpPr>
        <p:spPr>
          <a:xfrm rot="18406177">
            <a:off x="1788358" y="3175678"/>
            <a:ext cx="965020" cy="484632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9191" y="5630556"/>
            <a:ext cx="8532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ALICE </a:t>
            </a:r>
            <a:r>
              <a:rPr lang="it-IT" sz="2400" dirty="0" err="1" smtClean="0">
                <a:solidFill>
                  <a:srgbClr val="0000FF"/>
                </a:solidFill>
              </a:rPr>
              <a:t>at</a:t>
            </a:r>
            <a:r>
              <a:rPr lang="it-IT" sz="2400" dirty="0" smtClean="0">
                <a:solidFill>
                  <a:srgbClr val="0000FF"/>
                </a:solidFill>
              </a:rPr>
              <a:t> LHC  </a:t>
            </a:r>
            <a:r>
              <a:rPr lang="it-IT" sz="2400" dirty="0" err="1" smtClean="0">
                <a:solidFill>
                  <a:srgbClr val="0000FF"/>
                </a:solidFill>
              </a:rPr>
              <a:t>is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built</a:t>
            </a:r>
            <a:r>
              <a:rPr lang="it-IT" sz="2400" dirty="0" smtClean="0">
                <a:solidFill>
                  <a:srgbClr val="0000FF"/>
                </a:solidFill>
              </a:rPr>
              <a:t> with </a:t>
            </a:r>
            <a:r>
              <a:rPr lang="it-IT" sz="2400" dirty="0" err="1" smtClean="0">
                <a:solidFill>
                  <a:srgbClr val="0000FF"/>
                </a:solidFill>
              </a:rPr>
              <a:t>technical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features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suited</a:t>
            </a:r>
            <a:r>
              <a:rPr lang="it-IT" sz="2400" dirty="0" smtClean="0">
                <a:solidFill>
                  <a:srgbClr val="0000FF"/>
                </a:solidFill>
              </a:rPr>
              <a:t> to </a:t>
            </a:r>
            <a:r>
              <a:rPr lang="it-IT" sz="2400" dirty="0" err="1" smtClean="0">
                <a:solidFill>
                  <a:srgbClr val="0000FF"/>
                </a:solidFill>
              </a:rPr>
              <a:t>study</a:t>
            </a:r>
            <a:r>
              <a:rPr lang="it-IT" sz="2400" dirty="0" smtClean="0">
                <a:solidFill>
                  <a:srgbClr val="0000FF"/>
                </a:solidFill>
              </a:rPr>
              <a:t> the </a:t>
            </a:r>
            <a:r>
              <a:rPr lang="it-IT" sz="2400" dirty="0" err="1" smtClean="0">
                <a:solidFill>
                  <a:srgbClr val="0000FF"/>
                </a:solidFill>
              </a:rPr>
              <a:t>properties</a:t>
            </a:r>
            <a:r>
              <a:rPr lang="it-IT" sz="2400" dirty="0" smtClean="0">
                <a:solidFill>
                  <a:srgbClr val="0000FF"/>
                </a:solidFill>
              </a:rPr>
              <a:t> of a plasma (a </a:t>
            </a:r>
            <a:r>
              <a:rPr lang="it-IT" sz="2400" dirty="0" err="1" smtClean="0">
                <a:solidFill>
                  <a:srgbClr val="0000FF"/>
                </a:solidFill>
              </a:rPr>
              <a:t>soup</a:t>
            </a:r>
            <a:r>
              <a:rPr lang="it-IT" sz="2400" dirty="0" smtClean="0">
                <a:solidFill>
                  <a:srgbClr val="0000FF"/>
                </a:solidFill>
              </a:rPr>
              <a:t>) of </a:t>
            </a:r>
            <a:r>
              <a:rPr lang="it-IT" sz="2400" dirty="0" err="1" smtClean="0">
                <a:solidFill>
                  <a:srgbClr val="0000FF"/>
                </a:solidFill>
              </a:rPr>
              <a:t>quarks</a:t>
            </a:r>
            <a:r>
              <a:rPr lang="it-IT" sz="2400" dirty="0" smtClean="0">
                <a:solidFill>
                  <a:srgbClr val="0000FF"/>
                </a:solidFill>
              </a:rPr>
              <a:t> and </a:t>
            </a:r>
            <a:r>
              <a:rPr lang="it-IT" sz="2400" dirty="0" err="1" smtClean="0">
                <a:solidFill>
                  <a:srgbClr val="0000FF"/>
                </a:solidFill>
              </a:rPr>
              <a:t>gluon</a:t>
            </a:r>
            <a:r>
              <a:rPr lang="it-IT" sz="2400" dirty="0" smtClean="0">
                <a:solidFill>
                  <a:srgbClr val="0000FF"/>
                </a:solidFill>
              </a:rPr>
              <a:t> the </a:t>
            </a:r>
            <a:r>
              <a:rPr lang="it-IT" sz="2400" dirty="0" err="1" smtClean="0">
                <a:solidFill>
                  <a:srgbClr val="0000FF"/>
                </a:solidFill>
              </a:rPr>
              <a:t>sources</a:t>
            </a:r>
            <a:r>
              <a:rPr lang="it-IT" sz="2400" dirty="0" smtClean="0">
                <a:solidFill>
                  <a:srgbClr val="0000FF"/>
                </a:solidFill>
              </a:rPr>
              <a:t> and </a:t>
            </a:r>
            <a:r>
              <a:rPr lang="it-IT" sz="2400" dirty="0" err="1" smtClean="0">
                <a:solidFill>
                  <a:srgbClr val="0000FF"/>
                </a:solidFill>
              </a:rPr>
              <a:t>carrier</a:t>
            </a:r>
            <a:r>
              <a:rPr lang="it-IT" sz="2400" dirty="0" smtClean="0">
                <a:solidFill>
                  <a:srgbClr val="0000FF"/>
                </a:solidFill>
              </a:rPr>
              <a:t> of the strong force</a:t>
            </a:r>
          </a:p>
        </p:txBody>
      </p:sp>
      <p:pic>
        <p:nvPicPr>
          <p:cNvPr id="5" name="Immagine 4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1" y="850900"/>
            <a:ext cx="5367807" cy="3546799"/>
          </a:xfrm>
          <a:prstGeom prst="rect">
            <a:avLst/>
          </a:prstGeom>
        </p:spPr>
      </p:pic>
      <p:pic>
        <p:nvPicPr>
          <p:cNvPr id="6" name="Immagine 14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32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470" y="0"/>
            <a:ext cx="1208530" cy="1147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985" y="3466981"/>
            <a:ext cx="3775512" cy="2107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8445"/>
          <a:stretch/>
        </p:blipFill>
        <p:spPr>
          <a:xfrm rot="1070597">
            <a:off x="5011652" y="1159806"/>
            <a:ext cx="3407026" cy="238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2497" y="3830067"/>
            <a:ext cx="2567519" cy="1569660"/>
          </a:xfrm>
          <a:prstGeom prst="rect">
            <a:avLst/>
          </a:prstGeom>
          <a:solidFill>
            <a:srgbClr val="CFDCF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Excellent particle selection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capabilities also at low momenta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7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uPECC_logo_cropp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6504675"/>
            <a:ext cx="793633" cy="29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504675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9" name="CasellaDiTesto 10"/>
          <p:cNvSpPr txBox="1"/>
          <p:nvPr/>
        </p:nvSpPr>
        <p:spPr>
          <a:xfrm>
            <a:off x="22700" y="1381452"/>
            <a:ext cx="2547765" cy="5016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/>
              <a:t> </a:t>
            </a:r>
            <a:r>
              <a:rPr lang="it-IT" sz="1600" dirty="0" err="1">
                <a:solidFill>
                  <a:srgbClr val="000090"/>
                </a:solidFill>
              </a:rPr>
              <a:t>Where</a:t>
            </a:r>
            <a:r>
              <a:rPr lang="it-IT" sz="1600" dirty="0">
                <a:solidFill>
                  <a:srgbClr val="000090"/>
                </a:solidFill>
              </a:rPr>
              <a:t> are the </a:t>
            </a:r>
            <a:r>
              <a:rPr lang="it-IT" sz="1600" b="1" dirty="0" err="1">
                <a:solidFill>
                  <a:srgbClr val="000090"/>
                </a:solidFill>
              </a:rPr>
              <a:t>limits</a:t>
            </a:r>
            <a:r>
              <a:rPr lang="it-IT" sz="1600" b="1" dirty="0">
                <a:solidFill>
                  <a:srgbClr val="000090"/>
                </a:solidFill>
              </a:rPr>
              <a:t> of </a:t>
            </a:r>
            <a:r>
              <a:rPr lang="it-IT" sz="1600" b="1" dirty="0" err="1">
                <a:solidFill>
                  <a:srgbClr val="000090"/>
                </a:solidFill>
              </a:rPr>
              <a:t>stability</a:t>
            </a:r>
            <a:r>
              <a:rPr lang="it-IT" sz="1600" dirty="0">
                <a:solidFill>
                  <a:srgbClr val="000090"/>
                </a:solidFill>
              </a:rPr>
              <a:t> and </a:t>
            </a:r>
            <a:r>
              <a:rPr lang="it-IT" sz="1600" dirty="0" err="1">
                <a:solidFill>
                  <a:srgbClr val="000090"/>
                </a:solidFill>
              </a:rPr>
              <a:t>what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</a:rPr>
              <a:t>is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smtClean="0">
                <a:solidFill>
                  <a:srgbClr val="000090"/>
                </a:solidFill>
              </a:rPr>
              <a:t>the </a:t>
            </a:r>
            <a:r>
              <a:rPr lang="it-IT" sz="1600" dirty="0" err="1">
                <a:solidFill>
                  <a:srgbClr val="000090"/>
                </a:solidFill>
              </a:rPr>
              <a:t>heaviest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>
                <a:solidFill>
                  <a:srgbClr val="000090"/>
                </a:solidFill>
              </a:rPr>
              <a:t>element</a:t>
            </a:r>
            <a:r>
              <a:rPr lang="it-IT" sz="1600" dirty="0" smtClean="0">
                <a:solidFill>
                  <a:srgbClr val="000090"/>
                </a:solidFill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it-IT" sz="1600" dirty="0">
              <a:solidFill>
                <a:srgbClr val="000090"/>
              </a:solidFill>
            </a:endParaRPr>
          </a:p>
          <a:p>
            <a:r>
              <a:rPr lang="it-IT" sz="1600" dirty="0">
                <a:solidFill>
                  <a:srgbClr val="000090"/>
                </a:solidFill>
              </a:rPr>
              <a:t>•  How </a:t>
            </a:r>
            <a:r>
              <a:rPr lang="it-IT" sz="1600" dirty="0" err="1">
                <a:solidFill>
                  <a:srgbClr val="000090"/>
                </a:solidFill>
              </a:rPr>
              <a:t>does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b="1" dirty="0" err="1">
                <a:solidFill>
                  <a:srgbClr val="000090"/>
                </a:solidFill>
              </a:rPr>
              <a:t>nuclear</a:t>
            </a:r>
            <a:r>
              <a:rPr lang="it-IT" sz="1600" b="1" dirty="0">
                <a:solidFill>
                  <a:srgbClr val="000090"/>
                </a:solidFill>
              </a:rPr>
              <a:t> </a:t>
            </a:r>
            <a:r>
              <a:rPr lang="it-IT" sz="1600" b="1" dirty="0" err="1">
                <a:solidFill>
                  <a:srgbClr val="000090"/>
                </a:solidFill>
              </a:rPr>
              <a:t>structure</a:t>
            </a:r>
            <a:r>
              <a:rPr lang="it-IT" sz="1600" b="1" dirty="0">
                <a:solidFill>
                  <a:srgbClr val="000090"/>
                </a:solidFill>
              </a:rPr>
              <a:t> evolve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smtClean="0">
                <a:solidFill>
                  <a:srgbClr val="000090"/>
                </a:solidFill>
              </a:rPr>
              <a:t>(</a:t>
            </a:r>
            <a:r>
              <a:rPr lang="it-IT" sz="1600" dirty="0" err="1" smtClean="0">
                <a:solidFill>
                  <a:srgbClr val="000090"/>
                </a:solidFill>
              </a:rPr>
              <a:t>also</a:t>
            </a:r>
            <a:r>
              <a:rPr lang="it-IT" sz="1600" dirty="0" smtClean="0">
                <a:solidFill>
                  <a:srgbClr val="000090"/>
                </a:solidFill>
              </a:rPr>
              <a:t> with T and L) and </a:t>
            </a:r>
            <a:r>
              <a:rPr lang="it-IT" sz="1600" dirty="0" err="1">
                <a:solidFill>
                  <a:srgbClr val="000090"/>
                </a:solidFill>
              </a:rPr>
              <a:t>what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>
                <a:solidFill>
                  <a:srgbClr val="000090"/>
                </a:solidFill>
              </a:rPr>
              <a:t>shapes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smtClean="0">
                <a:solidFill>
                  <a:srgbClr val="000090"/>
                </a:solidFill>
              </a:rPr>
              <a:t>can nuclei </a:t>
            </a:r>
            <a:r>
              <a:rPr lang="it-IT" sz="1600" dirty="0" err="1" smtClean="0">
                <a:solidFill>
                  <a:srgbClr val="000090"/>
                </a:solidFill>
              </a:rPr>
              <a:t>adopt</a:t>
            </a:r>
            <a:r>
              <a:rPr lang="it-IT" sz="1600" dirty="0" smtClean="0">
                <a:solidFill>
                  <a:srgbClr val="000090"/>
                </a:solidFill>
              </a:rPr>
              <a:t> ?</a:t>
            </a:r>
          </a:p>
          <a:p>
            <a:endParaRPr lang="it-IT" sz="1600" dirty="0">
              <a:solidFill>
                <a:srgbClr val="000090"/>
              </a:solidFill>
            </a:endParaRPr>
          </a:p>
          <a:p>
            <a:r>
              <a:rPr lang="it-IT" sz="1600" dirty="0" smtClean="0">
                <a:solidFill>
                  <a:srgbClr val="000090"/>
                </a:solidFill>
              </a:rPr>
              <a:t>•  </a:t>
            </a:r>
            <a:r>
              <a:rPr lang="it-IT" sz="1600" dirty="0">
                <a:solidFill>
                  <a:srgbClr val="000090"/>
                </a:solidFill>
              </a:rPr>
              <a:t>How </a:t>
            </a:r>
            <a:r>
              <a:rPr lang="it-IT" sz="1600" b="1" dirty="0" err="1">
                <a:solidFill>
                  <a:srgbClr val="000090"/>
                </a:solidFill>
              </a:rPr>
              <a:t>complex</a:t>
            </a:r>
            <a:r>
              <a:rPr lang="it-IT" sz="1600" dirty="0">
                <a:solidFill>
                  <a:srgbClr val="000090"/>
                </a:solidFill>
              </a:rPr>
              <a:t> are </a:t>
            </a:r>
            <a:r>
              <a:rPr lang="it-IT" sz="1600" dirty="0" err="1">
                <a:solidFill>
                  <a:srgbClr val="000090"/>
                </a:solidFill>
              </a:rPr>
              <a:t>nuclear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>
                <a:solidFill>
                  <a:srgbClr val="000090"/>
                </a:solidFill>
              </a:rPr>
              <a:t>excitations</a:t>
            </a:r>
            <a:r>
              <a:rPr lang="it-IT" sz="1600" dirty="0" smtClean="0">
                <a:solidFill>
                  <a:srgbClr val="000090"/>
                </a:solidFill>
              </a:rPr>
              <a:t>?</a:t>
            </a:r>
          </a:p>
          <a:p>
            <a:endParaRPr lang="it-IT" sz="1600" dirty="0">
              <a:solidFill>
                <a:srgbClr val="000090"/>
              </a:solidFill>
            </a:endParaRPr>
          </a:p>
          <a:p>
            <a:r>
              <a:rPr lang="it-IT" sz="1600" dirty="0">
                <a:solidFill>
                  <a:srgbClr val="000090"/>
                </a:solidFill>
              </a:rPr>
              <a:t>•  How do </a:t>
            </a:r>
            <a:r>
              <a:rPr lang="it-IT" sz="1600" b="1" dirty="0" err="1">
                <a:solidFill>
                  <a:srgbClr val="000090"/>
                </a:solidFill>
              </a:rPr>
              <a:t>correlations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>
                <a:solidFill>
                  <a:srgbClr val="000090"/>
                </a:solidFill>
              </a:rPr>
              <a:t>appear</a:t>
            </a:r>
            <a:r>
              <a:rPr lang="it-IT" sz="1600" dirty="0">
                <a:solidFill>
                  <a:srgbClr val="000090"/>
                </a:solidFill>
              </a:rPr>
              <a:t> in </a:t>
            </a:r>
            <a:r>
              <a:rPr lang="it-IT" sz="1600" dirty="0" err="1">
                <a:solidFill>
                  <a:srgbClr val="000090"/>
                </a:solidFill>
              </a:rPr>
              <a:t>dilute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</a:rPr>
              <a:t>neutron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</a:rPr>
              <a:t>matter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smtClean="0">
                <a:solidFill>
                  <a:srgbClr val="000090"/>
                </a:solidFill>
              </a:rPr>
              <a:t>?</a:t>
            </a:r>
          </a:p>
          <a:p>
            <a:endParaRPr lang="it-IT" sz="1600" dirty="0">
              <a:solidFill>
                <a:srgbClr val="000090"/>
              </a:solidFill>
            </a:endParaRPr>
          </a:p>
          <a:p>
            <a:r>
              <a:rPr lang="it-IT" sz="1600" dirty="0">
                <a:solidFill>
                  <a:srgbClr val="000090"/>
                </a:solidFill>
              </a:rPr>
              <a:t>•  </a:t>
            </a:r>
            <a:r>
              <a:rPr lang="it-IT" sz="1600" dirty="0" err="1">
                <a:solidFill>
                  <a:srgbClr val="000090"/>
                </a:solidFill>
              </a:rPr>
              <a:t>What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>
                <a:solidFill>
                  <a:srgbClr val="000090"/>
                </a:solidFill>
              </a:rPr>
              <a:t>is</a:t>
            </a:r>
            <a:r>
              <a:rPr lang="it-IT" sz="1600" dirty="0">
                <a:solidFill>
                  <a:srgbClr val="000090"/>
                </a:solidFill>
              </a:rPr>
              <a:t> the </a:t>
            </a:r>
            <a:r>
              <a:rPr lang="it-IT" sz="1600" dirty="0" err="1">
                <a:solidFill>
                  <a:srgbClr val="000090"/>
                </a:solidFill>
              </a:rPr>
              <a:t>density</a:t>
            </a:r>
            <a:r>
              <a:rPr lang="it-IT" sz="1600" dirty="0">
                <a:solidFill>
                  <a:srgbClr val="000090"/>
                </a:solidFill>
              </a:rPr>
              <a:t> and </a:t>
            </a:r>
            <a:r>
              <a:rPr lang="it-IT" sz="1600" dirty="0" err="1">
                <a:solidFill>
                  <a:srgbClr val="000090"/>
                </a:solidFill>
              </a:rPr>
              <a:t>isospin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</a:rPr>
              <a:t>dependence</a:t>
            </a:r>
            <a:r>
              <a:rPr lang="it-IT" sz="1600" dirty="0">
                <a:solidFill>
                  <a:srgbClr val="000090"/>
                </a:solidFill>
              </a:rPr>
              <a:t> </a:t>
            </a:r>
            <a:r>
              <a:rPr lang="it-IT" sz="1600" dirty="0" smtClean="0">
                <a:solidFill>
                  <a:srgbClr val="000090"/>
                </a:solidFill>
              </a:rPr>
              <a:t>of </a:t>
            </a:r>
            <a:r>
              <a:rPr lang="it-IT" sz="1600" dirty="0">
                <a:solidFill>
                  <a:srgbClr val="000090"/>
                </a:solidFill>
              </a:rPr>
              <a:t>the </a:t>
            </a:r>
            <a:r>
              <a:rPr lang="it-IT" sz="1600" b="1" dirty="0" err="1">
                <a:solidFill>
                  <a:srgbClr val="000090"/>
                </a:solidFill>
              </a:rPr>
              <a:t>nuclear</a:t>
            </a:r>
            <a:r>
              <a:rPr lang="it-IT" sz="1600" b="1" dirty="0">
                <a:solidFill>
                  <a:srgbClr val="000090"/>
                </a:solidFill>
              </a:rPr>
              <a:t> </a:t>
            </a:r>
            <a:r>
              <a:rPr lang="it-IT" sz="1600" b="1" dirty="0" err="1">
                <a:solidFill>
                  <a:srgbClr val="000090"/>
                </a:solidFill>
              </a:rPr>
              <a:t>equation</a:t>
            </a:r>
            <a:r>
              <a:rPr lang="it-IT" sz="1600" b="1" dirty="0">
                <a:solidFill>
                  <a:srgbClr val="000090"/>
                </a:solidFill>
              </a:rPr>
              <a:t> of </a:t>
            </a:r>
            <a:r>
              <a:rPr lang="it-IT" sz="1600" b="1" dirty="0" smtClean="0">
                <a:solidFill>
                  <a:srgbClr val="000090"/>
                </a:solidFill>
              </a:rPr>
              <a:t>state </a:t>
            </a:r>
            <a:r>
              <a:rPr lang="it-IT" sz="1600" dirty="0" smtClean="0">
                <a:solidFill>
                  <a:srgbClr val="000090"/>
                </a:solidFill>
              </a:rPr>
              <a:t>?</a:t>
            </a:r>
          </a:p>
          <a:p>
            <a:r>
              <a:rPr lang="it-IT" sz="1600" dirty="0" smtClean="0">
                <a:solidFill>
                  <a:srgbClr val="000090"/>
                </a:solidFill>
              </a:rPr>
              <a:t>(for </a:t>
            </a:r>
            <a:r>
              <a:rPr lang="it-IT" sz="1600" dirty="0" err="1" smtClean="0">
                <a:solidFill>
                  <a:srgbClr val="000090"/>
                </a:solidFill>
              </a:rPr>
              <a:t>neutron</a:t>
            </a:r>
            <a:r>
              <a:rPr lang="it-IT" sz="1600" dirty="0" smtClean="0">
                <a:solidFill>
                  <a:srgbClr val="000090"/>
                </a:solidFill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</a:rPr>
              <a:t>stars</a:t>
            </a:r>
            <a:r>
              <a:rPr lang="it-IT" sz="1600" dirty="0" smtClean="0">
                <a:solidFill>
                  <a:srgbClr val="000090"/>
                </a:solidFill>
              </a:rPr>
              <a:t>)</a:t>
            </a:r>
            <a:endParaRPr lang="it-IT" sz="1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0" y="803793"/>
            <a:ext cx="19014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Questions 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15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864" y="2898177"/>
            <a:ext cx="1954121" cy="1314276"/>
          </a:xfrm>
          <a:prstGeom prst="rect">
            <a:avLst/>
          </a:prstGeom>
        </p:spPr>
      </p:pic>
      <p:grpSp>
        <p:nvGrpSpPr>
          <p:cNvPr id="16" name="Group 24"/>
          <p:cNvGrpSpPr/>
          <p:nvPr/>
        </p:nvGrpSpPr>
        <p:grpSpPr>
          <a:xfrm>
            <a:off x="2919227" y="2939936"/>
            <a:ext cx="4113070" cy="2326816"/>
            <a:chOff x="2490616" y="2852936"/>
            <a:chExt cx="3881584" cy="2016224"/>
          </a:xfrm>
        </p:grpSpPr>
        <p:sp>
          <p:nvSpPr>
            <p:cNvPr id="17" name="Oval 25"/>
            <p:cNvSpPr/>
            <p:nvPr/>
          </p:nvSpPr>
          <p:spPr>
            <a:xfrm>
              <a:off x="3104341" y="4041068"/>
              <a:ext cx="1195293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chemeClr val="tx1"/>
                  </a:solidFill>
                </a:rPr>
                <a:t>decays</a:t>
              </a:r>
            </a:p>
          </p:txBody>
        </p:sp>
        <p:sp>
          <p:nvSpPr>
            <p:cNvPr id="18" name="Oval 26"/>
            <p:cNvSpPr/>
            <p:nvPr/>
          </p:nvSpPr>
          <p:spPr>
            <a:xfrm>
              <a:off x="4859353" y="3140968"/>
              <a:ext cx="972787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mass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27"/>
            <p:cNvSpPr/>
            <p:nvPr/>
          </p:nvSpPr>
          <p:spPr>
            <a:xfrm>
              <a:off x="4788025" y="3789040"/>
              <a:ext cx="1584175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e</a:t>
              </a:r>
              <a:r>
                <a:rPr lang="en-GB" dirty="0" smtClean="0">
                  <a:solidFill>
                    <a:schemeClr val="tx1"/>
                  </a:solidFill>
                </a:rPr>
                <a:t>-m moments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28"/>
            <p:cNvSpPr/>
            <p:nvPr/>
          </p:nvSpPr>
          <p:spPr>
            <a:xfrm>
              <a:off x="2490616" y="3195132"/>
              <a:ext cx="1788062" cy="889205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Transition prob. </a:t>
              </a:r>
              <a:r>
                <a:rPr lang="en-GB" sz="1400" dirty="0" err="1" smtClean="0">
                  <a:solidFill>
                    <a:schemeClr val="tx1"/>
                  </a:solidFill>
                </a:rPr>
                <a:t>Collectivity</a:t>
              </a:r>
              <a:r>
                <a:rPr lang="en-GB" sz="1400" dirty="0" smtClean="0">
                  <a:solidFill>
                    <a:schemeClr val="tx1"/>
                  </a:solidFill>
                </a:rPr>
                <a:t>  </a:t>
              </a:r>
              <a:r>
                <a:rPr lang="en-GB" sz="1400" b="1" dirty="0" smtClean="0">
                  <a:solidFill>
                    <a:srgbClr val="0000FF"/>
                  </a:solidFill>
                </a:rPr>
                <a:t>shapes</a:t>
              </a:r>
              <a:endParaRPr lang="en-GB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Oval 29"/>
            <p:cNvSpPr/>
            <p:nvPr/>
          </p:nvSpPr>
          <p:spPr>
            <a:xfrm>
              <a:off x="4033298" y="4077072"/>
              <a:ext cx="1078762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Radius 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30"/>
            <p:cNvSpPr/>
            <p:nvPr/>
          </p:nvSpPr>
          <p:spPr>
            <a:xfrm>
              <a:off x="4104626" y="3573016"/>
              <a:ext cx="1187454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Spin, parity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31"/>
            <p:cNvSpPr/>
            <p:nvPr/>
          </p:nvSpPr>
          <p:spPr>
            <a:xfrm>
              <a:off x="3794853" y="2852936"/>
              <a:ext cx="1416193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chemeClr val="tx1"/>
                  </a:solidFill>
                </a:rPr>
                <a:t>Nucleon orbitals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14928" y="5266752"/>
            <a:ext cx="6086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Tools :</a:t>
            </a:r>
            <a:r>
              <a:rPr lang="en-US" sz="2000" dirty="0" smtClean="0"/>
              <a:t>    </a:t>
            </a:r>
            <a:r>
              <a:rPr lang="en-US" sz="2000" dirty="0" smtClean="0">
                <a:solidFill>
                  <a:srgbClr val="000090"/>
                </a:solidFill>
              </a:rPr>
              <a:t>Heavy ion beam far from stability produced with different reaction types, Gamma beams and gamma decay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70465" y="803793"/>
            <a:ext cx="6748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90"/>
                </a:solidFill>
              </a:rPr>
              <a:t>Protons</a:t>
            </a:r>
            <a:r>
              <a:rPr lang="it-IT" sz="2000" dirty="0" smtClean="0">
                <a:solidFill>
                  <a:srgbClr val="000090"/>
                </a:solidFill>
              </a:rPr>
              <a:t> and </a:t>
            </a:r>
            <a:r>
              <a:rPr lang="it-IT" sz="2000" dirty="0" err="1" smtClean="0">
                <a:solidFill>
                  <a:srgbClr val="000090"/>
                </a:solidFill>
              </a:rPr>
              <a:t>neutrons</a:t>
            </a:r>
            <a:r>
              <a:rPr lang="it-IT" sz="2000" dirty="0" smtClean="0">
                <a:solidFill>
                  <a:srgbClr val="000090"/>
                </a:solidFill>
              </a:rPr>
              <a:t> via the </a:t>
            </a:r>
            <a:r>
              <a:rPr lang="it-IT" sz="2000" dirty="0" err="1" smtClean="0">
                <a:solidFill>
                  <a:srgbClr val="000090"/>
                </a:solidFill>
              </a:rPr>
              <a:t>nuclear</a:t>
            </a:r>
            <a:r>
              <a:rPr lang="it-IT" sz="2000" dirty="0" smtClean="0">
                <a:solidFill>
                  <a:srgbClr val="000090"/>
                </a:solidFill>
              </a:rPr>
              <a:t> force </a:t>
            </a:r>
          </a:p>
          <a:p>
            <a:r>
              <a:rPr lang="it-IT" sz="2000" dirty="0" smtClean="0">
                <a:solidFill>
                  <a:srgbClr val="000090"/>
                </a:solidFill>
              </a:rPr>
              <a:t>can create </a:t>
            </a:r>
            <a:r>
              <a:rPr lang="it-IT" sz="2000" dirty="0" err="1" smtClean="0">
                <a:solidFill>
                  <a:srgbClr val="000090"/>
                </a:solidFill>
              </a:rPr>
              <a:t>as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many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as</a:t>
            </a:r>
            <a:r>
              <a:rPr lang="it-IT" sz="2000" dirty="0" smtClean="0">
                <a:solidFill>
                  <a:srgbClr val="000090"/>
                </a:solidFill>
              </a:rPr>
              <a:t> 7000 </a:t>
            </a:r>
            <a:r>
              <a:rPr lang="it-IT" sz="2000" dirty="0" err="1" smtClean="0">
                <a:solidFill>
                  <a:srgbClr val="000090"/>
                </a:solidFill>
              </a:rPr>
              <a:t>nuclear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species</a:t>
            </a:r>
            <a:r>
              <a:rPr lang="it-IT" sz="2000" dirty="0" smtClean="0">
                <a:solidFill>
                  <a:srgbClr val="000090"/>
                </a:solidFill>
              </a:rPr>
              <a:t> (300 </a:t>
            </a:r>
            <a:r>
              <a:rPr lang="it-IT" sz="2000" dirty="0" err="1" smtClean="0">
                <a:solidFill>
                  <a:srgbClr val="000090"/>
                </a:solidFill>
              </a:rPr>
              <a:t>stable</a:t>
            </a:r>
            <a:r>
              <a:rPr lang="it-IT" sz="2000" dirty="0" smtClean="0">
                <a:solidFill>
                  <a:srgbClr val="000090"/>
                </a:solidFill>
              </a:rPr>
              <a:t>). </a:t>
            </a:r>
          </a:p>
          <a:p>
            <a:r>
              <a:rPr lang="it-IT" sz="2000" dirty="0" smtClean="0">
                <a:solidFill>
                  <a:srgbClr val="000090"/>
                </a:solidFill>
              </a:rPr>
              <a:t>The </a:t>
            </a:r>
            <a:r>
              <a:rPr lang="it-IT" sz="2000" dirty="0" err="1" smtClean="0">
                <a:solidFill>
                  <a:srgbClr val="000090"/>
                </a:solidFill>
              </a:rPr>
              <a:t>unstable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ones</a:t>
            </a:r>
            <a:r>
              <a:rPr lang="it-IT" sz="2000" dirty="0" smtClean="0">
                <a:solidFill>
                  <a:srgbClr val="000090"/>
                </a:solidFill>
              </a:rPr>
              <a:t> are the </a:t>
            </a:r>
            <a:r>
              <a:rPr lang="it-IT" sz="2000" dirty="0" err="1" smtClean="0">
                <a:solidFill>
                  <a:srgbClr val="000090"/>
                </a:solidFill>
              </a:rPr>
              <a:t>precursors</a:t>
            </a:r>
            <a:r>
              <a:rPr lang="it-IT" sz="2000" dirty="0" smtClean="0">
                <a:solidFill>
                  <a:srgbClr val="000090"/>
                </a:solidFill>
              </a:rPr>
              <a:t> and </a:t>
            </a:r>
            <a:r>
              <a:rPr lang="it-IT" sz="2000" dirty="0" err="1" smtClean="0">
                <a:solidFill>
                  <a:srgbClr val="000090"/>
                </a:solidFill>
              </a:rPr>
              <a:t>found</a:t>
            </a:r>
            <a:r>
              <a:rPr lang="it-IT" sz="2000" dirty="0" smtClean="0">
                <a:solidFill>
                  <a:srgbClr val="000090"/>
                </a:solidFill>
              </a:rPr>
              <a:t>  in stellar </a:t>
            </a:r>
            <a:r>
              <a:rPr lang="it-IT" sz="2000" dirty="0" err="1" smtClean="0">
                <a:solidFill>
                  <a:srgbClr val="000090"/>
                </a:solidFill>
              </a:rPr>
              <a:t>processes</a:t>
            </a:r>
            <a:r>
              <a:rPr lang="it-IT" sz="2000" dirty="0" smtClean="0">
                <a:solidFill>
                  <a:srgbClr val="000090"/>
                </a:solidFill>
              </a:rPr>
              <a:t> (</a:t>
            </a:r>
            <a:r>
              <a:rPr lang="it-IT" sz="2000" dirty="0" err="1" smtClean="0">
                <a:solidFill>
                  <a:srgbClr val="000090"/>
                </a:solidFill>
              </a:rPr>
              <a:t>explosion</a:t>
            </a:r>
            <a:r>
              <a:rPr lang="it-IT" sz="2000" dirty="0" smtClean="0">
                <a:solidFill>
                  <a:srgbClr val="000090"/>
                </a:solidFill>
              </a:rPr>
              <a:t>, </a:t>
            </a:r>
            <a:r>
              <a:rPr lang="it-IT" sz="2000" dirty="0" err="1" smtClean="0">
                <a:solidFill>
                  <a:srgbClr val="000090"/>
                </a:solidFill>
              </a:rPr>
              <a:t>merging</a:t>
            </a:r>
            <a:r>
              <a:rPr lang="it-IT" sz="2000" dirty="0" smtClean="0">
                <a:solidFill>
                  <a:srgbClr val="000090"/>
                </a:solidFill>
              </a:rPr>
              <a:t>)</a:t>
            </a:r>
          </a:p>
          <a:p>
            <a:endParaRPr lang="it-IT" sz="2000" dirty="0" smtClean="0">
              <a:solidFill>
                <a:srgbClr val="000090"/>
              </a:solidFill>
            </a:endParaRPr>
          </a:p>
          <a:p>
            <a:r>
              <a:rPr lang="it-IT" sz="2000" dirty="0" smtClean="0">
                <a:solidFill>
                  <a:srgbClr val="000090"/>
                </a:solidFill>
              </a:rPr>
              <a:t>At </a:t>
            </a:r>
            <a:r>
              <a:rPr lang="it-IT" sz="2000" dirty="0" err="1" smtClean="0">
                <a:solidFill>
                  <a:srgbClr val="000090"/>
                </a:solidFill>
              </a:rPr>
              <a:t>limit</a:t>
            </a:r>
            <a:r>
              <a:rPr lang="it-IT" sz="2000" dirty="0" smtClean="0">
                <a:solidFill>
                  <a:srgbClr val="000090"/>
                </a:solidFill>
              </a:rPr>
              <a:t> of </a:t>
            </a:r>
            <a:r>
              <a:rPr lang="it-IT" sz="2000" dirty="0" err="1" smtClean="0">
                <a:solidFill>
                  <a:srgbClr val="000090"/>
                </a:solidFill>
              </a:rPr>
              <a:t>stability</a:t>
            </a:r>
            <a:r>
              <a:rPr lang="it-IT" sz="2000" dirty="0" smtClean="0">
                <a:solidFill>
                  <a:srgbClr val="000090"/>
                </a:solidFill>
              </a:rPr>
              <a:t>  </a:t>
            </a:r>
            <a:r>
              <a:rPr lang="it-IT" sz="2000" dirty="0" err="1" smtClean="0">
                <a:solidFill>
                  <a:srgbClr val="000090"/>
                </a:solidFill>
              </a:rPr>
              <a:t>there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is</a:t>
            </a:r>
            <a:r>
              <a:rPr lang="it-IT" sz="2000" dirty="0" smtClean="0">
                <a:solidFill>
                  <a:srgbClr val="000090"/>
                </a:solidFill>
              </a:rPr>
              <a:t> an </a:t>
            </a:r>
            <a:r>
              <a:rPr lang="it-IT" sz="2000" dirty="0" err="1" smtClean="0">
                <a:solidFill>
                  <a:srgbClr val="000090"/>
                </a:solidFill>
              </a:rPr>
              <a:t>extreme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proportion</a:t>
            </a:r>
            <a:r>
              <a:rPr lang="it-IT" sz="2000" dirty="0" smtClean="0">
                <a:solidFill>
                  <a:srgbClr val="000090"/>
                </a:solidFill>
              </a:rPr>
              <a:t> of </a:t>
            </a:r>
            <a:r>
              <a:rPr lang="it-IT" sz="2000" dirty="0" err="1" smtClean="0">
                <a:solidFill>
                  <a:srgbClr val="000090"/>
                </a:solidFill>
              </a:rPr>
              <a:t>p</a:t>
            </a:r>
            <a:r>
              <a:rPr lang="it-IT" sz="2000" dirty="0" smtClean="0">
                <a:solidFill>
                  <a:srgbClr val="000090"/>
                </a:solidFill>
              </a:rPr>
              <a:t> or </a:t>
            </a:r>
            <a:r>
              <a:rPr lang="it-IT" sz="2000" dirty="0" err="1" smtClean="0">
                <a:solidFill>
                  <a:srgbClr val="000090"/>
                </a:solidFill>
              </a:rPr>
              <a:t>n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000" dirty="0" smtClean="0">
                <a:solidFill>
                  <a:srgbClr val="000090"/>
                </a:solidFill>
              </a:rPr>
              <a:t>in a </a:t>
            </a:r>
            <a:r>
              <a:rPr lang="it-IT" sz="2000" dirty="0" err="1" smtClean="0">
                <a:solidFill>
                  <a:srgbClr val="000090"/>
                </a:solidFill>
              </a:rPr>
              <a:t>nucleus</a:t>
            </a:r>
            <a:endParaRPr lang="it-IT" sz="2000" dirty="0">
              <a:solidFill>
                <a:srgbClr val="00009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3456" y="42740"/>
            <a:ext cx="700318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0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Nuclear</a:t>
            </a:r>
            <a:r>
              <a:rPr lang="it-IT" sz="40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structure</a:t>
            </a:r>
            <a:r>
              <a:rPr lang="it-IT" sz="40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it-IT" sz="4000" b="1" dirty="0" err="1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Reactions</a:t>
            </a:r>
            <a:r>
              <a:rPr lang="it-IT" sz="40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it-IT" sz="4000" b="1" dirty="0">
              <a:ln w="11430"/>
              <a:solidFill>
                <a:srgbClr val="00009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22700" y="750626"/>
            <a:ext cx="772232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Senza titol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9"/>
          <a:stretch/>
        </p:blipFill>
        <p:spPr>
          <a:xfrm>
            <a:off x="7318225" y="-19087"/>
            <a:ext cx="1825775" cy="1095599"/>
          </a:xfrm>
          <a:prstGeom prst="rect">
            <a:avLst/>
          </a:prstGeom>
        </p:spPr>
      </p:pic>
      <p:sp>
        <p:nvSpPr>
          <p:cNvPr id="24" name="TextBox 12"/>
          <p:cNvSpPr txBox="1"/>
          <p:nvPr/>
        </p:nvSpPr>
        <p:spPr>
          <a:xfrm>
            <a:off x="2049381" y="6523366"/>
            <a:ext cx="4134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26683"/>
          <a:stretch>
            <a:fillRect/>
          </a:stretch>
        </p:blipFill>
        <p:spPr bwMode="auto">
          <a:xfrm>
            <a:off x="-34925" y="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6629400" y="0"/>
            <a:ext cx="1425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/>
              <a:t>Fission dynamics</a:t>
            </a:r>
            <a:endParaRPr lang="en-US" sz="1400"/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55132" y="94840"/>
            <a:ext cx="40119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Structure  of </a:t>
            </a:r>
            <a:r>
              <a:rPr lang="fr-FR" sz="2400" b="1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complex</a:t>
            </a:r>
            <a:r>
              <a:rPr lang="fr-FR" sz="2400" b="1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lang="fr-FR" sz="2400" b="1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nuclei</a:t>
            </a:r>
            <a:r>
              <a:rPr lang="fr-FR" sz="2400" b="1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fr-FR" sz="2000" i="1" dirty="0" err="1">
                <a:solidFill>
                  <a:srgbClr val="006600"/>
                </a:solidFill>
                <a:latin typeface="Times New Roman"/>
                <a:cs typeface="Times New Roman"/>
              </a:rPr>
              <a:t>p</a:t>
            </a:r>
            <a:r>
              <a:rPr lang="fr-FR" sz="2000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eculiar</a:t>
            </a:r>
            <a:r>
              <a:rPr lang="fr-FR" sz="2000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lang="fr-FR" sz="2000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phenomena</a:t>
            </a:r>
            <a:r>
              <a:rPr lang="fr-FR" sz="2000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lang="fr-FR" sz="2000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from</a:t>
            </a:r>
            <a:r>
              <a:rPr lang="fr-FR" sz="2000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 the</a:t>
            </a:r>
          </a:p>
          <a:p>
            <a:pPr>
              <a:defRPr/>
            </a:pPr>
            <a:r>
              <a:rPr lang="fr-FR" sz="2000" i="1" dirty="0" err="1">
                <a:solidFill>
                  <a:srgbClr val="006600"/>
                </a:solidFill>
                <a:latin typeface="Times New Roman"/>
                <a:cs typeface="Times New Roman"/>
              </a:rPr>
              <a:t>d</a:t>
            </a:r>
            <a:r>
              <a:rPr lang="fr-FR" sz="2000" i="1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ifferent</a:t>
            </a:r>
            <a:r>
              <a:rPr lang="fr-FR" sz="2000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 aspects of the interaction</a:t>
            </a:r>
            <a:endParaRPr lang="fr-FR" sz="2000" i="1" dirty="0">
              <a:solidFill>
                <a:srgbClr val="006600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0" y="228600"/>
            <a:ext cx="9144000" cy="4419600"/>
            <a:chOff x="0" y="228600"/>
            <a:chExt cx="9144000" cy="4419600"/>
          </a:xfrm>
        </p:grpSpPr>
        <p:pic>
          <p:nvPicPr>
            <p:cNvPr id="1013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6" r="29861"/>
            <a:stretch>
              <a:fillRect/>
            </a:stretch>
          </p:blipFill>
          <p:spPr bwMode="auto">
            <a:xfrm>
              <a:off x="7772400" y="1600200"/>
              <a:ext cx="1093788" cy="2640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"/>
            <a:stretch>
              <a:fillRect/>
            </a:stretch>
          </p:blipFill>
          <p:spPr bwMode="auto">
            <a:xfrm>
              <a:off x="1981200" y="3581400"/>
              <a:ext cx="990600" cy="68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01" b="25333"/>
            <a:stretch>
              <a:fillRect/>
            </a:stretch>
          </p:blipFill>
          <p:spPr bwMode="auto">
            <a:xfrm>
              <a:off x="2362200" y="1524000"/>
              <a:ext cx="142875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7" t="15686" r="23529"/>
            <a:stretch>
              <a:fillRect/>
            </a:stretch>
          </p:blipFill>
          <p:spPr bwMode="auto">
            <a:xfrm>
              <a:off x="3048000" y="3276600"/>
              <a:ext cx="620713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04800"/>
              <a:ext cx="1219200" cy="115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3048000"/>
              <a:ext cx="990600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5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133600"/>
              <a:ext cx="10668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273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133600"/>
              <a:ext cx="688975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387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6"/>
            <a:stretch>
              <a:fillRect/>
            </a:stretch>
          </p:blipFill>
          <p:spPr bwMode="auto">
            <a:xfrm>
              <a:off x="6781800" y="228600"/>
              <a:ext cx="990600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1388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057400"/>
              <a:ext cx="1790700" cy="151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389" name="Text Box 13"/>
            <p:cNvSpPr txBox="1">
              <a:spLocks noChangeArrowheads="1"/>
            </p:cNvSpPr>
            <p:nvPr/>
          </p:nvSpPr>
          <p:spPr bwMode="auto">
            <a:xfrm>
              <a:off x="1981200" y="4343400"/>
              <a:ext cx="11874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Neutron halos</a:t>
              </a:r>
              <a:endParaRPr lang="en-US" sz="1400"/>
            </a:p>
          </p:txBody>
        </p:sp>
        <p:sp>
          <p:nvSpPr>
            <p:cNvPr id="101390" name="Text Box 14"/>
            <p:cNvSpPr txBox="1">
              <a:spLocks noChangeArrowheads="1"/>
            </p:cNvSpPr>
            <p:nvPr/>
          </p:nvSpPr>
          <p:spPr bwMode="auto">
            <a:xfrm>
              <a:off x="3810000" y="3886200"/>
              <a:ext cx="105568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Shape</a:t>
              </a:r>
            </a:p>
            <a:p>
              <a:pPr>
                <a:defRPr/>
              </a:pPr>
              <a:r>
                <a:rPr lang="fr-FR" sz="1400"/>
                <a:t>Coexistance</a:t>
              </a:r>
              <a:endParaRPr lang="en-US" sz="1400"/>
            </a:p>
          </p:txBody>
        </p:sp>
        <p:sp>
          <p:nvSpPr>
            <p:cNvPr id="101391" name="Text Box 15"/>
            <p:cNvSpPr txBox="1">
              <a:spLocks noChangeArrowheads="1"/>
            </p:cNvSpPr>
            <p:nvPr/>
          </p:nvSpPr>
          <p:spPr bwMode="auto">
            <a:xfrm>
              <a:off x="5867400" y="3581400"/>
              <a:ext cx="16573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New magic numbers</a:t>
              </a:r>
              <a:endParaRPr lang="en-US" sz="1400"/>
            </a:p>
          </p:txBody>
        </p:sp>
        <p:sp>
          <p:nvSpPr>
            <p:cNvPr id="101392" name="Text Box 16"/>
            <p:cNvSpPr txBox="1">
              <a:spLocks noChangeArrowheads="1"/>
            </p:cNvSpPr>
            <p:nvPr/>
          </p:nvSpPr>
          <p:spPr bwMode="auto">
            <a:xfrm>
              <a:off x="7772400" y="4114800"/>
              <a:ext cx="11969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/>
                <a:t>Exotic Shapes</a:t>
              </a:r>
              <a:endParaRPr lang="en-US" sz="1400"/>
            </a:p>
          </p:txBody>
        </p:sp>
        <p:sp>
          <p:nvSpPr>
            <p:cNvPr id="101394" name="Text Box 18"/>
            <p:cNvSpPr txBox="1">
              <a:spLocks noChangeArrowheads="1"/>
            </p:cNvSpPr>
            <p:nvPr/>
          </p:nvSpPr>
          <p:spPr bwMode="auto">
            <a:xfrm>
              <a:off x="2438400" y="1219200"/>
              <a:ext cx="13049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2p radioactivity</a:t>
              </a:r>
              <a:endParaRPr lang="en-US" sz="1400"/>
            </a:p>
          </p:txBody>
        </p:sp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990600" y="1600200"/>
              <a:ext cx="15240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/>
                <a:t>Lattice Effective</a:t>
              </a:r>
            </a:p>
            <a:p>
              <a:pPr>
                <a:defRPr/>
              </a:pPr>
              <a:r>
                <a:rPr lang="en-US" sz="1400"/>
                <a:t>Field Theory</a:t>
              </a:r>
              <a:r>
                <a:rPr lang="en-US"/>
                <a:t> </a:t>
              </a:r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895600" y="3886200"/>
              <a:ext cx="7683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/>
                <a:t>Clusters</a:t>
              </a:r>
              <a:endParaRPr lang="en-US" sz="1400"/>
            </a:p>
          </p:txBody>
        </p:sp>
        <p:pic>
          <p:nvPicPr>
            <p:cNvPr id="101397" name="Picture 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9" b="62094"/>
            <a:stretch>
              <a:fillRect/>
            </a:stretch>
          </p:blipFill>
          <p:spPr bwMode="auto">
            <a:xfrm>
              <a:off x="4191000" y="1447800"/>
              <a:ext cx="649288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398" name="Text Box 22"/>
            <p:cNvSpPr txBox="1">
              <a:spLocks noChangeArrowheads="1"/>
            </p:cNvSpPr>
            <p:nvPr/>
          </p:nvSpPr>
          <p:spPr bwMode="auto">
            <a:xfrm>
              <a:off x="4191000" y="990600"/>
              <a:ext cx="9493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400">
                  <a:latin typeface="Symbol" charset="0"/>
                </a:rPr>
                <a:t>n-p</a:t>
              </a:r>
              <a:r>
                <a:rPr lang="fr-FR" sz="1400"/>
                <a:t> pairing</a:t>
              </a:r>
              <a:endParaRPr lang="en-US" sz="1400"/>
            </a:p>
          </p:txBody>
        </p:sp>
        <p:pic>
          <p:nvPicPr>
            <p:cNvPr id="101399" name="Picture 2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552450"/>
              <a:ext cx="1219200" cy="104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400" name="Text Box 24"/>
            <p:cNvSpPr txBox="1">
              <a:spLocks noChangeArrowheads="1"/>
            </p:cNvSpPr>
            <p:nvPr/>
          </p:nvSpPr>
          <p:spPr bwMode="auto">
            <a:xfrm>
              <a:off x="4876800" y="228600"/>
              <a:ext cx="13890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Equation of state</a:t>
              </a:r>
              <a:endParaRPr lang="en-US" sz="1400"/>
            </a:p>
          </p:txBody>
        </p:sp>
        <p:pic>
          <p:nvPicPr>
            <p:cNvPr id="101401" name="Picture 2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8" t="19783" r="49207" b="39153"/>
            <a:stretch>
              <a:fillRect/>
            </a:stretch>
          </p:blipFill>
          <p:spPr bwMode="auto">
            <a:xfrm>
              <a:off x="0" y="2133600"/>
              <a:ext cx="762000" cy="72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1402" name="Text Box 26"/>
            <p:cNvSpPr txBox="1">
              <a:spLocks noChangeArrowheads="1"/>
            </p:cNvSpPr>
            <p:nvPr/>
          </p:nvSpPr>
          <p:spPr bwMode="auto">
            <a:xfrm>
              <a:off x="0" y="1676400"/>
              <a:ext cx="10731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/>
                <a:t>Coupling  to</a:t>
              </a:r>
            </a:p>
            <a:p>
              <a:pPr>
                <a:defRPr/>
              </a:pPr>
              <a:r>
                <a:rPr lang="fr-FR" sz="1400"/>
                <a:t>continuum</a:t>
              </a:r>
              <a:endParaRPr lang="en-US" sz="1400"/>
            </a:p>
          </p:txBody>
        </p:sp>
        <p:grpSp>
          <p:nvGrpSpPr>
            <p:cNvPr id="11291" name="Group 28"/>
            <p:cNvGrpSpPr>
              <a:grpSpLocks/>
            </p:cNvGrpSpPr>
            <p:nvPr/>
          </p:nvGrpSpPr>
          <p:grpSpPr bwMode="auto">
            <a:xfrm>
              <a:off x="1143000" y="3733800"/>
              <a:ext cx="685800" cy="542925"/>
              <a:chOff x="1440" y="3024"/>
              <a:chExt cx="1104" cy="870"/>
            </a:xfrm>
          </p:grpSpPr>
          <p:pic>
            <p:nvPicPr>
              <p:cNvPr id="11295" name="Picture 2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45" r="29086" b="15790"/>
              <a:stretch>
                <a:fillRect/>
              </a:stretch>
            </p:blipFill>
            <p:spPr bwMode="auto">
              <a:xfrm>
                <a:off x="1440" y="3024"/>
                <a:ext cx="1104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6" name="Picture 30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976" b="57895"/>
              <a:stretch>
                <a:fillRect/>
              </a:stretch>
            </p:blipFill>
            <p:spPr bwMode="auto">
              <a:xfrm>
                <a:off x="2112" y="3466"/>
                <a:ext cx="432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7" name="Picture 3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3696"/>
                <a:ext cx="156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8" name="Picture 32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78" t="11765" r="11864" b="29411"/>
              <a:stretch>
                <a:fillRect/>
              </a:stretch>
            </p:blipFill>
            <p:spPr bwMode="auto">
              <a:xfrm>
                <a:off x="1488" y="3552"/>
                <a:ext cx="3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9" name="Picture 33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3696"/>
                <a:ext cx="168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410" name="Text Box 34"/>
            <p:cNvSpPr txBox="1">
              <a:spLocks noChangeArrowheads="1"/>
            </p:cNvSpPr>
            <p:nvPr/>
          </p:nvSpPr>
          <p:spPr bwMode="auto">
            <a:xfrm>
              <a:off x="4572000" y="3276600"/>
              <a:ext cx="14049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CC3300"/>
                  </a:solidFill>
                </a:rPr>
                <a:t>Limits of existance</a:t>
              </a:r>
              <a:endParaRPr lang="en-US" sz="1200" b="1">
                <a:solidFill>
                  <a:srgbClr val="CC3300"/>
                </a:solidFill>
              </a:endParaRPr>
            </a:p>
          </p:txBody>
        </p:sp>
      </p:grp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-34925" y="4959299"/>
            <a:ext cx="9612313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700" b="1" i="1" u="sng" dirty="0">
                <a:solidFill>
                  <a:srgbClr val="990000"/>
                </a:solidFill>
              </a:rPr>
              <a:t>Search and </a:t>
            </a:r>
            <a:r>
              <a:rPr lang="en-US" sz="1700" b="1" i="1" u="sng" dirty="0">
                <a:solidFill>
                  <a:srgbClr val="0000FF"/>
                </a:solidFill>
              </a:rPr>
              <a:t>UNDERSTAND</a:t>
            </a:r>
            <a:r>
              <a:rPr lang="en-US" sz="1700" b="1" i="1" dirty="0">
                <a:solidFill>
                  <a:srgbClr val="990000"/>
                </a:solidFill>
              </a:rPr>
              <a:t> regular and simple patterns </a:t>
            </a:r>
            <a:r>
              <a:rPr lang="en-US" sz="1700" b="1" i="1" dirty="0" smtClean="0">
                <a:solidFill>
                  <a:srgbClr val="990000"/>
                </a:solidFill>
              </a:rPr>
              <a:t>in </a:t>
            </a:r>
            <a:r>
              <a:rPr lang="en-US" sz="1700" b="1" i="1" dirty="0">
                <a:solidFill>
                  <a:srgbClr val="990000"/>
                </a:solidFill>
              </a:rPr>
              <a:t>the structure of complex nuclei</a:t>
            </a:r>
            <a:endParaRPr lang="en-US" sz="1700" i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By </a:t>
            </a:r>
            <a:r>
              <a:rPr lang="en-US" sz="2000" i="1" u="sng" dirty="0">
                <a:solidFill>
                  <a:schemeClr val="accent2"/>
                </a:solidFill>
              </a:rPr>
              <a:t>characterizing</a:t>
            </a:r>
            <a:r>
              <a:rPr lang="en-US" sz="2000" i="1" dirty="0">
                <a:solidFill>
                  <a:schemeClr val="accent2"/>
                </a:solidFill>
              </a:rPr>
              <a:t> nuclei under </a:t>
            </a:r>
            <a:r>
              <a:rPr lang="en-US" sz="2000" b="1" i="1" u="sng" dirty="0">
                <a:solidFill>
                  <a:schemeClr val="accent2"/>
                </a:solidFill>
              </a:rPr>
              <a:t>EXTREME conditions (E*,J,T)</a:t>
            </a:r>
            <a:r>
              <a:rPr lang="en-US" sz="2000" i="1" dirty="0">
                <a:solidFill>
                  <a:schemeClr val="accent2"/>
                </a:solidFill>
              </a:rPr>
              <a:t>:         </a:t>
            </a:r>
          </a:p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                                                             amplify different aspects of the interaction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-34925" y="5949857"/>
            <a:ext cx="857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Nuclear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structure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is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needed</a:t>
            </a:r>
            <a:r>
              <a:rPr lang="it-IT" b="1" dirty="0" smtClean="0">
                <a:solidFill>
                  <a:srgbClr val="FF0000"/>
                </a:solidFill>
              </a:rPr>
              <a:t>  for </a:t>
            </a:r>
            <a:r>
              <a:rPr lang="it-IT" b="1" dirty="0" err="1" smtClean="0">
                <a:solidFill>
                  <a:srgbClr val="FF0000"/>
                </a:solidFill>
              </a:rPr>
              <a:t>astrophysics</a:t>
            </a:r>
            <a:r>
              <a:rPr lang="it-IT" b="1" dirty="0" smtClean="0">
                <a:solidFill>
                  <a:srgbClr val="FF0000"/>
                </a:solidFill>
              </a:rPr>
              <a:t>,  double beta </a:t>
            </a:r>
            <a:r>
              <a:rPr lang="it-IT" b="1" dirty="0" err="1" smtClean="0">
                <a:solidFill>
                  <a:srgbClr val="FF0000"/>
                </a:solidFill>
              </a:rPr>
              <a:t>decay</a:t>
            </a:r>
            <a:r>
              <a:rPr lang="it-IT" b="1" dirty="0" smtClean="0">
                <a:solidFill>
                  <a:srgbClr val="FF0000"/>
                </a:solidFill>
              </a:rPr>
              <a:t> and </a:t>
            </a:r>
            <a:r>
              <a:rPr lang="it-IT" b="1" dirty="0" err="1" smtClean="0">
                <a:solidFill>
                  <a:srgbClr val="FF0000"/>
                </a:solidFill>
              </a:rPr>
              <a:t>other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domains</a:t>
            </a:r>
            <a:r>
              <a:rPr lang="it-IT" b="1" dirty="0" smtClean="0">
                <a:solidFill>
                  <a:srgbClr val="FF0000"/>
                </a:solidFill>
              </a:rPr>
              <a:t> ….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692900" y="6478627"/>
            <a:ext cx="245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</a:t>
            </a:r>
            <a:r>
              <a:rPr lang="it-IT" dirty="0" err="1" smtClean="0"/>
              <a:t>Navin</a:t>
            </a:r>
            <a:r>
              <a:rPr lang="it-IT" dirty="0" smtClean="0"/>
              <a:t> </a:t>
            </a:r>
            <a:r>
              <a:rPr lang="it-IT" dirty="0" err="1" smtClean="0"/>
              <a:t>Alhari</a:t>
            </a:r>
            <a:endParaRPr lang="it-IT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0" y="6478627"/>
            <a:ext cx="914400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8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248" y="4350702"/>
            <a:ext cx="3997486" cy="1569660"/>
          </a:xfrm>
          <a:prstGeom prst="rect">
            <a:avLst/>
          </a:prstGeom>
          <a:solidFill>
            <a:srgbClr val="FDFFC7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Nihonium</a:t>
            </a:r>
            <a:r>
              <a:rPr lang="en-US" sz="2400" dirty="0" smtClean="0"/>
              <a:t>: </a:t>
            </a:r>
            <a:r>
              <a:rPr lang="en-US" sz="2400" dirty="0" err="1" smtClean="0"/>
              <a:t>Nh</a:t>
            </a:r>
            <a:r>
              <a:rPr lang="en-US" sz="2400" dirty="0" smtClean="0"/>
              <a:t> Z =113	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Moscovium</a:t>
            </a:r>
            <a:r>
              <a:rPr lang="en-US" sz="2400" b="1" dirty="0" smtClean="0">
                <a:solidFill>
                  <a:srgbClr val="FF0000"/>
                </a:solidFill>
              </a:rPr>
              <a:t> :  </a:t>
            </a:r>
            <a:r>
              <a:rPr lang="en-US" sz="2400" b="1" dirty="0" err="1" smtClean="0">
                <a:solidFill>
                  <a:srgbClr val="FF0000"/>
                </a:solidFill>
              </a:rPr>
              <a:t>Mc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Z=115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 err="1" smtClean="0"/>
              <a:t>Tennessine</a:t>
            </a:r>
            <a:r>
              <a:rPr lang="en-US" sz="2400" dirty="0" smtClean="0"/>
              <a:t> : </a:t>
            </a:r>
            <a:r>
              <a:rPr lang="en-US" sz="2400" dirty="0" err="1" smtClean="0"/>
              <a:t>Ts</a:t>
            </a:r>
            <a:r>
              <a:rPr lang="en-US" sz="2400" dirty="0"/>
              <a:t>, </a:t>
            </a:r>
            <a:r>
              <a:rPr lang="en-US" sz="2400" dirty="0" smtClean="0"/>
              <a:t> Z= 117	</a:t>
            </a:r>
            <a:r>
              <a:rPr lang="en-US" sz="2400" b="1" dirty="0" err="1" smtClean="0">
                <a:solidFill>
                  <a:srgbClr val="FF0000"/>
                </a:solidFill>
              </a:rPr>
              <a:t>Oganesson</a:t>
            </a:r>
            <a:r>
              <a:rPr lang="en-US" sz="2400" b="1" dirty="0" smtClean="0">
                <a:solidFill>
                  <a:srgbClr val="FF0000"/>
                </a:solidFill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</a:rPr>
              <a:t>Og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 Z = 118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" y="710213"/>
            <a:ext cx="2755440" cy="334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1311899"/>
            <a:ext cx="5945309" cy="2743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882"/>
            <a:ext cx="819662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Superheavy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elements at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Dubna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the LRP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48" y="6236367"/>
            <a:ext cx="130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8 June 2016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56045" y="2969489"/>
            <a:ext cx="6027439" cy="4472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666" y="698117"/>
            <a:ext cx="9059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374906" y="4078945"/>
            <a:ext cx="4769094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Problem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synthesis</a:t>
            </a:r>
            <a:r>
              <a:rPr lang="it-IT" sz="2400" b="1" dirty="0" smtClean="0"/>
              <a:t> – </a:t>
            </a:r>
            <a:r>
              <a:rPr lang="it-IT" sz="2400" b="1" dirty="0" err="1" smtClean="0"/>
              <a:t>cold</a:t>
            </a:r>
            <a:r>
              <a:rPr lang="it-IT" sz="2400" b="1" dirty="0" smtClean="0"/>
              <a:t> fusion </a:t>
            </a:r>
            <a:r>
              <a:rPr lang="it-IT" sz="2400" b="1" dirty="0" err="1" smtClean="0"/>
              <a:t>reaction</a:t>
            </a:r>
            <a:endParaRPr lang="it-IT" sz="2400" b="1" dirty="0" smtClean="0"/>
          </a:p>
          <a:p>
            <a:endParaRPr lang="it-IT" sz="2400" b="1" dirty="0"/>
          </a:p>
          <a:p>
            <a:r>
              <a:rPr lang="it-IT" sz="2400" b="1" dirty="0" err="1" smtClean="0"/>
              <a:t>Identification</a:t>
            </a:r>
            <a:r>
              <a:rPr lang="it-IT" sz="2400" b="1" dirty="0" smtClean="0"/>
              <a:t> of the new </a:t>
            </a:r>
            <a:r>
              <a:rPr lang="it-IT" sz="2400" b="1" dirty="0" err="1" smtClean="0"/>
              <a:t>Z</a:t>
            </a:r>
            <a:r>
              <a:rPr lang="it-IT" sz="2400" b="1" dirty="0" smtClean="0"/>
              <a:t> with </a:t>
            </a:r>
            <a:r>
              <a:rPr lang="it-IT" sz="2400" b="1" dirty="0" err="1" smtClean="0"/>
              <a:t>alpha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particle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decay</a:t>
            </a:r>
            <a:r>
              <a:rPr lang="it-IT" sz="2400" b="1" dirty="0"/>
              <a:t> </a:t>
            </a:r>
            <a:r>
              <a:rPr lang="it-IT" sz="2400" b="1" dirty="0" smtClean="0"/>
              <a:t>and X </a:t>
            </a:r>
            <a:r>
              <a:rPr lang="it-IT" sz="2400" b="1" dirty="0" err="1" smtClean="0"/>
              <a:t>rays</a:t>
            </a:r>
            <a:r>
              <a:rPr lang="it-IT" sz="2400" b="1" dirty="0" smtClean="0"/>
              <a:t>. </a:t>
            </a:r>
          </a:p>
          <a:p>
            <a:endParaRPr lang="it-IT" sz="2400" b="1" dirty="0"/>
          </a:p>
          <a:p>
            <a:r>
              <a:rPr lang="it-IT" sz="2400" b="1" dirty="0" err="1" smtClean="0"/>
              <a:t>Where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next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magic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number</a:t>
            </a:r>
            <a:r>
              <a:rPr lang="it-IT" sz="2400" b="1" dirty="0" smtClean="0"/>
              <a:t>?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6056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uklidkarte-r-proce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2" y="697030"/>
            <a:ext cx="7524606" cy="376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6387" y="4463623"/>
            <a:ext cx="28911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 smtClean="0">
              <a:solidFill>
                <a:srgbClr val="0000FF"/>
              </a:solidFill>
            </a:endParaRPr>
          </a:p>
          <a:p>
            <a:r>
              <a:rPr lang="it-IT" sz="2000" b="1" dirty="0" err="1" smtClean="0">
                <a:solidFill>
                  <a:srgbClr val="0000FF"/>
                </a:solidFill>
              </a:rPr>
              <a:t>Interplay</a:t>
            </a:r>
            <a:r>
              <a:rPr lang="it-IT" sz="2000" b="1" dirty="0" smtClean="0">
                <a:solidFill>
                  <a:srgbClr val="0000FF"/>
                </a:solidFill>
              </a:rPr>
              <a:t> of:</a:t>
            </a:r>
          </a:p>
          <a:p>
            <a:pPr marL="285750" indent="-285750">
              <a:buFont typeface="Arial"/>
              <a:buChar char="•"/>
            </a:pPr>
            <a:r>
              <a:rPr lang="it-IT" sz="2000" b="1" dirty="0" err="1" smtClean="0">
                <a:solidFill>
                  <a:srgbClr val="0000FF"/>
                </a:solidFill>
              </a:rPr>
              <a:t>nuclear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structure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</a:rPr>
              <a:t>n</a:t>
            </a:r>
            <a:r>
              <a:rPr lang="it-IT" sz="2000" b="1" dirty="0" err="1" smtClean="0">
                <a:solidFill>
                  <a:srgbClr val="0000FF"/>
                </a:solidFill>
              </a:rPr>
              <a:t>uclear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decays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err="1" smtClean="0">
                <a:solidFill>
                  <a:srgbClr val="0000FF"/>
                </a:solidFill>
              </a:rPr>
              <a:t>half-lives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err="1" smtClean="0">
                <a:solidFill>
                  <a:srgbClr val="0000FF"/>
                </a:solidFill>
              </a:rPr>
              <a:t>nuclear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reactions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</a:rPr>
              <a:t>n</a:t>
            </a:r>
            <a:r>
              <a:rPr lang="it-IT" sz="2000" b="1" dirty="0" err="1" smtClean="0">
                <a:solidFill>
                  <a:srgbClr val="0000FF"/>
                </a:solidFill>
              </a:rPr>
              <a:t>ucler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masses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6387" y="0"/>
            <a:ext cx="629784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Nuclear</a:t>
            </a:r>
            <a:r>
              <a:rPr lang="it-IT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astrophysics</a:t>
            </a:r>
            <a:endParaRPr lang="it-IT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4471" y="720422"/>
            <a:ext cx="39852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000FF"/>
                </a:solidFill>
              </a:rPr>
              <a:t>Various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nucleosynthesis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processes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smtClean="0">
                <a:solidFill>
                  <a:srgbClr val="0000FF"/>
                </a:solidFill>
              </a:rPr>
              <a:t>BBN</a:t>
            </a:r>
          </a:p>
          <a:p>
            <a:pPr marL="285750" indent="-285750">
              <a:buFont typeface="Arial"/>
              <a:buChar char="•"/>
            </a:pPr>
            <a:r>
              <a:rPr lang="it-IT" sz="2000" b="1" dirty="0" smtClean="0">
                <a:solidFill>
                  <a:srgbClr val="0000FF"/>
                </a:solidFill>
              </a:rPr>
              <a:t>Fusion </a:t>
            </a:r>
            <a:r>
              <a:rPr lang="it-IT" sz="2000" b="1" dirty="0" err="1" smtClean="0">
                <a:solidFill>
                  <a:srgbClr val="0000FF"/>
                </a:solidFill>
              </a:rPr>
              <a:t>processes</a:t>
            </a:r>
            <a:r>
              <a:rPr lang="it-IT" sz="2000" b="1" dirty="0" smtClean="0">
                <a:solidFill>
                  <a:srgbClr val="0000FF"/>
                </a:solidFill>
              </a:rPr>
              <a:t> in </a:t>
            </a:r>
            <a:r>
              <a:rPr lang="it-IT" sz="2000" b="1" dirty="0" err="1" smtClean="0">
                <a:solidFill>
                  <a:srgbClr val="0000FF"/>
                </a:solidFill>
              </a:rPr>
              <a:t>stars</a:t>
            </a:r>
            <a:endParaRPr lang="it-IT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err="1" smtClean="0">
                <a:solidFill>
                  <a:srgbClr val="0000FF"/>
                </a:solidFill>
              </a:rPr>
              <a:t>Explosive</a:t>
            </a:r>
            <a:r>
              <a:rPr lang="it-IT" sz="2000" b="1" dirty="0" smtClean="0">
                <a:solidFill>
                  <a:srgbClr val="0000FF"/>
                </a:solidFill>
              </a:rPr>
              <a:t>  </a:t>
            </a:r>
            <a:r>
              <a:rPr lang="it-IT" sz="2000" b="1" dirty="0" err="1" smtClean="0">
                <a:solidFill>
                  <a:srgbClr val="0000FF"/>
                </a:solidFill>
              </a:rPr>
              <a:t>nucleosynteses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endParaRPr lang="it-IT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0" y="697030"/>
            <a:ext cx="4863377" cy="35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ttangolo 42"/>
          <p:cNvSpPr/>
          <p:nvPr/>
        </p:nvSpPr>
        <p:spPr>
          <a:xfrm>
            <a:off x="5346593" y="160589"/>
            <a:ext cx="3739012" cy="1015663"/>
          </a:xfrm>
          <a:prstGeom prst="rect">
            <a:avLst/>
          </a:prstGeom>
          <a:solidFill>
            <a:srgbClr val="FFFBDE"/>
          </a:solidFill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What</a:t>
            </a:r>
            <a:r>
              <a:rPr lang="it-IT" sz="2000" b="1" dirty="0">
                <a:solidFill>
                  <a:srgbClr val="000090"/>
                </a:solidFill>
              </a:rPr>
              <a:t> are the </a:t>
            </a:r>
            <a:r>
              <a:rPr lang="it-IT" sz="2000" b="1" dirty="0" err="1">
                <a:solidFill>
                  <a:srgbClr val="000090"/>
                </a:solidFill>
              </a:rPr>
              <a:t>nuclear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processes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that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drive the </a:t>
            </a:r>
            <a:r>
              <a:rPr lang="it-IT" sz="2000" b="1" dirty="0" err="1">
                <a:solidFill>
                  <a:srgbClr val="000090"/>
                </a:solidFill>
              </a:rPr>
              <a:t>evolution</a:t>
            </a:r>
            <a:r>
              <a:rPr lang="it-IT" sz="2000" b="1" dirty="0">
                <a:solidFill>
                  <a:srgbClr val="000090"/>
                </a:solidFill>
              </a:rPr>
              <a:t> of the </a:t>
            </a:r>
            <a:r>
              <a:rPr lang="it-IT" sz="2000" b="1" dirty="0" err="1">
                <a:solidFill>
                  <a:srgbClr val="000090"/>
                </a:solidFill>
              </a:rPr>
              <a:t>stars</a:t>
            </a:r>
            <a:r>
              <a:rPr lang="it-IT" sz="2000" b="1" dirty="0">
                <a:solidFill>
                  <a:srgbClr val="000090"/>
                </a:solidFill>
              </a:rPr>
              <a:t>, </a:t>
            </a:r>
            <a:r>
              <a:rPr lang="it-IT" sz="2000" b="1" dirty="0" err="1">
                <a:solidFill>
                  <a:srgbClr val="000090"/>
                </a:solidFill>
              </a:rPr>
              <a:t>galaxies</a:t>
            </a:r>
            <a:r>
              <a:rPr lang="it-IT" sz="2000" b="1" dirty="0">
                <a:solidFill>
                  <a:srgbClr val="000090"/>
                </a:solidFill>
              </a:rPr>
              <a:t> and </a:t>
            </a:r>
            <a:r>
              <a:rPr lang="it-IT" sz="2000" b="1" dirty="0" smtClean="0">
                <a:solidFill>
                  <a:srgbClr val="000090"/>
                </a:solidFill>
              </a:rPr>
              <a:t>the </a:t>
            </a:r>
            <a:r>
              <a:rPr lang="it-IT" sz="2000" b="1" dirty="0" err="1" smtClean="0">
                <a:solidFill>
                  <a:srgbClr val="000090"/>
                </a:solidFill>
              </a:rPr>
              <a:t>Universe</a:t>
            </a:r>
            <a:r>
              <a:rPr lang="it-IT" sz="2000" b="1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937" y="4991810"/>
            <a:ext cx="3058800" cy="1600438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Proton and neutron rich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ide nuclei </a:t>
            </a:r>
            <a:r>
              <a:rPr lang="mr-IN" sz="2000" dirty="0" smtClean="0">
                <a:solidFill>
                  <a:srgbClr val="0000FF"/>
                </a:solidFill>
              </a:rPr>
              <a:t>–</a:t>
            </a:r>
            <a:r>
              <a:rPr lang="en-US" sz="2000" dirty="0" smtClean="0">
                <a:solidFill>
                  <a:srgbClr val="0000FF"/>
                </a:solidFill>
              </a:rPr>
              <a:t> our precursors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need to be investigated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ith different tools 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66" t="54249" r="55943" b="2285"/>
          <a:stretch/>
        </p:blipFill>
        <p:spPr>
          <a:xfrm>
            <a:off x="6010373" y="3924205"/>
            <a:ext cx="2940103" cy="2399966"/>
          </a:xfrm>
          <a:prstGeom prst="rect">
            <a:avLst/>
          </a:prstGeom>
        </p:spPr>
      </p:pic>
      <p:pic>
        <p:nvPicPr>
          <p:cNvPr id="10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452" y="2671409"/>
            <a:ext cx="1749024" cy="122696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7659078" y="3761619"/>
            <a:ext cx="166541" cy="142723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097036" y="4150498"/>
            <a:ext cx="1796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Neutron</a:t>
            </a:r>
            <a:r>
              <a:rPr lang="it-IT" b="1" dirty="0" smtClean="0"/>
              <a:t> </a:t>
            </a:r>
            <a:r>
              <a:rPr lang="it-IT" b="1" dirty="0" err="1" smtClean="0"/>
              <a:t>number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-579864" y="3139581"/>
            <a:ext cx="1652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proton</a:t>
            </a:r>
            <a:r>
              <a:rPr lang="it-IT" b="1" dirty="0" smtClean="0"/>
              <a:t> </a:t>
            </a:r>
            <a:r>
              <a:rPr lang="it-IT" b="1" dirty="0" err="1" smtClean="0"/>
              <a:t>number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509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993205" y="1592922"/>
            <a:ext cx="4150794" cy="5056504"/>
          </a:xfrm>
          <a:prstGeom prst="rect">
            <a:avLst/>
          </a:prstGeom>
          <a:solidFill>
            <a:srgbClr val="FDFF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6964" y="1592921"/>
            <a:ext cx="4856241" cy="5056505"/>
          </a:xfrm>
          <a:prstGeom prst="rect">
            <a:avLst/>
          </a:prstGeom>
          <a:solidFill>
            <a:srgbClr val="FEFFE5"/>
          </a:solidFill>
          <a:ln>
            <a:solidFill>
              <a:srgbClr val="FEFF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6386" y="577259"/>
            <a:ext cx="8897614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 large effort involving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rom small scale accelerators  </a:t>
            </a:r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mr-IN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……</a:t>
            </a:r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</a:t>
            </a:r>
            <a:r>
              <a:rPr lang="it-IT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</a:t>
            </a:r>
            <a:r>
              <a:rPr lang="it-IT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very</a:t>
            </a:r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large </a:t>
            </a:r>
            <a:r>
              <a:rPr lang="it-IT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infrastuctures</a:t>
            </a:r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3319" y="4179543"/>
            <a:ext cx="407180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Scientific programs at 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24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FAIR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SPIRAL2- ISOLDE-SPES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ELI_NP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Heavy factory (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Dubna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mr-IN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r>
              <a:rPr lang="it-IT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</a:t>
            </a:r>
            <a:endParaRPr 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ttangolo 3"/>
          <p:cNvSpPr/>
          <p:nvPr/>
        </p:nvSpPr>
        <p:spPr>
          <a:xfrm>
            <a:off x="246386" y="-23824"/>
            <a:ext cx="889761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Nucleosynthesis</a:t>
            </a:r>
            <a:r>
              <a:rPr lang="it-IT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it-IT" sz="2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nuclear</a:t>
            </a:r>
            <a:r>
              <a:rPr lang="it-IT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structure</a:t>
            </a:r>
            <a:r>
              <a:rPr lang="it-IT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it-IT" sz="2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reactions</a:t>
            </a:r>
            <a:r>
              <a:rPr lang="it-IT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information)</a:t>
            </a:r>
            <a:endParaRPr lang="it-IT" sz="2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66" y="2174632"/>
            <a:ext cx="2856623" cy="20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73565" y="1528301"/>
            <a:ext cx="347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Medium to heavy nuclei 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Nucleosynthesis</a:t>
            </a:r>
            <a:r>
              <a:rPr lang="en-US" dirty="0" smtClean="0">
                <a:solidFill>
                  <a:srgbClr val="000090"/>
                </a:solidFill>
              </a:rPr>
              <a:t>- neutron rich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577259"/>
            <a:ext cx="9144000" cy="2741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794" y="4695462"/>
            <a:ext cx="4746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In particular at </a:t>
            </a:r>
            <a:r>
              <a:rPr lang="en-US" sz="2400" b="1" dirty="0" smtClean="0">
                <a:solidFill>
                  <a:srgbClr val="000090"/>
                </a:solidFill>
              </a:rPr>
              <a:t>small scale </a:t>
            </a:r>
            <a:r>
              <a:rPr lang="en-US" sz="2400" dirty="0" smtClean="0">
                <a:solidFill>
                  <a:srgbClr val="000090"/>
                </a:solidFill>
              </a:rPr>
              <a:t>accelerators : </a:t>
            </a:r>
            <a:endParaRPr lang="en-US" sz="24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BBN  and fusion reaction in stars  </a:t>
            </a:r>
          </a:p>
          <a:p>
            <a:r>
              <a:rPr lang="en-US" sz="2400" dirty="0">
                <a:solidFill>
                  <a:srgbClr val="000090"/>
                </a:solidFill>
              </a:rPr>
              <a:t>f</a:t>
            </a:r>
            <a:r>
              <a:rPr lang="en-US" sz="2400" dirty="0" smtClean="0">
                <a:solidFill>
                  <a:srgbClr val="000090"/>
                </a:solidFill>
              </a:rPr>
              <a:t>or  </a:t>
            </a:r>
            <a:r>
              <a:rPr lang="en-US" sz="2400" dirty="0">
                <a:solidFill>
                  <a:srgbClr val="000090"/>
                </a:solidFill>
              </a:rPr>
              <a:t>l</a:t>
            </a:r>
            <a:r>
              <a:rPr lang="en-US" sz="2400" dirty="0" smtClean="0">
                <a:solidFill>
                  <a:srgbClr val="000090"/>
                </a:solidFill>
              </a:rPr>
              <a:t>ight nuclei </a:t>
            </a:r>
            <a:r>
              <a:rPr lang="en-US" sz="2400" dirty="0" err="1" smtClean="0">
                <a:solidFill>
                  <a:srgbClr val="000090"/>
                </a:solidFill>
              </a:rPr>
              <a:t>nucleosynthesis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reactions for energy generation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6" y="1950780"/>
            <a:ext cx="3733800" cy="27559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0494725">
            <a:off x="2871898" y="2226832"/>
            <a:ext cx="1941822" cy="1450851"/>
            <a:chOff x="3542234" y="4003524"/>
            <a:chExt cx="2069956" cy="1548988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4"/>
            <a:srcRect l="-160" t="7993"/>
            <a:stretch>
              <a:fillRect/>
            </a:stretch>
          </p:blipFill>
          <p:spPr bwMode="auto">
            <a:xfrm>
              <a:off x="3542234" y="4003524"/>
              <a:ext cx="2069956" cy="15489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5" name="Rettangolo 20"/>
            <p:cNvSpPr/>
            <p:nvPr/>
          </p:nvSpPr>
          <p:spPr>
            <a:xfrm rot="19964739">
              <a:off x="3606124" y="4265980"/>
              <a:ext cx="19030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it-IT" sz="20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LUNA at LNGS-</a:t>
              </a:r>
            </a:p>
            <a:p>
              <a:pPr algn="ctr"/>
              <a:r>
                <a:rPr lang="it-IT" sz="2000" b="1" dirty="0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new </a:t>
              </a:r>
              <a:r>
                <a:rPr lang="it-IT" sz="2000" b="1" dirty="0" err="1" smtClean="0">
                  <a:ln w="11430"/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accelerator</a:t>
              </a:r>
              <a:endParaRPr lang="it-IT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cxnSp>
        <p:nvCxnSpPr>
          <p:cNvPr id="18" name="Straight Arrow Connector 17"/>
          <p:cNvCxnSpPr>
            <a:endCxn id="15" idx="0"/>
          </p:cNvCxnSpPr>
          <p:nvPr/>
        </p:nvCxnSpPr>
        <p:spPr>
          <a:xfrm flipV="1">
            <a:off x="2079385" y="2585922"/>
            <a:ext cx="1462069" cy="14610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8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7440" y="1063305"/>
            <a:ext cx="4540067" cy="2214052"/>
          </a:xfrm>
          <a:prstGeom prst="rect">
            <a:avLst/>
          </a:prstGeom>
          <a:solidFill>
            <a:srgbClr val="FFFB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0" y="0"/>
            <a:ext cx="1284941" cy="95565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09451" y="185875"/>
            <a:ext cx="812894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Symmetries</a:t>
            </a:r>
            <a:r>
              <a:rPr lang="it-IT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Fundamental</a:t>
            </a:r>
            <a:r>
              <a:rPr lang="it-IT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interactions</a:t>
            </a:r>
            <a:endParaRPr lang="it-IT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363363" y="854698"/>
            <a:ext cx="7734551" cy="30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747800" y="905533"/>
            <a:ext cx="4396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</a:rPr>
              <a:t>More and </a:t>
            </a:r>
            <a:r>
              <a:rPr lang="it-IT" sz="2000" b="1" dirty="0" err="1" smtClean="0">
                <a:solidFill>
                  <a:srgbClr val="0000FF"/>
                </a:solidFill>
              </a:rPr>
              <a:t>colder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antiproton</a:t>
            </a:r>
            <a:r>
              <a:rPr lang="it-IT" sz="2000" b="1" dirty="0" smtClean="0">
                <a:solidFill>
                  <a:srgbClr val="0000FF"/>
                </a:solidFill>
              </a:rPr>
              <a:t> in ELENA from 2017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006508"/>
            <a:ext cx="4572000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b="1" dirty="0" smtClean="0"/>
              <a:t>High </a:t>
            </a:r>
            <a:r>
              <a:rPr lang="it-IT" sz="2000" b="1" dirty="0" err="1"/>
              <a:t>precision</a:t>
            </a:r>
            <a:r>
              <a:rPr lang="it-IT" sz="2000" b="1" dirty="0"/>
              <a:t> </a:t>
            </a:r>
            <a:r>
              <a:rPr lang="it-IT" sz="2000" dirty="0" err="1" smtClean="0"/>
              <a:t>studies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low</a:t>
            </a:r>
            <a:r>
              <a:rPr lang="it-IT" sz="2000" dirty="0" smtClean="0"/>
              <a:t> </a:t>
            </a:r>
            <a:r>
              <a:rPr lang="it-IT" sz="2000" dirty="0" err="1" smtClean="0"/>
              <a:t>energies</a:t>
            </a:r>
            <a:r>
              <a:rPr lang="it-IT" sz="2000" dirty="0" smtClean="0"/>
              <a:t> to </a:t>
            </a:r>
            <a:r>
              <a:rPr lang="it-IT" sz="2000" b="1" dirty="0" smtClean="0"/>
              <a:t>test  </a:t>
            </a:r>
            <a:r>
              <a:rPr lang="it-IT" sz="2000" b="1" dirty="0" err="1" smtClean="0">
                <a:solidFill>
                  <a:srgbClr val="000090"/>
                </a:solidFill>
              </a:rPr>
              <a:t>interactions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smtClean="0"/>
              <a:t>and </a:t>
            </a:r>
            <a:r>
              <a:rPr lang="it-IT" sz="2000" b="1" dirty="0" err="1" smtClean="0"/>
              <a:t>symmetries</a:t>
            </a:r>
            <a:endParaRPr lang="it-IT" sz="2000" b="1" dirty="0" smtClean="0"/>
          </a:p>
          <a:p>
            <a:pPr marL="285750" indent="-285750">
              <a:buFont typeface="Arial"/>
              <a:buChar char="•"/>
            </a:pPr>
            <a:endParaRPr lang="it-IT" sz="2000" b="1" dirty="0" smtClean="0"/>
          </a:p>
          <a:p>
            <a:pPr marL="285750" indent="-285750">
              <a:buFont typeface="Arial"/>
              <a:buChar char="•"/>
            </a:pPr>
            <a:r>
              <a:rPr lang="it-IT" sz="2000" dirty="0" err="1"/>
              <a:t>C</a:t>
            </a:r>
            <a:r>
              <a:rPr lang="it-IT" sz="2000" dirty="0" err="1" smtClean="0"/>
              <a:t>omplementary</a:t>
            </a:r>
            <a:r>
              <a:rPr lang="it-IT" sz="2000" dirty="0" smtClean="0"/>
              <a:t> </a:t>
            </a:r>
            <a:r>
              <a:rPr lang="it-IT" sz="2000" dirty="0"/>
              <a:t>to </a:t>
            </a:r>
            <a:r>
              <a:rPr lang="it-IT" sz="2000" dirty="0" err="1"/>
              <a:t>experiments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 smtClean="0"/>
              <a:t>highest</a:t>
            </a:r>
            <a:r>
              <a:rPr lang="it-IT" sz="2000" dirty="0" smtClean="0"/>
              <a:t> </a:t>
            </a:r>
            <a:r>
              <a:rPr lang="it-IT" sz="2000" dirty="0" err="1" smtClean="0"/>
              <a:t>energies</a:t>
            </a:r>
            <a:r>
              <a:rPr lang="it-IT" sz="2000" dirty="0" smtClean="0"/>
              <a:t> and </a:t>
            </a:r>
            <a:r>
              <a:rPr lang="it-IT" sz="2000" dirty="0" err="1" smtClean="0"/>
              <a:t>offer</a:t>
            </a:r>
            <a:r>
              <a:rPr lang="it-IT" sz="2000" dirty="0" smtClean="0"/>
              <a:t> </a:t>
            </a:r>
            <a:r>
              <a:rPr lang="it-IT" sz="2000" b="1" dirty="0" err="1" smtClean="0"/>
              <a:t>sensitivities</a:t>
            </a:r>
            <a:r>
              <a:rPr lang="it-IT" sz="2000" b="1" dirty="0" smtClean="0"/>
              <a:t> to </a:t>
            </a:r>
            <a:r>
              <a:rPr lang="it-IT" sz="2000" b="1" dirty="0"/>
              <a:t>new </a:t>
            </a:r>
            <a:r>
              <a:rPr lang="it-IT" sz="2000" b="1" dirty="0" err="1"/>
              <a:t>effects</a:t>
            </a:r>
            <a:r>
              <a:rPr lang="it-IT" sz="2000" b="1" dirty="0"/>
              <a:t> </a:t>
            </a:r>
            <a:r>
              <a:rPr lang="it-IT" sz="2000" b="1" dirty="0" err="1"/>
              <a:t>beyond</a:t>
            </a:r>
            <a:r>
              <a:rPr lang="it-IT" sz="2000" b="1" dirty="0"/>
              <a:t> the Standard </a:t>
            </a:r>
            <a:r>
              <a:rPr lang="it-IT" sz="2000" b="1" dirty="0" smtClean="0"/>
              <a:t>Model</a:t>
            </a:r>
            <a:endParaRPr lang="it-IT" sz="2000" b="1" dirty="0"/>
          </a:p>
          <a:p>
            <a:endParaRPr lang="it-IT" dirty="0"/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sz="2000" dirty="0" err="1" smtClean="0">
                <a:solidFill>
                  <a:srgbClr val="FF0000"/>
                </a:solidFill>
              </a:rPr>
              <a:t>Among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them</a:t>
            </a:r>
            <a:r>
              <a:rPr lang="it-IT" sz="2000" dirty="0" smtClean="0">
                <a:solidFill>
                  <a:srgbClr val="FF0000"/>
                </a:solidFill>
              </a:rPr>
              <a:t> :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EDM of the </a:t>
            </a:r>
            <a:r>
              <a:rPr lang="it-IT" sz="2000" dirty="0" err="1" smtClean="0"/>
              <a:t>Neutron</a:t>
            </a:r>
            <a:endParaRPr lang="it-IT" sz="2000" dirty="0" smtClean="0"/>
          </a:p>
          <a:p>
            <a:endParaRPr lang="it-IT" sz="2000" dirty="0" smtClean="0"/>
          </a:p>
          <a:p>
            <a:pPr marL="285750" indent="-285750">
              <a:buFont typeface="Arial"/>
              <a:buChar char="•"/>
            </a:pPr>
            <a:r>
              <a:rPr lang="it-IT" sz="2000" b="1" u="sng" dirty="0" err="1" smtClean="0">
                <a:solidFill>
                  <a:srgbClr val="0000FF"/>
                </a:solidFill>
              </a:rPr>
              <a:t>Symmetries</a:t>
            </a:r>
            <a:r>
              <a:rPr lang="it-IT" sz="2000" b="1" u="sng" dirty="0" smtClean="0">
                <a:solidFill>
                  <a:srgbClr val="0000FF"/>
                </a:solidFill>
              </a:rPr>
              <a:t> in  </a:t>
            </a:r>
            <a:r>
              <a:rPr lang="it-IT" sz="2000" b="1" u="sng" dirty="0" err="1" smtClean="0">
                <a:solidFill>
                  <a:srgbClr val="0000FF"/>
                </a:solidFill>
              </a:rPr>
              <a:t>antimatter</a:t>
            </a:r>
            <a:r>
              <a:rPr lang="it-IT" sz="2000" b="1" u="sng" dirty="0" smtClean="0">
                <a:solidFill>
                  <a:srgbClr val="0000FF"/>
                </a:solidFill>
              </a:rPr>
              <a:t> (</a:t>
            </a:r>
            <a:r>
              <a:rPr lang="it-IT" sz="2000" b="1" u="sng" dirty="0" err="1" smtClean="0">
                <a:solidFill>
                  <a:srgbClr val="0000FF"/>
                </a:solidFill>
              </a:rPr>
              <a:t>antihydrogen</a:t>
            </a:r>
            <a:r>
              <a:rPr lang="it-IT" sz="2000" b="1" u="sng" dirty="0" smtClean="0">
                <a:solidFill>
                  <a:srgbClr val="0000FF"/>
                </a:solidFill>
              </a:rPr>
              <a:t>)</a:t>
            </a:r>
          </a:p>
          <a:p>
            <a:endParaRPr lang="it-IT" sz="2000" u="sng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b="1" dirty="0" smtClean="0">
                <a:solidFill>
                  <a:srgbClr val="0000FF"/>
                </a:solidFill>
              </a:rPr>
              <a:t>Electron and 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     neutrino </a:t>
            </a:r>
            <a:r>
              <a:rPr lang="it-IT" sz="2000" b="1" dirty="0" err="1" smtClean="0">
                <a:solidFill>
                  <a:srgbClr val="0000FF"/>
                </a:solidFill>
              </a:rPr>
              <a:t>correlations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    for the </a:t>
            </a:r>
            <a:r>
              <a:rPr lang="it-IT" sz="2000" b="1" dirty="0" err="1" smtClean="0">
                <a:solidFill>
                  <a:srgbClr val="0000FF"/>
                </a:solidFill>
              </a:rPr>
              <a:t>weak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interaction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endParaRPr lang="it-IT" b="1" dirty="0">
              <a:solidFill>
                <a:srgbClr val="0000FF"/>
              </a:solidFill>
            </a:endParaRPr>
          </a:p>
          <a:p>
            <a:endParaRPr lang="it-IT" b="1" dirty="0">
              <a:solidFill>
                <a:srgbClr val="0000FF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4752168" y="1466513"/>
            <a:ext cx="3989442" cy="3228265"/>
            <a:chOff x="4167067" y="2738765"/>
            <a:chExt cx="4103608" cy="3257581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4734413" y="2738765"/>
              <a:ext cx="3454339" cy="714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dirty="0" err="1" smtClean="0"/>
                <a:t>Experiments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at</a:t>
              </a:r>
              <a:r>
                <a:rPr lang="it-IT" sz="2000" dirty="0" smtClean="0"/>
                <a:t> AD </a:t>
              </a:r>
            </a:p>
            <a:p>
              <a:pPr algn="ctr"/>
              <a:r>
                <a:rPr lang="it-IT" sz="2000" dirty="0" smtClean="0"/>
                <a:t>(</a:t>
              </a:r>
              <a:r>
                <a:rPr lang="it-IT" sz="2000" dirty="0" err="1" smtClean="0"/>
                <a:t>antiproton</a:t>
              </a:r>
              <a:r>
                <a:rPr lang="it-IT" sz="2000" dirty="0" smtClean="0"/>
                <a:t> and </a:t>
              </a:r>
              <a:r>
                <a:rPr lang="it-IT" sz="2000" dirty="0" err="1" smtClean="0"/>
                <a:t>antihydrogen</a:t>
              </a:r>
              <a:r>
                <a:rPr lang="it-IT" sz="2000" dirty="0" smtClean="0"/>
                <a:t>)</a:t>
              </a:r>
              <a:endParaRPr lang="it-IT" sz="2000" dirty="0"/>
            </a:p>
          </p:txBody>
        </p:sp>
        <p:sp>
          <p:nvSpPr>
            <p:cNvPr id="17" name="Ovale 16"/>
            <p:cNvSpPr/>
            <p:nvPr/>
          </p:nvSpPr>
          <p:spPr>
            <a:xfrm>
              <a:off x="4937689" y="3681382"/>
              <a:ext cx="2854156" cy="1755077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/>
            <p:cNvSpPr/>
            <p:nvPr/>
          </p:nvSpPr>
          <p:spPr>
            <a:xfrm>
              <a:off x="4709356" y="3838340"/>
              <a:ext cx="1826660" cy="105253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/>
            <p:cNvSpPr/>
            <p:nvPr/>
          </p:nvSpPr>
          <p:spPr>
            <a:xfrm>
              <a:off x="6321954" y="3824071"/>
              <a:ext cx="1864894" cy="1047973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/>
            <p:cNvSpPr/>
            <p:nvPr/>
          </p:nvSpPr>
          <p:spPr>
            <a:xfrm>
              <a:off x="5670611" y="4965584"/>
              <a:ext cx="1421965" cy="642102"/>
            </a:xfrm>
            <a:prstGeom prst="ellipse">
              <a:avLst/>
            </a:prstGeom>
            <a:noFill/>
            <a:ln w="38100" cmpd="sng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4381662" y="4566054"/>
              <a:ext cx="869983" cy="715231"/>
            </a:xfrm>
            <a:prstGeom prst="ellipse">
              <a:avLst/>
            </a:prstGeom>
            <a:noFill/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338316" y="4737282"/>
              <a:ext cx="668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accent3">
                      <a:lumMod val="75000"/>
                    </a:schemeClr>
                  </a:solidFill>
                </a:rPr>
                <a:t>ACE</a:t>
              </a:r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409670" y="345307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FF0000"/>
                  </a:solidFill>
                </a:rPr>
                <a:t>Spectroscopy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167067" y="5165349"/>
              <a:ext cx="11988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Matter</a:t>
              </a:r>
              <a:r>
                <a:rPr lang="it-IT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-</a:t>
              </a:r>
            </a:p>
            <a:p>
              <a:r>
                <a:rPr lang="it-IT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antimatt</a:t>
              </a:r>
              <a:endParaRPr lang="it-IT" sz="1600" b="1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it-IT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interaction</a:t>
              </a:r>
              <a:endParaRPr lang="it-IT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979455" y="5108273"/>
              <a:ext cx="797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8000"/>
                  </a:solidFill>
                </a:rPr>
                <a:t>BASE</a:t>
              </a:r>
              <a:endParaRPr lang="it-IT" b="1" dirty="0">
                <a:solidFill>
                  <a:srgbClr val="008000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751124" y="5564879"/>
              <a:ext cx="144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008000"/>
                  </a:solidFill>
                </a:rPr>
                <a:t>Symmetries</a:t>
              </a:r>
              <a:endParaRPr lang="it-IT" b="1" dirty="0">
                <a:solidFill>
                  <a:srgbClr val="008000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278096" y="3510155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0000FF"/>
                  </a:solidFill>
                </a:rPr>
                <a:t>Gravity</a:t>
              </a:r>
              <a:endParaRPr lang="it-IT" b="1" dirty="0">
                <a:solidFill>
                  <a:srgbClr val="0000FF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023312" y="4223601"/>
              <a:ext cx="1095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ASACUSA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5361233" y="384805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ALPHA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5232797" y="4532960"/>
              <a:ext cx="804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ATRAP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7216433" y="446161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0000FF"/>
                  </a:solidFill>
                </a:rPr>
                <a:t>GBAR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588521" y="4147698"/>
              <a:ext cx="712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 smtClean="0">
                  <a:solidFill>
                    <a:srgbClr val="0000FF"/>
                  </a:solidFill>
                </a:rPr>
                <a:t>AEgIS</a:t>
              </a:r>
              <a:endParaRPr lang="it-IT" sz="1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1340"/>
          <a:stretch/>
        </p:blipFill>
        <p:spPr>
          <a:xfrm>
            <a:off x="5002500" y="4828587"/>
            <a:ext cx="3628329" cy="2029413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7055211" y="3277357"/>
            <a:ext cx="1386355" cy="1704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V="1">
            <a:off x="3422899" y="3407214"/>
            <a:ext cx="1495754" cy="1465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00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5001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9636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2910" y="675801"/>
            <a:ext cx="6881090" cy="60016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What is </a:t>
            </a:r>
            <a:r>
              <a:rPr lang="en-US" sz="2400" dirty="0" err="1" smtClean="0">
                <a:solidFill>
                  <a:srgbClr val="0000FF"/>
                </a:solidFill>
              </a:rPr>
              <a:t>NuPECC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0000FF"/>
                </a:solidFill>
              </a:rPr>
              <a:t>What is the Long range plan of </a:t>
            </a:r>
            <a:r>
              <a:rPr lang="en-US" sz="2400" dirty="0" err="1">
                <a:solidFill>
                  <a:srgbClr val="0000FF"/>
                </a:solidFill>
              </a:rPr>
              <a:t>NuPECC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and why?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0000FF"/>
                </a:solidFill>
              </a:rPr>
              <a:t>Who did produce this strategic document?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The science in a nutshell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The areas of research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C5D00"/>
                </a:solidFill>
              </a:rPr>
              <a:t>The facilities and the cutting edge technologies</a:t>
            </a:r>
          </a:p>
          <a:p>
            <a:endParaRPr lang="en-US" sz="2400" b="1" dirty="0">
              <a:solidFill>
                <a:srgbClr val="0C5D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C5D00"/>
                </a:solidFill>
              </a:rPr>
              <a:t>The recommendations</a:t>
            </a:r>
          </a:p>
          <a:p>
            <a:endParaRPr lang="en-US" sz="2400" b="1" dirty="0">
              <a:solidFill>
                <a:srgbClr val="0C5D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mr-IN" sz="2400" b="1" dirty="0" smtClean="0">
                <a:solidFill>
                  <a:srgbClr val="0C5D00"/>
                </a:solidFill>
              </a:rPr>
              <a:t>…</a:t>
            </a:r>
            <a:r>
              <a:rPr lang="it-IT" sz="2400" b="1" dirty="0" smtClean="0">
                <a:solidFill>
                  <a:srgbClr val="0C5D00"/>
                </a:solidFill>
              </a:rPr>
              <a:t>.the </a:t>
            </a:r>
            <a:r>
              <a:rPr lang="it-IT" sz="2400" b="1" dirty="0" err="1" smtClean="0">
                <a:solidFill>
                  <a:srgbClr val="0C5D00"/>
                </a:solidFill>
              </a:rPr>
              <a:t>next</a:t>
            </a:r>
            <a:r>
              <a:rPr lang="it-IT" sz="2400" b="1" dirty="0" smtClean="0">
                <a:solidFill>
                  <a:srgbClr val="0C5D00"/>
                </a:solidFill>
              </a:rPr>
              <a:t> </a:t>
            </a:r>
            <a:r>
              <a:rPr lang="it-IT" sz="2400" b="1" dirty="0" err="1" smtClean="0">
                <a:solidFill>
                  <a:srgbClr val="0C5D00"/>
                </a:solidFill>
              </a:rPr>
              <a:t>step</a:t>
            </a:r>
            <a:r>
              <a:rPr lang="it-IT" sz="2400" b="1" dirty="0" smtClean="0">
                <a:solidFill>
                  <a:srgbClr val="0C5D00"/>
                </a:solidFill>
              </a:rPr>
              <a:t> : the </a:t>
            </a:r>
            <a:r>
              <a:rPr lang="it-IT" sz="2400" b="1" dirty="0" err="1" smtClean="0">
                <a:solidFill>
                  <a:srgbClr val="0C5D00"/>
                </a:solidFill>
              </a:rPr>
              <a:t>implementation</a:t>
            </a:r>
            <a:r>
              <a:rPr lang="it-IT" sz="2400" b="1" dirty="0" smtClean="0">
                <a:solidFill>
                  <a:srgbClr val="0C5D00"/>
                </a:solidFill>
              </a:rPr>
              <a:t> (M. </a:t>
            </a:r>
            <a:r>
              <a:rPr lang="it-IT" sz="2400" b="1" dirty="0" err="1" smtClean="0">
                <a:solidFill>
                  <a:srgbClr val="0C5D00"/>
                </a:solidFill>
              </a:rPr>
              <a:t>Lewitowicz</a:t>
            </a:r>
            <a:r>
              <a:rPr lang="it-IT" sz="2400" b="1" dirty="0" smtClean="0">
                <a:solidFill>
                  <a:srgbClr val="0C5D00"/>
                </a:solidFill>
              </a:rPr>
              <a:t>)</a:t>
            </a:r>
            <a:endParaRPr lang="en-US" sz="2400" b="1" dirty="0" smtClean="0">
              <a:solidFill>
                <a:srgbClr val="0C5D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134" y="34698"/>
            <a:ext cx="392096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OUTLINE  of the presentation  </a:t>
            </a:r>
            <a:endParaRPr 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magine 3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" y="2840875"/>
            <a:ext cx="1828800" cy="1714500"/>
          </a:xfrm>
          <a:prstGeom prst="rect">
            <a:avLst/>
          </a:prstGeom>
        </p:spPr>
      </p:pic>
      <p:pic>
        <p:nvPicPr>
          <p:cNvPr id="5" name="Immagine 4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0" y="675801"/>
            <a:ext cx="1727200" cy="2108200"/>
          </a:xfrm>
          <a:prstGeom prst="rect">
            <a:avLst/>
          </a:prstGeom>
        </p:spPr>
      </p:pic>
      <p:pic>
        <p:nvPicPr>
          <p:cNvPr id="8" name="Immagine 7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" y="4697859"/>
            <a:ext cx="1866900" cy="1524000"/>
          </a:xfrm>
          <a:prstGeom prst="rect">
            <a:avLst/>
          </a:prstGeom>
        </p:spPr>
      </p:pic>
      <p:pic>
        <p:nvPicPr>
          <p:cNvPr id="12" name="Immagine 11" descr="Senza tito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54409" cy="58290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2262910" y="2784001"/>
            <a:ext cx="6704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2262910" y="4342395"/>
            <a:ext cx="6704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/>
          <p:nvPr/>
        </p:nvSpPr>
        <p:spPr>
          <a:xfrm>
            <a:off x="17886" y="652204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5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Senza tito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391" r="10854" b="18971"/>
          <a:stretch/>
        </p:blipFill>
        <p:spPr>
          <a:xfrm>
            <a:off x="5459387" y="4520154"/>
            <a:ext cx="3233214" cy="2229039"/>
          </a:xfrm>
          <a:prstGeom prst="rect">
            <a:avLst/>
          </a:prstGeom>
        </p:spPr>
      </p:pic>
      <p:pic>
        <p:nvPicPr>
          <p:cNvPr id="10" name="Immagine 9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82" y="2484205"/>
            <a:ext cx="3695700" cy="18034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11532" y="288697"/>
            <a:ext cx="7390164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Fundamental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interactions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symmetries</a:t>
            </a:r>
            <a:endParaRPr lang="it-IT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52991" y="2484205"/>
            <a:ext cx="2330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Existence</a:t>
            </a:r>
            <a:r>
              <a:rPr lang="it-IT" sz="2000" dirty="0"/>
              <a:t> of EDM </a:t>
            </a:r>
            <a:r>
              <a:rPr lang="it-IT" sz="2000" dirty="0" err="1"/>
              <a:t>implies</a:t>
            </a:r>
            <a:r>
              <a:rPr lang="it-IT" sz="2000" dirty="0"/>
              <a:t> </a:t>
            </a:r>
            <a:r>
              <a:rPr lang="it-IT" sz="2000" dirty="0" err="1"/>
              <a:t>violation</a:t>
            </a:r>
            <a:endParaRPr lang="it-IT" sz="2000" dirty="0"/>
          </a:p>
          <a:p>
            <a:r>
              <a:rPr lang="it-IT" sz="2000" dirty="0"/>
              <a:t>of Time </a:t>
            </a:r>
            <a:r>
              <a:rPr lang="it-IT" sz="2000" dirty="0" err="1"/>
              <a:t>Reversal</a:t>
            </a:r>
            <a:r>
              <a:rPr lang="it-IT" sz="2000" dirty="0"/>
              <a:t> </a:t>
            </a:r>
            <a:r>
              <a:rPr lang="it-IT" sz="2000" dirty="0" err="1"/>
              <a:t>Invariance</a:t>
            </a: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9" y="3973201"/>
            <a:ext cx="3903594" cy="288479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098849" y="1310382"/>
            <a:ext cx="1232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000090"/>
                </a:solidFill>
              </a:rPr>
              <a:t>Neutron</a:t>
            </a:r>
            <a:endParaRPr lang="it-IT" sz="2400" dirty="0">
              <a:solidFill>
                <a:srgbClr val="000090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23189" y="1230923"/>
            <a:ext cx="91208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792936" y="1310382"/>
            <a:ext cx="43886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90"/>
                </a:solidFill>
              </a:rPr>
              <a:t>Challenging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measurement</a:t>
            </a:r>
            <a:r>
              <a:rPr lang="it-IT" sz="2400" dirty="0" smtClean="0">
                <a:solidFill>
                  <a:srgbClr val="000090"/>
                </a:solidFill>
              </a:rPr>
              <a:t> in the future for </a:t>
            </a:r>
            <a:r>
              <a:rPr lang="it-IT" sz="2400" dirty="0" err="1" smtClean="0">
                <a:solidFill>
                  <a:srgbClr val="000090"/>
                </a:solidFill>
              </a:rPr>
              <a:t>deuteron</a:t>
            </a:r>
            <a:r>
              <a:rPr lang="it-IT" sz="2400" dirty="0" smtClean="0">
                <a:solidFill>
                  <a:srgbClr val="000090"/>
                </a:solidFill>
              </a:rPr>
              <a:t> in a </a:t>
            </a:r>
            <a:r>
              <a:rPr lang="it-IT" sz="2400" dirty="0" err="1" smtClean="0">
                <a:solidFill>
                  <a:srgbClr val="000090"/>
                </a:solidFill>
              </a:rPr>
              <a:t>storage</a:t>
            </a:r>
            <a:r>
              <a:rPr lang="it-IT" sz="2400" dirty="0" smtClean="0">
                <a:solidFill>
                  <a:srgbClr val="000090"/>
                </a:solidFill>
              </a:rPr>
              <a:t> ring</a:t>
            </a:r>
            <a:endParaRPr lang="it-IT" sz="2400" dirty="0">
              <a:solidFill>
                <a:srgbClr val="00009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429228" y="3977652"/>
            <a:ext cx="1804400" cy="1200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ILL - </a:t>
            </a:r>
            <a:r>
              <a:rPr lang="it-IT" sz="2400" dirty="0" err="1" smtClean="0"/>
              <a:t>ongoing</a:t>
            </a:r>
            <a:endParaRPr lang="it-IT" sz="2400" dirty="0" smtClean="0"/>
          </a:p>
          <a:p>
            <a:r>
              <a:rPr lang="it-IT" sz="2400" dirty="0" smtClean="0"/>
              <a:t>PSI - </a:t>
            </a:r>
            <a:r>
              <a:rPr lang="it-IT" sz="2400" dirty="0" err="1" smtClean="0"/>
              <a:t>ongoing</a:t>
            </a:r>
            <a:endParaRPr lang="it-IT" sz="2400" dirty="0" smtClean="0"/>
          </a:p>
          <a:p>
            <a:r>
              <a:rPr lang="it-IT" sz="2400" dirty="0" smtClean="0"/>
              <a:t>ESS -future</a:t>
            </a:r>
          </a:p>
        </p:txBody>
      </p:sp>
      <p:sp>
        <p:nvSpPr>
          <p:cNvPr id="20" name="CasellaDiTesto 19"/>
          <p:cNvSpPr txBox="1"/>
          <p:nvPr/>
        </p:nvSpPr>
        <p:spPr>
          <a:xfrm rot="20487669">
            <a:off x="7649212" y="3672255"/>
            <a:ext cx="137343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sensitivity</a:t>
            </a:r>
            <a:r>
              <a:rPr lang="it-IT" dirty="0">
                <a:solidFill>
                  <a:srgbClr val="FF0000"/>
                </a:solidFill>
              </a:rPr>
              <a:t> 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of </a:t>
            </a:r>
            <a:r>
              <a:rPr lang="it-IT" dirty="0">
                <a:solidFill>
                  <a:srgbClr val="FF0000"/>
                </a:solidFill>
              </a:rPr>
              <a:t>10</a:t>
            </a:r>
            <a:r>
              <a:rPr lang="it-IT" baseline="30000" dirty="0">
                <a:solidFill>
                  <a:srgbClr val="FF0000"/>
                </a:solidFill>
              </a:rPr>
              <a:t>-29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e·cm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098848" y="1703460"/>
            <a:ext cx="238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90"/>
                </a:solidFill>
              </a:rPr>
              <a:t>Electric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dipole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400" dirty="0" smtClean="0">
                <a:solidFill>
                  <a:srgbClr val="000090"/>
                </a:solidFill>
              </a:rPr>
              <a:t>moment</a:t>
            </a:r>
            <a:endParaRPr lang="it-IT" sz="2400" dirty="0">
              <a:solidFill>
                <a:srgbClr val="00009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 rot="19786342">
            <a:off x="6330463" y="4923691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COSY</a:t>
            </a:r>
            <a:endParaRPr lang="it-IT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Immagine 1" descr="Senza titol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" y="47575"/>
            <a:ext cx="1155700" cy="1231900"/>
          </a:xfrm>
          <a:prstGeom prst="rect">
            <a:avLst/>
          </a:prstGeom>
        </p:spPr>
      </p:pic>
      <p:pic>
        <p:nvPicPr>
          <p:cNvPr id="5" name="Immagine 4" descr="Senza titol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9" y="1408668"/>
            <a:ext cx="1828800" cy="2413000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4705677" y="1230923"/>
            <a:ext cx="87259" cy="5627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28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669681" cy="11568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58616" y="154895"/>
            <a:ext cx="6612507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Applications and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societal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benefits</a:t>
            </a:r>
            <a:endParaRPr lang="it-IT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9" name="Connettore 1 8"/>
          <p:cNvCxnSpPr/>
          <p:nvPr/>
        </p:nvCxnSpPr>
        <p:spPr>
          <a:xfrm flipV="1">
            <a:off x="1688242" y="789969"/>
            <a:ext cx="7455758" cy="30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0" y="1102087"/>
            <a:ext cx="5881077" cy="489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90"/>
                </a:solidFill>
                <a:latin typeface="Arial"/>
                <a:cs typeface="Arial"/>
              </a:rPr>
              <a:t>Applications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basic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Physics</a:t>
            </a:r>
            <a:endParaRPr lang="it-IT" sz="24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Research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have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it-IT" sz="2400" b="1" dirty="0">
                <a:solidFill>
                  <a:srgbClr val="000090"/>
                </a:solidFill>
                <a:latin typeface="Arial"/>
                <a:cs typeface="Arial"/>
              </a:rPr>
              <a:t>large impact </a:t>
            </a:r>
            <a:r>
              <a:rPr lang="it-IT" sz="2400" b="1" dirty="0" smtClean="0">
                <a:solidFill>
                  <a:srgbClr val="000090"/>
                </a:solidFill>
                <a:latin typeface="Arial"/>
                <a:cs typeface="Arial"/>
              </a:rPr>
              <a:t>on </a:t>
            </a:r>
            <a:r>
              <a:rPr lang="it-IT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everyday</a:t>
            </a:r>
            <a:r>
              <a:rPr lang="it-IT" sz="24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90"/>
                </a:solidFill>
                <a:latin typeface="Arial"/>
                <a:cs typeface="Arial"/>
              </a:rPr>
              <a:t>life. </a:t>
            </a:r>
            <a:endParaRPr lang="it-IT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it-IT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it-IT" sz="2000" b="1" dirty="0" smtClean="0">
                <a:solidFill>
                  <a:srgbClr val="000090"/>
                </a:solidFill>
                <a:latin typeface="Arial"/>
                <a:cs typeface="Arial"/>
              </a:rPr>
              <a:t>Society </a:t>
            </a:r>
            <a:r>
              <a:rPr lang="it-IT" sz="2000" b="1" dirty="0">
                <a:solidFill>
                  <a:srgbClr val="000090"/>
                </a:solidFill>
                <a:latin typeface="Arial"/>
                <a:cs typeface="Arial"/>
              </a:rPr>
              <a:t>benefits 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basic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Physics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research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 (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knowledge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 on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structure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decay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reactions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endParaRPr lang="it-IT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it-IT" sz="2000" dirty="0" err="1">
                <a:solidFill>
                  <a:srgbClr val="000090"/>
                </a:solidFill>
                <a:latin typeface="Arial"/>
                <a:cs typeface="Arial"/>
              </a:rPr>
              <a:t>areas</a:t>
            </a:r>
            <a:r>
              <a:rPr lang="it-IT" sz="20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Arial"/>
                <a:cs typeface="Arial"/>
              </a:rPr>
              <a:t>as</a:t>
            </a:r>
            <a:r>
              <a:rPr lang="it-IT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endParaRPr lang="it-IT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medicine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energy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environment</a:t>
            </a:r>
            <a:endParaRPr lang="it-IT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ultural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heritage</a:t>
            </a:r>
            <a:endParaRPr lang="it-IT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nuclear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Arial"/>
                <a:cs typeface="Arial"/>
              </a:rPr>
              <a:t>stewardship</a:t>
            </a:r>
            <a:r>
              <a:rPr lang="it-IT" sz="2400" dirty="0">
                <a:solidFill>
                  <a:srgbClr val="000090"/>
                </a:solidFill>
                <a:latin typeface="Arial"/>
                <a:cs typeface="Arial"/>
              </a:rPr>
              <a:t> and security. </a:t>
            </a:r>
            <a:endParaRPr lang="it-IT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latin typeface="Arial"/>
                <a:cs typeface="Arial"/>
              </a:rPr>
              <a:t>Space </a:t>
            </a:r>
            <a:r>
              <a:rPr lang="it-IT" sz="2400" dirty="0" err="1" smtClean="0">
                <a:solidFill>
                  <a:srgbClr val="000090"/>
                </a:solidFill>
                <a:latin typeface="Arial"/>
                <a:cs typeface="Arial"/>
              </a:rPr>
              <a:t>applications</a:t>
            </a: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16" name="Immagine 15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2" y="966776"/>
            <a:ext cx="2205779" cy="306759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412685" y="4102909"/>
            <a:ext cx="22663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A report  on</a:t>
            </a:r>
          </a:p>
          <a:p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Nuclear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Physics</a:t>
            </a:r>
            <a:endParaRPr lang="it-IT" sz="2400" b="1" dirty="0" smtClean="0">
              <a:solidFill>
                <a:srgbClr val="0000FF"/>
              </a:solidFill>
            </a:endParaRPr>
          </a:p>
          <a:p>
            <a:r>
              <a:rPr lang="it-IT" sz="2400" b="1" dirty="0" smtClean="0">
                <a:solidFill>
                  <a:srgbClr val="0000FF"/>
                </a:solidFill>
              </a:rPr>
              <a:t>For medicine</a:t>
            </a:r>
          </a:p>
          <a:p>
            <a:r>
              <a:rPr lang="it-IT" sz="2400" b="1" dirty="0" err="1" smtClean="0">
                <a:solidFill>
                  <a:srgbClr val="0000FF"/>
                </a:solidFill>
              </a:rPr>
              <a:t>Released</a:t>
            </a:r>
            <a:r>
              <a:rPr lang="it-IT" sz="2400" b="1" dirty="0" smtClean="0">
                <a:solidFill>
                  <a:srgbClr val="0000FF"/>
                </a:solidFill>
              </a:rPr>
              <a:t> in </a:t>
            </a:r>
          </a:p>
          <a:p>
            <a:r>
              <a:rPr lang="it-IT" sz="2400" b="1" dirty="0" smtClean="0">
                <a:solidFill>
                  <a:srgbClr val="0000FF"/>
                </a:solidFill>
              </a:rPr>
              <a:t>2014 by </a:t>
            </a:r>
            <a:r>
              <a:rPr lang="it-IT" sz="2400" b="1" dirty="0" err="1" smtClean="0">
                <a:solidFill>
                  <a:srgbClr val="0000FF"/>
                </a:solidFill>
              </a:rPr>
              <a:t>NuPECC</a:t>
            </a:r>
            <a:endParaRPr lang="it-IT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6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36481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89125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26" y="6462754"/>
            <a:ext cx="2433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</a:t>
            </a:r>
            <a:r>
              <a:rPr 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P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lan 2017 presentation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4" name="Immagine 3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1445" cy="7392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28838" y="74471"/>
            <a:ext cx="6657975" cy="590349"/>
          </a:xfrm>
          <a:prstGeom prst="rect">
            <a:avLst/>
          </a:prstGeom>
          <a:noFill/>
        </p:spPr>
        <p:txBody>
          <a:bodyPr wrap="square" lIns="90000" tIns="18000" bIns="18000" rtlCol="0">
            <a:spAutoFit/>
          </a:bodyPr>
          <a:lstStyle/>
          <a:p>
            <a:pPr lvl="0" algn="ctr"/>
            <a:r>
              <a:rPr lang="fr-FR" sz="3600" b="1" dirty="0" err="1">
                <a:solidFill>
                  <a:srgbClr val="0000FF"/>
                </a:solidFill>
              </a:rPr>
              <a:t>Energy</a:t>
            </a:r>
            <a:r>
              <a:rPr lang="fr-FR" sz="3600" b="1" dirty="0">
                <a:solidFill>
                  <a:srgbClr val="0000FF"/>
                </a:solidFill>
              </a:rPr>
              <a:t> applications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726" y="827416"/>
            <a:ext cx="3967780" cy="3216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</a:rPr>
              <a:t>New and </a:t>
            </a:r>
            <a:r>
              <a:rPr lang="en-US" sz="2400" b="1" dirty="0">
                <a:solidFill>
                  <a:schemeClr val="tx2"/>
                </a:solidFill>
              </a:rPr>
              <a:t>more precise nuclear data are needed </a:t>
            </a:r>
            <a:endParaRPr lang="fr-FR" sz="2400" b="1" dirty="0">
              <a:solidFill>
                <a:schemeClr val="tx2"/>
              </a:solidFill>
            </a:endParaRPr>
          </a:p>
          <a:p>
            <a:pPr marL="612000" lvl="1" indent="-252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new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materials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coolant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structure, fuel)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12000" lvl="1" indent="-252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isotopes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becoming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 (ex. minor actinides)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12000" lvl="1" indent="-252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energy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spectra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fast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reactors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ADS, fusion)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4" y="4378473"/>
            <a:ext cx="3445121" cy="19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98" y="900689"/>
            <a:ext cx="4475758" cy="318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311055" y="4378472"/>
            <a:ext cx="4703275" cy="20928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Capture and fission cross sections </a:t>
            </a: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Fission fragment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yields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(inverse </a:t>
            </a:r>
            <a:r>
              <a:rPr lang="fr-FR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kinematics</a:t>
            </a:r>
            <a:r>
              <a:rPr lang="fr-F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fr-F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radioactive </a:t>
            </a:r>
            <a:r>
              <a:rPr lang="fr-FR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beams</a:t>
            </a:r>
            <a:r>
              <a:rPr lang="fr-F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Prompt and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delayed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neutrons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Gamma-rays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Decay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data (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half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-life, </a:t>
            </a:r>
            <a:r>
              <a:rPr lang="fr-F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branching</a:t>
            </a:r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ratios)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1969" y="4600786"/>
            <a:ext cx="349702" cy="1112731"/>
          </a:xfrm>
          <a:prstGeom prst="rect">
            <a:avLst/>
          </a:prstGeom>
          <a:noFill/>
        </p:spPr>
        <p:txBody>
          <a:bodyPr vert="vert270" wrap="none" lIns="36000" tIns="36000" rIns="36000" bIns="36000" rtlCol="0">
            <a:spAutoFit/>
          </a:bodyPr>
          <a:lstStyle/>
          <a:p>
            <a:r>
              <a:rPr lang="fr-FR" dirty="0" err="1" smtClean="0">
                <a:solidFill>
                  <a:schemeClr val="accent1"/>
                </a:solidFill>
              </a:rPr>
              <a:t>Decay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heat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45892" y="900689"/>
            <a:ext cx="3235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>
                <a:solidFill>
                  <a:schemeClr val="accent3"/>
                </a:solidFill>
              </a:rPr>
              <a:t>Euratom FP7 ANDES, CHANDA, H2020 ENSAR2</a:t>
            </a:r>
            <a:endParaRPr lang="fr-FR" sz="1200" b="1" i="1" dirty="0">
              <a:solidFill>
                <a:schemeClr val="accent3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7726" y="4043681"/>
            <a:ext cx="441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kern="0" dirty="0" smtClean="0">
                <a:solidFill>
                  <a:schemeClr val="accent1"/>
                </a:solidFill>
              </a:rPr>
              <a:t>TAGS + IGISOL </a:t>
            </a:r>
            <a:r>
              <a:rPr lang="en-US" sz="1600" b="1" kern="0" dirty="0">
                <a:solidFill>
                  <a:schemeClr val="accent1"/>
                </a:solidFill>
              </a:rPr>
              <a:t>separator + JYFLTRAP Penning </a:t>
            </a:r>
            <a:r>
              <a:rPr lang="en-US" sz="1600" b="1" kern="0" dirty="0" smtClean="0">
                <a:solidFill>
                  <a:schemeClr val="accent1"/>
                </a:solidFill>
              </a:rPr>
              <a:t>trap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6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43103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89125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26" y="6462754"/>
            <a:ext cx="254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</a:t>
            </a:r>
            <a:r>
              <a:rPr 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P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lan 2017 presentation </a:t>
            </a:r>
            <a:r>
              <a:rPr lang="mr-I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4" name="Immagine 3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1445" cy="7392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28838" y="74471"/>
            <a:ext cx="6657975" cy="590349"/>
          </a:xfrm>
          <a:prstGeom prst="rect">
            <a:avLst/>
          </a:prstGeom>
          <a:noFill/>
        </p:spPr>
        <p:txBody>
          <a:bodyPr wrap="square" lIns="90000" tIns="18000" bIns="18000" rtlCol="0">
            <a:spAutoFit/>
          </a:bodyPr>
          <a:lstStyle/>
          <a:p>
            <a:pPr algn="ctr"/>
            <a:r>
              <a:rPr lang="fr-FR" sz="3600" b="1" dirty="0" err="1" smtClean="0">
                <a:solidFill>
                  <a:srgbClr val="0000FF"/>
                </a:solidFill>
              </a:rPr>
              <a:t>Radiopharmaceuticals</a:t>
            </a:r>
            <a:endParaRPr lang="fr-FR" sz="36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873" y="823210"/>
            <a:ext cx="885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tx2"/>
                </a:solidFill>
              </a:rPr>
              <a:t>New </a:t>
            </a:r>
            <a:r>
              <a:rPr lang="en-US" sz="2800" b="1" dirty="0" err="1">
                <a:solidFill>
                  <a:schemeClr val="tx2"/>
                </a:solidFill>
              </a:rPr>
              <a:t>radiosotopes</a:t>
            </a:r>
            <a:r>
              <a:rPr lang="en-US" sz="2800" b="1" dirty="0">
                <a:solidFill>
                  <a:schemeClr val="tx2"/>
                </a:solidFill>
              </a:rPr>
              <a:t> for imaging and therapy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41379" y="1346430"/>
            <a:ext cx="4054561" cy="43319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52000" indent="-2520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chemeClr val="tx2"/>
                </a:solidFill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</a:rPr>
              <a:t>Role</a:t>
            </a:r>
            <a:r>
              <a:rPr lang="fr-FR" sz="2400" b="1" dirty="0" smtClean="0">
                <a:solidFill>
                  <a:schemeClr val="tx2"/>
                </a:solidFill>
              </a:rPr>
              <a:t> of </a:t>
            </a:r>
            <a:r>
              <a:rPr lang="fr-FR" sz="2400" b="1" dirty="0" err="1" smtClean="0">
                <a:solidFill>
                  <a:schemeClr val="tx2"/>
                </a:solidFill>
              </a:rPr>
              <a:t>nuclear</a:t>
            </a:r>
            <a:r>
              <a:rPr lang="fr-FR" sz="2400" b="1" dirty="0" smtClean="0">
                <a:solidFill>
                  <a:schemeClr val="tx2"/>
                </a:solidFill>
              </a:rPr>
              <a:t> </a:t>
            </a:r>
            <a:r>
              <a:rPr lang="fr-FR" sz="2400" b="1" dirty="0" err="1" smtClean="0">
                <a:solidFill>
                  <a:schemeClr val="tx2"/>
                </a:solidFill>
              </a:rPr>
              <a:t>physicists</a:t>
            </a:r>
            <a:r>
              <a:rPr lang="fr-FR" sz="2400" b="1" dirty="0" smtClean="0">
                <a:solidFill>
                  <a:schemeClr val="tx2"/>
                </a:solidFill>
              </a:rPr>
              <a:t> </a:t>
            </a:r>
          </a:p>
          <a:p>
            <a:pPr marL="504000" lvl="1" indent="-252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mechanism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studies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reaction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channels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cross-sections, contaminants …)</a:t>
            </a:r>
          </a:p>
          <a:p>
            <a:pPr marL="504000" lvl="1" indent="-252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Nuclear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chemistry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mass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separation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techniques (AMS)</a:t>
            </a:r>
          </a:p>
          <a:p>
            <a:pPr marL="504000" lvl="1" indent="-252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intensity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accelerators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neutron sources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28838" y="5417090"/>
            <a:ext cx="2720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MEDICIS at CERN</a:t>
            </a:r>
            <a:endParaRPr lang="fr-FR" sz="28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" y="1284127"/>
            <a:ext cx="3509319" cy="413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8" y="4807407"/>
            <a:ext cx="2108850" cy="153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93" y="5902201"/>
            <a:ext cx="611543" cy="4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07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0"/>
            <a:ext cx="4648741" cy="6810368"/>
          </a:xfrm>
          <a:prstGeom prst="rect">
            <a:avLst/>
          </a:prstGeom>
          <a:solidFill>
            <a:srgbClr val="FDFF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676466" y="0"/>
            <a:ext cx="446753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3103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89125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26" y="6462754"/>
            <a:ext cx="254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</a:t>
            </a:r>
            <a:r>
              <a:rPr 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P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lan 2017 presentation </a:t>
            </a:r>
            <a:r>
              <a:rPr lang="mr-I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4" name="Immagine 3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14" y="6310399"/>
            <a:ext cx="1435386" cy="5382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752343" y="139518"/>
            <a:ext cx="6657975" cy="590349"/>
          </a:xfrm>
          <a:prstGeom prst="rect">
            <a:avLst/>
          </a:prstGeom>
          <a:noFill/>
        </p:spPr>
        <p:txBody>
          <a:bodyPr wrap="square" lIns="90000" tIns="18000" bIns="18000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00FF"/>
                </a:solidFill>
              </a:rPr>
              <a:t>Security</a:t>
            </a:r>
            <a:endParaRPr lang="fr-FR" sz="3600" b="1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46999" y="789494"/>
            <a:ext cx="4723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tx2"/>
                </a:solidFill>
              </a:rPr>
              <a:t>Need </a:t>
            </a:r>
            <a:r>
              <a:rPr lang="en-US" sz="2400" b="1" dirty="0">
                <a:solidFill>
                  <a:schemeClr val="tx2"/>
                </a:solidFill>
              </a:rPr>
              <a:t>to </a:t>
            </a:r>
            <a:r>
              <a:rPr lang="en-US" sz="2400" b="1" dirty="0" smtClean="0">
                <a:solidFill>
                  <a:schemeClr val="tx2"/>
                </a:solidFill>
              </a:rPr>
              <a:t>enhance capabilities against </a:t>
            </a:r>
            <a:r>
              <a:rPr lang="en-US" sz="2400" b="1" dirty="0">
                <a:solidFill>
                  <a:schemeClr val="tx2"/>
                </a:solidFill>
              </a:rPr>
              <a:t>CBRNE (chemical, biological, </a:t>
            </a:r>
            <a:r>
              <a:rPr lang="en-US" sz="2400" b="1" dirty="0" smtClean="0">
                <a:solidFill>
                  <a:schemeClr val="tx2"/>
                </a:solidFill>
              </a:rPr>
              <a:t>radiological, nuclear</a:t>
            </a:r>
            <a:r>
              <a:rPr lang="en-US" sz="2400" b="1" dirty="0">
                <a:solidFill>
                  <a:schemeClr val="tx2"/>
                </a:solidFill>
              </a:rPr>
              <a:t>, explosives) threats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619246"/>
            <a:ext cx="4387491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150" y="4499477"/>
            <a:ext cx="4648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etection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special nuclear materials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hidden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high-density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matrices could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achieved at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ELI-NP in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less than two minutes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4467" y="5493258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2000" lvl="0" indent="-252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chemeClr val="tx2"/>
                </a:solidFill>
              </a:rPr>
              <a:t> Interrogation </a:t>
            </a:r>
            <a:r>
              <a:rPr lang="fr-FR" sz="2800" b="1" dirty="0" err="1">
                <a:solidFill>
                  <a:schemeClr val="tx2"/>
                </a:solidFill>
              </a:rPr>
              <a:t>methods</a:t>
            </a:r>
            <a:r>
              <a:rPr lang="fr-FR" sz="2800" b="1" dirty="0">
                <a:solidFill>
                  <a:schemeClr val="tx2"/>
                </a:solidFill>
              </a:rPr>
              <a:t> </a:t>
            </a:r>
            <a:endParaRPr lang="fr-FR" sz="2800" b="1" dirty="0">
              <a:solidFill>
                <a:srgbClr val="1F497D"/>
              </a:solidFill>
            </a:endParaRPr>
          </a:p>
          <a:p>
            <a:pPr marL="504000" lvl="1" indent="-252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 or </a:t>
            </a:r>
            <a:r>
              <a:rPr lang="el-GR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γ</a:t>
            </a:r>
            <a:r>
              <a:rPr lang="fr-FR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sources, muons</a:t>
            </a:r>
            <a:endParaRPr lang="fr-FR" sz="2800" b="1" dirty="0">
              <a:solidFill>
                <a:schemeClr val="tx2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4628111" y="60474"/>
            <a:ext cx="96711" cy="679752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5167029" y="179145"/>
            <a:ext cx="314260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>
                <a:solidFill>
                  <a:srgbClr val="0000FF"/>
                </a:solidFill>
              </a:rPr>
              <a:t>Materials</a:t>
            </a:r>
            <a:r>
              <a:rPr lang="fr-FR" sz="3200" b="1" dirty="0">
                <a:solidFill>
                  <a:srgbClr val="0000FF"/>
                </a:solidFill>
              </a:rPr>
              <a:t> science </a:t>
            </a:r>
            <a:endParaRPr lang="it-IT" sz="3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628111" y="783045"/>
            <a:ext cx="4397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</a:rPr>
              <a:t>Ion and neutron beams from nuclear physics facilities can be used to study the structure and properties of materials or modify them</a:t>
            </a:r>
            <a:r>
              <a:rPr lang="en-US" sz="2400" b="1" dirty="0" smtClean="0">
                <a:solidFill>
                  <a:schemeClr val="tx2"/>
                </a:solidFill>
              </a:rPr>
              <a:t>.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3"/>
          <a:stretch/>
        </p:blipFill>
        <p:spPr bwMode="auto">
          <a:xfrm>
            <a:off x="4724822" y="4865240"/>
            <a:ext cx="2435844" cy="122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7160666" y="4768873"/>
            <a:ext cx="198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000" b="1" dirty="0">
                <a:solidFill>
                  <a:srgbClr val="0000FF"/>
                </a:solidFill>
              </a:rPr>
              <a:t>Fragmentation </a:t>
            </a:r>
            <a:r>
              <a:rPr lang="fr-FR" sz="2000" b="1" dirty="0" err="1">
                <a:solidFill>
                  <a:srgbClr val="0000FF"/>
                </a:solidFill>
              </a:rPr>
              <a:t>facilities</a:t>
            </a:r>
            <a:r>
              <a:rPr lang="fr-FR" sz="2000" b="1" dirty="0">
                <a:solidFill>
                  <a:srgbClr val="0000FF"/>
                </a:solidFill>
              </a:rPr>
              <a:t> : ion implantation for </a:t>
            </a:r>
            <a:r>
              <a:rPr lang="fr-FR" sz="2000" b="1" dirty="0" err="1">
                <a:solidFill>
                  <a:srgbClr val="0000FF"/>
                </a:solidFill>
              </a:rPr>
              <a:t>nanostructuring</a:t>
            </a:r>
            <a:r>
              <a:rPr lang="fr-FR" sz="2000" b="1" dirty="0">
                <a:solidFill>
                  <a:srgbClr val="0000FF"/>
                </a:solidFill>
              </a:rPr>
              <a:t> </a:t>
            </a:r>
          </a:p>
          <a:p>
            <a:endParaRPr lang="it-IT" sz="1600" dirty="0"/>
          </a:p>
        </p:txBody>
      </p:sp>
      <p:pic>
        <p:nvPicPr>
          <p:cNvPr id="21" name="Picture 2" descr="http://pacweb.hiskp.uni-bonn.de/mediawiki/images/6/67/Pac-4-detekto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1" y="2930380"/>
            <a:ext cx="2802982" cy="126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7317835" y="2751886"/>
            <a:ext cx="1869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lvl="1">
              <a:spcAft>
                <a:spcPts val="1200"/>
              </a:spcAft>
            </a:pPr>
            <a:r>
              <a:rPr lang="fr-FR" sz="2400" b="1" dirty="0">
                <a:solidFill>
                  <a:srgbClr val="0000FF"/>
                </a:solidFill>
              </a:rPr>
              <a:t>ISOL </a:t>
            </a:r>
            <a:r>
              <a:rPr lang="fr-FR" sz="2400" b="1" dirty="0" err="1">
                <a:solidFill>
                  <a:srgbClr val="0000FF"/>
                </a:solidFill>
              </a:rPr>
              <a:t>facilities</a:t>
            </a:r>
            <a:r>
              <a:rPr lang="fr-FR" sz="2400" b="1" dirty="0">
                <a:solidFill>
                  <a:srgbClr val="0000FF"/>
                </a:solidFill>
              </a:rPr>
              <a:t> : RIB for surface </a:t>
            </a:r>
            <a:r>
              <a:rPr lang="fr-FR" sz="2400" b="1" dirty="0" err="1">
                <a:solidFill>
                  <a:srgbClr val="0000FF"/>
                </a:solidFill>
              </a:rPr>
              <a:t>analysis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905632" y="4193730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PAC  beta and gamma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55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66226" y="2824719"/>
            <a:ext cx="379559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  <a:r>
              <a:rPr lang="it-IT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facilities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88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88900" y="635807"/>
            <a:ext cx="91440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519446"/>
            <a:ext cx="91440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58082" y="14997"/>
            <a:ext cx="7685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sto MT" charset="0"/>
              </a:rPr>
              <a:t>Perspectives of Nuclear Physics in Europe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sto MT" charset="0"/>
            </a:endParaRPr>
          </a:p>
        </p:txBody>
      </p:sp>
      <p:pic>
        <p:nvPicPr>
          <p:cNvPr id="22" name="Picture 6" descr="NuPECC_logo_cropp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367"/>
            <a:ext cx="1079500" cy="40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50737" y="5348807"/>
            <a:ext cx="8501138" cy="1200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LRP </a:t>
            </a:r>
            <a:r>
              <a:rPr lang="it-IT" sz="2400" dirty="0" err="1" smtClean="0">
                <a:solidFill>
                  <a:srgbClr val="0000FF"/>
                </a:solidFill>
              </a:rPr>
              <a:t>concerns</a:t>
            </a:r>
            <a:r>
              <a:rPr lang="it-IT" sz="2400" dirty="0" smtClean="0">
                <a:solidFill>
                  <a:srgbClr val="0000FF"/>
                </a:solidFill>
              </a:rPr>
              <a:t> the </a:t>
            </a:r>
            <a:r>
              <a:rPr lang="it-IT" sz="2400" dirty="0" err="1">
                <a:solidFill>
                  <a:srgbClr val="0000FF"/>
                </a:solidFill>
              </a:rPr>
              <a:t>s</a:t>
            </a:r>
            <a:r>
              <a:rPr lang="it-IT" sz="2400" dirty="0" err="1" smtClean="0">
                <a:solidFill>
                  <a:srgbClr val="0000FF"/>
                </a:solidFill>
              </a:rPr>
              <a:t>everal</a:t>
            </a:r>
            <a:r>
              <a:rPr lang="it-IT" sz="2400" dirty="0" smtClean="0">
                <a:solidFill>
                  <a:srgbClr val="0000FF"/>
                </a:solidFill>
              </a:rPr>
              <a:t>  </a:t>
            </a:r>
            <a:r>
              <a:rPr lang="it-IT" sz="2400" dirty="0" err="1" smtClean="0">
                <a:solidFill>
                  <a:srgbClr val="0000FF"/>
                </a:solidFill>
              </a:rPr>
              <a:t>facilities</a:t>
            </a:r>
            <a:r>
              <a:rPr lang="it-IT" sz="2400" dirty="0" smtClean="0">
                <a:solidFill>
                  <a:srgbClr val="0000FF"/>
                </a:solidFill>
              </a:rPr>
              <a:t> in the </a:t>
            </a:r>
            <a:r>
              <a:rPr lang="it-IT" sz="2400" dirty="0" err="1" smtClean="0">
                <a:solidFill>
                  <a:srgbClr val="0000FF"/>
                </a:solidFill>
              </a:rPr>
              <a:t>field</a:t>
            </a:r>
            <a:r>
              <a:rPr lang="it-IT" sz="2400" dirty="0" smtClean="0">
                <a:solidFill>
                  <a:srgbClr val="0000FF"/>
                </a:solidFill>
              </a:rPr>
              <a:t> of </a:t>
            </a:r>
            <a:r>
              <a:rPr lang="it-IT" sz="2400" dirty="0" err="1" smtClean="0">
                <a:solidFill>
                  <a:srgbClr val="0000FF"/>
                </a:solidFill>
              </a:rPr>
              <a:t>Nuclear</a:t>
            </a:r>
            <a:r>
              <a:rPr lang="it-IT" sz="2400" dirty="0" smtClean="0">
                <a:solidFill>
                  <a:srgbClr val="0000FF"/>
                </a:solidFill>
              </a:rPr>
              <a:t> science (of </a:t>
            </a:r>
            <a:r>
              <a:rPr lang="it-IT" sz="2400" dirty="0" err="1" smtClean="0">
                <a:solidFill>
                  <a:srgbClr val="0000FF"/>
                </a:solidFill>
              </a:rPr>
              <a:t>different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size</a:t>
            </a:r>
            <a:r>
              <a:rPr lang="it-IT" sz="2400" dirty="0" smtClean="0">
                <a:solidFill>
                  <a:srgbClr val="0000FF"/>
                </a:solidFill>
              </a:rPr>
              <a:t> and </a:t>
            </a:r>
            <a:r>
              <a:rPr lang="it-IT" sz="2400" dirty="0" err="1" smtClean="0">
                <a:solidFill>
                  <a:srgbClr val="0000FF"/>
                </a:solidFill>
              </a:rPr>
              <a:t>types</a:t>
            </a:r>
            <a:r>
              <a:rPr lang="it-IT" sz="2400" dirty="0" smtClean="0">
                <a:solidFill>
                  <a:srgbClr val="0000FF"/>
                </a:solidFill>
              </a:rPr>
              <a:t>) in Europe </a:t>
            </a:r>
            <a:r>
              <a:rPr lang="it-IT" sz="2400" dirty="0" smtClean="0"/>
              <a:t>.  </a:t>
            </a:r>
            <a:r>
              <a:rPr lang="it-IT" sz="2400" b="1" dirty="0" err="1" smtClean="0">
                <a:solidFill>
                  <a:srgbClr val="FF0000"/>
                </a:solidFill>
              </a:rPr>
              <a:t>NuPECC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enhances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their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coordination</a:t>
            </a:r>
            <a:r>
              <a:rPr lang="it-IT" sz="2400" b="1" dirty="0" smtClean="0">
                <a:solidFill>
                  <a:srgbClr val="FF0000"/>
                </a:solidFill>
              </a:rPr>
              <a:t> and </a:t>
            </a:r>
            <a:r>
              <a:rPr lang="it-IT" sz="2400" b="1" dirty="0" err="1" smtClean="0">
                <a:solidFill>
                  <a:srgbClr val="FF0000"/>
                </a:solidFill>
              </a:rPr>
              <a:t>connections</a:t>
            </a:r>
            <a:endParaRPr lang="it-IT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05866" y="838933"/>
            <a:ext cx="42381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00FF"/>
                </a:solidFill>
              </a:rPr>
              <a:t>Because</a:t>
            </a:r>
            <a:r>
              <a:rPr lang="it-IT" sz="2000" dirty="0" smtClean="0">
                <a:solidFill>
                  <a:srgbClr val="0000FF"/>
                </a:solidFill>
              </a:rPr>
              <a:t> of </a:t>
            </a:r>
            <a:r>
              <a:rPr lang="it-IT" sz="2000" dirty="0" err="1" smtClean="0">
                <a:solidFill>
                  <a:srgbClr val="0000FF"/>
                </a:solidFill>
              </a:rPr>
              <a:t>its</a:t>
            </a:r>
            <a:r>
              <a:rPr lang="it-IT" sz="2000" dirty="0" smtClean="0">
                <a:solidFill>
                  <a:srgbClr val="0000FF"/>
                </a:solidFill>
              </a:rPr>
              <a:t> nature </a:t>
            </a:r>
          </a:p>
          <a:p>
            <a:r>
              <a:rPr lang="it-IT" sz="2000" dirty="0" smtClean="0">
                <a:solidFill>
                  <a:srgbClr val="0000FF"/>
                </a:solidFill>
              </a:rPr>
              <a:t>(</a:t>
            </a:r>
            <a:r>
              <a:rPr lang="it-IT" sz="2000" dirty="0" err="1" smtClean="0">
                <a:solidFill>
                  <a:srgbClr val="0000FF"/>
                </a:solidFill>
              </a:rPr>
              <a:t>different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beams</a:t>
            </a:r>
            <a:r>
              <a:rPr lang="it-IT" sz="2000" dirty="0" smtClean="0">
                <a:solidFill>
                  <a:srgbClr val="0000FF"/>
                </a:solidFill>
              </a:rPr>
              <a:t> of </a:t>
            </a:r>
            <a:r>
              <a:rPr lang="it-IT" sz="2000" dirty="0" err="1" smtClean="0">
                <a:solidFill>
                  <a:srgbClr val="0000FF"/>
                </a:solidFill>
              </a:rPr>
              <a:t>different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energies</a:t>
            </a:r>
            <a:r>
              <a:rPr lang="it-IT" sz="2000" dirty="0" smtClean="0">
                <a:solidFill>
                  <a:srgbClr val="0000FF"/>
                </a:solidFill>
              </a:rPr>
              <a:t> ) </a:t>
            </a:r>
          </a:p>
          <a:p>
            <a:r>
              <a:rPr lang="it-IT" sz="2000" dirty="0">
                <a:solidFill>
                  <a:srgbClr val="0000FF"/>
                </a:solidFill>
              </a:rPr>
              <a:t>a</a:t>
            </a:r>
            <a:r>
              <a:rPr lang="it-IT" sz="2000" dirty="0" smtClean="0">
                <a:solidFill>
                  <a:srgbClr val="0000FF"/>
                </a:solidFill>
              </a:rPr>
              <a:t>nd </a:t>
            </a:r>
            <a:r>
              <a:rPr lang="it-IT" sz="2000" dirty="0" err="1" smtClean="0">
                <a:solidFill>
                  <a:srgbClr val="0000FF"/>
                </a:solidFill>
              </a:rPr>
              <a:t>different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sizes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endParaRPr lang="it-IT" sz="2000" dirty="0" smtClean="0">
              <a:solidFill>
                <a:srgbClr val="0000FF"/>
              </a:solidFill>
            </a:endParaRPr>
          </a:p>
          <a:p>
            <a:r>
              <a:rPr lang="it-IT" sz="2000" dirty="0" err="1" smtClean="0">
                <a:solidFill>
                  <a:srgbClr val="0000FF"/>
                </a:solidFill>
              </a:rPr>
              <a:t>specialized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set-</a:t>
            </a:r>
            <a:r>
              <a:rPr lang="it-IT" sz="2000" dirty="0" err="1" smtClean="0">
                <a:solidFill>
                  <a:srgbClr val="0000FF"/>
                </a:solidFill>
              </a:rPr>
              <a:t>ups</a:t>
            </a:r>
            <a:r>
              <a:rPr lang="it-IT" sz="2000" dirty="0" smtClean="0">
                <a:solidFill>
                  <a:srgbClr val="0000FF"/>
                </a:solidFill>
              </a:rPr>
              <a:t>,</a:t>
            </a:r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 smtClean="0">
                <a:solidFill>
                  <a:srgbClr val="0000FF"/>
                </a:solidFill>
              </a:rPr>
              <a:t>the </a:t>
            </a:r>
            <a:r>
              <a:rPr lang="it-IT" sz="2000" dirty="0" err="1" smtClean="0">
                <a:solidFill>
                  <a:srgbClr val="0000FF"/>
                </a:solidFill>
              </a:rPr>
              <a:t>activities</a:t>
            </a:r>
            <a:r>
              <a:rPr lang="it-IT" sz="2000" dirty="0" smtClean="0">
                <a:solidFill>
                  <a:srgbClr val="0000FF"/>
                </a:solidFill>
              </a:rPr>
              <a:t>  in </a:t>
            </a:r>
            <a:r>
              <a:rPr lang="it-IT" sz="2000" dirty="0" err="1" smtClean="0">
                <a:solidFill>
                  <a:srgbClr val="0000FF"/>
                </a:solidFill>
              </a:rPr>
              <a:t>Nuclear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physics</a:t>
            </a:r>
            <a:r>
              <a:rPr lang="it-IT" sz="2000" dirty="0" smtClean="0">
                <a:solidFill>
                  <a:srgbClr val="0000FF"/>
                </a:solidFill>
              </a:rPr>
              <a:t> are </a:t>
            </a:r>
          </a:p>
          <a:p>
            <a:r>
              <a:rPr lang="it-IT" sz="2000" dirty="0" err="1">
                <a:solidFill>
                  <a:srgbClr val="0000FF"/>
                </a:solidFill>
              </a:rPr>
              <a:t>d</a:t>
            </a:r>
            <a:r>
              <a:rPr lang="it-IT" sz="2000" dirty="0" err="1" smtClean="0">
                <a:solidFill>
                  <a:srgbClr val="0000FF"/>
                </a:solidFill>
              </a:rPr>
              <a:t>istributed</a:t>
            </a:r>
            <a:r>
              <a:rPr lang="it-IT" sz="2000" dirty="0" smtClean="0">
                <a:solidFill>
                  <a:srgbClr val="0000FF"/>
                </a:solidFill>
              </a:rPr>
              <a:t>  in </a:t>
            </a:r>
            <a:r>
              <a:rPr lang="it-IT" sz="2000" dirty="0" err="1" smtClean="0">
                <a:solidFill>
                  <a:srgbClr val="0000FF"/>
                </a:solidFill>
              </a:rPr>
              <a:t>several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laboratories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047468" y="3231564"/>
            <a:ext cx="5046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</a:rPr>
              <a:t>NuPECC</a:t>
            </a:r>
            <a:r>
              <a:rPr lang="it-IT" sz="2400" dirty="0" smtClean="0">
                <a:solidFill>
                  <a:srgbClr val="0000FF"/>
                </a:solidFill>
              </a:rPr>
              <a:t> long </a:t>
            </a:r>
            <a:r>
              <a:rPr lang="it-IT" sz="2400" dirty="0" err="1" smtClean="0">
                <a:solidFill>
                  <a:srgbClr val="0000FF"/>
                </a:solidFill>
              </a:rPr>
              <a:t>range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plan</a:t>
            </a:r>
            <a:endParaRPr lang="it-IT" sz="2400" dirty="0" smtClean="0">
              <a:solidFill>
                <a:srgbClr val="0000FF"/>
              </a:solidFill>
            </a:endParaRPr>
          </a:p>
          <a:p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contains</a:t>
            </a:r>
            <a:r>
              <a:rPr lang="it-IT" sz="2400" b="1" dirty="0" smtClean="0">
                <a:solidFill>
                  <a:srgbClr val="0000FF"/>
                </a:solidFill>
              </a:rPr>
              <a:t> the </a:t>
            </a:r>
            <a:r>
              <a:rPr lang="it-IT" sz="2400" b="1" dirty="0">
                <a:solidFill>
                  <a:srgbClr val="0000FF"/>
                </a:solidFill>
              </a:rPr>
              <a:t>f</a:t>
            </a:r>
            <a:r>
              <a:rPr lang="it-IT" sz="2400" b="1" dirty="0" smtClean="0">
                <a:solidFill>
                  <a:srgbClr val="0000FF"/>
                </a:solidFill>
              </a:rPr>
              <a:t>uture </a:t>
            </a:r>
            <a:r>
              <a:rPr lang="it-IT" sz="2400" b="1" dirty="0" err="1" smtClean="0">
                <a:solidFill>
                  <a:srgbClr val="0000FF"/>
                </a:solidFill>
              </a:rPr>
              <a:t>plans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</a:rPr>
              <a:t>of </a:t>
            </a:r>
          </a:p>
          <a:p>
            <a:r>
              <a:rPr lang="it-IT" sz="2400" b="1" dirty="0" smtClean="0">
                <a:solidFill>
                  <a:srgbClr val="0000FF"/>
                </a:solidFill>
              </a:rPr>
              <a:t>the </a:t>
            </a:r>
            <a:r>
              <a:rPr lang="it-IT" sz="2400" b="1" dirty="0" err="1" smtClean="0">
                <a:solidFill>
                  <a:srgbClr val="0000FF"/>
                </a:solidFill>
              </a:rPr>
              <a:t>existing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</a:rPr>
              <a:t>and  and </a:t>
            </a:r>
          </a:p>
          <a:p>
            <a:r>
              <a:rPr lang="it-IT" sz="2400" b="1" dirty="0" err="1" smtClean="0">
                <a:solidFill>
                  <a:srgbClr val="0000FF"/>
                </a:solidFill>
              </a:rPr>
              <a:t>planned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facilities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668636" y="5108272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421453" y="4547227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3672703" y="3957643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226241" y="3981028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2311866" y="4095179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1826660" y="3909683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1512702" y="3567229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1312912" y="3538691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2054992" y="3567229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2012180" y="3424540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1898013" y="3396002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1812389" y="3324657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1855201" y="3110623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3011134" y="1854958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2283324" y="3652842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2183429" y="3239044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8" y="684361"/>
            <a:ext cx="4788035" cy="468863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7384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2091" y="663422"/>
            <a:ext cx="2731714" cy="6194578"/>
          </a:xfrm>
          <a:prstGeom prst="rect">
            <a:avLst/>
          </a:prstGeom>
          <a:solidFill>
            <a:srgbClr val="D5FE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0761" y="630546"/>
            <a:ext cx="2991239" cy="6227454"/>
          </a:xfrm>
          <a:prstGeom prst="rect">
            <a:avLst/>
          </a:prstGeom>
          <a:solidFill>
            <a:srgbClr val="FDFF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632596" y="52434"/>
            <a:ext cx="587880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Trasnational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access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within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EU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projects</a:t>
            </a:r>
            <a:endParaRPr lang="it-IT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8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23" y="3296935"/>
            <a:ext cx="1655139" cy="1169162"/>
          </a:xfrm>
          <a:prstGeom prst="rect">
            <a:avLst/>
          </a:prstGeom>
        </p:spPr>
      </p:pic>
      <p:pic>
        <p:nvPicPr>
          <p:cNvPr id="9" name="Picture 23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249" y="4466097"/>
            <a:ext cx="1689213" cy="1292100"/>
          </a:xfrm>
          <a:prstGeom prst="rect">
            <a:avLst/>
          </a:prstGeom>
        </p:spPr>
      </p:pic>
      <p:pic>
        <p:nvPicPr>
          <p:cNvPr id="10" name="Picture 24" descr="Untitl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22" t="-5386" r="21232" b="5386"/>
          <a:stretch/>
        </p:blipFill>
        <p:spPr>
          <a:xfrm>
            <a:off x="7290106" y="5758197"/>
            <a:ext cx="1719211" cy="109980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572000" y="2477449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90"/>
                </a:solidFill>
              </a:rPr>
              <a:t>CERN 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(</a:t>
            </a:r>
            <a:r>
              <a:rPr lang="en-US" b="1" dirty="0">
                <a:solidFill>
                  <a:srgbClr val="000090"/>
                </a:solidFill>
              </a:rPr>
              <a:t>LHC, COMPASS, fixed target) </a:t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GSI</a:t>
            </a:r>
            <a:r>
              <a:rPr lang="en-US" b="1" dirty="0">
                <a:solidFill>
                  <a:srgbClr val="000090"/>
                </a:solidFill>
              </a:rPr>
              <a:t>/FAIR </a:t>
            </a:r>
            <a:r>
              <a:rPr lang="en-US" b="1" dirty="0" smtClean="0">
                <a:solidFill>
                  <a:srgbClr val="000090"/>
                </a:solidFill>
              </a:rPr>
              <a:t>(Germany)</a:t>
            </a:r>
            <a:endParaRPr lang="en-US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LNF</a:t>
            </a:r>
            <a:r>
              <a:rPr lang="en-US" b="1" dirty="0">
                <a:solidFill>
                  <a:srgbClr val="000090"/>
                </a:solidFill>
              </a:rPr>
              <a:t>, </a:t>
            </a:r>
            <a:r>
              <a:rPr lang="en-US" b="1" dirty="0" err="1">
                <a:solidFill>
                  <a:srgbClr val="000090"/>
                </a:solidFill>
              </a:rPr>
              <a:t>Frascati</a:t>
            </a:r>
            <a:r>
              <a:rPr lang="en-US" b="1" dirty="0">
                <a:solidFill>
                  <a:srgbClr val="000090"/>
                </a:solidFill>
              </a:rPr>
              <a:t> Italy</a:t>
            </a:r>
            <a:br>
              <a:rPr lang="en-US" b="1" dirty="0">
                <a:solidFill>
                  <a:srgbClr val="000090"/>
                </a:solidFill>
              </a:rPr>
            </a:br>
            <a:endParaRPr lang="en-US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MAMI </a:t>
            </a:r>
            <a:r>
              <a:rPr lang="en-US" b="1" dirty="0">
                <a:solidFill>
                  <a:srgbClr val="000090"/>
                </a:solidFill>
              </a:rPr>
              <a:t>, Mainz </a:t>
            </a:r>
            <a:r>
              <a:rPr lang="en-US" b="1" dirty="0" smtClean="0">
                <a:solidFill>
                  <a:srgbClr val="000090"/>
                </a:solidFill>
              </a:rPr>
              <a:t>Germany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</a:rPr>
              <a:t>   ECT*, </a:t>
            </a:r>
            <a:r>
              <a:rPr lang="en-US" b="1" dirty="0">
                <a:solidFill>
                  <a:srgbClr val="000090"/>
                </a:solidFill>
              </a:rPr>
              <a:t>Trento Italy</a:t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ELSA, Bonn Germany</a:t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>
                <a:solidFill>
                  <a:srgbClr val="000090"/>
                </a:solidFill>
              </a:rPr>
              <a:t>  </a:t>
            </a:r>
            <a:r>
              <a:rPr lang="en-US" b="1" dirty="0" smtClean="0">
                <a:solidFill>
                  <a:srgbClr val="000090"/>
                </a:solidFill>
              </a:rPr>
              <a:t>COSY</a:t>
            </a:r>
            <a:r>
              <a:rPr lang="en-US" b="1" dirty="0">
                <a:solidFill>
                  <a:srgbClr val="000090"/>
                </a:solidFill>
              </a:rPr>
              <a:t>, </a:t>
            </a:r>
            <a:r>
              <a:rPr lang="en-US" b="1" dirty="0" err="1">
                <a:solidFill>
                  <a:srgbClr val="000090"/>
                </a:solidFill>
              </a:rPr>
              <a:t>Julich</a:t>
            </a:r>
            <a:r>
              <a:rPr lang="en-US" b="1" dirty="0">
                <a:solidFill>
                  <a:srgbClr val="000090"/>
                </a:solidFill>
              </a:rPr>
              <a:t> Germany   </a:t>
            </a:r>
            <a:r>
              <a:rPr lang="en-US" dirty="0"/>
              <a:t/>
            </a:r>
            <a:br>
              <a:rPr lang="en-US" dirty="0"/>
            </a:br>
            <a:endParaRPr lang="it-IT" dirty="0"/>
          </a:p>
        </p:txBody>
      </p:sp>
      <p:pic>
        <p:nvPicPr>
          <p:cNvPr id="12" name="Picture 22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23" y="2059706"/>
            <a:ext cx="1679068" cy="1237229"/>
          </a:xfrm>
          <a:prstGeom prst="rect">
            <a:avLst/>
          </a:prstGeom>
        </p:spPr>
      </p:pic>
      <p:pic>
        <p:nvPicPr>
          <p:cNvPr id="13" name="Immagine 12" descr="Senza titol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05" y="1120622"/>
            <a:ext cx="1645512" cy="939084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>
          <a:xfrm>
            <a:off x="770061" y="630546"/>
            <a:ext cx="63484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Untitled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41"/>
          <a:stretch/>
        </p:blipFill>
        <p:spPr>
          <a:xfrm rot="20845152">
            <a:off x="6431518" y="568436"/>
            <a:ext cx="2159770" cy="918946"/>
          </a:xfrm>
          <a:prstGeom prst="rect">
            <a:avLst/>
          </a:prstGeom>
        </p:spPr>
      </p:pic>
      <p:cxnSp>
        <p:nvCxnSpPr>
          <p:cNvPr id="21" name="Connettore 1 20"/>
          <p:cNvCxnSpPr/>
          <p:nvPr/>
        </p:nvCxnSpPr>
        <p:spPr>
          <a:xfrm>
            <a:off x="4572000" y="630546"/>
            <a:ext cx="0" cy="6304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4626739" y="743772"/>
            <a:ext cx="2710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00090"/>
                </a:solidFill>
              </a:rPr>
              <a:t>Hadron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physics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000" b="1" dirty="0">
                <a:solidFill>
                  <a:srgbClr val="000090"/>
                </a:solidFill>
              </a:rPr>
              <a:t>w</a:t>
            </a:r>
            <a:r>
              <a:rPr lang="it-IT" sz="2000" b="1" dirty="0" smtClean="0">
                <a:solidFill>
                  <a:srgbClr val="000090"/>
                </a:solidFill>
              </a:rPr>
              <a:t>ith </a:t>
            </a:r>
            <a:r>
              <a:rPr lang="it-IT" sz="2000" b="1" dirty="0" err="1" smtClean="0">
                <a:solidFill>
                  <a:srgbClr val="000090"/>
                </a:solidFill>
              </a:rPr>
              <a:t>hadronic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000" b="1" dirty="0" smtClean="0">
                <a:solidFill>
                  <a:srgbClr val="000090"/>
                </a:solidFill>
              </a:rPr>
              <a:t>and </a:t>
            </a:r>
          </a:p>
          <a:p>
            <a:r>
              <a:rPr lang="it-IT" sz="2000" b="1" dirty="0" err="1" smtClean="0">
                <a:solidFill>
                  <a:srgbClr val="000090"/>
                </a:solidFill>
              </a:rPr>
              <a:t>electromagnetic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probes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580761" y="1525887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00090"/>
                </a:solidFill>
              </a:rPr>
              <a:t>Nuclear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structure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reactions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000" b="1" dirty="0" smtClean="0">
                <a:solidFill>
                  <a:srgbClr val="000090"/>
                </a:solidFill>
              </a:rPr>
              <a:t>and </a:t>
            </a:r>
            <a:r>
              <a:rPr lang="it-IT" sz="2000" b="1" dirty="0" err="1" smtClean="0">
                <a:solidFill>
                  <a:srgbClr val="000090"/>
                </a:solidFill>
              </a:rPr>
              <a:t>applications</a:t>
            </a:r>
            <a:endParaRPr lang="it-IT" sz="2000" b="1" dirty="0">
              <a:solidFill>
                <a:srgbClr val="000090"/>
              </a:solidFill>
            </a:endParaRPr>
          </a:p>
        </p:txBody>
      </p:sp>
      <p:pic>
        <p:nvPicPr>
          <p:cNvPr id="33" name="Picture 21" descr="Untitled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59" t="31751" r="1"/>
          <a:stretch/>
        </p:blipFill>
        <p:spPr>
          <a:xfrm>
            <a:off x="0" y="129409"/>
            <a:ext cx="1580761" cy="965196"/>
          </a:xfrm>
          <a:prstGeom prst="rect">
            <a:avLst/>
          </a:prstGeom>
        </p:spPr>
      </p:pic>
      <p:pic>
        <p:nvPicPr>
          <p:cNvPr id="34" name="Picture 29" descr="Untitl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7" y="1094604"/>
            <a:ext cx="1554414" cy="1053143"/>
          </a:xfrm>
          <a:prstGeom prst="rect">
            <a:avLst/>
          </a:prstGeom>
        </p:spPr>
      </p:pic>
      <p:pic>
        <p:nvPicPr>
          <p:cNvPr id="35" name="Picture 36" descr="Untitle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2762"/>
          <a:stretch/>
        </p:blipFill>
        <p:spPr>
          <a:xfrm>
            <a:off x="0" y="1982245"/>
            <a:ext cx="1782487" cy="1138765"/>
          </a:xfrm>
          <a:prstGeom prst="rect">
            <a:avLst/>
          </a:prstGeom>
        </p:spPr>
      </p:pic>
      <p:pic>
        <p:nvPicPr>
          <p:cNvPr id="36" name="Picture 27" descr="Untitled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88" r="52096" b="19937"/>
          <a:stretch/>
        </p:blipFill>
        <p:spPr>
          <a:xfrm>
            <a:off x="26347" y="3121010"/>
            <a:ext cx="1606249" cy="1190172"/>
          </a:xfrm>
          <a:prstGeom prst="rect">
            <a:avLst/>
          </a:prstGeom>
        </p:spPr>
      </p:pic>
      <p:pic>
        <p:nvPicPr>
          <p:cNvPr id="37" name="Picture 31" descr="Untitled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7" r="36425" b="55425"/>
          <a:stretch/>
        </p:blipFill>
        <p:spPr>
          <a:xfrm>
            <a:off x="0" y="4313586"/>
            <a:ext cx="1658707" cy="1170888"/>
          </a:xfrm>
          <a:prstGeom prst="rect">
            <a:avLst/>
          </a:prstGeom>
        </p:spPr>
      </p:pic>
      <p:pic>
        <p:nvPicPr>
          <p:cNvPr id="38" name="Picture 38" descr="Untitled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86" t="30933"/>
          <a:stretch/>
        </p:blipFill>
        <p:spPr>
          <a:xfrm>
            <a:off x="26347" y="5339772"/>
            <a:ext cx="1632596" cy="1201708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1632596" y="2397883"/>
            <a:ext cx="335320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kern="0" dirty="0" smtClean="0">
                <a:latin typeface="Times New Roman" charset="0"/>
              </a:rPr>
              <a:t> </a:t>
            </a:r>
            <a:r>
              <a:rPr lang="en-GB" sz="2000" b="1" kern="0" dirty="0" smtClean="0">
                <a:solidFill>
                  <a:srgbClr val="000090"/>
                </a:solidFill>
              </a:rPr>
              <a:t>GANIL (France)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>
                <a:solidFill>
                  <a:srgbClr val="000090"/>
                </a:solidFill>
              </a:rPr>
              <a:t> </a:t>
            </a:r>
            <a:r>
              <a:rPr lang="en-GB" sz="2000" b="1" kern="0" dirty="0" smtClean="0">
                <a:solidFill>
                  <a:srgbClr val="000090"/>
                </a:solidFill>
              </a:rPr>
              <a:t>LNL</a:t>
            </a:r>
            <a:r>
              <a:rPr lang="en-GB" sz="2000" b="1" kern="0" dirty="0">
                <a:solidFill>
                  <a:srgbClr val="000090"/>
                </a:solidFill>
              </a:rPr>
              <a:t>-LNS </a:t>
            </a:r>
            <a:r>
              <a:rPr lang="en-GB" sz="2000" b="1" kern="0" dirty="0" smtClean="0">
                <a:solidFill>
                  <a:srgbClr val="000090"/>
                </a:solidFill>
              </a:rPr>
              <a:t>(Italy)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>
                <a:solidFill>
                  <a:srgbClr val="000090"/>
                </a:solidFill>
              </a:rPr>
              <a:t> </a:t>
            </a:r>
            <a:r>
              <a:rPr lang="en-GB" sz="2000" b="1" kern="0" dirty="0" smtClean="0">
                <a:solidFill>
                  <a:srgbClr val="000090"/>
                </a:solidFill>
              </a:rPr>
              <a:t>ISOLDE </a:t>
            </a:r>
            <a:r>
              <a:rPr lang="en-GB" sz="2000" b="1" kern="0" dirty="0">
                <a:solidFill>
                  <a:srgbClr val="000090"/>
                </a:solidFill>
              </a:rPr>
              <a:t>(</a:t>
            </a:r>
            <a:r>
              <a:rPr lang="en-GB" sz="2000" b="1" kern="0" dirty="0" smtClean="0">
                <a:solidFill>
                  <a:srgbClr val="000090"/>
                </a:solidFill>
              </a:rPr>
              <a:t>CERN)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JYFL (</a:t>
            </a:r>
            <a:r>
              <a:rPr lang="en-GB" sz="2000" b="1" kern="0" dirty="0">
                <a:solidFill>
                  <a:srgbClr val="000090"/>
                </a:solidFill>
              </a:rPr>
              <a:t>Finland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ALTO </a:t>
            </a:r>
            <a:r>
              <a:rPr lang="en-GB" sz="2000" b="1" kern="0" dirty="0">
                <a:solidFill>
                  <a:srgbClr val="000090"/>
                </a:solidFill>
              </a:rPr>
              <a:t>(CNRS, France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GSI </a:t>
            </a:r>
            <a:r>
              <a:rPr lang="en-GB" sz="2000" b="1" kern="0" dirty="0">
                <a:solidFill>
                  <a:srgbClr val="000090"/>
                </a:solidFill>
              </a:rPr>
              <a:t>(Germany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 KVI (</a:t>
            </a:r>
            <a:r>
              <a:rPr lang="en-GB" sz="2000" b="1" kern="0" dirty="0">
                <a:solidFill>
                  <a:srgbClr val="000090"/>
                </a:solidFill>
              </a:rPr>
              <a:t>The Netherlands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 </a:t>
            </a:r>
            <a:r>
              <a:rPr lang="en-GB" sz="2000" b="1" kern="0" dirty="0">
                <a:solidFill>
                  <a:srgbClr val="000090"/>
                </a:solidFill>
              </a:rPr>
              <a:t>NLC </a:t>
            </a:r>
            <a:endParaRPr lang="en-GB" sz="2000" b="1" kern="0" dirty="0" smtClean="0">
              <a:solidFill>
                <a:srgbClr val="000090"/>
              </a:solidFill>
            </a:endParaRPr>
          </a:p>
          <a:p>
            <a:r>
              <a:rPr lang="en-GB" sz="2000" b="1" kern="0" dirty="0" smtClean="0">
                <a:solidFill>
                  <a:srgbClr val="000090"/>
                </a:solidFill>
              </a:rPr>
              <a:t>(</a:t>
            </a:r>
            <a:r>
              <a:rPr lang="en-GB" sz="2000" b="1" kern="0" dirty="0">
                <a:solidFill>
                  <a:srgbClr val="000090"/>
                </a:solidFill>
              </a:rPr>
              <a:t>HIL/IFJ PAN, Poland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 </a:t>
            </a:r>
            <a:r>
              <a:rPr lang="en-GB" sz="2000" b="1" kern="0" dirty="0">
                <a:solidFill>
                  <a:srgbClr val="000090"/>
                </a:solidFill>
              </a:rPr>
              <a:t>IFIN-HH/ELI-NP </a:t>
            </a:r>
            <a:endParaRPr lang="en-GB" sz="2000" b="1" kern="0" dirty="0" smtClean="0">
              <a:solidFill>
                <a:srgbClr val="000090"/>
              </a:solidFill>
            </a:endParaRPr>
          </a:p>
          <a:p>
            <a:r>
              <a:rPr lang="en-GB" sz="2000" b="1" kern="0" dirty="0" smtClean="0">
                <a:solidFill>
                  <a:srgbClr val="000090"/>
                </a:solidFill>
              </a:rPr>
              <a:t>(</a:t>
            </a:r>
            <a:r>
              <a:rPr lang="en-GB" sz="2000" b="1" kern="0" dirty="0">
                <a:solidFill>
                  <a:srgbClr val="000090"/>
                </a:solidFill>
              </a:rPr>
              <a:t>Romania</a:t>
            </a:r>
            <a:r>
              <a:rPr lang="en-GB" sz="2000" b="1" kern="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kern="0" dirty="0" smtClean="0">
                <a:solidFill>
                  <a:srgbClr val="000090"/>
                </a:solidFill>
              </a:rPr>
              <a:t>ECT</a:t>
            </a:r>
            <a:r>
              <a:rPr lang="en-GB" sz="2000" b="1" kern="0" dirty="0">
                <a:solidFill>
                  <a:srgbClr val="000090"/>
                </a:solidFill>
              </a:rPr>
              <a:t>* (Italy)</a:t>
            </a:r>
          </a:p>
          <a:p>
            <a:endParaRPr lang="it-IT" sz="2000" dirty="0">
              <a:solidFill>
                <a:srgbClr val="00009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5617">
            <a:off x="864967" y="648206"/>
            <a:ext cx="2016055" cy="7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3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1840928" y="741985"/>
            <a:ext cx="7231717" cy="1298472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000090"/>
                </a:solidFill>
              </a:rPr>
              <a:t>Complete </a:t>
            </a:r>
            <a:r>
              <a:rPr lang="it-IT" sz="2000" b="1" dirty="0" err="1">
                <a:solidFill>
                  <a:srgbClr val="000090"/>
                </a:solidFill>
              </a:rPr>
              <a:t>urgently</a:t>
            </a:r>
            <a:r>
              <a:rPr lang="it-IT" sz="2000" b="1" dirty="0">
                <a:solidFill>
                  <a:srgbClr val="000090"/>
                </a:solidFill>
              </a:rPr>
              <a:t> the </a:t>
            </a:r>
            <a:r>
              <a:rPr lang="it-IT" sz="2000" b="1" dirty="0" err="1">
                <a:solidFill>
                  <a:srgbClr val="000090"/>
                </a:solidFill>
              </a:rPr>
              <a:t>construction</a:t>
            </a:r>
            <a:r>
              <a:rPr lang="it-IT" sz="2000" b="1" dirty="0">
                <a:solidFill>
                  <a:srgbClr val="000090"/>
                </a:solidFill>
              </a:rPr>
              <a:t> of </a:t>
            </a:r>
            <a:r>
              <a:rPr lang="it-IT" sz="2000" b="1" dirty="0" smtClean="0">
                <a:solidFill>
                  <a:srgbClr val="000090"/>
                </a:solidFill>
              </a:rPr>
              <a:t>the ESFRI </a:t>
            </a:r>
            <a:r>
              <a:rPr lang="it-IT" sz="2000" b="1" dirty="0" err="1">
                <a:solidFill>
                  <a:srgbClr val="000090"/>
                </a:solidFill>
              </a:rPr>
              <a:t>flagship</a:t>
            </a:r>
            <a:r>
              <a:rPr lang="it-IT" sz="2000" b="1" dirty="0">
                <a:solidFill>
                  <a:srgbClr val="000090"/>
                </a:solidFill>
              </a:rPr>
              <a:t> FAIR </a:t>
            </a:r>
            <a:r>
              <a:rPr lang="it-IT" sz="2000" b="1" dirty="0" smtClean="0">
                <a:solidFill>
                  <a:srgbClr val="000090"/>
                </a:solidFill>
              </a:rPr>
              <a:t>and </a:t>
            </a:r>
            <a:r>
              <a:rPr lang="it-IT" sz="2000" b="1" dirty="0" err="1">
                <a:solidFill>
                  <a:srgbClr val="000090"/>
                </a:solidFill>
              </a:rPr>
              <a:t>develop</a:t>
            </a:r>
            <a:r>
              <a:rPr lang="it-IT" sz="2000" b="1" dirty="0">
                <a:solidFill>
                  <a:srgbClr val="000090"/>
                </a:solidFill>
              </a:rPr>
              <a:t> and </a:t>
            </a:r>
            <a:r>
              <a:rPr lang="it-IT" sz="2000" b="1" dirty="0" err="1">
                <a:solidFill>
                  <a:srgbClr val="000090"/>
                </a:solidFill>
              </a:rPr>
              <a:t>bring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into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operation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>
                <a:solidFill>
                  <a:srgbClr val="000090"/>
                </a:solidFill>
              </a:rPr>
              <a:t>the </a:t>
            </a:r>
            <a:r>
              <a:rPr lang="it-IT" sz="2000" b="1" dirty="0" err="1" smtClean="0">
                <a:solidFill>
                  <a:srgbClr val="000090"/>
                </a:solidFill>
              </a:rPr>
              <a:t>experimental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programme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>
                <a:solidFill>
                  <a:srgbClr val="000090"/>
                </a:solidFill>
              </a:rPr>
              <a:t>of </a:t>
            </a:r>
            <a:r>
              <a:rPr lang="it-IT" sz="2000" b="1" dirty="0" err="1" smtClean="0">
                <a:solidFill>
                  <a:srgbClr val="000090"/>
                </a:solidFill>
              </a:rPr>
              <a:t>its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four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scientific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pillars</a:t>
            </a:r>
            <a:r>
              <a:rPr lang="it-IT" sz="2000" b="1" dirty="0">
                <a:solidFill>
                  <a:srgbClr val="000090"/>
                </a:solidFill>
              </a:rPr>
              <a:t> APPA, CBM</a:t>
            </a:r>
            <a:r>
              <a:rPr lang="it-IT" sz="2000" b="1" dirty="0" smtClean="0">
                <a:solidFill>
                  <a:srgbClr val="000090"/>
                </a:solidFill>
              </a:rPr>
              <a:t>,NUSTAR and PANDA</a:t>
            </a:r>
            <a:r>
              <a:rPr lang="it-IT" sz="2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163102" y="2283025"/>
            <a:ext cx="7029368" cy="841867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err="1" smtClean="0">
                <a:solidFill>
                  <a:srgbClr val="000090"/>
                </a:solidFill>
              </a:rPr>
              <a:t>Support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>
                <a:solidFill>
                  <a:srgbClr val="000090"/>
                </a:solidFill>
              </a:rPr>
              <a:t>for </a:t>
            </a:r>
            <a:r>
              <a:rPr lang="it-IT" sz="2000" b="1" dirty="0" err="1">
                <a:solidFill>
                  <a:srgbClr val="000090"/>
                </a:solidFill>
              </a:rPr>
              <a:t>construction</a:t>
            </a:r>
            <a:r>
              <a:rPr lang="it-IT" sz="2000" b="1" dirty="0">
                <a:solidFill>
                  <a:srgbClr val="000090"/>
                </a:solidFill>
              </a:rPr>
              <a:t>, </a:t>
            </a:r>
            <a:r>
              <a:rPr lang="it-IT" sz="2000" b="1" dirty="0" err="1">
                <a:solidFill>
                  <a:srgbClr val="000090"/>
                </a:solidFill>
              </a:rPr>
              <a:t>augmentation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and </a:t>
            </a:r>
            <a:r>
              <a:rPr lang="it-IT" sz="2000" b="1" dirty="0" err="1" smtClean="0">
                <a:solidFill>
                  <a:srgbClr val="000090"/>
                </a:solidFill>
              </a:rPr>
              <a:t>exploitation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>
                <a:solidFill>
                  <a:srgbClr val="000090"/>
                </a:solidFill>
              </a:rPr>
              <a:t>of world </a:t>
            </a:r>
            <a:r>
              <a:rPr lang="it-IT" sz="2000" b="1" dirty="0" err="1">
                <a:solidFill>
                  <a:srgbClr val="000090"/>
                </a:solidFill>
              </a:rPr>
              <a:t>leading</a:t>
            </a:r>
            <a:r>
              <a:rPr lang="it-IT" sz="2000" b="1" dirty="0">
                <a:solidFill>
                  <a:srgbClr val="000090"/>
                </a:solidFill>
              </a:rPr>
              <a:t> ISOL </a:t>
            </a:r>
            <a:r>
              <a:rPr lang="it-IT" sz="2000" b="1" dirty="0" err="1">
                <a:solidFill>
                  <a:srgbClr val="000090"/>
                </a:solidFill>
              </a:rPr>
              <a:t>facilities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in Europe</a:t>
            </a:r>
            <a:r>
              <a:rPr lang="it-IT" sz="2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2622254" y="3510154"/>
            <a:ext cx="6450391" cy="922920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Support</a:t>
            </a:r>
            <a:r>
              <a:rPr lang="it-IT" sz="2000" b="1" dirty="0">
                <a:solidFill>
                  <a:srgbClr val="000090"/>
                </a:solidFill>
              </a:rPr>
              <a:t> for the full </a:t>
            </a:r>
            <a:r>
              <a:rPr lang="it-IT" sz="2000" b="1" dirty="0" err="1">
                <a:solidFill>
                  <a:srgbClr val="000090"/>
                </a:solidFill>
              </a:rPr>
              <a:t>exploitation</a:t>
            </a:r>
            <a:r>
              <a:rPr lang="it-IT" sz="2000" b="1" dirty="0">
                <a:solidFill>
                  <a:srgbClr val="000090"/>
                </a:solidFill>
              </a:rPr>
              <a:t> of </a:t>
            </a:r>
            <a:r>
              <a:rPr lang="it-IT" sz="2000" b="1" dirty="0" err="1" smtClean="0">
                <a:solidFill>
                  <a:srgbClr val="000090"/>
                </a:solidFill>
              </a:rPr>
              <a:t>existing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and </a:t>
            </a:r>
            <a:r>
              <a:rPr lang="it-IT" sz="2000" b="1" dirty="0" err="1">
                <a:solidFill>
                  <a:srgbClr val="000090"/>
                </a:solidFill>
              </a:rPr>
              <a:t>emerging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facilities</a:t>
            </a:r>
            <a:r>
              <a:rPr lang="it-IT" sz="2000" b="1" dirty="0" smtClean="0">
                <a:solidFill>
                  <a:srgbClr val="000090"/>
                </a:solidFill>
              </a:rPr>
              <a:t> (NICA, ELI-NP…..)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42708" y="4665937"/>
            <a:ext cx="6807160" cy="937189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Support</a:t>
            </a:r>
            <a:r>
              <a:rPr lang="it-IT" sz="2000" b="1" dirty="0">
                <a:solidFill>
                  <a:srgbClr val="000090"/>
                </a:solidFill>
              </a:rPr>
              <a:t> for ALICE and the </a:t>
            </a:r>
            <a:r>
              <a:rPr lang="it-IT" sz="2000" b="1" dirty="0" err="1">
                <a:solidFill>
                  <a:srgbClr val="000090"/>
                </a:solidFill>
              </a:rPr>
              <a:t>heavy-</a:t>
            </a:r>
            <a:r>
              <a:rPr lang="it-IT" sz="2000" b="1" dirty="0" err="1" smtClean="0">
                <a:solidFill>
                  <a:srgbClr val="000090"/>
                </a:solidFill>
              </a:rPr>
              <a:t>ion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programme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at</a:t>
            </a:r>
            <a:r>
              <a:rPr lang="it-IT" sz="2000" b="1" dirty="0">
                <a:solidFill>
                  <a:srgbClr val="000090"/>
                </a:solidFill>
              </a:rPr>
              <a:t> the LHC with the </a:t>
            </a:r>
            <a:r>
              <a:rPr lang="it-IT" sz="2000" b="1" dirty="0" err="1" smtClean="0">
                <a:solidFill>
                  <a:srgbClr val="000090"/>
                </a:solidFill>
              </a:rPr>
              <a:t>planned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experimental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upgrades</a:t>
            </a:r>
            <a:r>
              <a:rPr lang="it-IT" sz="2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2211969" y="6021484"/>
            <a:ext cx="6874947" cy="585025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Support</a:t>
            </a:r>
            <a:r>
              <a:rPr lang="it-IT" sz="2000" b="1" dirty="0">
                <a:solidFill>
                  <a:srgbClr val="000090"/>
                </a:solidFill>
              </a:rPr>
              <a:t> to the </a:t>
            </a:r>
            <a:r>
              <a:rPr lang="it-IT" sz="2000" b="1" dirty="0" err="1">
                <a:solidFill>
                  <a:srgbClr val="000090"/>
                </a:solidFill>
              </a:rPr>
              <a:t>completion</a:t>
            </a:r>
            <a:r>
              <a:rPr lang="it-IT" sz="2000" b="1" dirty="0">
                <a:solidFill>
                  <a:srgbClr val="000090"/>
                </a:solidFill>
              </a:rPr>
              <a:t> of AGATA in </a:t>
            </a:r>
            <a:r>
              <a:rPr lang="it-IT" sz="2000" b="1" dirty="0" smtClean="0">
                <a:solidFill>
                  <a:srgbClr val="000090"/>
                </a:solidFill>
              </a:rPr>
              <a:t>full </a:t>
            </a:r>
            <a:r>
              <a:rPr lang="it-IT" sz="2000" b="1" dirty="0" err="1" smtClean="0">
                <a:solidFill>
                  <a:srgbClr val="000090"/>
                </a:solidFill>
              </a:rPr>
              <a:t>geometry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3376646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Recommendations</a:t>
            </a:r>
            <a:endParaRPr lang="it-IT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66" y="879804"/>
            <a:ext cx="1703367" cy="9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ccia destra 8"/>
          <p:cNvSpPr/>
          <p:nvPr/>
        </p:nvSpPr>
        <p:spPr>
          <a:xfrm rot="1016022">
            <a:off x="1701877" y="351015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93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t="6372" r="12900" b="11216"/>
          <a:stretch/>
        </p:blipFill>
        <p:spPr>
          <a:xfrm>
            <a:off x="0" y="22665"/>
            <a:ext cx="4970628" cy="48172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903" y="3429000"/>
            <a:ext cx="98006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it-IT" dirty="0" smtClean="0"/>
              <a:t>4 </a:t>
            </a:r>
            <a:r>
              <a:rPr lang="it-IT" dirty="0" err="1" smtClean="0"/>
              <a:t>pillars</a:t>
            </a:r>
            <a:r>
              <a:rPr lang="it-IT" dirty="0" smtClean="0"/>
              <a:t>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5076056" y="3212976"/>
            <a:ext cx="4087607" cy="3465157"/>
            <a:chOff x="4538190" y="3140968"/>
            <a:chExt cx="4625473" cy="353716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/>
            <a:srcRect t="38942" r="41273"/>
            <a:stretch/>
          </p:blipFill>
          <p:spPr>
            <a:xfrm>
              <a:off x="4538190" y="3140968"/>
              <a:ext cx="4617903" cy="3537165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7867519" y="3861048"/>
              <a:ext cx="1296144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 rot="20862179">
            <a:off x="4138210" y="1931345"/>
            <a:ext cx="4193035" cy="120032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it-IT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ighly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charged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ions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(e.g. U</a:t>
            </a:r>
            <a:r>
              <a:rPr lang="it-IT" b="1" baseline="30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it-IT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2+   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r>
              <a:rPr lang="it-IT" b="1" baseline="30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exotic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Nuclei)  from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l"/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relativistic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energies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4.9 </a:t>
            </a:r>
            <a:r>
              <a:rPr lang="it-IT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GeV</a:t>
            </a:r>
            <a:r>
              <a:rPr lang="it-IT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/A</a:t>
            </a:r>
          </a:p>
          <a:p>
            <a:pPr algn="l"/>
            <a:endParaRPr lang="it-IT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5224"/>
            <a:ext cx="1865237" cy="103964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8" y="4365104"/>
            <a:ext cx="1830679" cy="11725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254" y="5229200"/>
            <a:ext cx="1244600" cy="812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900" y="0"/>
            <a:ext cx="2197100" cy="14986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5157192"/>
            <a:ext cx="1314450" cy="12954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840" y="4581128"/>
            <a:ext cx="1800199" cy="1661257"/>
          </a:xfrm>
          <a:prstGeom prst="rect">
            <a:avLst/>
          </a:prstGeom>
        </p:spPr>
      </p:pic>
      <p:sp>
        <p:nvSpPr>
          <p:cNvPr id="17" name="CasellaDiTesto 1"/>
          <p:cNvSpPr txBox="1"/>
          <p:nvPr/>
        </p:nvSpPr>
        <p:spPr>
          <a:xfrm rot="440136">
            <a:off x="4544382" y="99787"/>
            <a:ext cx="2448156" cy="1323439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Large </a:t>
            </a:r>
            <a:r>
              <a:rPr lang="it-IT" sz="2000" dirty="0" err="1" smtClean="0">
                <a:solidFill>
                  <a:srgbClr val="0000FF"/>
                </a:solidFill>
              </a:rPr>
              <a:t>facility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covering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dirty="0" err="1" smtClean="0">
                <a:solidFill>
                  <a:srgbClr val="0000FF"/>
                </a:solidFill>
              </a:rPr>
              <a:t>all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thematics</a:t>
            </a:r>
            <a:r>
              <a:rPr lang="it-IT" sz="2000" dirty="0" smtClean="0">
                <a:solidFill>
                  <a:srgbClr val="0000FF"/>
                </a:solidFill>
              </a:rPr>
              <a:t> in </a:t>
            </a:r>
          </a:p>
          <a:p>
            <a:r>
              <a:rPr lang="it-IT" sz="2000" dirty="0" smtClean="0">
                <a:solidFill>
                  <a:srgbClr val="0000FF"/>
                </a:solidFill>
              </a:rPr>
              <a:t>the </a:t>
            </a:r>
            <a:r>
              <a:rPr lang="it-IT" sz="2000" dirty="0" err="1" smtClean="0">
                <a:solidFill>
                  <a:srgbClr val="0000FF"/>
                </a:solidFill>
              </a:rPr>
              <a:t>nuclear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physics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dirty="0" smtClean="0">
                <a:solidFill>
                  <a:srgbClr val="0000FF"/>
                </a:solidFill>
              </a:rPr>
              <a:t>domain !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171733">
            <a:off x="1507405" y="231746"/>
            <a:ext cx="1529535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FAIR ESFRI </a:t>
            </a:r>
          </a:p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landmark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71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11" y="687250"/>
            <a:ext cx="4356100" cy="5232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43103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66069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691" y="-107668"/>
            <a:ext cx="315302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What is </a:t>
            </a:r>
            <a:r>
              <a:rPr lang="en-US" sz="3200" dirty="0" err="1" smtClean="0">
                <a:solidFill>
                  <a:srgbClr val="0000FF"/>
                </a:solidFill>
              </a:rPr>
              <a:t>NuPECC</a:t>
            </a:r>
            <a:r>
              <a:rPr lang="en-US" sz="3200" dirty="0" smtClean="0">
                <a:solidFill>
                  <a:srgbClr val="0000FF"/>
                </a:solidFill>
              </a:rPr>
              <a:t> ?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97456" y="2147454"/>
            <a:ext cx="496455" cy="508000"/>
          </a:xfrm>
          <a:prstGeom prst="star5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84" y="480648"/>
            <a:ext cx="5283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European Expert Board </a:t>
            </a:r>
          </a:p>
          <a:p>
            <a:r>
              <a:rPr lang="en-US" sz="2400" dirty="0">
                <a:solidFill>
                  <a:srgbClr val="000090"/>
                </a:solidFill>
              </a:rPr>
              <a:t>f</a:t>
            </a:r>
            <a:r>
              <a:rPr lang="en-US" sz="2400" dirty="0" smtClean="0">
                <a:solidFill>
                  <a:srgbClr val="000090"/>
                </a:solidFill>
              </a:rPr>
              <a:t>or Nuclear Physics</a:t>
            </a:r>
          </a:p>
          <a:p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ssociated to ESF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453" y="1594024"/>
            <a:ext cx="4205397" cy="2677656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Representing </a:t>
            </a:r>
          </a:p>
          <a:p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about </a:t>
            </a:r>
            <a:r>
              <a:rPr 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6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000 scientists</a:t>
            </a:r>
          </a:p>
          <a:p>
            <a:endParaRPr lang="en-US" sz="28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/>
              <a:cs typeface="Arial Unicode MS"/>
            </a:endParaRPr>
          </a:p>
          <a:p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Members:  31 institutions from 21 countries </a:t>
            </a:r>
          </a:p>
          <a:p>
            <a:r>
              <a:rPr lang="en-US" sz="28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JINR </a:t>
            </a:r>
            <a:r>
              <a:rPr lang="en-US" sz="280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Dubna</a:t>
            </a:r>
            <a:r>
              <a:rPr lang="en-US" sz="28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/>
                <a:cs typeface="Arial Unicode MS"/>
              </a:rPr>
              <a:t> also joined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26" y="4356951"/>
            <a:ext cx="461008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Main mission </a:t>
            </a:r>
            <a:r>
              <a:rPr lang="en-US" sz="2800" dirty="0" smtClean="0">
                <a:solidFill>
                  <a:srgbClr val="000090"/>
                </a:solidFill>
              </a:rPr>
              <a:t>is </a:t>
            </a:r>
          </a:p>
          <a:p>
            <a:r>
              <a:rPr lang="en-US" sz="2800" dirty="0">
                <a:solidFill>
                  <a:srgbClr val="000090"/>
                </a:solidFill>
              </a:rPr>
              <a:t>s</a:t>
            </a:r>
            <a:r>
              <a:rPr lang="en-US" sz="2800" dirty="0" smtClean="0">
                <a:solidFill>
                  <a:srgbClr val="000090"/>
                </a:solidFill>
              </a:rPr>
              <a:t>trategy at European scale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for the field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Nuclear Physics news </a:t>
            </a:r>
            <a:r>
              <a:rPr lang="en-US" sz="2000" dirty="0" smtClean="0">
                <a:solidFill>
                  <a:srgbClr val="000090"/>
                </a:solidFill>
              </a:rPr>
              <a:t>(4/years 6000 copies- 27 years)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4" name="Immagine 3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01146" cy="562930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61884" y="643377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425644" y="2718191"/>
            <a:ext cx="6078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JINR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6435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68497"/>
            <a:ext cx="2706256" cy="6264758"/>
          </a:xfrm>
          <a:prstGeom prst="rect">
            <a:avLst/>
          </a:prstGeom>
          <a:solidFill>
            <a:srgbClr val="F2F2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139"/>
            <a:ext cx="2459094" cy="212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09" b="5183"/>
          <a:stretch/>
        </p:blipFill>
        <p:spPr>
          <a:xfrm>
            <a:off x="0" y="816417"/>
            <a:ext cx="2706256" cy="1647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591723"/>
            <a:ext cx="2609698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smtClean="0">
                <a:solidFill>
                  <a:srgbClr val="17375E"/>
                </a:solidFill>
              </a:rPr>
              <a:t>Creating in a lab </a:t>
            </a:r>
          </a:p>
          <a:p>
            <a:pPr algn="l"/>
            <a:r>
              <a:rPr lang="en-US" b="1" dirty="0" smtClean="0">
                <a:solidFill>
                  <a:srgbClr val="17375E"/>
                </a:solidFill>
              </a:rPr>
              <a:t>matter conditions</a:t>
            </a:r>
          </a:p>
          <a:p>
            <a:pPr algn="l"/>
            <a:r>
              <a:rPr lang="en-US" b="1" dirty="0">
                <a:solidFill>
                  <a:srgbClr val="17375E"/>
                </a:solidFill>
              </a:rPr>
              <a:t>o</a:t>
            </a:r>
            <a:r>
              <a:rPr lang="en-US" b="1" dirty="0" smtClean="0">
                <a:solidFill>
                  <a:srgbClr val="17375E"/>
                </a:solidFill>
              </a:rPr>
              <a:t>ccurring in the different</a:t>
            </a:r>
          </a:p>
          <a:p>
            <a:pPr algn="l"/>
            <a:r>
              <a:rPr lang="en-US" b="1" dirty="0" smtClean="0">
                <a:solidFill>
                  <a:srgbClr val="17375E"/>
                </a:solidFill>
              </a:rPr>
              <a:t> parts of neutron stars  </a:t>
            </a:r>
          </a:p>
          <a:p>
            <a:pPr algn="l"/>
            <a:r>
              <a:rPr lang="en-US" b="1" dirty="0">
                <a:solidFill>
                  <a:srgbClr val="17375E"/>
                </a:solidFill>
              </a:rPr>
              <a:t>a</a:t>
            </a:r>
            <a:r>
              <a:rPr lang="en-US" b="1" dirty="0" smtClean="0">
                <a:solidFill>
                  <a:srgbClr val="17375E"/>
                </a:solidFill>
              </a:rPr>
              <a:t>nd in the dynamics of</a:t>
            </a:r>
          </a:p>
          <a:p>
            <a:pPr algn="l"/>
            <a:r>
              <a:rPr lang="en-US" b="1" dirty="0" smtClean="0">
                <a:solidFill>
                  <a:srgbClr val="17375E"/>
                </a:solidFill>
              </a:rPr>
              <a:t> their merging  (signals from GW)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905038" y="1063052"/>
            <a:ext cx="3762568" cy="58477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it-IT" sz="2000" dirty="0" smtClean="0">
                <a:solidFill>
                  <a:srgbClr val="0000FF"/>
                </a:solidFill>
              </a:rPr>
              <a:t>Equation of State (HADES-CBM)</a:t>
            </a:r>
          </a:p>
          <a:p>
            <a:pPr algn="l"/>
            <a:r>
              <a:rPr lang="it-IT" sz="2000" dirty="0" smtClean="0">
                <a:solidFill>
                  <a:srgbClr val="0000FF"/>
                </a:solidFill>
              </a:rPr>
              <a:t>        </a:t>
            </a:r>
            <a:r>
              <a:rPr lang="it-IT" sz="2000" dirty="0" err="1" smtClean="0">
                <a:solidFill>
                  <a:srgbClr val="0000FF"/>
                </a:solidFill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</a:rPr>
              <a:t>gw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       </a:t>
            </a:r>
            <a:r>
              <a:rPr lang="it-IT" sz="2000" dirty="0" err="1" smtClean="0">
                <a:solidFill>
                  <a:srgbClr val="0000FF"/>
                </a:solidFill>
              </a:rPr>
              <a:t>amount</a:t>
            </a:r>
            <a:r>
              <a:rPr lang="it-IT" sz="2000" dirty="0" smtClean="0">
                <a:solidFill>
                  <a:srgbClr val="0000FF"/>
                </a:solidFill>
              </a:rPr>
              <a:t> of </a:t>
            </a:r>
            <a:r>
              <a:rPr lang="it-IT" sz="2000" dirty="0" err="1" smtClean="0">
                <a:solidFill>
                  <a:srgbClr val="0000FF"/>
                </a:solidFill>
              </a:rPr>
              <a:t>ejecta</a:t>
            </a:r>
            <a:r>
              <a:rPr lang="it-IT" sz="2000" dirty="0" smtClean="0">
                <a:solidFill>
                  <a:srgbClr val="0000FF"/>
                </a:solidFill>
              </a:rPr>
              <a:t> in merger</a:t>
            </a:r>
          </a:p>
          <a:p>
            <a:pPr algn="l"/>
            <a:endParaRPr lang="it-IT" sz="2000" dirty="0" smtClean="0">
              <a:solidFill>
                <a:srgbClr val="0000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it-IT" sz="2000" dirty="0" err="1" smtClean="0">
                <a:solidFill>
                  <a:srgbClr val="0000FF"/>
                </a:solidFill>
              </a:rPr>
              <a:t>Hyperon-hyperon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interaction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it-IT" sz="2000" dirty="0" smtClean="0">
                <a:solidFill>
                  <a:srgbClr val="0000FF"/>
                </a:solidFill>
              </a:rPr>
              <a:t>Neutrino  </a:t>
            </a:r>
            <a:r>
              <a:rPr lang="it-IT" sz="2000" dirty="0" err="1" smtClean="0">
                <a:solidFill>
                  <a:srgbClr val="0000FF"/>
                </a:solidFill>
              </a:rPr>
              <a:t>interaction</a:t>
            </a:r>
            <a:r>
              <a:rPr lang="it-IT" sz="2000" dirty="0" smtClean="0">
                <a:solidFill>
                  <a:srgbClr val="0000FF"/>
                </a:solidFill>
              </a:rPr>
              <a:t>  (PANDA)</a:t>
            </a:r>
          </a:p>
          <a:p>
            <a:pPr algn="l"/>
            <a:endParaRPr lang="it-IT" sz="2000" dirty="0">
              <a:solidFill>
                <a:srgbClr val="0000FF"/>
              </a:solidFill>
            </a:endParaRPr>
          </a:p>
          <a:p>
            <a:pPr algn="l"/>
            <a:endParaRPr lang="it-IT" sz="2000" dirty="0">
              <a:solidFill>
                <a:srgbClr val="0000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it-IT" sz="2000" dirty="0" err="1" smtClean="0">
                <a:solidFill>
                  <a:srgbClr val="0000FF"/>
                </a:solidFill>
              </a:rPr>
              <a:t>Exotic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rich</a:t>
            </a:r>
            <a:r>
              <a:rPr lang="it-IT" sz="2000" dirty="0" smtClean="0">
                <a:solidFill>
                  <a:srgbClr val="0000FF"/>
                </a:solidFill>
              </a:rPr>
              <a:t> nuclei </a:t>
            </a:r>
          </a:p>
          <a:p>
            <a:pPr algn="l"/>
            <a:r>
              <a:rPr lang="it-IT" sz="2000" dirty="0" smtClean="0">
                <a:solidFill>
                  <a:srgbClr val="0000FF"/>
                </a:solidFill>
              </a:rPr>
              <a:t> (</a:t>
            </a:r>
            <a:r>
              <a:rPr lang="it-IT" sz="2000" dirty="0" err="1" smtClean="0">
                <a:solidFill>
                  <a:srgbClr val="0000FF"/>
                </a:solidFill>
              </a:rPr>
              <a:t>NuSTAR</a:t>
            </a:r>
            <a:r>
              <a:rPr lang="it-IT" sz="2000" dirty="0" smtClean="0">
                <a:solidFill>
                  <a:srgbClr val="0000FF"/>
                </a:solidFill>
              </a:rPr>
              <a:t>) </a:t>
            </a:r>
            <a:r>
              <a:rPr lang="it-IT" sz="2000" dirty="0" err="1" smtClean="0">
                <a:solidFill>
                  <a:srgbClr val="0000FF"/>
                </a:solidFill>
              </a:rPr>
              <a:t>r-process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it-IT" sz="2000" dirty="0" err="1" smtClean="0">
                <a:solidFill>
                  <a:srgbClr val="0000FF"/>
                </a:solidFill>
              </a:rPr>
              <a:t>Nucleosynthesis</a:t>
            </a:r>
            <a:r>
              <a:rPr lang="it-IT" sz="2000" dirty="0" smtClean="0">
                <a:solidFill>
                  <a:srgbClr val="0000FF"/>
                </a:solidFill>
              </a:rPr>
              <a:t>  from </a:t>
            </a:r>
            <a:r>
              <a:rPr lang="it-IT" sz="2000" dirty="0" err="1" smtClean="0">
                <a:solidFill>
                  <a:srgbClr val="0000FF"/>
                </a:solidFill>
              </a:rPr>
              <a:t>n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it-IT" sz="2000" dirty="0" err="1" smtClean="0">
                <a:solidFill>
                  <a:srgbClr val="0000FF"/>
                </a:solidFill>
              </a:rPr>
              <a:t>Mergers</a:t>
            </a:r>
            <a:r>
              <a:rPr lang="it-IT" sz="2000" dirty="0" smtClean="0">
                <a:solidFill>
                  <a:srgbClr val="0000FF"/>
                </a:solidFill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matter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endParaRPr lang="it-IT" sz="2000" dirty="0">
              <a:solidFill>
                <a:srgbClr val="0000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it-IT" sz="2000" dirty="0" err="1" smtClean="0">
                <a:solidFill>
                  <a:srgbClr val="0000FF"/>
                </a:solidFill>
              </a:rPr>
              <a:t>Atomic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opacities</a:t>
            </a:r>
            <a:r>
              <a:rPr lang="it-IT" sz="2000" dirty="0" smtClean="0">
                <a:solidFill>
                  <a:srgbClr val="0000FF"/>
                </a:solidFill>
              </a:rPr>
              <a:t> (APPA)</a:t>
            </a:r>
          </a:p>
          <a:p>
            <a:pPr algn="l"/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       </a:t>
            </a:r>
            <a:r>
              <a:rPr lang="it-IT" sz="2000" dirty="0" err="1" smtClean="0">
                <a:solidFill>
                  <a:srgbClr val="0000FF"/>
                </a:solidFill>
              </a:rPr>
              <a:t>electromagnetic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transient</a:t>
            </a:r>
            <a:r>
              <a:rPr lang="it-IT" sz="2000" dirty="0" smtClean="0">
                <a:solidFill>
                  <a:srgbClr val="0000FF"/>
                </a:solidFill>
              </a:rPr>
              <a:t> in </a:t>
            </a:r>
            <a:endParaRPr lang="it-IT" sz="2000" dirty="0">
              <a:solidFill>
                <a:srgbClr val="0000FF"/>
              </a:solidFill>
            </a:endParaRPr>
          </a:p>
          <a:p>
            <a:pPr algn="l"/>
            <a:r>
              <a:rPr lang="it-IT" sz="2000" dirty="0" smtClean="0">
                <a:solidFill>
                  <a:srgbClr val="0000FF"/>
                </a:solidFill>
              </a:rPr>
              <a:t>        </a:t>
            </a:r>
            <a:r>
              <a:rPr lang="it-IT" sz="2000" dirty="0" err="1" smtClean="0">
                <a:solidFill>
                  <a:srgbClr val="0000FF"/>
                </a:solidFill>
              </a:rPr>
              <a:t>n</a:t>
            </a:r>
            <a:r>
              <a:rPr lang="it-IT" sz="2000" dirty="0" smtClean="0">
                <a:solidFill>
                  <a:srgbClr val="0000FF"/>
                </a:solidFill>
              </a:rPr>
              <a:t>-star </a:t>
            </a:r>
            <a:r>
              <a:rPr lang="it-IT" sz="2000" dirty="0" err="1" smtClean="0">
                <a:solidFill>
                  <a:srgbClr val="0000FF"/>
                </a:solidFill>
              </a:rPr>
              <a:t>mergers</a:t>
            </a:r>
            <a:endParaRPr lang="it-IT" sz="2000" dirty="0" smtClean="0">
              <a:solidFill>
                <a:srgbClr val="0000FF"/>
              </a:solidFill>
            </a:endParaRPr>
          </a:p>
          <a:p>
            <a:pPr algn="l"/>
            <a:endParaRPr lang="it-IT" dirty="0"/>
          </a:p>
          <a:p>
            <a:pPr algn="l"/>
            <a:endParaRPr lang="it-IT" dirty="0"/>
          </a:p>
          <a:p>
            <a:pPr algn="l"/>
            <a:r>
              <a:rPr lang="it-IT" dirty="0" smtClean="0"/>
              <a:t> </a:t>
            </a:r>
          </a:p>
        </p:txBody>
      </p:sp>
      <p:sp>
        <p:nvSpPr>
          <p:cNvPr id="8" name="Rechteck 4"/>
          <p:cNvSpPr/>
          <p:nvPr/>
        </p:nvSpPr>
        <p:spPr>
          <a:xfrm>
            <a:off x="6649007" y="1437719"/>
            <a:ext cx="2339752" cy="857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b="1" dirty="0">
                <a:solidFill>
                  <a:srgbClr val="FF0000"/>
                </a:solidFill>
              </a:rPr>
              <a:t>CBM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nuclear matter at high densities</a:t>
            </a:r>
          </a:p>
        </p:txBody>
      </p:sp>
      <p:sp>
        <p:nvSpPr>
          <p:cNvPr id="9" name="Rechteck 6"/>
          <p:cNvSpPr/>
          <p:nvPr/>
        </p:nvSpPr>
        <p:spPr>
          <a:xfrm>
            <a:off x="6537654" y="5156405"/>
            <a:ext cx="2606346" cy="95248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b="1" dirty="0">
                <a:solidFill>
                  <a:srgbClr val="FF0000"/>
                </a:solidFill>
              </a:rPr>
              <a:t>APPA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ions in extreme electro-magnetic fields</a:t>
            </a:r>
          </a:p>
        </p:txBody>
      </p:sp>
      <p:sp>
        <p:nvSpPr>
          <p:cNvPr id="10" name="Rechteck 7"/>
          <p:cNvSpPr/>
          <p:nvPr/>
        </p:nvSpPr>
        <p:spPr>
          <a:xfrm>
            <a:off x="6649007" y="2591723"/>
            <a:ext cx="2127133" cy="89002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b="1" dirty="0">
                <a:solidFill>
                  <a:srgbClr val="FF0000"/>
                </a:solidFill>
              </a:rPr>
              <a:t>PANDA 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Hadrons spectroscopy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hteck 5"/>
          <p:cNvSpPr/>
          <p:nvPr/>
        </p:nvSpPr>
        <p:spPr>
          <a:xfrm>
            <a:off x="6649007" y="3776267"/>
            <a:ext cx="2376264" cy="92987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b="1" dirty="0">
                <a:solidFill>
                  <a:srgbClr val="FF0000"/>
                </a:solidFill>
              </a:rPr>
              <a:t>NUSTAR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neutron-rich nuclei</a:t>
            </a:r>
          </a:p>
        </p:txBody>
      </p:sp>
      <p:pic>
        <p:nvPicPr>
          <p:cNvPr id="12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86" y="9244"/>
            <a:ext cx="5595035" cy="921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1543" y="106832"/>
            <a:ext cx="226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Neutron stars at 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06256" y="930721"/>
            <a:ext cx="643774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06256" y="6488668"/>
            <a:ext cx="643774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2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44" y="1880604"/>
            <a:ext cx="2944198" cy="2779669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0" y="8815"/>
            <a:ext cx="5302253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ISOL </a:t>
            </a:r>
            <a:r>
              <a:rPr lang="it-IT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Facilities</a:t>
            </a:r>
            <a:r>
              <a:rPr lang="it-IT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 </a:t>
            </a:r>
            <a:r>
              <a:rPr lang="it-IT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Roadmap</a:t>
            </a:r>
            <a:endParaRPr lang="it-IT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8" name="Connettore 1 27"/>
          <p:cNvCxnSpPr/>
          <p:nvPr/>
        </p:nvCxnSpPr>
        <p:spPr>
          <a:xfrm flipV="1">
            <a:off x="0" y="549110"/>
            <a:ext cx="8958138" cy="30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6482384" y="626493"/>
            <a:ext cx="2418237" cy="1200329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</a:rPr>
              <a:t>Focus </a:t>
            </a:r>
            <a:r>
              <a:rPr lang="it-IT" b="1" dirty="0" err="1" smtClean="0">
                <a:solidFill>
                  <a:srgbClr val="000090"/>
                </a:solidFill>
              </a:rPr>
              <a:t>is</a:t>
            </a:r>
            <a:r>
              <a:rPr lang="it-IT" b="1" dirty="0" smtClean="0">
                <a:solidFill>
                  <a:srgbClr val="000090"/>
                </a:solidFill>
              </a:rPr>
              <a:t> on </a:t>
            </a:r>
            <a:r>
              <a:rPr lang="it-IT" b="1" dirty="0" err="1" smtClean="0">
                <a:solidFill>
                  <a:srgbClr val="000090"/>
                </a:solidFill>
              </a:rPr>
              <a:t>nuclear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structure</a:t>
            </a:r>
            <a:r>
              <a:rPr lang="it-IT" b="1" dirty="0" smtClean="0">
                <a:solidFill>
                  <a:srgbClr val="000090"/>
                </a:solidFill>
              </a:rPr>
              <a:t>, </a:t>
            </a:r>
            <a:r>
              <a:rPr lang="it-IT" b="1" dirty="0" err="1" smtClean="0">
                <a:solidFill>
                  <a:srgbClr val="000090"/>
                </a:solidFill>
              </a:rPr>
              <a:t>nuclear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astrophysics</a:t>
            </a:r>
            <a:r>
              <a:rPr lang="it-IT" b="1" dirty="0" smtClean="0">
                <a:solidFill>
                  <a:srgbClr val="000090"/>
                </a:solidFill>
              </a:rPr>
              <a:t> and </a:t>
            </a:r>
            <a:r>
              <a:rPr lang="it-IT" b="1" dirty="0" err="1" smtClean="0">
                <a:solidFill>
                  <a:srgbClr val="000090"/>
                </a:solidFill>
              </a:rPr>
              <a:t>applications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505402" y="4660273"/>
            <a:ext cx="3519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0090"/>
                </a:solidFill>
              </a:rPr>
              <a:t>An </a:t>
            </a:r>
            <a:r>
              <a:rPr lang="it-IT" sz="2000" dirty="0" err="1" smtClean="0">
                <a:solidFill>
                  <a:srgbClr val="000090"/>
                </a:solidFill>
              </a:rPr>
              <a:t>effort</a:t>
            </a:r>
            <a:r>
              <a:rPr lang="it-IT" sz="2000" dirty="0" smtClean="0">
                <a:solidFill>
                  <a:srgbClr val="000090"/>
                </a:solidFill>
              </a:rPr>
              <a:t> to </a:t>
            </a:r>
            <a:r>
              <a:rPr lang="it-IT" sz="2000" dirty="0" err="1" smtClean="0">
                <a:solidFill>
                  <a:srgbClr val="000090"/>
                </a:solidFill>
              </a:rPr>
              <a:t>perform</a:t>
            </a:r>
            <a:r>
              <a:rPr lang="it-IT" sz="2000" dirty="0" smtClean="0">
                <a:solidFill>
                  <a:srgbClr val="000090"/>
                </a:solidFill>
              </a:rPr>
              <a:t> a </a:t>
            </a:r>
            <a:r>
              <a:rPr lang="it-IT" sz="2000" dirty="0" err="1" smtClean="0">
                <a:solidFill>
                  <a:srgbClr val="000090"/>
                </a:solidFill>
              </a:rPr>
              <a:t>coordinated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program</a:t>
            </a:r>
            <a:r>
              <a:rPr lang="it-IT" sz="2000" dirty="0" smtClean="0">
                <a:solidFill>
                  <a:srgbClr val="000090"/>
                </a:solidFill>
              </a:rPr>
              <a:t> with </a:t>
            </a:r>
            <a:r>
              <a:rPr lang="it-IT" sz="2000" dirty="0" err="1" smtClean="0">
                <a:solidFill>
                  <a:srgbClr val="000090"/>
                </a:solidFill>
              </a:rPr>
              <a:t>existing</a:t>
            </a:r>
            <a:r>
              <a:rPr lang="it-IT" sz="2000" dirty="0" smtClean="0">
                <a:solidFill>
                  <a:srgbClr val="000090"/>
                </a:solidFill>
              </a:rPr>
              <a:t> and </a:t>
            </a:r>
            <a:r>
              <a:rPr lang="it-IT" sz="2000" dirty="0" err="1" smtClean="0">
                <a:solidFill>
                  <a:srgbClr val="000090"/>
                </a:solidFill>
              </a:rPr>
              <a:t>planned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radioactive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beams</a:t>
            </a:r>
            <a:r>
              <a:rPr lang="it-IT" sz="2000" dirty="0" smtClean="0">
                <a:solidFill>
                  <a:srgbClr val="000090"/>
                </a:solidFill>
              </a:rPr>
              <a:t>  </a:t>
            </a:r>
            <a:r>
              <a:rPr lang="it-IT" sz="2000" dirty="0" err="1" smtClean="0">
                <a:solidFill>
                  <a:srgbClr val="000090"/>
                </a:solidFill>
              </a:rPr>
              <a:t>produced</a:t>
            </a:r>
            <a:r>
              <a:rPr lang="it-IT" sz="2000" dirty="0" smtClean="0">
                <a:solidFill>
                  <a:srgbClr val="000090"/>
                </a:solidFill>
              </a:rPr>
              <a:t> with the ISOL </a:t>
            </a:r>
            <a:r>
              <a:rPr lang="it-IT" sz="2000" dirty="0" err="1" smtClean="0">
                <a:solidFill>
                  <a:srgbClr val="000090"/>
                </a:solidFill>
              </a:rPr>
              <a:t>technique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it-IT" sz="2000" dirty="0" smtClean="0">
                <a:solidFill>
                  <a:srgbClr val="000090"/>
                </a:solidFill>
              </a:rPr>
              <a:t>and to do  R&amp;D for the </a:t>
            </a:r>
            <a:r>
              <a:rPr lang="it-IT" sz="2000" dirty="0" err="1" smtClean="0">
                <a:solidFill>
                  <a:srgbClr val="000090"/>
                </a:solidFill>
              </a:rPr>
              <a:t>next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step</a:t>
            </a:r>
            <a:endParaRPr lang="it-IT" sz="2000" dirty="0">
              <a:solidFill>
                <a:srgbClr val="000090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4" y="4975843"/>
            <a:ext cx="3590904" cy="1771103"/>
          </a:xfrm>
          <a:prstGeom prst="rect">
            <a:avLst/>
          </a:prstGeom>
        </p:spPr>
      </p:pic>
      <p:sp>
        <p:nvSpPr>
          <p:cNvPr id="32" name="TextBox 40"/>
          <p:cNvSpPr txBox="1"/>
          <p:nvPr/>
        </p:nvSpPr>
        <p:spPr>
          <a:xfrm rot="776924">
            <a:off x="198288" y="5292743"/>
            <a:ext cx="1941557" cy="830997"/>
          </a:xfrm>
          <a:prstGeom prst="rect">
            <a:avLst/>
          </a:prstGeom>
          <a:solidFill>
            <a:srgbClr val="FDFFC7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MYRRHA(in ESFRI)- </a:t>
            </a:r>
          </a:p>
          <a:p>
            <a:r>
              <a:rPr lang="en-US" sz="1600" b="1" dirty="0" smtClean="0"/>
              <a:t>not only energy </a:t>
            </a:r>
          </a:p>
          <a:p>
            <a:r>
              <a:rPr lang="en-US" sz="1600" b="1" dirty="0" smtClean="0"/>
              <a:t>and material science</a:t>
            </a:r>
            <a:endParaRPr lang="en-US" sz="1600" b="1" dirty="0"/>
          </a:p>
        </p:txBody>
      </p:sp>
      <p:pic>
        <p:nvPicPr>
          <p:cNvPr id="35" name="Immagine 34" descr="Senza titol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34338" r="43472" b="33445"/>
          <a:stretch/>
        </p:blipFill>
        <p:spPr>
          <a:xfrm>
            <a:off x="1968760" y="593591"/>
            <a:ext cx="3312155" cy="1591793"/>
          </a:xfrm>
          <a:prstGeom prst="rect">
            <a:avLst/>
          </a:prstGeom>
        </p:spPr>
      </p:pic>
      <p:pic>
        <p:nvPicPr>
          <p:cNvPr id="36" name="Picture 1" descr="Untitl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8" t="5655" r="2223" b="16801"/>
          <a:stretch/>
        </p:blipFill>
        <p:spPr>
          <a:xfrm>
            <a:off x="361774" y="1911972"/>
            <a:ext cx="4188767" cy="1414960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 rotWithShape="1">
          <a:blip r:embed="rId6"/>
          <a:srcRect l="8680" t="23998" r="5533" b="18133"/>
          <a:stretch/>
        </p:blipFill>
        <p:spPr>
          <a:xfrm>
            <a:off x="418910" y="3326932"/>
            <a:ext cx="3536167" cy="1333342"/>
          </a:xfrm>
          <a:prstGeom prst="rect">
            <a:avLst/>
          </a:prstGeom>
        </p:spPr>
      </p:pic>
      <p:pic>
        <p:nvPicPr>
          <p:cNvPr id="38" name="Picture 2" descr="Untitl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97" y="1920108"/>
            <a:ext cx="1424244" cy="785703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 rot="20067353">
            <a:off x="358249" y="2268039"/>
            <a:ext cx="2608281" cy="574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SPES </a:t>
            </a:r>
            <a:r>
              <a:rPr lang="it-IT" sz="2800" b="1" dirty="0" err="1" smtClean="0">
                <a:solidFill>
                  <a:srgbClr val="FF0000"/>
                </a:solidFill>
              </a:rPr>
              <a:t>at</a:t>
            </a:r>
            <a:r>
              <a:rPr lang="it-IT" sz="2800" b="1" dirty="0" smtClean="0">
                <a:solidFill>
                  <a:srgbClr val="FF0000"/>
                </a:solidFill>
              </a:rPr>
              <a:t> LNL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 rot="19485768">
            <a:off x="496208" y="3516375"/>
            <a:ext cx="2970856" cy="507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SPIRAL2-France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 rot="20115454">
            <a:off x="1222462" y="3996046"/>
            <a:ext cx="3053826" cy="439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ESFRI- Landmark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 rot="20334883">
            <a:off x="1971587" y="1025698"/>
            <a:ext cx="30576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ISOLDE CERN</a:t>
            </a:r>
            <a:endParaRPr lang="it-IT" sz="3200" b="1" dirty="0"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5" name="Connettore 2 44"/>
          <p:cNvCxnSpPr/>
          <p:nvPr/>
        </p:nvCxnSpPr>
        <p:spPr>
          <a:xfrm>
            <a:off x="5280915" y="1521128"/>
            <a:ext cx="2072677" cy="14054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4469063" y="2624193"/>
            <a:ext cx="2884529" cy="86111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flipV="1">
            <a:off x="3838650" y="3618218"/>
            <a:ext cx="3647838" cy="35487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flipV="1">
            <a:off x="3652626" y="4426919"/>
            <a:ext cx="2125666" cy="125530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76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85892" y="-24495"/>
            <a:ext cx="6854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Up-</a:t>
            </a:r>
            <a:r>
              <a:rPr lang="it-IT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coming</a:t>
            </a:r>
            <a:r>
              <a:rPr lang="it-IT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Facilities</a:t>
            </a:r>
            <a:endParaRPr lang="it-IT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5" r="11667"/>
          <a:stretch/>
        </p:blipFill>
        <p:spPr>
          <a:xfrm>
            <a:off x="0" y="165065"/>
            <a:ext cx="4210999" cy="2008544"/>
          </a:xfrm>
          <a:prstGeom prst="rect">
            <a:avLst/>
          </a:prstGeom>
        </p:spPr>
      </p:pic>
      <p:sp>
        <p:nvSpPr>
          <p:cNvPr id="9" name="Rectangle 5"/>
          <p:cNvSpPr/>
          <p:nvPr/>
        </p:nvSpPr>
        <p:spPr>
          <a:xfrm>
            <a:off x="4495421" y="1968656"/>
            <a:ext cx="4344932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GAMMA beams high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flux , </a:t>
            </a:r>
            <a:endParaRPr lang="en-US" sz="20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monochromatic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~qqs10</a:t>
            </a:r>
            <a:r>
              <a:rPr lang="en-US" sz="20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–3 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 0.2-19 MeV</a:t>
            </a:r>
            <a:endParaRPr lang="en-US" sz="2000" b="1" baseline="30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95421" y="646331"/>
            <a:ext cx="379371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375" indent="-457200">
              <a:lnSpc>
                <a:spcPct val="140000"/>
              </a:lnSpc>
              <a:buFont typeface="Arial" panose="020B0604020202020204" pitchFamily="34" charset="0"/>
              <a:buAutoNum type="arabicParenR"/>
            </a:pPr>
            <a:r>
              <a:rPr lang="en-US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Ultra-short High power </a:t>
            </a:r>
            <a:r>
              <a:rPr lang="en-US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laser pulse</a:t>
            </a:r>
          </a:p>
          <a:p>
            <a:pPr marL="82175">
              <a:lnSpc>
                <a:spcPct val="140000"/>
              </a:lnSpc>
            </a:pPr>
            <a:r>
              <a:rPr lang="en-US" alt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25fs) 2 X1O PW, 1/</a:t>
            </a:r>
            <a:r>
              <a:rPr lang="en-US" altLang="en-US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endParaRPr lang="en-US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2542" y="3420335"/>
            <a:ext cx="894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000090"/>
                </a:solidFill>
              </a:rPr>
              <a:t>Nuclear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astrophysics-Nuclear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structure-applications</a:t>
            </a:r>
            <a:r>
              <a:rPr lang="it-IT" sz="2400" dirty="0" smtClean="0">
                <a:solidFill>
                  <a:srgbClr val="000090"/>
                </a:solidFill>
              </a:rPr>
              <a:t> – </a:t>
            </a:r>
            <a:r>
              <a:rPr lang="it-IT" sz="2400" b="1" dirty="0" smtClean="0">
                <a:solidFill>
                  <a:srgbClr val="000090"/>
                </a:solidFill>
              </a:rPr>
              <a:t>start i</a:t>
            </a:r>
            <a:r>
              <a:rPr lang="it-IT" sz="2400" b="1" dirty="0" smtClean="0">
                <a:solidFill>
                  <a:srgbClr val="0033CC"/>
                </a:solidFill>
              </a:rPr>
              <a:t>n 2019-20</a:t>
            </a:r>
            <a:endParaRPr lang="it-IT" sz="2400" b="1" dirty="0">
              <a:solidFill>
                <a:srgbClr val="0033CC"/>
              </a:solidFill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4215109" y="743780"/>
            <a:ext cx="49288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 rot="453073">
            <a:off x="169529" y="2124717"/>
            <a:ext cx="3343007" cy="92333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</a:rPr>
              <a:t>In </a:t>
            </a:r>
            <a:r>
              <a:rPr lang="it-IT" b="1" dirty="0" err="1" smtClean="0">
                <a:solidFill>
                  <a:srgbClr val="000090"/>
                </a:solidFill>
              </a:rPr>
              <a:t>Bucharest</a:t>
            </a:r>
            <a:r>
              <a:rPr lang="it-IT" b="1" dirty="0">
                <a:solidFill>
                  <a:srgbClr val="000090"/>
                </a:solidFill>
              </a:rPr>
              <a:t> </a:t>
            </a:r>
            <a:r>
              <a:rPr lang="it-IT" b="1" dirty="0" smtClean="0">
                <a:solidFill>
                  <a:srgbClr val="000090"/>
                </a:solidFill>
              </a:rPr>
              <a:t> : </a:t>
            </a:r>
          </a:p>
          <a:p>
            <a:r>
              <a:rPr lang="it-IT" b="1" dirty="0" err="1" smtClean="0">
                <a:solidFill>
                  <a:srgbClr val="000090"/>
                </a:solidFill>
              </a:rPr>
              <a:t>one</a:t>
            </a:r>
            <a:r>
              <a:rPr lang="it-IT" b="1" dirty="0" smtClean="0">
                <a:solidFill>
                  <a:srgbClr val="000090"/>
                </a:solidFill>
              </a:rPr>
              <a:t> pillar of the </a:t>
            </a:r>
            <a:r>
              <a:rPr lang="it-IT" b="1" dirty="0" err="1" smtClean="0">
                <a:solidFill>
                  <a:srgbClr val="000090"/>
                </a:solidFill>
              </a:rPr>
              <a:t>distributed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b="1" dirty="0" err="1">
                <a:solidFill>
                  <a:srgbClr val="000090"/>
                </a:solidFill>
              </a:rPr>
              <a:t>f</a:t>
            </a:r>
            <a:r>
              <a:rPr lang="it-IT" b="1" dirty="0" err="1" smtClean="0">
                <a:solidFill>
                  <a:srgbClr val="000090"/>
                </a:solidFill>
              </a:rPr>
              <a:t>acility</a:t>
            </a:r>
            <a:r>
              <a:rPr lang="it-IT" b="1" dirty="0" smtClean="0">
                <a:solidFill>
                  <a:srgbClr val="000090"/>
                </a:solidFill>
              </a:rPr>
              <a:t> ELI </a:t>
            </a:r>
            <a:r>
              <a:rPr lang="it-IT" dirty="0" smtClean="0">
                <a:solidFill>
                  <a:srgbClr val="000090"/>
                </a:solidFill>
              </a:rPr>
              <a:t>( </a:t>
            </a:r>
            <a:r>
              <a:rPr lang="it-IT" b="1" dirty="0" smtClean="0">
                <a:solidFill>
                  <a:srgbClr val="0000FF"/>
                </a:solidFill>
              </a:rPr>
              <a:t>in the  ESFRI list</a:t>
            </a:r>
            <a:r>
              <a:rPr lang="it-IT" dirty="0" smtClean="0">
                <a:solidFill>
                  <a:srgbClr val="000090"/>
                </a:solidFill>
              </a:rPr>
              <a:t>)</a:t>
            </a:r>
            <a:endParaRPr lang="it-IT" dirty="0">
              <a:solidFill>
                <a:srgbClr val="00009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5725">
            <a:off x="112219" y="407471"/>
            <a:ext cx="1066800" cy="73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458" y="4020500"/>
            <a:ext cx="4717658" cy="1015663"/>
          </a:xfrm>
          <a:prstGeom prst="rect">
            <a:avLst/>
          </a:prstGeom>
          <a:solidFill>
            <a:srgbClr val="FDFFC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Experimental set ups under construction- </a:t>
            </a:r>
          </a:p>
          <a:p>
            <a:pPr algn="ctr"/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scientifique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program with electromagnetic 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probes unique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Immagine 1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224">
            <a:off x="371891" y="4710399"/>
            <a:ext cx="2979076" cy="1912985"/>
          </a:xfrm>
          <a:prstGeom prst="rect">
            <a:avLst/>
          </a:prstGeom>
        </p:spPr>
      </p:pic>
      <p:sp>
        <p:nvSpPr>
          <p:cNvPr id="29" name="Rectangle 4"/>
          <p:cNvSpPr/>
          <p:nvPr/>
        </p:nvSpPr>
        <p:spPr>
          <a:xfrm rot="20837737">
            <a:off x="358959" y="5595472"/>
            <a:ext cx="4121541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000" b="1" i="1" dirty="0" smtClean="0"/>
              <a:t>RF </a:t>
            </a:r>
            <a:r>
              <a:rPr lang="en-US" sz="2000" b="1" i="1" dirty="0" err="1" smtClean="0"/>
              <a:t>Photoinjector</a:t>
            </a:r>
            <a:r>
              <a:rPr lang="en-US" sz="2000" b="1" i="1" dirty="0" smtClean="0"/>
              <a:t> -S-band technology</a:t>
            </a:r>
          </a:p>
          <a:p>
            <a:r>
              <a:rPr lang="en-US" sz="2000" b="1" i="1" dirty="0" smtClean="0"/>
              <a:t>Assembled at INFN </a:t>
            </a:r>
            <a:r>
              <a:rPr lang="en-US" sz="2000" b="1" i="1" dirty="0" err="1" smtClean="0"/>
              <a:t>Frascati</a:t>
            </a:r>
            <a:endParaRPr lang="en-US" sz="2000" b="1" i="1" dirty="0" smtClean="0"/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1861">
            <a:off x="5560950" y="4697832"/>
            <a:ext cx="2944271" cy="1752977"/>
          </a:xfrm>
          <a:prstGeom prst="rect">
            <a:avLst/>
          </a:prstGeom>
        </p:spPr>
      </p:pic>
      <p:sp>
        <p:nvSpPr>
          <p:cNvPr id="28" name="Rectangle 4"/>
          <p:cNvSpPr/>
          <p:nvPr/>
        </p:nvSpPr>
        <p:spPr>
          <a:xfrm rot="477591">
            <a:off x="5453767" y="5775927"/>
            <a:ext cx="3386915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000" b="1" i="1" dirty="0" smtClean="0"/>
              <a:t>C-band accelerator module </a:t>
            </a:r>
          </a:p>
          <a:p>
            <a:r>
              <a:rPr lang="en-US" sz="2000" b="1" i="1" dirty="0" smtClean="0"/>
              <a:t>Assembled at STFC </a:t>
            </a:r>
            <a:r>
              <a:rPr lang="en-US" sz="2000" b="1" i="1" dirty="0" err="1" smtClean="0"/>
              <a:t>Daresbury</a:t>
            </a:r>
            <a:endParaRPr lang="en-US" sz="2000" b="1" i="1" dirty="0" smtClean="0"/>
          </a:p>
        </p:txBody>
      </p:sp>
      <p:sp>
        <p:nvSpPr>
          <p:cNvPr id="6" name="TextBox 5"/>
          <p:cNvSpPr txBox="1"/>
          <p:nvPr/>
        </p:nvSpPr>
        <p:spPr>
          <a:xfrm rot="1171733">
            <a:off x="2238926" y="1270232"/>
            <a:ext cx="2022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 ESFRI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878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3601633"/>
            <a:ext cx="9144000" cy="3256367"/>
          </a:xfrm>
          <a:prstGeom prst="rect">
            <a:avLst/>
          </a:prstGeom>
          <a:solidFill>
            <a:srgbClr val="FDFF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14616"/>
            <a:ext cx="9144000" cy="339240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6100" b="12778"/>
          <a:stretch/>
        </p:blipFill>
        <p:spPr>
          <a:xfrm>
            <a:off x="0" y="878763"/>
            <a:ext cx="4852694" cy="253262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1398630">
            <a:off x="179842" y="2833427"/>
            <a:ext cx="2225339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NICA </a:t>
            </a:r>
            <a:r>
              <a:rPr lang="it-IT" sz="2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</a:t>
            </a:r>
            <a:r>
              <a:rPr lang="it-IT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JINR</a:t>
            </a:r>
            <a:endParaRPr lang="it-IT" sz="2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52694" y="878763"/>
            <a:ext cx="4331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90"/>
                </a:solidFill>
              </a:rPr>
              <a:t>QCD test and hot </a:t>
            </a:r>
            <a:r>
              <a:rPr lang="it-IT" sz="2400" dirty="0" err="1" smtClean="0">
                <a:solidFill>
                  <a:srgbClr val="000090"/>
                </a:solidFill>
              </a:rPr>
              <a:t>barionic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matter</a:t>
            </a:r>
            <a:endParaRPr lang="it-IT" sz="2400" dirty="0" smtClean="0">
              <a:solidFill>
                <a:srgbClr val="000090"/>
              </a:solidFill>
            </a:endParaRPr>
          </a:p>
          <a:p>
            <a:r>
              <a:rPr lang="it-IT" sz="2400" dirty="0" err="1">
                <a:solidFill>
                  <a:srgbClr val="000090"/>
                </a:solidFill>
              </a:rPr>
              <a:t>s</a:t>
            </a:r>
            <a:r>
              <a:rPr lang="it-IT" sz="2400" dirty="0" err="1" smtClean="0">
                <a:solidFill>
                  <a:srgbClr val="000090"/>
                </a:solidFill>
              </a:rPr>
              <a:t>ynergies</a:t>
            </a:r>
            <a:r>
              <a:rPr lang="it-IT" sz="2400" dirty="0" smtClean="0">
                <a:solidFill>
                  <a:srgbClr val="000090"/>
                </a:solidFill>
              </a:rPr>
              <a:t> with FAIR </a:t>
            </a:r>
            <a:endParaRPr lang="it-IT" sz="24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83477" y="1934062"/>
            <a:ext cx="6153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90"/>
                </a:solidFill>
              </a:rPr>
              <a:t>NICA 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b="1" dirty="0" smtClean="0">
                <a:solidFill>
                  <a:srgbClr val="000090"/>
                </a:solidFill>
              </a:rPr>
              <a:t>-</a:t>
            </a:r>
            <a:r>
              <a:rPr lang="it-IT" b="1" dirty="0" err="1" smtClean="0">
                <a:solidFill>
                  <a:srgbClr val="0000FF"/>
                </a:solidFill>
              </a:rPr>
              <a:t>commissioning</a:t>
            </a:r>
            <a:r>
              <a:rPr lang="it-IT" b="1" dirty="0" smtClean="0">
                <a:solidFill>
                  <a:srgbClr val="0000FF"/>
                </a:solidFill>
              </a:rPr>
              <a:t> in 2019-2020</a:t>
            </a:r>
          </a:p>
          <a:p>
            <a:r>
              <a:rPr lang="it-IT" dirty="0" smtClean="0">
                <a:solidFill>
                  <a:srgbClr val="000090"/>
                </a:solidFill>
              </a:rPr>
              <a:t></a:t>
            </a:r>
            <a:r>
              <a:rPr lang="it-IT" dirty="0" err="1">
                <a:solidFill>
                  <a:srgbClr val="000090"/>
                </a:solidFill>
              </a:rPr>
              <a:t>sNN</a:t>
            </a:r>
            <a:r>
              <a:rPr lang="it-IT" dirty="0">
                <a:solidFill>
                  <a:srgbClr val="000090"/>
                </a:solidFill>
              </a:rPr>
              <a:t> = 4-11 </a:t>
            </a:r>
            <a:r>
              <a:rPr lang="it-IT" dirty="0" err="1">
                <a:solidFill>
                  <a:srgbClr val="000090"/>
                </a:solidFill>
              </a:rPr>
              <a:t>GeV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heavy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ions</a:t>
            </a:r>
            <a:r>
              <a:rPr lang="it-IT" dirty="0" smtClean="0">
                <a:solidFill>
                  <a:srgbClr val="000090"/>
                </a:solidFill>
              </a:rPr>
              <a:t>  </a:t>
            </a:r>
          </a:p>
          <a:p>
            <a:r>
              <a:rPr lang="it-IT" dirty="0" smtClean="0">
                <a:solidFill>
                  <a:srgbClr val="000090"/>
                </a:solidFill>
              </a:rPr>
              <a:t>L</a:t>
            </a:r>
            <a:r>
              <a:rPr lang="it-IT" dirty="0">
                <a:solidFill>
                  <a:srgbClr val="000090"/>
                </a:solidFill>
              </a:rPr>
              <a:t>~10</a:t>
            </a:r>
            <a:r>
              <a:rPr lang="it-IT" baseline="30000" dirty="0">
                <a:solidFill>
                  <a:srgbClr val="000090"/>
                </a:solidFill>
              </a:rPr>
              <a:t>27</a:t>
            </a:r>
            <a:r>
              <a:rPr lang="it-IT" dirty="0">
                <a:solidFill>
                  <a:srgbClr val="000090"/>
                </a:solidFill>
              </a:rPr>
              <a:t> cm</a:t>
            </a:r>
            <a:r>
              <a:rPr lang="it-IT" baseline="30000" dirty="0">
                <a:solidFill>
                  <a:srgbClr val="000090"/>
                </a:solidFill>
              </a:rPr>
              <a:t>-2</a:t>
            </a:r>
            <a:r>
              <a:rPr lang="it-IT" dirty="0">
                <a:solidFill>
                  <a:srgbClr val="000090"/>
                </a:solidFill>
              </a:rPr>
              <a:t> c</a:t>
            </a:r>
            <a:r>
              <a:rPr lang="it-IT" baseline="30000" dirty="0">
                <a:solidFill>
                  <a:srgbClr val="000090"/>
                </a:solidFill>
              </a:rPr>
              <a:t>-1</a:t>
            </a:r>
            <a:r>
              <a:rPr lang="it-IT" dirty="0">
                <a:solidFill>
                  <a:srgbClr val="000090"/>
                </a:solidFill>
              </a:rPr>
              <a:t> (</a:t>
            </a:r>
            <a:r>
              <a:rPr lang="it-IT" dirty="0" err="1">
                <a:solidFill>
                  <a:srgbClr val="000090"/>
                </a:solidFill>
              </a:rPr>
              <a:t>Au</a:t>
            </a:r>
            <a:r>
              <a:rPr lang="it-IT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</a:t>
            </a:r>
            <a:r>
              <a:rPr lang="en-US" dirty="0">
                <a:solidFill>
                  <a:srgbClr val="000090"/>
                </a:solidFill>
              </a:rPr>
              <a:t>↑ (d↑) of </a:t>
            </a:r>
            <a:r>
              <a:rPr lang="en-US" dirty="0" err="1">
                <a:solidFill>
                  <a:srgbClr val="000090"/>
                </a:solidFill>
              </a:rPr>
              <a:t>sNN</a:t>
            </a:r>
            <a:r>
              <a:rPr lang="en-US" dirty="0">
                <a:solidFill>
                  <a:srgbClr val="000090"/>
                </a:solidFill>
              </a:rPr>
              <a:t> up to 26 (13) </a:t>
            </a:r>
            <a:r>
              <a:rPr lang="en-US" dirty="0" err="1">
                <a:solidFill>
                  <a:srgbClr val="000090"/>
                </a:solidFill>
              </a:rPr>
              <a:t>GeV</a:t>
            </a:r>
            <a:r>
              <a:rPr lang="en-US" dirty="0">
                <a:solidFill>
                  <a:srgbClr val="000090"/>
                </a:solidFill>
              </a:rPr>
              <a:t> 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L ~ 10</a:t>
            </a:r>
            <a:r>
              <a:rPr lang="en-US" b="1" baseline="30000" dirty="0">
                <a:solidFill>
                  <a:srgbClr val="000090"/>
                </a:solidFill>
              </a:rPr>
              <a:t>32 </a:t>
            </a:r>
            <a:r>
              <a:rPr lang="en-US" b="1" dirty="0">
                <a:solidFill>
                  <a:srgbClr val="000090"/>
                </a:solidFill>
              </a:rPr>
              <a:t>cm</a:t>
            </a:r>
            <a:r>
              <a:rPr lang="en-US" b="1" baseline="30000" dirty="0">
                <a:solidFill>
                  <a:srgbClr val="000090"/>
                </a:solidFill>
              </a:rPr>
              <a:t>-2 </a:t>
            </a:r>
            <a:r>
              <a:rPr lang="en-US" b="1" dirty="0">
                <a:solidFill>
                  <a:srgbClr val="000090"/>
                </a:solidFill>
              </a:rPr>
              <a:t>c</a:t>
            </a:r>
            <a:r>
              <a:rPr lang="en-US" b="1" baseline="30000" dirty="0">
                <a:solidFill>
                  <a:srgbClr val="000090"/>
                </a:solidFill>
              </a:rPr>
              <a:t>-1</a:t>
            </a:r>
            <a:endParaRPr lang="it-IT" b="1" baseline="300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188" y="91397"/>
            <a:ext cx="461644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mr-I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JINR  under construction  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14617"/>
            <a:ext cx="9144000" cy="427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9" descr="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5426"/>
            <a:ext cx="3124200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8_1308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67" y="4135426"/>
            <a:ext cx="2515046" cy="16771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 rot="20667895">
            <a:off x="404413" y="5425023"/>
            <a:ext cx="303402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de-DE" altLang="de-DE" sz="16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Dipole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and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quadrupole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Helvetica" pitchFamily="34" charset="0"/>
              </a:rPr>
              <a:t>manufacturing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Helvetica" pitchFamily="34" charset="0"/>
              </a:rPr>
              <a:t>at</a:t>
            </a:r>
            <a:r>
              <a:rPr lang="de-DE" altLang="de-DE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de-DE" altLang="de-DE" dirty="0" smtClean="0">
                <a:solidFill>
                  <a:srgbClr val="000000"/>
                </a:solidFill>
                <a:latin typeface="Helvetica" pitchFamily="34" charset="0"/>
              </a:rPr>
              <a:t>JINR</a:t>
            </a:r>
            <a:endParaRPr lang="de-DE" altLang="de-DE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090356" y="4304853"/>
            <a:ext cx="4742253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b="1" kern="0" dirty="0" smtClean="0">
                <a:solidFill>
                  <a:srgbClr val="000090"/>
                </a:solidFill>
              </a:rPr>
              <a:t>JINR</a:t>
            </a:r>
            <a:r>
              <a:rPr lang="de-DE" altLang="de-DE" b="1" kern="0" dirty="0">
                <a:solidFill>
                  <a:srgbClr val="000090"/>
                </a:solidFill>
              </a:rPr>
              <a:t>-</a:t>
            </a:r>
            <a:r>
              <a:rPr lang="de-DE" altLang="de-DE" b="1" kern="0" dirty="0" err="1">
                <a:solidFill>
                  <a:srgbClr val="000090"/>
                </a:solidFill>
              </a:rPr>
              <a:t>Dubna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and</a:t>
            </a:r>
            <a:r>
              <a:rPr lang="de-DE" altLang="de-DE" b="1" kern="0" dirty="0">
                <a:solidFill>
                  <a:srgbClr val="000090"/>
                </a:solidFill>
              </a:rPr>
              <a:t> FAIR/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GSI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have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conducted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successfully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pioneering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 </a:t>
            </a:r>
            <a:r>
              <a:rPr lang="de-DE" altLang="de-DE" b="1" kern="0" dirty="0">
                <a:solidFill>
                  <a:srgbClr val="000090"/>
                </a:solidFill>
              </a:rPr>
              <a:t>R&amp;D on HI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accelerators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,  </a:t>
            </a:r>
            <a:r>
              <a:rPr lang="de-DE" altLang="de-DE" b="1" kern="0" dirty="0" err="1">
                <a:solidFill>
                  <a:srgbClr val="000090"/>
                </a:solidFill>
              </a:rPr>
              <a:t>providing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unique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performances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 </a:t>
            </a:r>
            <a:r>
              <a:rPr lang="de-DE" altLang="de-DE" b="1" kern="0" dirty="0">
                <a:solidFill>
                  <a:srgbClr val="000090"/>
                </a:solidFill>
              </a:rPr>
              <a:t>not </a:t>
            </a:r>
            <a:r>
              <a:rPr lang="de-DE" altLang="de-DE" b="1" kern="0" dirty="0" err="1">
                <a:solidFill>
                  <a:srgbClr val="000090"/>
                </a:solidFill>
              </a:rPr>
              <a:t>only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for</a:t>
            </a:r>
            <a:r>
              <a:rPr lang="de-DE" altLang="de-DE" b="1" kern="0" dirty="0">
                <a:solidFill>
                  <a:srgbClr val="000090"/>
                </a:solidFill>
              </a:rPr>
              <a:t> NICA </a:t>
            </a:r>
            <a:r>
              <a:rPr lang="de-DE" altLang="de-DE" b="1" kern="0" dirty="0" err="1">
                <a:solidFill>
                  <a:srgbClr val="000090"/>
                </a:solidFill>
              </a:rPr>
              <a:t>and</a:t>
            </a:r>
            <a:r>
              <a:rPr lang="de-DE" altLang="de-DE" b="1" kern="0" dirty="0">
                <a:solidFill>
                  <a:srgbClr val="000090"/>
                </a:solidFill>
              </a:rPr>
              <a:t> FAIR, but also </a:t>
            </a:r>
            <a:r>
              <a:rPr lang="de-DE" altLang="de-DE" b="1" kern="0" dirty="0" err="1">
                <a:solidFill>
                  <a:srgbClr val="000090"/>
                </a:solidFill>
              </a:rPr>
              <a:t>for</a:t>
            </a:r>
            <a:r>
              <a:rPr lang="de-DE" altLang="de-DE" b="1" kern="0" dirty="0">
                <a:solidFill>
                  <a:srgbClr val="000090"/>
                </a:solidFill>
              </a:rPr>
              <a:t>  </a:t>
            </a:r>
            <a:r>
              <a:rPr lang="de-DE" altLang="de-DE" b="1" kern="0" dirty="0" err="1">
                <a:solidFill>
                  <a:srgbClr val="000090"/>
                </a:solidFill>
              </a:rPr>
              <a:t>the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next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generation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of</a:t>
            </a:r>
            <a:r>
              <a:rPr lang="de-DE" altLang="de-DE" b="1" kern="0" dirty="0">
                <a:solidFill>
                  <a:srgbClr val="000090"/>
                </a:solidFill>
              </a:rPr>
              <a:t> heavy </a:t>
            </a:r>
            <a:r>
              <a:rPr lang="de-DE" altLang="de-DE" b="1" kern="0" dirty="0" err="1">
                <a:solidFill>
                  <a:srgbClr val="000090"/>
                </a:solidFill>
              </a:rPr>
              <a:t>ion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>
                <a:solidFill>
                  <a:srgbClr val="000090"/>
                </a:solidFill>
              </a:rPr>
              <a:t>particle</a:t>
            </a:r>
            <a:r>
              <a:rPr lang="de-DE" altLang="de-DE" b="1" kern="0" dirty="0">
                <a:solidFill>
                  <a:srgbClr val="000090"/>
                </a:solidFill>
              </a:rPr>
              <a:t> </a:t>
            </a:r>
            <a:r>
              <a:rPr lang="de-DE" altLang="de-DE" b="1" kern="0" dirty="0" err="1" smtClean="0">
                <a:solidFill>
                  <a:srgbClr val="000090"/>
                </a:solidFill>
              </a:rPr>
              <a:t>accelerators</a:t>
            </a:r>
            <a:r>
              <a:rPr lang="de-DE" altLang="de-DE" b="1" kern="0" dirty="0" smtClean="0">
                <a:solidFill>
                  <a:srgbClr val="000090"/>
                </a:solidFill>
              </a:rPr>
              <a:t>.</a:t>
            </a:r>
            <a:endParaRPr lang="de-DE" altLang="de-DE" b="1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42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1" y="698117"/>
            <a:ext cx="4883263" cy="3184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882"/>
            <a:ext cx="618134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Superheavy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elements at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Dubna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CasellaDiTesto 9"/>
          <p:cNvSpPr txBox="1"/>
          <p:nvPr/>
        </p:nvSpPr>
        <p:spPr>
          <a:xfrm rot="20744917">
            <a:off x="239493" y="1182964"/>
            <a:ext cx="2770009" cy="523220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SHE </a:t>
            </a:r>
            <a:r>
              <a:rPr lang="it-IT" sz="2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factory</a:t>
            </a:r>
            <a:r>
              <a:rPr lang="it-IT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</a:t>
            </a:r>
            <a:r>
              <a:rPr lang="it-IT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JINR</a:t>
            </a:r>
            <a:endParaRPr lang="it-IT" sz="2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4666" y="698117"/>
            <a:ext cx="9059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41" y="3083201"/>
            <a:ext cx="2834540" cy="209063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80004" y="1167725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dirty="0" err="1" smtClean="0">
                <a:solidFill>
                  <a:srgbClr val="000090"/>
                </a:solidFill>
              </a:rPr>
              <a:t>Experiments</a:t>
            </a:r>
            <a:r>
              <a:rPr lang="it-IT" sz="3200" dirty="0" smtClean="0">
                <a:solidFill>
                  <a:srgbClr val="000090"/>
                </a:solidFill>
              </a:rPr>
              <a:t> for </a:t>
            </a:r>
          </a:p>
          <a:p>
            <a:r>
              <a:rPr lang="it-IT" sz="3200" dirty="0" err="1" smtClean="0">
                <a:solidFill>
                  <a:srgbClr val="000090"/>
                </a:solidFill>
              </a:rPr>
              <a:t>σ</a:t>
            </a:r>
            <a:r>
              <a:rPr lang="it-IT" sz="3200" dirty="0" smtClean="0">
                <a:solidFill>
                  <a:srgbClr val="000090"/>
                </a:solidFill>
              </a:rPr>
              <a:t>&lt;100 </a:t>
            </a:r>
            <a:r>
              <a:rPr lang="it-IT" sz="3200" dirty="0" err="1" smtClean="0">
                <a:solidFill>
                  <a:srgbClr val="000090"/>
                </a:solidFill>
              </a:rPr>
              <a:t>fb</a:t>
            </a:r>
            <a:r>
              <a:rPr lang="it-IT" sz="3200" dirty="0" smtClean="0">
                <a:solidFill>
                  <a:srgbClr val="000090"/>
                </a:solidFill>
              </a:rPr>
              <a:t> :</a:t>
            </a:r>
          </a:p>
          <a:p>
            <a:endParaRPr lang="it-IT" sz="3200" dirty="0" smtClean="0">
              <a:solidFill>
                <a:srgbClr val="000090"/>
              </a:solidFill>
            </a:endParaRPr>
          </a:p>
          <a:p>
            <a:r>
              <a:rPr lang="it-IT" sz="3200" dirty="0" smtClean="0">
                <a:solidFill>
                  <a:srgbClr val="000090"/>
                </a:solidFill>
              </a:rPr>
              <a:t>• </a:t>
            </a:r>
            <a:r>
              <a:rPr lang="it-IT" sz="3200" dirty="0" err="1" smtClean="0">
                <a:solidFill>
                  <a:srgbClr val="000090"/>
                </a:solidFill>
              </a:rPr>
              <a:t>Synthesis</a:t>
            </a:r>
            <a:r>
              <a:rPr lang="it-IT" sz="3200" dirty="0" smtClean="0">
                <a:solidFill>
                  <a:srgbClr val="000090"/>
                </a:solidFill>
              </a:rPr>
              <a:t> of new </a:t>
            </a:r>
          </a:p>
          <a:p>
            <a:r>
              <a:rPr lang="it-IT" sz="3200" dirty="0" smtClean="0">
                <a:solidFill>
                  <a:srgbClr val="000090"/>
                </a:solidFill>
              </a:rPr>
              <a:t>SHE…(</a:t>
            </a:r>
            <a:r>
              <a:rPr lang="it-IT" sz="3200" dirty="0" err="1" smtClean="0">
                <a:solidFill>
                  <a:srgbClr val="000090"/>
                </a:solidFill>
              </a:rPr>
              <a:t>Z</a:t>
            </a:r>
            <a:r>
              <a:rPr lang="it-IT" sz="3200" dirty="0" smtClean="0">
                <a:solidFill>
                  <a:srgbClr val="000090"/>
                </a:solidFill>
              </a:rPr>
              <a:t> = 119, 120)</a:t>
            </a:r>
          </a:p>
          <a:p>
            <a:endParaRPr lang="it-IT" sz="3200" dirty="0" smtClean="0">
              <a:solidFill>
                <a:srgbClr val="000090"/>
              </a:solidFill>
            </a:endParaRPr>
          </a:p>
          <a:p>
            <a:r>
              <a:rPr lang="it-IT" sz="3200" dirty="0" smtClean="0">
                <a:solidFill>
                  <a:srgbClr val="000090"/>
                </a:solidFill>
              </a:rPr>
              <a:t>• </a:t>
            </a:r>
            <a:r>
              <a:rPr lang="it-IT" sz="3200" dirty="0" err="1" smtClean="0">
                <a:solidFill>
                  <a:srgbClr val="000090"/>
                </a:solidFill>
              </a:rPr>
              <a:t>Study</a:t>
            </a:r>
            <a:r>
              <a:rPr lang="it-IT" sz="3200" dirty="0" smtClean="0">
                <a:solidFill>
                  <a:srgbClr val="000090"/>
                </a:solidFill>
              </a:rPr>
              <a:t> of </a:t>
            </a:r>
            <a:r>
              <a:rPr lang="it-IT" sz="3200" dirty="0" err="1" smtClean="0">
                <a:solidFill>
                  <a:srgbClr val="000090"/>
                </a:solidFill>
              </a:rPr>
              <a:t>decay</a:t>
            </a:r>
            <a:r>
              <a:rPr lang="it-IT" sz="3200" dirty="0" smtClean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properties</a:t>
            </a:r>
            <a:r>
              <a:rPr lang="it-IT" sz="3200" dirty="0" smtClean="0">
                <a:solidFill>
                  <a:srgbClr val="000090"/>
                </a:solidFill>
              </a:rPr>
              <a:t> of SHE</a:t>
            </a:r>
          </a:p>
        </p:txBody>
      </p:sp>
      <p:sp>
        <p:nvSpPr>
          <p:cNvPr id="24" name="CasellaDiTesto 7"/>
          <p:cNvSpPr txBox="1"/>
          <p:nvPr/>
        </p:nvSpPr>
        <p:spPr>
          <a:xfrm>
            <a:off x="3031281" y="3885633"/>
            <a:ext cx="1830299" cy="461665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it-IT" sz="2400" baseline="30000" dirty="0" smtClean="0"/>
              <a:t>48</a:t>
            </a:r>
            <a:r>
              <a:rPr lang="it-IT" sz="2400" dirty="0" smtClean="0"/>
              <a:t>Ca 10</a:t>
            </a:r>
            <a:r>
              <a:rPr lang="it-IT" sz="2400" baseline="30000" dirty="0" smtClean="0"/>
              <a:t>14  </a:t>
            </a:r>
            <a:r>
              <a:rPr lang="it-IT" sz="2400" dirty="0" err="1" smtClean="0"/>
              <a:t>pps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33780" y="6068923"/>
            <a:ext cx="88818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/>
              <a:t>Synergies</a:t>
            </a:r>
            <a:r>
              <a:rPr lang="it-IT" sz="3200" b="1" dirty="0" smtClean="0"/>
              <a:t> with GSI, GANIL,  JYFL </a:t>
            </a:r>
            <a:r>
              <a:rPr lang="it-IT" sz="2400" b="1" dirty="0" smtClean="0"/>
              <a:t>and  more </a:t>
            </a:r>
            <a:r>
              <a:rPr lang="it-IT" sz="2400" b="1" dirty="0" err="1" smtClean="0"/>
              <a:t>collaborations</a:t>
            </a:r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3031281" y="4411355"/>
            <a:ext cx="1830299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66"/>
                </a:solidFill>
                <a:cs typeface="Times New Roman" panose="02020603050405020304" pitchFamily="18" charset="0"/>
              </a:rPr>
              <a:t>New gas-filled separator</a:t>
            </a:r>
          </a:p>
          <a:p>
            <a:pPr marL="342900" indent="-342900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66"/>
                </a:solidFill>
                <a:cs typeface="Times New Roman" panose="02020603050405020304" pitchFamily="18" charset="0"/>
              </a:rPr>
              <a:t>Pre-separator for chemistry experiments</a:t>
            </a:r>
          </a:p>
          <a:p>
            <a:pPr marL="342900" indent="-342900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….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32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796" y="4934548"/>
            <a:ext cx="9012615" cy="177746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b="-7559"/>
          <a:stretch/>
        </p:blipFill>
        <p:spPr>
          <a:xfrm>
            <a:off x="0" y="0"/>
            <a:ext cx="1455915" cy="14328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37986"/>
          <a:stretch/>
        </p:blipFill>
        <p:spPr>
          <a:xfrm>
            <a:off x="1343042" y="1169727"/>
            <a:ext cx="7662077" cy="18569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11294" t="9031"/>
          <a:stretch/>
        </p:blipFill>
        <p:spPr>
          <a:xfrm>
            <a:off x="170374" y="3069440"/>
            <a:ext cx="2013500" cy="172183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019" y="3145544"/>
            <a:ext cx="5626572" cy="142645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Connettore 1 11"/>
          <p:cNvCxnSpPr/>
          <p:nvPr/>
        </p:nvCxnSpPr>
        <p:spPr>
          <a:xfrm>
            <a:off x="0" y="3066932"/>
            <a:ext cx="8983307" cy="46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ccia circolare in giù 14"/>
          <p:cNvSpPr/>
          <p:nvPr/>
        </p:nvSpPr>
        <p:spPr>
          <a:xfrm rot="2511331">
            <a:off x="1905081" y="3841409"/>
            <a:ext cx="1216152" cy="731520"/>
          </a:xfrm>
          <a:prstGeom prst="curved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541245" y="114151"/>
            <a:ext cx="6807160" cy="937189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Support</a:t>
            </a:r>
            <a:r>
              <a:rPr lang="it-IT" sz="2000" b="1" dirty="0">
                <a:solidFill>
                  <a:srgbClr val="000090"/>
                </a:solidFill>
              </a:rPr>
              <a:t> for ALICE and the </a:t>
            </a:r>
            <a:r>
              <a:rPr lang="it-IT" sz="2000" b="1" dirty="0" err="1">
                <a:solidFill>
                  <a:srgbClr val="000090"/>
                </a:solidFill>
              </a:rPr>
              <a:t>heavy-</a:t>
            </a:r>
            <a:r>
              <a:rPr lang="it-IT" sz="2000" b="1" dirty="0" err="1" smtClean="0">
                <a:solidFill>
                  <a:srgbClr val="000090"/>
                </a:solidFill>
              </a:rPr>
              <a:t>ion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programme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at</a:t>
            </a:r>
            <a:r>
              <a:rPr lang="it-IT" sz="2000" b="1" dirty="0">
                <a:solidFill>
                  <a:srgbClr val="000090"/>
                </a:solidFill>
              </a:rPr>
              <a:t> the LHC with the </a:t>
            </a:r>
            <a:r>
              <a:rPr lang="it-IT" sz="2000" b="1" dirty="0" err="1" smtClean="0">
                <a:solidFill>
                  <a:srgbClr val="000090"/>
                </a:solidFill>
              </a:rPr>
              <a:t>planned</a:t>
            </a: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experimental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>
                <a:solidFill>
                  <a:srgbClr val="000090"/>
                </a:solidFill>
              </a:rPr>
              <a:t>upgrades</a:t>
            </a:r>
            <a:r>
              <a:rPr lang="it-IT" sz="2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0695" y="4944917"/>
            <a:ext cx="37882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latin typeface="Arial"/>
                <a:cs typeface="Arial"/>
              </a:rPr>
              <a:t>Correlations</a:t>
            </a:r>
            <a:r>
              <a:rPr lang="it-IT" sz="2000" dirty="0" smtClean="0">
                <a:latin typeface="Arial"/>
                <a:cs typeface="Arial"/>
              </a:rPr>
              <a:t> and </a:t>
            </a:r>
            <a:r>
              <a:rPr lang="it-IT" sz="2000" dirty="0" err="1" smtClean="0">
                <a:latin typeface="Arial"/>
                <a:cs typeface="Arial"/>
              </a:rPr>
              <a:t>fluctuations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latin typeface="Arial"/>
                <a:cs typeface="Arial"/>
              </a:rPr>
              <a:t>Jet </a:t>
            </a:r>
            <a:r>
              <a:rPr lang="it-IT" sz="2000" dirty="0" err="1" smtClean="0">
                <a:latin typeface="Arial"/>
                <a:cs typeface="Arial"/>
              </a:rPr>
              <a:t>structure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latin typeface="Arial"/>
                <a:cs typeface="Arial"/>
              </a:rPr>
              <a:t>γ</a:t>
            </a:r>
            <a:r>
              <a:rPr lang="it-IT" sz="2000" dirty="0" smtClean="0">
                <a:latin typeface="Arial"/>
                <a:cs typeface="Arial"/>
              </a:rPr>
              <a:t>-jet and </a:t>
            </a:r>
            <a:r>
              <a:rPr lang="it-IT" sz="2000" dirty="0" err="1" smtClean="0">
                <a:latin typeface="Arial"/>
                <a:cs typeface="Arial"/>
              </a:rPr>
              <a:t>Z</a:t>
            </a:r>
            <a:r>
              <a:rPr lang="it-IT" sz="2000" dirty="0" smtClean="0">
                <a:latin typeface="Arial"/>
                <a:cs typeface="Arial"/>
              </a:rPr>
              <a:t>-jet </a:t>
            </a:r>
            <a:r>
              <a:rPr lang="it-IT" sz="2000" dirty="0" err="1" smtClean="0">
                <a:latin typeface="Arial"/>
                <a:cs typeface="Arial"/>
              </a:rPr>
              <a:t>correlations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latin typeface="Arial"/>
                <a:cs typeface="Arial"/>
              </a:rPr>
              <a:t>Low</a:t>
            </a:r>
            <a:r>
              <a:rPr lang="it-IT" sz="2000" dirty="0" smtClean="0">
                <a:latin typeface="Arial"/>
                <a:cs typeface="Arial"/>
              </a:rPr>
              <a:t>-mass </a:t>
            </a:r>
            <a:r>
              <a:rPr lang="it-IT" sz="2000" dirty="0" err="1" smtClean="0">
                <a:latin typeface="Arial"/>
                <a:cs typeface="Arial"/>
              </a:rPr>
              <a:t>dileptons</a:t>
            </a:r>
            <a:endParaRPr lang="it-IT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latin typeface="Arial"/>
                <a:cs typeface="Arial"/>
              </a:rPr>
              <a:t>(Anti-)(</a:t>
            </a:r>
            <a:r>
              <a:rPr lang="it-IT" sz="2000" dirty="0" err="1" smtClean="0">
                <a:latin typeface="Arial"/>
                <a:cs typeface="Arial"/>
              </a:rPr>
              <a:t>hyper</a:t>
            </a:r>
            <a:r>
              <a:rPr lang="it-IT" sz="2000" dirty="0" smtClean="0">
                <a:latin typeface="Arial"/>
                <a:cs typeface="Arial"/>
              </a:rPr>
              <a:t>-)nuclei</a:t>
            </a:r>
            <a:endParaRPr lang="it-IT" sz="2000" dirty="0">
              <a:latin typeface="Arial"/>
              <a:cs typeface="Aria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111853" y="5010051"/>
            <a:ext cx="4974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smtClean="0">
                <a:latin typeface="Arial"/>
                <a:cs typeface="Arial"/>
              </a:rPr>
              <a:t>Charm and beauty </a:t>
            </a:r>
            <a:r>
              <a:rPr lang="it-IT" sz="2000" dirty="0" err="1" smtClean="0">
                <a:latin typeface="Arial"/>
                <a:cs typeface="Arial"/>
              </a:rPr>
              <a:t>energy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loss</a:t>
            </a:r>
            <a:r>
              <a:rPr lang="it-IT" sz="2000" dirty="0" smtClean="0">
                <a:latin typeface="Arial"/>
                <a:cs typeface="Arial"/>
              </a:rPr>
              <a:t> and </a:t>
            </a:r>
          </a:p>
          <a:p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smtClean="0">
                <a:latin typeface="Arial"/>
                <a:cs typeface="Arial"/>
              </a:rPr>
              <a:t>    </a:t>
            </a:r>
            <a:r>
              <a:rPr lang="it-IT" sz="2000" dirty="0" err="1" smtClean="0">
                <a:latin typeface="Arial"/>
                <a:cs typeface="Arial"/>
              </a:rPr>
              <a:t>degree</a:t>
            </a:r>
            <a:r>
              <a:rPr lang="it-IT" sz="2000" dirty="0" smtClean="0">
                <a:latin typeface="Arial"/>
                <a:cs typeface="Arial"/>
              </a:rPr>
              <a:t> of </a:t>
            </a:r>
            <a:r>
              <a:rPr lang="it-IT" sz="2000" dirty="0" err="1" smtClean="0">
                <a:latin typeface="Arial"/>
                <a:cs typeface="Arial"/>
              </a:rPr>
              <a:t>thermalization</a:t>
            </a:r>
            <a:r>
              <a:rPr lang="it-IT" sz="2000" dirty="0" smtClean="0">
                <a:latin typeface="Arial"/>
                <a:cs typeface="Arial"/>
              </a:rPr>
              <a:t> in the medium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latin typeface="Arial"/>
                <a:cs typeface="Arial"/>
              </a:rPr>
              <a:t>Charm production </a:t>
            </a:r>
            <a:r>
              <a:rPr lang="it-IT" sz="2000" dirty="0" err="1" smtClean="0">
                <a:latin typeface="Arial"/>
                <a:cs typeface="Arial"/>
              </a:rPr>
              <a:t>mechanism</a:t>
            </a:r>
            <a:r>
              <a:rPr lang="it-IT" sz="2000" dirty="0" smtClean="0">
                <a:latin typeface="Arial"/>
                <a:cs typeface="Arial"/>
              </a:rPr>
              <a:t>(</a:t>
            </a:r>
            <a:r>
              <a:rPr lang="it-IT" sz="2000" dirty="0" err="1" smtClean="0">
                <a:latin typeface="Arial"/>
                <a:cs typeface="Arial"/>
              </a:rPr>
              <a:t>s</a:t>
            </a:r>
            <a:r>
              <a:rPr lang="it-IT" sz="20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latin typeface="Arial"/>
                <a:cs typeface="Arial"/>
              </a:rPr>
              <a:t>Charm </a:t>
            </a:r>
            <a:r>
              <a:rPr lang="it-IT" sz="2000" dirty="0" err="1" smtClean="0">
                <a:latin typeface="Arial"/>
                <a:cs typeface="Arial"/>
              </a:rPr>
              <a:t>elliptic</a:t>
            </a:r>
            <a:r>
              <a:rPr lang="it-IT" sz="2000" dirty="0" smtClean="0">
                <a:latin typeface="Arial"/>
                <a:cs typeface="Arial"/>
              </a:rPr>
              <a:t> flow (in-medium</a:t>
            </a:r>
          </a:p>
          <a:p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smtClean="0">
                <a:latin typeface="Arial"/>
                <a:cs typeface="Arial"/>
              </a:rPr>
              <a:t>     </a:t>
            </a:r>
            <a:r>
              <a:rPr lang="it-IT" sz="2000" dirty="0" err="1" smtClean="0">
                <a:latin typeface="Arial"/>
                <a:cs typeface="Arial"/>
              </a:rPr>
              <a:t>hadronization</a:t>
            </a:r>
            <a:r>
              <a:rPr lang="it-IT" sz="2000" dirty="0" smtClean="0">
                <a:latin typeface="Arial"/>
                <a:cs typeface="Arial"/>
              </a:rPr>
              <a:t> or </a:t>
            </a:r>
            <a:r>
              <a:rPr lang="it-IT" sz="2000" dirty="0" err="1" smtClean="0">
                <a:latin typeface="Arial"/>
                <a:cs typeface="Arial"/>
              </a:rPr>
              <a:t>at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phase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 err="1" smtClean="0">
                <a:latin typeface="Arial"/>
                <a:cs typeface="Arial"/>
              </a:rPr>
              <a:t>boundary</a:t>
            </a:r>
            <a:r>
              <a:rPr lang="it-IT" sz="2000" dirty="0" smtClean="0">
                <a:latin typeface="Arial"/>
                <a:cs typeface="Arial"/>
              </a:rPr>
              <a:t>)</a:t>
            </a:r>
            <a:endParaRPr lang="it-I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28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4323808"/>
            <a:ext cx="9144000" cy="2534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6" y="752208"/>
            <a:ext cx="2829422" cy="34101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78850" y="1254106"/>
            <a:ext cx="2647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0000FF"/>
                </a:solidFill>
              </a:rPr>
              <a:t>European</a:t>
            </a:r>
            <a:r>
              <a:rPr lang="it-IT" sz="2400" b="1" dirty="0" smtClean="0">
                <a:solidFill>
                  <a:srgbClr val="0000FF"/>
                </a:solidFill>
              </a:rPr>
              <a:t> Centre</a:t>
            </a:r>
          </a:p>
          <a:p>
            <a:r>
              <a:rPr lang="it-IT" sz="2400" b="1" dirty="0" smtClean="0">
                <a:solidFill>
                  <a:srgbClr val="0000FF"/>
                </a:solidFill>
              </a:rPr>
              <a:t> for </a:t>
            </a:r>
            <a:r>
              <a:rPr lang="it-IT" sz="2400" b="1" dirty="0" err="1" smtClean="0">
                <a:solidFill>
                  <a:srgbClr val="0000FF"/>
                </a:solidFill>
              </a:rPr>
              <a:t>Nuclear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Theory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400" b="1" dirty="0" smtClean="0">
                <a:solidFill>
                  <a:srgbClr val="0000FF"/>
                </a:solidFill>
              </a:rPr>
              <a:t>and </a:t>
            </a:r>
            <a:r>
              <a:rPr lang="it-IT" sz="2400" b="1" dirty="0" err="1" smtClean="0">
                <a:solidFill>
                  <a:srgbClr val="0000FF"/>
                </a:solidFill>
              </a:rPr>
              <a:t>related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areas</a:t>
            </a:r>
            <a:endParaRPr lang="it-IT" sz="2400" b="1" dirty="0" smtClean="0">
              <a:solidFill>
                <a:srgbClr val="0000FF"/>
              </a:solidFill>
            </a:endParaRPr>
          </a:p>
          <a:p>
            <a:r>
              <a:rPr lang="it-IT" sz="2400" b="1" dirty="0" smtClean="0">
                <a:solidFill>
                  <a:srgbClr val="0000FF"/>
                </a:solidFill>
              </a:rPr>
              <a:t>Eu Centre</a:t>
            </a:r>
          </a:p>
          <a:p>
            <a:r>
              <a:rPr lang="it-IT" sz="2400" b="1" dirty="0">
                <a:solidFill>
                  <a:srgbClr val="0000FF"/>
                </a:solidFill>
              </a:rPr>
              <a:t>i</a:t>
            </a:r>
            <a:r>
              <a:rPr lang="it-IT" sz="2400" b="1" dirty="0" smtClean="0">
                <a:solidFill>
                  <a:srgbClr val="0000FF"/>
                </a:solidFill>
              </a:rPr>
              <a:t>n Trento (</a:t>
            </a:r>
            <a:r>
              <a:rPr lang="it-IT" sz="2400" b="1" dirty="0" err="1" smtClean="0">
                <a:solidFill>
                  <a:srgbClr val="0000FF"/>
                </a:solidFill>
              </a:rPr>
              <a:t>Italy</a:t>
            </a:r>
            <a:r>
              <a:rPr lang="it-IT" sz="2400" b="1" dirty="0" smtClean="0">
                <a:solidFill>
                  <a:srgbClr val="0000FF"/>
                </a:solidFill>
              </a:rPr>
              <a:t>) 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33" y="677730"/>
            <a:ext cx="2577430" cy="238412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131133" y="3193098"/>
            <a:ext cx="2075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Computing</a:t>
            </a:r>
          </a:p>
          <a:p>
            <a:r>
              <a:rPr lang="it-IT" sz="2400" b="1" dirty="0" err="1" smtClean="0">
                <a:solidFill>
                  <a:srgbClr val="0000FF"/>
                </a:solidFill>
              </a:rPr>
              <a:t>infrastructures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08346" y="167183"/>
            <a:ext cx="4561635" cy="585025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</a:t>
            </a:r>
            <a:r>
              <a:rPr lang="it-IT" sz="2400" b="1" dirty="0" err="1" smtClean="0">
                <a:solidFill>
                  <a:srgbClr val="000090"/>
                </a:solidFill>
              </a:rPr>
              <a:t>Support</a:t>
            </a:r>
            <a:r>
              <a:rPr lang="it-IT" sz="2400" b="1" dirty="0" smtClean="0">
                <a:solidFill>
                  <a:srgbClr val="000090"/>
                </a:solidFill>
              </a:rPr>
              <a:t>  for  </a:t>
            </a:r>
            <a:r>
              <a:rPr lang="it-IT" sz="2400" b="1" dirty="0" err="1" smtClean="0">
                <a:solidFill>
                  <a:srgbClr val="000090"/>
                </a:solidFill>
              </a:rPr>
              <a:t>Nuclear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b="1" dirty="0" err="1" smtClean="0">
                <a:solidFill>
                  <a:srgbClr val="000090"/>
                </a:solidFill>
              </a:rPr>
              <a:t>Theory</a:t>
            </a:r>
            <a:endParaRPr lang="it-IT" sz="2400" b="1" dirty="0">
              <a:solidFill>
                <a:srgbClr val="000090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4188285" y="5663710"/>
            <a:ext cx="4686602" cy="819018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/>
              <a:t> </a:t>
            </a:r>
            <a:r>
              <a:rPr lang="it-IT" sz="2400" b="1" dirty="0" smtClean="0">
                <a:solidFill>
                  <a:srgbClr val="000090"/>
                </a:solidFill>
              </a:rPr>
              <a:t>Training the </a:t>
            </a:r>
            <a:r>
              <a:rPr lang="it-IT" sz="2400" b="1" dirty="0" err="1" smtClean="0">
                <a:solidFill>
                  <a:srgbClr val="000090"/>
                </a:solidFill>
              </a:rPr>
              <a:t>next</a:t>
            </a:r>
            <a:r>
              <a:rPr lang="it-IT" sz="2400" b="1" dirty="0" smtClean="0">
                <a:solidFill>
                  <a:srgbClr val="000090"/>
                </a:solidFill>
              </a:rPr>
              <a:t> generation of </a:t>
            </a:r>
            <a:r>
              <a:rPr lang="it-IT" sz="2400" b="1" dirty="0" err="1" smtClean="0">
                <a:solidFill>
                  <a:srgbClr val="000090"/>
                </a:solidFill>
              </a:rPr>
              <a:t>nuclear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b="1" dirty="0" err="1" smtClean="0">
                <a:solidFill>
                  <a:srgbClr val="000090"/>
                </a:solidFill>
              </a:rPr>
              <a:t>scientists</a:t>
            </a:r>
            <a:endParaRPr lang="it-IT" sz="2400" b="1" dirty="0">
              <a:solidFill>
                <a:srgbClr val="000090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298163" y="4517669"/>
            <a:ext cx="4920174" cy="921354"/>
          </a:xfrm>
          <a:prstGeom prst="roundRect">
            <a:avLst/>
          </a:prstGeom>
          <a:solidFill>
            <a:srgbClr val="FFFBA3"/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/>
              <a:t> </a:t>
            </a:r>
            <a:r>
              <a:rPr lang="it-IT" sz="2400" b="1" dirty="0" err="1" smtClean="0">
                <a:solidFill>
                  <a:srgbClr val="000090"/>
                </a:solidFill>
              </a:rPr>
              <a:t>Perform</a:t>
            </a:r>
            <a:r>
              <a:rPr lang="it-IT" sz="2400" b="1" dirty="0" smtClean="0">
                <a:solidFill>
                  <a:srgbClr val="000090"/>
                </a:solidFill>
              </a:rPr>
              <a:t> R&amp;D </a:t>
            </a:r>
            <a:r>
              <a:rPr lang="it-IT" sz="2400" b="1" dirty="0" err="1" smtClean="0">
                <a:solidFill>
                  <a:srgbClr val="000090"/>
                </a:solidFill>
              </a:rPr>
              <a:t>programmes</a:t>
            </a:r>
            <a:r>
              <a:rPr lang="it-IT" sz="2400" b="1" dirty="0" smtClean="0">
                <a:solidFill>
                  <a:srgbClr val="000090"/>
                </a:solidFill>
              </a:rPr>
              <a:t> for </a:t>
            </a:r>
            <a:r>
              <a:rPr lang="it-IT" sz="2400" b="1" dirty="0" err="1" smtClean="0">
                <a:solidFill>
                  <a:srgbClr val="000090"/>
                </a:solidFill>
              </a:rPr>
              <a:t>possible</a:t>
            </a:r>
            <a:r>
              <a:rPr lang="it-IT" sz="2400" b="1" dirty="0" smtClean="0">
                <a:solidFill>
                  <a:srgbClr val="000090"/>
                </a:solidFill>
              </a:rPr>
              <a:t> future </a:t>
            </a:r>
            <a:r>
              <a:rPr lang="it-IT" sz="2400" b="1" dirty="0" err="1" smtClean="0">
                <a:solidFill>
                  <a:srgbClr val="000090"/>
                </a:solidFill>
              </a:rPr>
              <a:t>facilities</a:t>
            </a:r>
            <a:endParaRPr lang="it-IT" sz="2400" b="1" dirty="0">
              <a:solidFill>
                <a:srgbClr val="00009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0" y="432380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92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loredBlankMap-World-10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69" y="1657383"/>
            <a:ext cx="5182542" cy="26748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5645" y="5473783"/>
            <a:ext cx="8961173" cy="1200329"/>
          </a:xfrm>
          <a:prstGeom prst="rect">
            <a:avLst/>
          </a:prstGeom>
          <a:solidFill>
            <a:srgbClr val="FFFBDE"/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</a:rPr>
              <a:t>European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Users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dirty="0">
                <a:solidFill>
                  <a:srgbClr val="000090"/>
                </a:solidFill>
              </a:rPr>
              <a:t>a</a:t>
            </a:r>
            <a:r>
              <a:rPr lang="it-IT" dirty="0" smtClean="0">
                <a:solidFill>
                  <a:srgbClr val="000090"/>
                </a:solidFill>
              </a:rPr>
              <a:t>nd  joint </a:t>
            </a:r>
            <a:r>
              <a:rPr lang="it-IT" dirty="0" err="1" smtClean="0">
                <a:solidFill>
                  <a:srgbClr val="000090"/>
                </a:solidFill>
              </a:rPr>
              <a:t>technical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developments</a:t>
            </a:r>
            <a:r>
              <a:rPr lang="it-IT" dirty="0" smtClean="0">
                <a:solidFill>
                  <a:srgbClr val="000090"/>
                </a:solidFill>
              </a:rPr>
              <a:t> and </a:t>
            </a:r>
            <a:r>
              <a:rPr lang="it-IT" dirty="0" err="1" smtClean="0">
                <a:solidFill>
                  <a:srgbClr val="000090"/>
                </a:solidFill>
              </a:rPr>
              <a:t>contributions</a:t>
            </a:r>
            <a:r>
              <a:rPr lang="it-IT" dirty="0" smtClean="0">
                <a:solidFill>
                  <a:srgbClr val="000090"/>
                </a:solidFill>
              </a:rPr>
              <a:t> with  </a:t>
            </a:r>
            <a:r>
              <a:rPr lang="it-IT" dirty="0" err="1" smtClean="0">
                <a:solidFill>
                  <a:srgbClr val="000090"/>
                </a:solidFill>
              </a:rPr>
              <a:t>European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Laboratories</a:t>
            </a:r>
            <a:r>
              <a:rPr lang="it-IT" dirty="0" smtClean="0">
                <a:solidFill>
                  <a:srgbClr val="000090"/>
                </a:solidFill>
              </a:rPr>
              <a:t> and </a:t>
            </a:r>
            <a:r>
              <a:rPr lang="it-IT" dirty="0" err="1" smtClean="0">
                <a:solidFill>
                  <a:srgbClr val="000090"/>
                </a:solidFill>
              </a:rPr>
              <a:t>Institution</a:t>
            </a:r>
            <a:r>
              <a:rPr lang="it-IT" dirty="0" smtClean="0">
                <a:solidFill>
                  <a:srgbClr val="000090"/>
                </a:solidFill>
              </a:rPr>
              <a:t>    (</a:t>
            </a:r>
            <a:r>
              <a:rPr lang="it-IT" dirty="0" err="1" smtClean="0">
                <a:solidFill>
                  <a:srgbClr val="000090"/>
                </a:solidFill>
              </a:rPr>
              <a:t>collaborations</a:t>
            </a:r>
            <a:r>
              <a:rPr lang="it-IT" dirty="0" smtClean="0">
                <a:solidFill>
                  <a:srgbClr val="000090"/>
                </a:solidFill>
              </a:rPr>
              <a:t> for EIC in USA)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experiments </a:t>
            </a:r>
            <a:r>
              <a:rPr lang="en-US" dirty="0">
                <a:solidFill>
                  <a:srgbClr val="FF0000"/>
                </a:solidFill>
              </a:rPr>
              <a:t>at these facilities </a:t>
            </a:r>
            <a:r>
              <a:rPr lang="en-US" dirty="0" smtClean="0">
                <a:solidFill>
                  <a:srgbClr val="FF0000"/>
                </a:solidFill>
              </a:rPr>
              <a:t>provide </a:t>
            </a:r>
            <a:r>
              <a:rPr lang="en-US" dirty="0">
                <a:solidFill>
                  <a:srgbClr val="FF0000"/>
                </a:solidFill>
              </a:rPr>
              <a:t>complementary information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1455915" y="929373"/>
            <a:ext cx="1348078" cy="13016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>
            <a:off x="6270923" y="1270143"/>
            <a:ext cx="1333911" cy="10977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6239947" y="2383413"/>
            <a:ext cx="1581726" cy="1396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6255435" y="2414392"/>
            <a:ext cx="1535261" cy="187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6117942" y="2400882"/>
            <a:ext cx="712469" cy="2602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610800" y="2276964"/>
            <a:ext cx="1704311" cy="624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037727" y="2416372"/>
            <a:ext cx="2292293" cy="10997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2152896" y="2447351"/>
            <a:ext cx="1099681" cy="199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 flipV="1">
            <a:off x="4693004" y="3500639"/>
            <a:ext cx="61953" cy="820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3"/>
          <a:srcRect l="83657" t="19264" r="3810" b="64895"/>
          <a:stretch/>
        </p:blipFill>
        <p:spPr>
          <a:xfrm>
            <a:off x="371723" y="1781298"/>
            <a:ext cx="1223587" cy="956480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3"/>
          <a:srcRect l="70964" t="18471" r="16320" b="64895"/>
          <a:stretch/>
        </p:blipFill>
        <p:spPr>
          <a:xfrm>
            <a:off x="7447465" y="1717969"/>
            <a:ext cx="1396446" cy="1129615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388" y="650561"/>
            <a:ext cx="1525220" cy="855611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5"/>
          <a:srcRect l="17400" t="33230" r="17092" b="16549"/>
          <a:stretch/>
        </p:blipFill>
        <p:spPr>
          <a:xfrm>
            <a:off x="7372508" y="3282139"/>
            <a:ext cx="1146145" cy="853571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3"/>
          <a:srcRect l="70964" t="3550" r="16186" b="81314"/>
          <a:stretch/>
        </p:blipFill>
        <p:spPr>
          <a:xfrm>
            <a:off x="6226361" y="4460992"/>
            <a:ext cx="1254565" cy="913884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 rotWithShape="1">
          <a:blip r:embed="rId3"/>
          <a:srcRect l="83363" t="3550" r="3812" b="80760"/>
          <a:stretch/>
        </p:blipFill>
        <p:spPr>
          <a:xfrm>
            <a:off x="944796" y="710024"/>
            <a:ext cx="1252081" cy="947358"/>
          </a:xfrm>
          <a:prstGeom prst="rect">
            <a:avLst/>
          </a:prstGeom>
        </p:spPr>
      </p:pic>
      <p:cxnSp>
        <p:nvCxnSpPr>
          <p:cNvPr id="47" name="Connettore 2 46"/>
          <p:cNvCxnSpPr/>
          <p:nvPr/>
        </p:nvCxnSpPr>
        <p:spPr>
          <a:xfrm flipH="1">
            <a:off x="5774713" y="1006820"/>
            <a:ext cx="188345" cy="1422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Immagin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473" y="724302"/>
            <a:ext cx="1249872" cy="809165"/>
          </a:xfrm>
          <a:prstGeom prst="rect">
            <a:avLst/>
          </a:prstGeom>
        </p:spPr>
      </p:pic>
      <p:cxnSp>
        <p:nvCxnSpPr>
          <p:cNvPr id="53" name="Connettore 1 52"/>
          <p:cNvCxnSpPr/>
          <p:nvPr/>
        </p:nvCxnSpPr>
        <p:spPr>
          <a:xfrm flipV="1">
            <a:off x="0" y="526645"/>
            <a:ext cx="9144000" cy="30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604049" y="0"/>
            <a:ext cx="805095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8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….</a:t>
            </a:r>
            <a:r>
              <a:rPr lang="it-IT" sz="2800" b="1" dirty="0" err="1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connections</a:t>
            </a:r>
            <a:r>
              <a:rPr lang="it-IT" sz="28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with </a:t>
            </a:r>
            <a:r>
              <a:rPr lang="it-IT" sz="2800" b="1" dirty="0" err="1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laboratories</a:t>
            </a:r>
            <a:r>
              <a:rPr lang="it-IT" sz="28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outside</a:t>
            </a:r>
            <a:r>
              <a:rPr lang="it-IT" sz="2800" b="1" dirty="0" smtClean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Europe</a:t>
            </a:r>
            <a:endParaRPr lang="it-IT" sz="2800" b="1" dirty="0">
              <a:ln w="11430"/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023" y="4274874"/>
            <a:ext cx="1415256" cy="844929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200459" y="5031970"/>
            <a:ext cx="348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….</a:t>
            </a:r>
            <a:r>
              <a:rPr lang="it-IT" b="1" dirty="0" err="1" smtClean="0">
                <a:solidFill>
                  <a:srgbClr val="3366FF"/>
                </a:solidFill>
              </a:rPr>
              <a:t>but</a:t>
            </a:r>
            <a:r>
              <a:rPr lang="it-IT" b="1" dirty="0" smtClean="0">
                <a:solidFill>
                  <a:srgbClr val="3366FF"/>
                </a:solidFill>
              </a:rPr>
              <a:t> </a:t>
            </a:r>
            <a:r>
              <a:rPr lang="it-IT" b="1" dirty="0" err="1" smtClean="0">
                <a:solidFill>
                  <a:srgbClr val="3366FF"/>
                </a:solidFill>
              </a:rPr>
              <a:t>also</a:t>
            </a:r>
            <a:r>
              <a:rPr lang="it-IT" b="1" dirty="0" smtClean="0">
                <a:solidFill>
                  <a:srgbClr val="3366FF"/>
                </a:solidFill>
              </a:rPr>
              <a:t> with ANL, Belle, ….</a:t>
            </a:r>
            <a:endParaRPr lang="it-IT" b="1" dirty="0">
              <a:solidFill>
                <a:srgbClr val="3366FF"/>
              </a:solidFill>
            </a:endParaRPr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258" y="3153978"/>
            <a:ext cx="1300349" cy="879415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612" y="4132317"/>
            <a:ext cx="1409450" cy="900411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7560234" y="3750236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RCNP</a:t>
            </a:r>
            <a:endParaRPr lang="it-IT" dirty="0"/>
          </a:p>
        </p:txBody>
      </p:sp>
      <p:sp>
        <p:nvSpPr>
          <p:cNvPr id="28" name="Rettangolo arrotondato 27"/>
          <p:cNvSpPr/>
          <p:nvPr/>
        </p:nvSpPr>
        <p:spPr>
          <a:xfrm>
            <a:off x="7025340" y="660401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JPARC</a:t>
            </a:r>
            <a:endParaRPr lang="it-IT" dirty="0"/>
          </a:p>
        </p:txBody>
      </p:sp>
      <p:sp>
        <p:nvSpPr>
          <p:cNvPr id="29" name="Rettangolo arrotondato 28"/>
          <p:cNvSpPr/>
          <p:nvPr/>
        </p:nvSpPr>
        <p:spPr>
          <a:xfrm>
            <a:off x="4574986" y="4709459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i-</a:t>
            </a:r>
            <a:r>
              <a:rPr lang="it-IT" sz="1600" dirty="0" err="1" smtClean="0"/>
              <a:t>Temba</a:t>
            </a:r>
            <a:endParaRPr lang="it-IT" sz="1600" dirty="0"/>
          </a:p>
        </p:txBody>
      </p:sp>
      <p:sp>
        <p:nvSpPr>
          <p:cNvPr id="7" name="Rettangolo 6"/>
          <p:cNvSpPr/>
          <p:nvPr/>
        </p:nvSpPr>
        <p:spPr>
          <a:xfrm>
            <a:off x="3450238" y="92845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	</a:t>
            </a:r>
          </a:p>
        </p:txBody>
      </p:sp>
      <p:sp>
        <p:nvSpPr>
          <p:cNvPr id="31" name="Rettangolo arrotondato 30"/>
          <p:cNvSpPr/>
          <p:nvPr/>
        </p:nvSpPr>
        <p:spPr>
          <a:xfrm>
            <a:off x="5758328" y="1141507"/>
            <a:ext cx="986119" cy="388470"/>
          </a:xfrm>
          <a:prstGeom prst="roundRect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HIRFL</a:t>
            </a:r>
            <a:endParaRPr lang="it-IT" dirty="0"/>
          </a:p>
        </p:txBody>
      </p:sp>
      <p:sp>
        <p:nvSpPr>
          <p:cNvPr id="32" name="Rettangolo arrotondato 31"/>
          <p:cNvSpPr/>
          <p:nvPr/>
        </p:nvSpPr>
        <p:spPr>
          <a:xfrm>
            <a:off x="1219199" y="681319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TRIUMF</a:t>
            </a:r>
            <a:endParaRPr lang="it-IT" sz="1400" dirty="0"/>
          </a:p>
        </p:txBody>
      </p:sp>
      <p:sp>
        <p:nvSpPr>
          <p:cNvPr id="33" name="Rettangolo arrotondato 32"/>
          <p:cNvSpPr/>
          <p:nvPr/>
        </p:nvSpPr>
        <p:spPr>
          <a:xfrm>
            <a:off x="251010" y="3119719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BNL</a:t>
            </a:r>
            <a:endParaRPr lang="it-IT" sz="1400" dirty="0"/>
          </a:p>
        </p:txBody>
      </p:sp>
      <p:sp>
        <p:nvSpPr>
          <p:cNvPr id="34" name="Rettangolo arrotondato 33"/>
          <p:cNvSpPr/>
          <p:nvPr/>
        </p:nvSpPr>
        <p:spPr>
          <a:xfrm>
            <a:off x="1105646" y="4064001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JLAB</a:t>
            </a:r>
            <a:endParaRPr lang="it-IT" sz="1400" dirty="0"/>
          </a:p>
        </p:txBody>
      </p:sp>
      <p:sp>
        <p:nvSpPr>
          <p:cNvPr id="35" name="Rettangolo arrotondato 34"/>
          <p:cNvSpPr/>
          <p:nvPr/>
        </p:nvSpPr>
        <p:spPr>
          <a:xfrm>
            <a:off x="7625975" y="1739154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RIKEN</a:t>
            </a:r>
            <a:endParaRPr lang="it-IT" dirty="0"/>
          </a:p>
        </p:txBody>
      </p:sp>
      <p:sp>
        <p:nvSpPr>
          <p:cNvPr id="36" name="Rettangolo arrotondato 35"/>
          <p:cNvSpPr/>
          <p:nvPr/>
        </p:nvSpPr>
        <p:spPr>
          <a:xfrm>
            <a:off x="528917" y="1709271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FRIB-MSU</a:t>
            </a:r>
            <a:endParaRPr lang="it-IT" sz="1400" dirty="0"/>
          </a:p>
        </p:txBody>
      </p:sp>
      <p:sp>
        <p:nvSpPr>
          <p:cNvPr id="37" name="Rettangolo arrotondato 36"/>
          <p:cNvSpPr/>
          <p:nvPr/>
        </p:nvSpPr>
        <p:spPr>
          <a:xfrm>
            <a:off x="6398788" y="4428209"/>
            <a:ext cx="986119" cy="38847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RISP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 rot="20621052">
            <a:off x="1655409" y="2111800"/>
            <a:ext cx="1098849" cy="1954842"/>
          </a:xfrm>
          <a:prstGeom prst="ellipse">
            <a:avLst/>
          </a:prstGeom>
          <a:noFill/>
          <a:ln w="127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878350">
            <a:off x="1769579" y="2558327"/>
            <a:ext cx="864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NSAC 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LRP</a:t>
            </a:r>
          </a:p>
          <a:p>
            <a:r>
              <a:rPr lang="it-IT" b="1" dirty="0">
                <a:solidFill>
                  <a:srgbClr val="0000FF"/>
                </a:solidFill>
              </a:rPr>
              <a:t>e</a:t>
            </a:r>
            <a:r>
              <a:rPr lang="it-IT" b="1" dirty="0" smtClean="0">
                <a:solidFill>
                  <a:srgbClr val="0000FF"/>
                </a:solidFill>
              </a:rPr>
              <a:t>nd 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2015</a:t>
            </a:r>
            <a:endParaRPr lang="it-I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7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8607" y="166109"/>
            <a:ext cx="607315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mr-IN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summary  our 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NuPECC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recommendations </a:t>
            </a:r>
            <a:endParaRPr 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27618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14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" y="142142"/>
            <a:ext cx="1403727" cy="526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27618"/>
            <a:ext cx="32226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Build</a:t>
            </a:r>
            <a:r>
              <a:rPr lang="en-US" sz="2400" dirty="0" smtClean="0">
                <a:solidFill>
                  <a:srgbClr val="000090"/>
                </a:solidFill>
              </a:rPr>
              <a:t>  </a:t>
            </a:r>
            <a:r>
              <a:rPr lang="mr-IN" sz="2400" dirty="0" smtClean="0">
                <a:solidFill>
                  <a:srgbClr val="000090"/>
                </a:solidFill>
              </a:rPr>
              <a:t>…</a:t>
            </a:r>
            <a:r>
              <a:rPr lang="it-IT" sz="2400" dirty="0" smtClean="0">
                <a:solidFill>
                  <a:srgbClr val="000090"/>
                </a:solidFill>
              </a:rPr>
              <a:t>..</a:t>
            </a:r>
            <a:r>
              <a:rPr lang="en-US" sz="2400" dirty="0" smtClean="0">
                <a:solidFill>
                  <a:srgbClr val="000090"/>
                </a:solidFill>
              </a:rPr>
              <a:t>the new</a:t>
            </a:r>
            <a:endParaRPr lang="en-US" sz="2400" dirty="0">
              <a:solidFill>
                <a:srgbClr val="000090"/>
              </a:solidFill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Support</a:t>
            </a:r>
            <a:r>
              <a:rPr lang="en-US" sz="2400" dirty="0" smtClean="0">
                <a:solidFill>
                  <a:srgbClr val="000090"/>
                </a:solidFill>
              </a:rPr>
              <a:t> existing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(all sizes) and </a:t>
            </a:r>
            <a:r>
              <a:rPr lang="en-US" sz="2400" b="1" dirty="0" smtClean="0">
                <a:solidFill>
                  <a:srgbClr val="000090"/>
                </a:solidFill>
              </a:rPr>
              <a:t>emerging facilities </a:t>
            </a:r>
            <a:endParaRPr lang="en-US" sz="2400" b="1" dirty="0">
              <a:solidFill>
                <a:srgbClr val="000090"/>
              </a:solidFill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400" dirty="0" smtClean="0">
                <a:solidFill>
                  <a:srgbClr val="000090"/>
                </a:solidFill>
              </a:rPr>
              <a:t>  </a:t>
            </a:r>
            <a:r>
              <a:rPr lang="en-US" sz="2400" b="1" dirty="0" smtClean="0">
                <a:solidFill>
                  <a:srgbClr val="000090"/>
                </a:solidFill>
              </a:rPr>
              <a:t>Carry out </a:t>
            </a:r>
            <a:r>
              <a:rPr lang="en-US" sz="2400" dirty="0" smtClean="0">
                <a:solidFill>
                  <a:srgbClr val="000090"/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Program –training </a:t>
            </a:r>
          </a:p>
          <a:p>
            <a:endParaRPr lang="en-US" altLang="ja-JP" sz="2000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r>
              <a:rPr lang="en-US" altLang="ja-JP" sz="2000" dirty="0" err="1" smtClean="0">
                <a:solidFill>
                  <a:srgbClr val="000090"/>
                </a:solidFill>
                <a:latin typeface="Arial Unicode MS"/>
                <a:cs typeface="Arial Unicode MS"/>
              </a:rPr>
              <a:t>Programme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 at laboratories based on an integrated approach for:</a:t>
            </a:r>
          </a:p>
          <a:p>
            <a:pPr marL="342900" indent="-342900">
              <a:buFont typeface="Wingdings" charset="2"/>
              <a:buChar char="²"/>
            </a:pP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  </a:t>
            </a:r>
            <a:r>
              <a:rPr lang="en-US" altLang="ja-JP" sz="20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Basic science:  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the building block of </a:t>
            </a:r>
          </a:p>
          <a:p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   </a:t>
            </a:r>
            <a:r>
              <a:rPr lang="en-US" altLang="ja-JP" sz="2000" dirty="0">
                <a:solidFill>
                  <a:srgbClr val="000090"/>
                </a:solidFill>
                <a:latin typeface="Arial Unicode MS"/>
                <a:cs typeface="Arial Unicode MS"/>
              </a:rPr>
              <a:t>our 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world</a:t>
            </a:r>
            <a:endParaRPr lang="en-US" altLang="ja-JP" sz="2000" dirty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²"/>
            </a:pPr>
            <a:r>
              <a:rPr lang="en-US" altLang="ja-JP" sz="2000" dirty="0">
                <a:solidFill>
                  <a:srgbClr val="000090"/>
                </a:solidFill>
                <a:latin typeface="Arial Unicode MS"/>
                <a:cs typeface="Arial Unicode MS"/>
              </a:rPr>
              <a:t> </a:t>
            </a:r>
            <a:r>
              <a:rPr lang="en-US" altLang="ja-JP" sz="20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Applications: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   </a:t>
            </a:r>
            <a:r>
              <a:rPr lang="en-US" altLang="ja-JP" sz="2000" dirty="0">
                <a:solidFill>
                  <a:srgbClr val="000090"/>
                </a:solidFill>
                <a:latin typeface="Arial Unicode MS"/>
                <a:cs typeface="Arial Unicode MS"/>
              </a:rPr>
              <a:t>the best use 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of nuclear techniques </a:t>
            </a:r>
            <a:r>
              <a:rPr lang="en-US" altLang="ja-JP" sz="2000" dirty="0">
                <a:solidFill>
                  <a:srgbClr val="000090"/>
                </a:solidFill>
                <a:latin typeface="Arial Unicode MS"/>
                <a:cs typeface="Arial Unicode MS"/>
              </a:rPr>
              <a:t>for </a:t>
            </a:r>
            <a:r>
              <a:rPr lang="en-US" altLang="ja-JP" sz="2000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the benefit </a:t>
            </a:r>
            <a:r>
              <a:rPr lang="en-US" altLang="ja-JP" sz="2000" dirty="0">
                <a:solidFill>
                  <a:srgbClr val="000090"/>
                </a:solidFill>
                <a:latin typeface="Arial Unicode MS"/>
                <a:cs typeface="Arial Unicode MS"/>
              </a:rPr>
              <a:t>of society 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0" y="3179657"/>
            <a:ext cx="20694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figu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70" y="727618"/>
            <a:ext cx="5813130" cy="5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5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-333317" y="68564"/>
            <a:ext cx="8318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200" b="1" dirty="0" smtClean="0">
                <a:ln w="11430"/>
                <a:solidFill>
                  <a:srgbClr val="FF0000"/>
                </a:solidFill>
                <a:effectLst>
                  <a:outerShdw blurRad="50800" dist="89789" dir="5460000" algn="tl">
                    <a:srgbClr val="000000">
                      <a:alpha val="38000"/>
                    </a:srgbClr>
                  </a:outerShdw>
                </a:effectLst>
                <a:latin typeface="Helvetica" charset="0"/>
                <a:cs typeface="Helvetica" charset="0"/>
              </a:rPr>
              <a:t>                 Summary and Final Remarks….</a:t>
            </a:r>
            <a:r>
              <a:rPr lang="en-US" altLang="ja-JP" sz="4800" b="1" dirty="0">
                <a:ln w="11430"/>
                <a:solidFill>
                  <a:srgbClr val="FF0000"/>
                </a:solidFill>
                <a:effectLst>
                  <a:outerShdw blurRad="50800" dist="89789" dir="5460000" algn="tl">
                    <a:srgbClr val="000000">
                      <a:alpha val="38000"/>
                    </a:srgbClr>
                  </a:outerShdw>
                </a:effectLst>
                <a:latin typeface="Helvetica" charset="0"/>
                <a:cs typeface="Helvetica" charset="0"/>
              </a:rPr>
              <a:t>	</a:t>
            </a:r>
            <a:r>
              <a:rPr lang="en-US" altLang="ja-JP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" charset="0"/>
                <a:cs typeface="Helvetica" charset="0"/>
              </a:rPr>
              <a:t>	</a:t>
            </a:r>
            <a:r>
              <a:rPr lang="en-US" altLang="ja-JP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elvetica" charset="0"/>
                <a:cs typeface="Helvetica" charset="0"/>
              </a:rPr>
              <a:t>								</a:t>
            </a:r>
            <a:endParaRPr lang="ja-JP" alt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elvetica" charset="0"/>
              <a:cs typeface="Helvetica" charset="0"/>
            </a:endParaRPr>
          </a:p>
        </p:txBody>
      </p:sp>
      <p:sp>
        <p:nvSpPr>
          <p:cNvPr id="39939" name="テキスト ボックス 7"/>
          <p:cNvSpPr txBox="1">
            <a:spLocks noChangeArrowheads="1"/>
          </p:cNvSpPr>
          <p:nvPr/>
        </p:nvSpPr>
        <p:spPr bwMode="auto">
          <a:xfrm>
            <a:off x="114168" y="722589"/>
            <a:ext cx="9269910" cy="71096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Nuclear Physics is and remains to be a very vital field.</a:t>
            </a:r>
          </a:p>
          <a:p>
            <a:r>
              <a:rPr lang="en-US" altLang="ja-JP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Exciting science world wide – Europe has strong impact</a:t>
            </a:r>
          </a:p>
          <a:p>
            <a:endParaRPr lang="en-US" altLang="ja-JP" b="1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r>
              <a:rPr lang="en-US" altLang="ja-JP" b="1" dirty="0" err="1">
                <a:solidFill>
                  <a:srgbClr val="0033CC"/>
                </a:solidFill>
                <a:latin typeface="Century Gothic" charset="0"/>
              </a:rPr>
              <a:t>NuPECC</a:t>
            </a:r>
            <a:r>
              <a:rPr lang="en-US" altLang="ja-JP" b="1" dirty="0">
                <a:solidFill>
                  <a:srgbClr val="0033CC"/>
                </a:solidFill>
                <a:latin typeface="Century Gothic" charset="0"/>
              </a:rPr>
              <a:t>  LRP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will 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play a role for Nuclear science in giving it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the 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deserved </a:t>
            </a:r>
            <a:r>
              <a:rPr lang="en-US" altLang="ja-JP" b="1" dirty="0">
                <a:solidFill>
                  <a:srgbClr val="0033CC"/>
                </a:solidFill>
                <a:latin typeface="Century Gothic" charset="0"/>
              </a:rPr>
              <a:t>visibility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 towards the funding agencies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 </a:t>
            </a:r>
          </a:p>
          <a:p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(aligning their strategies to it) </a:t>
            </a:r>
          </a:p>
          <a:p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 and  other 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communities in the international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 general 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landscape 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(e.g. ESFRI). </a:t>
            </a:r>
          </a:p>
          <a:p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Recommendations are made </a:t>
            </a:r>
            <a:r>
              <a:rPr lang="en-US" altLang="ja-JP" b="1" dirty="0" smtClean="0">
                <a:solidFill>
                  <a:srgbClr val="0000FF"/>
                </a:solidFill>
                <a:latin typeface="Century Gothic" charset="0"/>
              </a:rPr>
              <a:t>to enhance European leadership  </a:t>
            </a:r>
          </a:p>
          <a:p>
            <a:endParaRPr lang="en-US" altLang="ja-JP" b="1" dirty="0" smtClean="0">
              <a:solidFill>
                <a:srgbClr val="0000FF"/>
              </a:solidFill>
              <a:latin typeface="Century Gothic" charset="0"/>
            </a:endParaRPr>
          </a:p>
          <a:p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European Facilities – are  key players – strong engagement and support to them have been and </a:t>
            </a:r>
            <a:r>
              <a:rPr lang="en-US" altLang="ja-JP" b="1" dirty="0">
                <a:solidFill>
                  <a:srgbClr val="0000FF"/>
                </a:solidFill>
                <a:latin typeface="Century Gothic" charset="0"/>
              </a:rPr>
              <a:t>will be essential</a:t>
            </a:r>
            <a:r>
              <a:rPr lang="en-US" altLang="ja-JP" dirty="0">
                <a:solidFill>
                  <a:srgbClr val="0033CC"/>
                </a:solidFill>
                <a:latin typeface="Century Gothic" charset="0"/>
              </a:rPr>
              <a:t> for important achievements in nuclear </a:t>
            </a:r>
            <a:r>
              <a:rPr lang="en-US" altLang="ja-JP" dirty="0" smtClean="0">
                <a:solidFill>
                  <a:srgbClr val="0033CC"/>
                </a:solidFill>
                <a:latin typeface="Century Gothic" charset="0"/>
              </a:rPr>
              <a:t>physics and science.</a:t>
            </a:r>
            <a:endParaRPr lang="en-US" altLang="ja-JP" dirty="0">
              <a:solidFill>
                <a:srgbClr val="0033CC"/>
              </a:solidFill>
              <a:latin typeface="Century Gothic" charset="0"/>
            </a:endParaRPr>
          </a:p>
          <a:p>
            <a:endParaRPr lang="en-US" altLang="ja-JP" b="1" dirty="0" smtClean="0">
              <a:solidFill>
                <a:srgbClr val="0000FF"/>
              </a:solidFill>
              <a:latin typeface="Century Gothic" charset="0"/>
            </a:endParaRPr>
          </a:p>
          <a:p>
            <a:endParaRPr lang="en-US" altLang="ja-JP" dirty="0" smtClean="0">
              <a:solidFill>
                <a:srgbClr val="0033CC"/>
              </a:solidFill>
              <a:latin typeface="Century Gothic" charset="0"/>
            </a:endParaRPr>
          </a:p>
          <a:p>
            <a:endParaRPr lang="en-US" altLang="ja-JP" dirty="0" smtClean="0">
              <a:solidFill>
                <a:srgbClr val="FF0000"/>
              </a:solidFill>
              <a:latin typeface="Century Gothic" charset="0"/>
            </a:endParaRPr>
          </a:p>
          <a:p>
            <a:r>
              <a:rPr lang="en-US" altLang="ja-JP" dirty="0">
                <a:solidFill>
                  <a:srgbClr val="FF0000"/>
                </a:solidFill>
                <a:latin typeface="Century Gothic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Century Gothic" charset="0"/>
              </a:rPr>
              <a:t>        </a:t>
            </a:r>
            <a:endParaRPr lang="en-US" altLang="ja-JP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endParaRPr lang="en-US" altLang="ja-JP" dirty="0">
              <a:solidFill>
                <a:srgbClr val="0000FF"/>
              </a:solidFill>
              <a:latin typeface="Century Gothic" charset="0"/>
            </a:endParaRPr>
          </a:p>
        </p:txBody>
      </p:sp>
      <p:pic>
        <p:nvPicPr>
          <p:cNvPr id="5" name="Picture 4" descr="NuPECC_logo_cropp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8564"/>
            <a:ext cx="1240854" cy="46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0" y="670411"/>
            <a:ext cx="9144000" cy="1"/>
          </a:xfrm>
          <a:prstGeom prst="line">
            <a:avLst/>
          </a:prstGeom>
          <a:ln w="19050" cmpd="sng">
            <a:solidFill>
              <a:srgbClr val="0000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4168" y="637315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20111" y="652336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33339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8983" y="80819"/>
            <a:ext cx="385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What is the Long range plan of </a:t>
            </a:r>
            <a:r>
              <a:rPr lang="en-US" dirty="0" err="1">
                <a:solidFill>
                  <a:srgbClr val="0000FF"/>
                </a:solidFill>
              </a:rPr>
              <a:t>NuPECC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38546" y="682258"/>
            <a:ext cx="5150372" cy="2913459"/>
            <a:chOff x="-76336" y="1137379"/>
            <a:chExt cx="5788480" cy="3362423"/>
          </a:xfrm>
        </p:grpSpPr>
        <p:sp>
          <p:nvSpPr>
            <p:cNvPr id="19" name="TextBox 18"/>
            <p:cNvSpPr txBox="1"/>
            <p:nvPr/>
          </p:nvSpPr>
          <p:spPr>
            <a:xfrm>
              <a:off x="-76336" y="1137379"/>
              <a:ext cx="1185987" cy="42624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solidFill>
                    <a:srgbClr val="00009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LRP 1991  </a:t>
              </a:r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             </a:t>
              </a:r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60720" y="1155266"/>
              <a:ext cx="733503" cy="42624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solidFill>
                    <a:srgbClr val="00009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1997</a:t>
              </a:r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               </a:t>
              </a:r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92408" y="1138152"/>
              <a:ext cx="733503" cy="42624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solidFill>
                    <a:srgbClr val="00009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2004</a:t>
              </a:r>
              <a:endParaRPr lang="en-US" b="1" dirty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3723" y="1138767"/>
              <a:ext cx="733503" cy="42624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solidFill>
                    <a:srgbClr val="00009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2010</a:t>
              </a:r>
              <a:endParaRPr lang="en-US" b="1" dirty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23" name="Immagine 7" descr="Senza titol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74" y="1569601"/>
              <a:ext cx="5231270" cy="2930201"/>
            </a:xfrm>
            <a:prstGeom prst="rect">
              <a:avLst/>
            </a:prstGeom>
          </p:spPr>
        </p:pic>
      </p:grpSp>
      <p:pic>
        <p:nvPicPr>
          <p:cNvPr id="24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37" y="682257"/>
            <a:ext cx="2277885" cy="32165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20122" y="78998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00009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</a:t>
            </a:r>
            <a:endParaRPr lang="en-US" b="1" dirty="0">
              <a:ln w="11430"/>
              <a:solidFill>
                <a:srgbClr val="00009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CasellaDiTesto 1"/>
          <p:cNvSpPr txBox="1"/>
          <p:nvPr/>
        </p:nvSpPr>
        <p:spPr>
          <a:xfrm>
            <a:off x="232513" y="3911451"/>
            <a:ext cx="8911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>
                <a:solidFill>
                  <a:srgbClr val="000090"/>
                </a:solidFill>
              </a:rPr>
              <a:t>The LPR  </a:t>
            </a:r>
            <a:r>
              <a:rPr lang="it-IT" sz="2400" b="1" dirty="0" err="1" smtClean="0">
                <a:solidFill>
                  <a:srgbClr val="000090"/>
                </a:solidFill>
              </a:rPr>
              <a:t>identifies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b="1" dirty="0" err="1" smtClean="0">
                <a:solidFill>
                  <a:srgbClr val="000090"/>
                </a:solidFill>
              </a:rPr>
              <a:t>opportunities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dirty="0">
                <a:solidFill>
                  <a:srgbClr val="000090"/>
                </a:solidFill>
              </a:rPr>
              <a:t>and </a:t>
            </a:r>
            <a:r>
              <a:rPr lang="it-IT" sz="2400" dirty="0" err="1">
                <a:solidFill>
                  <a:srgbClr val="000090"/>
                </a:solidFill>
              </a:rPr>
              <a:t>priorities</a:t>
            </a:r>
            <a:r>
              <a:rPr lang="it-IT" sz="2400" dirty="0">
                <a:solidFill>
                  <a:srgbClr val="000090"/>
                </a:solidFill>
              </a:rPr>
              <a:t> for the </a:t>
            </a:r>
            <a:r>
              <a:rPr lang="it-IT" sz="2400" dirty="0" err="1" smtClean="0">
                <a:solidFill>
                  <a:srgbClr val="000090"/>
                </a:solidFill>
              </a:rPr>
              <a:t>nuclear</a:t>
            </a:r>
            <a:r>
              <a:rPr lang="it-IT" sz="2400" dirty="0" smtClean="0">
                <a:solidFill>
                  <a:srgbClr val="000090"/>
                </a:solidFill>
              </a:rPr>
              <a:t> science </a:t>
            </a:r>
            <a:r>
              <a:rPr lang="it-IT" sz="2400" dirty="0">
                <a:solidFill>
                  <a:srgbClr val="000090"/>
                </a:solidFill>
              </a:rPr>
              <a:t>in </a:t>
            </a:r>
            <a:r>
              <a:rPr lang="it-IT" sz="2400" dirty="0" smtClean="0">
                <a:solidFill>
                  <a:srgbClr val="000090"/>
                </a:solidFill>
              </a:rPr>
              <a:t>Europe</a:t>
            </a:r>
          </a:p>
          <a:p>
            <a:pPr marL="285750" indent="-285750">
              <a:buFont typeface="Arial"/>
              <a:buChar char="•"/>
            </a:pPr>
            <a:endParaRPr lang="it-IT" sz="2400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The LRP </a:t>
            </a:r>
            <a:r>
              <a:rPr lang="it-IT" sz="2400" b="1" dirty="0" err="1" smtClean="0">
                <a:solidFill>
                  <a:srgbClr val="000090"/>
                </a:solidFill>
              </a:rPr>
              <a:t>provides</a:t>
            </a:r>
            <a:r>
              <a:rPr lang="it-IT" sz="2400" dirty="0" smtClean="0">
                <a:solidFill>
                  <a:srgbClr val="000090"/>
                </a:solidFill>
              </a:rPr>
              <a:t> the </a:t>
            </a:r>
            <a:r>
              <a:rPr lang="it-IT" sz="2400" dirty="0" err="1" smtClean="0">
                <a:solidFill>
                  <a:srgbClr val="000090"/>
                </a:solidFill>
              </a:rPr>
              <a:t>European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Commission</a:t>
            </a:r>
            <a:r>
              <a:rPr lang="it-IT" sz="2400" dirty="0" smtClean="0">
                <a:solidFill>
                  <a:srgbClr val="000090"/>
                </a:solidFill>
              </a:rPr>
              <a:t>  and </a:t>
            </a:r>
            <a:r>
              <a:rPr lang="it-IT" sz="2400" dirty="0" err="1" smtClean="0">
                <a:solidFill>
                  <a:srgbClr val="000090"/>
                </a:solidFill>
              </a:rPr>
              <a:t>national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funding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agencies</a:t>
            </a:r>
            <a:r>
              <a:rPr lang="it-IT" sz="2400" dirty="0" smtClean="0">
                <a:solidFill>
                  <a:srgbClr val="000090"/>
                </a:solidFill>
              </a:rPr>
              <a:t> with a  </a:t>
            </a:r>
            <a:r>
              <a:rPr lang="it-IT" sz="2400" b="1" dirty="0" err="1" smtClean="0">
                <a:solidFill>
                  <a:srgbClr val="000090"/>
                </a:solidFill>
              </a:rPr>
              <a:t>framework</a:t>
            </a:r>
            <a:r>
              <a:rPr lang="it-IT" sz="2400" b="1" dirty="0" smtClean="0">
                <a:solidFill>
                  <a:srgbClr val="000090"/>
                </a:solidFill>
              </a:rPr>
              <a:t> for </a:t>
            </a:r>
            <a:r>
              <a:rPr lang="it-IT" sz="2400" b="1" dirty="0" err="1" smtClean="0">
                <a:solidFill>
                  <a:srgbClr val="000090"/>
                </a:solidFill>
              </a:rPr>
              <a:t>coordinated</a:t>
            </a:r>
            <a:r>
              <a:rPr lang="it-IT" sz="2400" b="1" dirty="0" smtClean="0">
                <a:solidFill>
                  <a:srgbClr val="000090"/>
                </a:solidFill>
              </a:rPr>
              <a:t>  </a:t>
            </a:r>
            <a:r>
              <a:rPr lang="it-IT" sz="2400" b="1" dirty="0" err="1" smtClean="0">
                <a:solidFill>
                  <a:srgbClr val="000090"/>
                </a:solidFill>
              </a:rPr>
              <a:t>advances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in </a:t>
            </a:r>
            <a:r>
              <a:rPr lang="it-IT" sz="2400" dirty="0" err="1">
                <a:solidFill>
                  <a:srgbClr val="000090"/>
                </a:solidFill>
              </a:rPr>
              <a:t>nuclear</a:t>
            </a:r>
            <a:r>
              <a:rPr lang="it-IT" sz="2400" dirty="0">
                <a:solidFill>
                  <a:srgbClr val="000090"/>
                </a:solidFill>
              </a:rPr>
              <a:t> science in </a:t>
            </a:r>
            <a:r>
              <a:rPr lang="it-IT" sz="2400" dirty="0" smtClean="0">
                <a:solidFill>
                  <a:srgbClr val="000090"/>
                </a:solidFill>
              </a:rPr>
              <a:t>Europe</a:t>
            </a:r>
            <a:endParaRPr lang="it-IT" sz="24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400" dirty="0">
              <a:solidFill>
                <a:srgbClr val="000090"/>
              </a:solidFill>
            </a:endParaRPr>
          </a:p>
        </p:txBody>
      </p:sp>
      <p:pic>
        <p:nvPicPr>
          <p:cNvPr id="17" name="Immagine 16" descr="Senza tito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8983" cy="580868"/>
          </a:xfrm>
          <a:prstGeom prst="rect">
            <a:avLst/>
          </a:prstGeom>
        </p:spPr>
      </p:pic>
      <p:sp>
        <p:nvSpPr>
          <p:cNvPr id="27" name="TextBox 12"/>
          <p:cNvSpPr txBox="1"/>
          <p:nvPr/>
        </p:nvSpPr>
        <p:spPr>
          <a:xfrm>
            <a:off x="25252" y="6523366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5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uPECC_logo_cropp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9" y="6315364"/>
            <a:ext cx="1239520" cy="46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3731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9991" y="80418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9546" y="6373152"/>
            <a:ext cx="315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07180" y="96297"/>
            <a:ext cx="393995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Special thanks to: 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-19991" y="804183"/>
            <a:ext cx="8969375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charset="2"/>
              <a:buChar char="u"/>
            </a:pPr>
            <a:r>
              <a:rPr lang="en-US" sz="2400" dirty="0" smtClean="0">
                <a:solidFill>
                  <a:srgbClr val="000090"/>
                </a:solidFill>
              </a:rPr>
              <a:t>       </a:t>
            </a:r>
            <a:r>
              <a:rPr lang="en-US" sz="2800" dirty="0" smtClean="0">
                <a:solidFill>
                  <a:srgbClr val="000090"/>
                </a:solidFill>
              </a:rPr>
              <a:t>The community at large providing inputs, discussions and for shaping the future with cutting-edge research  ….</a:t>
            </a:r>
          </a:p>
          <a:p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sz="2800" dirty="0" smtClean="0">
                <a:solidFill>
                  <a:srgbClr val="000090"/>
                </a:solidFill>
              </a:rPr>
              <a:t>        The colleagues involved in the working groups and the conveners  for their efforts in preparing  the specific texts</a:t>
            </a:r>
            <a:r>
              <a:rPr lang="en-US" sz="2800" b="1" dirty="0" smtClean="0">
                <a:solidFill>
                  <a:srgbClr val="000090"/>
                </a:solidFill>
              </a:rPr>
              <a:t>- here in particular the colleagues of JINR</a:t>
            </a:r>
          </a:p>
          <a:p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sz="2800" dirty="0" smtClean="0">
                <a:solidFill>
                  <a:srgbClr val="000090"/>
                </a:solidFill>
              </a:rPr>
              <a:t>     All the </a:t>
            </a:r>
            <a:r>
              <a:rPr lang="en-US" sz="2800" dirty="0" err="1" smtClean="0">
                <a:solidFill>
                  <a:srgbClr val="000090"/>
                </a:solidFill>
              </a:rPr>
              <a:t>NuPECC</a:t>
            </a:r>
            <a:r>
              <a:rPr lang="en-US" sz="2800" dirty="0" smtClean="0">
                <a:solidFill>
                  <a:srgbClr val="000090"/>
                </a:solidFill>
              </a:rPr>
              <a:t> members and the scientific secretary Sissy </a:t>
            </a:r>
            <a:r>
              <a:rPr lang="en-US" sz="2800" dirty="0" err="1" smtClean="0">
                <a:solidFill>
                  <a:srgbClr val="000090"/>
                </a:solidFill>
              </a:rPr>
              <a:t>Koerner</a:t>
            </a:r>
            <a:r>
              <a:rPr lang="en-US" sz="2800" dirty="0" smtClean="0">
                <a:solidFill>
                  <a:srgbClr val="000090"/>
                </a:solidFill>
              </a:rPr>
              <a:t> for the editing and preparing some  parts of the volume</a:t>
            </a:r>
          </a:p>
          <a:p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  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See the list in our long range plan (200 contributors)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613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02673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819" y="103970"/>
            <a:ext cx="5758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Who did produce this strategic </a:t>
            </a:r>
            <a:r>
              <a:rPr lang="en-US" sz="2400" b="1" dirty="0" smtClean="0">
                <a:solidFill>
                  <a:srgbClr val="0000FF"/>
                </a:solidFill>
              </a:rPr>
              <a:t>document  ?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7819" y="5530288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2016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beginning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3092" y="585345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</a:t>
            </a:r>
            <a:r>
              <a:rPr lang="en-US" b="1" dirty="0" smtClean="0">
                <a:solidFill>
                  <a:srgbClr val="0000FF"/>
                </a:solidFill>
              </a:rPr>
              <a:t>nd 2017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Notched Right Arrow 18"/>
          <p:cNvSpPr/>
          <p:nvPr/>
        </p:nvSpPr>
        <p:spPr>
          <a:xfrm>
            <a:off x="1227976" y="5599547"/>
            <a:ext cx="7844640" cy="25390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rot="724912">
            <a:off x="221049" y="2073930"/>
            <a:ext cx="3717613" cy="3278635"/>
            <a:chOff x="98496" y="1570182"/>
            <a:chExt cx="3857817" cy="34197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091" y="3209313"/>
              <a:ext cx="2394163" cy="10498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9653" r="10089" b="9607"/>
            <a:stretch/>
          </p:blipFill>
          <p:spPr>
            <a:xfrm rot="21241471">
              <a:off x="439053" y="2073089"/>
              <a:ext cx="2392509" cy="1194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90139">
              <a:off x="2159058" y="2403608"/>
              <a:ext cx="1767996" cy="1067226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98496" y="1570182"/>
              <a:ext cx="3857817" cy="308263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6849" y="4315748"/>
              <a:ext cx="3625007" cy="67414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solidFill>
                    <a:srgbClr val="0000FF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Community working in the field :</a:t>
              </a:r>
            </a:p>
            <a:p>
              <a:r>
                <a:rPr lang="en-US" b="1" dirty="0">
                  <a:ln w="11430"/>
                  <a:solidFill>
                    <a:srgbClr val="0000FF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e</a:t>
              </a:r>
              <a:r>
                <a:rPr lang="en-US" b="1" dirty="0" smtClean="0">
                  <a:ln w="11430"/>
                  <a:solidFill>
                    <a:srgbClr val="0000FF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xperts in experiments and theory </a:t>
              </a:r>
              <a:endParaRPr lang="en-US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448" y="677993"/>
            <a:ext cx="1924587" cy="1552792"/>
          </a:xfrm>
          <a:prstGeom prst="rect">
            <a:avLst/>
          </a:prstGeom>
        </p:spPr>
      </p:pic>
      <p:pic>
        <p:nvPicPr>
          <p:cNvPr id="27" name="Picture 6" descr="NuPECC_logo_croppe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114892">
            <a:off x="3251712" y="1629345"/>
            <a:ext cx="1020157" cy="3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urved Left Arrow 27"/>
          <p:cNvSpPr/>
          <p:nvPr/>
        </p:nvSpPr>
        <p:spPr>
          <a:xfrm rot="1445549">
            <a:off x="3657356" y="2058263"/>
            <a:ext cx="731520" cy="1216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Down Arrow 30"/>
          <p:cNvSpPr/>
          <p:nvPr/>
        </p:nvSpPr>
        <p:spPr>
          <a:xfrm rot="18999348">
            <a:off x="1622012" y="1181657"/>
            <a:ext cx="1216152" cy="73152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Immagine 4"/>
          <p:cNvPicPr>
            <a:picLocks noChangeAspect="1"/>
          </p:cNvPicPr>
          <p:nvPr/>
        </p:nvPicPr>
        <p:blipFill rotWithShape="1">
          <a:blip r:embed="rId7"/>
          <a:srcRect b="25618"/>
          <a:stretch/>
        </p:blipFill>
        <p:spPr>
          <a:xfrm>
            <a:off x="4857762" y="985250"/>
            <a:ext cx="2384251" cy="2775663"/>
          </a:xfrm>
          <a:prstGeom prst="rect">
            <a:avLst/>
          </a:prstGeom>
        </p:spPr>
      </p:pic>
      <p:pic>
        <p:nvPicPr>
          <p:cNvPr id="33" name="Immagine 4"/>
          <p:cNvPicPr>
            <a:picLocks noChangeAspect="1"/>
          </p:cNvPicPr>
          <p:nvPr/>
        </p:nvPicPr>
        <p:blipFill rotWithShape="1">
          <a:blip r:embed="rId7"/>
          <a:srcRect t="75654"/>
          <a:stretch/>
        </p:blipFill>
        <p:spPr>
          <a:xfrm rot="18734757">
            <a:off x="3931281" y="2215219"/>
            <a:ext cx="4027000" cy="153447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21272709">
            <a:off x="3887695" y="4653235"/>
            <a:ext cx="269817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Town meeting Darmstadt </a:t>
            </a:r>
          </a:p>
          <a:p>
            <a:r>
              <a:rPr lang="en-US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January 2017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7242013" y="2886120"/>
            <a:ext cx="67613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147" y="3052166"/>
            <a:ext cx="1044047" cy="147428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66447" y="4572952"/>
            <a:ext cx="113583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Report</a:t>
            </a:r>
          </a:p>
          <a:p>
            <a:r>
              <a:rPr lang="en-US" dirty="0" smtClean="0"/>
              <a:t>June 2017</a:t>
            </a:r>
            <a:endParaRPr lang="en-US" dirty="0"/>
          </a:p>
        </p:txBody>
      </p:sp>
      <p:pic>
        <p:nvPicPr>
          <p:cNvPr id="29" name="Immagine 28" descr="Senza titol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8" y="6397509"/>
            <a:ext cx="1227975" cy="460491"/>
          </a:xfrm>
          <a:prstGeom prst="rect">
            <a:avLst/>
          </a:prstGeom>
        </p:spPr>
      </p:pic>
      <p:sp>
        <p:nvSpPr>
          <p:cNvPr id="30" name="TextBox 12"/>
          <p:cNvSpPr txBox="1"/>
          <p:nvPr/>
        </p:nvSpPr>
        <p:spPr>
          <a:xfrm>
            <a:off x="1789546" y="637315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049669" y="864049"/>
            <a:ext cx="209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JINR </a:t>
            </a:r>
            <a:r>
              <a:rPr lang="it-IT" dirty="0" err="1" smtClean="0"/>
              <a:t>involved</a:t>
            </a:r>
            <a:endParaRPr lang="it-IT" dirty="0" smtClean="0"/>
          </a:p>
          <a:p>
            <a:r>
              <a:rPr lang="it-IT" dirty="0" err="1" smtClean="0"/>
              <a:t>Facility</a:t>
            </a:r>
            <a:r>
              <a:rPr lang="it-IT" dirty="0" smtClean="0"/>
              <a:t> </a:t>
            </a:r>
            <a:r>
              <a:rPr lang="it-IT" dirty="0" err="1" smtClean="0"/>
              <a:t>presentation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635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uPECC_logo_cropp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9" y="6315364"/>
            <a:ext cx="1239520" cy="46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87218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grpSp>
        <p:nvGrpSpPr>
          <p:cNvPr id="9" name="Gruppo 2"/>
          <p:cNvGrpSpPr/>
          <p:nvPr/>
        </p:nvGrpSpPr>
        <p:grpSpPr>
          <a:xfrm>
            <a:off x="186304" y="1321739"/>
            <a:ext cx="6866908" cy="4682522"/>
            <a:chOff x="263304" y="557625"/>
            <a:chExt cx="5513891" cy="4127321"/>
          </a:xfrm>
        </p:grpSpPr>
        <p:grpSp>
          <p:nvGrpSpPr>
            <p:cNvPr id="11" name="Gruppo 26"/>
            <p:cNvGrpSpPr/>
            <p:nvPr/>
          </p:nvGrpSpPr>
          <p:grpSpPr>
            <a:xfrm>
              <a:off x="263304" y="557625"/>
              <a:ext cx="5513891" cy="4127321"/>
              <a:chOff x="1223588" y="836437"/>
              <a:chExt cx="5513891" cy="4127321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1223588" y="836437"/>
                <a:ext cx="5513891" cy="4027284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Anello 11"/>
              <p:cNvSpPr/>
              <p:nvPr/>
            </p:nvSpPr>
            <p:spPr>
              <a:xfrm>
                <a:off x="1610800" y="1146227"/>
                <a:ext cx="4414211" cy="3485665"/>
              </a:xfrm>
              <a:prstGeom prst="donut">
                <a:avLst>
                  <a:gd name="adj" fmla="val 9876"/>
                </a:avLst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pic>
            <p:nvPicPr>
              <p:cNvPr id="17" name="Immagin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69050">
                <a:off x="2292391" y="1053289"/>
                <a:ext cx="1372271" cy="956812"/>
              </a:xfrm>
              <a:prstGeom prst="rect">
                <a:avLst/>
              </a:prstGeom>
            </p:spPr>
          </p:pic>
          <p:sp>
            <p:nvSpPr>
              <p:cNvPr id="18" name="CasellaDiTesto 13"/>
              <p:cNvSpPr txBox="1"/>
              <p:nvPr/>
            </p:nvSpPr>
            <p:spPr>
              <a:xfrm>
                <a:off x="2720614" y="2385391"/>
                <a:ext cx="2271123" cy="949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3200" b="1" dirty="0" err="1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Nuclear</a:t>
                </a:r>
                <a:r>
                  <a:rPr lang="it-IT" sz="3200" b="1" dirty="0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</a:t>
                </a:r>
                <a:r>
                  <a:rPr lang="it-IT" sz="3200" b="1" dirty="0" err="1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Physics</a:t>
                </a:r>
                <a:r>
                  <a:rPr lang="it-IT" sz="3200" b="1" dirty="0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</a:t>
                </a:r>
              </a:p>
              <a:p>
                <a:pPr algn="ctr"/>
                <a:r>
                  <a:rPr lang="it-IT" sz="3200" b="1" dirty="0" err="1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today</a:t>
                </a:r>
                <a:endParaRPr lang="it-IT" sz="3200" b="1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19" name="Immagine 15"/>
              <p:cNvPicPr>
                <a:picLocks noChangeAspect="1"/>
              </p:cNvPicPr>
              <p:nvPr/>
            </p:nvPicPr>
            <p:blipFill rotWithShape="1">
              <a:blip r:embed="rId4"/>
              <a:srcRect l="18311" r="10116"/>
              <a:stretch/>
            </p:blipFill>
            <p:spPr>
              <a:xfrm>
                <a:off x="1251191" y="2540287"/>
                <a:ext cx="1226962" cy="1024232"/>
              </a:xfrm>
              <a:prstGeom prst="rect">
                <a:avLst/>
              </a:prstGeom>
            </p:spPr>
          </p:pic>
          <p:pic>
            <p:nvPicPr>
              <p:cNvPr id="20" name="Immagin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5056">
                <a:off x="2221082" y="3624554"/>
                <a:ext cx="1216756" cy="9049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</p:pic>
          <p:pic>
            <p:nvPicPr>
              <p:cNvPr id="21" name="Immagin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132016">
                <a:off x="4162486" y="3578085"/>
                <a:ext cx="1382381" cy="957793"/>
              </a:xfrm>
              <a:prstGeom prst="rect">
                <a:avLst/>
              </a:prstGeom>
            </p:spPr>
          </p:pic>
          <p:pic>
            <p:nvPicPr>
              <p:cNvPr id="22" name="Immagin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49151">
                <a:off x="4431209" y="1146227"/>
                <a:ext cx="1407940" cy="856083"/>
              </a:xfrm>
              <a:prstGeom prst="rect">
                <a:avLst/>
              </a:prstGeom>
            </p:spPr>
          </p:pic>
          <p:sp>
            <p:nvSpPr>
              <p:cNvPr id="23" name="CasellaDiTesto 20"/>
              <p:cNvSpPr txBox="1"/>
              <p:nvPr/>
            </p:nvSpPr>
            <p:spPr>
              <a:xfrm rot="19814921">
                <a:off x="1486957" y="1245572"/>
                <a:ext cx="1389169" cy="325541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00"/>
                    </a:solidFill>
                  </a:rPr>
                  <a:t>Quark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dynamics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CasellaDiTesto 21"/>
              <p:cNvSpPr txBox="1"/>
              <p:nvPr/>
            </p:nvSpPr>
            <p:spPr>
              <a:xfrm rot="20610878">
                <a:off x="1356861" y="2158799"/>
                <a:ext cx="1179745" cy="569696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00"/>
                    </a:solidFill>
                  </a:rPr>
                  <a:t>Hot 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baryonic</a:t>
                </a:r>
                <a:endParaRPr lang="it-IT" b="1" dirty="0" smtClean="0">
                  <a:solidFill>
                    <a:srgbClr val="FFFF00"/>
                  </a:solidFill>
                </a:endParaRPr>
              </a:p>
              <a:p>
                <a:r>
                  <a:rPr lang="it-IT" b="1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matter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CasellaDiTesto 22"/>
              <p:cNvSpPr txBox="1"/>
              <p:nvPr/>
            </p:nvSpPr>
            <p:spPr>
              <a:xfrm rot="973751">
                <a:off x="4310751" y="1769721"/>
                <a:ext cx="1591263" cy="325541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00"/>
                    </a:solidFill>
                  </a:rPr>
                  <a:t>Nuclei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at</a:t>
                </a:r>
                <a:r>
                  <a:rPr lang="it-IT" b="1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extremes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CasellaDiTesto 23"/>
              <p:cNvSpPr txBox="1"/>
              <p:nvPr/>
            </p:nvSpPr>
            <p:spPr>
              <a:xfrm>
                <a:off x="5098831" y="2287364"/>
                <a:ext cx="1445734" cy="325541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rgbClr val="FFFF00"/>
                    </a:solidFill>
                  </a:rPr>
                  <a:t>Nucleosyntheses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CasellaDiTesto 24"/>
              <p:cNvSpPr txBox="1"/>
              <p:nvPr/>
            </p:nvSpPr>
            <p:spPr>
              <a:xfrm rot="1584797">
                <a:off x="1328332" y="4137129"/>
                <a:ext cx="1510625" cy="325541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rgbClr val="FFFF00"/>
                    </a:solidFill>
                  </a:rPr>
                  <a:t>Fundamental</a:t>
                </a:r>
                <a:r>
                  <a:rPr lang="it-IT" b="1" dirty="0" smtClean="0">
                    <a:solidFill>
                      <a:srgbClr val="FFFF00"/>
                    </a:solidFill>
                  </a:rPr>
                  <a:t>  </a:t>
                </a:r>
                <a:r>
                  <a:rPr lang="it-IT" b="1" dirty="0" err="1" smtClean="0">
                    <a:solidFill>
                      <a:srgbClr val="FFFF00"/>
                    </a:solidFill>
                  </a:rPr>
                  <a:t>int</a:t>
                </a:r>
                <a:r>
                  <a:rPr lang="it-IT" b="1" dirty="0" smtClean="0">
                    <a:solidFill>
                      <a:srgbClr val="FFFF00"/>
                    </a:solidFill>
                  </a:rPr>
                  <a:t>.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CasellaDiTesto 25"/>
              <p:cNvSpPr txBox="1"/>
              <p:nvPr/>
            </p:nvSpPr>
            <p:spPr>
              <a:xfrm rot="18824466">
                <a:off x="4651908" y="4211079"/>
                <a:ext cx="1208797" cy="296561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00"/>
                    </a:solidFill>
                  </a:rPr>
                  <a:t>Applications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2" name="Picture 3" descr="nuklidkarte-r-proces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328" y="2275236"/>
              <a:ext cx="1440426" cy="77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</p:pic>
      </p:grpSp>
      <p:sp>
        <p:nvSpPr>
          <p:cNvPr id="29" name="CasellaDiTesto 1"/>
          <p:cNvSpPr txBox="1"/>
          <p:nvPr/>
        </p:nvSpPr>
        <p:spPr>
          <a:xfrm>
            <a:off x="7150197" y="797201"/>
            <a:ext cx="1721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00FF"/>
                </a:solidFill>
              </a:rPr>
              <a:t>Nuclear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physics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b="1" dirty="0" err="1" smtClean="0">
                <a:solidFill>
                  <a:srgbClr val="0000FF"/>
                </a:solidFill>
              </a:rPr>
              <a:t>is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very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</a:rPr>
              <a:t>broad</a:t>
            </a:r>
            <a:r>
              <a:rPr lang="it-IT" sz="2000" b="1" dirty="0" smtClean="0">
                <a:solidFill>
                  <a:srgbClr val="0000FF"/>
                </a:solidFill>
              </a:rPr>
              <a:t> !</a:t>
            </a:r>
          </a:p>
          <a:p>
            <a:endParaRPr lang="it-IT" sz="2000" b="1" dirty="0">
              <a:solidFill>
                <a:srgbClr val="0000FF"/>
              </a:solidFill>
            </a:endParaRPr>
          </a:p>
          <a:p>
            <a:r>
              <a:rPr lang="it-IT" sz="2000" b="1" dirty="0" err="1" smtClean="0">
                <a:solidFill>
                  <a:srgbClr val="0000FF"/>
                </a:solidFill>
              </a:rPr>
              <a:t>Each</a:t>
            </a:r>
            <a:r>
              <a:rPr lang="it-IT" sz="2000" b="1" dirty="0" smtClean="0">
                <a:solidFill>
                  <a:srgbClr val="0000FF"/>
                </a:solidFill>
              </a:rPr>
              <a:t> area </a:t>
            </a:r>
          </a:p>
          <a:p>
            <a:r>
              <a:rPr lang="it-IT" sz="2000" b="1" dirty="0" err="1">
                <a:solidFill>
                  <a:srgbClr val="0000FF"/>
                </a:solidFill>
              </a:rPr>
              <a:t>n</a:t>
            </a:r>
            <a:r>
              <a:rPr lang="it-IT" sz="2000" b="1" dirty="0" err="1" smtClean="0">
                <a:solidFill>
                  <a:srgbClr val="0000FF"/>
                </a:solidFill>
              </a:rPr>
              <a:t>eeds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b="1" dirty="0" err="1">
                <a:solidFill>
                  <a:srgbClr val="0000FF"/>
                </a:solidFill>
              </a:rPr>
              <a:t>p</a:t>
            </a:r>
            <a:r>
              <a:rPr lang="it-IT" sz="2000" b="1" dirty="0" err="1" smtClean="0">
                <a:solidFill>
                  <a:srgbClr val="0000FF"/>
                </a:solidFill>
              </a:rPr>
              <a:t>articular</a:t>
            </a:r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2000" b="1" dirty="0" err="1">
                <a:solidFill>
                  <a:srgbClr val="0000FF"/>
                </a:solidFill>
              </a:rPr>
              <a:t>t</a:t>
            </a:r>
            <a:r>
              <a:rPr lang="it-IT" sz="2000" b="1" dirty="0" err="1" smtClean="0">
                <a:solidFill>
                  <a:srgbClr val="0000FF"/>
                </a:solidFill>
              </a:rPr>
              <a:t>ools</a:t>
            </a:r>
            <a:r>
              <a:rPr lang="it-IT" sz="2000" b="1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it-IT" sz="2000" b="1" dirty="0" err="1" smtClean="0">
                <a:solidFill>
                  <a:srgbClr val="0000FF"/>
                </a:solidFill>
              </a:rPr>
              <a:t>technologies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30" name="CasellaDiTesto 3"/>
          <p:cNvSpPr txBox="1"/>
          <p:nvPr/>
        </p:nvSpPr>
        <p:spPr>
          <a:xfrm>
            <a:off x="151182" y="593744"/>
            <a:ext cx="6866908" cy="70788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nuclear matter in all its forms </a:t>
            </a:r>
            <a:endParaRPr lang="en-US" sz="20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 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their 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applications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789546" y="6373152"/>
            <a:ext cx="526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7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nza tit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28" y="1454644"/>
            <a:ext cx="5427380" cy="37481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0373" y="1703850"/>
            <a:ext cx="1321696" cy="175432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QCD </a:t>
            </a:r>
          </a:p>
          <a:p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QCD 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in hot </a:t>
            </a:r>
          </a:p>
          <a:p>
            <a:r>
              <a:rPr lang="it-IT" dirty="0" err="1">
                <a:solidFill>
                  <a:srgbClr val="FFFF00"/>
                </a:solidFill>
              </a:rPr>
              <a:t>c</a:t>
            </a:r>
            <a:r>
              <a:rPr lang="it-IT" dirty="0" err="1" smtClean="0">
                <a:solidFill>
                  <a:srgbClr val="FFFF00"/>
                </a:solidFill>
              </a:rPr>
              <a:t>ompressed</a:t>
            </a:r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matter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0373" y="589304"/>
            <a:ext cx="8668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FF00"/>
                </a:solidFill>
              </a:rPr>
              <a:t>Nuclear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Physics</a:t>
            </a:r>
            <a:r>
              <a:rPr lang="it-IT" sz="2000" dirty="0" smtClean="0">
                <a:solidFill>
                  <a:srgbClr val="FFFF00"/>
                </a:solidFill>
              </a:rPr>
              <a:t> with  </a:t>
            </a:r>
            <a:r>
              <a:rPr lang="it-IT" sz="2000" dirty="0" err="1" smtClean="0">
                <a:solidFill>
                  <a:srgbClr val="FFFF00"/>
                </a:solidFill>
              </a:rPr>
              <a:t>its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different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research</a:t>
            </a:r>
            <a:r>
              <a:rPr lang="it-IT" sz="2000" dirty="0" smtClean="0">
                <a:solidFill>
                  <a:srgbClr val="FFFF00"/>
                </a:solidFill>
              </a:rPr>
              <a:t>  </a:t>
            </a:r>
            <a:r>
              <a:rPr lang="it-IT" sz="2000" dirty="0" err="1" smtClean="0">
                <a:solidFill>
                  <a:srgbClr val="FFFF00"/>
                </a:solidFill>
              </a:rPr>
              <a:t>domains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addresses</a:t>
            </a:r>
            <a:r>
              <a:rPr lang="it-IT" sz="2000" dirty="0" smtClean="0">
                <a:solidFill>
                  <a:srgbClr val="FFFF00"/>
                </a:solidFill>
              </a:rPr>
              <a:t>  </a:t>
            </a:r>
            <a:r>
              <a:rPr lang="it-IT" sz="2000" dirty="0" err="1" smtClean="0">
                <a:solidFill>
                  <a:srgbClr val="FFFF00"/>
                </a:solidFill>
              </a:rPr>
              <a:t>several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key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issues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it-IT" sz="2000" dirty="0" smtClean="0">
                <a:solidFill>
                  <a:srgbClr val="FFFF00"/>
                </a:solidFill>
              </a:rPr>
              <a:t>for the </a:t>
            </a:r>
            <a:r>
              <a:rPr lang="it-IT" sz="2000" dirty="0" err="1" smtClean="0">
                <a:solidFill>
                  <a:srgbClr val="FFFF00"/>
                </a:solidFill>
              </a:rPr>
              <a:t>understanding</a:t>
            </a:r>
            <a:r>
              <a:rPr lang="it-IT" sz="2000" dirty="0" smtClean="0">
                <a:solidFill>
                  <a:srgbClr val="FFFF00"/>
                </a:solidFill>
              </a:rPr>
              <a:t> of the </a:t>
            </a:r>
            <a:r>
              <a:rPr lang="it-IT" sz="2000" dirty="0" err="1" smtClean="0">
                <a:solidFill>
                  <a:srgbClr val="FFFF00"/>
                </a:solidFill>
              </a:rPr>
              <a:t>different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stages</a:t>
            </a:r>
            <a:r>
              <a:rPr lang="it-IT" sz="2000" dirty="0" smtClean="0">
                <a:solidFill>
                  <a:srgbClr val="FFFF00"/>
                </a:solidFill>
              </a:rPr>
              <a:t>  of the </a:t>
            </a:r>
            <a:r>
              <a:rPr lang="it-IT" sz="2000" dirty="0" err="1" smtClean="0">
                <a:solidFill>
                  <a:srgbClr val="FFFF00"/>
                </a:solidFill>
              </a:rPr>
              <a:t>evolution</a:t>
            </a:r>
            <a:r>
              <a:rPr lang="it-IT" sz="2000" dirty="0" smtClean="0">
                <a:solidFill>
                  <a:srgbClr val="FFFF00"/>
                </a:solidFill>
              </a:rPr>
              <a:t> of the </a:t>
            </a:r>
            <a:r>
              <a:rPr lang="it-IT" sz="2000" dirty="0" err="1" smtClean="0">
                <a:solidFill>
                  <a:srgbClr val="FFFF00"/>
                </a:solidFill>
              </a:rPr>
              <a:t>universe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09203" y="1533466"/>
            <a:ext cx="2044149" cy="31393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FF00"/>
                </a:solidFill>
              </a:rPr>
              <a:t>Nuclear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structure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r>
              <a:rPr lang="it-IT" sz="2000" b="1" dirty="0" err="1" smtClean="0">
                <a:solidFill>
                  <a:srgbClr val="FFFF00"/>
                </a:solidFill>
              </a:rPr>
              <a:t>Nucleosynthesis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endParaRPr lang="it-IT" sz="2000" b="1" dirty="0" smtClean="0">
              <a:solidFill>
                <a:srgbClr val="FFFF00"/>
              </a:solidFill>
            </a:endParaRPr>
          </a:p>
          <a:p>
            <a:r>
              <a:rPr lang="it-IT" sz="2000" b="1" dirty="0" err="1" smtClean="0">
                <a:solidFill>
                  <a:srgbClr val="FFFF00"/>
                </a:solidFill>
              </a:rPr>
              <a:t>reactions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it-IT" sz="2000" b="1" dirty="0">
                <a:solidFill>
                  <a:srgbClr val="FFFF00"/>
                </a:solidFill>
              </a:rPr>
              <a:t>f</a:t>
            </a:r>
            <a:r>
              <a:rPr lang="it-IT" sz="2000" b="1" dirty="0" smtClean="0">
                <a:solidFill>
                  <a:srgbClr val="FFFF00"/>
                </a:solidFill>
              </a:rPr>
              <a:t>or </a:t>
            </a:r>
            <a:r>
              <a:rPr lang="it-IT" sz="2000" b="1" dirty="0" err="1" smtClean="0">
                <a:solidFill>
                  <a:srgbClr val="FFFF00"/>
                </a:solidFill>
              </a:rPr>
              <a:t>astrophysics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</a:p>
          <a:p>
            <a:endParaRPr lang="it-IT" sz="2000" b="1" dirty="0">
              <a:solidFill>
                <a:srgbClr val="FFFF00"/>
              </a:solidFill>
            </a:endParaRPr>
          </a:p>
          <a:p>
            <a:r>
              <a:rPr lang="it-IT" sz="2000" b="1" dirty="0" err="1" smtClean="0">
                <a:solidFill>
                  <a:srgbClr val="FFFF00"/>
                </a:solidFill>
              </a:rPr>
              <a:t>Compressed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it-IT" sz="2000" b="1" dirty="0" err="1" smtClean="0">
                <a:solidFill>
                  <a:srgbClr val="FFFF00"/>
                </a:solidFill>
              </a:rPr>
              <a:t>nuclear</a:t>
            </a:r>
            <a:r>
              <a:rPr lang="it-IT" sz="2000" b="1" dirty="0" smtClean="0">
                <a:solidFill>
                  <a:srgbClr val="FFFF00"/>
                </a:solidFill>
              </a:rPr>
              <a:t>  </a:t>
            </a:r>
            <a:r>
              <a:rPr lang="it-IT" sz="2000" b="1" dirty="0" err="1" smtClean="0">
                <a:solidFill>
                  <a:srgbClr val="FFFF00"/>
                </a:solidFill>
              </a:rPr>
              <a:t>matter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endParaRPr lang="it-IT" sz="2000" dirty="0"/>
          </a:p>
          <a:p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294281" y="5203806"/>
            <a:ext cx="8152717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To tackle the </a:t>
            </a:r>
            <a:r>
              <a:rPr lang="it-IT" sz="2000" dirty="0" err="1" smtClean="0">
                <a:solidFill>
                  <a:srgbClr val="FFFF00"/>
                </a:solidFill>
              </a:rPr>
              <a:t>different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problems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one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needs</a:t>
            </a:r>
            <a:r>
              <a:rPr lang="it-IT" sz="2000" dirty="0" smtClean="0">
                <a:solidFill>
                  <a:srgbClr val="FFFF00"/>
                </a:solidFill>
              </a:rPr>
              <a:t>   </a:t>
            </a:r>
          </a:p>
          <a:p>
            <a:r>
              <a:rPr lang="it-IT" sz="2000" dirty="0">
                <a:solidFill>
                  <a:srgbClr val="FFFF00"/>
                </a:solidFill>
              </a:rPr>
              <a:t>a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distributed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approach</a:t>
            </a:r>
            <a:r>
              <a:rPr lang="it-IT" sz="2000" dirty="0" smtClean="0">
                <a:solidFill>
                  <a:srgbClr val="FFFF00"/>
                </a:solidFill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</a:rPr>
              <a:t>efforts</a:t>
            </a:r>
            <a:r>
              <a:rPr lang="it-IT" sz="2000" dirty="0" smtClean="0">
                <a:solidFill>
                  <a:srgbClr val="FFFF00"/>
                </a:solidFill>
              </a:rPr>
              <a:t> :  </a:t>
            </a:r>
            <a:r>
              <a:rPr lang="it-IT" sz="2000" dirty="0" err="1" smtClean="0">
                <a:solidFill>
                  <a:srgbClr val="FFFF00"/>
                </a:solidFill>
              </a:rPr>
              <a:t>different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accelerator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types</a:t>
            </a:r>
            <a:r>
              <a:rPr lang="it-IT" sz="2000" dirty="0" smtClean="0">
                <a:solidFill>
                  <a:srgbClr val="FFFF00"/>
                </a:solidFill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</a:rPr>
              <a:t>energies</a:t>
            </a:r>
            <a:endParaRPr lang="it-IT" sz="2000" dirty="0" smtClean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 err="1" smtClean="0">
                <a:solidFill>
                  <a:srgbClr val="FFFF00"/>
                </a:solidFill>
              </a:rPr>
              <a:t>Main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issue</a:t>
            </a:r>
            <a:r>
              <a:rPr lang="it-IT" sz="2000" dirty="0" smtClean="0">
                <a:solidFill>
                  <a:srgbClr val="FFFF00"/>
                </a:solidFill>
              </a:rPr>
              <a:t>  : </a:t>
            </a:r>
            <a:r>
              <a:rPr lang="it-IT" sz="2000" dirty="0" err="1" smtClean="0">
                <a:solidFill>
                  <a:srgbClr val="FFFF00"/>
                </a:solidFill>
              </a:rPr>
              <a:t>coordination</a:t>
            </a:r>
            <a:r>
              <a:rPr lang="it-IT" sz="2000" dirty="0" smtClean="0">
                <a:solidFill>
                  <a:srgbClr val="FFFF00"/>
                </a:solidFill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</a:rPr>
              <a:t>connections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among</a:t>
            </a:r>
            <a:r>
              <a:rPr lang="it-IT" sz="2000" dirty="0" smtClean="0">
                <a:solidFill>
                  <a:srgbClr val="FFFF00"/>
                </a:solidFill>
              </a:rPr>
              <a:t> the </a:t>
            </a:r>
            <a:r>
              <a:rPr lang="it-IT" sz="2000" dirty="0" err="1" smtClean="0">
                <a:solidFill>
                  <a:srgbClr val="FFFF00"/>
                </a:solidFill>
              </a:rPr>
              <a:t>different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activities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4588" y="0"/>
            <a:ext cx="839161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Nuclear</a:t>
            </a:r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physics</a:t>
            </a:r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the </a:t>
            </a:r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evolution</a:t>
            </a:r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the </a:t>
            </a:r>
            <a:r>
              <a:rPr lang="it-IT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Universe</a:t>
            </a:r>
            <a:r>
              <a:rPr lang="it-IT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it-IT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Freccia circolare in giù 8"/>
          <p:cNvSpPr/>
          <p:nvPr/>
        </p:nvSpPr>
        <p:spPr>
          <a:xfrm rot="18666621">
            <a:off x="913820" y="1719340"/>
            <a:ext cx="1216152" cy="731520"/>
          </a:xfrm>
          <a:prstGeom prst="curved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ircolare in giù 9"/>
          <p:cNvSpPr/>
          <p:nvPr/>
        </p:nvSpPr>
        <p:spPr>
          <a:xfrm rot="13427747">
            <a:off x="5847877" y="3102837"/>
            <a:ext cx="1216152" cy="731520"/>
          </a:xfrm>
          <a:prstGeom prst="curved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0" y="542134"/>
            <a:ext cx="9144000" cy="15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012921" y="4176130"/>
            <a:ext cx="621760" cy="646331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10</a:t>
            </a:r>
            <a:r>
              <a:rPr lang="it-IT" baseline="30000" dirty="0" smtClean="0">
                <a:solidFill>
                  <a:srgbClr val="FFFF00"/>
                </a:solidFill>
              </a:rPr>
              <a:t>-32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sec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752696" y="4202535"/>
            <a:ext cx="543764" cy="646331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10</a:t>
            </a:r>
            <a:r>
              <a:rPr lang="it-IT" baseline="30000" dirty="0" smtClean="0">
                <a:solidFill>
                  <a:srgbClr val="FFFF00"/>
                </a:solidFill>
              </a:rPr>
              <a:t>-6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sec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27445" y="4202535"/>
            <a:ext cx="535648" cy="646331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100</a:t>
            </a:r>
            <a:endParaRPr lang="it-IT" baseline="30000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sec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178993" y="4153451"/>
            <a:ext cx="928459" cy="923330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100</a:t>
            </a:r>
            <a:endParaRPr lang="it-IT" baseline="30000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Millions</a:t>
            </a:r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years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204554" y="4176130"/>
            <a:ext cx="928459" cy="923330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5</a:t>
            </a:r>
            <a:r>
              <a:rPr lang="it-IT" dirty="0" smtClean="0">
                <a:solidFill>
                  <a:srgbClr val="FFFF00"/>
                </a:solidFill>
              </a:rPr>
              <a:t>00</a:t>
            </a:r>
            <a:endParaRPr lang="it-IT" baseline="30000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Millions</a:t>
            </a:r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years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278251" y="4176130"/>
            <a:ext cx="855410" cy="923330"/>
          </a:xfrm>
          <a:prstGeom prst="rect">
            <a:avLst/>
          </a:prstGeom>
          <a:solidFill>
            <a:srgbClr val="00005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4</a:t>
            </a:r>
            <a:endParaRPr lang="it-IT" baseline="30000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Billions</a:t>
            </a:r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err="1" smtClean="0">
                <a:solidFill>
                  <a:srgbClr val="FFFF00"/>
                </a:solidFill>
              </a:rPr>
              <a:t>years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1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871949"/>
            <a:ext cx="3537124" cy="5727653"/>
          </a:xfrm>
          <a:prstGeom prst="rect">
            <a:avLst/>
          </a:prstGeom>
          <a:solidFill>
            <a:srgbClr val="F2F2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795" r="8976"/>
          <a:stretch/>
        </p:blipFill>
        <p:spPr>
          <a:xfrm>
            <a:off x="82155" y="1282246"/>
            <a:ext cx="3282812" cy="1983087"/>
          </a:xfrm>
          <a:prstGeom prst="rect">
            <a:avLst/>
          </a:prstGeom>
          <a:ln w="57150" cmpd="sng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0" y="4149080"/>
            <a:ext cx="2880320" cy="2450523"/>
          </a:xfrm>
        </p:spPr>
      </p:pic>
      <p:sp>
        <p:nvSpPr>
          <p:cNvPr id="8" name="TextBox 7"/>
          <p:cNvSpPr txBox="1"/>
          <p:nvPr/>
        </p:nvSpPr>
        <p:spPr>
          <a:xfrm>
            <a:off x="4029701" y="3339277"/>
            <a:ext cx="4826962" cy="98488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Gravitational wave emission </a:t>
            </a: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</a:rPr>
              <a:t>een  together with electromagnetic signals</a:t>
            </a:r>
          </a:p>
          <a:p>
            <a:pPr algn="l"/>
            <a:r>
              <a:rPr lang="en-US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55" y="3348424"/>
            <a:ext cx="345930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messengers from </a:t>
            </a:r>
          </a:p>
          <a:p>
            <a:pPr algn="l"/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eutron star mergers :</a:t>
            </a:r>
          </a:p>
          <a:p>
            <a:pPr algn="l"/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Gravitational waves </a:t>
            </a:r>
          </a:p>
          <a:p>
            <a:pPr algn="l"/>
            <a:endParaRPr lang="en-US" sz="20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Electromagnetic signals</a:t>
            </a:r>
          </a:p>
          <a:p>
            <a:pPr algn="l"/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characterizing the nuclei in the </a:t>
            </a:r>
          </a:p>
          <a:p>
            <a:pPr algn="l"/>
            <a:r>
              <a:rPr lang="en-US" sz="2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ejecta</a:t>
            </a:r>
            <a:endParaRPr lang="en-US" sz="2000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2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neutrinos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7368" y="4282291"/>
            <a:ext cx="1872208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Time evolution determined by the radioactive </a:t>
            </a:r>
            <a:r>
              <a:rPr lang="en-US" b="1" dirty="0" smtClean="0">
                <a:solidFill>
                  <a:srgbClr val="0000FF"/>
                </a:solidFill>
              </a:rPr>
              <a:t>decay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of r-process </a:t>
            </a:r>
            <a:r>
              <a:rPr lang="en-US" b="1" dirty="0" smtClean="0">
                <a:solidFill>
                  <a:srgbClr val="0000FF"/>
                </a:solidFill>
              </a:rPr>
              <a:t>nuclei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(science drive of facilities with RIB)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23252" y="891005"/>
            <a:ext cx="2857449" cy="2448272"/>
            <a:chOff x="4139952" y="116632"/>
            <a:chExt cx="2857449" cy="24482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16632"/>
              <a:ext cx="2627960" cy="243912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5148064" y="836712"/>
              <a:ext cx="914400" cy="9144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139952" y="188640"/>
              <a:ext cx="1058416" cy="2376264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26464" y="260648"/>
              <a:ext cx="2070937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l"/>
              <a:r>
                <a:rPr lang="en-US" sz="1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Gravitational wave signal</a:t>
              </a:r>
            </a:p>
          </p:txBody>
        </p:sp>
        <p:cxnSp>
          <p:nvCxnSpPr>
            <p:cNvPr id="3" name="Connettore 2 2"/>
            <p:cNvCxnSpPr/>
            <p:nvPr/>
          </p:nvCxnSpPr>
          <p:spPr>
            <a:xfrm>
              <a:off x="5940152" y="1412776"/>
              <a:ext cx="1057249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/>
          <p:cNvSpPr txBox="1"/>
          <p:nvPr/>
        </p:nvSpPr>
        <p:spPr>
          <a:xfrm>
            <a:off x="7126065" y="2024980"/>
            <a:ext cx="1884099" cy="132343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it-IT" sz="2000" dirty="0" err="1" smtClean="0">
                <a:solidFill>
                  <a:srgbClr val="0000FF"/>
                </a:solidFill>
              </a:rPr>
              <a:t>This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depends</a:t>
            </a:r>
            <a:r>
              <a:rPr lang="it-IT" sz="2000" dirty="0" smtClean="0">
                <a:solidFill>
                  <a:srgbClr val="0000FF"/>
                </a:solidFill>
              </a:rPr>
              <a:t> on</a:t>
            </a:r>
          </a:p>
          <a:p>
            <a:pPr algn="l"/>
            <a:r>
              <a:rPr lang="it-IT" sz="2000" dirty="0">
                <a:solidFill>
                  <a:srgbClr val="0000FF"/>
                </a:solidFill>
              </a:rPr>
              <a:t>t</a:t>
            </a:r>
            <a:r>
              <a:rPr lang="it-IT" sz="2000" dirty="0" smtClean="0">
                <a:solidFill>
                  <a:srgbClr val="0000FF"/>
                </a:solidFill>
              </a:rPr>
              <a:t>he </a:t>
            </a:r>
            <a:r>
              <a:rPr lang="it-IT" sz="2000" dirty="0" err="1" smtClean="0">
                <a:solidFill>
                  <a:srgbClr val="0000FF"/>
                </a:solidFill>
              </a:rPr>
              <a:t>Nuclear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it-IT" sz="2000" dirty="0" err="1" smtClean="0">
                <a:solidFill>
                  <a:srgbClr val="0000FF"/>
                </a:solidFill>
              </a:rPr>
              <a:t>equation</a:t>
            </a:r>
            <a:endParaRPr lang="it-IT" sz="2000" dirty="0" smtClean="0">
              <a:solidFill>
                <a:srgbClr val="0000FF"/>
              </a:solidFill>
            </a:endParaRPr>
          </a:p>
          <a:p>
            <a:pPr algn="l"/>
            <a:r>
              <a:rPr lang="it-IT" sz="2000" dirty="0" smtClean="0">
                <a:solidFill>
                  <a:srgbClr val="0000FF"/>
                </a:solidFill>
              </a:rPr>
              <a:t>of state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87194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04192" y="1302420"/>
            <a:ext cx="2316280" cy="9904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65350" y="994616"/>
            <a:ext cx="1518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Neutron star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mass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202" y="-42045"/>
            <a:ext cx="8375836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Neutron star mergers: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gravitational waves and production of heavy elements</a:t>
            </a:r>
            <a:endParaRPr lang="en-US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20771752">
            <a:off x="188676" y="1435566"/>
            <a:ext cx="176634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rich gold mines!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623343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6574243"/>
            <a:ext cx="3605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 </a:t>
            </a:r>
            <a:r>
              <a:rPr lang="mr-I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–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 February 2018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56067" y="6574243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445126" y="2848846"/>
            <a:ext cx="1779002" cy="1555840"/>
          </a:xfrm>
          <a:prstGeom prst="straightConnector1">
            <a:avLst/>
          </a:prstGeom>
          <a:ln>
            <a:solidFill>
              <a:srgbClr val="F2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919908" y="4937685"/>
            <a:ext cx="1109793" cy="356418"/>
          </a:xfrm>
          <a:prstGeom prst="straightConnector1">
            <a:avLst/>
          </a:prstGeom>
          <a:ln>
            <a:solidFill>
              <a:srgbClr val="F2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47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uPECC_logo_cropp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9" y="6315364"/>
            <a:ext cx="1239520" cy="46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315364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874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9546" y="6373152"/>
            <a:ext cx="517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Long range plan presentation-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February 2018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6067" y="6523366"/>
            <a:ext cx="108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Angela Bracco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9367" y="1567172"/>
            <a:ext cx="4990443" cy="20313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</a:t>
            </a:r>
            <a:r>
              <a:rPr lang="en-US" sz="3600" b="1" dirty="0">
                <a:solidFill>
                  <a:srgbClr val="0000FF"/>
                </a:solidFill>
              </a:rPr>
              <a:t>areas of </a:t>
            </a:r>
            <a:r>
              <a:rPr lang="en-US" sz="3600" b="1" dirty="0" smtClean="0">
                <a:solidFill>
                  <a:srgbClr val="0000FF"/>
                </a:solidFill>
              </a:rPr>
              <a:t>research</a:t>
            </a:r>
          </a:p>
          <a:p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0000FF"/>
                </a:solidFill>
              </a:rPr>
              <a:t>questions and challenges</a:t>
            </a:r>
            <a:endParaRPr lang="en-US" sz="3600" b="1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5182" y="141069"/>
            <a:ext cx="637386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nuclear science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a nutshell</a:t>
            </a:r>
          </a:p>
        </p:txBody>
      </p:sp>
      <p:pic>
        <p:nvPicPr>
          <p:cNvPr id="11" name="Immagine 10" descr="Senza tit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9" y="1309681"/>
            <a:ext cx="2913274" cy="2731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910" y="4488704"/>
            <a:ext cx="8542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There are very many papers of high impact per year</a:t>
            </a:r>
            <a:r>
              <a:rPr lang="mr-IN" sz="2400" dirty="0" smtClean="0">
                <a:solidFill>
                  <a:srgbClr val="000090"/>
                </a:solidFill>
              </a:rPr>
              <a:t>…</a:t>
            </a:r>
            <a:r>
              <a:rPr lang="it-IT" sz="2400" dirty="0" smtClean="0">
                <a:solidFill>
                  <a:srgbClr val="000090"/>
                </a:solidFill>
              </a:rPr>
              <a:t>.. </a:t>
            </a:r>
            <a:r>
              <a:rPr lang="it-IT" sz="2400" dirty="0" err="1" smtClean="0">
                <a:solidFill>
                  <a:srgbClr val="000090"/>
                </a:solidFill>
              </a:rPr>
              <a:t>Very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active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field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See some relevant results in the volume of the long range plan!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625</TotalTime>
  <Words>3005</Words>
  <Application>Microsoft Macintosh PowerPoint</Application>
  <PresentationFormat>Presentazione su schermo (4:3)</PresentationFormat>
  <Paragraphs>623</Paragraphs>
  <Slides>40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 Bracco </dc:creator>
  <cp:lastModifiedBy>Angela Bracco</cp:lastModifiedBy>
  <cp:revision>296</cp:revision>
  <cp:lastPrinted>2017-11-24T16:51:20Z</cp:lastPrinted>
  <dcterms:created xsi:type="dcterms:W3CDTF">2017-10-11T14:56:59Z</dcterms:created>
  <dcterms:modified xsi:type="dcterms:W3CDTF">2018-02-22T09:26:22Z</dcterms:modified>
</cp:coreProperties>
</file>