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41" r:id="rId10"/>
    <p:sldId id="349" r:id="rId11"/>
    <p:sldId id="275" r:id="rId12"/>
    <p:sldId id="329" r:id="rId13"/>
    <p:sldId id="337" r:id="rId14"/>
    <p:sldId id="345" r:id="rId15"/>
    <p:sldId id="346" r:id="rId16"/>
    <p:sldId id="342" r:id="rId17"/>
    <p:sldId id="343" r:id="rId18"/>
    <p:sldId id="347" r:id="rId19"/>
    <p:sldId id="352" r:id="rId20"/>
    <p:sldId id="348" r:id="rId21"/>
    <p:sldId id="351" r:id="rId22"/>
    <p:sldId id="353" r:id="rId23"/>
    <p:sldId id="354" r:id="rId24"/>
    <p:sldId id="340" r:id="rId25"/>
    <p:sldId id="319" r:id="rId26"/>
    <p:sldId id="305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4232-397B-452B-9092-E36C42B2867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8A44-C06C-464A-B6FE-1E26C3169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E09B48-D79A-465C-9684-52A300CDBFA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7697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SELF-SIMILARITY APPROACH FOR PREDICTION AND ANALYSIS OF EXPERIMENTS AT THE ACCELERATOR COMPLEX NICA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8532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4900" cap="none" dirty="0" smtClean="0"/>
              <a:t>Elina G. </a:t>
            </a:r>
            <a:r>
              <a:rPr lang="en-US" sz="4900" cap="none" dirty="0" err="1" smtClean="0"/>
              <a:t>Baldina</a:t>
            </a:r>
            <a:endParaRPr lang="en-US" sz="4900" cap="none" dirty="0" smtClean="0"/>
          </a:p>
          <a:p>
            <a:pPr algn="ctr"/>
            <a:r>
              <a:rPr lang="en-US" sz="4900" cap="none" dirty="0" smtClean="0"/>
              <a:t>Joint Institute For Nuclear Research, </a:t>
            </a:r>
            <a:r>
              <a:rPr lang="en-US" sz="4900" cap="none" dirty="0" err="1" smtClean="0"/>
              <a:t>Dubna</a:t>
            </a:r>
            <a:r>
              <a:rPr lang="en-US" sz="4900" cap="none" dirty="0" smtClean="0"/>
              <a:t>, Russia</a:t>
            </a:r>
            <a:endParaRPr lang="ru-RU" sz="4900" cap="none" dirty="0" smtClean="0"/>
          </a:p>
          <a:p>
            <a:pPr algn="ctr"/>
            <a:r>
              <a:rPr lang="ru-RU" sz="4900" cap="none" dirty="0" err="1" smtClean="0"/>
              <a:t>Institute</a:t>
            </a:r>
            <a:r>
              <a:rPr lang="ru-RU" sz="4900" cap="none" dirty="0" smtClean="0"/>
              <a:t> </a:t>
            </a:r>
            <a:r>
              <a:rPr lang="en-US" sz="4900" cap="none" dirty="0" err="1" smtClean="0"/>
              <a:t>f</a:t>
            </a:r>
            <a:r>
              <a:rPr lang="ru-RU" sz="4900" cap="none" dirty="0" err="1" smtClean="0"/>
              <a:t>or</a:t>
            </a:r>
            <a:r>
              <a:rPr lang="ru-RU" sz="4900" cap="none" dirty="0" smtClean="0"/>
              <a:t> </a:t>
            </a:r>
            <a:r>
              <a:rPr lang="ru-RU" sz="4900" cap="none" dirty="0" err="1" smtClean="0"/>
              <a:t>Advanced</a:t>
            </a:r>
            <a:r>
              <a:rPr lang="ru-RU" sz="4900" cap="none" dirty="0" smtClean="0"/>
              <a:t> </a:t>
            </a:r>
            <a:r>
              <a:rPr lang="ru-RU" sz="4900" cap="none" dirty="0" err="1" smtClean="0"/>
              <a:t>Studies</a:t>
            </a:r>
            <a:r>
              <a:rPr lang="ru-RU" sz="4900" cap="none" dirty="0" smtClean="0"/>
              <a:t> "</a:t>
            </a:r>
            <a:r>
              <a:rPr lang="ru-RU" sz="4900" cap="none" dirty="0" err="1" smtClean="0"/>
              <a:t>OMEGA</a:t>
            </a:r>
            <a:r>
              <a:rPr lang="ru-RU" sz="4900" cap="none" dirty="0" smtClean="0"/>
              <a:t>", </a:t>
            </a:r>
            <a:r>
              <a:rPr lang="ru-RU" sz="4900" cap="none" dirty="0" err="1" smtClean="0"/>
              <a:t>Dubna</a:t>
            </a:r>
            <a:r>
              <a:rPr lang="ru-RU" sz="4900" cap="none" dirty="0" smtClean="0"/>
              <a:t>, </a:t>
            </a:r>
            <a:r>
              <a:rPr lang="ru-RU" sz="4900" cap="none" dirty="0" err="1" smtClean="0"/>
              <a:t>Russia</a:t>
            </a:r>
            <a:endParaRPr lang="en-US" sz="4900" cap="none" dirty="0" smtClean="0"/>
          </a:p>
          <a:p>
            <a:pPr algn="ctr"/>
            <a:endParaRPr lang="ru-RU" cap="none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2750" y="5988677"/>
            <a:ext cx="10058400" cy="55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smtClean="0"/>
              <a:t>September 18, 2018   </a:t>
            </a:r>
            <a:r>
              <a:rPr lang="en-US" i="1" cap="none" dirty="0" err="1" smtClean="0"/>
              <a:t>ISHEPP</a:t>
            </a:r>
            <a:r>
              <a:rPr lang="en-US" i="1" cap="none" dirty="0" smtClean="0"/>
              <a:t> XXIV, </a:t>
            </a:r>
            <a:r>
              <a:rPr lang="en-US" i="1" cap="none" dirty="0" err="1" smtClean="0"/>
              <a:t>Dubna</a:t>
            </a:r>
            <a:r>
              <a:rPr lang="en-US" i="1" cap="none" dirty="0" smtClean="0"/>
              <a:t>, Russia</a:t>
            </a:r>
          </a:p>
          <a:p>
            <a:pPr algn="ctr"/>
            <a:endParaRPr lang="en-US" cap="none" dirty="0" smtClean="0"/>
          </a:p>
          <a:p>
            <a:pPr algn="ctr"/>
            <a:endParaRPr lang="ru-RU" cap="none" dirty="0" smtClean="0"/>
          </a:p>
          <a:p>
            <a:endParaRPr lang="ru-RU" dirty="0"/>
          </a:p>
        </p:txBody>
      </p:sp>
      <p:pic>
        <p:nvPicPr>
          <p:cNvPr id="5" name="Picture 24" descr="ЛОГОТИП ИПИ ОМЕГ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38" y="4783255"/>
            <a:ext cx="685800" cy="687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10" y="4672842"/>
            <a:ext cx="1024133" cy="886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6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versus energy - reminder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8907461"/>
              </p:ext>
            </p:extLst>
          </p:nvPr>
        </p:nvGraphicFramePr>
        <p:xfrm>
          <a:off x="3000777" y="1059003"/>
          <a:ext cx="6555347" cy="5016034"/>
        </p:xfrm>
        <a:graphic>
          <a:graphicData uri="http://schemas.openxmlformats.org/presentationml/2006/ole">
            <p:oleObj spid="_x0000_s79880" name="Graph" r:id="rId3" imgW="3921120" imgH="300096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2064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Φ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meson production in 2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GeV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(S</a:t>
            </a:r>
            <a:r>
              <a:rPr lang="en-US" altLang="ru-RU" sz="4400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=6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GeV)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and 5 GeV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12 GeV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 p-p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collisions </a:t>
            </a:r>
            <a:endParaRPr lang="el-GR" altLang="ru-RU" sz="4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</a:t>
            </a:r>
            <a:endParaRPr lang="en-US" alt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1804229"/>
              </p:ext>
            </p:extLst>
          </p:nvPr>
        </p:nvGraphicFramePr>
        <p:xfrm>
          <a:off x="206062" y="1845734"/>
          <a:ext cx="6259132" cy="4226085"/>
        </p:xfrm>
        <a:graphic>
          <a:graphicData uri="http://schemas.openxmlformats.org/presentationml/2006/ole">
            <p:oleObj spid="_x0000_s59424" name="Graph" r:id="rId3" imgW="4163040" imgH="2926080" progId="Origin50.Grap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2242954"/>
              </p:ext>
            </p:extLst>
          </p:nvPr>
        </p:nvGraphicFramePr>
        <p:xfrm>
          <a:off x="5475608" y="1547938"/>
          <a:ext cx="6571290" cy="4618951"/>
        </p:xfrm>
        <a:graphic>
          <a:graphicData uri="http://schemas.openxmlformats.org/presentationml/2006/ole">
            <p:oleObj spid="_x0000_s59425" name="Graph" r:id="rId4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2765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Φ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meson production in 5 GeV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p-p collisions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12 GeV)</a:t>
            </a:r>
            <a:endParaRPr lang="el-GR" altLang="ru-RU" sz="4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</a:t>
            </a:r>
            <a:endParaRPr lang="en-US" alt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720538"/>
              </p:ext>
            </p:extLst>
          </p:nvPr>
        </p:nvGraphicFramePr>
        <p:xfrm>
          <a:off x="2021984" y="1828925"/>
          <a:ext cx="6349284" cy="4462903"/>
        </p:xfrm>
        <a:graphic>
          <a:graphicData uri="http://schemas.openxmlformats.org/presentationml/2006/ole">
            <p:oleObj spid="_x0000_s66582" name="Graph" r:id="rId3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4476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Φ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meson production in 7 GeV p-p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collisions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16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GeV)</a:t>
            </a:r>
            <a:endParaRPr lang="el-GR" altLang="ru-RU" sz="4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</a:t>
            </a:r>
            <a:endParaRPr lang="en-US" alt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5460036"/>
              </p:ext>
            </p:extLst>
          </p:nvPr>
        </p:nvGraphicFramePr>
        <p:xfrm>
          <a:off x="3190540" y="1965325"/>
          <a:ext cx="5962134" cy="4190776"/>
        </p:xfrm>
        <a:graphic>
          <a:graphicData uri="http://schemas.openxmlformats.org/presentationml/2006/ole">
            <p:oleObj spid="_x0000_s67602" name="Graph" r:id="rId3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747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Φ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meson production in 2 GeV Au-Au (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6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GeV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 and 7 GeV Au-Au (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16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GeV)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collisions </a:t>
            </a:r>
            <a:endParaRPr lang="el-GR" altLang="ru-RU" sz="4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	</a:t>
            </a:r>
            <a:endParaRPr lang="en-US" altLang="ru-RU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50762" y="1512240"/>
          <a:ext cx="6645499" cy="4671112"/>
        </p:xfrm>
        <a:graphic>
          <a:graphicData uri="http://schemas.openxmlformats.org/presentationml/2006/ole">
            <p:oleObj spid="_x0000_s72724" name="Graph" r:id="rId3" imgW="4163040" imgH="2926080" progId="Origin50.Graph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869346" y="1512240"/>
          <a:ext cx="6659182" cy="4680730"/>
        </p:xfrm>
        <a:graphic>
          <a:graphicData uri="http://schemas.openxmlformats.org/presentationml/2006/ole">
            <p:oleObj spid="_x0000_s72725" name="Graph" r:id="rId4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4799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Φ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meson production in 2 GeV Au-Au (S</a:t>
            </a:r>
            <a:r>
              <a:rPr lang="en-US" altLang="ru-RU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6 GeV) and 7 GeV Au-Au (S</a:t>
            </a:r>
            <a:r>
              <a:rPr lang="en-US" altLang="ru-RU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16 GeV) collisions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12136" y="1845734"/>
          <a:ext cx="6245382" cy="4389871"/>
        </p:xfrm>
        <a:graphic>
          <a:graphicData uri="http://schemas.openxmlformats.org/presentationml/2006/ole">
            <p:oleObj spid="_x0000_s73739" name="Graph" r:id="rId3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5723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46221" y="1992934"/>
          <a:ext cx="5460642" cy="4394590"/>
        </p:xfrm>
        <a:graphic>
          <a:graphicData uri="http://schemas.openxmlformats.org/presentationml/2006/ole">
            <p:oleObj spid="_x0000_s74781" name="Graph" r:id="rId3" imgW="3966058" imgH="3463747" progId="Origin50.Graph">
              <p:embed/>
            </p:oleObj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9394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493949" y="1177774"/>
          <a:ext cx="104775" cy="45719"/>
        </p:xfrm>
        <a:graphic>
          <a:graphicData uri="http://schemas.openxmlformats.org/presentationml/2006/ole">
            <p:oleObj spid="_x0000_s74782" name="Формула" r:id="rId4" imgW="126835" imgH="202936" progId="Equation.3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6221" y="1019748"/>
            <a:ext cx="104924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kumimoji="0" lang="en-US" alt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eson production in heavy ion collisions</a:t>
            </a:r>
            <a:r>
              <a: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6512666" y="1992934"/>
          <a:ext cx="5013926" cy="4392216"/>
        </p:xfrm>
        <a:graphic>
          <a:graphicData uri="http://schemas.openxmlformats.org/presentationml/2006/ole">
            <p:oleObj spid="_x0000_s74783" name="Graph" r:id="rId5" imgW="3956304" imgH="3466186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694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ru-RU" sz="4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meson production in heavy ion collisions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77" y="2213153"/>
            <a:ext cx="47339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6980273"/>
              </p:ext>
            </p:extLst>
          </p:nvPr>
        </p:nvGraphicFramePr>
        <p:xfrm>
          <a:off x="5745975" y="1993387"/>
          <a:ext cx="5512117" cy="3875707"/>
        </p:xfrm>
        <a:graphic>
          <a:graphicData uri="http://schemas.openxmlformats.org/presentationml/2006/ole">
            <p:oleObj spid="_x0000_s75787" name="Graph" r:id="rId4" imgW="4165600" imgH="293370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8945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J/</a:t>
            </a:r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ψ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production in heavy ion collisions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097280" y="2170219"/>
          <a:ext cx="4786313" cy="3698875"/>
        </p:xfrm>
        <a:graphic>
          <a:graphicData uri="http://schemas.openxmlformats.org/presentationml/2006/ole">
            <p:oleObj spid="_x0000_s77844" name="Graph" r:id="rId3" imgW="4025900" imgH="3111500" progId="Origin50.Graph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6126480" y="2440094"/>
          <a:ext cx="4437062" cy="3429000"/>
        </p:xfrm>
        <a:graphic>
          <a:graphicData uri="http://schemas.openxmlformats.org/presentationml/2006/ole">
            <p:oleObj spid="_x0000_s77845" name="Graph" r:id="rId4" imgW="4025900" imgH="311150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7835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J/</a:t>
            </a:r>
            <a:r>
              <a:rPr lang="el-GR" altLang="ru-RU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ψ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production in heavy ion collisions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6561398" y="2029862"/>
          <a:ext cx="3921125" cy="3000375"/>
        </p:xfrm>
        <a:graphic>
          <a:graphicData uri="http://schemas.openxmlformats.org/presentationml/2006/ole">
            <p:oleObj spid="_x0000_s97282" name="Graph" r:id="rId3" imgW="3920760" imgH="3000960" progId="Origin50.Graph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634833" y="1955217"/>
          <a:ext cx="3921125" cy="3000375"/>
        </p:xfrm>
        <a:graphic>
          <a:graphicData uri="http://schemas.openxmlformats.org/presentationml/2006/ole">
            <p:oleObj spid="_x0000_s97283" name="Graph" r:id="rId4" imgW="3920760" imgH="300096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Self-similarity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Self-similarity is a special symmetry of solutions, when a change in scales of independent variables can be compensated by a self-similarity transformation of other dynamical variables.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main idea of application of the self-similarity approach in physics (and science in general) is to reduce the number of variables in a physical law.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J/</a:t>
            </a:r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ψ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 2 GeV Au-Au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6 GeV) and 7 GeV Au-Au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16 GeV) collisions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6335234"/>
              </p:ext>
            </p:extLst>
          </p:nvPr>
        </p:nvGraphicFramePr>
        <p:xfrm>
          <a:off x="591153" y="1845734"/>
          <a:ext cx="5723954" cy="4023360"/>
        </p:xfrm>
        <a:graphic>
          <a:graphicData uri="http://schemas.openxmlformats.org/presentationml/2006/ole">
            <p:oleObj spid="_x0000_s78868" name="Graph" r:id="rId3" imgW="4163040" imgH="2926080" progId="Origin50.Grap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0900531"/>
              </p:ext>
            </p:extLst>
          </p:nvPr>
        </p:nvGraphicFramePr>
        <p:xfrm>
          <a:off x="5482979" y="2041144"/>
          <a:ext cx="5445949" cy="3827950"/>
        </p:xfrm>
        <a:graphic>
          <a:graphicData uri="http://schemas.openxmlformats.org/presentationml/2006/ole">
            <p:oleObj spid="_x0000_s78869" name="Graph" r:id="rId4" imgW="4163040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4401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J/</a:t>
            </a:r>
            <a:r>
              <a:rPr lang="el-GR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ψ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 2 GeV Au-Au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6 GeV) and 7 GeV Au-Au (S</a:t>
            </a:r>
            <a:r>
              <a:rPr lang="en-US" altLang="ru-RU" sz="440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16 GeV) collisions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853504" y="1716505"/>
          <a:ext cx="5943411" cy="4154906"/>
        </p:xfrm>
        <a:graphic>
          <a:graphicData uri="http://schemas.openxmlformats.org/presentationml/2006/ole">
            <p:oleObj spid="_x0000_s95236" name="Graph" r:id="rId3" imgW="4131360" imgH="288720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4401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D+(D-)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meson production in 2 GeV Au-Au (S</a:t>
            </a:r>
            <a:r>
              <a:rPr lang="en-US" altLang="ru-RU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6 GeV) and 7 GeV Au-Au (S</a:t>
            </a:r>
            <a:r>
              <a:rPr lang="en-US" altLang="ru-RU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1/2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= 16 GeV) collisions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80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(D-)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meson production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in Au-Au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collisions for different collision energies (invariant cross section in mb·GeV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-2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·c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sr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, zero angle)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573157" y="1779095"/>
          <a:ext cx="7185439" cy="4486794"/>
        </p:xfrm>
        <a:graphic>
          <a:graphicData uri="http://schemas.openxmlformats.org/presentationml/2006/ole">
            <p:oleObj spid="_x0000_s104452" name="Graph" r:id="rId3" imgW="4162349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23802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+(D-)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meson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production in 4 GeV/c (S1/2=9.875 GeV) 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Au-Au 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collisions at 0, 45, and </a:t>
            </a:r>
            <a:r>
              <a:rPr lang="fr-FR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90°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8" name="Object 18"/>
          <p:cNvGraphicFramePr>
            <a:graphicFrameLocks noChangeAspect="1"/>
          </p:cNvGraphicFramePr>
          <p:nvPr/>
        </p:nvGraphicFramePr>
        <p:xfrm>
          <a:off x="854017" y="1963711"/>
          <a:ext cx="5367996" cy="3782905"/>
        </p:xfrm>
        <a:graphic>
          <a:graphicData uri="http://schemas.openxmlformats.org/presentationml/2006/ole">
            <p:oleObj spid="_x0000_s71698" name="Graph" r:id="rId3" imgW="4162349" imgH="2926080" progId="Origin50.Graph">
              <p:embed/>
            </p:oleObj>
          </a:graphicData>
        </a:graphic>
      </p:graphicFrame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00" name="Object 20"/>
          <p:cNvGraphicFramePr>
            <a:graphicFrameLocks noChangeAspect="1"/>
          </p:cNvGraphicFramePr>
          <p:nvPr/>
        </p:nvGraphicFramePr>
        <p:xfrm>
          <a:off x="5951095" y="1993692"/>
          <a:ext cx="5235536" cy="3677341"/>
        </p:xfrm>
        <a:graphic>
          <a:graphicData uri="http://schemas.openxmlformats.org/presentationml/2006/ole">
            <p:oleObj spid="_x0000_s71700" name="Graph" r:id="rId4" imgW="4162349" imgH="292608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23802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55507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High-P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 region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5743977"/>
            <a:ext cx="10058400" cy="562998"/>
          </a:xfrm>
        </p:spPr>
        <p:txBody>
          <a:bodyPr/>
          <a:lstStyle/>
          <a:p>
            <a:r>
              <a:rPr lang="en-US" dirty="0"/>
              <a:t>V. V. </a:t>
            </a:r>
            <a:r>
              <a:rPr lang="en-US" dirty="0" err="1"/>
              <a:t>Ammosov</a:t>
            </a:r>
            <a:r>
              <a:rPr lang="en-US" dirty="0"/>
              <a:t>, et al., Phys. At. </a:t>
            </a:r>
            <a:r>
              <a:rPr lang="en-US" dirty="0" err="1"/>
              <a:t>Nucl</a:t>
            </a:r>
            <a:r>
              <a:rPr lang="en-US" dirty="0"/>
              <a:t>. </a:t>
            </a:r>
            <a:r>
              <a:rPr lang="en-US" b="1" dirty="0"/>
              <a:t>76</a:t>
            </a:r>
            <a:r>
              <a:rPr lang="en-US" dirty="0"/>
              <a:t>, 1213 (2013).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500" y="1841679"/>
            <a:ext cx="4475204" cy="40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40587" y="2001078"/>
            <a:ext cx="5874913" cy="34724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А-dependence of the </a:t>
            </a:r>
            <a:r>
              <a:rPr lang="en-US" dirty="0" smtClean="0"/>
              <a:t>form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well describes the dynamic dependence of the cross sections on X2, while it fails to describe a stronger dependence on the mass number of the nucleus observed in this </a:t>
            </a:r>
            <a:r>
              <a:rPr lang="en-US" dirty="0" smtClean="0"/>
              <a:t>experiment.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Figure. Ratio </a:t>
            </a:r>
            <a:r>
              <a:rPr lang="en-US" dirty="0"/>
              <a:t>of cross sections of negative pion production on different nuclei multiplied by inverse </a:t>
            </a:r>
            <a:r>
              <a:rPr lang="ru-RU" dirty="0"/>
              <a:t>А</a:t>
            </a:r>
            <a:r>
              <a:rPr lang="en-US" dirty="0" smtClean="0"/>
              <a:t>-dependence.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(a)                                     (b)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310" y="2024299"/>
            <a:ext cx="916748" cy="373490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6492194"/>
              </p:ext>
            </p:extLst>
          </p:nvPr>
        </p:nvGraphicFramePr>
        <p:xfrm>
          <a:off x="1683071" y="5008038"/>
          <a:ext cx="918461" cy="361644"/>
        </p:xfrm>
        <a:graphic>
          <a:graphicData uri="http://schemas.openxmlformats.org/presentationml/2006/ole">
            <p:oleObj spid="_x0000_s48236" name="Формула" r:id="rId5" imgW="507718" imgH="200167" progId="Equation.3">
              <p:embed/>
            </p:oleObj>
          </a:graphicData>
        </a:graphic>
      </p:graphicFrame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818095" y="5166001"/>
            <a:ext cx="162057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767789"/>
              </p:ext>
            </p:extLst>
          </p:nvPr>
        </p:nvGraphicFramePr>
        <p:xfrm>
          <a:off x="4029602" y="4985180"/>
          <a:ext cx="1188253" cy="361642"/>
        </p:xfrm>
        <a:graphic>
          <a:graphicData uri="http://schemas.openxmlformats.org/presentationml/2006/ole">
            <p:oleObj spid="_x0000_s48237" name="Формула" r:id="rId6" imgW="634449" imgH="190335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0223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6172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81070" y="5911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001839" y="2482530"/>
            <a:ext cx="5469239" cy="336291"/>
            <a:chOff x="3080" y="2029"/>
            <a:chExt cx="4695" cy="227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80" y="2029"/>
              <a:ext cx="379" cy="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385" y="2049"/>
              <a:ext cx="390" cy="2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97280" y="1737360"/>
            <a:ext cx="10058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above functional </a:t>
            </a:r>
            <a:r>
              <a:rPr lang="en-US" sz="2000" dirty="0"/>
              <a:t>self-similarity </a:t>
            </a:r>
            <a:r>
              <a:rPr lang="en-US" sz="2000" dirty="0" smtClean="0"/>
              <a:t>solution quantitatively </a:t>
            </a:r>
            <a:r>
              <a:rPr lang="en-US" sz="2000" dirty="0"/>
              <a:t>describes angular, energy and A-dependences of inclusive production </a:t>
            </a:r>
            <a:r>
              <a:rPr lang="en-US" sz="2000" dirty="0" smtClean="0"/>
              <a:t>cross sections </a:t>
            </a:r>
            <a:r>
              <a:rPr lang="en-US" sz="2000" dirty="0"/>
              <a:t>of all hadrons with transverse momentum up to 1GeV/c. </a:t>
            </a:r>
            <a:endParaRPr lang="en-US" sz="2000" dirty="0" smtClean="0"/>
          </a:p>
          <a:p>
            <a:r>
              <a:rPr lang="en-US" sz="2000" dirty="0" smtClean="0"/>
              <a:t>Higher transverse momenta </a:t>
            </a:r>
            <a:r>
              <a:rPr lang="en-US" sz="2000" dirty="0"/>
              <a:t>require an additional mechanism to account for momentum dependence in </a:t>
            </a:r>
            <a:r>
              <a:rPr lang="en-US" sz="2000" dirty="0" smtClean="0"/>
              <a:t>the invariant </a:t>
            </a:r>
            <a:r>
              <a:rPr lang="en-US" sz="2000" dirty="0"/>
              <a:t>cross section.</a:t>
            </a:r>
            <a:br>
              <a:rPr lang="en-US" sz="2000" dirty="0"/>
            </a:br>
            <a:r>
              <a:rPr lang="en-US" sz="2000" dirty="0" smtClean="0"/>
              <a:t>Interaction </a:t>
            </a:r>
            <a:r>
              <a:rPr lang="en-US" sz="2000" dirty="0"/>
              <a:t>of very heavy nuclei (Au, </a:t>
            </a:r>
            <a:r>
              <a:rPr lang="en-US" sz="2000" dirty="0" err="1"/>
              <a:t>Pb</a:t>
            </a:r>
            <a:r>
              <a:rPr lang="en-US" sz="2000" dirty="0"/>
              <a:t>, etc.) may “entangle” the experimental picture</a:t>
            </a:r>
            <a:br>
              <a:rPr lang="en-US" sz="2000" dirty="0"/>
            </a:br>
            <a:r>
              <a:rPr lang="en-US" sz="2000" dirty="0"/>
              <a:t>of the reaction and complicate theoretical interpretation. Collective effects can be observed</a:t>
            </a:r>
            <a:br>
              <a:rPr lang="en-US" sz="2000" dirty="0"/>
            </a:br>
            <a:r>
              <a:rPr lang="en-US" sz="2000" dirty="0"/>
              <a:t>already for light and intermediate nuclei, although with lower multiplicity and</a:t>
            </a:r>
            <a:br>
              <a:rPr lang="en-US" sz="2000" dirty="0"/>
            </a:br>
            <a:r>
              <a:rPr lang="en-US" sz="2000" dirty="0"/>
              <a:t>combinatorial background.</a:t>
            </a:r>
            <a:br>
              <a:rPr lang="en-US" sz="2000" dirty="0"/>
            </a:br>
            <a:r>
              <a:rPr lang="en-US" sz="2000" dirty="0"/>
              <a:t>Collective phenomena become extinct with increasing collision energy. Therefore, the</a:t>
            </a:r>
            <a:br>
              <a:rPr lang="en-US" sz="2000" dirty="0"/>
            </a:br>
            <a:r>
              <a:rPr lang="en-US" sz="2000" dirty="0"/>
              <a:t>energy range from hundreds MeV to tens of GeV is optimal for experimental observation of</a:t>
            </a:r>
            <a:br>
              <a:rPr lang="en-US" sz="2000" dirty="0"/>
            </a:br>
            <a:r>
              <a:rPr lang="en-US" sz="2000" dirty="0"/>
              <a:t>collective effects in nuclear collisions. Of interest is the study of the whole energy range</a:t>
            </a:r>
            <a:br>
              <a:rPr lang="en-US" sz="2000" dirty="0"/>
            </a:br>
            <a:r>
              <a:rPr lang="en-US" sz="2000" dirty="0"/>
              <a:t>available at the NICA collider, toward the lowest possible energies.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419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614" y="795340"/>
            <a:ext cx="9916731" cy="68897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General concepts of the self-similarity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</a:rPr>
              <a:t>approach</a:t>
            </a:r>
            <a:r>
              <a:rPr lang="ru-RU" altLang="ru-RU" sz="4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</a:rPr>
              <a:t>dimensionality theory)</a:t>
            </a:r>
            <a:endParaRPr lang="ru-RU" alt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137420" y="1741487"/>
            <a:ext cx="10062960" cy="4238625"/>
          </a:xfrm>
        </p:spPr>
        <p:txBody>
          <a:bodyPr/>
          <a:lstStyle/>
          <a:p>
            <a:pPr eaLnBrk="1" hangingPunct="1"/>
            <a:r>
              <a:rPr lang="en-US" altLang="ru-RU" sz="2400" dirty="0">
                <a:solidFill>
                  <a:schemeClr val="tx1"/>
                </a:solidFill>
              </a:rPr>
              <a:t>Defining parameters: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400" dirty="0">
                <a:solidFill>
                  <a:schemeClr val="tx1"/>
                </a:solidFill>
              </a:rPr>
              <a:t>Defined parameter:</a:t>
            </a:r>
          </a:p>
          <a:p>
            <a:pPr eaLnBrk="1" hangingPunct="1">
              <a:lnSpc>
                <a:spcPct val="90000"/>
              </a:lnSpc>
            </a:pPr>
            <a:endParaRPr lang="en-US" altLang="ru-RU" sz="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400" dirty="0" smtClean="0">
                <a:solidFill>
                  <a:schemeClr val="tx1"/>
                </a:solidFill>
              </a:rPr>
              <a:t>Expression </a:t>
            </a:r>
            <a:r>
              <a:rPr lang="en-US" altLang="ru-RU" sz="2400" dirty="0">
                <a:solidFill>
                  <a:schemeClr val="tx1"/>
                </a:solidFill>
              </a:rPr>
              <a:t>of part of variables in terms of independent variables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graphicFrame>
        <p:nvGraphicFramePr>
          <p:cNvPr id="1027" name="Object 23"/>
          <p:cNvGraphicFramePr>
            <a:graphicFrameLocks noChangeAspect="1"/>
          </p:cNvGraphicFramePr>
          <p:nvPr>
            <p:extLst/>
          </p:nvPr>
        </p:nvGraphicFramePr>
        <p:xfrm>
          <a:off x="5375274" y="1741487"/>
          <a:ext cx="1587253" cy="492128"/>
        </p:xfrm>
        <a:graphic>
          <a:graphicData uri="http://schemas.openxmlformats.org/presentationml/2006/ole">
            <p:oleObj spid="_x0000_s61493" name="Формула" r:id="rId3" imgW="508000" imgH="228600" progId="Equation.3">
              <p:embed/>
            </p:oleObj>
          </a:graphicData>
        </a:graphic>
      </p:graphicFrame>
      <p:graphicFrame>
        <p:nvGraphicFramePr>
          <p:cNvPr id="1028" name="Object 25"/>
          <p:cNvGraphicFramePr>
            <a:graphicFrameLocks noChangeAspect="1"/>
          </p:cNvGraphicFramePr>
          <p:nvPr>
            <p:extLst/>
          </p:nvPr>
        </p:nvGraphicFramePr>
        <p:xfrm>
          <a:off x="5375274" y="2490788"/>
          <a:ext cx="3575542" cy="547592"/>
        </p:xfrm>
        <a:graphic>
          <a:graphicData uri="http://schemas.openxmlformats.org/presentationml/2006/ole">
            <p:oleObj spid="_x0000_s61494" name="Формула" r:id="rId4" imgW="1498600" imgH="228600" progId="Equation.3">
              <p:embed/>
            </p:oleObj>
          </a:graphicData>
        </a:graphic>
      </p:graphicFrame>
      <p:graphicFrame>
        <p:nvGraphicFramePr>
          <p:cNvPr id="1029" name="Object 26"/>
          <p:cNvGraphicFramePr>
            <a:graphicFrameLocks noChangeAspect="1"/>
          </p:cNvGraphicFramePr>
          <p:nvPr>
            <p:extLst/>
          </p:nvPr>
        </p:nvGraphicFramePr>
        <p:xfrm>
          <a:off x="5471485" y="3830632"/>
          <a:ext cx="2982084" cy="2340574"/>
        </p:xfrm>
        <a:graphic>
          <a:graphicData uri="http://schemas.openxmlformats.org/presentationml/2006/ole">
            <p:oleObj spid="_x0000_s61495" name="Формула" r:id="rId5" imgW="1422400" imgH="1117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6908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008" y="692150"/>
            <a:ext cx="9697791" cy="840436"/>
          </a:xfrm>
        </p:spPr>
        <p:txBody>
          <a:bodyPr>
            <a:noAutofit/>
          </a:bodyPr>
          <a:lstStyle/>
          <a:p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General concepts of the self-similarity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</a:rPr>
              <a:t>approach </a:t>
            </a: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dimensionality theory)</a:t>
            </a:r>
            <a:endParaRPr lang="ru-RU" alt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171977" y="1803042"/>
            <a:ext cx="9183286" cy="4064359"/>
          </a:xfrm>
        </p:spPr>
        <p:txBody>
          <a:bodyPr/>
          <a:lstStyle/>
          <a:p>
            <a:pPr eaLnBrk="1" hangingPunct="1"/>
            <a:r>
              <a:rPr lang="en-US" altLang="ru-RU" sz="2400" dirty="0">
                <a:solidFill>
                  <a:schemeClr val="tx1"/>
                </a:solidFill>
              </a:rPr>
              <a:t>Transition to dimensionless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chemeClr val="tx1"/>
                </a:solidFill>
              </a:rPr>
              <a:t>    parameters: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24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/>
          </p:nvPr>
        </p:nvGraphicFramePr>
        <p:xfrm>
          <a:off x="6383338" y="1916113"/>
          <a:ext cx="2419350" cy="4124079"/>
        </p:xfrm>
        <a:graphic>
          <a:graphicData uri="http://schemas.openxmlformats.org/presentationml/2006/ole">
            <p:oleObj spid="_x0000_s62483" name="Формула" r:id="rId3" imgW="1193800" imgH="21590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9233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3" y="692150"/>
            <a:ext cx="8869632" cy="840436"/>
          </a:xfrm>
        </p:spPr>
        <p:txBody>
          <a:bodyPr>
            <a:noAutofit/>
          </a:bodyPr>
          <a:lstStyle/>
          <a:p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General concepts of the self-similarity </a:t>
            </a:r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</a:rPr>
              <a:t>approach</a:t>
            </a: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dimensionality theory)</a:t>
            </a:r>
            <a:endParaRPr lang="ru-RU" alt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197735" y="1854558"/>
            <a:ext cx="9157528" cy="4012843"/>
          </a:xfrm>
        </p:spPr>
        <p:txBody>
          <a:bodyPr/>
          <a:lstStyle/>
          <a:p>
            <a:pPr eaLnBrk="1" hangingPunct="1"/>
            <a:r>
              <a:rPr lang="en-US" altLang="ru-RU" sz="2400" dirty="0"/>
              <a:t>Finally, a </a:t>
            </a:r>
            <a:r>
              <a:rPr lang="en-US" altLang="ru-RU" sz="2400" dirty="0" smtClean="0"/>
              <a:t>self-similar </a:t>
            </a:r>
            <a:r>
              <a:rPr lang="en-US" altLang="ru-RU" sz="2400" dirty="0"/>
              <a:t>solution is sought in the form: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/>
          </a:p>
          <a:p>
            <a:pPr eaLnBrk="1" hangingPunct="1">
              <a:lnSpc>
                <a:spcPct val="90000"/>
              </a:lnSpc>
            </a:pPr>
            <a:endParaRPr lang="en-US" altLang="ru-RU" sz="24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/>
          </p:nvPr>
        </p:nvGraphicFramePr>
        <p:xfrm>
          <a:off x="3575050" y="3534380"/>
          <a:ext cx="4248150" cy="544512"/>
        </p:xfrm>
        <a:graphic>
          <a:graphicData uri="http://schemas.openxmlformats.org/presentationml/2006/ole">
            <p:oleObj spid="_x0000_s63541" name="Формула" r:id="rId3" imgW="1778000" imgH="22860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extLst/>
          </p:nvPr>
        </p:nvGraphicFramePr>
        <p:xfrm>
          <a:off x="1637228" y="2534445"/>
          <a:ext cx="8856662" cy="922337"/>
        </p:xfrm>
        <a:graphic>
          <a:graphicData uri="http://schemas.openxmlformats.org/presentationml/2006/ole">
            <p:oleObj spid="_x0000_s63542" name="Формула" r:id="rId4" imgW="4305300" imgH="44450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>
            <p:extLst/>
          </p:nvPr>
        </p:nvGraphicFramePr>
        <p:xfrm>
          <a:off x="3575050" y="4239878"/>
          <a:ext cx="3024188" cy="563563"/>
        </p:xfrm>
        <a:graphic>
          <a:graphicData uri="http://schemas.openxmlformats.org/presentationml/2006/ole">
            <p:oleObj spid="_x0000_s63543" name="Формула" r:id="rId5" imgW="1231366" imgH="228501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9142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Methods for constructing self-similarity solutions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Determination </a:t>
            </a:r>
            <a:r>
              <a:rPr lang="en-US" dirty="0">
                <a:solidFill>
                  <a:schemeClr val="tx1"/>
                </a:solidFill>
              </a:rPr>
              <a:t>of the space of parameters describing the problem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Finding/guessing the symmetry of this space, which allows one to determine the invariants of this </a:t>
            </a:r>
            <a:r>
              <a:rPr lang="en-US" dirty="0" smtClean="0">
                <a:solidFill>
                  <a:schemeClr val="tx1"/>
                </a:solidFill>
              </a:rPr>
              <a:t>space;</a:t>
            </a:r>
          </a:p>
          <a:p>
            <a:pPr lvl="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Representation of physical laws/dependences as correlations between these invariants. Here, the hypothesis of an analytical character of physical laws is </a:t>
            </a:r>
            <a:r>
              <a:rPr lang="en-US" dirty="0" smtClean="0">
                <a:solidFill>
                  <a:schemeClr val="tx1"/>
                </a:solidFill>
              </a:rPr>
              <a:t>used;</a:t>
            </a:r>
          </a:p>
          <a:p>
            <a:pPr lvl="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Application of additional principles, such as the correlation depletion principle, the intermediate asymptotic, etc., depending on </a:t>
            </a:r>
            <a:r>
              <a:rPr lang="en-US" dirty="0" smtClean="0">
                <a:solidFill>
                  <a:schemeClr val="tx1"/>
                </a:solidFill>
              </a:rPr>
              <a:t>a particular </a:t>
            </a:r>
            <a:r>
              <a:rPr lang="en-US" dirty="0">
                <a:solidFill>
                  <a:schemeClr val="tx1"/>
                </a:solidFill>
              </a:rPr>
              <a:t>problem </a:t>
            </a:r>
            <a:r>
              <a:rPr lang="en-US" dirty="0" smtClean="0">
                <a:solidFill>
                  <a:schemeClr val="tx1"/>
                </a:solidFill>
              </a:rPr>
              <a:t>analyzed.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708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36" name="Rectangle 7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38" name="Rectangle 7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40" name="Rectangle 8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71457" name="Group 97"/>
          <p:cNvGrpSpPr>
            <a:grpSpLocks/>
          </p:cNvGrpSpPr>
          <p:nvPr/>
        </p:nvGrpSpPr>
        <p:grpSpPr bwMode="auto">
          <a:xfrm>
            <a:off x="7992952" y="1839297"/>
            <a:ext cx="3465513" cy="2051050"/>
            <a:chOff x="672" y="240"/>
            <a:chExt cx="4164" cy="2396"/>
          </a:xfrm>
        </p:grpSpPr>
        <p:graphicFrame>
          <p:nvGraphicFramePr>
            <p:cNvPr id="271437" name="Object 77"/>
            <p:cNvGraphicFramePr>
              <a:graphicFrameLocks noChangeAspect="1"/>
            </p:cNvGraphicFramePr>
            <p:nvPr/>
          </p:nvGraphicFramePr>
          <p:xfrm>
            <a:off x="2400" y="1536"/>
            <a:ext cx="342" cy="312"/>
          </p:xfrm>
          <a:graphic>
            <a:graphicData uri="http://schemas.openxmlformats.org/presentationml/2006/ole">
              <p:oleObj spid="_x0000_s64616" name="Microsoft Equation 3.0" r:id="rId3" imgW="253890" imgH="228501" progId="Equation.3">
                <p:embed/>
              </p:oleObj>
            </a:graphicData>
          </a:graphic>
        </p:graphicFrame>
        <p:grpSp>
          <p:nvGrpSpPr>
            <p:cNvPr id="271456" name="Group 96"/>
            <p:cNvGrpSpPr>
              <a:grpSpLocks/>
            </p:cNvGrpSpPr>
            <p:nvPr/>
          </p:nvGrpSpPr>
          <p:grpSpPr bwMode="auto">
            <a:xfrm>
              <a:off x="672" y="240"/>
              <a:ext cx="4164" cy="2396"/>
              <a:chOff x="672" y="240"/>
              <a:chExt cx="4164" cy="2396"/>
            </a:xfrm>
          </p:grpSpPr>
          <p:grpSp>
            <p:nvGrpSpPr>
              <p:cNvPr id="271362" name="Group 2"/>
              <p:cNvGrpSpPr>
                <a:grpSpLocks/>
              </p:cNvGrpSpPr>
              <p:nvPr/>
            </p:nvGrpSpPr>
            <p:grpSpPr bwMode="auto">
              <a:xfrm>
                <a:off x="1020" y="572"/>
                <a:ext cx="3168" cy="2064"/>
                <a:chOff x="1701" y="3801"/>
                <a:chExt cx="9148" cy="6701"/>
              </a:xfrm>
            </p:grpSpPr>
            <p:sp>
              <p:nvSpPr>
                <p:cNvPr id="271363" name="Line 3"/>
                <p:cNvSpPr>
                  <a:spLocks noChangeAspect="1" noChangeShapeType="1"/>
                </p:cNvSpPr>
                <p:nvPr/>
              </p:nvSpPr>
              <p:spPr bwMode="auto">
                <a:xfrm>
                  <a:off x="4041" y="5944"/>
                  <a:ext cx="166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4" name="Line 4"/>
                <p:cNvSpPr>
                  <a:spLocks noChangeAspect="1" noChangeShapeType="1"/>
                </p:cNvSpPr>
                <p:nvPr/>
              </p:nvSpPr>
              <p:spPr bwMode="auto">
                <a:xfrm rot="-10800000">
                  <a:off x="6561" y="5944"/>
                  <a:ext cx="166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5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5675" y="5512"/>
                  <a:ext cx="713" cy="951"/>
                </a:xfrm>
                <a:prstGeom prst="irregularSeal1">
                  <a:avLst/>
                </a:prstGeom>
                <a:solidFill>
                  <a:srgbClr val="FF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7338" y="9076"/>
                  <a:ext cx="237" cy="23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7" name="Line 7"/>
                <p:cNvSpPr>
                  <a:spLocks noChangeAspect="1" noChangeShapeType="1"/>
                </p:cNvSpPr>
                <p:nvPr/>
              </p:nvSpPr>
              <p:spPr bwMode="auto">
                <a:xfrm rot="3844649">
                  <a:off x="6032" y="7769"/>
                  <a:ext cx="166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7575" y="8363"/>
                  <a:ext cx="238" cy="23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6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8051" y="8839"/>
                  <a:ext cx="237" cy="237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37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625" y="8839"/>
                  <a:ext cx="238" cy="237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1371" name="Group 11"/>
                <p:cNvGrpSpPr>
                  <a:grpSpLocks/>
                </p:cNvGrpSpPr>
                <p:nvPr/>
              </p:nvGrpSpPr>
              <p:grpSpPr bwMode="auto">
                <a:xfrm>
                  <a:off x="1701" y="4988"/>
                  <a:ext cx="2219" cy="1903"/>
                  <a:chOff x="1701" y="4988"/>
                  <a:chExt cx="2219" cy="1903"/>
                </a:xfrm>
              </p:grpSpPr>
              <p:grpSp>
                <p:nvGrpSpPr>
                  <p:cNvPr id="271372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01" y="5227"/>
                    <a:ext cx="1901" cy="1664"/>
                    <a:chOff x="1881" y="3607"/>
                    <a:chExt cx="1440" cy="1260"/>
                  </a:xfrm>
                </p:grpSpPr>
                <p:grpSp>
                  <p:nvGrpSpPr>
                    <p:cNvPr id="271373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81" y="3607"/>
                      <a:ext cx="1440" cy="1260"/>
                      <a:chOff x="4941" y="3784"/>
                      <a:chExt cx="1440" cy="1260"/>
                    </a:xfrm>
                  </p:grpSpPr>
                  <p:sp>
                    <p:nvSpPr>
                      <p:cNvPr id="271374" name="Oval 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81" y="432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00080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71375" name="Group 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941" y="3784"/>
                        <a:ext cx="1440" cy="1260"/>
                        <a:chOff x="2241" y="3784"/>
                        <a:chExt cx="1440" cy="1260"/>
                      </a:xfrm>
                    </p:grpSpPr>
                    <p:sp>
                      <p:nvSpPr>
                        <p:cNvPr id="271376" name="Oval 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961" y="396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77" name="Oval 1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961" y="432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78" name="Oval 1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21" y="414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79" name="Oval 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41" y="37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0" name="Oval 2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81" y="37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1" name="Oval 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396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2" name="Oval 2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01" y="37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3" name="Oval 2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01" y="414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4" name="Oval 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41" y="450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5" name="Oval 2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432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6" name="Oval 2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41" y="414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7" name="Oval 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01" y="46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8" name="Oval 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41" y="450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89" name="Oval 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46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71390" name="Oval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961" y="468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00080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271391" name="Oval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1" y="432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008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392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1" y="396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008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393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1" y="396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008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394" name="Oval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1" y="432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008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7139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759" y="4988"/>
                    <a:ext cx="1161" cy="1262"/>
                  </a:xfrm>
                  <a:custGeom>
                    <a:avLst/>
                    <a:gdLst>
                      <a:gd name="T0" fmla="*/ 58 w 1161"/>
                      <a:gd name="T1" fmla="*/ 1054 h 1262"/>
                      <a:gd name="T2" fmla="*/ 309 w 1161"/>
                      <a:gd name="T3" fmla="*/ 1242 h 1262"/>
                      <a:gd name="T4" fmla="*/ 880 w 1161"/>
                      <a:gd name="T5" fmla="*/ 1253 h 1262"/>
                      <a:gd name="T6" fmla="*/ 1131 w 1161"/>
                      <a:gd name="T7" fmla="*/ 909 h 1262"/>
                      <a:gd name="T8" fmla="*/ 1131 w 1161"/>
                      <a:gd name="T9" fmla="*/ 564 h 1262"/>
                      <a:gd name="T10" fmla="*/ 630 w 1161"/>
                      <a:gd name="T11" fmla="*/ 64 h 1262"/>
                      <a:gd name="T12" fmla="*/ 90 w 1161"/>
                      <a:gd name="T13" fmla="*/ 177 h 1262"/>
                      <a:gd name="T14" fmla="*/ 215 w 1161"/>
                      <a:gd name="T15" fmla="*/ 709 h 1262"/>
                      <a:gd name="T16" fmla="*/ 58 w 1161"/>
                      <a:gd name="T17" fmla="*/ 1054 h 1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61" h="1262">
                        <a:moveTo>
                          <a:pt x="58" y="1054"/>
                        </a:moveTo>
                        <a:cubicBezTo>
                          <a:pt x="161" y="1124"/>
                          <a:pt x="109" y="1166"/>
                          <a:pt x="309" y="1242"/>
                        </a:cubicBezTo>
                        <a:cubicBezTo>
                          <a:pt x="434" y="1245"/>
                          <a:pt x="768" y="1241"/>
                          <a:pt x="880" y="1253"/>
                        </a:cubicBezTo>
                        <a:cubicBezTo>
                          <a:pt x="1000" y="1262"/>
                          <a:pt x="1081" y="932"/>
                          <a:pt x="1131" y="909"/>
                        </a:cubicBezTo>
                        <a:cubicBezTo>
                          <a:pt x="1161" y="878"/>
                          <a:pt x="1131" y="564"/>
                          <a:pt x="1131" y="564"/>
                        </a:cubicBezTo>
                        <a:cubicBezTo>
                          <a:pt x="1078" y="450"/>
                          <a:pt x="772" y="143"/>
                          <a:pt x="630" y="64"/>
                        </a:cubicBezTo>
                        <a:cubicBezTo>
                          <a:pt x="457" y="0"/>
                          <a:pt x="159" y="70"/>
                          <a:pt x="90" y="177"/>
                        </a:cubicBezTo>
                        <a:cubicBezTo>
                          <a:pt x="0" y="290"/>
                          <a:pt x="220" y="563"/>
                          <a:pt x="215" y="709"/>
                        </a:cubicBezTo>
                        <a:cubicBezTo>
                          <a:pt x="210" y="855"/>
                          <a:pt x="91" y="982"/>
                          <a:pt x="58" y="1054"/>
                        </a:cubicBez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1396" name="Group 36"/>
                <p:cNvGrpSpPr>
                  <a:grpSpLocks/>
                </p:cNvGrpSpPr>
                <p:nvPr/>
              </p:nvGrpSpPr>
              <p:grpSpPr bwMode="auto">
                <a:xfrm>
                  <a:off x="8395" y="4928"/>
                  <a:ext cx="2454" cy="2338"/>
                  <a:chOff x="8395" y="4928"/>
                  <a:chExt cx="2454" cy="2338"/>
                </a:xfrm>
              </p:grpSpPr>
              <p:grpSp>
                <p:nvGrpSpPr>
                  <p:cNvPr id="271397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11" y="5131"/>
                    <a:ext cx="2138" cy="2135"/>
                    <a:chOff x="7821" y="3607"/>
                    <a:chExt cx="1620" cy="1617"/>
                  </a:xfrm>
                </p:grpSpPr>
                <p:grpSp>
                  <p:nvGrpSpPr>
                    <p:cNvPr id="271398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821" y="3607"/>
                      <a:ext cx="1620" cy="1437"/>
                      <a:chOff x="7821" y="3607"/>
                      <a:chExt cx="1620" cy="1437"/>
                    </a:xfrm>
                  </p:grpSpPr>
                  <p:grpSp>
                    <p:nvGrpSpPr>
                      <p:cNvPr id="27139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10800000">
                        <a:off x="7821" y="3607"/>
                        <a:ext cx="1440" cy="1260"/>
                        <a:chOff x="4941" y="3784"/>
                        <a:chExt cx="1440" cy="1260"/>
                      </a:xfrm>
                    </p:grpSpPr>
                    <p:sp>
                      <p:nvSpPr>
                        <p:cNvPr id="271400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481" y="4324"/>
                          <a:ext cx="360" cy="36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993300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71401" name="Group 4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941" y="3784"/>
                          <a:ext cx="1440" cy="1260"/>
                          <a:chOff x="2241" y="3784"/>
                          <a:chExt cx="1440" cy="1260"/>
                        </a:xfrm>
                      </p:grpSpPr>
                      <p:sp>
                        <p:nvSpPr>
                          <p:cNvPr id="271402" name="Oval 4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961" y="396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3" name="Oval 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961" y="432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4" name="Oval 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321" y="414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5" name="Oval 4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141" y="37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6" name="Oval 4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781" y="37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7" name="Oval 4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396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8" name="Oval 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601" y="37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09" name="Oval 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601" y="414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0" name="Oval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141" y="450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1" name="Oval 5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432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2" name="Oval 5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241" y="414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3" name="Oval 5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601" y="46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4" name="Oval 5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241" y="450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5" name="Oval 5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46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1416" name="Oval 5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961" y="4684"/>
                            <a:ext cx="360" cy="360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993300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271417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821" y="378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18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181" y="468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19" name="Oval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821" y="432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0" name="Oval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001" y="414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1" name="Oval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1" y="378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2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21" y="450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3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1" y="468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4" name="Oval 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81" y="396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5" name="Oval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81" y="450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1426" name="Oval 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81" y="4144"/>
                        <a:ext cx="360" cy="3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330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71427" name="Oval 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541" y="486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33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428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61" y="486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33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429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1" y="486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33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430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1" y="4684"/>
                      <a:ext cx="360" cy="3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33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71431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8395" y="4928"/>
                    <a:ext cx="1501" cy="978"/>
                  </a:xfrm>
                  <a:custGeom>
                    <a:avLst/>
                    <a:gdLst>
                      <a:gd name="T0" fmla="*/ 683 w 1501"/>
                      <a:gd name="T1" fmla="*/ 957 h 978"/>
                      <a:gd name="T2" fmla="*/ 902 w 1501"/>
                      <a:gd name="T3" fmla="*/ 738 h 978"/>
                      <a:gd name="T4" fmla="*/ 1341 w 1501"/>
                      <a:gd name="T5" fmla="*/ 519 h 978"/>
                      <a:gd name="T6" fmla="*/ 1309 w 1501"/>
                      <a:gd name="T7" fmla="*/ 143 h 978"/>
                      <a:gd name="T8" fmla="*/ 564 w 1501"/>
                      <a:gd name="T9" fmla="*/ 50 h 978"/>
                      <a:gd name="T10" fmla="*/ 94 w 1501"/>
                      <a:gd name="T11" fmla="*/ 332 h 978"/>
                      <a:gd name="T12" fmla="*/ 57 w 1501"/>
                      <a:gd name="T13" fmla="*/ 801 h 978"/>
                      <a:gd name="T14" fmla="*/ 683 w 1501"/>
                      <a:gd name="T15" fmla="*/ 957 h 9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01" h="978">
                        <a:moveTo>
                          <a:pt x="683" y="957"/>
                        </a:moveTo>
                        <a:cubicBezTo>
                          <a:pt x="753" y="883"/>
                          <a:pt x="811" y="791"/>
                          <a:pt x="902" y="738"/>
                        </a:cubicBezTo>
                        <a:cubicBezTo>
                          <a:pt x="956" y="609"/>
                          <a:pt x="1328" y="675"/>
                          <a:pt x="1341" y="519"/>
                        </a:cubicBezTo>
                        <a:cubicBezTo>
                          <a:pt x="1193" y="371"/>
                          <a:pt x="1501" y="162"/>
                          <a:pt x="1309" y="143"/>
                        </a:cubicBezTo>
                        <a:cubicBezTo>
                          <a:pt x="1054" y="60"/>
                          <a:pt x="822" y="0"/>
                          <a:pt x="564" y="50"/>
                        </a:cubicBezTo>
                        <a:cubicBezTo>
                          <a:pt x="341" y="103"/>
                          <a:pt x="185" y="272"/>
                          <a:pt x="94" y="332"/>
                        </a:cubicBezTo>
                        <a:cubicBezTo>
                          <a:pt x="0" y="497"/>
                          <a:pt x="60" y="651"/>
                          <a:pt x="57" y="801"/>
                        </a:cubicBezTo>
                        <a:cubicBezTo>
                          <a:pt x="155" y="905"/>
                          <a:pt x="528" y="978"/>
                          <a:pt x="683" y="957"/>
                        </a:cubicBez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1432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7338" y="10264"/>
                  <a:ext cx="237" cy="23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433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49" y="3801"/>
                  <a:ext cx="1645" cy="1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  <p:sp>
              <p:nvSpPr>
                <p:cNvPr id="271434" name="Text Box 7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61" y="3832"/>
                  <a:ext cx="1582" cy="1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  <p:sp>
              <p:nvSpPr>
                <p:cNvPr id="271435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661" y="8824"/>
                  <a:ext cx="1136" cy="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altLang="ru-RU" sz="1600"/>
                </a:p>
              </p:txBody>
            </p:sp>
          </p:grpSp>
          <p:graphicFrame>
            <p:nvGraphicFramePr>
              <p:cNvPr id="271439" name="Object 79"/>
              <p:cNvGraphicFramePr>
                <a:graphicFrameLocks noChangeAspect="1"/>
              </p:cNvGraphicFramePr>
              <p:nvPr/>
            </p:nvGraphicFramePr>
            <p:xfrm>
              <a:off x="672" y="240"/>
              <a:ext cx="540" cy="522"/>
            </p:xfrm>
            <a:graphic>
              <a:graphicData uri="http://schemas.openxmlformats.org/presentationml/2006/ole">
                <p:oleObj spid="_x0000_s64617" name="Microsoft Equation 3.0" r:id="rId4" imgW="457200" imgH="431800" progId="Equation.3">
                  <p:embed/>
                </p:oleObj>
              </a:graphicData>
            </a:graphic>
          </p:graphicFrame>
          <p:graphicFrame>
            <p:nvGraphicFramePr>
              <p:cNvPr id="271441" name="Object 81"/>
              <p:cNvGraphicFramePr>
                <a:graphicFrameLocks noChangeAspect="1"/>
              </p:cNvGraphicFramePr>
              <p:nvPr/>
            </p:nvGraphicFramePr>
            <p:xfrm>
              <a:off x="4320" y="336"/>
              <a:ext cx="516" cy="498"/>
            </p:xfrm>
            <a:graphic>
              <a:graphicData uri="http://schemas.openxmlformats.org/presentationml/2006/ole">
                <p:oleObj spid="_x0000_s64618" name="Microsoft Equation 3.0" r:id="rId5" imgW="457200" imgH="431800" progId="Equation.3">
                  <p:embed/>
                </p:oleObj>
              </a:graphicData>
            </a:graphic>
          </p:graphicFrame>
        </p:grpSp>
      </p:grpSp>
      <p:sp>
        <p:nvSpPr>
          <p:cNvPr id="271442" name="Rectangle 8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43" name="Rectangle 83"/>
          <p:cNvSpPr>
            <a:spLocks noChangeArrowheads="1"/>
          </p:cNvSpPr>
          <p:nvPr/>
        </p:nvSpPr>
        <p:spPr bwMode="auto">
          <a:xfrm>
            <a:off x="1524001" y="339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71444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45" name="Rectangle 8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46" name="Rectangle 8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47" name="Rectangle 87"/>
          <p:cNvSpPr>
            <a:spLocks noChangeArrowheads="1"/>
          </p:cNvSpPr>
          <p:nvPr/>
        </p:nvSpPr>
        <p:spPr bwMode="auto">
          <a:xfrm>
            <a:off x="1524001" y="2734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1448" name="Object 88"/>
          <p:cNvGraphicFramePr>
            <a:graphicFrameLocks noGrp="1" noChangeAspect="1"/>
          </p:cNvGraphicFramePr>
          <p:nvPr>
            <p:ph sz="half" idx="1"/>
          </p:nvPr>
        </p:nvGraphicFramePr>
        <p:xfrm>
          <a:off x="2063750" y="3922713"/>
          <a:ext cx="7272338" cy="704850"/>
        </p:xfrm>
        <a:graphic>
          <a:graphicData uri="http://schemas.openxmlformats.org/presentationml/2006/ole">
            <p:oleObj spid="_x0000_s64619" r:id="rId6" imgW="4267200" imgH="482600" progId="Equation.2">
              <p:embed/>
            </p:oleObj>
          </a:graphicData>
        </a:graphic>
      </p:graphicFrame>
      <p:sp>
        <p:nvSpPr>
          <p:cNvPr id="271449" name="Rectangle 89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450" name="Rectangle 90"/>
          <p:cNvSpPr>
            <a:spLocks noChangeArrowheads="1"/>
          </p:cNvSpPr>
          <p:nvPr/>
        </p:nvSpPr>
        <p:spPr bwMode="auto">
          <a:xfrm>
            <a:off x="1097280" y="4581526"/>
            <a:ext cx="917543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2000" dirty="0"/>
              <a:t>Essentially, we are using the correlation depletion principle in the relative  four-velocity space  which enables us  to neglect the relative motion of not detected particles, namely the quantity            </a:t>
            </a:r>
          </a:p>
          <a:p>
            <a:r>
              <a:rPr lang="en-GB" altLang="ru-RU" sz="2000" dirty="0"/>
              <a:t>in the right-hand side of the above equation.</a:t>
            </a:r>
            <a:endParaRPr lang="en-US" altLang="ru-RU" sz="2000" dirty="0"/>
          </a:p>
        </p:txBody>
      </p:sp>
      <p:graphicFrame>
        <p:nvGraphicFramePr>
          <p:cNvPr id="271451" name="Object 91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635533" y="5222791"/>
          <a:ext cx="1871663" cy="471488"/>
        </p:xfrm>
        <a:graphic>
          <a:graphicData uri="http://schemas.openxmlformats.org/presentationml/2006/ole">
            <p:oleObj spid="_x0000_s64620" r:id="rId7" imgW="1167893" imgH="342751" progId="Equation.2">
              <p:embed/>
            </p:oleObj>
          </a:graphicData>
        </a:graphic>
      </p:graphicFrame>
      <p:sp>
        <p:nvSpPr>
          <p:cNvPr id="271452" name="Rectangle 92"/>
          <p:cNvSpPr>
            <a:spLocks noChangeArrowheads="1"/>
          </p:cNvSpPr>
          <p:nvPr/>
        </p:nvSpPr>
        <p:spPr bwMode="auto">
          <a:xfrm>
            <a:off x="1097280" y="3284538"/>
            <a:ext cx="8819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dirty="0"/>
              <a:t>The relationship between X</a:t>
            </a:r>
            <a:r>
              <a:rPr lang="en-GB" altLang="ru-RU" baseline="-25000" dirty="0"/>
              <a:t>1</a:t>
            </a:r>
            <a:r>
              <a:rPr lang="en-GB" altLang="ru-RU" dirty="0"/>
              <a:t> and X</a:t>
            </a:r>
            <a:r>
              <a:rPr lang="en-GB" altLang="ru-RU" baseline="-25000" dirty="0"/>
              <a:t>2</a:t>
            </a:r>
            <a:r>
              <a:rPr lang="en-GB" altLang="ru-RU" dirty="0"/>
              <a:t>  is described by the conservation laws written in the form</a:t>
            </a:r>
            <a:endParaRPr lang="en-US" altLang="ru-RU" dirty="0"/>
          </a:p>
        </p:txBody>
      </p:sp>
      <p:sp>
        <p:nvSpPr>
          <p:cNvPr id="271453" name="Rectangle 93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1454" name="Object 94"/>
          <p:cNvGraphicFramePr>
            <a:graphicFrameLocks noChangeAspect="1"/>
          </p:cNvGraphicFramePr>
          <p:nvPr>
            <p:extLst/>
          </p:nvPr>
        </p:nvGraphicFramePr>
        <p:xfrm>
          <a:off x="2282171" y="2499491"/>
          <a:ext cx="2808287" cy="519113"/>
        </p:xfrm>
        <a:graphic>
          <a:graphicData uri="http://schemas.openxmlformats.org/presentationml/2006/ole">
            <p:oleObj spid="_x0000_s64621" name="Формула" r:id="rId8" imgW="1651000" imgH="304800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7" y="286603"/>
            <a:ext cx="10202643" cy="1450757"/>
          </a:xfrm>
        </p:spPr>
        <p:txBody>
          <a:bodyPr>
            <a:normAutofit/>
          </a:bodyPr>
          <a:lstStyle/>
          <a:p>
            <a:r>
              <a:rPr lang="en-US" altLang="ru-RU" sz="4400" dirty="0" smtClean="0">
                <a:solidFill>
                  <a:schemeClr val="accent1">
                    <a:lumMod val="50000"/>
                  </a:schemeClr>
                </a:solidFill>
              </a:rPr>
              <a:t>General self-similarity </a:t>
            </a:r>
            <a:r>
              <a:rPr lang="en-US" altLang="ru-RU" sz="4400" dirty="0">
                <a:solidFill>
                  <a:schemeClr val="accent1">
                    <a:lumMod val="50000"/>
                  </a:schemeClr>
                </a:solidFill>
              </a:rPr>
              <a:t>solution for relativistic interacting particles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524001" y="339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2394" name="Object 10"/>
          <p:cNvGraphicFramePr>
            <a:graphicFrameLocks noChangeAspect="1"/>
          </p:cNvGraphicFramePr>
          <p:nvPr/>
        </p:nvGraphicFramePr>
        <p:xfrm>
          <a:off x="2711450" y="4437063"/>
          <a:ext cx="4343400" cy="747712"/>
        </p:xfrm>
        <a:graphic>
          <a:graphicData uri="http://schemas.openxmlformats.org/presentationml/2006/ole">
            <p:oleObj spid="_x0000_s65606" name="Microsoft Equation 3.0" r:id="rId3" imgW="1943100" imgH="393700" progId="Equation.3">
              <p:embed/>
            </p:oleObj>
          </a:graphicData>
        </a:graphic>
      </p:graphicFrame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1524001" y="2734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2396" name="Object 12"/>
          <p:cNvGraphicFramePr>
            <a:graphicFrameLocks noChangeAspect="1"/>
          </p:cNvGraphicFramePr>
          <p:nvPr/>
        </p:nvGraphicFramePr>
        <p:xfrm>
          <a:off x="2640013" y="5229226"/>
          <a:ext cx="5181600" cy="976313"/>
        </p:xfrm>
        <a:graphic>
          <a:graphicData uri="http://schemas.openxmlformats.org/presentationml/2006/ole">
            <p:oleObj spid="_x0000_s65607" name="Microsoft Equation 3.0" r:id="rId4" imgW="1892300" imgH="444500" progId="Equation.3">
              <p:embed/>
            </p:oleObj>
          </a:graphicData>
        </a:graphic>
      </p:graphicFrame>
      <p:graphicFrame>
        <p:nvGraphicFramePr>
          <p:cNvPr id="272397" name="Object 1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2063751" y="1866208"/>
          <a:ext cx="7720726" cy="1234233"/>
        </p:xfrm>
        <a:graphic>
          <a:graphicData uri="http://schemas.openxmlformats.org/presentationml/2006/ole">
            <p:oleObj spid="_x0000_s65608" r:id="rId5" imgW="4330700" imgH="749300" progId="Equation.2">
              <p:embed/>
            </p:oleObj>
          </a:graphicData>
        </a:graphic>
      </p:graphicFrame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1326133" y="2861788"/>
            <a:ext cx="963339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ru-RU" sz="2000" dirty="0"/>
              <a:t>In the  case of production of antiparticle with mass M</a:t>
            </a:r>
            <a:r>
              <a:rPr lang="en-GB" altLang="ru-RU" sz="2000" baseline="-25000" dirty="0"/>
              <a:t>3</a:t>
            </a:r>
            <a:r>
              <a:rPr lang="en-GB" altLang="ru-RU" sz="2000" dirty="0"/>
              <a:t>, the mass M</a:t>
            </a:r>
            <a:r>
              <a:rPr lang="en-GB" altLang="ru-RU" sz="2000" baseline="-25000" dirty="0"/>
              <a:t>4</a:t>
            </a:r>
            <a:r>
              <a:rPr lang="en-GB" altLang="ru-RU" sz="2000" dirty="0"/>
              <a:t> is equal to M</a:t>
            </a:r>
            <a:r>
              <a:rPr lang="en-GB" altLang="ru-RU" sz="2000" baseline="-25000" dirty="0"/>
              <a:t>3</a:t>
            </a:r>
            <a:r>
              <a:rPr lang="en-GB" altLang="ru-RU" sz="2000" dirty="0"/>
              <a:t>  as a consequence of conservation of quantum numbers.  In studying the production of protons and nuclear fragments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ru-RU" sz="2000" dirty="0"/>
              <a:t>M</a:t>
            </a:r>
            <a:r>
              <a:rPr lang="en-GB" altLang="ru-RU" sz="2000" baseline="-25000" dirty="0"/>
              <a:t>4</a:t>
            </a:r>
            <a:r>
              <a:rPr lang="en-GB" altLang="ru-RU" sz="2000" dirty="0"/>
              <a:t>  =  </a:t>
            </a:r>
            <a:r>
              <a:rPr lang="en-GB" altLang="ru-RU" sz="2000" dirty="0">
                <a:sym typeface="Symbol" panose="05050102010706020507" pitchFamily="18" charset="2"/>
              </a:rPr>
              <a:t></a:t>
            </a:r>
            <a:r>
              <a:rPr lang="en-GB" altLang="ru-RU" sz="2000" dirty="0"/>
              <a:t>M</a:t>
            </a:r>
            <a:r>
              <a:rPr lang="en-GB" altLang="ru-RU" sz="2000" baseline="-25000" dirty="0"/>
              <a:t>3</a:t>
            </a:r>
            <a:r>
              <a:rPr lang="en-GB" altLang="ru-RU" sz="2000" dirty="0"/>
              <a:t>  as far as the minimum value of  </a:t>
            </a:r>
            <a:r>
              <a:rPr lang="en-GB" altLang="ru-RU" sz="2000" dirty="0">
                <a:sym typeface="Symbol" panose="05050102010706020507" pitchFamily="18" charset="2"/>
              </a:rPr>
              <a:t></a:t>
            </a:r>
            <a:r>
              <a:rPr lang="en-GB" altLang="ru-RU" sz="2000" dirty="0"/>
              <a:t> corresponds to the case that no other additional particles are produced.  The values of X</a:t>
            </a:r>
            <a:r>
              <a:rPr lang="en-GB" altLang="ru-RU" sz="2000" baseline="-25000" dirty="0"/>
              <a:t>1</a:t>
            </a:r>
            <a:r>
              <a:rPr lang="en-GB" altLang="ru-RU" sz="2000" dirty="0"/>
              <a:t> and X</a:t>
            </a:r>
            <a:r>
              <a:rPr lang="en-GB" altLang="ru-RU" sz="2000" baseline="-25000" dirty="0"/>
              <a:t>2</a:t>
            </a:r>
            <a:r>
              <a:rPr lang="en-GB" altLang="ru-RU" sz="2000" dirty="0"/>
              <a:t>  obtained from the minimum </a:t>
            </a:r>
            <a:r>
              <a:rPr lang="en-GB" altLang="ru-RU" sz="2000" dirty="0">
                <a:sym typeface="Symbol" panose="05050102010706020507" pitchFamily="18" charset="2"/>
              </a:rPr>
              <a:t></a:t>
            </a:r>
            <a:r>
              <a:rPr lang="en-GB" altLang="ru-RU" sz="2000" dirty="0"/>
              <a:t> are used to construct a universal description of the A-dependencies. 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2400" name="Object 16"/>
          <p:cNvGraphicFramePr>
            <a:graphicFrameLocks noChangeAspect="1"/>
          </p:cNvGraphicFramePr>
          <p:nvPr/>
        </p:nvGraphicFramePr>
        <p:xfrm>
          <a:off x="8183563" y="4581525"/>
          <a:ext cx="1871662" cy="514350"/>
        </p:xfrm>
        <a:graphic>
          <a:graphicData uri="http://schemas.openxmlformats.org/presentationml/2006/ole">
            <p:oleObj spid="_x0000_s65609" name="Формула" r:id="rId6" imgW="863225" imgH="241195" progId="Equation.3">
              <p:embed/>
            </p:oleObj>
          </a:graphicData>
        </a:graphic>
      </p:graphicFrame>
      <p:sp>
        <p:nvSpPr>
          <p:cNvPr id="272402" name="Rectangle 18"/>
          <p:cNvSpPr>
            <a:spLocks noChangeArrowheads="1"/>
          </p:cNvSpPr>
          <p:nvPr/>
        </p:nvSpPr>
        <p:spPr bwMode="auto">
          <a:xfrm>
            <a:off x="2063751" y="692150"/>
            <a:ext cx="81581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dirty="0" smtClean="0">
                <a:solidFill>
                  <a:schemeClr val="hlink"/>
                </a:solidFill>
                <a:latin typeface="+mj-lt"/>
              </a:rPr>
              <a:t>General self-similarity </a:t>
            </a:r>
            <a:r>
              <a:rPr lang="en-US" altLang="ru-RU" dirty="0">
                <a:solidFill>
                  <a:schemeClr val="hlink"/>
                </a:solidFill>
                <a:latin typeface="+mj-lt"/>
              </a:rPr>
              <a:t>solution for relativistic interacting particles</a:t>
            </a:r>
            <a:endParaRPr lang="ru-RU" altLang="ru-RU" dirty="0">
              <a:solidFill>
                <a:schemeClr val="hlink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0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4400" dirty="0">
                <a:solidFill>
                  <a:schemeClr val="hlink"/>
                </a:solidFill>
              </a:rPr>
              <a:t>General self-similarity solution for relativistic interacting </a:t>
            </a:r>
            <a:r>
              <a:rPr lang="en-US" altLang="ru-RU" sz="4400" dirty="0" smtClean="0">
                <a:solidFill>
                  <a:schemeClr val="hlink"/>
                </a:solidFill>
              </a:rPr>
              <a:t>particles</a:t>
            </a:r>
            <a:endParaRPr lang="ru-RU" sz="44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17843" y="2769705"/>
            <a:ext cx="4923511" cy="3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48994" y="1737360"/>
            <a:ext cx="22194247" cy="5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3342586" y="1840420"/>
          <a:ext cx="5149735" cy="913074"/>
        </p:xfrm>
        <a:graphic>
          <a:graphicData uri="http://schemas.openxmlformats.org/presentationml/2006/ole">
            <p:oleObj spid="_x0000_s70668" name="Формула" r:id="rId4" imgW="25908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89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4524</TotalTime>
  <Words>761</Words>
  <Application>Microsoft Office PowerPoint</Application>
  <PresentationFormat>Произвольный</PresentationFormat>
  <Paragraphs>82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Ретро</vt:lpstr>
      <vt:lpstr>Формула</vt:lpstr>
      <vt:lpstr>Microsoft Equation 3.0</vt:lpstr>
      <vt:lpstr>Microsoft Equation 2.0</vt:lpstr>
      <vt:lpstr>Graph</vt:lpstr>
      <vt:lpstr>Origin Graph</vt:lpstr>
      <vt:lpstr>SELF-SIMILARITY APPROACH FOR PREDICTION AND ANALYSIS OF EXPERIMENTS AT THE ACCELERATOR COMPLEX NICA </vt:lpstr>
      <vt:lpstr>Self-similarity</vt:lpstr>
      <vt:lpstr>General concepts of the self-similarity approach (dimensionality theory)</vt:lpstr>
      <vt:lpstr>General concepts of the self-similarity approach (dimensionality theory)</vt:lpstr>
      <vt:lpstr>General concepts of the self-similarity approach (dimensionality theory)</vt:lpstr>
      <vt:lpstr>Methods for constructing self-similarity solutions</vt:lpstr>
      <vt:lpstr>General self-similarity solution for relativistic interacting particles</vt:lpstr>
      <vt:lpstr>Слайд 8</vt:lpstr>
      <vt:lpstr>General self-similarity solution for relativistic interacting particles</vt:lpstr>
      <vt:lpstr>S1/2 versus energy - reminder</vt:lpstr>
      <vt:lpstr>Φ meson production in 2 GeV (S1/2=6 GeV) and 5 GeV (S1/2 = 12 GeV) p-p collisions </vt:lpstr>
      <vt:lpstr>Φ meson production in 5 GeV p-p collisions (S1/2 = 12 GeV)</vt:lpstr>
      <vt:lpstr>Φ meson production in 7 GeV p-p collisions (S1/2 = 16 GeV)</vt:lpstr>
      <vt:lpstr>Φ meson production in 2 GeV Au-Au (S1/2 = 6 GeV) and 7 GeV Au-Au (S1/2 = 16 GeV) collisions </vt:lpstr>
      <vt:lpstr>Φ meson production in 2 GeV Au-Au (S1/2 = 6 GeV) and 7 GeV Au-Au (S1/2 = 16 GeV) collisions </vt:lpstr>
      <vt:lpstr>Слайд 16</vt:lpstr>
      <vt:lpstr>φ meson production in heavy ion collisions</vt:lpstr>
      <vt:lpstr>J/ψ production in heavy ion collisions</vt:lpstr>
      <vt:lpstr>J/ψ production in heavy ion collisions</vt:lpstr>
      <vt:lpstr>J/ψ production in 2 GeV Au-Au (S1/2 = 6 GeV) and 7 GeV Au-Au (S1/2 = 16 GeV) collisions </vt:lpstr>
      <vt:lpstr>J/ψ production in 2 GeV Au-Au (S1/2 = 6 GeV) and 7 GeV Au-Au (S1/2 = 16 GeV) collisions </vt:lpstr>
      <vt:lpstr>D+(D-) meson production in 2 GeV Au-Au (S1/2 = 6 GeV) and 7 GeV Au-Au (S1/2 = 16 GeV) collisions </vt:lpstr>
      <vt:lpstr>D+(D-) meson production  in Au-Au collisions for different collision energies (invariant cross section in mb·GeV-2 ·c3 ·sr-1 , zero angle)</vt:lpstr>
      <vt:lpstr>D+(D-) meson production in 4 GeV/c (S1/2=9.875 GeV)  Au-Au collisions at 0, 45, and 90°</vt:lpstr>
      <vt:lpstr>High-PT region</vt:lpstr>
      <vt:lpstr>Слайд 26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Proton and Light Ion Beams for Energy Amplification in Subcritical Systems</dc:title>
  <dc:creator>sos2016</dc:creator>
  <cp:lastModifiedBy>IPI OMEGA</cp:lastModifiedBy>
  <cp:revision>176</cp:revision>
  <dcterms:created xsi:type="dcterms:W3CDTF">2018-04-17T10:22:57Z</dcterms:created>
  <dcterms:modified xsi:type="dcterms:W3CDTF">2018-12-04T06:23:38Z</dcterms:modified>
</cp:coreProperties>
</file>