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84" r:id="rId2"/>
    <p:sldId id="286" r:id="rId3"/>
    <p:sldId id="288" r:id="rId4"/>
    <p:sldId id="289" r:id="rId5"/>
    <p:sldId id="291" r:id="rId6"/>
    <p:sldId id="292" r:id="rId7"/>
    <p:sldId id="295" r:id="rId8"/>
    <p:sldId id="298" r:id="rId9"/>
    <p:sldId id="299" r:id="rId10"/>
    <p:sldId id="300" r:id="rId11"/>
    <p:sldId id="302" r:id="rId12"/>
    <p:sldId id="320" r:id="rId13"/>
    <p:sldId id="324" r:id="rId14"/>
    <p:sldId id="260" r:id="rId15"/>
    <p:sldId id="261" r:id="rId16"/>
    <p:sldId id="330" r:id="rId17"/>
    <p:sldId id="262" r:id="rId18"/>
    <p:sldId id="264" r:id="rId19"/>
    <p:sldId id="327" r:id="rId20"/>
    <p:sldId id="328" r:id="rId21"/>
    <p:sldId id="340" r:id="rId22"/>
    <p:sldId id="265" r:id="rId23"/>
    <p:sldId id="267" r:id="rId24"/>
    <p:sldId id="268" r:id="rId25"/>
    <p:sldId id="269" r:id="rId26"/>
    <p:sldId id="270" r:id="rId27"/>
    <p:sldId id="271" r:id="rId28"/>
    <p:sldId id="315" r:id="rId29"/>
    <p:sldId id="272" r:id="rId30"/>
    <p:sldId id="273" r:id="rId31"/>
    <p:sldId id="274" r:id="rId32"/>
    <p:sldId id="317" r:id="rId33"/>
    <p:sldId id="308" r:id="rId34"/>
    <p:sldId id="309" r:id="rId35"/>
    <p:sldId id="310" r:id="rId36"/>
    <p:sldId id="304" r:id="rId37"/>
    <p:sldId id="305" r:id="rId38"/>
    <p:sldId id="331" r:id="rId39"/>
    <p:sldId id="306" r:id="rId40"/>
    <p:sldId id="345" r:id="rId41"/>
    <p:sldId id="343" r:id="rId42"/>
    <p:sldId id="342" r:id="rId43"/>
    <p:sldId id="341" r:id="rId44"/>
    <p:sldId id="279" r:id="rId45"/>
    <p:sldId id="338" r:id="rId46"/>
    <p:sldId id="344"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9E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653" autoAdjust="0"/>
  </p:normalViewPr>
  <p:slideViewPr>
    <p:cSldViewPr snapToGrid="0" snapToObjects="1" showGuides="1">
      <p:cViewPr>
        <p:scale>
          <a:sx n="150" d="100"/>
          <a:sy n="150" d="100"/>
        </p:scale>
        <p:origin x="-416" y="1312"/>
      </p:cViewPr>
      <p:guideLst>
        <p:guide orient="horz" pos="1941"/>
        <p:guide pos="472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DD1084-A80E-DD4C-A157-0897B9F44E93}" type="datetime1">
              <a:rPr lang="ru-RU" smtClean="0"/>
              <a:t>19.09.18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G.Feofilov (for ALICE Collaboration(, HSQCD'2018, Gatchina, 09082018</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B6CE28-D83B-E643-AFE2-701C772C0E10}" type="slidenum">
              <a:rPr lang="en-US" smtClean="0"/>
              <a:t>‹#›</a:t>
            </a:fld>
            <a:endParaRPr lang="en-US"/>
          </a:p>
        </p:txBody>
      </p:sp>
    </p:spTree>
    <p:extLst>
      <p:ext uri="{BB962C8B-B14F-4D97-AF65-F5344CB8AC3E}">
        <p14:creationId xmlns:p14="http://schemas.microsoft.com/office/powerpoint/2010/main" val="236654541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C55391-524F-D84D-87F5-0FCA24066DDD}" type="datetime1">
              <a:rPr lang="ru-RU" smtClean="0"/>
              <a:t>19.09.18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G.Feofilov (for ALICE Collaboration(, HSQCD'2018, Gatchina, 09082018</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27CD5C-B136-DF44-82E6-850B07930706}" type="slidenum">
              <a:rPr lang="en-US" smtClean="0"/>
              <a:t>‹#›</a:t>
            </a:fld>
            <a:endParaRPr lang="en-US"/>
          </a:p>
        </p:txBody>
      </p:sp>
    </p:spTree>
    <p:extLst>
      <p:ext uri="{BB962C8B-B14F-4D97-AF65-F5344CB8AC3E}">
        <p14:creationId xmlns:p14="http://schemas.microsoft.com/office/powerpoint/2010/main" val="3402884113"/>
      </p:ext>
    </p:extLst>
  </p:cSld>
  <p:clrMap bg1="lt1" tx1="dk1" bg2="lt2" tx2="dk2" accent1="accent1" accent2="accent2" accent3="accent3" accent4="accent4" accent5="accent5" accent6="accent6" hlink="hlink" folHlink="folHlink"/>
  <p:hf sldNum="0"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aliceinfo.cern.ch/Figure/node/242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arxiv.org/abs/1807.04538"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arxiv.org/abs/1807.04538"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arxiv.org/abs/1807.0453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sciencedirect.com/science/article/pii/S0375947417304839"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54244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total systematic uncertainty on the </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-integrated yields amounts to 5(9)%, 7(12)%, 6(14)% and 9(18)% for </a:t>
            </a:r>
            <a:r>
              <a:rPr lang="en-US" sz="1200" i="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S0, </a:t>
            </a:r>
            <a:r>
              <a:rPr lang="en-US" sz="1200" kern="1200" dirty="0" err="1" smtClean="0">
                <a:solidFill>
                  <a:schemeClr val="tx1"/>
                </a:solidFill>
                <a:effectLst/>
                <a:latin typeface="+mn-lt"/>
                <a:ea typeface="+mn-ea"/>
                <a:cs typeface="+mn-cs"/>
              </a:rPr>
              <a:t>lyambda,ksi</a:t>
            </a:r>
            <a:r>
              <a:rPr lang="en-US" sz="1200" kern="1200" dirty="0" smtClean="0">
                <a:solidFill>
                  <a:schemeClr val="tx1"/>
                </a:solidFill>
                <a:effectLst/>
                <a:latin typeface="+mn-lt"/>
                <a:ea typeface="+mn-ea"/>
                <a:cs typeface="+mn-cs"/>
              </a:rPr>
              <a:t> and omega  respectively. </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Figure Caption: </a:t>
            </a:r>
          </a:p>
          <a:p>
            <a:r>
              <a:rPr lang="en-US" sz="1200" b="0" kern="1200" dirty="0" smtClean="0">
                <a:solidFill>
                  <a:schemeClr val="tx1"/>
                </a:solidFill>
                <a:latin typeface="+mn-lt"/>
                <a:ea typeface="+mn-ea"/>
                <a:cs typeface="+mn-cs"/>
              </a:rPr>
              <a:t>(color online) \pt-integrated yield ratios of strange and multi-strange hadrons to ($\</a:t>
            </a:r>
            <a:r>
              <a:rPr lang="en-US" sz="1200" b="0" kern="1200" dirty="0" err="1" smtClean="0">
                <a:solidFill>
                  <a:schemeClr val="tx1"/>
                </a:solidFill>
                <a:latin typeface="+mn-lt"/>
                <a:ea typeface="+mn-ea"/>
                <a:cs typeface="+mn-cs"/>
              </a:rPr>
              <a:t>pPiplus</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pPiminus</a:t>
            </a:r>
            <a:r>
              <a:rPr lang="en-US" sz="1200" b="0" kern="1200" dirty="0" smtClean="0">
                <a:solidFill>
                  <a:schemeClr val="tx1"/>
                </a:solidFill>
                <a:latin typeface="+mn-lt"/>
                <a:ea typeface="+mn-ea"/>
                <a:cs typeface="+mn-cs"/>
              </a:rPr>
              <a:t>$) as a function of \average{\</a:t>
            </a:r>
            <a:r>
              <a:rPr lang="en-US" sz="1200" b="0" kern="1200" dirty="0" err="1" smtClean="0">
                <a:solidFill>
                  <a:schemeClr val="tx1"/>
                </a:solidFill>
                <a:latin typeface="+mn-lt"/>
                <a:ea typeface="+mn-ea"/>
                <a:cs typeface="+mn-cs"/>
              </a:rPr>
              <a:t>dnchdeta</a:t>
            </a:r>
            <a:r>
              <a:rPr lang="en-US" sz="1200" b="0" kern="1200" dirty="0" smtClean="0">
                <a:solidFill>
                  <a:schemeClr val="tx1"/>
                </a:solidFill>
                <a:latin typeface="+mn-lt"/>
                <a:ea typeface="+mn-ea"/>
                <a:cs typeface="+mn-cs"/>
              </a:rPr>
              <a:t>} measured in the rapidity interval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The empty and dark-shaded boxes show the total systematic uncertainty and the contribution uncorrelated across multiplicity bins, respectively. The values are compared to calculations from MC models~\cite{Sjostrand:2007gs,Pierog:2013ria,Flensburg:2011kk,Bierlich:2014xba,Bierlich:2015rha} and to results obtained in \</a:t>
            </a:r>
            <a:r>
              <a:rPr lang="en-US" sz="1200" b="0" kern="1200" dirty="0" err="1" smtClean="0">
                <a:solidFill>
                  <a:schemeClr val="tx1"/>
                </a:solidFill>
                <a:latin typeface="+mn-lt"/>
                <a:ea typeface="+mn-ea"/>
                <a:cs typeface="+mn-cs"/>
              </a:rPr>
              <a:t>PbPb</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pPb</a:t>
            </a:r>
            <a:r>
              <a:rPr lang="en-US" sz="1200" b="0" kern="1200" dirty="0" smtClean="0">
                <a:solidFill>
                  <a:schemeClr val="tx1"/>
                </a:solidFill>
                <a:latin typeface="+mn-lt"/>
                <a:ea typeface="+mn-ea"/>
                <a:cs typeface="+mn-cs"/>
              </a:rPr>
              <a:t> collisions at the LHC~\cite{ABELEV:2013zaa,Adam:2015vsf}.</a:t>
            </a:r>
          </a:p>
          <a:p>
            <a:r>
              <a:rPr lang="en-US" sz="1200" b="1" kern="1200" dirty="0" smtClean="0">
                <a:solidFill>
                  <a:schemeClr val="tx1"/>
                </a:solidFill>
                <a:latin typeface="+mn-lt"/>
                <a:ea typeface="+mn-ea"/>
                <a:cs typeface="+mn-cs"/>
              </a:rPr>
              <a:t>Detail description: </a:t>
            </a:r>
          </a:p>
          <a:p>
            <a:r>
              <a:rPr lang="en-US" sz="1200" b="0" kern="1200" dirty="0" smtClean="0">
                <a:solidFill>
                  <a:schemeClr val="tx1"/>
                </a:solidFill>
                <a:latin typeface="+mn-lt"/>
                <a:ea typeface="+mn-ea"/>
                <a:cs typeface="+mn-cs"/>
              </a:rPr>
              <a:t>(color online) \pt-integrated yield ratios of strange and multi-strange hadrons to ($\</a:t>
            </a:r>
            <a:r>
              <a:rPr lang="en-US" sz="1200" b="0" kern="1200" dirty="0" err="1" smtClean="0">
                <a:solidFill>
                  <a:schemeClr val="tx1"/>
                </a:solidFill>
                <a:latin typeface="+mn-lt"/>
                <a:ea typeface="+mn-ea"/>
                <a:cs typeface="+mn-cs"/>
              </a:rPr>
              <a:t>pPiplus</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pPiminus</a:t>
            </a:r>
            <a:r>
              <a:rPr lang="en-US" sz="1200" b="0" kern="1200" dirty="0" smtClean="0">
                <a:solidFill>
                  <a:schemeClr val="tx1"/>
                </a:solidFill>
                <a:latin typeface="+mn-lt"/>
                <a:ea typeface="+mn-ea"/>
                <a:cs typeface="+mn-cs"/>
              </a:rPr>
              <a:t>$) as a function of \average{\</a:t>
            </a:r>
            <a:r>
              <a:rPr lang="en-US" sz="1200" b="0" kern="1200" dirty="0" err="1" smtClean="0">
                <a:solidFill>
                  <a:schemeClr val="tx1"/>
                </a:solidFill>
                <a:latin typeface="+mn-lt"/>
                <a:ea typeface="+mn-ea"/>
                <a:cs typeface="+mn-cs"/>
              </a:rPr>
              <a:t>dnchdeta</a:t>
            </a:r>
            <a:r>
              <a:rPr lang="en-US" sz="1200" b="0" kern="1200" dirty="0" smtClean="0">
                <a:solidFill>
                  <a:schemeClr val="tx1"/>
                </a:solidFill>
                <a:latin typeface="+mn-lt"/>
                <a:ea typeface="+mn-ea"/>
                <a:cs typeface="+mn-cs"/>
              </a:rPr>
              <a:t>} measured in the rapidity interval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The empty and dark-shaded boxes show the total systematic uncertainty and the contribution uncorrelated across multiplicity bins, respectively. The values are compared to calculations from MC models~\cite{Sjostrand:2007gs,Pierog:2013ria,Flensburg:2011kk,Bierlich:2014xba,Bierlich:2015rha} and to results obtained in \</a:t>
            </a:r>
            <a:r>
              <a:rPr lang="en-US" sz="1200" b="0" kern="1200" dirty="0" err="1" smtClean="0">
                <a:solidFill>
                  <a:schemeClr val="tx1"/>
                </a:solidFill>
                <a:latin typeface="+mn-lt"/>
                <a:ea typeface="+mn-ea"/>
                <a:cs typeface="+mn-cs"/>
              </a:rPr>
              <a:t>PbPb</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pPb</a:t>
            </a:r>
            <a:r>
              <a:rPr lang="en-US" sz="1200" b="0" kern="1200" dirty="0" smtClean="0">
                <a:solidFill>
                  <a:schemeClr val="tx1"/>
                </a:solidFill>
                <a:latin typeface="+mn-lt"/>
                <a:ea typeface="+mn-ea"/>
                <a:cs typeface="+mn-cs"/>
              </a:rPr>
              <a:t> collisions at the LHC~\cite{ABELEV:2013zaa,Adam:2015vsf}.</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149435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Parent Group: </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hlinkClick r:id="rId3"/>
              </a:rPr>
              <a:t>Physics Working Group PWG-LF: Light Flavour Spectra</a:t>
            </a:r>
          </a:p>
          <a:p>
            <a:r>
              <a:rPr lang="en-US" sz="1200" b="0" kern="1200" dirty="0" smtClean="0">
                <a:solidFill>
                  <a:schemeClr val="tx1"/>
                </a:solidFill>
                <a:latin typeface="+mn-lt"/>
                <a:ea typeface="+mn-ea"/>
                <a:cs typeface="+mn-cs"/>
              </a:rPr>
              <a:t> The yields of strange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K}^{0}_{S}$, $\Lambda$,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{\Lambda}$) and multi-strange ($\Xi^{-}$,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{\Xi}^{+}$, $\Omega^{-}$, $\</a:t>
            </a:r>
            <a:r>
              <a:rPr lang="en-US" sz="1200" b="0" kern="1200" dirty="0" err="1" smtClean="0">
                <a:solidFill>
                  <a:schemeClr val="tx1"/>
                </a:solidFill>
                <a:latin typeface="+mn-lt"/>
                <a:ea typeface="+mn-ea"/>
                <a:cs typeface="+mn-cs"/>
              </a:rPr>
              <a:t>overline</a:t>
            </a:r>
            <a:r>
              <a:rPr lang="en-US" sz="1200" b="0" kern="1200" dirty="0" smtClean="0">
                <a:solidFill>
                  <a:schemeClr val="tx1"/>
                </a:solidFill>
                <a:latin typeface="+mn-lt"/>
                <a:ea typeface="+mn-ea"/>
                <a:cs typeface="+mn-cs"/>
              </a:rPr>
              <a:t>{\Omega}^{+}$) hadrons are measured at </a:t>
            </a:r>
            <a:r>
              <a:rPr lang="en-US" sz="1200" b="0" kern="1200" dirty="0" err="1" smtClean="0">
                <a:solidFill>
                  <a:schemeClr val="tx1"/>
                </a:solidFill>
                <a:latin typeface="+mn-lt"/>
                <a:ea typeface="+mn-ea"/>
                <a:cs typeface="+mn-cs"/>
              </a:rPr>
              <a:t>midrapidity</a:t>
            </a:r>
            <a:r>
              <a:rPr lang="en-US" sz="1200" b="0" kern="1200" dirty="0" smtClean="0">
                <a:solidFill>
                  <a:schemeClr val="tx1"/>
                </a:solidFill>
                <a:latin typeface="+mn-lt"/>
                <a:ea typeface="+mn-ea"/>
                <a:cs typeface="+mn-cs"/>
              </a:rPr>
              <a:t> in proton-proton (pp) collisions at $\</a:t>
            </a:r>
            <a:r>
              <a:rPr lang="en-US" sz="1200" b="0" kern="1200" dirty="0" err="1" smtClean="0">
                <a:solidFill>
                  <a:schemeClr val="tx1"/>
                </a:solidFill>
                <a:latin typeface="+mn-lt"/>
                <a:ea typeface="+mn-ea"/>
                <a:cs typeface="+mn-cs"/>
              </a:rPr>
              <a:t>sqrt</a:t>
            </a:r>
            <a:r>
              <a:rPr lang="en-US" sz="1200" b="0" kern="1200" dirty="0" smtClean="0">
                <a:solidFill>
                  <a:schemeClr val="tx1"/>
                </a:solidFill>
                <a:latin typeface="+mn-lt"/>
                <a:ea typeface="+mn-ea"/>
                <a:cs typeface="+mn-cs"/>
              </a:rPr>
              <a:t>{s}$~=~7 TeV as a function of the charged-particle multiplicity density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d}N_{\</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ch</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d}\eta$).   The production rate of strange particles increases faster than that of non-strange hadrons, leading to an enhancement of strange particles relative to </a:t>
            </a:r>
            <a:r>
              <a:rPr lang="en-US" sz="1200" b="0" kern="1200" dirty="0" err="1" smtClean="0">
                <a:solidFill>
                  <a:schemeClr val="tx1"/>
                </a:solidFill>
                <a:latin typeface="+mn-lt"/>
                <a:ea typeface="+mn-ea"/>
                <a:cs typeface="+mn-cs"/>
              </a:rPr>
              <a:t>pions</a:t>
            </a:r>
            <a:r>
              <a:rPr lang="en-US" sz="1200" b="0" kern="1200" dirty="0" smtClean="0">
                <a:solidFill>
                  <a:schemeClr val="tx1"/>
                </a:solidFill>
                <a:latin typeface="+mn-lt"/>
                <a:ea typeface="+mn-ea"/>
                <a:cs typeface="+mn-cs"/>
              </a:rPr>
              <a:t>, similar to that found in nucleus-nucleus collisions as well as in proton-nucleus collisions at the LHC. This is the first observation of an enhanced production of strange particles in high-multiplicity pp collisions. The magnitude of this strangeness enhancement increases with the event activity, quantified by ${\</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d}N_{\</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ch</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rm</a:t>
            </a:r>
            <a:r>
              <a:rPr lang="en-US" sz="1200" b="0" kern="1200" dirty="0" smtClean="0">
                <a:solidFill>
                  <a:schemeClr val="tx1"/>
                </a:solidFill>
                <a:latin typeface="+mn-lt"/>
                <a:ea typeface="+mn-ea"/>
                <a:cs typeface="+mn-cs"/>
              </a:rPr>
              <a:t> d}\eta$, and with hadron strangeness. It reaches almost a factor of two for the $\Omega$ at the highest multiplicity presented. No enhancement is observed for particles with no strange quark content, demonstrating that the observed effect is strangeness rather than mass related. The results are not reproduced by any of the Monte Carlo models commonly used at the LHC, suggesting that further developments are needed for a complete microscopic understanding of strangeness production and indicating the presence of a phenomenon novel in high-multiplicity pp collisions.</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60957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shows that the yield ratios ⇤/</a:t>
            </a:r>
            <a:r>
              <a:rPr lang="en-US" sz="1200" i="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S0 = (⇤ + ⇤)/2</a:t>
            </a:r>
            <a:r>
              <a:rPr lang="en-US" sz="1200" i="1" kern="1200" dirty="0" smtClean="0">
                <a:solidFill>
                  <a:schemeClr val="tx1"/>
                </a:solidFill>
                <a:effectLst/>
                <a:latin typeface="+mn-lt"/>
                <a:ea typeface="+mn-ea"/>
                <a:cs typeface="+mn-cs"/>
              </a:rPr>
              <a:t>KS</a:t>
            </a:r>
            <a:r>
              <a:rPr lang="en-US" sz="1200" kern="1200" dirty="0" smtClean="0">
                <a:solidFill>
                  <a:schemeClr val="tx1"/>
                </a:solidFill>
                <a:effectLst/>
                <a:latin typeface="+mn-lt"/>
                <a:ea typeface="+mn-ea"/>
                <a:cs typeface="+mn-cs"/>
              </a:rPr>
              <a:t>0 and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 (</a:t>
            </a:r>
            <a:r>
              <a:rPr lang="en-US" sz="120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 + ⇡ ) do not change significantly with multi- </a:t>
            </a:r>
            <a:r>
              <a:rPr lang="en-US" sz="1200" kern="1200" dirty="0" err="1" smtClean="0">
                <a:solidFill>
                  <a:schemeClr val="tx1"/>
                </a:solidFill>
                <a:effectLst/>
                <a:latin typeface="+mn-lt"/>
                <a:ea typeface="+mn-ea"/>
                <a:cs typeface="+mn-cs"/>
              </a:rPr>
              <a:t>plicity</a:t>
            </a:r>
            <a:r>
              <a:rPr lang="en-US" sz="1200" kern="1200" dirty="0" smtClean="0">
                <a:solidFill>
                  <a:schemeClr val="tx1"/>
                </a:solidFill>
                <a:effectLst/>
                <a:latin typeface="+mn-lt"/>
                <a:ea typeface="+mn-ea"/>
                <a:cs typeface="+mn-cs"/>
              </a:rPr>
              <a:t>, demonstrating that the observed enhanced production rates of strange hadrons with respect to </a:t>
            </a:r>
            <a:r>
              <a:rPr lang="en-US" sz="1200" kern="1200" dirty="0" err="1" smtClean="0">
                <a:solidFill>
                  <a:schemeClr val="tx1"/>
                </a:solidFill>
                <a:effectLst/>
                <a:latin typeface="+mn-lt"/>
                <a:ea typeface="+mn-ea"/>
                <a:cs typeface="+mn-cs"/>
              </a:rPr>
              <a:t>pions</a:t>
            </a:r>
            <a:r>
              <a:rPr lang="en-US" sz="1200" kern="1200" dirty="0" smtClean="0">
                <a:solidFill>
                  <a:schemeClr val="tx1"/>
                </a:solidFill>
                <a:effectLst/>
                <a:latin typeface="+mn-lt"/>
                <a:ea typeface="+mn-ea"/>
                <a:cs typeface="+mn-cs"/>
              </a:rPr>
              <a:t> is not due to the </a:t>
            </a:r>
            <a:r>
              <a:rPr lang="en-US" sz="1200" kern="1200" dirty="0" err="1" smtClean="0">
                <a:solidFill>
                  <a:schemeClr val="tx1"/>
                </a:solidFill>
                <a:effectLst/>
                <a:latin typeface="+mn-lt"/>
                <a:ea typeface="+mn-ea"/>
                <a:cs typeface="+mn-cs"/>
              </a:rPr>
              <a:t>dierence</a:t>
            </a:r>
            <a:r>
              <a:rPr lang="en-US" sz="1200" kern="1200" dirty="0" smtClean="0">
                <a:solidFill>
                  <a:schemeClr val="tx1"/>
                </a:solidFill>
                <a:effectLst/>
                <a:latin typeface="+mn-lt"/>
                <a:ea typeface="+mn-ea"/>
                <a:cs typeface="+mn-cs"/>
              </a:rPr>
              <a:t> in the hadron masses.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95363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Hyperon-to-pion ratios as a function of &lt;Npart&gt;, for A-A and pp collisions at LHC and RHIC energies.</a:t>
            </a:r>
          </a:p>
          <a:p>
            <a:r>
              <a:rPr lang="en-US" sz="1200" kern="1200" dirty="0" smtClean="0">
                <a:solidFill>
                  <a:schemeClr val="tx1"/>
                </a:solidFill>
                <a:latin typeface="+mn-lt"/>
                <a:ea typeface="+mn-ea"/>
                <a:cs typeface="+mn-cs"/>
              </a:rPr>
              <a:t>The lines mark the thermal model predictions for T=164 MeV (full line) and T=170 MeV (dashed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Also shown are the predictions for the hyperon-to-pion ratios at the LHC from the thermal models, based on a grand canonical approach, described in [55] (full line, with a chemical freeze-out temperature parameter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 164 MeV) and [56] (dashed line, with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 170 MeV).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261131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Illustration of strings from a </a:t>
            </a:r>
            <a:r>
              <a:rPr lang="en-US" sz="1200" kern="1200" dirty="0" err="1" smtClean="0">
                <a:solidFill>
                  <a:schemeClr val="tx1"/>
                </a:solidFill>
                <a:effectLst/>
                <a:latin typeface="+mn-lt"/>
                <a:ea typeface="+mn-ea"/>
                <a:cs typeface="+mn-cs"/>
              </a:rPr>
              <a:t>pp</a:t>
            </a:r>
            <a:r>
              <a:rPr lang="en-US" sz="1200" kern="1200" dirty="0" smtClean="0">
                <a:solidFill>
                  <a:schemeClr val="tx1"/>
                </a:solidFill>
                <a:effectLst/>
                <a:latin typeface="+mn-lt"/>
                <a:ea typeface="+mn-ea"/>
                <a:cs typeface="+mn-cs"/>
              </a:rPr>
              <a:t> event at √s = 7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in (⃗b⊥, Y )-space before </a:t>
            </a:r>
            <a:r>
              <a:rPr lang="en-US" sz="1200" kern="1200" dirty="0" err="1" smtClean="0">
                <a:solidFill>
                  <a:schemeClr val="tx1"/>
                </a:solidFill>
                <a:effectLst/>
                <a:latin typeface="+mn-lt"/>
                <a:ea typeface="+mn-ea"/>
                <a:cs typeface="+mn-cs"/>
              </a:rPr>
              <a:t>hadroniza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a:t>
            </a:r>
            <a:r>
              <a:rPr lang="en-US" sz="1200" kern="1200" dirty="0" smtClean="0">
                <a:solidFill>
                  <a:schemeClr val="tx1"/>
                </a:solidFill>
                <a:effectLst/>
                <a:latin typeface="+mn-lt"/>
                <a:ea typeface="+mn-ea"/>
                <a:cs typeface="+mn-cs"/>
              </a:rPr>
              <a:t>. Notice that the string radius is set at 0.1 </a:t>
            </a:r>
            <a:r>
              <a:rPr lang="en-US" sz="1200" kern="1200" dirty="0" err="1" smtClean="0">
                <a:solidFill>
                  <a:schemeClr val="tx1"/>
                </a:solidFill>
                <a:effectLst/>
                <a:latin typeface="+mn-lt"/>
                <a:ea typeface="+mn-ea"/>
                <a:cs typeface="+mn-cs"/>
              </a:rPr>
              <a:t>fm</a:t>
            </a:r>
            <a:r>
              <a:rPr lang="en-US" sz="1200" kern="1200" dirty="0" smtClean="0">
                <a:solidFill>
                  <a:schemeClr val="tx1"/>
                </a:solidFill>
                <a:effectLst/>
                <a:latin typeface="+mn-lt"/>
                <a:ea typeface="+mn-ea"/>
                <a:cs typeface="+mn-cs"/>
              </a:rPr>
              <a:t> – an order of magnitude less than in the calculation – in order to improve readability of the figure.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88587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Elliptic flow of identified hadrons in small collisional systems measured with ALICE </a:t>
            </a:r>
            <a:r>
              <a:rPr lang="en-US" b="1" dirty="0" smtClean="0">
                <a:hlinkClick r:id="rId3"/>
              </a:rPr>
              <a:t>arXiv:1807.04538 [nucl-ex]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 ordering of </a:t>
            </a:r>
            <a:r>
              <a:rPr lang="en-US" sz="1200" i="1" kern="1200" dirty="0" smtClean="0">
                <a:solidFill>
                  <a:schemeClr val="tx1"/>
                </a:solidFill>
                <a:effectLst/>
                <a:latin typeface="+mn-lt"/>
                <a:ea typeface="+mn-ea"/>
                <a:cs typeface="+mn-cs"/>
              </a:rPr>
              <a:t>v</a:t>
            </a:r>
            <a:r>
              <a:rPr lang="en-US" sz="1200" kern="1200" dirty="0" smtClean="0">
                <a:solidFill>
                  <a:schemeClr val="tx1"/>
                </a:solidFill>
                <a:effectLst/>
                <a:latin typeface="+mn-lt"/>
                <a:ea typeface="+mn-ea"/>
                <a:cs typeface="+mn-cs"/>
              </a:rPr>
              <a:t>2(</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is observed, which is an indication of strong radial expansion with common velocity pushing heavier particles towards higher momenta.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78504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Multiplicity </a:t>
            </a:r>
            <a:r>
              <a:rPr lang="ru-RU" sz="1200" kern="1200" dirty="0" err="1" smtClean="0">
                <a:solidFill>
                  <a:schemeClr val="tx1"/>
                </a:solidFill>
                <a:effectLst/>
                <a:latin typeface="+mn-lt"/>
                <a:ea typeface="+mn-ea"/>
                <a:cs typeface="+mn-cs"/>
              </a:rPr>
              <a:t>dependence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$v_2\{4\}$, $v_2\{6\}$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$v_2\{8\}$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standard</a:t>
            </a:r>
            <a:r>
              <a:rPr lang="ru-RU" sz="1200" kern="1200" dirty="0" smtClean="0">
                <a:solidFill>
                  <a:schemeClr val="tx1"/>
                </a:solidFill>
                <a:effectLst/>
                <a:latin typeface="+mn-lt"/>
                <a:ea typeface="+mn-ea"/>
                <a:cs typeface="+mn-cs"/>
              </a:rPr>
              <a:t>, 2-subevent </a:t>
            </a:r>
            <a:r>
              <a:rPr lang="ru-RU" sz="1200" kern="1200" dirty="0" err="1" smtClean="0">
                <a:solidFill>
                  <a:schemeClr val="tx1"/>
                </a:solidFill>
                <a:effectLst/>
                <a:latin typeface="+mn-lt"/>
                <a:ea typeface="+mn-ea"/>
                <a:cs typeface="+mn-cs"/>
              </a:rPr>
              <a:t>or</a:t>
            </a:r>
            <a:r>
              <a:rPr lang="ru-RU" sz="1200" kern="1200" dirty="0" smtClean="0">
                <a:solidFill>
                  <a:schemeClr val="tx1"/>
                </a:solidFill>
                <a:effectLst/>
                <a:latin typeface="+mn-lt"/>
                <a:ea typeface="+mn-ea"/>
                <a:cs typeface="+mn-cs"/>
              </a:rPr>
              <a:t> 3-subevent </a:t>
            </a:r>
            <a:r>
              <a:rPr lang="ru-RU" sz="1200" kern="1200" dirty="0" err="1" smtClean="0">
                <a:solidFill>
                  <a:schemeClr val="tx1"/>
                </a:solidFill>
                <a:effectLst/>
                <a:latin typeface="+mn-lt"/>
                <a:ea typeface="+mn-ea"/>
                <a:cs typeface="+mn-cs"/>
              </a:rPr>
              <a:t>method</a:t>
            </a:r>
            <a:r>
              <a:rPr lang="ru-RU" sz="1200" kern="1200" dirty="0" smtClean="0">
                <a:solidFill>
                  <a:schemeClr val="tx1"/>
                </a:solidFill>
                <a:effectLst/>
                <a:latin typeface="+mn-lt"/>
                <a:ea typeface="+mn-ea"/>
                <a:cs typeface="+mn-cs"/>
              </a:rPr>
              <a:t> in 13 TeV pp, 5.02 TeV </a:t>
            </a:r>
            <a:r>
              <a:rPr lang="ru-RU" sz="1200" kern="1200" dirty="0" err="1" smtClean="0">
                <a:solidFill>
                  <a:schemeClr val="tx1"/>
                </a:solidFill>
                <a:effectLst/>
                <a:latin typeface="+mn-lt"/>
                <a:ea typeface="+mn-ea"/>
                <a:cs typeface="+mn-cs"/>
              </a:rPr>
              <a:t>p-Pb</a:t>
            </a:r>
            <a:r>
              <a:rPr lang="ru-RU" sz="1200" kern="1200" dirty="0" smtClean="0">
                <a:solidFill>
                  <a:schemeClr val="tx1"/>
                </a:solidFill>
                <a:effectLst/>
                <a:latin typeface="+mn-lt"/>
                <a:ea typeface="+mn-ea"/>
                <a:cs typeface="+mn-cs"/>
              </a:rPr>
              <a:t>, 5.44 TeV </a:t>
            </a:r>
            <a:r>
              <a:rPr lang="ru-RU" sz="1200" kern="1200" dirty="0" err="1" smtClean="0">
                <a:solidFill>
                  <a:schemeClr val="tx1"/>
                </a:solidFill>
                <a:effectLst/>
                <a:latin typeface="+mn-lt"/>
                <a:ea typeface="+mn-ea"/>
                <a:cs typeface="+mn-cs"/>
              </a:rPr>
              <a:t>Xe-Xe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5.02 TeV </a:t>
            </a:r>
            <a:r>
              <a:rPr lang="ru-RU" sz="1200" kern="1200" dirty="0" err="1" smtClean="0">
                <a:solidFill>
                  <a:schemeClr val="tx1"/>
                </a:solidFill>
                <a:effectLst/>
                <a:latin typeface="+mn-lt"/>
                <a:ea typeface="+mn-ea"/>
                <a:cs typeface="+mn-cs"/>
              </a:rPr>
              <a:t>Pb-Pb</a:t>
            </a:r>
            <a:r>
              <a:rPr lang="ru-RU" sz="1200" kern="1200" dirty="0" smtClean="0">
                <a:solidFill>
                  <a:schemeClr val="tx1"/>
                </a:solidFill>
                <a:effectLst/>
                <a:latin typeface="+mn-lt"/>
                <a:ea typeface="+mn-ea"/>
                <a:cs typeface="+mn-cs"/>
              </a:rPr>
              <a:t> collisions.</a:t>
            </a:r>
          </a:p>
          <a:p>
            <a:pPr marL="0" marR="0" indent="0" algn="l" defTabSz="457200" rtl="0" eaLnBrk="1" fontAlgn="auto" latinLnBrk="0" hangingPunct="1">
              <a:lnSpc>
                <a:spcPct val="100000"/>
              </a:lnSpc>
              <a:spcBef>
                <a:spcPts val="0"/>
              </a:spcBef>
              <a:spcAft>
                <a:spcPts val="0"/>
              </a:spcAft>
              <a:buClrTx/>
              <a:buSzTx/>
              <a:buFontTx/>
              <a:buNone/>
              <a:tabLst/>
              <a:defRPr/>
            </a:pPr>
            <a:r>
              <a:rPr lang="ru-RU" sz="1200" b="1" kern="1200" dirty="0" err="1" smtClean="0">
                <a:solidFill>
                  <a:schemeClr val="tx1"/>
                </a:solidFill>
                <a:effectLst/>
                <a:latin typeface="+mn-lt"/>
                <a:ea typeface="+mn-ea"/>
                <a:cs typeface="+mn-cs"/>
              </a:rPr>
              <a:t>Multi-particle</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cumulants</a:t>
            </a:r>
            <a:r>
              <a:rPr lang="ru-RU" sz="1200" b="1" kern="1200" dirty="0" smtClean="0">
                <a:solidFill>
                  <a:schemeClr val="tx1"/>
                </a:solidFill>
                <a:effectLst/>
                <a:latin typeface="+mn-lt"/>
                <a:ea typeface="+mn-ea"/>
                <a:cs typeface="+mn-cs"/>
              </a:rPr>
              <a:t> in pp, </a:t>
            </a:r>
            <a:r>
              <a:rPr lang="ru-RU" sz="1200" b="1" kern="1200" dirty="0" err="1" smtClean="0">
                <a:solidFill>
                  <a:schemeClr val="tx1"/>
                </a:solidFill>
                <a:effectLst/>
                <a:latin typeface="+mn-lt"/>
                <a:ea typeface="+mn-ea"/>
                <a:cs typeface="+mn-cs"/>
              </a:rPr>
              <a:t>pPb</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Xe-Xe</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and</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Pb-Pb</a:t>
            </a:r>
            <a:endParaRPr lang="ru-RU" sz="1200" b="1" kern="1200" dirty="0" smtClean="0">
              <a:solidFill>
                <a:schemeClr val="tx1"/>
              </a:solidFill>
              <a:effectLst/>
              <a:latin typeface="+mn-lt"/>
              <a:ea typeface="+mn-ea"/>
              <a:cs typeface="+mn-cs"/>
            </a:endParaRPr>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7850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u-HU" sz="1200" kern="1200" dirty="0" smtClean="0">
                <a:solidFill>
                  <a:schemeClr val="tx1"/>
                </a:solidFill>
                <a:effectLst/>
                <a:latin typeface="+mn-lt"/>
                <a:ea typeface="+mn-ea"/>
                <a:cs typeface="+mn-cs"/>
              </a:rPr>
              <a:t>Phys. Rev. Lett. 120, 102301 (2018)</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tr-TR" b="1" dirty="0" smtClean="0">
                <a:solidFill>
                  <a:srgbClr val="3366FF"/>
                </a:solidFill>
              </a:rPr>
              <a:t>arXiv:1707.01005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Elliptic flow of identified hadrons in small collisional systems measured with ALICE </a:t>
            </a:r>
            <a:r>
              <a:rPr lang="en-US" b="1" dirty="0" smtClean="0">
                <a:hlinkClick r:id="rId3"/>
              </a:rPr>
              <a:t>arXiv:1807.04538 [nucl-ex]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Measurement of azimuthal correlations of D mesons and charged particles in pp collisions at s√=7</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 TeV and p-Pb collisions at sNN‾‾‾‾√=5.02</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 TeV</a:t>
            </a:r>
          </a:p>
          <a:p>
            <a:endParaRPr lang="en-US" dirty="0" smtClean="0"/>
          </a:p>
          <a:p>
            <a:r>
              <a:rPr lang="hr-HR" dirty="0" smtClean="0"/>
              <a:t>http://dx.doi.org/10.1140/epjc/s10052-017-4779-8</a:t>
            </a:r>
          </a:p>
          <a:p>
            <a:r>
              <a:rPr lang="hr-HR" dirty="0" smtClean="0"/>
              <a:t>http://arxiv.org/abs/1605.06963</a:t>
            </a:r>
          </a:p>
          <a:p>
            <a:endParaRPr lang="hr-H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tr-TR" b="1" dirty="0" smtClean="0"/>
              <a:t>arXiv:1707.01005 </a:t>
            </a:r>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tr-TR" sz="1200" b="0" kern="1200" dirty="0" err="1" smtClean="0">
                <a:solidFill>
                  <a:schemeClr val="tx1"/>
                </a:solidFill>
                <a:effectLst/>
                <a:latin typeface="+mn-lt"/>
                <a:ea typeface="+mn-ea"/>
                <a:cs typeface="+mn-cs"/>
              </a:rPr>
              <a:t>Figure</a:t>
            </a:r>
            <a:r>
              <a:rPr lang="tr-TR" sz="1200" b="0" kern="1200" dirty="0" smtClean="0">
                <a:solidFill>
                  <a:schemeClr val="tx1"/>
                </a:solidFill>
                <a:effectLst/>
                <a:latin typeface="+mn-lt"/>
                <a:ea typeface="+mn-ea"/>
                <a:cs typeface="+mn-cs"/>
              </a:rPr>
              <a:t> 2: </a:t>
            </a:r>
            <a:r>
              <a:rPr lang="tr-TR" sz="1200" kern="1200" dirty="0" err="1" smtClean="0">
                <a:solidFill>
                  <a:schemeClr val="tx1"/>
                </a:solidFill>
                <a:effectLst/>
                <a:latin typeface="+mn-lt"/>
                <a:ea typeface="+mn-ea"/>
                <a:cs typeface="+mn-cs"/>
              </a:rPr>
              <a:t>Average</a:t>
            </a:r>
            <a:r>
              <a:rPr lang="tr-TR" sz="1200" kern="1200" dirty="0" smtClean="0">
                <a:solidFill>
                  <a:schemeClr val="tx1"/>
                </a:solidFill>
                <a:effectLst/>
                <a:latin typeface="+mn-lt"/>
                <a:ea typeface="+mn-ea"/>
                <a:cs typeface="+mn-cs"/>
              </a:rPr>
              <a:t> of D0, D+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D∗+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as a </a:t>
            </a:r>
            <a:r>
              <a:rPr lang="tr-TR" sz="1200" kern="1200" dirty="0" err="1" smtClean="0">
                <a:solidFill>
                  <a:schemeClr val="tx1"/>
                </a:solidFill>
                <a:effectLst/>
                <a:latin typeface="+mn-lt"/>
                <a:ea typeface="+mn-ea"/>
                <a:cs typeface="+mn-cs"/>
              </a:rPr>
              <a:t>function</a:t>
            </a:r>
            <a:r>
              <a:rPr lang="tr-TR" sz="1200" kern="1200" dirty="0" smtClean="0">
                <a:solidFill>
                  <a:schemeClr val="tx1"/>
                </a:solidFill>
                <a:effectLst/>
                <a:latin typeface="+mn-lt"/>
                <a:ea typeface="+mn-ea"/>
                <a:cs typeface="+mn-cs"/>
              </a:rPr>
              <a:t> of </a:t>
            </a:r>
            <a:r>
              <a:rPr lang="tr-TR" sz="1200" i="1" kern="1200" dirty="0" err="1" smtClean="0">
                <a:solidFill>
                  <a:schemeClr val="tx1"/>
                </a:solidFill>
                <a:effectLst/>
                <a:latin typeface="+mn-lt"/>
                <a:ea typeface="+mn-ea"/>
                <a:cs typeface="+mn-cs"/>
              </a:rPr>
              <a:t>p</a:t>
            </a:r>
            <a:r>
              <a:rPr lang="tr-TR" sz="1200" kern="1200" dirty="0" err="1" smtClean="0">
                <a:solidFill>
                  <a:schemeClr val="tx1"/>
                </a:solidFill>
                <a:effectLst/>
                <a:latin typeface="+mn-lt"/>
                <a:ea typeface="+mn-ea"/>
                <a:cs typeface="+mn-cs"/>
              </a:rPr>
              <a:t>T</a:t>
            </a:r>
            <a:r>
              <a:rPr lang="tr-TR" sz="1200" kern="1200" dirty="0" smtClean="0">
                <a:solidFill>
                  <a:schemeClr val="tx1"/>
                </a:solidFill>
                <a:effectLst/>
                <a:latin typeface="+mn-lt"/>
                <a:ea typeface="+mn-ea"/>
                <a:cs typeface="+mn-cs"/>
              </a:rPr>
              <a:t> at √</a:t>
            </a:r>
            <a:r>
              <a:rPr lang="tr-TR" sz="1200" i="1" kern="1200" dirty="0" err="1" smtClean="0">
                <a:solidFill>
                  <a:schemeClr val="tx1"/>
                </a:solidFill>
                <a:effectLst/>
                <a:latin typeface="+mn-lt"/>
                <a:ea typeface="+mn-ea"/>
                <a:cs typeface="+mn-cs"/>
              </a:rPr>
              <a:t>s</a:t>
            </a:r>
            <a:r>
              <a:rPr lang="tr-TR" sz="1200" kern="1200" dirty="0" err="1" smtClean="0">
                <a:solidFill>
                  <a:schemeClr val="tx1"/>
                </a:solidFill>
                <a:effectLst/>
                <a:latin typeface="+mn-lt"/>
                <a:ea typeface="+mn-ea"/>
                <a:cs typeface="+mn-cs"/>
              </a:rPr>
              <a:t>NN</a:t>
            </a:r>
            <a:r>
              <a:rPr lang="tr-TR" sz="1200" kern="1200" dirty="0" smtClean="0">
                <a:solidFill>
                  <a:schemeClr val="tx1"/>
                </a:solidFill>
                <a:effectLst/>
                <a:latin typeface="+mn-lt"/>
                <a:ea typeface="+mn-ea"/>
                <a:cs typeface="+mn-cs"/>
              </a:rPr>
              <a:t> = 5.02 </a:t>
            </a:r>
            <a:r>
              <a:rPr lang="tr-TR" sz="1200" kern="1200" dirty="0" err="1" smtClean="0">
                <a:solidFill>
                  <a:schemeClr val="tx1"/>
                </a:solidFill>
                <a:effectLst/>
                <a:latin typeface="+mn-lt"/>
                <a:ea typeface="+mn-ea"/>
                <a:cs typeface="+mn-cs"/>
              </a:rPr>
              <a:t>TeV</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compared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with</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the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same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measurementat√</a:t>
            </a:r>
            <a:r>
              <a:rPr lang="tr-TR" sz="1200" i="1" kern="1200" dirty="0" err="1" smtClean="0">
                <a:solidFill>
                  <a:schemeClr val="tx1"/>
                </a:solidFill>
                <a:effectLst/>
                <a:latin typeface="+mn-lt"/>
                <a:ea typeface="+mn-ea"/>
                <a:cs typeface="+mn-cs"/>
              </a:rPr>
              <a:t>s</a:t>
            </a:r>
            <a:r>
              <a:rPr lang="tr-TR" sz="1200" kern="1200" dirty="0" err="1" smtClean="0">
                <a:solidFill>
                  <a:schemeClr val="tx1"/>
                </a:solidFill>
                <a:effectLst/>
                <a:latin typeface="+mn-lt"/>
                <a:ea typeface="+mn-ea"/>
                <a:cs typeface="+mn-cs"/>
              </a:rPr>
              <a:t>NN</a:t>
            </a:r>
            <a:r>
              <a:rPr lang="tr-TR" sz="1200" kern="1200" dirty="0" smtClean="0">
                <a:solidFill>
                  <a:schemeClr val="tx1"/>
                </a:solidFill>
                <a:effectLst/>
                <a:latin typeface="+mn-lt"/>
                <a:ea typeface="+mn-ea"/>
                <a:cs typeface="+mn-cs"/>
              </a:rPr>
              <a:t> =2.76TeV[34]</a:t>
            </a:r>
            <a:r>
              <a:rPr lang="tr-TR" sz="1200" kern="1200" dirty="0" err="1" smtClean="0">
                <a:solidFill>
                  <a:schemeClr val="tx1"/>
                </a:solidFill>
                <a:effectLst/>
                <a:latin typeface="+mn-lt"/>
                <a:ea typeface="+mn-ea"/>
                <a:cs typeface="+mn-cs"/>
              </a:rPr>
              <a:t>andtothe</a:t>
            </a:r>
            <a:r>
              <a:rPr lang="tr-TR" sz="1200" kern="1200" dirty="0" smtClean="0">
                <a:solidFill>
                  <a:schemeClr val="tx1"/>
                </a:solidFill>
                <a:effectLst/>
                <a:latin typeface="+mn-lt"/>
                <a:ea typeface="+mn-ea"/>
                <a:cs typeface="+mn-cs"/>
              </a:rPr>
              <a:t>π±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t>
            </a:r>
            <a:r>
              <a:rPr lang="tr-TR" sz="1200" kern="1200" dirty="0" err="1" smtClean="0">
                <a:solidFill>
                  <a:schemeClr val="tx1"/>
                </a:solidFill>
                <a:effectLst/>
                <a:latin typeface="+mn-lt"/>
                <a:ea typeface="+mn-ea"/>
                <a:cs typeface="+mn-cs"/>
              </a:rPr>
              <a:t>measuredwiththeEPmethod</a:t>
            </a:r>
            <a:r>
              <a:rPr lang="tr-TR" sz="1200" kern="1200" dirty="0" smtClean="0">
                <a:solidFill>
                  <a:schemeClr val="tx1"/>
                </a:solidFill>
                <a:effectLst/>
                <a:latin typeface="+mn-lt"/>
                <a:ea typeface="+mn-ea"/>
                <a:cs typeface="+mn-cs"/>
              </a:rPr>
              <a:t>[63,64]</a:t>
            </a:r>
            <a:r>
              <a:rPr lang="tr-TR" sz="1200" kern="1200" dirty="0" err="1" smtClean="0">
                <a:solidFill>
                  <a:schemeClr val="tx1"/>
                </a:solidFill>
                <a:effectLst/>
                <a:latin typeface="+mn-lt"/>
                <a:ea typeface="+mn-ea"/>
                <a:cs typeface="+mn-cs"/>
              </a:rPr>
              <a:t>andwiththescalar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production</a:t>
            </a:r>
            <a:r>
              <a:rPr lang="tr-TR" sz="1200" kern="1200" dirty="0" smtClean="0">
                <a:solidFill>
                  <a:schemeClr val="tx1"/>
                </a:solidFill>
                <a:effectLst/>
                <a:latin typeface="+mn-lt"/>
                <a:ea typeface="+mn-ea"/>
                <a:cs typeface="+mn-cs"/>
              </a:rPr>
              <a:t> (SP) </a:t>
            </a:r>
            <a:r>
              <a:rPr lang="tr-TR" sz="1200" kern="1200" dirty="0" err="1" smtClean="0">
                <a:solidFill>
                  <a:schemeClr val="tx1"/>
                </a:solidFill>
                <a:effectLst/>
                <a:latin typeface="+mn-lt"/>
                <a:ea typeface="+mn-ea"/>
                <a:cs typeface="+mn-cs"/>
              </a:rPr>
              <a:t>method</a:t>
            </a:r>
            <a:r>
              <a:rPr lang="tr-TR" sz="1200" kern="1200" dirty="0" smtClean="0">
                <a:solidFill>
                  <a:schemeClr val="tx1"/>
                </a:solidFill>
                <a:effectLst/>
                <a:latin typeface="+mn-lt"/>
                <a:ea typeface="+mn-ea"/>
                <a:cs typeface="+mn-cs"/>
              </a:rPr>
              <a:t> [65]. </a:t>
            </a:r>
          </a:p>
          <a:p>
            <a:pPr marL="0" marR="0" indent="0" algn="l" defTabSz="457200" rtl="0" eaLnBrk="1" fontAlgn="auto" latinLnBrk="0" hangingPunct="1">
              <a:lnSpc>
                <a:spcPct val="100000"/>
              </a:lnSpc>
              <a:spcBef>
                <a:spcPts val="0"/>
              </a:spcBef>
              <a:spcAft>
                <a:spcPts val="0"/>
              </a:spcAft>
              <a:buClrTx/>
              <a:buSzTx/>
              <a:buFontTx/>
              <a:buNone/>
              <a:tabLst/>
              <a:defRPr/>
            </a:pPr>
            <a:r>
              <a:rPr lang="tr-TR" sz="1200" b="0" kern="1200" dirty="0" err="1" smtClean="0">
                <a:solidFill>
                  <a:schemeClr val="tx1"/>
                </a:solidFill>
                <a:effectLst/>
                <a:latin typeface="+mn-lt"/>
                <a:ea typeface="+mn-ea"/>
                <a:cs typeface="+mn-cs"/>
              </a:rPr>
              <a:t>Figure</a:t>
            </a:r>
            <a:r>
              <a:rPr lang="tr-TR" sz="1200" b="0" kern="1200" dirty="0" smtClean="0">
                <a:solidFill>
                  <a:schemeClr val="tx1"/>
                </a:solidFill>
                <a:effectLst/>
                <a:latin typeface="+mn-lt"/>
                <a:ea typeface="+mn-ea"/>
                <a:cs typeface="+mn-cs"/>
              </a:rPr>
              <a:t> 3: </a:t>
            </a:r>
            <a:r>
              <a:rPr lang="tr-TR" sz="1200" kern="1200" dirty="0" err="1" smtClean="0">
                <a:solidFill>
                  <a:schemeClr val="tx1"/>
                </a:solidFill>
                <a:effectLst/>
                <a:latin typeface="+mn-lt"/>
                <a:ea typeface="+mn-ea"/>
                <a:cs typeface="+mn-cs"/>
              </a:rPr>
              <a:t>Average</a:t>
            </a:r>
            <a:r>
              <a:rPr lang="tr-TR" sz="1200" kern="1200" dirty="0" smtClean="0">
                <a:solidFill>
                  <a:schemeClr val="tx1"/>
                </a:solidFill>
                <a:effectLst/>
                <a:latin typeface="+mn-lt"/>
                <a:ea typeface="+mn-ea"/>
                <a:cs typeface="+mn-cs"/>
              </a:rPr>
              <a:t> of D0, D+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D∗+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as a </a:t>
            </a:r>
            <a:r>
              <a:rPr lang="tr-TR" sz="1200" kern="1200" dirty="0" err="1" smtClean="0">
                <a:solidFill>
                  <a:schemeClr val="tx1"/>
                </a:solidFill>
                <a:effectLst/>
                <a:latin typeface="+mn-lt"/>
                <a:ea typeface="+mn-ea"/>
                <a:cs typeface="+mn-cs"/>
              </a:rPr>
              <a:t>function</a:t>
            </a:r>
            <a:r>
              <a:rPr lang="tr-TR" sz="1200" kern="1200" dirty="0" smtClean="0">
                <a:solidFill>
                  <a:schemeClr val="tx1"/>
                </a:solidFill>
                <a:effectLst/>
                <a:latin typeface="+mn-lt"/>
                <a:ea typeface="+mn-ea"/>
                <a:cs typeface="+mn-cs"/>
              </a:rPr>
              <a:t> of </a:t>
            </a:r>
            <a:r>
              <a:rPr lang="tr-TR" sz="1200" i="1" kern="1200" dirty="0" err="1" smtClean="0">
                <a:solidFill>
                  <a:schemeClr val="tx1"/>
                </a:solidFill>
                <a:effectLst/>
                <a:latin typeface="+mn-lt"/>
                <a:ea typeface="+mn-ea"/>
                <a:cs typeface="+mn-cs"/>
              </a:rPr>
              <a:t>p</a:t>
            </a:r>
            <a:r>
              <a:rPr lang="tr-TR" sz="1200" kern="1200" dirty="0" err="1" smtClean="0">
                <a:solidFill>
                  <a:schemeClr val="tx1"/>
                </a:solidFill>
                <a:effectLst/>
                <a:latin typeface="+mn-lt"/>
                <a:ea typeface="+mn-ea"/>
                <a:cs typeface="+mn-cs"/>
              </a:rPr>
              <a:t>T</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compared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with</a:t>
            </a:r>
            <a:r>
              <a:rPr lang="tr-TR" sz="1200" kern="1200" dirty="0" smtClean="0">
                <a:solidFill>
                  <a:schemeClr val="tx1"/>
                </a:solidFill>
                <a:effectLst/>
                <a:latin typeface="+mn-lt"/>
                <a:ea typeface="+mn-ea"/>
                <a:cs typeface="+mn-cs"/>
              </a:rPr>
              <a:t> model </a:t>
            </a:r>
            <a:r>
              <a:rPr lang="tr-TR" sz="1200" kern="1200" dirty="0" err="1" smtClean="0">
                <a:solidFill>
                  <a:schemeClr val="tx1"/>
                </a:solidFill>
                <a:effectLst/>
                <a:latin typeface="+mn-lt"/>
                <a:ea typeface="+mn-ea"/>
                <a:cs typeface="+mn-cs"/>
              </a:rPr>
              <a:t>calculations</a:t>
            </a:r>
            <a:r>
              <a:rPr lang="tr-TR" sz="1200" kern="1200" dirty="0" smtClean="0">
                <a:solidFill>
                  <a:schemeClr val="tx1"/>
                </a:solidFill>
                <a:effectLst/>
                <a:latin typeface="+mn-lt"/>
                <a:ea typeface="+mn-ea"/>
                <a:cs typeface="+mn-cs"/>
              </a:rPr>
              <a:t> [39,43–47]. </a:t>
            </a:r>
            <a:endParaRPr lang="tr-T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Phys.Rev.Lett.111(10):102301 (2013)</a:t>
            </a:r>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78504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Elliptic flow of identified hadrons in small collisional systems measured with ALICE </a:t>
            </a:r>
            <a:r>
              <a:rPr lang="en-US" b="1" dirty="0" smtClean="0">
                <a:hlinkClick r:id="rId3"/>
              </a:rPr>
              <a:t>arXiv:1807.04538 [nucl-ex]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Measurement of azimuthal correlations of D mesons and charged particles in pp collisions at s√=7</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 TeV and p-Pb collisions at sNN‾‾‾‾√=5.02</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 TeV</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D</a:t>
            </a:r>
            <a:r>
              <a:rPr lang="en-US" baseline="30000" dirty="0" smtClean="0"/>
              <a:t>0</a:t>
            </a:r>
            <a:r>
              <a:rPr lang="en-US" dirty="0" smtClean="0"/>
              <a:t> elliptic flow in p-</a:t>
            </a:r>
            <a:r>
              <a:rPr lang="en-US" dirty="0" err="1" smtClean="0"/>
              <a:t>Pb</a:t>
            </a:r>
            <a:r>
              <a:rPr lang="en-US" dirty="0" smtClean="0"/>
              <a:t> collisions  may be used to study the strength of charm quarks coupling to small systems which demonstrate hydrodynamic properties</a:t>
            </a:r>
            <a:r>
              <a:rPr lang="en-US" dirty="0" smtClean="0">
                <a:solidFill>
                  <a:srgbClr val="3366FF"/>
                </a:solidFill>
              </a:rPr>
              <a:t>.</a:t>
            </a:r>
          </a:p>
          <a:p>
            <a:endParaRPr lang="en-US" dirty="0" smtClean="0"/>
          </a:p>
          <a:p>
            <a:r>
              <a:rPr lang="hr-HR" dirty="0" smtClean="0"/>
              <a:t>http://dx.doi.org/10.1140/epjc/s10052-017-4779-8</a:t>
            </a:r>
          </a:p>
          <a:p>
            <a:r>
              <a:rPr lang="hr-HR" dirty="0" smtClean="0"/>
              <a:t>http://arxiv.org/abs/1605.06963</a:t>
            </a:r>
          </a:p>
          <a:p>
            <a:endParaRPr lang="hr-H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tr-TR" b="1" dirty="0" smtClean="0"/>
              <a:t>arXiv:1707.01005 </a:t>
            </a:r>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tr-TR" sz="1200" b="0" kern="1200" dirty="0" err="1" smtClean="0">
                <a:solidFill>
                  <a:schemeClr val="tx1"/>
                </a:solidFill>
                <a:effectLst/>
                <a:latin typeface="+mn-lt"/>
                <a:ea typeface="+mn-ea"/>
                <a:cs typeface="+mn-cs"/>
              </a:rPr>
              <a:t>Figure</a:t>
            </a:r>
            <a:r>
              <a:rPr lang="tr-TR" sz="1200" b="0" kern="1200" dirty="0" smtClean="0">
                <a:solidFill>
                  <a:schemeClr val="tx1"/>
                </a:solidFill>
                <a:effectLst/>
                <a:latin typeface="+mn-lt"/>
                <a:ea typeface="+mn-ea"/>
                <a:cs typeface="+mn-cs"/>
              </a:rPr>
              <a:t> 2: </a:t>
            </a:r>
            <a:r>
              <a:rPr lang="tr-TR" sz="1200" kern="1200" dirty="0" err="1" smtClean="0">
                <a:solidFill>
                  <a:schemeClr val="tx1"/>
                </a:solidFill>
                <a:effectLst/>
                <a:latin typeface="+mn-lt"/>
                <a:ea typeface="+mn-ea"/>
                <a:cs typeface="+mn-cs"/>
              </a:rPr>
              <a:t>Average</a:t>
            </a:r>
            <a:r>
              <a:rPr lang="tr-TR" sz="1200" kern="1200" dirty="0" smtClean="0">
                <a:solidFill>
                  <a:schemeClr val="tx1"/>
                </a:solidFill>
                <a:effectLst/>
                <a:latin typeface="+mn-lt"/>
                <a:ea typeface="+mn-ea"/>
                <a:cs typeface="+mn-cs"/>
              </a:rPr>
              <a:t> of D0, D+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D∗+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as a </a:t>
            </a:r>
            <a:r>
              <a:rPr lang="tr-TR" sz="1200" kern="1200" dirty="0" err="1" smtClean="0">
                <a:solidFill>
                  <a:schemeClr val="tx1"/>
                </a:solidFill>
                <a:effectLst/>
                <a:latin typeface="+mn-lt"/>
                <a:ea typeface="+mn-ea"/>
                <a:cs typeface="+mn-cs"/>
              </a:rPr>
              <a:t>function</a:t>
            </a:r>
            <a:r>
              <a:rPr lang="tr-TR" sz="1200" kern="1200" dirty="0" smtClean="0">
                <a:solidFill>
                  <a:schemeClr val="tx1"/>
                </a:solidFill>
                <a:effectLst/>
                <a:latin typeface="+mn-lt"/>
                <a:ea typeface="+mn-ea"/>
                <a:cs typeface="+mn-cs"/>
              </a:rPr>
              <a:t> of </a:t>
            </a:r>
            <a:r>
              <a:rPr lang="tr-TR" sz="1200" i="1" kern="1200" dirty="0" err="1" smtClean="0">
                <a:solidFill>
                  <a:schemeClr val="tx1"/>
                </a:solidFill>
                <a:effectLst/>
                <a:latin typeface="+mn-lt"/>
                <a:ea typeface="+mn-ea"/>
                <a:cs typeface="+mn-cs"/>
              </a:rPr>
              <a:t>p</a:t>
            </a:r>
            <a:r>
              <a:rPr lang="tr-TR" sz="1200" kern="1200" dirty="0" err="1" smtClean="0">
                <a:solidFill>
                  <a:schemeClr val="tx1"/>
                </a:solidFill>
                <a:effectLst/>
                <a:latin typeface="+mn-lt"/>
                <a:ea typeface="+mn-ea"/>
                <a:cs typeface="+mn-cs"/>
              </a:rPr>
              <a:t>T</a:t>
            </a:r>
            <a:r>
              <a:rPr lang="tr-TR" sz="1200" kern="1200" dirty="0" smtClean="0">
                <a:solidFill>
                  <a:schemeClr val="tx1"/>
                </a:solidFill>
                <a:effectLst/>
                <a:latin typeface="+mn-lt"/>
                <a:ea typeface="+mn-ea"/>
                <a:cs typeface="+mn-cs"/>
              </a:rPr>
              <a:t> at √</a:t>
            </a:r>
            <a:r>
              <a:rPr lang="tr-TR" sz="1200" i="1" kern="1200" dirty="0" err="1" smtClean="0">
                <a:solidFill>
                  <a:schemeClr val="tx1"/>
                </a:solidFill>
                <a:effectLst/>
                <a:latin typeface="+mn-lt"/>
                <a:ea typeface="+mn-ea"/>
                <a:cs typeface="+mn-cs"/>
              </a:rPr>
              <a:t>s</a:t>
            </a:r>
            <a:r>
              <a:rPr lang="tr-TR" sz="1200" kern="1200" dirty="0" err="1" smtClean="0">
                <a:solidFill>
                  <a:schemeClr val="tx1"/>
                </a:solidFill>
                <a:effectLst/>
                <a:latin typeface="+mn-lt"/>
                <a:ea typeface="+mn-ea"/>
                <a:cs typeface="+mn-cs"/>
              </a:rPr>
              <a:t>NN</a:t>
            </a:r>
            <a:r>
              <a:rPr lang="tr-TR" sz="1200" kern="1200" dirty="0" smtClean="0">
                <a:solidFill>
                  <a:schemeClr val="tx1"/>
                </a:solidFill>
                <a:effectLst/>
                <a:latin typeface="+mn-lt"/>
                <a:ea typeface="+mn-ea"/>
                <a:cs typeface="+mn-cs"/>
              </a:rPr>
              <a:t> = 5.02 </a:t>
            </a:r>
            <a:r>
              <a:rPr lang="tr-TR" sz="1200" kern="1200" dirty="0" err="1" smtClean="0">
                <a:solidFill>
                  <a:schemeClr val="tx1"/>
                </a:solidFill>
                <a:effectLst/>
                <a:latin typeface="+mn-lt"/>
                <a:ea typeface="+mn-ea"/>
                <a:cs typeface="+mn-cs"/>
              </a:rPr>
              <a:t>TeV</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compared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with</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the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same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measurementat√</a:t>
            </a:r>
            <a:r>
              <a:rPr lang="tr-TR" sz="1200" i="1" kern="1200" dirty="0" err="1" smtClean="0">
                <a:solidFill>
                  <a:schemeClr val="tx1"/>
                </a:solidFill>
                <a:effectLst/>
                <a:latin typeface="+mn-lt"/>
                <a:ea typeface="+mn-ea"/>
                <a:cs typeface="+mn-cs"/>
              </a:rPr>
              <a:t>s</a:t>
            </a:r>
            <a:r>
              <a:rPr lang="tr-TR" sz="1200" kern="1200" dirty="0" err="1" smtClean="0">
                <a:solidFill>
                  <a:schemeClr val="tx1"/>
                </a:solidFill>
                <a:effectLst/>
                <a:latin typeface="+mn-lt"/>
                <a:ea typeface="+mn-ea"/>
                <a:cs typeface="+mn-cs"/>
              </a:rPr>
              <a:t>NN</a:t>
            </a:r>
            <a:r>
              <a:rPr lang="tr-TR" sz="1200" kern="1200" dirty="0" smtClean="0">
                <a:solidFill>
                  <a:schemeClr val="tx1"/>
                </a:solidFill>
                <a:effectLst/>
                <a:latin typeface="+mn-lt"/>
                <a:ea typeface="+mn-ea"/>
                <a:cs typeface="+mn-cs"/>
              </a:rPr>
              <a:t> =2.76TeV[34]</a:t>
            </a:r>
            <a:r>
              <a:rPr lang="tr-TR" sz="1200" kern="1200" dirty="0" err="1" smtClean="0">
                <a:solidFill>
                  <a:schemeClr val="tx1"/>
                </a:solidFill>
                <a:effectLst/>
                <a:latin typeface="+mn-lt"/>
                <a:ea typeface="+mn-ea"/>
                <a:cs typeface="+mn-cs"/>
              </a:rPr>
              <a:t>andtothe</a:t>
            </a:r>
            <a:r>
              <a:rPr lang="tr-TR" sz="1200" kern="1200" dirty="0" smtClean="0">
                <a:solidFill>
                  <a:schemeClr val="tx1"/>
                </a:solidFill>
                <a:effectLst/>
                <a:latin typeface="+mn-lt"/>
                <a:ea typeface="+mn-ea"/>
                <a:cs typeface="+mn-cs"/>
              </a:rPr>
              <a:t>π±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t>
            </a:r>
            <a:r>
              <a:rPr lang="tr-TR" sz="1200" kern="1200" dirty="0" err="1" smtClean="0">
                <a:solidFill>
                  <a:schemeClr val="tx1"/>
                </a:solidFill>
                <a:effectLst/>
                <a:latin typeface="+mn-lt"/>
                <a:ea typeface="+mn-ea"/>
                <a:cs typeface="+mn-cs"/>
              </a:rPr>
              <a:t>measuredwiththeEPmethod</a:t>
            </a:r>
            <a:r>
              <a:rPr lang="tr-TR" sz="1200" kern="1200" dirty="0" smtClean="0">
                <a:solidFill>
                  <a:schemeClr val="tx1"/>
                </a:solidFill>
                <a:effectLst/>
                <a:latin typeface="+mn-lt"/>
                <a:ea typeface="+mn-ea"/>
                <a:cs typeface="+mn-cs"/>
              </a:rPr>
              <a:t>[63,64]</a:t>
            </a:r>
            <a:r>
              <a:rPr lang="tr-TR" sz="1200" kern="1200" dirty="0" err="1" smtClean="0">
                <a:solidFill>
                  <a:schemeClr val="tx1"/>
                </a:solidFill>
                <a:effectLst/>
                <a:latin typeface="+mn-lt"/>
                <a:ea typeface="+mn-ea"/>
                <a:cs typeface="+mn-cs"/>
              </a:rPr>
              <a:t>andwiththescalar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production</a:t>
            </a:r>
            <a:r>
              <a:rPr lang="tr-TR" sz="1200" kern="1200" dirty="0" smtClean="0">
                <a:solidFill>
                  <a:schemeClr val="tx1"/>
                </a:solidFill>
                <a:effectLst/>
                <a:latin typeface="+mn-lt"/>
                <a:ea typeface="+mn-ea"/>
                <a:cs typeface="+mn-cs"/>
              </a:rPr>
              <a:t> (SP) </a:t>
            </a:r>
            <a:r>
              <a:rPr lang="tr-TR" sz="1200" kern="1200" dirty="0" err="1" smtClean="0">
                <a:solidFill>
                  <a:schemeClr val="tx1"/>
                </a:solidFill>
                <a:effectLst/>
                <a:latin typeface="+mn-lt"/>
                <a:ea typeface="+mn-ea"/>
                <a:cs typeface="+mn-cs"/>
              </a:rPr>
              <a:t>method</a:t>
            </a:r>
            <a:r>
              <a:rPr lang="tr-TR" sz="1200" kern="1200" dirty="0" smtClean="0">
                <a:solidFill>
                  <a:schemeClr val="tx1"/>
                </a:solidFill>
                <a:effectLst/>
                <a:latin typeface="+mn-lt"/>
                <a:ea typeface="+mn-ea"/>
                <a:cs typeface="+mn-cs"/>
              </a:rPr>
              <a:t> [65]. </a:t>
            </a:r>
          </a:p>
          <a:p>
            <a:pPr marL="0" marR="0" indent="0" algn="l" defTabSz="457200" rtl="0" eaLnBrk="1" fontAlgn="auto" latinLnBrk="0" hangingPunct="1">
              <a:lnSpc>
                <a:spcPct val="100000"/>
              </a:lnSpc>
              <a:spcBef>
                <a:spcPts val="0"/>
              </a:spcBef>
              <a:spcAft>
                <a:spcPts val="0"/>
              </a:spcAft>
              <a:buClrTx/>
              <a:buSzTx/>
              <a:buFontTx/>
              <a:buNone/>
              <a:tabLst/>
              <a:defRPr/>
            </a:pPr>
            <a:r>
              <a:rPr lang="tr-TR" sz="1200" b="0" kern="1200" dirty="0" err="1" smtClean="0">
                <a:solidFill>
                  <a:schemeClr val="tx1"/>
                </a:solidFill>
                <a:effectLst/>
                <a:latin typeface="+mn-lt"/>
                <a:ea typeface="+mn-ea"/>
                <a:cs typeface="+mn-cs"/>
              </a:rPr>
              <a:t>Figure</a:t>
            </a:r>
            <a:r>
              <a:rPr lang="tr-TR" sz="1200" b="0" kern="1200" dirty="0" smtClean="0">
                <a:solidFill>
                  <a:schemeClr val="tx1"/>
                </a:solidFill>
                <a:effectLst/>
                <a:latin typeface="+mn-lt"/>
                <a:ea typeface="+mn-ea"/>
                <a:cs typeface="+mn-cs"/>
              </a:rPr>
              <a:t> 3: </a:t>
            </a:r>
            <a:r>
              <a:rPr lang="tr-TR" sz="1200" kern="1200" dirty="0" err="1" smtClean="0">
                <a:solidFill>
                  <a:schemeClr val="tx1"/>
                </a:solidFill>
                <a:effectLst/>
                <a:latin typeface="+mn-lt"/>
                <a:ea typeface="+mn-ea"/>
                <a:cs typeface="+mn-cs"/>
              </a:rPr>
              <a:t>Average</a:t>
            </a:r>
            <a:r>
              <a:rPr lang="tr-TR" sz="1200" kern="1200" dirty="0" smtClean="0">
                <a:solidFill>
                  <a:schemeClr val="tx1"/>
                </a:solidFill>
                <a:effectLst/>
                <a:latin typeface="+mn-lt"/>
                <a:ea typeface="+mn-ea"/>
                <a:cs typeface="+mn-cs"/>
              </a:rPr>
              <a:t> of D0, D+ </a:t>
            </a:r>
            <a:r>
              <a:rPr lang="tr-TR" sz="1200" kern="1200" dirty="0" err="1" smtClean="0">
                <a:solidFill>
                  <a:schemeClr val="tx1"/>
                </a:solidFill>
                <a:effectLst/>
                <a:latin typeface="+mn-lt"/>
                <a:ea typeface="+mn-ea"/>
                <a:cs typeface="+mn-cs"/>
              </a:rPr>
              <a:t>and</a:t>
            </a:r>
            <a:r>
              <a:rPr lang="tr-TR" sz="1200" kern="1200" dirty="0" smtClean="0">
                <a:solidFill>
                  <a:schemeClr val="tx1"/>
                </a:solidFill>
                <a:effectLst/>
                <a:latin typeface="+mn-lt"/>
                <a:ea typeface="+mn-ea"/>
                <a:cs typeface="+mn-cs"/>
              </a:rPr>
              <a:t> D∗+ </a:t>
            </a:r>
            <a:r>
              <a:rPr lang="tr-TR" sz="1200" i="1" kern="1200" dirty="0" smtClean="0">
                <a:solidFill>
                  <a:schemeClr val="tx1"/>
                </a:solidFill>
                <a:effectLst/>
                <a:latin typeface="+mn-lt"/>
                <a:ea typeface="+mn-ea"/>
                <a:cs typeface="+mn-cs"/>
              </a:rPr>
              <a:t>v</a:t>
            </a:r>
            <a:r>
              <a:rPr lang="tr-TR" sz="1200" kern="1200" dirty="0" smtClean="0">
                <a:solidFill>
                  <a:schemeClr val="tx1"/>
                </a:solidFill>
                <a:effectLst/>
                <a:latin typeface="+mn-lt"/>
                <a:ea typeface="+mn-ea"/>
                <a:cs typeface="+mn-cs"/>
              </a:rPr>
              <a:t>2 as a </a:t>
            </a:r>
            <a:r>
              <a:rPr lang="tr-TR" sz="1200" kern="1200" dirty="0" err="1" smtClean="0">
                <a:solidFill>
                  <a:schemeClr val="tx1"/>
                </a:solidFill>
                <a:effectLst/>
                <a:latin typeface="+mn-lt"/>
                <a:ea typeface="+mn-ea"/>
                <a:cs typeface="+mn-cs"/>
              </a:rPr>
              <a:t>function</a:t>
            </a:r>
            <a:r>
              <a:rPr lang="tr-TR" sz="1200" kern="1200" dirty="0" smtClean="0">
                <a:solidFill>
                  <a:schemeClr val="tx1"/>
                </a:solidFill>
                <a:effectLst/>
                <a:latin typeface="+mn-lt"/>
                <a:ea typeface="+mn-ea"/>
                <a:cs typeface="+mn-cs"/>
              </a:rPr>
              <a:t> of </a:t>
            </a:r>
            <a:r>
              <a:rPr lang="tr-TR" sz="1200" i="1" kern="1200" dirty="0" err="1" smtClean="0">
                <a:solidFill>
                  <a:schemeClr val="tx1"/>
                </a:solidFill>
                <a:effectLst/>
                <a:latin typeface="+mn-lt"/>
                <a:ea typeface="+mn-ea"/>
                <a:cs typeface="+mn-cs"/>
              </a:rPr>
              <a:t>p</a:t>
            </a:r>
            <a:r>
              <a:rPr lang="tr-TR" sz="1200" kern="1200" dirty="0" err="1" smtClean="0">
                <a:solidFill>
                  <a:schemeClr val="tx1"/>
                </a:solidFill>
                <a:effectLst/>
                <a:latin typeface="+mn-lt"/>
                <a:ea typeface="+mn-ea"/>
                <a:cs typeface="+mn-cs"/>
              </a:rPr>
              <a:t>T</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compared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with</a:t>
            </a:r>
            <a:r>
              <a:rPr lang="tr-TR" sz="1200" kern="1200" dirty="0" smtClean="0">
                <a:solidFill>
                  <a:schemeClr val="tx1"/>
                </a:solidFill>
                <a:effectLst/>
                <a:latin typeface="+mn-lt"/>
                <a:ea typeface="+mn-ea"/>
                <a:cs typeface="+mn-cs"/>
              </a:rPr>
              <a:t> model </a:t>
            </a:r>
            <a:r>
              <a:rPr lang="tr-TR" sz="1200" kern="1200" dirty="0" err="1" smtClean="0">
                <a:solidFill>
                  <a:schemeClr val="tx1"/>
                </a:solidFill>
                <a:effectLst/>
                <a:latin typeface="+mn-lt"/>
                <a:ea typeface="+mn-ea"/>
                <a:cs typeface="+mn-cs"/>
              </a:rPr>
              <a:t>calculations</a:t>
            </a:r>
            <a:r>
              <a:rPr lang="tr-TR" sz="1200" kern="1200" dirty="0" smtClean="0">
                <a:solidFill>
                  <a:schemeClr val="tx1"/>
                </a:solidFill>
                <a:effectLst/>
                <a:latin typeface="+mn-lt"/>
                <a:ea typeface="+mn-ea"/>
                <a:cs typeface="+mn-cs"/>
              </a:rPr>
              <a:t> [39,43–47]. </a:t>
            </a:r>
            <a:endParaRPr lang="tr-T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Phys.Rev.Lett.111(10):102301 (2013)</a:t>
            </a:r>
          </a:p>
          <a:p>
            <a:pPr marL="0" marR="0" indent="0" algn="l" defTabSz="457200" rtl="0" eaLnBrk="1" fontAlgn="auto" latinLnBrk="0" hangingPunct="1">
              <a:lnSpc>
                <a:spcPct val="100000"/>
              </a:lnSpc>
              <a:spcBef>
                <a:spcPts val="0"/>
              </a:spcBef>
              <a:spcAft>
                <a:spcPts val="0"/>
              </a:spcAft>
              <a:buClrTx/>
              <a:buSzTx/>
              <a:buFontTx/>
              <a:buNone/>
              <a:tabLst/>
              <a:defRPr/>
            </a:pPr>
            <a:endParaRPr lang="tr-TR"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tr-TR"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78504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sz="1200" b="0" kern="1200" dirty="0" smtClean="0">
                <a:solidFill>
                  <a:schemeClr val="tx1"/>
                </a:solidFill>
                <a:effectLst/>
                <a:latin typeface="+mn-lt"/>
                <a:ea typeface="+mn-ea"/>
                <a:cs typeface="+mn-cs"/>
              </a:rPr>
              <a:t>Fig. 3: </a:t>
            </a:r>
            <a:r>
              <a:rPr lang="en-US" sz="1200" kern="1200" dirty="0" smtClean="0">
                <a:solidFill>
                  <a:schemeClr val="tx1"/>
                </a:solidFill>
                <a:effectLst/>
                <a:latin typeface="+mn-lt"/>
                <a:ea typeface="+mn-ea"/>
                <a:cs typeface="+mn-cs"/>
              </a:rPr>
              <a:t>The ALICE measurements for d-d and 3He-3He mass-over-charge ratio differences compared with CPT invariance expectation (dotted lines) and existing mass measurements MAS65[26], DOR65[27] and ANT71[28] (left panel). The inset shows the ALICE results on a finer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scale. The right panel shows our deter- </a:t>
            </a:r>
            <a:r>
              <a:rPr lang="en-US" sz="1200" kern="1200" dirty="0" err="1" smtClean="0">
                <a:solidFill>
                  <a:schemeClr val="tx1"/>
                </a:solidFill>
                <a:effectLst/>
                <a:latin typeface="+mn-lt"/>
                <a:ea typeface="+mn-ea"/>
                <a:cs typeface="+mn-cs"/>
              </a:rPr>
              <a:t>mination</a:t>
            </a:r>
            <a:r>
              <a:rPr lang="en-US" sz="1200" kern="1200" dirty="0" smtClean="0">
                <a:solidFill>
                  <a:schemeClr val="tx1"/>
                </a:solidFill>
                <a:effectLst/>
                <a:latin typeface="+mn-lt"/>
                <a:ea typeface="+mn-ea"/>
                <a:cs typeface="+mn-cs"/>
              </a:rPr>
              <a:t> of the binding energy differences compared with direct measurements from DEN71[29] and KES99[30]. Error bars represent the sum in quadrature of the statistical and systematic uncertainties (standard deviations).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 Pb–Pb collisions at a </a:t>
            </a:r>
            <a:r>
              <a:rPr lang="en-US" sz="1200" b="1" kern="1200" dirty="0" err="1" smtClean="0">
                <a:solidFill>
                  <a:schemeClr val="tx1"/>
                </a:solidFill>
                <a:effectLst/>
                <a:latin typeface="+mn-lt"/>
                <a:ea typeface="+mn-ea"/>
                <a:cs typeface="+mn-cs"/>
              </a:rPr>
              <a:t>centre</a:t>
            </a:r>
            <a:r>
              <a:rPr lang="en-US" sz="1200" b="1" kern="1200" dirty="0" smtClean="0">
                <a:solidFill>
                  <a:schemeClr val="tx1"/>
                </a:solidFill>
                <a:effectLst/>
                <a:latin typeface="+mn-lt"/>
                <a:ea typeface="+mn-ea"/>
                <a:cs typeface="+mn-cs"/>
              </a:rPr>
              <a:t>-of-mass energy per nucleon pair of 2.76 </a:t>
            </a:r>
            <a:r>
              <a:rPr lang="en-US" sz="1200" b="1" kern="1200" dirty="0" err="1" smtClean="0">
                <a:solidFill>
                  <a:schemeClr val="tx1"/>
                </a:solidFill>
                <a:effectLst/>
                <a:latin typeface="+mn-lt"/>
                <a:ea typeface="+mn-ea"/>
                <a:cs typeface="+mn-cs"/>
              </a:rPr>
              <a:t>TeV</a:t>
            </a:r>
            <a:r>
              <a:rPr lang="en-US" sz="1200" b="1" kern="1200" dirty="0" smtClean="0">
                <a:solidFill>
                  <a:schemeClr val="tx1"/>
                </a:solidFill>
                <a:effectLst/>
                <a:latin typeface="+mn-lt"/>
                <a:ea typeface="+mn-ea"/>
                <a:cs typeface="+mn-cs"/>
              </a:rPr>
              <a:t>.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95345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TPC </a:t>
            </a:r>
            <a:r>
              <a:rPr lang="en-US" sz="1200" kern="1200" dirty="0" err="1" smtClean="0">
                <a:solidFill>
                  <a:schemeClr val="tx1"/>
                </a:solidFill>
                <a:latin typeface="+mn-lt"/>
                <a:ea typeface="+mn-ea"/>
                <a:cs typeface="+mn-cs"/>
              </a:rPr>
              <a:t>dE</a:t>
            </a:r>
            <a:r>
              <a:rPr lang="en-US" sz="1200" kern="1200" dirty="0" smtClean="0">
                <a:solidFill>
                  <a:schemeClr val="tx1"/>
                </a:solidFill>
                <a:latin typeface="+mn-lt"/>
                <a:ea typeface="+mn-ea"/>
                <a:cs typeface="+mn-cs"/>
              </a:rPr>
              <a:t>/dx as a function of momentum with superimposed Bethe-Bloch lines for various particle species for RUN2 Pb-Pb low interaction rate runs.</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neutron Zero Degree Calorimeters (ZDC) positioned at ±114 m from the interaction point are used in the offline event selection.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224550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Fig. 1: </a:t>
            </a:r>
            <a:r>
              <a:rPr lang="en-US" sz="1200" kern="1200" dirty="0" smtClean="0">
                <a:solidFill>
                  <a:schemeClr val="tx1"/>
                </a:solidFill>
                <a:effectLst/>
                <a:latin typeface="+mn-lt"/>
                <a:ea typeface="+mn-ea"/>
                <a:cs typeface="+mn-cs"/>
              </a:rPr>
              <a:t>Velocity β measured with the TOF detector as a function of the rigidity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For this figure a selection band of -1.5 to 3σ around the mean of the TPC specific energy-loss distribution is required. Negatively (positively) charged particles are shown on the left (right) side, with positive tracks in blue and negative tracks in green. The dashed vertical line represents the cut on the rigidity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(applied only for positively charged particles). The insert shows the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2/</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2 distributions obtained from the data points shown in the main figure. For details, see text. </a:t>
            </a:r>
            <a:r>
              <a:rPr lang="ru-RU" sz="1200" b="1" dirty="0" smtClean="0">
                <a:hlinkClick r:id="rId3"/>
              </a:rPr>
              <a:t>Nucl. Phys. A 971 (2018) 1-20</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16929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Anti-)</a:t>
            </a:r>
            <a:r>
              <a:rPr lang="ru-RU" sz="1200" kern="1200" dirty="0" err="1" smtClean="0">
                <a:solidFill>
                  <a:schemeClr val="tx1"/>
                </a:solidFill>
                <a:effectLst/>
                <a:latin typeface="+mn-lt"/>
                <a:ea typeface="+mn-ea"/>
                <a:cs typeface="+mn-cs"/>
              </a:rPr>
              <a:t>deuteron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production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function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charged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particle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multiplicity</a:t>
            </a:r>
            <a:r>
              <a:rPr lang="ru-RU" sz="1200" kern="1200" dirty="0" smtClean="0">
                <a:solidFill>
                  <a:schemeClr val="tx1"/>
                </a:solidFill>
                <a:effectLst/>
                <a:latin typeface="+mn-lt"/>
                <a:ea typeface="+mn-ea"/>
                <a:cs typeface="+mn-cs"/>
              </a:rPr>
              <a:t> in pp collisions at $\</a:t>
            </a:r>
            <a:r>
              <a:rPr lang="ru-RU" sz="1200" kern="1200" dirty="0" err="1" smtClean="0">
                <a:solidFill>
                  <a:schemeClr val="tx1"/>
                </a:solidFill>
                <a:effectLst/>
                <a:latin typeface="+mn-lt"/>
                <a:ea typeface="+mn-ea"/>
                <a:cs typeface="+mn-cs"/>
              </a:rPr>
              <a:t>sqrt</a:t>
            </a:r>
            <a:r>
              <a:rPr lang="ru-RU" sz="1200" kern="1200" dirty="0" smtClean="0">
                <a:solidFill>
                  <a:schemeClr val="tx1"/>
                </a:solidFill>
                <a:effectLst/>
                <a:latin typeface="+mn-lt"/>
                <a:ea typeface="+mn-ea"/>
                <a:cs typeface="+mn-cs"/>
              </a:rPr>
              <a:t>{</a:t>
            </a:r>
            <a:r>
              <a:rPr lang="ru-RU" sz="1200" kern="1200" dirty="0" err="1"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 13 TeV [QM18]</a:t>
            </a:r>
            <a:r>
              <a:rPr lang="ru-RU" dirty="0" smtClean="0">
                <a:effectLst/>
              </a:rPr>
              <a:t> </a:t>
            </a:r>
            <a:endParaRPr lang="en-US" dirty="0" smtClean="0">
              <a:effectLst/>
            </a:endParaRP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production mechanism of light (anti-)nuclei in ultra-relativistic collisions, which is an open question in high-energy physics.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9928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a:ea typeface="MS PGothic" charset="0"/>
              <a:cs typeface="Arial" charset="0"/>
            </a:endParaRPr>
          </a:p>
        </p:txBody>
      </p:sp>
      <p:sp>
        <p:nvSpPr>
          <p:cNvPr id="2" name="Footer Placeholder 1"/>
          <p:cNvSpPr>
            <a:spLocks noGrp="1"/>
          </p:cNvSpPr>
          <p:nvPr>
            <p:ph type="ftr" sz="quarter" idx="10"/>
          </p:nvPr>
        </p:nvSpPr>
        <p:spPr/>
        <p:txBody>
          <a:bodyPr/>
          <a:lstStyle/>
          <a:p>
            <a:r>
              <a:rPr lang="en-US" smtClean="0"/>
              <a:t>G.Feofilov (for ALICE Collaboration(, HSQCD'2018, Gatchina, 09082018</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event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sample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also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gives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acces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hyper-nuclei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which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radius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further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baryon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formation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mechanism</a:t>
            </a:r>
            <a:r>
              <a:rPr lang="ru-RU" dirty="0" smtClean="0">
                <a:effectLst/>
              </a:rPr>
              <a:t> </a:t>
            </a:r>
            <a:endParaRPr lang="en-US" dirty="0"/>
          </a:p>
        </p:txBody>
      </p:sp>
      <p:sp>
        <p:nvSpPr>
          <p:cNvPr id="4" name="Footer Placeholder 3"/>
          <p:cNvSpPr>
            <a:spLocks noGrp="1"/>
          </p:cNvSpPr>
          <p:nvPr>
            <p:ph type="ftr" sz="quarter" idx="10"/>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55144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59560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TPC </a:t>
            </a:r>
            <a:r>
              <a:rPr lang="en-US" sz="1200" kern="1200" dirty="0" err="1" smtClean="0">
                <a:solidFill>
                  <a:schemeClr val="tx1"/>
                </a:solidFill>
                <a:latin typeface="+mn-lt"/>
                <a:ea typeface="+mn-ea"/>
                <a:cs typeface="+mn-cs"/>
              </a:rPr>
              <a:t>dE</a:t>
            </a:r>
            <a:r>
              <a:rPr lang="en-US" sz="1200" kern="1200" dirty="0" smtClean="0">
                <a:solidFill>
                  <a:schemeClr val="tx1"/>
                </a:solidFill>
                <a:latin typeface="+mn-lt"/>
                <a:ea typeface="+mn-ea"/>
                <a:cs typeface="+mn-cs"/>
              </a:rPr>
              <a:t>/dx as a function of momentum with superimposed Bethe-Bloch lines for various particle species for RUN2 Pb-Pb low interaction rate runs.</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neutron Zero Degree Calorimeters (ZDC) positioned at ±114 m from the interaction point are used in the offline event selection.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4224550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effectLst/>
                <a:latin typeface="+mn-lt"/>
                <a:ea typeface="+mn-ea"/>
                <a:cs typeface="+mn-cs"/>
              </a:rPr>
              <a:t>ig</a:t>
            </a:r>
            <a:r>
              <a:rPr lang="en-US" sz="1200" b="0" kern="1200" dirty="0" smtClean="0">
                <a:solidFill>
                  <a:schemeClr val="tx1"/>
                </a:solidFill>
                <a:effectLst/>
                <a:latin typeface="+mn-lt"/>
                <a:ea typeface="+mn-ea"/>
                <a:cs typeface="+mn-cs"/>
              </a:rPr>
              <a:t>. 1: </a:t>
            </a:r>
            <a:r>
              <a:rPr lang="en-US" sz="1200" kern="1200" dirty="0" smtClean="0">
                <a:solidFill>
                  <a:schemeClr val="tx1"/>
                </a:solidFill>
                <a:effectLst/>
                <a:latin typeface="+mn-lt"/>
                <a:ea typeface="+mn-ea"/>
                <a:cs typeface="+mn-cs"/>
              </a:rPr>
              <a:t>Upper panel: Distribution of the sum of amplitudes in the V0 scintillators. The distribution is fitted with the NBD-</a:t>
            </a:r>
            <a:r>
              <a:rPr lang="en-US" sz="1200" kern="1200" dirty="0" err="1" smtClean="0">
                <a:solidFill>
                  <a:schemeClr val="tx1"/>
                </a:solidFill>
                <a:effectLst/>
                <a:latin typeface="+mn-lt"/>
                <a:ea typeface="+mn-ea"/>
                <a:cs typeface="+mn-cs"/>
              </a:rPr>
              <a:t>Glauber</a:t>
            </a:r>
            <a:r>
              <a:rPr lang="en-US" sz="1200" kern="1200" dirty="0" smtClean="0">
                <a:solidFill>
                  <a:schemeClr val="tx1"/>
                </a:solidFill>
                <a:effectLst/>
                <a:latin typeface="+mn-lt"/>
                <a:ea typeface="+mn-ea"/>
                <a:cs typeface="+mn-cs"/>
              </a:rPr>
              <a:t> model, shown as a line. A few centrality class examples are indicated in the figure. The inset shows a zoom of the most peripheral region. Lower panel: Ratio of the V0M data distribution by the distribution obtained from the NBD fit.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remove from the fit the most peripheral 90-100% class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22742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Fig. 9: </a:t>
            </a:r>
            <a:r>
              <a:rPr lang="en-US" sz="1200" kern="1200" dirty="0" smtClean="0">
                <a:solidFill>
                  <a:schemeClr val="tx1"/>
                </a:solidFill>
                <a:effectLst/>
                <a:latin typeface="+mn-lt"/>
                <a:ea typeface="+mn-ea"/>
                <a:cs typeface="+mn-cs"/>
              </a:rPr>
              <a:t>Prompt </a:t>
            </a:r>
            <a:r>
              <a:rPr lang="en-US" sz="1200" kern="1200" dirty="0" err="1" smtClean="0">
                <a:solidFill>
                  <a:schemeClr val="tx1"/>
                </a:solidFill>
                <a:effectLst/>
                <a:latin typeface="+mn-lt"/>
                <a:ea typeface="+mn-ea"/>
                <a:cs typeface="+mn-cs"/>
              </a:rPr>
              <a:t>Λ+c</a:t>
            </a:r>
            <a:r>
              <a:rPr lang="en-US" sz="1200" kern="1200" dirty="0" smtClean="0">
                <a:solidFill>
                  <a:schemeClr val="tx1"/>
                </a:solidFill>
                <a:effectLst/>
                <a:latin typeface="+mn-lt"/>
                <a:ea typeface="+mn-ea"/>
                <a:cs typeface="+mn-cs"/>
              </a:rPr>
              <a:t> baryon </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-differential cross section (average among different decay modes and analyses) in pp √ </a:t>
            </a:r>
            <a:endParaRPr lang="en-US" dirty="0" smtClean="0"/>
          </a:p>
          <a:p>
            <a:r>
              <a:rPr lang="en-US" sz="1200" kern="1200" dirty="0" smtClean="0">
                <a:solidFill>
                  <a:schemeClr val="tx1"/>
                </a:solidFill>
                <a:effectLst/>
                <a:latin typeface="+mn-lt"/>
                <a:ea typeface="+mn-ea"/>
                <a:cs typeface="+mn-cs"/>
              </a:rPr>
              <a:t>collisions at </a:t>
            </a:r>
            <a:r>
              <a:rPr lang="en-US" sz="1200" i="1"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 7 TeV in the transverse momentum interval 1 &lt; </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&lt; 8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(left) and in p–Pb collisions at √</a:t>
            </a:r>
            <a:r>
              <a:rPr lang="en-US" sz="1200" i="1" kern="1200" dirty="0" err="1"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NN</a:t>
            </a:r>
            <a:r>
              <a:rPr lang="en-US" sz="1200" kern="1200" dirty="0" smtClean="0">
                <a:solidFill>
                  <a:schemeClr val="tx1"/>
                </a:solidFill>
                <a:effectLst/>
                <a:latin typeface="+mn-lt"/>
                <a:ea typeface="+mn-ea"/>
                <a:cs typeface="+mn-cs"/>
              </a:rPr>
              <a:t> = 5.02 TeV in the transverse momentum interval 2 &lt; </a:t>
            </a:r>
            <a:r>
              <a:rPr lang="en-US" sz="1200" i="1" kern="1200" dirty="0" err="1" smtClean="0">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&lt; 12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(right). The statistical uncertainties are shown as error bars and the systematic uncertainties are shown as boxes. See text for details of the procedure to average the different decay channel measurements reported in Fig. 8. Comparisons with GM-VFNS calculations [1, 2], POWHEG event generator [9] and with </a:t>
            </a:r>
            <a:r>
              <a:rPr lang="en-US" sz="1200" kern="1200" dirty="0" err="1" smtClean="0">
                <a:solidFill>
                  <a:schemeClr val="tx1"/>
                </a:solidFill>
                <a:effectLst/>
                <a:latin typeface="+mn-lt"/>
                <a:ea typeface="+mn-ea"/>
                <a:cs typeface="+mn-cs"/>
              </a:rPr>
              <a:t>Lansberg</a:t>
            </a:r>
            <a:r>
              <a:rPr lang="en-US" sz="1200" kern="1200" dirty="0" smtClean="0">
                <a:solidFill>
                  <a:schemeClr val="tx1"/>
                </a:solidFill>
                <a:effectLst/>
                <a:latin typeface="+mn-lt"/>
                <a:ea typeface="+mn-ea"/>
                <a:cs typeface="+mn-cs"/>
              </a:rPr>
              <a:t> and Shao predictions [94] for p–Pb (see text for details) are also shown. </a:t>
            </a:r>
            <a:endParaRPr lang="en-US" dirty="0" smtClean="0"/>
          </a:p>
          <a:p>
            <a:endParaRPr lang="en-US" dirty="0" smtClean="0"/>
          </a:p>
          <a:p>
            <a:r>
              <a:rPr lang="en-US" dirty="0" smtClean="0"/>
              <a:t>The POWHEG BOX is a general computer framework for implementing NLO calculations in shower Monte Carlo programs according to the POWHEG method. It is also a library, where previously included processes are made available to the users. It can be interfaced with all modern shower Monte Carlo programs that support the Les </a:t>
            </a:r>
            <a:r>
              <a:rPr lang="en-US" dirty="0" err="1" smtClean="0"/>
              <a:t>Houches</a:t>
            </a:r>
            <a:r>
              <a:rPr lang="en-US" dirty="0" smtClean="0"/>
              <a:t> Interface for User Generated Processes.</a:t>
            </a:r>
          </a:p>
          <a:p>
            <a:endParaRPr lang="en-US" dirty="0" smtClean="0"/>
          </a:p>
          <a:p>
            <a:r>
              <a:rPr lang="en-US" dirty="0" err="1" smtClean="0"/>
              <a:t>Herwig</a:t>
            </a:r>
            <a:r>
              <a:rPr lang="en-US" dirty="0" smtClean="0"/>
              <a:t> provides significantly improved and extended physics capabilities when compared to both its predecessors, HERWIG 6 and </a:t>
            </a:r>
            <a:r>
              <a:rPr lang="en-US" dirty="0" err="1" smtClean="0"/>
              <a:t>Herwig</a:t>
            </a:r>
            <a:r>
              <a:rPr lang="en-US" dirty="0" smtClean="0"/>
              <a:t>++ 2, while keeping the key model motivations such as coherent </a:t>
            </a:r>
            <a:r>
              <a:rPr lang="en-US" dirty="0" err="1" smtClean="0"/>
              <a:t>parton</a:t>
            </a:r>
            <a:r>
              <a:rPr lang="en-US" dirty="0" smtClean="0"/>
              <a:t> showers (including angular-ordered and dipole-based evolution), the cluster </a:t>
            </a:r>
            <a:r>
              <a:rPr lang="en-US" dirty="0" err="1" smtClean="0"/>
              <a:t>hadronization</a:t>
            </a:r>
            <a:r>
              <a:rPr lang="en-US" dirty="0" smtClean="0"/>
              <a:t> model, an </a:t>
            </a:r>
            <a:r>
              <a:rPr lang="en-US" dirty="0" err="1" smtClean="0"/>
              <a:t>eikonal</a:t>
            </a:r>
            <a:r>
              <a:rPr lang="en-US" dirty="0" smtClean="0"/>
              <a:t> multiple-interaction model, highly flexible BSM capabilities and improved </a:t>
            </a:r>
            <a:r>
              <a:rPr lang="en-US" dirty="0" err="1" smtClean="0"/>
              <a:t>perturbative</a:t>
            </a:r>
            <a:r>
              <a:rPr lang="en-US" dirty="0" smtClean="0"/>
              <a:t> input using next-to-leading order QCD. </a:t>
            </a:r>
          </a:p>
          <a:p>
            <a:endParaRPr lang="en-US" dirty="0" smtClean="0"/>
          </a:p>
          <a:p>
            <a:endParaRPr lang="en-US" dirty="0" smtClean="0"/>
          </a:p>
          <a:p>
            <a:r>
              <a:rPr lang="en-US" dirty="0" smtClean="0"/>
              <a:t>General mass Variable Flavor Number scheme (GM-VFNS).</a:t>
            </a:r>
          </a:p>
          <a:p>
            <a:endParaRPr lang="en-US" dirty="0" smtClean="0"/>
          </a:p>
          <a:p>
            <a:endParaRPr lang="en-US" dirty="0" smtClean="0"/>
          </a:p>
          <a:p>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30018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search is reported for the existence of loosely bound strange </a:t>
            </a:r>
            <a:r>
              <a:rPr lang="en-US" sz="1200" kern="1200" dirty="0" err="1" smtClean="0">
                <a:solidFill>
                  <a:schemeClr val="tx1"/>
                </a:solidFill>
                <a:effectLst/>
                <a:latin typeface="+mn-lt"/>
                <a:ea typeface="+mn-ea"/>
                <a:cs typeface="+mn-cs"/>
              </a:rPr>
              <a:t>dibaryons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a:t>
            </a:r>
            <a:r>
              <a:rPr lang="en-US" sz="1200" b="1" kern="1200" dirty="0" err="1" smtClean="0">
                <a:solidFill>
                  <a:schemeClr val="tx1"/>
                </a:solidFill>
                <a:effectLst/>
                <a:latin typeface="+mn-lt"/>
                <a:ea typeface="+mn-ea"/>
                <a:cs typeface="+mn-cs"/>
              </a:rPr>
              <a:t>Fig</a:t>
            </a:r>
            <a:r>
              <a:rPr lang="en-US" sz="1200" b="1" kern="120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Invariant mass distribution for  anti-dπ+</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for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Pb-Pb data</a:t>
            </a:r>
            <a:r>
              <a:rPr lang="en-US" sz="1200" kern="1200" baseline="0" dirty="0" smtClean="0">
                <a:solidFill>
                  <a:schemeClr val="tx1"/>
                </a:solidFill>
                <a:effectLst/>
                <a:latin typeface="+mn-lt"/>
                <a:ea typeface="+mn-ea"/>
                <a:cs typeface="+mn-cs"/>
              </a:rPr>
              <a:t>  (19.3x10^6 events) </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arrpw</a:t>
            </a:r>
            <a:r>
              <a:rPr lang="en-US" sz="1200" kern="1200" dirty="0" smtClean="0">
                <a:solidFill>
                  <a:schemeClr val="tx1"/>
                </a:solidFill>
                <a:effectLst/>
                <a:latin typeface="+mn-lt"/>
                <a:ea typeface="+mn-ea"/>
                <a:cs typeface="+mn-cs"/>
              </a:rPr>
              <a:t> = sum of the mass of</a:t>
            </a:r>
            <a:r>
              <a:rPr lang="en-US" sz="1200" kern="1200" baseline="0" dirty="0" smtClean="0">
                <a:solidFill>
                  <a:schemeClr val="tx1"/>
                </a:solidFill>
                <a:effectLst/>
                <a:latin typeface="+mn-lt"/>
                <a:ea typeface="+mn-ea"/>
                <a:cs typeface="+mn-cs"/>
              </a:rPr>
              <a:t>   con</a:t>
            </a:r>
            <a:r>
              <a:rPr lang="en-US" sz="1200" kern="1200" dirty="0" smtClean="0">
                <a:solidFill>
                  <a:schemeClr val="tx1"/>
                </a:solidFill>
                <a:effectLst/>
                <a:latin typeface="+mn-lt"/>
                <a:ea typeface="+mn-ea"/>
                <a:cs typeface="+mn-cs"/>
              </a:rPr>
              <a:t>stituents anti (􏰌</a:t>
            </a:r>
            <a:r>
              <a:rPr lang="en-US" sz="1200" kern="1200" dirty="0" err="1" smtClean="0">
                <a:solidFill>
                  <a:schemeClr val="tx1"/>
                </a:solidFill>
                <a:effectLst/>
                <a:latin typeface="+mn-lt"/>
                <a:ea typeface="+mn-ea"/>
                <a:cs typeface="+mn-cs"/>
              </a:rPr>
              <a:t>lyambda</a:t>
            </a:r>
            <a:r>
              <a:rPr lang="en-US" sz="1200" kern="1200" dirty="0" smtClean="0">
                <a:solidFill>
                  <a:schemeClr val="tx1"/>
                </a:solidFill>
                <a:effectLst/>
                <a:latin typeface="+mn-lt"/>
                <a:ea typeface="+mn-ea"/>
                <a:cs typeface="+mn-cs"/>
              </a:rPr>
              <a:t> n) of the assumed bound state. A signal for the bound state is expected </a:t>
            </a:r>
            <a:endParaRPr lang="en-US" dirty="0" smtClean="0"/>
          </a:p>
          <a:p>
            <a:r>
              <a:rPr lang="en-US" sz="1200" kern="1200" dirty="0" smtClean="0">
                <a:solidFill>
                  <a:schemeClr val="tx1"/>
                </a:solidFill>
                <a:effectLst/>
                <a:latin typeface="+mn-lt"/>
                <a:ea typeface="+mn-ea"/>
                <a:cs typeface="+mn-cs"/>
              </a:rPr>
              <a:t>in the region below this sum. The dashed line represents an exponential fit outside the expected signal region to estimate the background.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3. </a:t>
            </a:r>
            <a:r>
              <a:rPr lang="en-US" sz="1200" kern="1200" dirty="0" smtClean="0">
                <a:solidFill>
                  <a:schemeClr val="tx1"/>
                </a:solidFill>
                <a:effectLst/>
                <a:latin typeface="+mn-lt"/>
                <a:ea typeface="+mn-ea"/>
                <a:cs typeface="+mn-cs"/>
              </a:rPr>
              <a:t>Invariant mass distribution for 􏰌pπ− for the Pb–Pb data corresponding to 19.3 × 106 central events. The left arrow indicates the sum of the masses of the constituents (􏰌􏰌) of the possible bound state. A signal for the bound state is ex- </a:t>
            </a:r>
            <a:r>
              <a:rPr lang="en-US" sz="1200" kern="1200" dirty="0" err="1" smtClean="0">
                <a:solidFill>
                  <a:schemeClr val="tx1"/>
                </a:solidFill>
                <a:effectLst/>
                <a:latin typeface="+mn-lt"/>
                <a:ea typeface="+mn-ea"/>
                <a:cs typeface="+mn-cs"/>
              </a:rPr>
              <a:t>pected</a:t>
            </a:r>
            <a:r>
              <a:rPr lang="en-US" sz="1200" kern="1200" dirty="0" smtClean="0">
                <a:solidFill>
                  <a:schemeClr val="tx1"/>
                </a:solidFill>
                <a:effectLst/>
                <a:latin typeface="+mn-lt"/>
                <a:ea typeface="+mn-ea"/>
                <a:cs typeface="+mn-cs"/>
              </a:rPr>
              <a:t> in the region below this sum. For the speculated resonant state a signal is expected between the 􏰌􏰌 and the 􏰎p (indicated by the right arrow) thresholds. The dashed line is an exponential fit to estimate the background.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630600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4. </a:t>
            </a:r>
            <a:r>
              <a:rPr lang="en-US" sz="1200" kern="1200" dirty="0" smtClean="0">
                <a:solidFill>
                  <a:schemeClr val="tx1"/>
                </a:solidFill>
                <a:effectLst/>
                <a:latin typeface="+mn-lt"/>
                <a:ea typeface="+mn-ea"/>
                <a:cs typeface="+mn-cs"/>
              </a:rPr>
              <a:t>Upper limit of the rapidity density as function of the decay length shown for the 􏰌n bound state in the upper panel and for the H-</a:t>
            </a:r>
            <a:r>
              <a:rPr lang="en-US" sz="1200" kern="1200" dirty="0" err="1" smtClean="0">
                <a:solidFill>
                  <a:schemeClr val="tx1"/>
                </a:solidFill>
                <a:effectLst/>
                <a:latin typeface="+mn-lt"/>
                <a:ea typeface="+mn-ea"/>
                <a:cs typeface="+mn-cs"/>
              </a:rPr>
              <a:t>dibaryon</a:t>
            </a:r>
            <a:r>
              <a:rPr lang="en-US" sz="1200" kern="1200" dirty="0" smtClean="0">
                <a:solidFill>
                  <a:schemeClr val="tx1"/>
                </a:solidFill>
                <a:effectLst/>
                <a:latin typeface="+mn-lt"/>
                <a:ea typeface="+mn-ea"/>
                <a:cs typeface="+mn-cs"/>
              </a:rPr>
              <a:t> in the lower panel. Here a branching ratio of 64% was used for the H-</a:t>
            </a:r>
            <a:r>
              <a:rPr lang="en-US" sz="1200" kern="1200" dirty="0" err="1" smtClean="0">
                <a:solidFill>
                  <a:schemeClr val="tx1"/>
                </a:solidFill>
                <a:effectLst/>
                <a:latin typeface="+mn-lt"/>
                <a:ea typeface="+mn-ea"/>
                <a:cs typeface="+mn-cs"/>
              </a:rPr>
              <a:t>dibaryon</a:t>
            </a:r>
            <a:r>
              <a:rPr lang="en-US" sz="1200" kern="1200" dirty="0" smtClean="0">
                <a:solidFill>
                  <a:schemeClr val="tx1"/>
                </a:solidFill>
                <a:effectLst/>
                <a:latin typeface="+mn-lt"/>
                <a:ea typeface="+mn-ea"/>
                <a:cs typeface="+mn-cs"/>
              </a:rPr>
              <a:t> and a branching ratio of 54% for the 􏰌n bound state. The horizontal (dashed) lines indicate the expectation of the thermal model with a temperature of 156 MeV. The vertical line shows the lifetime of the free 􏰌 baryon. (For interpretation of the references to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in this figure, the reader is referred to the web version of this article.)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(Right): Number of standard deviations of the correlation function modeled using the </a:t>
            </a:r>
            <a:r>
              <a:rPr lang="en-US" dirty="0" err="1" smtClean="0"/>
              <a:t>Lednicky</a:t>
            </a:r>
            <a:r>
              <a:rPr lang="en-US" dirty="0" smtClean="0"/>
              <a:t> model for a given set of scattering parameters with respect to the data measured in </a:t>
            </a:r>
            <a:r>
              <a:rPr lang="en-US" dirty="0" err="1" smtClean="0"/>
              <a:t>pp</a:t>
            </a:r>
            <a:r>
              <a:rPr lang="en-US" dirty="0" smtClean="0"/>
              <a:t> collisions at 7 and 13 </a:t>
            </a:r>
            <a:r>
              <a:rPr lang="en-US" dirty="0" err="1" smtClean="0"/>
              <a:t>TeV</a:t>
            </a:r>
            <a:r>
              <a:rPr lang="en-US" dirty="0" smtClean="0"/>
              <a:t> and p-</a:t>
            </a:r>
            <a:r>
              <a:rPr lang="en-US" dirty="0" err="1" smtClean="0"/>
              <a:t>Pb</a:t>
            </a:r>
            <a:r>
              <a:rPr lang="en-US" dirty="0" smtClean="0"/>
              <a:t> at 5.02 </a:t>
            </a:r>
            <a:r>
              <a:rPr lang="en-US" dirty="0" err="1" smtClean="0"/>
              <a:t>TeV</a:t>
            </a:r>
            <a:r>
              <a:rPr lang="en-US" dirty="0" smtClean="0"/>
              <a:t>, together with various model calculations and measurements.</a:t>
            </a:r>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67899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dirty="0" smtClean="0">
                <a:solidFill>
                  <a:srgbClr val="666666"/>
                </a:solidFill>
                <a:effectLst/>
                <a:latin typeface="Arial"/>
                <a:ea typeface="Times New Roman"/>
              </a:rPr>
              <a:t>TPC </a:t>
            </a:r>
            <a:r>
              <a:rPr lang="ru-RU" sz="1200" dirty="0" err="1" smtClean="0">
                <a:solidFill>
                  <a:srgbClr val="666666"/>
                </a:solidFill>
                <a:effectLst/>
                <a:latin typeface="Arial"/>
                <a:ea typeface="Times New Roman"/>
              </a:rPr>
              <a:t>dE</a:t>
            </a:r>
            <a:r>
              <a:rPr lang="ru-RU" sz="1200" dirty="0" smtClean="0">
                <a:solidFill>
                  <a:srgbClr val="666666"/>
                </a:solidFill>
                <a:effectLst/>
                <a:latin typeface="Arial"/>
                <a:ea typeface="Times New Roman"/>
              </a:rPr>
              <a:t>/</a:t>
            </a:r>
            <a:r>
              <a:rPr lang="ru-RU" sz="1200" dirty="0" err="1" smtClean="0">
                <a:solidFill>
                  <a:srgbClr val="666666"/>
                </a:solidFill>
                <a:effectLst/>
                <a:latin typeface="Arial"/>
                <a:ea typeface="Times New Roman"/>
              </a:rPr>
              <a:t>dx</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vs</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Rigidity</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distribution</a:t>
            </a:r>
            <a:r>
              <a:rPr lang="ru-RU" sz="1200" dirty="0" smtClean="0">
                <a:solidFill>
                  <a:srgbClr val="666666"/>
                </a:solidFill>
                <a:effectLst/>
                <a:latin typeface="Arial"/>
                <a:ea typeface="Times New Roman"/>
              </a:rPr>
              <a:t> for </a:t>
            </a:r>
            <a:r>
              <a:rPr lang="ru-RU" sz="1200" dirty="0" err="1" smtClean="0">
                <a:solidFill>
                  <a:srgbClr val="666666"/>
                </a:solidFill>
                <a:effectLst/>
                <a:latin typeface="Arial"/>
                <a:ea typeface="Times New Roman"/>
              </a:rPr>
              <a:t>all</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events</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passing</a:t>
            </a:r>
            <a:r>
              <a:rPr lang="ru-RU" sz="1200" dirty="0" smtClean="0">
                <a:solidFill>
                  <a:srgbClr val="666666"/>
                </a:solidFill>
                <a:effectLst/>
                <a:latin typeface="Arial"/>
                <a:ea typeface="Times New Roman"/>
              </a:rPr>
              <a:t> the </a:t>
            </a:r>
            <a:r>
              <a:rPr lang="ru-RU" sz="1200" dirty="0" err="1" smtClean="0">
                <a:solidFill>
                  <a:srgbClr val="666666"/>
                </a:solidFill>
                <a:effectLst/>
                <a:latin typeface="Arial"/>
                <a:ea typeface="Times New Roman"/>
              </a:rPr>
              <a:t>offline</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trigger</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selection</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of</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events</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with</a:t>
            </a:r>
            <a:r>
              <a:rPr lang="ru-RU" sz="1200" dirty="0" smtClean="0">
                <a:solidFill>
                  <a:srgbClr val="666666"/>
                </a:solidFill>
                <a:effectLst/>
                <a:latin typeface="Arial"/>
                <a:ea typeface="Times New Roman"/>
              </a:rPr>
              <a:t> at </a:t>
            </a:r>
            <a:r>
              <a:rPr lang="ru-RU" sz="1200" dirty="0" err="1" smtClean="0">
                <a:solidFill>
                  <a:srgbClr val="666666"/>
                </a:solidFill>
                <a:effectLst/>
                <a:latin typeface="Arial"/>
                <a:ea typeface="Times New Roman"/>
              </a:rPr>
              <a:t>least</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one</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Z</a:t>
            </a:r>
            <a:r>
              <a:rPr lang="ru-RU" sz="1200" dirty="0" smtClean="0">
                <a:solidFill>
                  <a:srgbClr val="666666"/>
                </a:solidFill>
                <a:effectLst/>
                <a:latin typeface="Arial"/>
                <a:ea typeface="Times New Roman"/>
              </a:rPr>
              <a:t>&gt;1 </a:t>
            </a:r>
            <a:r>
              <a:rPr lang="ru-RU" sz="1200" dirty="0" err="1" smtClean="0">
                <a:solidFill>
                  <a:srgbClr val="666666"/>
                </a:solidFill>
                <a:effectLst/>
                <a:latin typeface="Arial"/>
                <a:ea typeface="Times New Roman"/>
              </a:rPr>
              <a:t>track</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candidate</a:t>
            </a:r>
            <a:r>
              <a:rPr lang="ru-RU" sz="1200" dirty="0" smtClean="0">
                <a:solidFill>
                  <a:srgbClr val="666666"/>
                </a:solidFill>
                <a:effectLst/>
                <a:latin typeface="Arial"/>
                <a:ea typeface="Times New Roman"/>
              </a:rPr>
              <a:t>. ONLY NEGATIVELY CHARGED PARTICLES ARE SHOWN. 16 </a:t>
            </a:r>
            <a:r>
              <a:rPr lang="ru-RU" sz="1200" dirty="0" err="1" smtClean="0">
                <a:solidFill>
                  <a:srgbClr val="666666"/>
                </a:solidFill>
                <a:effectLst/>
                <a:latin typeface="Arial"/>
                <a:ea typeface="Times New Roman"/>
              </a:rPr>
              <a:t>anti-alpha</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candidates</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are</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indicated</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in</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this</a:t>
            </a:r>
            <a:r>
              <a:rPr lang="ru-RU" sz="1200" dirty="0" smtClean="0">
                <a:solidFill>
                  <a:srgbClr val="666666"/>
                </a:solidFill>
                <a:effectLst/>
                <a:latin typeface="Arial"/>
                <a:ea typeface="Times New Roman"/>
              </a:rPr>
              <a:t> </a:t>
            </a:r>
            <a:r>
              <a:rPr lang="ru-RU" sz="1200" dirty="0" err="1" smtClean="0">
                <a:solidFill>
                  <a:srgbClr val="666666"/>
                </a:solidFill>
                <a:effectLst/>
                <a:latin typeface="Arial"/>
                <a:ea typeface="Times New Roman"/>
              </a:rPr>
              <a:t>plot</a:t>
            </a:r>
            <a:r>
              <a:rPr lang="ru-RU" sz="1200" dirty="0" smtClean="0">
                <a:solidFill>
                  <a:srgbClr val="666666"/>
                </a:solidFill>
                <a:effectLst/>
                <a:latin typeface="Arial"/>
                <a:ea typeface="Times New Roman"/>
              </a:rPr>
              <a:t>.</a:t>
            </a:r>
            <a:r>
              <a:rPr lang="ru-RU" dirty="0" smtClean="0">
                <a:effectLst/>
              </a:rPr>
              <a:t> </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65480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Charged-particle multiplicity distributions over a wide </a:t>
            </a:r>
            <a:r>
              <a:rPr lang="en-US" sz="1200" dirty="0" err="1" smtClean="0"/>
              <a:t>pseudorapidity</a:t>
            </a:r>
            <a:r>
              <a:rPr lang="en-US" sz="1200" dirty="0" smtClean="0"/>
              <a:t> range in proton-proton collisions at s√=s=0.9, 7 and 8 TeV</a:t>
            </a:r>
            <a:br>
              <a:rPr lang="en-US" sz="1200" dirty="0" smtClean="0"/>
            </a:br>
            <a:r>
              <a:rPr lang="en-US" sz="1200" dirty="0" smtClean="0"/>
              <a:t>Article reference: </a:t>
            </a:r>
            <a:r>
              <a:rPr lang="en-US" sz="1200" dirty="0" smtClean="0">
                <a:solidFill>
                  <a:srgbClr val="0000FF"/>
                </a:solidFill>
              </a:rPr>
              <a:t>Eur. Phys. J. C 77 (2017) 852    </a:t>
            </a:r>
            <a:r>
              <a:rPr lang="en-US" sz="1200" dirty="0" smtClean="0"/>
              <a:t>Publication link     arXiv     HEP Data</a:t>
            </a:r>
            <a:br>
              <a:rPr lang="en-US" sz="1200" dirty="0" smtClean="0"/>
            </a:br>
            <a:r>
              <a:rPr lang="en-US" sz="1200" dirty="0" smtClean="0"/>
              <a:t>System: p-p    Energy: 900 </a:t>
            </a:r>
            <a:r>
              <a:rPr lang="en-US" sz="1200" dirty="0" err="1" smtClean="0"/>
              <a:t>GeV</a:t>
            </a:r>
            <a:r>
              <a:rPr lang="en-US" sz="1200" dirty="0" smtClean="0"/>
              <a:t> , 7 TeV , 8 TeV    Publication date: 9 December, 2017</a:t>
            </a:r>
            <a:br>
              <a:rPr lang="en-US" sz="1200" dirty="0" smtClean="0"/>
            </a:br>
            <a:r>
              <a:rPr lang="en-US" sz="1200" dirty="0" smtClean="0"/>
              <a:t/>
            </a:r>
            <a:br>
              <a:rPr lang="en-US" sz="1200" dirty="0" smtClean="0"/>
            </a:br>
            <a:r>
              <a:rPr lang="en-US" sz="1200" dirty="0" smtClean="0">
                <a:solidFill>
                  <a:srgbClr val="0000FF"/>
                </a:solidFill>
              </a:rPr>
              <a:t>Eur. Phys. J. C 77 (2017) 852</a:t>
            </a:r>
            <a:br>
              <a:rPr lang="en-US" sz="1200" dirty="0" smtClean="0">
                <a:solidFill>
                  <a:srgbClr val="0000FF"/>
                </a:solidFill>
              </a:rPr>
            </a:br>
            <a:r>
              <a:rPr lang="en-US" sz="1200" dirty="0" smtClean="0">
                <a:solidFill>
                  <a:srgbClr val="0000FF"/>
                </a:solidFill>
              </a:rPr>
              <a:t>==</a:t>
            </a:r>
            <a:r>
              <a:rPr lang="en-US" sz="1200" dirty="0" err="1" smtClean="0">
                <a:solidFill>
                  <a:srgbClr val="0000FF"/>
                </a:solidFill>
              </a:rPr>
              <a:t>arxiv</a:t>
            </a:r>
            <a:r>
              <a:rPr lang="en-US" sz="1200" dirty="0" smtClean="0">
                <a:solidFill>
                  <a:srgbClr val="0000FF"/>
                </a:solidFill>
              </a:rPr>
              <a:t>: 1708.01435 (0.9,</a:t>
            </a:r>
            <a:r>
              <a:rPr lang="en-US" sz="1200" baseline="0" dirty="0" smtClean="0">
                <a:solidFill>
                  <a:srgbClr val="0000FF"/>
                </a:solidFill>
              </a:rPr>
              <a:t> </a:t>
            </a:r>
            <a:r>
              <a:rPr lang="en-US" sz="1200" dirty="0" smtClean="0">
                <a:solidFill>
                  <a:srgbClr val="0000FF"/>
                </a:solidFill>
              </a:rPr>
              <a:t>7 and 8 </a:t>
            </a:r>
            <a:r>
              <a:rPr lang="en-US" sz="1200" dirty="0" err="1" smtClean="0">
                <a:solidFill>
                  <a:srgbClr val="0000FF"/>
                </a:solidFill>
              </a:rPr>
              <a:t>TeV</a:t>
            </a:r>
            <a:r>
              <a:rPr lang="en-US" sz="1200" dirty="0" smtClean="0">
                <a:solidFill>
                  <a:srgbClr val="0000FF"/>
                </a:solidFill>
              </a:rPr>
              <a:t> pp)</a:t>
            </a:r>
          </a:p>
          <a:p>
            <a:endParaRPr lang="en-US" sz="1200" dirty="0" smtClean="0">
              <a:solidFill>
                <a:srgbClr val="0000FF"/>
              </a:solidFill>
            </a:endParaRPr>
          </a:p>
          <a:p>
            <a:r>
              <a:rPr lang="ru-RU" sz="1200" dirty="0" smtClean="0">
                <a:solidFill>
                  <a:srgbClr val="0000FF"/>
                </a:solidFill>
              </a:rPr>
              <a:t>Eur. </a:t>
            </a:r>
            <a:r>
              <a:rPr lang="ru-RU" sz="1200" dirty="0" err="1" smtClean="0">
                <a:solidFill>
                  <a:srgbClr val="0000FF"/>
                </a:solidFill>
              </a:rPr>
              <a:t>Phys</a:t>
            </a:r>
            <a:r>
              <a:rPr lang="ru-RU" sz="1200" dirty="0" smtClean="0">
                <a:solidFill>
                  <a:srgbClr val="0000FF"/>
                </a:solidFill>
              </a:rPr>
              <a:t>. </a:t>
            </a:r>
            <a:r>
              <a:rPr lang="ru-RU" sz="1200" dirty="0" err="1" smtClean="0">
                <a:solidFill>
                  <a:srgbClr val="0000FF"/>
                </a:solidFill>
              </a:rPr>
              <a:t>J</a:t>
            </a:r>
            <a:r>
              <a:rPr lang="ru-RU" sz="1200" dirty="0" smtClean="0">
                <a:solidFill>
                  <a:srgbClr val="0000FF"/>
                </a:solidFill>
              </a:rPr>
              <a:t>. </a:t>
            </a:r>
            <a:r>
              <a:rPr lang="ru-RU" sz="1200" dirty="0" err="1" smtClean="0">
                <a:solidFill>
                  <a:srgbClr val="0000FF"/>
                </a:solidFill>
              </a:rPr>
              <a:t>C</a:t>
            </a:r>
            <a:r>
              <a:rPr lang="ru-RU" sz="1200" dirty="0" smtClean="0">
                <a:solidFill>
                  <a:srgbClr val="0000FF"/>
                </a:solidFill>
              </a:rPr>
              <a:t> 77 (2017) 33 </a:t>
            </a:r>
            <a:r>
              <a:rPr lang="en-US" sz="1200" dirty="0" smtClean="0">
                <a:solidFill>
                  <a:srgbClr val="0000FF"/>
                </a:solidFill>
              </a:rPr>
              <a:t/>
            </a:r>
            <a:br>
              <a:rPr lang="en-US" sz="1200" dirty="0" smtClean="0">
                <a:solidFill>
                  <a:srgbClr val="0000FF"/>
                </a:solidFill>
              </a:rPr>
            </a:br>
            <a:r>
              <a:rPr lang="ru-RU" sz="1200" dirty="0" err="1" smtClean="0">
                <a:solidFill>
                  <a:srgbClr val="0000FF"/>
                </a:solidFill>
              </a:rPr>
              <a:t>https</a:t>
            </a:r>
            <a:r>
              <a:rPr lang="ru-RU" sz="1200" dirty="0" smtClean="0">
                <a:solidFill>
                  <a:srgbClr val="0000FF"/>
                </a:solidFill>
              </a:rPr>
              <a:t>://</a:t>
            </a:r>
            <a:r>
              <a:rPr lang="ru-RU" sz="1200" dirty="0" err="1" smtClean="0">
                <a:solidFill>
                  <a:srgbClr val="0000FF"/>
                </a:solidFill>
              </a:rPr>
              <a:t>arxiv.org</a:t>
            </a:r>
            <a:r>
              <a:rPr lang="ru-RU" sz="1200" dirty="0" smtClean="0">
                <a:solidFill>
                  <a:srgbClr val="0000FF"/>
                </a:solidFill>
              </a:rPr>
              <a:t>/</a:t>
            </a:r>
            <a:r>
              <a:rPr lang="ru-RU" sz="1200" dirty="0" err="1" smtClean="0">
                <a:solidFill>
                  <a:srgbClr val="0000FF"/>
                </a:solidFill>
              </a:rPr>
              <a:t>abs</a:t>
            </a:r>
            <a:r>
              <a:rPr lang="ru-RU" sz="1200" dirty="0" smtClean="0">
                <a:solidFill>
                  <a:srgbClr val="0000FF"/>
                </a:solidFill>
              </a:rPr>
              <a:t>/1509.07541v2</a:t>
            </a:r>
            <a:endParaRPr lang="en-US" sz="12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FF"/>
                </a:solidFill>
              </a:rPr>
              <a:t>(0.9,</a:t>
            </a:r>
            <a:r>
              <a:rPr lang="en-US" sz="1200" baseline="0" dirty="0" smtClean="0">
                <a:solidFill>
                  <a:srgbClr val="0000FF"/>
                </a:solidFill>
              </a:rPr>
              <a:t> 2.36, </a:t>
            </a:r>
            <a:r>
              <a:rPr lang="en-US" sz="1200" dirty="0" smtClean="0">
                <a:solidFill>
                  <a:srgbClr val="0000FF"/>
                </a:solidFill>
              </a:rPr>
              <a:t>7 and 8 </a:t>
            </a:r>
            <a:r>
              <a:rPr lang="en-US" sz="1200" dirty="0" err="1" smtClean="0">
                <a:solidFill>
                  <a:srgbClr val="0000FF"/>
                </a:solidFill>
              </a:rPr>
              <a:t>TeV</a:t>
            </a:r>
            <a:r>
              <a:rPr lang="en-US" sz="1200" dirty="0" smtClean="0">
                <a:solidFill>
                  <a:srgbClr val="0000FF"/>
                </a:solidFill>
              </a:rPr>
              <a:t> pp)</a:t>
            </a:r>
          </a:p>
          <a:p>
            <a:endParaRPr lang="en-US" sz="1200" dirty="0" smtClean="0">
              <a:solidFill>
                <a:srgbClr val="0000FF"/>
              </a:solidFill>
            </a:endParaRPr>
          </a:p>
          <a:p>
            <a:endParaRPr lang="en-US" sz="1200" dirty="0" smtClean="0">
              <a:solidFill>
                <a:srgbClr val="0000FF"/>
              </a:solidFill>
            </a:endParaRPr>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59038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Fig. 19: </a:t>
            </a:r>
            <a:r>
              <a:rPr lang="en-US" sz="1200" kern="1200" dirty="0" smtClean="0">
                <a:solidFill>
                  <a:schemeClr val="tx1"/>
                </a:solidFill>
                <a:effectLst/>
                <a:latin typeface="+mn-lt"/>
                <a:ea typeface="+mn-ea"/>
                <a:cs typeface="+mn-cs"/>
              </a:rPr>
              <a:t>KNO-scaled distribution </a:t>
            </a:r>
            <a:r>
              <a:rPr lang="en-US" sz="1200" kern="1200" dirty="0" err="1" smtClean="0">
                <a:solidFill>
                  <a:schemeClr val="tx1"/>
                </a:solidFill>
                <a:effectLst/>
                <a:latin typeface="+mn-lt"/>
                <a:ea typeface="+mn-ea"/>
                <a:cs typeface="+mn-cs"/>
              </a:rPr>
              <a:t>h</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chiP</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ch) versus the KNO variable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ch/</a:t>
            </a:r>
            <a:r>
              <a:rPr lang="en-US" sz="1200" kern="1200" dirty="0" err="1" smtClean="0">
                <a:solidFill>
                  <a:schemeClr val="tx1"/>
                </a:solidFill>
                <a:effectLst/>
                <a:latin typeface="+mn-lt"/>
                <a:ea typeface="+mn-ea"/>
                <a:cs typeface="+mn-cs"/>
              </a:rPr>
              <a:t>h</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chi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atp</a:t>
            </a:r>
            <a:r>
              <a:rPr lang="en-US" sz="1200" i="1" kern="1200" dirty="0" err="1" smtClean="0">
                <a:solidFill>
                  <a:schemeClr val="tx1"/>
                </a:solidFill>
                <a:effectLst/>
                <a:latin typeface="+mn-lt"/>
                <a:ea typeface="+mn-ea"/>
                <a:cs typeface="+mn-cs"/>
              </a:rPr>
              <a:t>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0.9, 2.76, 7 and 8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for three </a:t>
            </a:r>
            <a:r>
              <a:rPr lang="en-US" sz="1200" kern="1200" dirty="0" err="1" smtClean="0">
                <a:solidFill>
                  <a:schemeClr val="tx1"/>
                </a:solidFill>
                <a:effectLst/>
                <a:latin typeface="+mn-lt"/>
                <a:ea typeface="+mn-ea"/>
                <a:cs typeface="+mn-cs"/>
              </a:rPr>
              <a:t>pseudorapidity</a:t>
            </a:r>
            <a:r>
              <a:rPr lang="en-US" sz="1200" kern="1200" dirty="0" smtClean="0">
                <a:solidFill>
                  <a:schemeClr val="tx1"/>
                </a:solidFill>
                <a:effectLst/>
                <a:latin typeface="+mn-lt"/>
                <a:ea typeface="+mn-ea"/>
                <a:cs typeface="+mn-cs"/>
              </a:rPr>
              <a:t> intervals: |⌘| &lt; 0.5 (top), 1.0 (middle) and 1.5 (bottom). In each case, ratios to the distribution at </a:t>
            </a:r>
            <a:r>
              <a:rPr lang="en-US" sz="1200" kern="1200" dirty="0" err="1" smtClean="0">
                <a:solidFill>
                  <a:schemeClr val="tx1"/>
                </a:solidFill>
                <a:effectLst/>
                <a:latin typeface="+mn-lt"/>
                <a:ea typeface="+mn-ea"/>
                <a:cs typeface="+mn-cs"/>
              </a:rPr>
              <a:t>p</a:t>
            </a:r>
            <a:r>
              <a:rPr lang="en-US" sz="1200" i="1" kern="1200" dirty="0" err="1" smtClean="0">
                <a:solidFill>
                  <a:schemeClr val="tx1"/>
                </a:solidFill>
                <a:effectLst/>
                <a:latin typeface="+mn-lt"/>
                <a:ea typeface="+mn-ea"/>
                <a:cs typeface="+mn-cs"/>
              </a:rPr>
              <a:t>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0.9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are shown, on the right-hand side parts of the figures. As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ch/</a:t>
            </a:r>
            <a:r>
              <a:rPr lang="en-US" sz="1200" kern="1200" dirty="0" err="1" smtClean="0">
                <a:solidFill>
                  <a:schemeClr val="tx1"/>
                </a:solidFill>
                <a:effectLst/>
                <a:latin typeface="+mn-lt"/>
                <a:ea typeface="+mn-ea"/>
                <a:cs typeface="+mn-cs"/>
              </a:rPr>
              <a:t>h</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chi</a:t>
            </a:r>
            <a:r>
              <a:rPr lang="en-US" sz="1200" kern="1200" dirty="0" smtClean="0">
                <a:solidFill>
                  <a:schemeClr val="tx1"/>
                </a:solidFill>
                <a:effectLst/>
                <a:latin typeface="+mn-lt"/>
                <a:ea typeface="+mn-ea"/>
                <a:cs typeface="+mn-cs"/>
              </a:rPr>
              <a:t> takes </a:t>
            </a:r>
            <a:r>
              <a:rPr lang="en-US" sz="1200" kern="1200" dirty="0" err="1" smtClean="0">
                <a:solidFill>
                  <a:schemeClr val="tx1"/>
                </a:solidFill>
                <a:effectLst/>
                <a:latin typeface="+mn-lt"/>
                <a:ea typeface="+mn-ea"/>
                <a:cs typeface="+mn-cs"/>
              </a:rPr>
              <a:t>di↵erent</a:t>
            </a:r>
            <a:r>
              <a:rPr lang="en-US" sz="1200" kern="1200" dirty="0" smtClean="0">
                <a:solidFill>
                  <a:schemeClr val="tx1"/>
                </a:solidFill>
                <a:effectLst/>
                <a:latin typeface="+mn-lt"/>
                <a:ea typeface="+mn-ea"/>
                <a:cs typeface="+mn-cs"/>
              </a:rPr>
              <a:t> values at </a:t>
            </a:r>
            <a:r>
              <a:rPr lang="en-US" sz="1200" kern="1200" dirty="0" err="1" smtClean="0">
                <a:solidFill>
                  <a:schemeClr val="tx1"/>
                </a:solidFill>
                <a:effectLst/>
                <a:latin typeface="+mn-lt"/>
                <a:ea typeface="+mn-ea"/>
                <a:cs typeface="+mn-cs"/>
              </a:rPr>
              <a:t>di↵erent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-of-mass energies, ratios were obtained by interpolating the KNO-scaled distributions, and uncertainties were taken from the nearest data point. Bands represent the total uncertainties.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37937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Fig. 5: </a:t>
            </a:r>
            <a:r>
              <a:rPr lang="en-US" sz="1200" kern="1200" dirty="0" smtClean="0">
                <a:solidFill>
                  <a:schemeClr val="tx1"/>
                </a:solidFill>
                <a:effectLst/>
                <a:latin typeface="+mn-lt"/>
                <a:ea typeface="+mn-ea"/>
                <a:cs typeface="+mn-cs"/>
              </a:rPr>
              <a:t>Mean transverse </a:t>
            </a:r>
            <a:r>
              <a:rPr lang="en-US" sz="1200" kern="1200" dirty="0" err="1" smtClean="0">
                <a:solidFill>
                  <a:schemeClr val="tx1"/>
                </a:solidFill>
                <a:effectLst/>
                <a:latin typeface="+mn-lt"/>
                <a:ea typeface="+mn-ea"/>
                <a:cs typeface="+mn-cs"/>
              </a:rPr>
              <a:t>sphericity</a:t>
            </a:r>
            <a:r>
              <a:rPr lang="en-US" sz="1200" kern="1200" dirty="0" smtClean="0">
                <a:solidFill>
                  <a:schemeClr val="tx1"/>
                </a:solidFill>
                <a:effectLst/>
                <a:latin typeface="+mn-lt"/>
                <a:ea typeface="+mn-ea"/>
                <a:cs typeface="+mn-cs"/>
              </a:rPr>
              <a:t> as a function of charged particle multiplicity. The ALICE data are compared with five </a:t>
            </a:r>
            <a:r>
              <a:rPr lang="en-US" sz="1200" kern="1200" dirty="0" err="1" smtClean="0">
                <a:solidFill>
                  <a:schemeClr val="tx1"/>
                </a:solidFill>
                <a:effectLst/>
                <a:latin typeface="+mn-lt"/>
                <a:ea typeface="+mn-ea"/>
                <a:cs typeface="+mn-cs"/>
              </a:rPr>
              <a:t>m√odels</a:t>
            </a:r>
            <a:r>
              <a:rPr lang="en-US" sz="1200" kern="1200" dirty="0" smtClean="0">
                <a:solidFill>
                  <a:schemeClr val="tx1"/>
                </a:solidFill>
                <a:effectLst/>
                <a:latin typeface="+mn-lt"/>
                <a:ea typeface="+mn-ea"/>
                <a:cs typeface="+mn-cs"/>
              </a:rPr>
              <a:t>: PHOJET, PYTHIA6 (tunes: ATLAS-CSC, PERUGIA-0 and PERUGIA-2011) and PYTHIA8. Results at </a:t>
            </a:r>
            <a:r>
              <a:rPr lang="en-US" sz="1200" i="1"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 0.9 and 7 TeV are shown in the top and bottom rows, respectively. Different event classes are pre- </a:t>
            </a:r>
            <a:r>
              <a:rPr lang="en-US" sz="1200" kern="1200" dirty="0" err="1" smtClean="0">
                <a:solidFill>
                  <a:schemeClr val="tx1"/>
                </a:solidFill>
                <a:effectLst/>
                <a:latin typeface="+mn-lt"/>
                <a:ea typeface="+mn-ea"/>
                <a:cs typeface="+mn-cs"/>
              </a:rPr>
              <a:t>sented</a:t>
            </a:r>
            <a:r>
              <a:rPr lang="en-US" sz="1200" kern="1200" dirty="0" smtClean="0">
                <a:solidFill>
                  <a:schemeClr val="tx1"/>
                </a:solidFill>
                <a:effectLst/>
                <a:latin typeface="+mn-lt"/>
                <a:ea typeface="+mn-ea"/>
                <a:cs typeface="+mn-cs"/>
              </a:rPr>
              <a:t>: (left) “soft”, (middle) “hard” and (right) “all” (see text for definitions). The statistical errors are displayed as error bars and the systematic uncertainties as the shaded area. The horizontal error bars indicate the bin widths. Symbols for data points and model predictions are presented in the legend. </a:t>
            </a:r>
            <a:endParaRPr lang="en-US" dirty="0" smtClean="0"/>
          </a:p>
          <a:p>
            <a:endParaRPr lang="en-US" sz="1200" dirty="0" smtClean="0">
              <a:solidFill>
                <a:srgbClr val="0000FF"/>
              </a:solidFill>
            </a:endParaRPr>
          </a:p>
          <a:p>
            <a:r>
              <a:rPr lang="en-US" sz="1200" dirty="0" smtClean="0">
                <a:solidFill>
                  <a:srgbClr val="0000FF"/>
                </a:solidFill>
              </a:rPr>
              <a:t>arXiv 1205.3963v2, Apr.2017, </a:t>
            </a:r>
            <a:r>
              <a:rPr lang="tr-TR" sz="1200" dirty="0" smtClean="0"/>
              <a:t>Eur. </a:t>
            </a:r>
            <a:r>
              <a:rPr lang="tr-TR" sz="1200" dirty="0" err="1" smtClean="0"/>
              <a:t>Phys</a:t>
            </a:r>
            <a:r>
              <a:rPr lang="tr-TR" sz="1200" dirty="0" smtClean="0"/>
              <a:t>. J. C (2012) 72:2124</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90986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arXiv:1805.04432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Fig. 3: </a:t>
            </a:r>
            <a:r>
              <a:rPr lang="en-US" sz="1200" kern="1200" dirty="0" smtClean="0">
                <a:solidFill>
                  <a:schemeClr val="tx1"/>
                </a:solidFill>
                <a:effectLst/>
                <a:latin typeface="+mn-lt"/>
                <a:ea typeface="+mn-ea"/>
                <a:cs typeface="+mn-cs"/>
              </a:rPr>
              <a:t>The </a:t>
            </a:r>
            <a:endParaRPr lang="en-US" dirty="0" smtClean="0"/>
          </a:p>
          <a:p>
            <a:r>
              <a:rPr lang="en-US" sz="1200" kern="1200" dirty="0" smtClean="0">
                <a:solidFill>
                  <a:schemeClr val="tx1"/>
                </a:solidFill>
                <a:effectLst/>
                <a:latin typeface="+mn-lt"/>
                <a:ea typeface="+mn-ea"/>
                <a:cs typeface="+mn-cs"/>
              </a:rPr>
              <a:t>2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part ⟩ </a:t>
            </a:r>
            <a:endParaRPr lang="en-US" dirty="0" smtClean="0"/>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a:t>
            </a:r>
            <a:r>
              <a:rPr lang="en-US" sz="1200" i="1" kern="1200" dirty="0" err="1"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dη</a:t>
            </a:r>
            <a:r>
              <a:rPr lang="en-US" sz="1200" kern="1200" dirty="0" smtClean="0">
                <a:solidFill>
                  <a:schemeClr val="tx1"/>
                </a:solidFill>
                <a:effectLst/>
                <a:latin typeface="+mn-lt"/>
                <a:ea typeface="+mn-ea"/>
                <a:cs typeface="+mn-cs"/>
              </a:rPr>
              <a:t> ⟩ (top) and </a:t>
            </a:r>
            <a:endParaRPr lang="en-US" dirty="0" smtClean="0"/>
          </a:p>
          <a:p>
            <a:r>
              <a:rPr lang="en-US" sz="1200" kern="1200" dirty="0" smtClean="0">
                <a:solidFill>
                  <a:schemeClr val="tx1"/>
                </a:solidFill>
                <a:effectLst/>
                <a:latin typeface="+mn-lt"/>
                <a:ea typeface="+mn-ea"/>
                <a:cs typeface="+mn-cs"/>
              </a:rPr>
              <a:t>2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part ⟩ </a:t>
            </a:r>
            <a:endParaRPr lang="en-US" dirty="0" smtClean="0"/>
          </a:p>
          <a:p>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tot (bottom) for Xe–Xe collisions at √</a:t>
            </a:r>
            <a:r>
              <a:rPr lang="en-US" sz="1200" i="1" kern="1200" dirty="0" err="1"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NN</a:t>
            </a:r>
            <a:r>
              <a:rPr lang="en-US" sz="1200" kern="1200" dirty="0" smtClean="0">
                <a:solidFill>
                  <a:schemeClr val="tx1"/>
                </a:solidFill>
                <a:effectLst/>
                <a:latin typeface="+mn-lt"/>
                <a:ea typeface="+mn-ea"/>
                <a:cs typeface="+mn-cs"/>
              </a:rPr>
              <a:t> = 5.44 TeV as a function </a:t>
            </a:r>
            <a:r>
              <a:rPr lang="en-US" sz="1200" kern="1200" dirty="0" err="1" smtClean="0">
                <a:solidFill>
                  <a:schemeClr val="tx1"/>
                </a:solidFill>
                <a:effectLst/>
                <a:latin typeface="+mn-lt"/>
                <a:ea typeface="+mn-ea"/>
                <a:cs typeface="+mn-cs"/>
              </a:rPr>
              <a:t>ch</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of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part⟩. The error bars indicate the point-to-point centrality-dependent uncertainties whereas the shaded band √ </a:t>
            </a:r>
            <a:endParaRPr lang="en-US" dirty="0" smtClean="0"/>
          </a:p>
          <a:p>
            <a:r>
              <a:rPr lang="en-US" sz="1200" kern="1200" dirty="0" smtClean="0">
                <a:solidFill>
                  <a:schemeClr val="tx1"/>
                </a:solidFill>
                <a:effectLst/>
                <a:latin typeface="+mn-lt"/>
                <a:ea typeface="+mn-ea"/>
                <a:cs typeface="+mn-cs"/>
              </a:rPr>
              <a:t>shows the correlated contributions. Also shown in the figure is the result from inelastic pp at </a:t>
            </a:r>
            <a:r>
              <a:rPr lang="en-US" sz="1200" i="1" kern="1200" dirty="0" smtClean="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 5.02 TeV as well as non-single diffractive p–Pb collisions and Pb–Pb collisions at √</a:t>
            </a:r>
            <a:r>
              <a:rPr lang="en-US" sz="1200" i="1" kern="1200" dirty="0" err="1"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NN</a:t>
            </a:r>
            <a:r>
              <a:rPr lang="en-US" sz="1200" kern="1200" dirty="0" smtClean="0">
                <a:solidFill>
                  <a:schemeClr val="tx1"/>
                </a:solidFill>
                <a:effectLst/>
                <a:latin typeface="+mn-lt"/>
                <a:ea typeface="+mn-ea"/>
                <a:cs typeface="+mn-cs"/>
              </a:rPr>
              <a:t> = 5.02 TeV [7, 8]. Data from lower energies at √</a:t>
            </a:r>
            <a:r>
              <a:rPr lang="en-US" sz="1200" i="1" kern="1200" dirty="0" err="1" smtClean="0">
                <a:solidFill>
                  <a:schemeClr val="tx1"/>
                </a:solidFill>
                <a:effectLst/>
                <a:latin typeface="+mn-lt"/>
                <a:ea typeface="+mn-ea"/>
                <a:cs typeface="+mn-cs"/>
              </a:rPr>
              <a:t>s</a:t>
            </a:r>
            <a:r>
              <a:rPr lang="en-US" sz="1200" kern="1200" dirty="0" err="1" smtClean="0">
                <a:solidFill>
                  <a:schemeClr val="tx1"/>
                </a:solidFill>
                <a:effectLst/>
                <a:latin typeface="+mn-lt"/>
                <a:ea typeface="+mn-ea"/>
                <a:cs typeface="+mn-cs"/>
              </a:rPr>
              <a:t>NN</a:t>
            </a:r>
            <a:r>
              <a:rPr lang="en-US" sz="1200" kern="1200" dirty="0" smtClean="0">
                <a:solidFill>
                  <a:schemeClr val="tx1"/>
                </a:solidFill>
                <a:effectLst/>
                <a:latin typeface="+mn-lt"/>
                <a:ea typeface="+mn-ea"/>
                <a:cs typeface="+mn-cs"/>
              </a:rPr>
              <a:t> = 2.76 TeV [6, 9, 29], and 200 </a:t>
            </a:r>
            <a:r>
              <a:rPr lang="en-US" sz="1200" kern="1200" dirty="0" err="1" smtClean="0">
                <a:solidFill>
                  <a:schemeClr val="tx1"/>
                </a:solidFill>
                <a:effectLst/>
                <a:latin typeface="+mn-lt"/>
                <a:ea typeface="+mn-ea"/>
                <a:cs typeface="+mn-cs"/>
              </a:rPr>
              <a:t>GeV</a:t>
            </a:r>
            <a:r>
              <a:rPr lang="en-US" sz="1200" kern="1200" dirty="0" smtClean="0">
                <a:solidFill>
                  <a:schemeClr val="tx1"/>
                </a:solidFill>
                <a:effectLst/>
                <a:latin typeface="+mn-lt"/>
                <a:ea typeface="+mn-ea"/>
                <a:cs typeface="+mn-cs"/>
              </a:rPr>
              <a:t> [3] are shown for comparison.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189063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277493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\pt-differential yields of \</a:t>
            </a:r>
            <a:r>
              <a:rPr lang="en-US" sz="1200" kern="1200" dirty="0" err="1" smtClean="0">
                <a:solidFill>
                  <a:schemeClr val="tx1"/>
                </a:solidFill>
                <a:latin typeface="+mn-lt"/>
                <a:ea typeface="+mn-ea"/>
                <a:cs typeface="+mn-cs"/>
              </a:rPr>
              <a:t>pKzero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pLambda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apLambda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pXi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apXi</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pOmega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apOmega</a:t>
            </a:r>
            <a:r>
              <a:rPr lang="en-US" sz="1200" kern="1200" dirty="0" smtClean="0">
                <a:solidFill>
                  <a:schemeClr val="tx1"/>
                </a:solidFill>
                <a:latin typeface="+mn-lt"/>
                <a:ea typeface="+mn-ea"/>
                <a:cs typeface="+mn-cs"/>
              </a:rPr>
              <a:t>$ measured in \</a:t>
            </a:r>
            <a:r>
              <a:rPr lang="en-US" sz="1200" kern="1200" dirty="0" err="1" smtClean="0">
                <a:solidFill>
                  <a:schemeClr val="tx1"/>
                </a:solidFill>
                <a:latin typeface="+mn-lt"/>
                <a:ea typeface="+mn-ea"/>
                <a:cs typeface="+mn-cs"/>
              </a:rPr>
              <a:t>yless</a:t>
            </a:r>
            <a:r>
              <a:rPr lang="en-US" sz="1200" kern="1200" dirty="0" smtClean="0">
                <a:solidFill>
                  <a:schemeClr val="tx1"/>
                </a:solidFill>
                <a:latin typeface="+mn-lt"/>
                <a:ea typeface="+mn-ea"/>
                <a:cs typeface="+mn-cs"/>
              </a:rPr>
              <a:t>{0.5} for a selection of event classes, indicated by roman numbers in brackets (see Table~\ref{</a:t>
            </a:r>
            <a:r>
              <a:rPr lang="en-US" sz="1200" kern="1200" dirty="0" err="1" smtClean="0">
                <a:solidFill>
                  <a:schemeClr val="tx1"/>
                </a:solidFill>
                <a:latin typeface="+mn-lt"/>
                <a:ea typeface="+mn-ea"/>
                <a:cs typeface="+mn-cs"/>
              </a:rPr>
              <a:t>tab:multi</a:t>
            </a:r>
            <a:r>
              <a:rPr lang="en-US" sz="1200" kern="1200" dirty="0" smtClean="0">
                <a:solidFill>
                  <a:schemeClr val="tx1"/>
                </a:solidFill>
                <a:latin typeface="+mn-lt"/>
                <a:ea typeface="+mn-ea"/>
                <a:cs typeface="+mn-cs"/>
              </a:rPr>
              <a:t>}). The data are scaled by different factors to improve the visibility. The dashed curves represent </a:t>
            </a:r>
            <a:r>
              <a:rPr lang="en-US" sz="1200" kern="1200" dirty="0" err="1" smtClean="0">
                <a:solidFill>
                  <a:schemeClr val="tx1"/>
                </a:solidFill>
                <a:latin typeface="+mn-lt"/>
                <a:ea typeface="+mn-ea"/>
                <a:cs typeface="+mn-cs"/>
              </a:rPr>
              <a:t>Tsallis</a:t>
            </a:r>
            <a:r>
              <a:rPr lang="en-US" sz="1200" kern="1200" dirty="0" smtClean="0">
                <a:solidFill>
                  <a:schemeClr val="tx1"/>
                </a:solidFill>
                <a:latin typeface="+mn-lt"/>
                <a:ea typeface="+mn-ea"/>
                <a:cs typeface="+mn-cs"/>
              </a:rPr>
              <a:t>-L\'</a:t>
            </a:r>
            <a:r>
              <a:rPr lang="en-US" sz="1200" kern="1200" dirty="0" err="1" smtClean="0">
                <a:solidFill>
                  <a:schemeClr val="tx1"/>
                </a:solidFill>
                <a:latin typeface="+mn-lt"/>
                <a:ea typeface="+mn-ea"/>
                <a:cs typeface="+mn-cs"/>
              </a:rPr>
              <a:t>evy</a:t>
            </a:r>
            <a:r>
              <a:rPr lang="en-US" sz="1200" kern="1200" dirty="0" smtClean="0">
                <a:solidFill>
                  <a:schemeClr val="tx1"/>
                </a:solidFill>
                <a:latin typeface="+mn-lt"/>
                <a:ea typeface="+mn-ea"/>
                <a:cs typeface="+mn-cs"/>
              </a:rPr>
              <a:t> fits to each individual distribution to extract integrated yields.</a:t>
            </a:r>
          </a:p>
          <a:p>
            <a:r>
              <a:rPr lang="en-US" sz="1200" b="1" kern="1200" dirty="0" smtClean="0">
                <a:solidFill>
                  <a:schemeClr val="tx1"/>
                </a:solidFill>
                <a:latin typeface="+mn-lt"/>
                <a:ea typeface="+mn-ea"/>
                <a:cs typeface="+mn-cs"/>
              </a:rPr>
              <a:t>Detail description: </a:t>
            </a:r>
          </a:p>
          <a:p>
            <a:r>
              <a:rPr lang="en-US" sz="1200" b="0" kern="1200" dirty="0" smtClean="0">
                <a:solidFill>
                  <a:schemeClr val="tx1"/>
                </a:solidFill>
                <a:latin typeface="+mn-lt"/>
                <a:ea typeface="+mn-ea"/>
                <a:cs typeface="+mn-cs"/>
              </a:rPr>
              <a:t> \pt-differential yields of \</a:t>
            </a:r>
            <a:r>
              <a:rPr lang="en-US" sz="1200" b="0" kern="1200" dirty="0" err="1" smtClean="0">
                <a:solidFill>
                  <a:schemeClr val="tx1"/>
                </a:solidFill>
                <a:latin typeface="+mn-lt"/>
                <a:ea typeface="+mn-ea"/>
                <a:cs typeface="+mn-cs"/>
              </a:rPr>
              <a:t>pKzero</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pLambda</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apLambda</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pXi</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apXi</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pOmega</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apOmega</a:t>
            </a:r>
            <a:r>
              <a:rPr lang="en-US" sz="1200" b="0" kern="1200" dirty="0" smtClean="0">
                <a:solidFill>
                  <a:schemeClr val="tx1"/>
                </a:solidFill>
                <a:latin typeface="+mn-lt"/>
                <a:ea typeface="+mn-ea"/>
                <a:cs typeface="+mn-cs"/>
              </a:rPr>
              <a:t>$ measured in \</a:t>
            </a:r>
            <a:r>
              <a:rPr lang="en-US" sz="1200" b="0" kern="1200" dirty="0" err="1" smtClean="0">
                <a:solidFill>
                  <a:schemeClr val="tx1"/>
                </a:solidFill>
                <a:latin typeface="+mn-lt"/>
                <a:ea typeface="+mn-ea"/>
                <a:cs typeface="+mn-cs"/>
              </a:rPr>
              <a:t>yless</a:t>
            </a:r>
            <a:r>
              <a:rPr lang="en-US" sz="1200" b="0" kern="1200" dirty="0" smtClean="0">
                <a:solidFill>
                  <a:schemeClr val="tx1"/>
                </a:solidFill>
                <a:latin typeface="+mn-lt"/>
                <a:ea typeface="+mn-ea"/>
                <a:cs typeface="+mn-cs"/>
              </a:rPr>
              <a:t>{0.5} for a selection of event classes, indicated by roman numbers in brackets (see Table~\ref{</a:t>
            </a:r>
            <a:r>
              <a:rPr lang="en-US" sz="1200" b="0" kern="1200" dirty="0" err="1" smtClean="0">
                <a:solidFill>
                  <a:schemeClr val="tx1"/>
                </a:solidFill>
                <a:latin typeface="+mn-lt"/>
                <a:ea typeface="+mn-ea"/>
                <a:cs typeface="+mn-cs"/>
              </a:rPr>
              <a:t>tab:multi</a:t>
            </a:r>
            <a:r>
              <a:rPr lang="en-US" sz="1200" b="0" kern="1200" dirty="0" smtClean="0">
                <a:solidFill>
                  <a:schemeClr val="tx1"/>
                </a:solidFill>
                <a:latin typeface="+mn-lt"/>
                <a:ea typeface="+mn-ea"/>
                <a:cs typeface="+mn-cs"/>
              </a:rPr>
              <a:t>}). The data are scaled by different factors to improve the visibility. The dashed curves represent </a:t>
            </a:r>
            <a:r>
              <a:rPr lang="en-US" sz="1200" b="0" kern="1200" dirty="0" err="1" smtClean="0">
                <a:solidFill>
                  <a:schemeClr val="tx1"/>
                </a:solidFill>
                <a:latin typeface="+mn-lt"/>
                <a:ea typeface="+mn-ea"/>
                <a:cs typeface="+mn-cs"/>
              </a:rPr>
              <a:t>Tsallis</a:t>
            </a:r>
            <a:r>
              <a:rPr lang="en-US" sz="1200" b="0" kern="1200" dirty="0" smtClean="0">
                <a:solidFill>
                  <a:schemeClr val="tx1"/>
                </a:solidFill>
                <a:latin typeface="+mn-lt"/>
                <a:ea typeface="+mn-ea"/>
                <a:cs typeface="+mn-cs"/>
              </a:rPr>
              <a:t>-L\'</a:t>
            </a:r>
            <a:r>
              <a:rPr lang="en-US" sz="1200" b="0" kern="1200" dirty="0" err="1" smtClean="0">
                <a:solidFill>
                  <a:schemeClr val="tx1"/>
                </a:solidFill>
                <a:latin typeface="+mn-lt"/>
                <a:ea typeface="+mn-ea"/>
                <a:cs typeface="+mn-cs"/>
              </a:rPr>
              <a:t>evy</a:t>
            </a:r>
            <a:r>
              <a:rPr lang="en-US" sz="1200" b="0" kern="1200" dirty="0" smtClean="0">
                <a:solidFill>
                  <a:schemeClr val="tx1"/>
                </a:solidFill>
                <a:latin typeface="+mn-lt"/>
                <a:ea typeface="+mn-ea"/>
                <a:cs typeface="+mn-cs"/>
              </a:rPr>
              <a:t> fits to each individual distribution to extract integrated yields.</a:t>
            </a:r>
            <a:endParaRPr lang="en-US" dirty="0"/>
          </a:p>
        </p:txBody>
      </p:sp>
      <p:sp>
        <p:nvSpPr>
          <p:cNvPr id="5" name="Footer Placeholder 4"/>
          <p:cNvSpPr>
            <a:spLocks noGrp="1"/>
          </p:cNvSpPr>
          <p:nvPr>
            <p:ph type="ftr" sz="quarter" idx="11"/>
          </p:nvPr>
        </p:nvSpPr>
        <p:spPr/>
        <p:txBody>
          <a:bodyPr/>
          <a:lstStyle/>
          <a:p>
            <a:r>
              <a:rPr lang="en-US" smtClean="0"/>
              <a:t>G.Feofilov (for ALICE Collaboration(, HSQCD'2018, Gatchina, 09082018</a:t>
            </a:r>
            <a:endParaRPr lang="en-US"/>
          </a:p>
        </p:txBody>
      </p:sp>
    </p:spTree>
    <p:extLst>
      <p:ext uri="{BB962C8B-B14F-4D97-AF65-F5344CB8AC3E}">
        <p14:creationId xmlns:p14="http://schemas.microsoft.com/office/powerpoint/2010/main" val="386507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F0E9-8E9E-3C40-993C-D0D345178E4E}" type="datetime1">
              <a:rPr lang="ru-RU" smtClean="0"/>
              <a:t>19.09.18</a:t>
            </a:fld>
            <a:endParaRPr lang="en-US"/>
          </a:p>
        </p:txBody>
      </p: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411808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A482B-4A3D-B044-95B5-EF8AB297FF62}" type="datetime1">
              <a:rPr lang="ru-RU" smtClean="0"/>
              <a:t>19.09.18</a:t>
            </a:fld>
            <a:endParaRPr lang="en-US"/>
          </a:p>
        </p:txBody>
      </p: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270226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70D3D-FE5B-4344-8BFF-127E068B544F}" type="datetime1">
              <a:rPr lang="ru-RU" smtClean="0"/>
              <a:t>19.09.18</a:t>
            </a:fld>
            <a:endParaRPr lang="en-US"/>
          </a:p>
        </p:txBody>
      </p: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235383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en-US"/>
          </a:p>
        </p:txBody>
      </p:sp>
      <p:sp>
        <p:nvSpPr>
          <p:cNvPr id="3" name="Rectangle 1"/>
          <p:cNvSpPr>
            <a:spLocks noGrp="1" noChangeArrowheads="1"/>
          </p:cNvSpPr>
          <p:nvPr>
            <p:ph type="dt" idx="10"/>
          </p:nvPr>
        </p:nvSpPr>
        <p:spPr/>
        <p:txBody>
          <a:bodyPr/>
          <a:lstStyle>
            <a:lvl1pPr>
              <a:defRPr>
                <a:latin typeface="Times New Roman" charset="0"/>
                <a:ea typeface="ＭＳ Ｐゴシック" charset="0"/>
                <a:cs typeface="+mn-cs"/>
              </a:defRPr>
            </a:lvl1pPr>
          </a:lstStyle>
          <a:p>
            <a:pPr>
              <a:defRPr/>
            </a:pPr>
            <a:fld id="{865B3B4E-CDA4-044C-85E3-85F279E93307}" type="datetime1">
              <a:rPr lang="ru-RU" smtClean="0"/>
              <a:t>19.09.18</a:t>
            </a:fld>
            <a:endParaRPr lang="en-US"/>
          </a:p>
        </p:txBody>
      </p:sp>
      <p:sp>
        <p:nvSpPr>
          <p:cNvPr id="4" name="Rectangle 3"/>
          <p:cNvSpPr>
            <a:spLocks noGrp="1" noChangeArrowheads="1"/>
          </p:cNvSpPr>
          <p:nvPr>
            <p:ph type="sldNum" idx="11"/>
          </p:nvPr>
        </p:nvSpPr>
        <p:spPr/>
        <p:txBody>
          <a:bodyPr/>
          <a:lstStyle>
            <a:lvl1pPr>
              <a:defRPr/>
            </a:lvl1pPr>
          </a:lstStyle>
          <a:p>
            <a:pPr>
              <a:defRPr/>
            </a:pPr>
            <a:fld id="{186489C2-3064-AC4B-91ED-DA6588BA8BEA}" type="slidenum">
              <a:rPr lang="en-US"/>
              <a:pPr>
                <a:defRPr/>
              </a:pPr>
              <a:t>‹#›</a:t>
            </a:fld>
            <a:endParaRPr lang="en-US"/>
          </a:p>
        </p:txBody>
      </p:sp>
    </p:spTree>
    <p:extLst>
      <p:ext uri="{BB962C8B-B14F-4D97-AF65-F5344CB8AC3E}">
        <p14:creationId xmlns:p14="http://schemas.microsoft.com/office/powerpoint/2010/main" val="169514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ABE00B-B080-6542-A3DD-6699C561A6EE}" type="datetime1">
              <a:rPr lang="ru-RU" smtClean="0"/>
              <a:t>19.09.18</a:t>
            </a:fld>
            <a:endParaRPr lang="en-US"/>
          </a:p>
        </p:txBody>
      </p: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341085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A4D50-D23C-0246-BE32-E7373AECD2EF}" type="datetime1">
              <a:rPr lang="ru-RU" smtClean="0"/>
              <a:t>19.09.18</a:t>
            </a:fld>
            <a:endParaRPr lang="en-US"/>
          </a:p>
        </p:txBody>
      </p: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356357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78AEF-755B-D74B-B6C2-029AC0C1B3C6}" type="datetime1">
              <a:rPr lang="ru-RU" smtClean="0"/>
              <a:t>19.09.18</a:t>
            </a:fld>
            <a:endParaRPr lang="en-US"/>
          </a:p>
        </p:txBody>
      </p:sp>
      <p:sp>
        <p:nvSpPr>
          <p:cNvPr id="6" name="Footer Placeholder 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7" name="Slide Number Placeholder 6"/>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302741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826008-E841-B148-89DC-D21BF278A303}" type="datetime1">
              <a:rPr lang="ru-RU" smtClean="0"/>
              <a:t>19.09.18</a:t>
            </a:fld>
            <a:endParaRPr lang="en-US"/>
          </a:p>
        </p:txBody>
      </p:sp>
      <p:sp>
        <p:nvSpPr>
          <p:cNvPr id="8" name="Footer Placeholder 7"/>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9" name="Slide Number Placeholder 8"/>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133467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148AFA-6AFD-CC4F-A882-03EAD99998CD}" type="datetime1">
              <a:rPr lang="ru-RU" smtClean="0"/>
              <a:t>19.09.18</a:t>
            </a:fld>
            <a:endParaRPr lang="en-US"/>
          </a:p>
        </p:txBody>
      </p:sp>
      <p:sp>
        <p:nvSpPr>
          <p:cNvPr id="4" name="Footer Placeholder 3"/>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5" name="Slide Number Placeholder 4"/>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101542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89B80-77B1-8442-B77C-DDDA8E44B92B}" type="datetime1">
              <a:rPr lang="ru-RU" smtClean="0"/>
              <a:t>19.09.18</a:t>
            </a:fld>
            <a:endParaRPr lang="en-US"/>
          </a:p>
        </p:txBody>
      </p:sp>
      <p:sp>
        <p:nvSpPr>
          <p:cNvPr id="3" name="Footer Placeholder 2"/>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4" name="Slide Number Placeholder 3"/>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428015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90678-A6BD-4747-9BD8-A2A7218673E7}" type="datetime1">
              <a:rPr lang="ru-RU" smtClean="0"/>
              <a:t>19.09.18</a:t>
            </a:fld>
            <a:endParaRPr lang="en-US"/>
          </a:p>
        </p:txBody>
      </p:sp>
      <p:sp>
        <p:nvSpPr>
          <p:cNvPr id="6" name="Footer Placeholder 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7" name="Slide Number Placeholder 6"/>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235462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C6E51-5822-0942-AA6C-29FAF2B0285B}" type="datetime1">
              <a:rPr lang="ru-RU" smtClean="0"/>
              <a:t>19.09.18</a:t>
            </a:fld>
            <a:endParaRPr lang="en-US"/>
          </a:p>
        </p:txBody>
      </p:sp>
      <p:sp>
        <p:nvSpPr>
          <p:cNvPr id="6" name="Footer Placeholder 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
        <p:nvSpPr>
          <p:cNvPr id="7" name="Slide Number Placeholder 6"/>
          <p:cNvSpPr>
            <a:spLocks noGrp="1"/>
          </p:cNvSpPr>
          <p:nvPr>
            <p:ph type="sldNum" sz="quarter" idx="12"/>
          </p:nvPr>
        </p:nvSpPr>
        <p:spPr/>
        <p:txBody>
          <a:bodyPr/>
          <a:lstStyle/>
          <a:p>
            <a:fld id="{CBF461C7-B9CC-FE43-9A80-35E5AF297FB2}" type="slidenum">
              <a:rPr lang="en-US" smtClean="0"/>
              <a:t>‹#›</a:t>
            </a:fld>
            <a:endParaRPr lang="en-US"/>
          </a:p>
        </p:txBody>
      </p:sp>
    </p:spTree>
    <p:extLst>
      <p:ext uri="{BB962C8B-B14F-4D97-AF65-F5344CB8AC3E}">
        <p14:creationId xmlns:p14="http://schemas.microsoft.com/office/powerpoint/2010/main" val="21933173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1D31D-4E32-274E-84E7-26963838ACB4}" type="datetime1">
              <a:rPr lang="ru-RU" smtClean="0"/>
              <a:t>19.09.18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Grigory Feofilov (for ALICE Collaboration),  XXIVth International Baldin Seminar , JINR, Dubna, September 17-22, 2018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461C7-B9CC-FE43-9A80-35E5AF297FB2}" type="slidenum">
              <a:rPr lang="en-US" smtClean="0"/>
              <a:t>‹#›</a:t>
            </a:fld>
            <a:endParaRPr lang="en-US"/>
          </a:p>
        </p:txBody>
      </p:sp>
    </p:spTree>
    <p:extLst>
      <p:ext uri="{BB962C8B-B14F-4D97-AF65-F5344CB8AC3E}">
        <p14:creationId xmlns:p14="http://schemas.microsoft.com/office/powerpoint/2010/main" val="2314490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6.emf"/><Relationship Id="rId5" Type="http://schemas.openxmlformats.org/officeDocument/2006/relationships/hyperlink" Target="https://inspirehep.net/record/714564" TargetMode="External"/><Relationship Id="rId6" Type="http://schemas.openxmlformats.org/officeDocument/2006/relationships/package" Target="../embeddings/Microsoft_Word_Document1.docx"/><Relationship Id="rId7" Type="http://schemas.openxmlformats.org/officeDocument/2006/relationships/image" Target="../media/image25.emf"/><Relationship Id="rId8"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hyperlink" Target="https://inspirehep.net/record/1335149" TargetMode="External"/><Relationship Id="rId5" Type="http://schemas.openxmlformats.org/officeDocument/2006/relationships/hyperlink" Target="https://arxiv.org/find/hep-ph/1/au:+Pierog_T/0/1/0/all/0/1" TargetMode="External"/><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hyperlink" Target="https://inspirehep.net/record/1335149" TargetMode="External"/><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hyperlink" Target="https://arxiv.org/search?searchtype=author&amp;query=Bierlich,+C" TargetMode="External"/><Relationship Id="rId5" Type="http://schemas.openxmlformats.org/officeDocument/2006/relationships/hyperlink" Target="https://arxiv.org/search?searchtype=author&amp;query=Christiansen,+J+R" TargetMode="External"/><Relationship Id="rId6" Type="http://schemas.openxmlformats.org/officeDocument/2006/relationships/image" Target="../media/image33.emf"/><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807.04538" TargetMode="External"/><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hyperlink" Target="https://aliceinfo.cern.ch/Notes/node/713" TargetMode="External"/><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abs/1807.04538" TargetMode="External"/><Relationship Id="rId4" Type="http://schemas.openxmlformats.org/officeDocument/2006/relationships/hyperlink" Target="https://arxiv.org/abs/1807.04538v1" TargetMode="External"/><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1807.04538" TargetMode="External"/><Relationship Id="rId4" Type="http://schemas.openxmlformats.org/officeDocument/2006/relationships/hyperlink" Target="https://arxiv.org/abs/1807.04538v1" TargetMode="External"/><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hyperlink" Target="https://www.sciencedirect.com/science/article/pii/S0375947417304839" TargetMode="External"/><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2.em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5" Type="http://schemas.openxmlformats.org/officeDocument/2006/relationships/image" Target="../media/image68.png"/><Relationship Id="rId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1.png"/><Relationship Id="rId5" Type="http://schemas.openxmlformats.org/officeDocument/2006/relationships/image" Target="../media/image76.gif"/><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mailto:p-Pb@5.02" TargetMode="External"/><Relationship Id="rId4" Type="http://schemas.openxmlformats.org/officeDocument/2006/relationships/hyperlink" Target="mailto:TeVpp@0.9" TargetMode="External"/><Relationship Id="rId5" Type="http://schemas.openxmlformats.org/officeDocument/2006/relationships/hyperlink" Target="mailto:Xe-Xe@5.44" TargetMode="External"/><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hyperlink" Target="mailto:Pb-Pb@2.7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18" y="2317149"/>
            <a:ext cx="9031882" cy="2238376"/>
          </a:xfrm>
        </p:spPr>
        <p:txBody>
          <a:bodyPr>
            <a:normAutofit fontScale="90000"/>
          </a:bodyPr>
          <a:lstStyle/>
          <a:p>
            <a:r>
              <a:rPr lang="en-US" b="1" dirty="0" smtClean="0">
                <a:solidFill>
                  <a:srgbClr val="3366FF"/>
                </a:solidFill>
                <a:latin typeface="Times New Roman"/>
                <a:cs typeface="Times New Roman"/>
              </a:rPr>
              <a:t/>
            </a:r>
            <a:br>
              <a:rPr lang="en-US" b="1" dirty="0" smtClean="0">
                <a:solidFill>
                  <a:srgbClr val="3366FF"/>
                </a:solidFill>
                <a:latin typeface="Times New Roman"/>
                <a:cs typeface="Times New Roman"/>
              </a:rPr>
            </a:br>
            <a:r>
              <a:rPr lang="en-US" b="1" dirty="0">
                <a:solidFill>
                  <a:srgbClr val="3366FF"/>
                </a:solidFill>
                <a:latin typeface="Times New Roman"/>
                <a:cs typeface="Times New Roman"/>
              </a:rPr>
              <a:t/>
            </a:r>
            <a:br>
              <a:rPr lang="en-US" b="1" dirty="0">
                <a:solidFill>
                  <a:srgbClr val="3366FF"/>
                </a:solidFill>
                <a:latin typeface="Times New Roman"/>
                <a:cs typeface="Times New Roman"/>
              </a:rPr>
            </a:br>
            <a:r>
              <a:rPr lang="en-US" sz="3600" b="1" dirty="0">
                <a:solidFill>
                  <a:srgbClr val="3366FF"/>
                </a:solidFill>
              </a:rPr>
              <a:t>E</a:t>
            </a:r>
            <a:r>
              <a:rPr lang="en-US" sz="3600" b="1" dirty="0" smtClean="0">
                <a:solidFill>
                  <a:srgbClr val="3366FF"/>
                </a:solidFill>
              </a:rPr>
              <a:t>nergy and system size dependence </a:t>
            </a:r>
            <a:br>
              <a:rPr lang="en-US" sz="3600" b="1" dirty="0" smtClean="0">
                <a:solidFill>
                  <a:srgbClr val="3366FF"/>
                </a:solidFill>
              </a:rPr>
            </a:br>
            <a:r>
              <a:rPr lang="en-US" sz="3600" b="1" dirty="0" smtClean="0">
                <a:solidFill>
                  <a:srgbClr val="3366FF"/>
                </a:solidFill>
              </a:rPr>
              <a:t>of multi-particle production </a:t>
            </a:r>
            <a:br>
              <a:rPr lang="en-US" sz="3600" b="1" dirty="0" smtClean="0">
                <a:solidFill>
                  <a:srgbClr val="3366FF"/>
                </a:solidFill>
              </a:rPr>
            </a:br>
            <a:r>
              <a:rPr lang="en-US" sz="3600" b="1" dirty="0" smtClean="0">
                <a:solidFill>
                  <a:srgbClr val="3366FF"/>
                </a:solidFill>
              </a:rPr>
              <a:t>in </a:t>
            </a:r>
            <a:r>
              <a:rPr lang="en-US" sz="3600" b="1" u="sng" dirty="0" err="1" smtClean="0">
                <a:solidFill>
                  <a:srgbClr val="3366FF"/>
                </a:solidFill>
              </a:rPr>
              <a:t>pp</a:t>
            </a:r>
            <a:r>
              <a:rPr lang="en-US" sz="3600" b="1" dirty="0" smtClean="0">
                <a:solidFill>
                  <a:srgbClr val="3366FF"/>
                </a:solidFill>
              </a:rPr>
              <a:t>, p-</a:t>
            </a:r>
            <a:r>
              <a:rPr lang="en-US" sz="3600" b="1" dirty="0" err="1">
                <a:solidFill>
                  <a:srgbClr val="3366FF"/>
                </a:solidFill>
              </a:rPr>
              <a:t>P</a:t>
            </a:r>
            <a:r>
              <a:rPr lang="en-US" sz="3600" b="1" dirty="0" err="1" smtClean="0">
                <a:solidFill>
                  <a:srgbClr val="3366FF"/>
                </a:solidFill>
              </a:rPr>
              <a:t>b</a:t>
            </a:r>
            <a:r>
              <a:rPr lang="en-US" sz="3600" b="1" dirty="0" smtClean="0">
                <a:solidFill>
                  <a:srgbClr val="3366FF"/>
                </a:solidFill>
              </a:rPr>
              <a:t>, </a:t>
            </a:r>
            <a:r>
              <a:rPr lang="en-US" sz="3600" b="1" u="sng" dirty="0" err="1">
                <a:solidFill>
                  <a:srgbClr val="3366FF"/>
                </a:solidFill>
              </a:rPr>
              <a:t>X</a:t>
            </a:r>
            <a:r>
              <a:rPr lang="en-US" sz="3600" b="1" u="sng" dirty="0" err="1" smtClean="0">
                <a:solidFill>
                  <a:srgbClr val="3366FF"/>
                </a:solidFill>
              </a:rPr>
              <a:t>e</a:t>
            </a:r>
            <a:r>
              <a:rPr lang="en-US" sz="3600" b="1" dirty="0" err="1" smtClean="0">
                <a:solidFill>
                  <a:srgbClr val="3366FF"/>
                </a:solidFill>
              </a:rPr>
              <a:t>-</a:t>
            </a:r>
            <a:r>
              <a:rPr lang="en-US" sz="3600" b="1" u="sng" dirty="0" err="1">
                <a:solidFill>
                  <a:srgbClr val="3366FF"/>
                </a:solidFill>
              </a:rPr>
              <a:t>X</a:t>
            </a:r>
            <a:r>
              <a:rPr lang="en-US" sz="3600" b="1" u="sng" dirty="0" err="1" smtClean="0">
                <a:solidFill>
                  <a:srgbClr val="3366FF"/>
                </a:solidFill>
              </a:rPr>
              <a:t>e</a:t>
            </a:r>
            <a:r>
              <a:rPr lang="en-US" sz="3600" b="1" dirty="0" smtClean="0">
                <a:solidFill>
                  <a:srgbClr val="3366FF"/>
                </a:solidFill>
              </a:rPr>
              <a:t> and </a:t>
            </a:r>
            <a:r>
              <a:rPr lang="en-US" sz="3600" b="1" dirty="0" err="1">
                <a:solidFill>
                  <a:srgbClr val="3366FF"/>
                </a:solidFill>
              </a:rPr>
              <a:t>P</a:t>
            </a:r>
            <a:r>
              <a:rPr lang="en-US" sz="3600" b="1" dirty="0" err="1" smtClean="0">
                <a:solidFill>
                  <a:srgbClr val="3366FF"/>
                </a:solidFill>
              </a:rPr>
              <a:t>b-Pb</a:t>
            </a:r>
            <a:r>
              <a:rPr lang="en-US" sz="3600" b="1" dirty="0" smtClean="0">
                <a:solidFill>
                  <a:srgbClr val="3366FF"/>
                </a:solidFill>
              </a:rPr>
              <a:t> collisions </a:t>
            </a:r>
            <a:br>
              <a:rPr lang="en-US" sz="3600" b="1" dirty="0" smtClean="0">
                <a:solidFill>
                  <a:srgbClr val="3366FF"/>
                </a:solidFill>
              </a:rPr>
            </a:br>
            <a:r>
              <a:rPr lang="en-US" sz="3600" b="1" dirty="0" smtClean="0">
                <a:solidFill>
                  <a:srgbClr val="3366FF"/>
                </a:solidFill>
              </a:rPr>
              <a:t>in ALICE  at the  LHC </a:t>
            </a:r>
            <a:r>
              <a:rPr lang="en-US" sz="3600" b="1" u="sng" dirty="0" smtClean="0">
                <a:solidFill>
                  <a:srgbClr val="3366FF"/>
                </a:solidFill>
              </a:rPr>
              <a:t/>
            </a:r>
            <a:br>
              <a:rPr lang="en-US" sz="3600" b="1" u="sng" dirty="0" smtClean="0">
                <a:solidFill>
                  <a:srgbClr val="3366FF"/>
                </a:solidFill>
              </a:rPr>
            </a:br>
            <a:r>
              <a:rPr lang="en-US" sz="3100" dirty="0" smtClean="0">
                <a:cs typeface="Times New Roman"/>
              </a:rPr>
              <a:t>Grigory FEOFILOV</a:t>
            </a:r>
            <a:br>
              <a:rPr lang="en-US" sz="3100" dirty="0" smtClean="0">
                <a:cs typeface="Times New Roman"/>
              </a:rPr>
            </a:br>
            <a:r>
              <a:rPr lang="en-US" sz="3100" i="1" dirty="0" smtClean="0">
                <a:cs typeface="Times New Roman"/>
              </a:rPr>
              <a:t>Saint-Petersburg State University </a:t>
            </a:r>
            <a:r>
              <a:rPr lang="en-US" sz="3100" dirty="0" smtClean="0">
                <a:cs typeface="Times New Roman"/>
              </a:rPr>
              <a:t/>
            </a:r>
            <a:br>
              <a:rPr lang="en-US" sz="3100" dirty="0" smtClean="0">
                <a:cs typeface="Times New Roman"/>
              </a:rPr>
            </a:br>
            <a:r>
              <a:rPr lang="en-US" sz="3100" dirty="0" smtClean="0">
                <a:cs typeface="Times New Roman"/>
              </a:rPr>
              <a:t>(</a:t>
            </a:r>
            <a:r>
              <a:rPr lang="en-US" sz="3100" dirty="0">
                <a:cs typeface="Times New Roman"/>
              </a:rPr>
              <a:t>for the ALICE Collaboration</a:t>
            </a:r>
            <a:r>
              <a:rPr lang="en-US" sz="3100" dirty="0" smtClean="0">
                <a:cs typeface="Times New Roman"/>
              </a:rPr>
              <a:t>)</a:t>
            </a:r>
            <a:br>
              <a:rPr lang="en-US" sz="3100" dirty="0" smtClean="0">
                <a:cs typeface="Times New Roman"/>
              </a:rPr>
            </a:br>
            <a:endParaRPr lang="en-US" sz="3100" dirty="0">
              <a:cs typeface="Times New Roman"/>
            </a:endParaRPr>
          </a:p>
        </p:txBody>
      </p:sp>
      <p:sp>
        <p:nvSpPr>
          <p:cNvPr id="3" name="Subtitle 2"/>
          <p:cNvSpPr>
            <a:spLocks noGrp="1"/>
          </p:cNvSpPr>
          <p:nvPr>
            <p:ph type="subTitle" idx="1"/>
          </p:nvPr>
        </p:nvSpPr>
        <p:spPr>
          <a:xfrm>
            <a:off x="187633" y="5904412"/>
            <a:ext cx="8763000" cy="1228063"/>
          </a:xfrm>
        </p:spPr>
        <p:txBody>
          <a:bodyPr>
            <a:normAutofit/>
          </a:bodyPr>
          <a:lstStyle/>
          <a:p>
            <a:r>
              <a:rPr lang="en-GB" sz="1600" dirty="0"/>
              <a:t>Report at the XXIVth International </a:t>
            </a:r>
            <a:r>
              <a:rPr lang="en-GB" sz="1600" dirty="0" err="1"/>
              <a:t>Baldin</a:t>
            </a:r>
            <a:r>
              <a:rPr lang="en-GB" sz="1600" dirty="0"/>
              <a:t> Seminar on High Energy Physics Problems "Relativistic Nuclear Physics and Quantum </a:t>
            </a:r>
            <a:r>
              <a:rPr lang="en-GB" sz="1600" dirty="0" err="1" smtClean="0"/>
              <a:t>Chromodynamics</a:t>
            </a:r>
            <a:r>
              <a:rPr lang="en-GB" sz="1600" dirty="0" smtClean="0"/>
              <a:t>”, JINR, </a:t>
            </a:r>
            <a:r>
              <a:rPr lang="en-GB" sz="1600" dirty="0"/>
              <a:t> September 17 to 22, 2018,  </a:t>
            </a:r>
            <a:r>
              <a:rPr lang="en-GB" sz="1600" dirty="0" err="1"/>
              <a:t>Dubna</a:t>
            </a:r>
            <a:r>
              <a:rPr lang="en-GB" sz="1600" dirty="0"/>
              <a:t>, Russia. </a:t>
            </a:r>
            <a:endParaRPr lang="en-GB" sz="1600" dirty="0" smtClean="0"/>
          </a:p>
          <a:p>
            <a:r>
              <a:rPr lang="en-GB" sz="1600" dirty="0" smtClean="0"/>
              <a:t>http</a:t>
            </a:r>
            <a:r>
              <a:rPr lang="en-GB" sz="1600" dirty="0"/>
              <a:t>://</a:t>
            </a:r>
            <a:r>
              <a:rPr lang="en-GB" sz="1600" dirty="0" err="1"/>
              <a:t>relnp.jinr.ru</a:t>
            </a:r>
            <a:r>
              <a:rPr lang="en-GB" sz="1600" dirty="0"/>
              <a:t>/</a:t>
            </a:r>
            <a:r>
              <a:rPr lang="en-GB" sz="1600" dirty="0" err="1"/>
              <a:t>ishepp</a:t>
            </a:r>
            <a:r>
              <a:rPr lang="en-GB" sz="1600" dirty="0"/>
              <a:t>/</a:t>
            </a:r>
            <a:endParaRPr lang="ru-RU" sz="1600" dirty="0"/>
          </a:p>
        </p:txBody>
      </p:sp>
      <p:pic>
        <p:nvPicPr>
          <p:cNvPr id="4" name="Picture 3"/>
          <p:cNvPicPr>
            <a:picLocks noChangeAspect="1"/>
          </p:cNvPicPr>
          <p:nvPr/>
        </p:nvPicPr>
        <p:blipFill>
          <a:blip r:embed="rId3"/>
          <a:stretch>
            <a:fillRect/>
          </a:stretch>
        </p:blipFill>
        <p:spPr>
          <a:xfrm>
            <a:off x="7732152" y="193574"/>
            <a:ext cx="1115514" cy="1511341"/>
          </a:xfrm>
          <a:prstGeom prst="rect">
            <a:avLst/>
          </a:prstGeom>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147" y="1659367"/>
            <a:ext cx="1126560" cy="65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oA_Medium_color_whiteb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358" y="193574"/>
            <a:ext cx="1186898" cy="143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241051" y="1702678"/>
            <a:ext cx="1902949" cy="369332"/>
          </a:xfrm>
          <a:prstGeom prst="rect">
            <a:avLst/>
          </a:prstGeom>
        </p:spPr>
        <p:txBody>
          <a:bodyPr wrap="square">
            <a:spAutoFit/>
          </a:bodyPr>
          <a:lstStyle/>
          <a:p>
            <a:pPr algn="ctr"/>
            <a:r>
              <a:rPr lang="en-US" dirty="0" smtClean="0">
                <a:solidFill>
                  <a:srgbClr val="FF0000"/>
                </a:solidFill>
              </a:rPr>
              <a:t> 25 </a:t>
            </a:r>
            <a:r>
              <a:rPr lang="en-US" dirty="0">
                <a:solidFill>
                  <a:srgbClr val="FF0000"/>
                </a:solidFill>
              </a:rPr>
              <a:t>years </a:t>
            </a:r>
            <a:r>
              <a:rPr lang="en-US" dirty="0" smtClean="0">
                <a:solidFill>
                  <a:srgbClr val="FF0000"/>
                </a:solidFill>
              </a:rPr>
              <a:t>at LHC !</a:t>
            </a:r>
            <a:endParaRPr lang="en-US" dirty="0">
              <a:solidFill>
                <a:srgbClr val="FF0000"/>
              </a:solidFill>
            </a:endParaRPr>
          </a:p>
        </p:txBody>
      </p:sp>
    </p:spTree>
    <p:extLst>
      <p:ext uri="{BB962C8B-B14F-4D97-AF65-F5344CB8AC3E}">
        <p14:creationId xmlns:p14="http://schemas.microsoft.com/office/powerpoint/2010/main" val="7896079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86922"/>
            <a:ext cx="8669866" cy="765175"/>
          </a:xfrm>
        </p:spPr>
        <p:txBody>
          <a:bodyPr>
            <a:noAutofit/>
          </a:bodyPr>
          <a:lstStyle/>
          <a:p>
            <a:pPr algn="l"/>
            <a:r>
              <a:rPr lang="en-US" sz="3600" dirty="0">
                <a:solidFill>
                  <a:srgbClr val="0000FF"/>
                </a:solidFill>
              </a:rPr>
              <a:t>pp collisions: </a:t>
            </a:r>
            <a:r>
              <a:rPr lang="en-US" sz="3600" dirty="0" smtClean="0">
                <a:solidFill>
                  <a:srgbClr val="0000FF"/>
                </a:solidFill>
              </a:rPr>
              <a:t>Mean </a:t>
            </a:r>
            <a:r>
              <a:rPr lang="en-US" sz="3600" dirty="0" err="1">
                <a:solidFill>
                  <a:srgbClr val="0000FF"/>
                </a:solidFill>
              </a:rPr>
              <a:t>sphericity</a:t>
            </a:r>
            <a:r>
              <a:rPr lang="en-US" sz="3600" dirty="0">
                <a:solidFill>
                  <a:srgbClr val="0000FF"/>
                </a:solidFill>
              </a:rPr>
              <a:t> </a:t>
            </a:r>
            <a:r>
              <a:rPr lang="en-US" sz="3600" dirty="0" smtClean="0">
                <a:solidFill>
                  <a:srgbClr val="0000FF"/>
                </a:solidFill>
              </a:rPr>
              <a:t>vs. multiplicity</a:t>
            </a:r>
            <a:endParaRPr lang="en-US" sz="3600" dirty="0">
              <a:solidFill>
                <a:srgbClr val="0000FF"/>
              </a:solidFill>
            </a:endParaRPr>
          </a:p>
        </p:txBody>
      </p:sp>
      <p:cxnSp>
        <p:nvCxnSpPr>
          <p:cNvPr id="3" name="AutoShape 5"/>
          <p:cNvCxnSpPr>
            <a:cxnSpLocks noChangeShapeType="1"/>
          </p:cNvCxnSpPr>
          <p:nvPr/>
        </p:nvCxnSpPr>
        <p:spPr bwMode="auto">
          <a:xfrm>
            <a:off x="321733" y="921683"/>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3"/>
          <a:stretch>
            <a:fillRect/>
          </a:stretch>
        </p:blipFill>
        <p:spPr>
          <a:xfrm>
            <a:off x="0" y="1160165"/>
            <a:ext cx="5057000" cy="4749799"/>
          </a:xfrm>
          <a:prstGeom prst="rect">
            <a:avLst/>
          </a:prstGeom>
        </p:spPr>
      </p:pic>
      <p:sp>
        <p:nvSpPr>
          <p:cNvPr id="7" name="Rectangle 6"/>
          <p:cNvSpPr/>
          <p:nvPr/>
        </p:nvSpPr>
        <p:spPr>
          <a:xfrm>
            <a:off x="4990184" y="934534"/>
            <a:ext cx="4191001" cy="4001096"/>
          </a:xfrm>
          <a:prstGeom prst="rect">
            <a:avLst/>
          </a:prstGeom>
        </p:spPr>
        <p:txBody>
          <a:bodyPr wrap="square">
            <a:spAutoFit/>
          </a:bodyPr>
          <a:lstStyle/>
          <a:p>
            <a:r>
              <a:rPr lang="en-US" dirty="0" smtClean="0"/>
              <a:t>The </a:t>
            </a:r>
            <a:r>
              <a:rPr lang="en-US" dirty="0"/>
              <a:t>transverse </a:t>
            </a:r>
            <a:r>
              <a:rPr lang="en-US" dirty="0" err="1"/>
              <a:t>sphericity</a:t>
            </a:r>
            <a:r>
              <a:rPr lang="en-US" dirty="0"/>
              <a:t> is defined in terms of the eigenvalues: </a:t>
            </a:r>
            <a:r>
              <a:rPr lang="en-US" dirty="0" smtClean="0"/>
              <a:t>λ</a:t>
            </a:r>
            <a:r>
              <a:rPr lang="en-US" baseline="-25000" dirty="0"/>
              <a:t>1</a:t>
            </a:r>
            <a:r>
              <a:rPr lang="en-US" dirty="0" smtClean="0"/>
              <a:t> </a:t>
            </a:r>
            <a:r>
              <a:rPr lang="en-US" dirty="0"/>
              <a:t>&gt; </a:t>
            </a:r>
            <a:r>
              <a:rPr lang="en-US" dirty="0" smtClean="0"/>
              <a:t>λ</a:t>
            </a:r>
            <a:r>
              <a:rPr lang="en-US" baseline="-25000" dirty="0" smtClean="0"/>
              <a:t>2</a:t>
            </a:r>
            <a:r>
              <a:rPr lang="en-US" dirty="0" smtClean="0"/>
              <a:t> </a:t>
            </a:r>
            <a:r>
              <a:rPr lang="en-US" dirty="0"/>
              <a:t>of the transverse momentum matrix: </a:t>
            </a:r>
          </a:p>
          <a:p>
            <a:endParaRPr lang="en-US" dirty="0"/>
          </a:p>
          <a:p>
            <a:endParaRPr lang="en-US" dirty="0" smtClean="0"/>
          </a:p>
          <a:p>
            <a:r>
              <a:rPr lang="en-US" dirty="0" smtClean="0"/>
              <a:t>where </a:t>
            </a:r>
            <a:r>
              <a:rPr lang="en-US" dirty="0"/>
              <a:t>(</a:t>
            </a:r>
            <a:r>
              <a:rPr lang="en-US" dirty="0" err="1"/>
              <a:t>p</a:t>
            </a:r>
            <a:r>
              <a:rPr lang="en-US" baseline="-25000" dirty="0" err="1"/>
              <a:t>x</a:t>
            </a:r>
            <a:r>
              <a:rPr lang="en-US" dirty="0"/>
              <a:t> </a:t>
            </a:r>
            <a:r>
              <a:rPr lang="en-US" baseline="-25000" dirty="0" err="1"/>
              <a:t>i</a:t>
            </a:r>
            <a:r>
              <a:rPr lang="en-US" dirty="0"/>
              <a:t> , </a:t>
            </a:r>
            <a:r>
              <a:rPr lang="en-US" dirty="0" err="1"/>
              <a:t>p</a:t>
            </a:r>
            <a:r>
              <a:rPr lang="en-US" baseline="-25000" dirty="0" err="1"/>
              <a:t>y</a:t>
            </a:r>
            <a:r>
              <a:rPr lang="en-US" baseline="-25000" dirty="0"/>
              <a:t> </a:t>
            </a:r>
            <a:r>
              <a:rPr lang="en-US" baseline="-25000" dirty="0" err="1"/>
              <a:t>i</a:t>
            </a:r>
            <a:r>
              <a:rPr lang="en-US" dirty="0"/>
              <a:t> ) are the projections </a:t>
            </a:r>
            <a:endParaRPr lang="en-US" dirty="0" smtClean="0"/>
          </a:p>
          <a:p>
            <a:r>
              <a:rPr lang="en-US" dirty="0" smtClean="0"/>
              <a:t>of </a:t>
            </a:r>
            <a:r>
              <a:rPr lang="en-US" dirty="0"/>
              <a:t>the transverse </a:t>
            </a:r>
            <a:r>
              <a:rPr lang="en-US" dirty="0" smtClean="0"/>
              <a:t>momentum </a:t>
            </a:r>
            <a:r>
              <a:rPr lang="en-US" dirty="0"/>
              <a:t>of the particle </a:t>
            </a:r>
            <a:r>
              <a:rPr lang="en-US" dirty="0" err="1"/>
              <a:t>i</a:t>
            </a:r>
            <a:r>
              <a:rPr lang="en-US" dirty="0"/>
              <a:t>. </a:t>
            </a:r>
          </a:p>
          <a:p>
            <a:r>
              <a:rPr lang="en-US" dirty="0">
                <a:solidFill>
                  <a:srgbClr val="0000FF"/>
                </a:solidFill>
              </a:rPr>
              <a:t>The transverse </a:t>
            </a:r>
            <a:r>
              <a:rPr lang="en-US" dirty="0" err="1">
                <a:solidFill>
                  <a:srgbClr val="0000FF"/>
                </a:solidFill>
              </a:rPr>
              <a:t>sphericity</a:t>
            </a:r>
            <a:r>
              <a:rPr lang="en-US" dirty="0">
                <a:solidFill>
                  <a:srgbClr val="0000FF"/>
                </a:solidFill>
              </a:rPr>
              <a:t> </a:t>
            </a:r>
            <a:r>
              <a:rPr lang="en-US" dirty="0" smtClean="0">
                <a:solidFill>
                  <a:srgbClr val="0000FF"/>
                </a:solidFill>
              </a:rPr>
              <a:t> </a:t>
            </a:r>
            <a:r>
              <a:rPr lang="en-US" sz="2000" b="1" dirty="0" smtClean="0">
                <a:solidFill>
                  <a:srgbClr val="0000FF"/>
                </a:solidFill>
              </a:rPr>
              <a:t>S</a:t>
            </a:r>
            <a:r>
              <a:rPr lang="en-US" sz="2000" b="1" baseline="-25000" dirty="0" smtClean="0">
                <a:solidFill>
                  <a:srgbClr val="0000FF"/>
                </a:solidFill>
              </a:rPr>
              <a:t>T</a:t>
            </a:r>
            <a:r>
              <a:rPr lang="en-US" dirty="0" smtClean="0">
                <a:solidFill>
                  <a:srgbClr val="0000FF"/>
                </a:solidFill>
              </a:rPr>
              <a:t> :</a:t>
            </a:r>
            <a:endParaRPr lang="en-US" dirty="0">
              <a:solidFill>
                <a:srgbClr val="0000FF"/>
              </a:solidFill>
            </a:endParaRPr>
          </a:p>
          <a:p>
            <a:endParaRPr lang="en-US" dirty="0"/>
          </a:p>
          <a:p>
            <a:endParaRPr lang="en-US" dirty="0"/>
          </a:p>
          <a:p>
            <a:endParaRPr lang="en-US" dirty="0" smtClean="0"/>
          </a:p>
          <a:p>
            <a:endParaRPr lang="en-US" dirty="0"/>
          </a:p>
          <a:p>
            <a:endParaRPr lang="en-US" dirty="0"/>
          </a:p>
        </p:txBody>
      </p:sp>
      <p:pic>
        <p:nvPicPr>
          <p:cNvPr id="8" name="Picture 7"/>
          <p:cNvPicPr>
            <a:picLocks noChangeAspect="1"/>
          </p:cNvPicPr>
          <p:nvPr/>
        </p:nvPicPr>
        <p:blipFill>
          <a:blip r:embed="rId4"/>
          <a:stretch>
            <a:fillRect/>
          </a:stretch>
        </p:blipFill>
        <p:spPr>
          <a:xfrm>
            <a:off x="6165072" y="3251200"/>
            <a:ext cx="1717395" cy="795866"/>
          </a:xfrm>
          <a:prstGeom prst="rect">
            <a:avLst/>
          </a:prstGeom>
        </p:spPr>
      </p:pic>
      <p:pic>
        <p:nvPicPr>
          <p:cNvPr id="9" name="Picture 8"/>
          <p:cNvPicPr>
            <a:picLocks noChangeAspect="1"/>
          </p:cNvPicPr>
          <p:nvPr/>
        </p:nvPicPr>
        <p:blipFill>
          <a:blip r:embed="rId5"/>
          <a:stretch>
            <a:fillRect/>
          </a:stretch>
        </p:blipFill>
        <p:spPr>
          <a:xfrm>
            <a:off x="5285727" y="3914251"/>
            <a:ext cx="3121672" cy="628261"/>
          </a:xfrm>
          <a:prstGeom prst="rect">
            <a:avLst/>
          </a:prstGeom>
        </p:spPr>
      </p:pic>
      <p:pic>
        <p:nvPicPr>
          <p:cNvPr id="10" name="Picture 9"/>
          <p:cNvPicPr>
            <a:picLocks noChangeAspect="1"/>
          </p:cNvPicPr>
          <p:nvPr/>
        </p:nvPicPr>
        <p:blipFill>
          <a:blip r:embed="rId6"/>
          <a:stretch>
            <a:fillRect/>
          </a:stretch>
        </p:blipFill>
        <p:spPr>
          <a:xfrm>
            <a:off x="5588000" y="1759094"/>
            <a:ext cx="2963333" cy="755359"/>
          </a:xfrm>
          <a:prstGeom prst="rect">
            <a:avLst/>
          </a:prstGeom>
        </p:spPr>
      </p:pic>
      <p:sp>
        <p:nvSpPr>
          <p:cNvPr id="11" name="Slide Number Placeholder 10"/>
          <p:cNvSpPr>
            <a:spLocks noGrp="1"/>
          </p:cNvSpPr>
          <p:nvPr>
            <p:ph type="sldNum" idx="11"/>
          </p:nvPr>
        </p:nvSpPr>
        <p:spPr/>
        <p:txBody>
          <a:bodyPr/>
          <a:lstStyle/>
          <a:p>
            <a:pPr>
              <a:defRPr/>
            </a:pPr>
            <a:fld id="{186489C2-3064-AC4B-91ED-DA6588BA8BEA}" type="slidenum">
              <a:rPr lang="en-US" smtClean="0"/>
              <a:pPr>
                <a:defRPr/>
              </a:pPr>
              <a:t>10</a:t>
            </a:fld>
            <a:endParaRPr lang="en-US"/>
          </a:p>
        </p:txBody>
      </p:sp>
      <p:sp>
        <p:nvSpPr>
          <p:cNvPr id="4" name="Rectangle 3"/>
          <p:cNvSpPr/>
          <p:nvPr/>
        </p:nvSpPr>
        <p:spPr>
          <a:xfrm>
            <a:off x="321733" y="892433"/>
            <a:ext cx="2941831" cy="369332"/>
          </a:xfrm>
          <a:prstGeom prst="rect">
            <a:avLst/>
          </a:prstGeom>
        </p:spPr>
        <p:txBody>
          <a:bodyPr wrap="none">
            <a:spAutoFit/>
          </a:bodyPr>
          <a:lstStyle/>
          <a:p>
            <a:r>
              <a:rPr lang="tr-TR" dirty="0">
                <a:solidFill>
                  <a:srgbClr val="0000FF"/>
                </a:solidFill>
              </a:rPr>
              <a:t>Eur. </a:t>
            </a:r>
            <a:r>
              <a:rPr lang="tr-TR" dirty="0" err="1">
                <a:solidFill>
                  <a:srgbClr val="0000FF"/>
                </a:solidFill>
              </a:rPr>
              <a:t>Phys</a:t>
            </a:r>
            <a:r>
              <a:rPr lang="tr-TR" dirty="0">
                <a:solidFill>
                  <a:srgbClr val="0000FF"/>
                </a:solidFill>
              </a:rPr>
              <a:t>. J. C (2012) 72:2124</a:t>
            </a:r>
            <a:endParaRPr lang="en-US" dirty="0">
              <a:solidFill>
                <a:srgbClr val="0000FF"/>
              </a:solidFill>
            </a:endParaRPr>
          </a:p>
        </p:txBody>
      </p:sp>
      <p:sp>
        <p:nvSpPr>
          <p:cNvPr id="12" name="Rectangle 11"/>
          <p:cNvSpPr/>
          <p:nvPr/>
        </p:nvSpPr>
        <p:spPr>
          <a:xfrm>
            <a:off x="4739049" y="4654408"/>
            <a:ext cx="4785951" cy="1292662"/>
          </a:xfrm>
          <a:prstGeom prst="rect">
            <a:avLst/>
          </a:prstGeom>
        </p:spPr>
        <p:txBody>
          <a:bodyPr wrap="square">
            <a:spAutoFit/>
          </a:bodyPr>
          <a:lstStyle/>
          <a:p>
            <a:pPr marL="742950" lvl="1" indent="-285750">
              <a:buFont typeface="Wingdings" charset="2"/>
              <a:buChar char="Ø"/>
            </a:pPr>
            <a:r>
              <a:rPr lang="en-US" sz="2000" b="1" i="1" dirty="0">
                <a:solidFill>
                  <a:srgbClr val="FF0000"/>
                </a:solidFill>
              </a:rPr>
              <a:t>T</a:t>
            </a:r>
            <a:r>
              <a:rPr lang="en-US" sz="2000" b="1" i="1" dirty="0" smtClean="0">
                <a:solidFill>
                  <a:srgbClr val="FF0000"/>
                </a:solidFill>
              </a:rPr>
              <a:t>he </a:t>
            </a:r>
            <a:r>
              <a:rPr lang="en-US" sz="2000" b="1" i="1" dirty="0">
                <a:solidFill>
                  <a:srgbClr val="FF0000"/>
                </a:solidFill>
              </a:rPr>
              <a:t>high –multiplicity events </a:t>
            </a:r>
            <a:endParaRPr lang="en-US" sz="2000" b="1" i="1" dirty="0" smtClean="0">
              <a:solidFill>
                <a:srgbClr val="FF0000"/>
              </a:solidFill>
            </a:endParaRPr>
          </a:p>
          <a:p>
            <a:pPr lvl="1"/>
            <a:r>
              <a:rPr lang="en-US" sz="2000" b="1" i="1" dirty="0" smtClean="0">
                <a:solidFill>
                  <a:srgbClr val="FF0000"/>
                </a:solidFill>
              </a:rPr>
              <a:t>                            are more isotropic</a:t>
            </a:r>
          </a:p>
          <a:p>
            <a:pPr marL="742950" lvl="1" indent="-285750">
              <a:buFont typeface="Wingdings" charset="2"/>
              <a:buChar char="Ø"/>
            </a:pPr>
            <a:r>
              <a:rPr lang="en-US" sz="2000" i="1" dirty="0" smtClean="0">
                <a:solidFill>
                  <a:srgbClr val="FF0000"/>
                </a:solidFill>
              </a:rPr>
              <a:t>Models </a:t>
            </a:r>
            <a:r>
              <a:rPr lang="en-US" sz="2000" i="1" dirty="0">
                <a:solidFill>
                  <a:srgbClr val="FF0000"/>
                </a:solidFill>
              </a:rPr>
              <a:t>fail at high multiplicity </a:t>
            </a:r>
          </a:p>
          <a:p>
            <a:pPr lvl="1"/>
            <a:endParaRPr lang="en-US" dirty="0">
              <a:solidFill>
                <a:srgbClr val="FF0000"/>
              </a:solidFill>
            </a:endParaRPr>
          </a:p>
        </p:txBody>
      </p:sp>
      <p:pic>
        <p:nvPicPr>
          <p:cNvPr id="13" name="Picture 12"/>
          <p:cNvPicPr>
            <a:picLocks noChangeAspect="1"/>
          </p:cNvPicPr>
          <p:nvPr/>
        </p:nvPicPr>
        <p:blipFill>
          <a:blip r:embed="rId7"/>
          <a:stretch>
            <a:fillRect/>
          </a:stretch>
        </p:blipFill>
        <p:spPr>
          <a:xfrm>
            <a:off x="8552392" y="76199"/>
            <a:ext cx="532038" cy="738718"/>
          </a:xfrm>
          <a:prstGeom prst="rect">
            <a:avLst/>
          </a:prstGeom>
        </p:spPr>
      </p:pic>
      <p:sp>
        <p:nvSpPr>
          <p:cNvPr id="5" name="Rectangle 4"/>
          <p:cNvSpPr/>
          <p:nvPr/>
        </p:nvSpPr>
        <p:spPr>
          <a:xfrm>
            <a:off x="2607733" y="5848884"/>
            <a:ext cx="5198533" cy="369332"/>
          </a:xfrm>
          <a:prstGeom prst="rect">
            <a:avLst/>
          </a:prstGeom>
        </p:spPr>
        <p:txBody>
          <a:bodyPr wrap="square">
            <a:spAutoFit/>
          </a:bodyPr>
          <a:lstStyle/>
          <a:p>
            <a:pPr marL="285750" indent="-285750">
              <a:buFont typeface="Wingdings" charset="2"/>
              <a:buChar char="Ø"/>
            </a:pPr>
            <a:r>
              <a:rPr lang="en-US" b="1" dirty="0">
                <a:solidFill>
                  <a:srgbClr val="FF0000"/>
                </a:solidFill>
              </a:rPr>
              <a:t>Indications on collectivity in small systems --?</a:t>
            </a:r>
          </a:p>
        </p:txBody>
      </p:sp>
      <p:sp>
        <p:nvSpPr>
          <p:cNvPr id="14" name="Rectangle 13"/>
          <p:cNvSpPr/>
          <p:nvPr/>
        </p:nvSpPr>
        <p:spPr>
          <a:xfrm>
            <a:off x="2261939" y="6218216"/>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25735441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 y="148030"/>
            <a:ext cx="9144000" cy="1502776"/>
          </a:xfrm>
        </p:spPr>
        <p:txBody>
          <a:bodyPr>
            <a:noAutofit/>
          </a:bodyPr>
          <a:lstStyle/>
          <a:p>
            <a:pPr algn="l"/>
            <a:r>
              <a:rPr lang="en-US" sz="3200" dirty="0" smtClean="0">
                <a:solidFill>
                  <a:srgbClr val="3366FF"/>
                </a:solidFill>
              </a:rPr>
              <a:t>  From </a:t>
            </a:r>
            <a:r>
              <a:rPr lang="en-US" sz="3200" dirty="0" err="1">
                <a:solidFill>
                  <a:srgbClr val="3366FF"/>
                </a:solidFill>
              </a:rPr>
              <a:t>pp</a:t>
            </a:r>
            <a:r>
              <a:rPr lang="en-US" sz="3200" dirty="0">
                <a:solidFill>
                  <a:srgbClr val="3366FF"/>
                </a:solidFill>
              </a:rPr>
              <a:t> to p-</a:t>
            </a:r>
            <a:r>
              <a:rPr lang="en-US" sz="3200" dirty="0" err="1">
                <a:solidFill>
                  <a:srgbClr val="3366FF"/>
                </a:solidFill>
              </a:rPr>
              <a:t>Pb</a:t>
            </a:r>
            <a:r>
              <a:rPr lang="en-US" sz="3200" dirty="0">
                <a:solidFill>
                  <a:srgbClr val="3366FF"/>
                </a:solidFill>
              </a:rPr>
              <a:t> and </a:t>
            </a:r>
            <a:r>
              <a:rPr lang="en-US" sz="3200" dirty="0" err="1">
                <a:solidFill>
                  <a:srgbClr val="3366FF"/>
                </a:solidFill>
              </a:rPr>
              <a:t>Pb-Pb</a:t>
            </a:r>
            <a:r>
              <a:rPr lang="en-US" sz="3200" dirty="0">
                <a:solidFill>
                  <a:srgbClr val="3366FF"/>
                </a:solidFill>
              </a:rPr>
              <a:t> collisions: </a:t>
            </a:r>
            <a:r>
              <a:rPr lang="en-US" sz="3200" dirty="0" smtClean="0">
                <a:solidFill>
                  <a:srgbClr val="3366FF"/>
                </a:solidFill>
              </a:rPr>
              <a:t/>
            </a:r>
            <a:br>
              <a:rPr lang="en-US" sz="3200" dirty="0" smtClean="0">
                <a:solidFill>
                  <a:srgbClr val="3366FF"/>
                </a:solidFill>
              </a:rPr>
            </a:br>
            <a:r>
              <a:rPr lang="en-US" sz="3200" dirty="0" smtClean="0">
                <a:solidFill>
                  <a:srgbClr val="3366FF"/>
                </a:solidFill>
              </a:rPr>
              <a:t>           </a:t>
            </a:r>
            <a:r>
              <a:rPr lang="en-US" sz="3200" dirty="0" smtClean="0">
                <a:solidFill>
                  <a:srgbClr val="3366FF"/>
                </a:solidFill>
                <a:cs typeface="Arial" charset="0"/>
              </a:rPr>
              <a:t>multiplicity density </a:t>
            </a:r>
            <a:br>
              <a:rPr lang="en-US" sz="3200" dirty="0" smtClean="0">
                <a:solidFill>
                  <a:srgbClr val="3366FF"/>
                </a:solidFill>
                <a:cs typeface="Arial" charset="0"/>
              </a:rPr>
            </a:br>
            <a:r>
              <a:rPr lang="en-US" sz="3200" dirty="0" smtClean="0">
                <a:solidFill>
                  <a:srgbClr val="3366FF"/>
                </a:solidFill>
                <a:cs typeface="Arial" charset="0"/>
              </a:rPr>
              <a:t>                      and total multiplicity per </a:t>
            </a:r>
            <a:r>
              <a:rPr lang="en-US" sz="3200" dirty="0">
                <a:solidFill>
                  <a:srgbClr val="3366FF"/>
                </a:solidFill>
              </a:rPr>
              <a:t>⟨</a:t>
            </a:r>
            <a:r>
              <a:rPr lang="en-US" sz="3200" i="1" dirty="0" err="1" smtClean="0">
                <a:solidFill>
                  <a:srgbClr val="3366FF"/>
                </a:solidFill>
              </a:rPr>
              <a:t>N</a:t>
            </a:r>
            <a:r>
              <a:rPr lang="en-US" sz="3200" baseline="-25000" dirty="0" err="1" smtClean="0">
                <a:solidFill>
                  <a:srgbClr val="3366FF"/>
                </a:solidFill>
              </a:rPr>
              <a:t>part</a:t>
            </a:r>
            <a:r>
              <a:rPr lang="en-US" sz="3200" dirty="0" smtClean="0">
                <a:solidFill>
                  <a:srgbClr val="3366FF"/>
                </a:solidFill>
              </a:rPr>
              <a:t> ⟩ </a:t>
            </a:r>
            <a:r>
              <a:rPr lang="en-US" sz="3200" dirty="0" err="1" smtClean="0">
                <a:solidFill>
                  <a:srgbClr val="3366FF"/>
                </a:solidFill>
              </a:rPr>
              <a:t>vs</a:t>
            </a:r>
            <a:r>
              <a:rPr lang="en-US" sz="3200" dirty="0" smtClean="0">
                <a:solidFill>
                  <a:srgbClr val="3366FF"/>
                </a:solidFill>
              </a:rPr>
              <a:t> ⟨</a:t>
            </a:r>
            <a:r>
              <a:rPr lang="en-US" sz="3200" i="1" dirty="0" err="1">
                <a:solidFill>
                  <a:srgbClr val="3366FF"/>
                </a:solidFill>
              </a:rPr>
              <a:t>N</a:t>
            </a:r>
            <a:r>
              <a:rPr lang="en-US" sz="3200" baseline="-25000" dirty="0" err="1">
                <a:solidFill>
                  <a:srgbClr val="3366FF"/>
                </a:solidFill>
              </a:rPr>
              <a:t>part</a:t>
            </a:r>
            <a:r>
              <a:rPr lang="en-US" sz="3200" dirty="0" smtClean="0">
                <a:solidFill>
                  <a:srgbClr val="3366FF"/>
                </a:solidFill>
              </a:rPr>
              <a:t>⟩</a:t>
            </a:r>
            <a:r>
              <a:rPr lang="en-US" sz="3200" dirty="0" smtClean="0">
                <a:solidFill>
                  <a:srgbClr val="0000FF"/>
                </a:solidFill>
              </a:rPr>
              <a:t/>
            </a:r>
            <a:br>
              <a:rPr lang="en-US" sz="3200" dirty="0" smtClean="0">
                <a:solidFill>
                  <a:srgbClr val="0000FF"/>
                </a:solidFill>
              </a:rPr>
            </a:br>
            <a:endParaRPr lang="en-US" sz="3200" dirty="0">
              <a:solidFill>
                <a:srgbClr val="0000FF"/>
              </a:solidFill>
            </a:endParaRPr>
          </a:p>
        </p:txBody>
      </p:sp>
      <p:pic>
        <p:nvPicPr>
          <p:cNvPr id="3" name="Picture 2"/>
          <p:cNvPicPr>
            <a:picLocks noChangeAspect="1"/>
          </p:cNvPicPr>
          <p:nvPr/>
        </p:nvPicPr>
        <p:blipFill>
          <a:blip r:embed="rId3"/>
          <a:stretch>
            <a:fillRect/>
          </a:stretch>
        </p:blipFill>
        <p:spPr>
          <a:xfrm>
            <a:off x="330201" y="1650806"/>
            <a:ext cx="3718528" cy="4627032"/>
          </a:xfrm>
          <a:prstGeom prst="rect">
            <a:avLst/>
          </a:prstGeom>
        </p:spPr>
      </p:pic>
      <p:sp>
        <p:nvSpPr>
          <p:cNvPr id="4" name="Rectangle 3"/>
          <p:cNvSpPr/>
          <p:nvPr/>
        </p:nvSpPr>
        <p:spPr>
          <a:xfrm>
            <a:off x="4576105" y="1992868"/>
            <a:ext cx="4483228" cy="3970318"/>
          </a:xfrm>
          <a:prstGeom prst="rect">
            <a:avLst/>
          </a:prstGeom>
        </p:spPr>
        <p:txBody>
          <a:bodyPr wrap="square">
            <a:spAutoFit/>
          </a:bodyPr>
          <a:lstStyle/>
          <a:p>
            <a:r>
              <a:rPr lang="en-US" sz="2000" dirty="0" smtClean="0">
                <a:solidFill>
                  <a:srgbClr val="FF0000"/>
                </a:solidFill>
              </a:rPr>
              <a:t>New data: </a:t>
            </a:r>
          </a:p>
          <a:p>
            <a:r>
              <a:rPr lang="en-US" sz="2000" dirty="0" smtClean="0">
                <a:solidFill>
                  <a:srgbClr val="FF0000"/>
                </a:solidFill>
              </a:rPr>
              <a:t>d</a:t>
            </a:r>
            <a:r>
              <a:rPr lang="en-US" sz="2000" i="1" dirty="0" smtClean="0">
                <a:solidFill>
                  <a:srgbClr val="FF0000"/>
                </a:solidFill>
              </a:rPr>
              <a:t>N</a:t>
            </a:r>
            <a:r>
              <a:rPr lang="en-US" sz="2000" baseline="-25000" dirty="0" smtClean="0">
                <a:solidFill>
                  <a:srgbClr val="FF0000"/>
                </a:solidFill>
              </a:rPr>
              <a:t>ch</a:t>
            </a:r>
            <a:r>
              <a:rPr lang="en-US" sz="2000" dirty="0">
                <a:solidFill>
                  <a:srgbClr val="FF0000"/>
                </a:solidFill>
              </a:rPr>
              <a:t>/</a:t>
            </a:r>
            <a:r>
              <a:rPr lang="en-US" sz="2000" dirty="0" err="1">
                <a:solidFill>
                  <a:srgbClr val="FF0000"/>
                </a:solidFill>
              </a:rPr>
              <a:t>dη</a:t>
            </a:r>
            <a:r>
              <a:rPr lang="en-US" sz="2000" dirty="0">
                <a:solidFill>
                  <a:srgbClr val="FF0000"/>
                </a:solidFill>
              </a:rPr>
              <a:t> in Xe–Xe at √</a:t>
            </a:r>
            <a:r>
              <a:rPr lang="en-US" sz="2000" i="1" dirty="0" err="1">
                <a:solidFill>
                  <a:srgbClr val="FF0000"/>
                </a:solidFill>
              </a:rPr>
              <a:t>s</a:t>
            </a:r>
            <a:r>
              <a:rPr lang="en-US" sz="2000" baseline="-25000" dirty="0" err="1">
                <a:solidFill>
                  <a:srgbClr val="FF0000"/>
                </a:solidFill>
              </a:rPr>
              <a:t>NN</a:t>
            </a:r>
            <a:r>
              <a:rPr lang="en-US" sz="2000" dirty="0">
                <a:solidFill>
                  <a:srgbClr val="FF0000"/>
                </a:solidFill>
              </a:rPr>
              <a:t> = </a:t>
            </a:r>
            <a:r>
              <a:rPr lang="en-US" sz="2000" dirty="0" smtClean="0">
                <a:solidFill>
                  <a:srgbClr val="FF0000"/>
                </a:solidFill>
              </a:rPr>
              <a:t>5.44TeV</a:t>
            </a:r>
          </a:p>
          <a:p>
            <a:endParaRPr lang="en-US" sz="2000" dirty="0" smtClean="0">
              <a:solidFill>
                <a:srgbClr val="FF0000"/>
              </a:solidFill>
            </a:endParaRPr>
          </a:p>
          <a:p>
            <a:pPr marL="285750" indent="-285750">
              <a:buFont typeface="Wingdings" charset="2"/>
              <a:buChar char="Ø"/>
            </a:pPr>
            <a:r>
              <a:rPr lang="en-US" sz="2000" dirty="0">
                <a:solidFill>
                  <a:srgbClr val="0000FF"/>
                </a:solidFill>
              </a:rPr>
              <a:t>Similar  trends in pp, </a:t>
            </a:r>
            <a:r>
              <a:rPr lang="en-US" sz="2000" dirty="0" err="1">
                <a:solidFill>
                  <a:srgbClr val="0000FF"/>
                </a:solidFill>
              </a:rPr>
              <a:t>pA</a:t>
            </a:r>
            <a:r>
              <a:rPr lang="en-US" sz="2000" dirty="0">
                <a:solidFill>
                  <a:srgbClr val="0000FF"/>
                </a:solidFill>
              </a:rPr>
              <a:t> collisions</a:t>
            </a:r>
          </a:p>
          <a:p>
            <a:r>
              <a:rPr lang="en-US" sz="2000" dirty="0">
                <a:solidFill>
                  <a:srgbClr val="0000FF"/>
                </a:solidFill>
              </a:rPr>
              <a:t>and those of the mid-sized Cu-Cu, </a:t>
            </a:r>
            <a:r>
              <a:rPr lang="en-US" sz="2000" dirty="0" err="1">
                <a:solidFill>
                  <a:srgbClr val="0000FF"/>
                </a:solidFill>
              </a:rPr>
              <a:t>Xe</a:t>
            </a:r>
            <a:r>
              <a:rPr lang="en-US" sz="2000" dirty="0">
                <a:solidFill>
                  <a:srgbClr val="0000FF"/>
                </a:solidFill>
              </a:rPr>
              <a:t>–</a:t>
            </a:r>
            <a:r>
              <a:rPr lang="en-US" sz="2000" dirty="0" err="1">
                <a:solidFill>
                  <a:srgbClr val="0000FF"/>
                </a:solidFill>
              </a:rPr>
              <a:t>Xe</a:t>
            </a:r>
            <a:r>
              <a:rPr lang="en-US" sz="2000" dirty="0">
                <a:solidFill>
                  <a:srgbClr val="0000FF"/>
                </a:solidFill>
              </a:rPr>
              <a:t> </a:t>
            </a:r>
          </a:p>
          <a:p>
            <a:r>
              <a:rPr lang="en-US" sz="2000" dirty="0">
                <a:solidFill>
                  <a:srgbClr val="0000FF"/>
                </a:solidFill>
              </a:rPr>
              <a:t>and the large Pb–Pb and Au-Au systems. </a:t>
            </a:r>
          </a:p>
          <a:p>
            <a:pPr marL="285750" indent="-285750">
              <a:buFont typeface="Wingdings" charset="2"/>
              <a:buChar char="Ø"/>
            </a:pPr>
            <a:r>
              <a:rPr lang="en-US" sz="2000" dirty="0" smtClean="0">
                <a:solidFill>
                  <a:srgbClr val="0000FF"/>
                </a:solidFill>
              </a:rPr>
              <a:t>General violation of </a:t>
            </a:r>
            <a:r>
              <a:rPr lang="en-US" sz="2000" dirty="0">
                <a:solidFill>
                  <a:srgbClr val="0000FF"/>
                </a:solidFill>
              </a:rPr>
              <a:t>⟨</a:t>
            </a:r>
            <a:r>
              <a:rPr lang="en-US" sz="2000" i="1" dirty="0">
                <a:solidFill>
                  <a:srgbClr val="0000FF"/>
                </a:solidFill>
              </a:rPr>
              <a:t>N</a:t>
            </a:r>
            <a:r>
              <a:rPr lang="en-US" sz="2000" baseline="-25000" dirty="0">
                <a:solidFill>
                  <a:srgbClr val="0000FF"/>
                </a:solidFill>
              </a:rPr>
              <a:t>part</a:t>
            </a:r>
            <a:r>
              <a:rPr lang="en-US" sz="2000" dirty="0" smtClean="0">
                <a:solidFill>
                  <a:srgbClr val="0000FF"/>
                </a:solidFill>
              </a:rPr>
              <a:t>⟩-scaling</a:t>
            </a:r>
          </a:p>
          <a:p>
            <a:pPr marL="285750" indent="-285750">
              <a:buFont typeface="Wingdings" charset="2"/>
              <a:buChar char="Ø"/>
            </a:pPr>
            <a:r>
              <a:rPr lang="en-US" sz="2000" dirty="0">
                <a:solidFill>
                  <a:srgbClr val="FF0000"/>
                </a:solidFill>
              </a:rPr>
              <a:t>⟨</a:t>
            </a:r>
            <a:r>
              <a:rPr lang="en-US" sz="2000" i="1" dirty="0">
                <a:solidFill>
                  <a:srgbClr val="FF0000"/>
                </a:solidFill>
              </a:rPr>
              <a:t>N</a:t>
            </a:r>
            <a:r>
              <a:rPr lang="en-US" sz="2000" baseline="-25000" dirty="0">
                <a:solidFill>
                  <a:srgbClr val="FF0000"/>
                </a:solidFill>
              </a:rPr>
              <a:t>part</a:t>
            </a:r>
            <a:r>
              <a:rPr lang="en-US" sz="2000" dirty="0" smtClean="0">
                <a:solidFill>
                  <a:srgbClr val="FF0000"/>
                </a:solidFill>
              </a:rPr>
              <a:t>⟩-scaling violation </a:t>
            </a:r>
            <a:endParaRPr lang="ru-RU" sz="2000" dirty="0" smtClean="0">
              <a:solidFill>
                <a:srgbClr val="FF0000"/>
              </a:solidFill>
            </a:endParaRPr>
          </a:p>
          <a:p>
            <a:r>
              <a:rPr lang="en-US" sz="2000" dirty="0" smtClean="0">
                <a:solidFill>
                  <a:srgbClr val="FF0000"/>
                </a:solidFill>
              </a:rPr>
              <a:t>for very central</a:t>
            </a:r>
            <a:r>
              <a:rPr lang="ru-RU" sz="2000" dirty="0" smtClean="0">
                <a:solidFill>
                  <a:srgbClr val="FF0000"/>
                </a:solidFill>
              </a:rPr>
              <a:t> </a:t>
            </a:r>
            <a:r>
              <a:rPr lang="en-US" sz="2000" dirty="0" err="1" smtClean="0">
                <a:solidFill>
                  <a:srgbClr val="FF0000"/>
                </a:solidFill>
              </a:rPr>
              <a:t>Xe</a:t>
            </a:r>
            <a:r>
              <a:rPr lang="en-US" sz="2000" dirty="0">
                <a:solidFill>
                  <a:srgbClr val="FF0000"/>
                </a:solidFill>
              </a:rPr>
              <a:t>–Xe </a:t>
            </a:r>
            <a:r>
              <a:rPr lang="en-US" sz="2000" dirty="0" smtClean="0">
                <a:solidFill>
                  <a:srgbClr val="FF0000"/>
                </a:solidFill>
              </a:rPr>
              <a:t> collisions - ?</a:t>
            </a:r>
          </a:p>
          <a:p>
            <a:pPr marL="285750" indent="-285750">
              <a:buFont typeface="Wingdings" charset="2"/>
              <a:buChar char="Ø"/>
            </a:pPr>
            <a:endParaRPr lang="en-US" dirty="0" smtClean="0">
              <a:solidFill>
                <a:srgbClr val="FF0000"/>
              </a:solidFill>
            </a:endParaRPr>
          </a:p>
          <a:p>
            <a:pPr marL="285750" indent="-285750">
              <a:buFont typeface="Wingdings" charset="2"/>
              <a:buChar char="Ø"/>
            </a:pPr>
            <a:endParaRPr lang="en-US" dirty="0" smtClean="0">
              <a:solidFill>
                <a:srgbClr val="FF0000"/>
              </a:solidFill>
            </a:endParaRPr>
          </a:p>
          <a:p>
            <a:r>
              <a:rPr lang="en-US" dirty="0" smtClean="0">
                <a:solidFill>
                  <a:srgbClr val="FF0000"/>
                </a:solidFill>
              </a:rPr>
              <a:t> </a:t>
            </a:r>
            <a:endParaRPr lang="en-US" dirty="0">
              <a:solidFill>
                <a:srgbClr val="FF0000"/>
              </a:solidFill>
            </a:endParaRPr>
          </a:p>
          <a:p>
            <a:endParaRPr lang="en-US" dirty="0"/>
          </a:p>
        </p:txBody>
      </p:sp>
      <p:sp>
        <p:nvSpPr>
          <p:cNvPr id="5" name="Slide Number Placeholder 4"/>
          <p:cNvSpPr>
            <a:spLocks noGrp="1"/>
          </p:cNvSpPr>
          <p:nvPr>
            <p:ph type="sldNum" idx="11"/>
          </p:nvPr>
        </p:nvSpPr>
        <p:spPr/>
        <p:txBody>
          <a:bodyPr/>
          <a:lstStyle/>
          <a:p>
            <a:pPr>
              <a:defRPr/>
            </a:pPr>
            <a:fld id="{186489C2-3064-AC4B-91ED-DA6588BA8BEA}" type="slidenum">
              <a:rPr lang="en-US" smtClean="0"/>
              <a:pPr>
                <a:defRPr/>
              </a:pPr>
              <a:t>11</a:t>
            </a:fld>
            <a:endParaRPr lang="en-US"/>
          </a:p>
        </p:txBody>
      </p:sp>
      <p:sp>
        <p:nvSpPr>
          <p:cNvPr id="6" name="Rectangle 5"/>
          <p:cNvSpPr/>
          <p:nvPr/>
        </p:nvSpPr>
        <p:spPr>
          <a:xfrm flipH="1">
            <a:off x="6742629" y="1650806"/>
            <a:ext cx="2316704" cy="400110"/>
          </a:xfrm>
          <a:prstGeom prst="rect">
            <a:avLst/>
          </a:prstGeom>
        </p:spPr>
        <p:txBody>
          <a:bodyPr wrap="square">
            <a:spAutoFit/>
          </a:bodyPr>
          <a:lstStyle/>
          <a:p>
            <a:r>
              <a:rPr lang="en-US" sz="2000" dirty="0">
                <a:solidFill>
                  <a:srgbClr val="3366FF"/>
                </a:solidFill>
              </a:rPr>
              <a:t>arXiv:1805.04432 </a:t>
            </a:r>
            <a:endParaRPr lang="en-US" sz="2000" dirty="0"/>
          </a:p>
        </p:txBody>
      </p:sp>
      <p:cxnSp>
        <p:nvCxnSpPr>
          <p:cNvPr id="7" name="AutoShape 5"/>
          <p:cNvCxnSpPr>
            <a:cxnSpLocks noChangeShapeType="1"/>
          </p:cNvCxnSpPr>
          <p:nvPr/>
        </p:nvCxnSpPr>
        <p:spPr bwMode="auto">
          <a:xfrm>
            <a:off x="322792" y="1650806"/>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4"/>
          <a:stretch>
            <a:fillRect/>
          </a:stretch>
        </p:blipFill>
        <p:spPr>
          <a:xfrm>
            <a:off x="8552392" y="76199"/>
            <a:ext cx="532038" cy="738718"/>
          </a:xfrm>
          <a:prstGeom prst="rect">
            <a:avLst/>
          </a:prstGeom>
        </p:spPr>
      </p:pic>
      <p:sp>
        <p:nvSpPr>
          <p:cNvPr id="9" name="Rectangle 8"/>
          <p:cNvSpPr/>
          <p:nvPr/>
        </p:nvSpPr>
        <p:spPr>
          <a:xfrm>
            <a:off x="2472266" y="6211669"/>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23360523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45"/>
            <a:ext cx="8229600" cy="3849714"/>
          </a:xfrm>
        </p:spPr>
        <p:txBody>
          <a:bodyPr>
            <a:normAutofit/>
          </a:bodyPr>
          <a:lstStyle/>
          <a:p>
            <a:r>
              <a:rPr lang="en-US" sz="3600" dirty="0">
                <a:solidFill>
                  <a:srgbClr val="3366FF"/>
                </a:solidFill>
              </a:rPr>
              <a:t>Strangeness yields in </a:t>
            </a:r>
            <a:r>
              <a:rPr lang="en-US" sz="3600" dirty="0" smtClean="0">
                <a:solidFill>
                  <a:srgbClr val="3366FF"/>
                </a:solidFill>
              </a:rPr>
              <a:t/>
            </a:r>
            <a:br>
              <a:rPr lang="en-US" sz="3600" dirty="0" smtClean="0">
                <a:solidFill>
                  <a:srgbClr val="3366FF"/>
                </a:solidFill>
              </a:rPr>
            </a:br>
            <a:r>
              <a:rPr lang="en-US" sz="3600" dirty="0" smtClean="0">
                <a:solidFill>
                  <a:srgbClr val="3366FF"/>
                </a:solidFill>
              </a:rPr>
              <a:t>pp, p-Pb and Pb-Pb collisions</a:t>
            </a:r>
            <a:r>
              <a:rPr lang="en-US" sz="3600" dirty="0">
                <a:solidFill>
                  <a:srgbClr val="3366FF"/>
                </a:solidFill>
              </a:rPr>
              <a:t/>
            </a:r>
            <a:br>
              <a:rPr lang="en-US" sz="3600" dirty="0">
                <a:solidFill>
                  <a:srgbClr val="3366FF"/>
                </a:solidFill>
              </a:rPr>
            </a:br>
            <a:r>
              <a:rPr lang="en-US" sz="4800" dirty="0" smtClean="0">
                <a:solidFill>
                  <a:srgbClr val="3366FF"/>
                </a:solidFill>
              </a:rPr>
              <a:t/>
            </a:r>
            <a:br>
              <a:rPr lang="en-US" sz="4800" dirty="0" smtClean="0">
                <a:solidFill>
                  <a:srgbClr val="3366FF"/>
                </a:solidFill>
              </a:rPr>
            </a:br>
            <a:r>
              <a:rPr lang="en-US" sz="4800" dirty="0">
                <a:solidFill>
                  <a:srgbClr val="3366FF"/>
                </a:solidFill>
              </a:rPr>
              <a:t/>
            </a:r>
            <a:br>
              <a:rPr lang="en-US" sz="4800" dirty="0">
                <a:solidFill>
                  <a:srgbClr val="3366FF"/>
                </a:solidFill>
              </a:rPr>
            </a:br>
            <a:endParaRPr lang="en-US" sz="4800" dirty="0">
              <a:solidFill>
                <a:srgbClr val="3366FF"/>
              </a:solidFill>
            </a:endParaRPr>
          </a:p>
        </p:txBody>
      </p:sp>
      <p:sp>
        <p:nvSpPr>
          <p:cNvPr id="3" name="Content Placeholder 2"/>
          <p:cNvSpPr>
            <a:spLocks noGrp="1"/>
          </p:cNvSpPr>
          <p:nvPr>
            <p:ph idx="1"/>
          </p:nvPr>
        </p:nvSpPr>
        <p:spPr>
          <a:xfrm>
            <a:off x="7810822" y="5619009"/>
            <a:ext cx="875978" cy="507154"/>
          </a:xfrm>
        </p:spPr>
        <p:txBody>
          <a:bodyPr>
            <a:normAutofit/>
          </a:bodyPr>
          <a:lstStyle/>
          <a:p>
            <a:pPr marL="0" indent="0">
              <a:buNone/>
            </a:pPr>
            <a:r>
              <a:rPr lang="en-US" sz="800" dirty="0"/>
              <a:t>.</a:t>
            </a:r>
          </a:p>
        </p:txBody>
      </p:sp>
      <p:sp>
        <p:nvSpPr>
          <p:cNvPr id="4" name="Slide Number Placeholder 3"/>
          <p:cNvSpPr>
            <a:spLocks noGrp="1"/>
          </p:cNvSpPr>
          <p:nvPr>
            <p:ph type="sldNum" sz="quarter" idx="12"/>
          </p:nvPr>
        </p:nvSpPr>
        <p:spPr/>
        <p:txBody>
          <a:bodyPr/>
          <a:lstStyle/>
          <a:p>
            <a:fld id="{9F87DE80-B866-6142-B412-26FBDAB62C8C}" type="slidenum">
              <a:rPr lang="en-US" smtClean="0"/>
              <a:t>12</a:t>
            </a:fld>
            <a:endParaRPr lang="en-US"/>
          </a:p>
        </p:txBody>
      </p:sp>
      <p:pic>
        <p:nvPicPr>
          <p:cNvPr id="5" name="Picture 4"/>
          <p:cNvPicPr>
            <a:picLocks noChangeAspect="1"/>
          </p:cNvPicPr>
          <p:nvPr/>
        </p:nvPicPr>
        <p:blipFill>
          <a:blip r:embed="rId2"/>
          <a:stretch>
            <a:fillRect/>
          </a:stretch>
        </p:blipFill>
        <p:spPr>
          <a:xfrm>
            <a:off x="8552392" y="76199"/>
            <a:ext cx="532038" cy="738718"/>
          </a:xfrm>
          <a:prstGeom prst="rect">
            <a:avLst/>
          </a:prstGeom>
        </p:spPr>
      </p:pic>
      <p:sp>
        <p:nvSpPr>
          <p:cNvPr id="9" name="Footer Placeholder 8"/>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32999686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55" y="187048"/>
            <a:ext cx="8229600" cy="1143000"/>
          </a:xfrm>
        </p:spPr>
        <p:txBody>
          <a:bodyPr>
            <a:noAutofit/>
          </a:bodyPr>
          <a:lstStyle/>
          <a:p>
            <a:r>
              <a:rPr lang="en-US" sz="3200" dirty="0" smtClean="0">
                <a:solidFill>
                  <a:srgbClr val="0000FF"/>
                </a:solidFill>
                <a:latin typeface="Times New Roman"/>
                <a:cs typeface="Times New Roman"/>
              </a:rPr>
              <a:t>                                       _   _     _</a:t>
            </a:r>
            <a:br>
              <a:rPr lang="en-US" sz="3200" dirty="0" smtClean="0">
                <a:solidFill>
                  <a:srgbClr val="0000FF"/>
                </a:solidFill>
                <a:latin typeface="Times New Roman"/>
                <a:cs typeface="Times New Roman"/>
              </a:rPr>
            </a:br>
            <a:r>
              <a:rPr lang="en-US" sz="3200" dirty="0" smtClean="0">
                <a:solidFill>
                  <a:srgbClr val="0000FF"/>
                </a:solidFill>
                <a:latin typeface="Times New Roman"/>
                <a:cs typeface="Times New Roman"/>
              </a:rPr>
              <a:t>Spectra of </a:t>
            </a:r>
            <a:r>
              <a:rPr lang="el-GR" sz="3200" dirty="0" smtClean="0">
                <a:solidFill>
                  <a:srgbClr val="0000FF"/>
                </a:solidFill>
                <a:latin typeface="Times New Roman"/>
                <a:cs typeface="Times New Roman"/>
              </a:rPr>
              <a:t>K</a:t>
            </a:r>
            <a:r>
              <a:rPr lang="el-GR" sz="3200" baseline="30000" dirty="0" smtClean="0">
                <a:solidFill>
                  <a:srgbClr val="0000FF"/>
                </a:solidFill>
                <a:latin typeface="Times New Roman"/>
                <a:cs typeface="Times New Roman"/>
              </a:rPr>
              <a:t>0</a:t>
            </a:r>
            <a:r>
              <a:rPr lang="en-US" sz="3200" baseline="-25000" dirty="0" smtClean="0">
                <a:solidFill>
                  <a:srgbClr val="0000FF"/>
                </a:solidFill>
                <a:latin typeface="Times New Roman"/>
                <a:cs typeface="Times New Roman"/>
              </a:rPr>
              <a:t>s </a:t>
            </a:r>
            <a:r>
              <a:rPr lang="en-US" sz="3200" dirty="0" smtClean="0">
                <a:solidFill>
                  <a:srgbClr val="0000FF"/>
                </a:solidFill>
                <a:latin typeface="Times New Roman"/>
                <a:cs typeface="Times New Roman"/>
              </a:rPr>
              <a:t>, </a:t>
            </a:r>
            <a:r>
              <a:rPr lang="el-GR" sz="3200" dirty="0" smtClean="0">
                <a:solidFill>
                  <a:srgbClr val="0000FF"/>
                </a:solidFill>
                <a:latin typeface="Times New Roman"/>
                <a:cs typeface="Times New Roman"/>
              </a:rPr>
              <a:t>Λ</a:t>
            </a:r>
            <a:r>
              <a:rPr lang="en-US" sz="3200" dirty="0" smtClean="0">
                <a:solidFill>
                  <a:srgbClr val="0000FF"/>
                </a:solidFill>
                <a:latin typeface="Times New Roman"/>
                <a:cs typeface="Times New Roman"/>
              </a:rPr>
              <a:t>, </a:t>
            </a:r>
            <a:r>
              <a:rPr lang="en-US" sz="3200" dirty="0" err="1" smtClean="0">
                <a:solidFill>
                  <a:srgbClr val="0000FF"/>
                </a:solidFill>
                <a:latin typeface="Times New Roman"/>
                <a:cs typeface="Times New Roman"/>
              </a:rPr>
              <a:t>Ξ</a:t>
            </a:r>
            <a:r>
              <a:rPr lang="en-US" sz="3200" baseline="30000" dirty="0" smtClean="0">
                <a:solidFill>
                  <a:srgbClr val="0000FF"/>
                </a:solidFill>
                <a:latin typeface="Times New Roman"/>
                <a:cs typeface="Times New Roman"/>
              </a:rPr>
              <a:t>-</a:t>
            </a:r>
            <a:r>
              <a:rPr lang="en-US" sz="3200" dirty="0" smtClean="0">
                <a:solidFill>
                  <a:srgbClr val="0000FF"/>
                </a:solidFill>
                <a:latin typeface="Times New Roman"/>
                <a:cs typeface="Times New Roman"/>
              </a:rPr>
              <a:t>, </a:t>
            </a:r>
            <a:r>
              <a:rPr lang="en-US" sz="3200" dirty="0" err="1" smtClean="0">
                <a:solidFill>
                  <a:srgbClr val="0000FF"/>
                </a:solidFill>
                <a:latin typeface="Times New Roman"/>
                <a:cs typeface="Times New Roman"/>
              </a:rPr>
              <a:t>Ω</a:t>
            </a:r>
            <a:r>
              <a:rPr lang="en-US" sz="3200" baseline="30000" dirty="0" smtClean="0">
                <a:solidFill>
                  <a:srgbClr val="0000FF"/>
                </a:solidFill>
                <a:latin typeface="Times New Roman"/>
                <a:cs typeface="Times New Roman"/>
              </a:rPr>
              <a:t>-</a:t>
            </a:r>
            <a:r>
              <a:rPr lang="en-US" sz="3200" dirty="0" smtClean="0">
                <a:solidFill>
                  <a:srgbClr val="0000FF"/>
                </a:solidFill>
                <a:latin typeface="Times New Roman"/>
                <a:cs typeface="Times New Roman"/>
              </a:rPr>
              <a:t>, </a:t>
            </a:r>
            <a:r>
              <a:rPr lang="el-GR" sz="3200" dirty="0" smtClean="0">
                <a:solidFill>
                  <a:srgbClr val="0000FF"/>
                </a:solidFill>
                <a:latin typeface="Times New Roman"/>
                <a:cs typeface="Times New Roman"/>
              </a:rPr>
              <a:t>Λ</a:t>
            </a:r>
            <a:r>
              <a:rPr lang="en-US" sz="3200" dirty="0" smtClean="0">
                <a:solidFill>
                  <a:srgbClr val="0000FF"/>
                </a:solidFill>
                <a:latin typeface="Times New Roman"/>
                <a:cs typeface="Times New Roman"/>
              </a:rPr>
              <a:t>,  </a:t>
            </a:r>
            <a:r>
              <a:rPr lang="en-US" sz="3200" dirty="0" err="1" smtClean="0">
                <a:solidFill>
                  <a:srgbClr val="0000FF"/>
                </a:solidFill>
                <a:latin typeface="Times New Roman"/>
                <a:cs typeface="Times New Roman"/>
              </a:rPr>
              <a:t>Ξ</a:t>
            </a:r>
            <a:r>
              <a:rPr lang="en-US" sz="3200" baseline="30000" dirty="0" smtClean="0">
                <a:solidFill>
                  <a:srgbClr val="0000FF"/>
                </a:solidFill>
                <a:latin typeface="Times New Roman"/>
                <a:cs typeface="Times New Roman"/>
              </a:rPr>
              <a:t>+</a:t>
            </a:r>
            <a:r>
              <a:rPr lang="en-US" sz="3200" dirty="0" smtClean="0">
                <a:solidFill>
                  <a:srgbClr val="0000FF"/>
                </a:solidFill>
                <a:latin typeface="Times New Roman"/>
                <a:cs typeface="Times New Roman"/>
              </a:rPr>
              <a:t>, </a:t>
            </a:r>
            <a:r>
              <a:rPr lang="en-US" sz="3200" dirty="0" err="1" smtClean="0">
                <a:solidFill>
                  <a:srgbClr val="0000FF"/>
                </a:solidFill>
                <a:latin typeface="Times New Roman"/>
                <a:cs typeface="Times New Roman"/>
              </a:rPr>
              <a:t>Ω</a:t>
            </a:r>
            <a:r>
              <a:rPr lang="en-US" sz="3200" baseline="30000" dirty="0" smtClean="0">
                <a:solidFill>
                  <a:srgbClr val="0000FF"/>
                </a:solidFill>
                <a:latin typeface="Times New Roman"/>
                <a:cs typeface="Times New Roman"/>
              </a:rPr>
              <a:t>+</a:t>
            </a:r>
            <a:r>
              <a:rPr lang="en-US" sz="3200" dirty="0" smtClean="0">
                <a:solidFill>
                  <a:srgbClr val="0000FF"/>
                </a:solidFill>
                <a:latin typeface="Times New Roman"/>
                <a:cs typeface="Times New Roman"/>
              </a:rPr>
              <a:t> </a:t>
            </a:r>
            <a:br>
              <a:rPr lang="en-US" sz="3200" dirty="0" smtClean="0">
                <a:solidFill>
                  <a:srgbClr val="0000FF"/>
                </a:solidFill>
                <a:latin typeface="Times New Roman"/>
                <a:cs typeface="Times New Roman"/>
              </a:rPr>
            </a:br>
            <a:r>
              <a:rPr lang="en-US" sz="3200" dirty="0" smtClean="0">
                <a:solidFill>
                  <a:srgbClr val="FF0000"/>
                </a:solidFill>
                <a:latin typeface="Times New Roman"/>
                <a:cs typeface="Times New Roman"/>
              </a:rPr>
              <a:t>in Pb-Pb </a:t>
            </a:r>
            <a:r>
              <a:rPr lang="en-US" sz="3200" dirty="0" smtClean="0">
                <a:solidFill>
                  <a:srgbClr val="0000FF"/>
                </a:solidFill>
                <a:latin typeface="Times New Roman"/>
                <a:cs typeface="Times New Roman"/>
              </a:rPr>
              <a:t>at 5.02 </a:t>
            </a:r>
            <a:r>
              <a:rPr lang="en-US" sz="3200" dirty="0" err="1" smtClean="0">
                <a:solidFill>
                  <a:srgbClr val="0000FF"/>
                </a:solidFill>
                <a:latin typeface="Times New Roman"/>
                <a:cs typeface="Times New Roman"/>
              </a:rPr>
              <a:t>TeV</a:t>
            </a:r>
            <a:r>
              <a:rPr lang="en-US" sz="3200" dirty="0" smtClean="0">
                <a:solidFill>
                  <a:srgbClr val="0000FF"/>
                </a:solidFill>
                <a:latin typeface="Times New Roman"/>
                <a:cs typeface="Times New Roman"/>
              </a:rPr>
              <a:t/>
            </a:r>
            <a:br>
              <a:rPr lang="en-US" sz="3200" dirty="0" smtClean="0">
                <a:solidFill>
                  <a:srgbClr val="0000FF"/>
                </a:solidFill>
                <a:latin typeface="Times New Roman"/>
                <a:cs typeface="Times New Roman"/>
              </a:rPr>
            </a:br>
            <a:endParaRPr lang="en-US" sz="3200" dirty="0">
              <a:solidFill>
                <a:srgbClr val="0000FF"/>
              </a:solidFill>
              <a:latin typeface="Times New Roman"/>
              <a:cs typeface="Times New Roman"/>
            </a:endParaRPr>
          </a:p>
        </p:txBody>
      </p:sp>
      <p:sp>
        <p:nvSpPr>
          <p:cNvPr id="5" name="Slide Number Placeholder 4"/>
          <p:cNvSpPr>
            <a:spLocks noGrp="1"/>
          </p:cNvSpPr>
          <p:nvPr>
            <p:ph type="sldNum" sz="quarter" idx="12"/>
          </p:nvPr>
        </p:nvSpPr>
        <p:spPr/>
        <p:txBody>
          <a:bodyPr/>
          <a:lstStyle/>
          <a:p>
            <a:fld id="{64A37AA1-420C-964A-9246-19B621C1F940}" type="slidenum">
              <a:rPr lang="en-US" smtClean="0"/>
              <a:t>13</a:t>
            </a:fld>
            <a:endParaRPr lang="en-US"/>
          </a:p>
        </p:txBody>
      </p:sp>
      <p:sp>
        <p:nvSpPr>
          <p:cNvPr id="3" name="Content Placeholder 2"/>
          <p:cNvSpPr>
            <a:spLocks noGrp="1"/>
          </p:cNvSpPr>
          <p:nvPr>
            <p:ph idx="1"/>
          </p:nvPr>
        </p:nvSpPr>
        <p:spPr>
          <a:xfrm>
            <a:off x="6036732" y="6401691"/>
            <a:ext cx="4783668" cy="1102422"/>
          </a:xfrm>
        </p:spPr>
        <p:txBody>
          <a:bodyPr>
            <a:normAutofit/>
          </a:bodyPr>
          <a:lstStyle/>
          <a:p>
            <a:pPr marL="0" indent="0">
              <a:buNone/>
            </a:pPr>
            <a:r>
              <a:rPr lang="en-US" sz="800" dirty="0"/>
              <a:t>.</a:t>
            </a:r>
          </a:p>
        </p:txBody>
      </p:sp>
      <p:pic>
        <p:nvPicPr>
          <p:cNvPr id="8" name="Picture 7" descr="2017-Jul-05-XiMinus-CorrectedSpect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44" y="1414966"/>
            <a:ext cx="1992524" cy="1731292"/>
          </a:xfrm>
          <a:prstGeom prst="rect">
            <a:avLst/>
          </a:prstGeom>
        </p:spPr>
      </p:pic>
      <p:pic>
        <p:nvPicPr>
          <p:cNvPr id="9" name="Picture 8" descr="2017-Jul-05-XiPlus-CorrectedSpectr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666" y="1417638"/>
            <a:ext cx="2094289" cy="1728620"/>
          </a:xfrm>
          <a:prstGeom prst="rect">
            <a:avLst/>
          </a:prstGeom>
        </p:spPr>
      </p:pic>
      <p:pic>
        <p:nvPicPr>
          <p:cNvPr id="10" name="Picture 9" descr="2017-Jul-05-OmegaMinus-CorrectedSpectr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85" y="1417638"/>
            <a:ext cx="2094290" cy="1728620"/>
          </a:xfrm>
          <a:prstGeom prst="rect">
            <a:avLst/>
          </a:prstGeom>
        </p:spPr>
      </p:pic>
      <p:pic>
        <p:nvPicPr>
          <p:cNvPr id="11" name="Picture 10" descr="2017-Jul-05-OmegaPlus-CorrectedSpectra.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912" y="1417639"/>
            <a:ext cx="2094290" cy="1728620"/>
          </a:xfrm>
          <a:prstGeom prst="rect">
            <a:avLst/>
          </a:prstGeom>
        </p:spPr>
      </p:pic>
      <p:pic>
        <p:nvPicPr>
          <p:cNvPr id="12" name="Picture 11" descr="2017-Jul-05-K0ShortSpectrumSyst.pdf"/>
          <p:cNvPicPr>
            <a:picLocks noChangeAspect="1"/>
          </p:cNvPicPr>
          <p:nvPr/>
        </p:nvPicPr>
        <p:blipFill rotWithShape="1">
          <a:blip r:embed="rId7">
            <a:extLst>
              <a:ext uri="{28A0092B-C50C-407E-A947-70E740481C1C}">
                <a14:useLocalDpi xmlns:a14="http://schemas.microsoft.com/office/drawing/2010/main" val="0"/>
              </a:ext>
            </a:extLst>
          </a:blip>
          <a:srcRect t="6923"/>
          <a:stretch/>
        </p:blipFill>
        <p:spPr>
          <a:xfrm>
            <a:off x="135467" y="3146258"/>
            <a:ext cx="2640506" cy="2037258"/>
          </a:xfrm>
          <a:prstGeom prst="rect">
            <a:avLst/>
          </a:prstGeom>
        </p:spPr>
      </p:pic>
      <p:pic>
        <p:nvPicPr>
          <p:cNvPr id="13" name="Picture 12" descr="2017-Jul-05-LambdaSpectrumSyst.pdf"/>
          <p:cNvPicPr>
            <a:picLocks noChangeAspect="1"/>
          </p:cNvPicPr>
          <p:nvPr/>
        </p:nvPicPr>
        <p:blipFill rotWithShape="1">
          <a:blip r:embed="rId8">
            <a:extLst>
              <a:ext uri="{28A0092B-C50C-407E-A947-70E740481C1C}">
                <a14:useLocalDpi xmlns:a14="http://schemas.microsoft.com/office/drawing/2010/main" val="0"/>
              </a:ext>
            </a:extLst>
          </a:blip>
          <a:srcRect t="5694"/>
          <a:stretch/>
        </p:blipFill>
        <p:spPr>
          <a:xfrm>
            <a:off x="2745846" y="3146258"/>
            <a:ext cx="2606099" cy="2037258"/>
          </a:xfrm>
          <a:prstGeom prst="rect">
            <a:avLst/>
          </a:prstGeom>
        </p:spPr>
      </p:pic>
      <p:pic>
        <p:nvPicPr>
          <p:cNvPr id="14" name="Content Placeholder 3" descr="2017-Jul-05-MeanVsMult_2.eps.pdf"/>
          <p:cNvPicPr>
            <a:picLocks noChangeAspect="1"/>
          </p:cNvPicPr>
          <p:nvPr/>
        </p:nvPicPr>
        <p:blipFill rotWithShape="1">
          <a:blip r:embed="rId9">
            <a:extLst>
              <a:ext uri="{28A0092B-C50C-407E-A947-70E740481C1C}">
                <a14:useLocalDpi xmlns:a14="http://schemas.microsoft.com/office/drawing/2010/main" val="0"/>
              </a:ext>
            </a:extLst>
          </a:blip>
          <a:srcRect t="1880" b="-9102"/>
          <a:stretch/>
        </p:blipFill>
        <p:spPr>
          <a:xfrm>
            <a:off x="124484" y="4961455"/>
            <a:ext cx="2651489" cy="2095896"/>
          </a:xfrm>
          <a:prstGeom prst="rect">
            <a:avLst/>
          </a:prstGeom>
        </p:spPr>
      </p:pic>
      <p:sp>
        <p:nvSpPr>
          <p:cNvPr id="4" name="Rectangle 3"/>
          <p:cNvSpPr/>
          <p:nvPr/>
        </p:nvSpPr>
        <p:spPr>
          <a:xfrm>
            <a:off x="5704118" y="4736280"/>
            <a:ext cx="3275588" cy="1323439"/>
          </a:xfrm>
          <a:prstGeom prst="rect">
            <a:avLst/>
          </a:prstGeom>
        </p:spPr>
        <p:txBody>
          <a:bodyPr wrap="square">
            <a:spAutoFit/>
          </a:bodyPr>
          <a:lstStyle/>
          <a:p>
            <a:pPr>
              <a:buFont typeface="Wingdings" charset="2"/>
              <a:buChar char="Ø"/>
            </a:pPr>
            <a:r>
              <a:rPr lang="en-US" sz="2000" dirty="0">
                <a:solidFill>
                  <a:srgbClr val="FF0000"/>
                </a:solidFill>
                <a:cs typeface="Times New Roman"/>
              </a:rPr>
              <a:t>Hardening</a:t>
            </a:r>
            <a:r>
              <a:rPr lang="en-US" sz="2000" dirty="0">
                <a:solidFill>
                  <a:srgbClr val="0000FF"/>
                </a:solidFill>
                <a:cs typeface="Times New Roman"/>
              </a:rPr>
              <a:t> of spectra </a:t>
            </a:r>
            <a:r>
              <a:rPr lang="en-US" sz="2000" dirty="0" smtClean="0">
                <a:solidFill>
                  <a:srgbClr val="0000FF"/>
                </a:solidFill>
                <a:cs typeface="Times New Roman"/>
              </a:rPr>
              <a:t>:                                from </a:t>
            </a:r>
            <a:r>
              <a:rPr lang="en-US" sz="2000" dirty="0">
                <a:solidFill>
                  <a:srgbClr val="0000FF"/>
                </a:solidFill>
                <a:cs typeface="Times New Roman"/>
              </a:rPr>
              <a:t>peripheral to central </a:t>
            </a:r>
            <a:r>
              <a:rPr lang="en-US" sz="2000" dirty="0" smtClean="0">
                <a:solidFill>
                  <a:srgbClr val="0000FF"/>
                </a:solidFill>
                <a:cs typeface="Times New Roman"/>
              </a:rPr>
              <a:t>bins is more </a:t>
            </a:r>
            <a:r>
              <a:rPr lang="en-US" sz="2000" dirty="0">
                <a:solidFill>
                  <a:srgbClr val="0000FF"/>
                </a:solidFill>
                <a:cs typeface="Times New Roman"/>
              </a:rPr>
              <a:t>pronounced  </a:t>
            </a:r>
            <a:r>
              <a:rPr lang="en-US" sz="2000" dirty="0" smtClean="0">
                <a:solidFill>
                  <a:srgbClr val="0000FF"/>
                </a:solidFill>
                <a:cs typeface="Times New Roman"/>
              </a:rPr>
              <a:t>    for </a:t>
            </a:r>
            <a:r>
              <a:rPr lang="en-US" sz="2000" dirty="0">
                <a:solidFill>
                  <a:srgbClr val="0000FF"/>
                </a:solidFill>
                <a:cs typeface="Times New Roman"/>
              </a:rPr>
              <a:t>heavier particles</a:t>
            </a:r>
          </a:p>
        </p:txBody>
      </p:sp>
      <p:cxnSp>
        <p:nvCxnSpPr>
          <p:cNvPr id="15" name="AutoShape 5"/>
          <p:cNvCxnSpPr>
            <a:cxnSpLocks noChangeShapeType="1"/>
          </p:cNvCxnSpPr>
          <p:nvPr/>
        </p:nvCxnSpPr>
        <p:spPr bwMode="auto">
          <a:xfrm>
            <a:off x="477155" y="13572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7" name="Straight Arrow Connector 6"/>
          <p:cNvCxnSpPr/>
          <p:nvPr/>
        </p:nvCxnSpPr>
        <p:spPr>
          <a:xfrm>
            <a:off x="2775973" y="2970742"/>
            <a:ext cx="635000" cy="6265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706912" y="1104372"/>
            <a:ext cx="635000" cy="6265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591955" y="1104372"/>
            <a:ext cx="635000" cy="6265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745846" y="5464027"/>
            <a:ext cx="919727" cy="108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10"/>
          <a:stretch>
            <a:fillRect/>
          </a:stretch>
        </p:blipFill>
        <p:spPr>
          <a:xfrm>
            <a:off x="8552392" y="76199"/>
            <a:ext cx="532038" cy="738718"/>
          </a:xfrm>
          <a:prstGeom prst="rect">
            <a:avLst/>
          </a:prstGeom>
        </p:spPr>
      </p:pic>
      <p:sp>
        <p:nvSpPr>
          <p:cNvPr id="22" name="Footer Placeholder 21"/>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7033670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018"/>
            <a:ext cx="9093200" cy="613305"/>
          </a:xfrm>
        </p:spPr>
        <p:txBody>
          <a:bodyPr>
            <a:noAutofit/>
          </a:bodyPr>
          <a:lstStyle/>
          <a:p>
            <a:r>
              <a:rPr lang="en-US" sz="3200" i="1" dirty="0" err="1" smtClean="0">
                <a:solidFill>
                  <a:srgbClr val="3366FF"/>
                </a:solidFill>
                <a:cs typeface="Times New Roman"/>
              </a:rPr>
              <a:t>p</a:t>
            </a:r>
            <a:r>
              <a:rPr lang="en-US" sz="3200" baseline="-25000" dirty="0" err="1" smtClean="0">
                <a:solidFill>
                  <a:srgbClr val="3366FF"/>
                </a:solidFill>
                <a:cs typeface="Times New Roman"/>
              </a:rPr>
              <a:t>T</a:t>
            </a:r>
            <a:r>
              <a:rPr lang="en-US" sz="3200" dirty="0" smtClean="0">
                <a:solidFill>
                  <a:srgbClr val="3366FF"/>
                </a:solidFill>
                <a:cs typeface="Times New Roman"/>
              </a:rPr>
              <a:t>-differential yields </a:t>
            </a:r>
            <a:r>
              <a:rPr lang="en-US" sz="3200" dirty="0">
                <a:solidFill>
                  <a:srgbClr val="3366FF"/>
                </a:solidFill>
                <a:cs typeface="Times New Roman"/>
              </a:rPr>
              <a:t>of  </a:t>
            </a:r>
            <a:r>
              <a:rPr lang="en-US" sz="3200" dirty="0" smtClean="0">
                <a:solidFill>
                  <a:srgbClr val="3366FF"/>
                </a:solidFill>
                <a:cs typeface="Times New Roman"/>
              </a:rPr>
              <a:t>K</a:t>
            </a:r>
            <a:r>
              <a:rPr lang="en-US" sz="3200" baseline="30000" dirty="0" smtClean="0">
                <a:solidFill>
                  <a:srgbClr val="3366FF"/>
                </a:solidFill>
                <a:cs typeface="Times New Roman"/>
              </a:rPr>
              <a:t>0</a:t>
            </a:r>
            <a:r>
              <a:rPr lang="en-US" sz="3200" baseline="-25000" dirty="0" smtClean="0">
                <a:solidFill>
                  <a:srgbClr val="3366FF"/>
                </a:solidFill>
                <a:cs typeface="Times New Roman"/>
              </a:rPr>
              <a:t>s</a:t>
            </a:r>
            <a:r>
              <a:rPr lang="en-US" sz="3200" dirty="0" smtClean="0">
                <a:solidFill>
                  <a:srgbClr val="3366FF"/>
                </a:solidFill>
                <a:cs typeface="Times New Roman"/>
              </a:rPr>
              <a:t>,Λ,Ξ and </a:t>
            </a:r>
            <a:r>
              <a:rPr lang="en-US" sz="3200" dirty="0" err="1" smtClean="0">
                <a:solidFill>
                  <a:srgbClr val="3366FF"/>
                </a:solidFill>
                <a:cs typeface="Times New Roman"/>
              </a:rPr>
              <a:t>Ω</a:t>
            </a:r>
            <a:r>
              <a:rPr lang="en-US" sz="3200" dirty="0" smtClean="0">
                <a:solidFill>
                  <a:srgbClr val="3366FF"/>
                </a:solidFill>
                <a:cs typeface="Times New Roman"/>
              </a:rPr>
              <a:t> </a:t>
            </a:r>
            <a:br>
              <a:rPr lang="en-US" sz="3200" dirty="0" smtClean="0">
                <a:solidFill>
                  <a:srgbClr val="3366FF"/>
                </a:solidFill>
                <a:cs typeface="Times New Roman"/>
              </a:rPr>
            </a:br>
            <a:r>
              <a:rPr lang="en-US" sz="3200" dirty="0" smtClean="0">
                <a:solidFill>
                  <a:srgbClr val="FF0000"/>
                </a:solidFill>
                <a:cs typeface="Times New Roman"/>
              </a:rPr>
              <a:t>in pp collisions </a:t>
            </a:r>
            <a:r>
              <a:rPr lang="en-US" sz="3200" dirty="0" smtClean="0">
                <a:solidFill>
                  <a:srgbClr val="3366FF"/>
                </a:solidFill>
                <a:cs typeface="Times New Roman"/>
              </a:rPr>
              <a:t>at 7 TeV </a:t>
            </a:r>
            <a:r>
              <a:rPr lang="en-US" sz="3200" dirty="0" smtClean="0">
                <a:solidFill>
                  <a:srgbClr val="0000FF"/>
                </a:solidFill>
                <a:latin typeface="Times New Roman"/>
                <a:cs typeface="Times New Roman"/>
              </a:rPr>
              <a:t/>
            </a:r>
            <a:br>
              <a:rPr lang="en-US" sz="3200" dirty="0" smtClean="0">
                <a:solidFill>
                  <a:srgbClr val="0000FF"/>
                </a:solidFill>
                <a:latin typeface="Times New Roman"/>
                <a:cs typeface="Times New Roman"/>
              </a:rPr>
            </a:br>
            <a:endParaRPr lang="en-US" sz="3200" dirty="0">
              <a:solidFill>
                <a:srgbClr val="0000FF"/>
              </a:solidFill>
              <a:latin typeface="Times New Roman"/>
              <a:cs typeface="Times New Roman"/>
            </a:endParaRPr>
          </a:p>
        </p:txBody>
      </p:sp>
      <p:pic>
        <p:nvPicPr>
          <p:cNvPr id="8" name="Picture 7" descr="2017-Jun-28-spectra-ep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68" y="1441655"/>
            <a:ext cx="3249426" cy="5106240"/>
          </a:xfrm>
          <a:prstGeom prst="rect">
            <a:avLst/>
          </a:prstGeom>
        </p:spPr>
      </p:pic>
      <p:sp>
        <p:nvSpPr>
          <p:cNvPr id="11" name="Slide Number Placeholder 10"/>
          <p:cNvSpPr>
            <a:spLocks noGrp="1"/>
          </p:cNvSpPr>
          <p:nvPr>
            <p:ph type="sldNum" sz="quarter" idx="12"/>
          </p:nvPr>
        </p:nvSpPr>
        <p:spPr/>
        <p:txBody>
          <a:bodyPr/>
          <a:lstStyle/>
          <a:p>
            <a:fld id="{64A37AA1-420C-964A-9246-19B621C1F940}" type="slidenum">
              <a:rPr lang="en-US" smtClean="0"/>
              <a:t>14</a:t>
            </a:fld>
            <a:endParaRPr lang="en-US"/>
          </a:p>
        </p:txBody>
      </p:sp>
      <p:sp>
        <p:nvSpPr>
          <p:cNvPr id="26" name="Content Placeholder 25"/>
          <p:cNvSpPr>
            <a:spLocks noGrp="1"/>
          </p:cNvSpPr>
          <p:nvPr>
            <p:ph idx="1"/>
          </p:nvPr>
        </p:nvSpPr>
        <p:spPr>
          <a:xfrm>
            <a:off x="3945466" y="1090915"/>
            <a:ext cx="5138964" cy="3779535"/>
          </a:xfrm>
        </p:spPr>
        <p:txBody>
          <a:bodyPr>
            <a:noAutofit/>
          </a:bodyPr>
          <a:lstStyle/>
          <a:p>
            <a:pPr marL="0" indent="0">
              <a:buNone/>
            </a:pPr>
            <a:r>
              <a:rPr lang="en-US" sz="2000" i="1" dirty="0" smtClean="0">
                <a:solidFill>
                  <a:srgbClr val="FF0000"/>
                </a:solidFill>
                <a:cs typeface="Times New Roman"/>
              </a:rPr>
              <a:t>NB! The </a:t>
            </a:r>
            <a:r>
              <a:rPr lang="en-US" sz="2000" i="1" dirty="0">
                <a:solidFill>
                  <a:srgbClr val="FF0000"/>
                </a:solidFill>
                <a:cs typeface="Times New Roman"/>
              </a:rPr>
              <a:t>data are scaled by different factors </a:t>
            </a:r>
            <a:endParaRPr lang="en-US" sz="2000" i="1" dirty="0" smtClean="0">
              <a:solidFill>
                <a:srgbClr val="FF0000"/>
              </a:solidFill>
              <a:cs typeface="Times New Roman"/>
            </a:endParaRPr>
          </a:p>
          <a:p>
            <a:pPr marL="0" indent="0">
              <a:buNone/>
            </a:pPr>
            <a:r>
              <a:rPr lang="en-US" sz="2000" i="1" dirty="0" smtClean="0">
                <a:solidFill>
                  <a:srgbClr val="FF0000"/>
                </a:solidFill>
                <a:cs typeface="Times New Roman"/>
              </a:rPr>
              <a:t>to </a:t>
            </a:r>
            <a:r>
              <a:rPr lang="en-US" sz="2000" i="1" dirty="0">
                <a:solidFill>
                  <a:srgbClr val="FF0000"/>
                </a:solidFill>
                <a:cs typeface="Times New Roman"/>
              </a:rPr>
              <a:t>improve the </a:t>
            </a:r>
            <a:r>
              <a:rPr lang="en-US" sz="2000" i="1" dirty="0" smtClean="0">
                <a:solidFill>
                  <a:srgbClr val="FF0000"/>
                </a:solidFill>
                <a:cs typeface="Times New Roman"/>
              </a:rPr>
              <a:t>visibility</a:t>
            </a:r>
          </a:p>
          <a:p>
            <a:pPr marL="0" indent="0">
              <a:buNone/>
            </a:pPr>
            <a:r>
              <a:rPr lang="en-US" sz="2000" dirty="0" smtClean="0">
                <a:solidFill>
                  <a:srgbClr val="0000FF"/>
                </a:solidFill>
                <a:cs typeface="Times New Roman"/>
              </a:rPr>
              <a:t>Some observations:</a:t>
            </a:r>
          </a:p>
          <a:p>
            <a:pPr>
              <a:buFont typeface="Wingdings" charset="2"/>
              <a:buChar char="Ø"/>
            </a:pPr>
            <a:r>
              <a:rPr lang="en-US" sz="2000" dirty="0" smtClean="0">
                <a:cs typeface="Times New Roman"/>
              </a:rPr>
              <a:t> </a:t>
            </a:r>
            <a:r>
              <a:rPr lang="en-US" sz="2000" dirty="0" smtClean="0">
                <a:solidFill>
                  <a:srgbClr val="FF0000"/>
                </a:solidFill>
                <a:cs typeface="Times New Roman"/>
              </a:rPr>
              <a:t>hardening of </a:t>
            </a:r>
            <a:r>
              <a:rPr lang="en-US" sz="2000" i="1" dirty="0" err="1" smtClean="0">
                <a:solidFill>
                  <a:srgbClr val="FF0000"/>
                </a:solidFill>
                <a:cs typeface="Times New Roman"/>
              </a:rPr>
              <a:t>p</a:t>
            </a:r>
            <a:r>
              <a:rPr lang="en-US" sz="2000" baseline="-25000" dirty="0" err="1" smtClean="0">
                <a:solidFill>
                  <a:srgbClr val="FF0000"/>
                </a:solidFill>
                <a:cs typeface="Times New Roman"/>
              </a:rPr>
              <a:t>T</a:t>
            </a:r>
            <a:r>
              <a:rPr lang="en-US" sz="2000" baseline="-25000" dirty="0" smtClean="0">
                <a:solidFill>
                  <a:srgbClr val="FF0000"/>
                </a:solidFill>
                <a:cs typeface="Times New Roman"/>
              </a:rPr>
              <a:t> </a:t>
            </a:r>
            <a:r>
              <a:rPr lang="en-US" sz="2000" dirty="0" smtClean="0">
                <a:solidFill>
                  <a:srgbClr val="FF0000"/>
                </a:solidFill>
                <a:cs typeface="Times New Roman"/>
              </a:rPr>
              <a:t>spectra </a:t>
            </a:r>
            <a:r>
              <a:rPr lang="en-US" sz="2000" dirty="0" smtClean="0">
                <a:cs typeface="Times New Roman"/>
              </a:rPr>
              <a:t>with </a:t>
            </a:r>
            <a:r>
              <a:rPr lang="en-US" sz="2000" dirty="0">
                <a:cs typeface="Times New Roman"/>
              </a:rPr>
              <a:t>i</a:t>
            </a:r>
            <a:r>
              <a:rPr lang="en-US" sz="2000" dirty="0" smtClean="0">
                <a:cs typeface="Times New Roman"/>
              </a:rPr>
              <a:t>ncreasing multiplicity </a:t>
            </a:r>
          </a:p>
          <a:p>
            <a:pPr>
              <a:buFont typeface="Wingdings" charset="2"/>
              <a:buChar char="Ø"/>
            </a:pPr>
            <a:r>
              <a:rPr lang="en-US" sz="2000" dirty="0" smtClean="0">
                <a:cs typeface="Times New Roman"/>
              </a:rPr>
              <a:t>the hardening of </a:t>
            </a:r>
            <a:r>
              <a:rPr lang="en-US" sz="2000" i="1" dirty="0" err="1" smtClean="0">
                <a:cs typeface="Times New Roman"/>
              </a:rPr>
              <a:t>p</a:t>
            </a:r>
            <a:r>
              <a:rPr lang="en-US" sz="2000" baseline="-25000" dirty="0" err="1" smtClean="0">
                <a:cs typeface="Times New Roman"/>
              </a:rPr>
              <a:t>T</a:t>
            </a:r>
            <a:r>
              <a:rPr lang="en-US" sz="2000" dirty="0" smtClean="0">
                <a:cs typeface="Times New Roman"/>
              </a:rPr>
              <a:t> spectra  is  </a:t>
            </a:r>
            <a:r>
              <a:rPr lang="en-US" sz="2000" dirty="0">
                <a:cs typeface="Times New Roman"/>
              </a:rPr>
              <a:t>more pronounced for higher-mass </a:t>
            </a:r>
            <a:r>
              <a:rPr lang="en-US" sz="2000" dirty="0" smtClean="0">
                <a:cs typeface="Times New Roman"/>
              </a:rPr>
              <a:t>particles </a:t>
            </a:r>
            <a:endParaRPr lang="en-US" sz="2000" dirty="0">
              <a:cs typeface="Times New Roman"/>
            </a:endParaRPr>
          </a:p>
          <a:p>
            <a:pPr>
              <a:buFont typeface="Wingdings" charset="2"/>
              <a:buChar char="Ø"/>
            </a:pPr>
            <a:r>
              <a:rPr lang="en-US" sz="2000" dirty="0" smtClean="0">
                <a:solidFill>
                  <a:srgbClr val="0000FF"/>
                </a:solidFill>
                <a:cs typeface="Times New Roman"/>
              </a:rPr>
              <a:t>the </a:t>
            </a:r>
            <a:r>
              <a:rPr lang="en-US" sz="2000" dirty="0">
                <a:solidFill>
                  <a:srgbClr val="0000FF"/>
                </a:solidFill>
                <a:cs typeface="Times New Roman"/>
              </a:rPr>
              <a:t>appearance of collective </a:t>
            </a:r>
            <a:r>
              <a:rPr lang="en-US" sz="2000" dirty="0" err="1">
                <a:solidFill>
                  <a:srgbClr val="0000FF"/>
                </a:solidFill>
                <a:cs typeface="Times New Roman"/>
              </a:rPr>
              <a:t>behaviour</a:t>
            </a:r>
            <a:r>
              <a:rPr lang="en-US" sz="2000" dirty="0">
                <a:solidFill>
                  <a:srgbClr val="0000FF"/>
                </a:solidFill>
                <a:cs typeface="Times New Roman"/>
              </a:rPr>
              <a:t> at high </a:t>
            </a:r>
            <a:r>
              <a:rPr lang="en-US" sz="2000" dirty="0" smtClean="0">
                <a:solidFill>
                  <a:srgbClr val="0000FF"/>
                </a:solidFill>
                <a:cs typeface="Times New Roman"/>
              </a:rPr>
              <a:t>multiplicity - ? </a:t>
            </a:r>
          </a:p>
          <a:p>
            <a:pPr>
              <a:buFont typeface="Wingdings" charset="2"/>
              <a:buChar char="Ø"/>
            </a:pPr>
            <a:r>
              <a:rPr lang="en-US" sz="2000" dirty="0">
                <a:solidFill>
                  <a:srgbClr val="0000FF"/>
                </a:solidFill>
                <a:cs typeface="Times New Roman"/>
              </a:rPr>
              <a:t>particle emission from a collectively expanding thermal source </a:t>
            </a:r>
            <a:r>
              <a:rPr lang="en-US" sz="2000" dirty="0" smtClean="0">
                <a:solidFill>
                  <a:srgbClr val="0000FF"/>
                </a:solidFill>
                <a:cs typeface="Times New Roman"/>
              </a:rPr>
              <a:t>- ?</a:t>
            </a:r>
            <a:endParaRPr lang="en-US" sz="2000" dirty="0">
              <a:solidFill>
                <a:srgbClr val="0000FF"/>
              </a:solidFill>
              <a:cs typeface="Times New Roman"/>
            </a:endParaRPr>
          </a:p>
          <a:p>
            <a:pPr marL="0" indent="0">
              <a:buNone/>
            </a:pPr>
            <a:r>
              <a:rPr lang="en-US" sz="2000" dirty="0">
                <a:solidFill>
                  <a:srgbClr val="0000FF"/>
                </a:solidFill>
                <a:cs typeface="Times New Roman"/>
              </a:rPr>
              <a:t>U.Heinz, </a:t>
            </a:r>
            <a:r>
              <a:rPr lang="en-US" sz="2000" dirty="0" smtClean="0">
                <a:solidFill>
                  <a:srgbClr val="0000FF"/>
                </a:solidFill>
                <a:cs typeface="Times New Roman"/>
                <a:hlinkClick r:id="rId5"/>
              </a:rPr>
              <a:t> https</a:t>
            </a:r>
            <a:r>
              <a:rPr lang="en-US" sz="2000" dirty="0">
                <a:solidFill>
                  <a:srgbClr val="0000FF"/>
                </a:solidFill>
                <a:cs typeface="Times New Roman"/>
                <a:hlinkClick r:id="rId5"/>
              </a:rPr>
              <a:t>://inspirehep.net/record/714564</a:t>
            </a:r>
            <a:r>
              <a:rPr lang="en-US" sz="2000" dirty="0">
                <a:solidFill>
                  <a:srgbClr val="0000FF"/>
                </a:solidFill>
                <a:cs typeface="Times New Roman"/>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2944504019"/>
              </p:ext>
            </p:extLst>
          </p:nvPr>
        </p:nvGraphicFramePr>
        <p:xfrm>
          <a:off x="4529665" y="5308601"/>
          <a:ext cx="4376048" cy="1472146"/>
        </p:xfrm>
        <a:graphic>
          <a:graphicData uri="http://schemas.openxmlformats.org/presentationml/2006/ole">
            <mc:AlternateContent xmlns:mc="http://schemas.openxmlformats.org/markup-compatibility/2006">
              <mc:Choice xmlns:v="urn:schemas-microsoft-com:vml" Requires="v">
                <p:oleObj spid="_x0000_s2164" name="Document" r:id="rId6" imgW="6883400" imgH="2844800" progId="Word.Document.12">
                  <p:embed/>
                </p:oleObj>
              </mc:Choice>
              <mc:Fallback>
                <p:oleObj name="Document" r:id="rId6" imgW="6883400" imgH="2844800" progId="Word.Document.12">
                  <p:embed/>
                  <p:pic>
                    <p:nvPicPr>
                      <p:cNvPr id="0" name=""/>
                      <p:cNvPicPr/>
                      <p:nvPr/>
                    </p:nvPicPr>
                    <p:blipFill>
                      <a:blip r:embed="rId7"/>
                      <a:stretch>
                        <a:fillRect/>
                      </a:stretch>
                    </p:blipFill>
                    <p:spPr>
                      <a:xfrm>
                        <a:off x="4529665" y="5308601"/>
                        <a:ext cx="4376048" cy="1472146"/>
                      </a:xfrm>
                      <a:prstGeom prst="rect">
                        <a:avLst/>
                      </a:prstGeom>
                    </p:spPr>
                  </p:pic>
                </p:oleObj>
              </mc:Fallback>
            </mc:AlternateContent>
          </a:graphicData>
        </a:graphic>
      </p:graphicFrame>
      <p:sp>
        <p:nvSpPr>
          <p:cNvPr id="12" name="Rectangle 11"/>
          <p:cNvSpPr/>
          <p:nvPr/>
        </p:nvSpPr>
        <p:spPr>
          <a:xfrm>
            <a:off x="671995" y="1072323"/>
            <a:ext cx="2776571" cy="369332"/>
          </a:xfrm>
          <a:prstGeom prst="rect">
            <a:avLst/>
          </a:prstGeom>
        </p:spPr>
        <p:txBody>
          <a:bodyPr wrap="none">
            <a:spAutoFit/>
          </a:bodyPr>
          <a:lstStyle/>
          <a:p>
            <a:r>
              <a:rPr lang="en-US" dirty="0">
                <a:solidFill>
                  <a:srgbClr val="0000FF"/>
                </a:solidFill>
                <a:cs typeface="Times New Roman"/>
              </a:rPr>
              <a:t>(DOI:10.1038/NPHYS/4111) </a:t>
            </a:r>
            <a:endParaRPr lang="en-US" dirty="0"/>
          </a:p>
        </p:txBody>
      </p:sp>
      <p:cxnSp>
        <p:nvCxnSpPr>
          <p:cNvPr id="9" name="AutoShape 5"/>
          <p:cNvCxnSpPr>
            <a:cxnSpLocks noChangeShapeType="1"/>
          </p:cNvCxnSpPr>
          <p:nvPr/>
        </p:nvCxnSpPr>
        <p:spPr bwMode="auto">
          <a:xfrm>
            <a:off x="328428" y="1072323"/>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p:nvPicPr>
        <p:blipFill>
          <a:blip r:embed="rId8"/>
          <a:stretch>
            <a:fillRect/>
          </a:stretch>
        </p:blipFill>
        <p:spPr>
          <a:xfrm>
            <a:off x="8552392" y="76199"/>
            <a:ext cx="532038" cy="738718"/>
          </a:xfrm>
          <a:prstGeom prst="rect">
            <a:avLst/>
          </a:prstGeom>
        </p:spPr>
      </p:pic>
      <p:sp>
        <p:nvSpPr>
          <p:cNvPr id="7" name="Footer Placeholder 6"/>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41382399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37" y="85833"/>
            <a:ext cx="8686800" cy="1143000"/>
          </a:xfrm>
        </p:spPr>
        <p:txBody>
          <a:bodyPr>
            <a:noAutofit/>
          </a:bodyPr>
          <a:lstStyle/>
          <a:p>
            <a:pPr algn="l"/>
            <a:r>
              <a:rPr lang="en-US" sz="3200" i="1" dirty="0" err="1">
                <a:solidFill>
                  <a:srgbClr val="3366FF"/>
                </a:solidFill>
                <a:cs typeface="Times New Roman"/>
              </a:rPr>
              <a:t>p</a:t>
            </a:r>
            <a:r>
              <a:rPr lang="en-US" sz="3200" baseline="-25000" dirty="0" err="1">
                <a:solidFill>
                  <a:srgbClr val="3366FF"/>
                </a:solidFill>
                <a:cs typeface="Times New Roman"/>
              </a:rPr>
              <a:t>T</a:t>
            </a:r>
            <a:r>
              <a:rPr lang="en-US" sz="3200" dirty="0">
                <a:solidFill>
                  <a:srgbClr val="3366FF"/>
                </a:solidFill>
                <a:cs typeface="Times New Roman"/>
              </a:rPr>
              <a:t>-integrated yield </a:t>
            </a:r>
            <a:r>
              <a:rPr lang="en-US" sz="3200" dirty="0" smtClean="0">
                <a:solidFill>
                  <a:srgbClr val="3366FF"/>
                </a:solidFill>
                <a:cs typeface="Times New Roman"/>
              </a:rPr>
              <a:t>ratios </a:t>
            </a:r>
            <a:r>
              <a:rPr lang="en-US" sz="3200" dirty="0">
                <a:solidFill>
                  <a:srgbClr val="3366FF"/>
                </a:solidFill>
                <a:cs typeface="Times New Roman"/>
              </a:rPr>
              <a:t>to </a:t>
            </a:r>
            <a:r>
              <a:rPr lang="en-US" sz="3200" dirty="0" err="1">
                <a:solidFill>
                  <a:srgbClr val="3366FF"/>
                </a:solidFill>
                <a:cs typeface="Times New Roman"/>
              </a:rPr>
              <a:t>pions</a:t>
            </a:r>
            <a:r>
              <a:rPr lang="en-US" sz="3200" dirty="0">
                <a:solidFill>
                  <a:srgbClr val="3366FF"/>
                </a:solidFill>
                <a:cs typeface="Times New Roman"/>
              </a:rPr>
              <a:t> </a:t>
            </a:r>
            <a:r>
              <a:rPr lang="en-US" sz="3200" dirty="0" smtClean="0">
                <a:solidFill>
                  <a:srgbClr val="3366FF"/>
                </a:solidFill>
                <a:cs typeface="Times New Roman"/>
              </a:rPr>
              <a:t>as a function</a:t>
            </a:r>
            <a:br>
              <a:rPr lang="en-US" sz="3200" dirty="0" smtClean="0">
                <a:solidFill>
                  <a:srgbClr val="3366FF"/>
                </a:solidFill>
                <a:cs typeface="Times New Roman"/>
              </a:rPr>
            </a:br>
            <a:r>
              <a:rPr lang="en-US" sz="3200" dirty="0" smtClean="0">
                <a:solidFill>
                  <a:srgbClr val="3366FF"/>
                </a:solidFill>
                <a:cs typeface="Times New Roman"/>
              </a:rPr>
              <a:t> </a:t>
            </a:r>
            <a:r>
              <a:rPr lang="en-US" sz="3200" dirty="0">
                <a:solidFill>
                  <a:srgbClr val="3366FF"/>
                </a:solidFill>
                <a:cs typeface="Times New Roman"/>
              </a:rPr>
              <a:t>of </a:t>
            </a:r>
            <a:r>
              <a:rPr lang="en-US" sz="3200" dirty="0" smtClean="0">
                <a:solidFill>
                  <a:srgbClr val="3366FF"/>
                </a:solidFill>
                <a:cs typeface="Times New Roman"/>
              </a:rPr>
              <a:t>the &lt;d</a:t>
            </a:r>
            <a:r>
              <a:rPr lang="en-US" sz="3200" i="1" dirty="0" smtClean="0">
                <a:solidFill>
                  <a:srgbClr val="3366FF"/>
                </a:solidFill>
                <a:cs typeface="Times New Roman"/>
              </a:rPr>
              <a:t>N</a:t>
            </a:r>
            <a:r>
              <a:rPr lang="en-US" sz="3200" baseline="-25000" dirty="0" smtClean="0">
                <a:solidFill>
                  <a:srgbClr val="3366FF"/>
                </a:solidFill>
                <a:cs typeface="Times New Roman"/>
              </a:rPr>
              <a:t>ch</a:t>
            </a:r>
            <a:r>
              <a:rPr lang="en-US" sz="3200" dirty="0">
                <a:solidFill>
                  <a:srgbClr val="3366FF"/>
                </a:solidFill>
                <a:cs typeface="Times New Roman"/>
              </a:rPr>
              <a:t>/</a:t>
            </a:r>
            <a:r>
              <a:rPr lang="en-US" sz="3200" dirty="0" err="1" smtClean="0">
                <a:solidFill>
                  <a:srgbClr val="3366FF"/>
                </a:solidFill>
                <a:cs typeface="Times New Roman"/>
              </a:rPr>
              <a:t>d</a:t>
            </a:r>
            <a:r>
              <a:rPr lang="en-US" sz="3200" i="1" dirty="0" err="1" smtClean="0">
                <a:solidFill>
                  <a:srgbClr val="3366FF"/>
                </a:solidFill>
                <a:cs typeface="Times New Roman"/>
              </a:rPr>
              <a:t>η</a:t>
            </a:r>
            <a:r>
              <a:rPr lang="en-US" sz="3200" dirty="0" smtClean="0">
                <a:solidFill>
                  <a:srgbClr val="3366FF"/>
                </a:solidFill>
                <a:cs typeface="Times New Roman"/>
              </a:rPr>
              <a:t>&gt;</a:t>
            </a:r>
            <a:endParaRPr lang="en-US" sz="3200" dirty="0">
              <a:solidFill>
                <a:srgbClr val="3366FF"/>
              </a:solidFill>
              <a:cs typeface="Times New Roman"/>
            </a:endParaRPr>
          </a:p>
        </p:txBody>
      </p:sp>
      <p:pic>
        <p:nvPicPr>
          <p:cNvPr id="7" name="Picture 6" descr="2017-Jun-29-ratios-pdf-106878.pdf"/>
          <p:cNvPicPr>
            <a:picLocks noChangeAspect="1"/>
          </p:cNvPicPr>
          <p:nvPr/>
        </p:nvPicPr>
        <p:blipFill rotWithShape="1">
          <a:blip r:embed="rId3">
            <a:extLst>
              <a:ext uri="{28A0092B-C50C-407E-A947-70E740481C1C}">
                <a14:useLocalDpi xmlns:a14="http://schemas.microsoft.com/office/drawing/2010/main" val="0"/>
              </a:ext>
            </a:extLst>
          </a:blip>
          <a:srcRect l="-5258" t="-6458" r="-15773" b="-776"/>
          <a:stretch/>
        </p:blipFill>
        <p:spPr>
          <a:xfrm>
            <a:off x="5349569" y="1818209"/>
            <a:ext cx="3698557" cy="4771813"/>
          </a:xfrm>
          <a:prstGeom prst="rect">
            <a:avLst/>
          </a:prstGeom>
        </p:spPr>
      </p:pic>
      <p:sp>
        <p:nvSpPr>
          <p:cNvPr id="8" name="Content Placeholder 7"/>
          <p:cNvSpPr>
            <a:spLocks noGrp="1"/>
          </p:cNvSpPr>
          <p:nvPr>
            <p:ph idx="1"/>
          </p:nvPr>
        </p:nvSpPr>
        <p:spPr>
          <a:xfrm>
            <a:off x="128437" y="1327891"/>
            <a:ext cx="5518830" cy="5028459"/>
          </a:xfrm>
        </p:spPr>
        <p:txBody>
          <a:bodyPr>
            <a:noAutofit/>
          </a:bodyPr>
          <a:lstStyle/>
          <a:p>
            <a:pPr>
              <a:buFont typeface="Wingdings" charset="2"/>
              <a:buChar char="Ø"/>
            </a:pPr>
            <a:r>
              <a:rPr lang="en-US" sz="2000" dirty="0">
                <a:cs typeface="Times New Roman"/>
              </a:rPr>
              <a:t>A significant </a:t>
            </a:r>
            <a:r>
              <a:rPr lang="en-US" sz="2000" dirty="0" smtClean="0">
                <a:solidFill>
                  <a:srgbClr val="3366FF"/>
                </a:solidFill>
                <a:cs typeface="Times New Roman"/>
              </a:rPr>
              <a:t>enhancement </a:t>
            </a:r>
            <a:r>
              <a:rPr lang="en-US" sz="2000" dirty="0">
                <a:solidFill>
                  <a:srgbClr val="3366FF"/>
                </a:solidFill>
                <a:cs typeface="Times New Roman"/>
              </a:rPr>
              <a:t>of strange to non-strange</a:t>
            </a:r>
            <a:r>
              <a:rPr lang="en-US" sz="2000" dirty="0">
                <a:cs typeface="Times New Roman"/>
              </a:rPr>
              <a:t> hadron production </a:t>
            </a:r>
            <a:r>
              <a:rPr lang="en-US" sz="2000" dirty="0" smtClean="0">
                <a:cs typeface="Times New Roman"/>
              </a:rPr>
              <a:t>with </a:t>
            </a:r>
            <a:r>
              <a:rPr lang="en-US" sz="2000" dirty="0">
                <a:cs typeface="Times New Roman"/>
              </a:rPr>
              <a:t>increasing &lt;</a:t>
            </a:r>
            <a:r>
              <a:rPr lang="en-US" sz="2000" dirty="0" err="1">
                <a:cs typeface="Times New Roman"/>
              </a:rPr>
              <a:t>d</a:t>
            </a:r>
            <a:r>
              <a:rPr lang="en-US" sz="2000" i="1" dirty="0" err="1">
                <a:cs typeface="Times New Roman"/>
              </a:rPr>
              <a:t>N</a:t>
            </a:r>
            <a:r>
              <a:rPr lang="en-US" sz="2000" baseline="-25000" dirty="0" err="1">
                <a:cs typeface="Times New Roman"/>
              </a:rPr>
              <a:t>ch</a:t>
            </a:r>
            <a:r>
              <a:rPr lang="en-US" sz="2000" dirty="0">
                <a:cs typeface="Times New Roman"/>
              </a:rPr>
              <a:t>/</a:t>
            </a:r>
            <a:r>
              <a:rPr lang="en-US" sz="2000" dirty="0" err="1">
                <a:cs typeface="Times New Roman"/>
              </a:rPr>
              <a:t>d</a:t>
            </a:r>
            <a:r>
              <a:rPr lang="en-US" sz="2000" i="1" dirty="0" err="1">
                <a:cs typeface="Times New Roman"/>
              </a:rPr>
              <a:t>η</a:t>
            </a:r>
            <a:r>
              <a:rPr lang="en-US" sz="2000" dirty="0" smtClean="0">
                <a:cs typeface="Times New Roman"/>
              </a:rPr>
              <a:t>&gt;</a:t>
            </a:r>
          </a:p>
          <a:p>
            <a:pPr>
              <a:buFont typeface="Wingdings" charset="2"/>
              <a:buChar char="Ø"/>
            </a:pPr>
            <a:r>
              <a:rPr lang="en-US" sz="2000" dirty="0" smtClean="0">
                <a:solidFill>
                  <a:srgbClr val="3366FF"/>
                </a:solidFill>
                <a:cs typeface="Times New Roman"/>
              </a:rPr>
              <a:t>Smooth behavior of particle ratios </a:t>
            </a:r>
            <a:r>
              <a:rPr lang="en-US" sz="2000" dirty="0" smtClean="0">
                <a:cs typeface="Times New Roman"/>
              </a:rPr>
              <a:t>with the &lt;d</a:t>
            </a:r>
            <a:r>
              <a:rPr lang="en-US" sz="2000" i="1" dirty="0" smtClean="0">
                <a:cs typeface="Times New Roman"/>
              </a:rPr>
              <a:t>N</a:t>
            </a:r>
            <a:r>
              <a:rPr lang="en-US" sz="2000" baseline="-25000" dirty="0" smtClean="0">
                <a:cs typeface="Times New Roman"/>
              </a:rPr>
              <a:t>ch</a:t>
            </a:r>
            <a:r>
              <a:rPr lang="en-US" sz="2000" dirty="0">
                <a:cs typeface="Times New Roman"/>
              </a:rPr>
              <a:t>/</a:t>
            </a:r>
            <a:r>
              <a:rPr lang="en-US" sz="2000" dirty="0" err="1" smtClean="0">
                <a:cs typeface="Times New Roman"/>
              </a:rPr>
              <a:t>d</a:t>
            </a:r>
            <a:r>
              <a:rPr lang="en-US" sz="2000" i="1" dirty="0" err="1" smtClean="0">
                <a:cs typeface="Times New Roman"/>
              </a:rPr>
              <a:t>η</a:t>
            </a:r>
            <a:r>
              <a:rPr lang="en-US" sz="2000" dirty="0" smtClean="0">
                <a:cs typeface="Times New Roman"/>
              </a:rPr>
              <a:t>&gt; </a:t>
            </a:r>
            <a:r>
              <a:rPr lang="en-US" sz="2000" dirty="0">
                <a:cs typeface="Times New Roman"/>
              </a:rPr>
              <a:t>regardless of colliding system and energy </a:t>
            </a:r>
            <a:endParaRPr lang="en-US" sz="2000" dirty="0" smtClean="0">
              <a:cs typeface="Times New Roman"/>
            </a:endParaRPr>
          </a:p>
          <a:p>
            <a:pPr>
              <a:buFont typeface="Wingdings" charset="2"/>
              <a:buChar char="Ø"/>
            </a:pPr>
            <a:r>
              <a:rPr lang="en-US" sz="2000" dirty="0">
                <a:cs typeface="Times New Roman"/>
              </a:rPr>
              <a:t>DIPSY rope hadronization </a:t>
            </a:r>
            <a:r>
              <a:rPr lang="en-US" sz="2000" dirty="0" smtClean="0">
                <a:cs typeface="Times New Roman"/>
              </a:rPr>
              <a:t>model [1,2] </a:t>
            </a:r>
          </a:p>
          <a:p>
            <a:pPr marL="0" indent="0">
              <a:buNone/>
            </a:pPr>
            <a:r>
              <a:rPr lang="en-US" sz="2000" dirty="0">
                <a:cs typeface="Times New Roman"/>
              </a:rPr>
              <a:t> </a:t>
            </a:r>
            <a:r>
              <a:rPr lang="en-US" sz="2000" dirty="0" smtClean="0">
                <a:cs typeface="Times New Roman"/>
              </a:rPr>
              <a:t>     is providing the best description</a:t>
            </a:r>
          </a:p>
          <a:p>
            <a:pPr>
              <a:buFont typeface="Wingdings" charset="2"/>
              <a:buChar char="Ø"/>
            </a:pPr>
            <a:r>
              <a:rPr lang="en-US" sz="2000" dirty="0" smtClean="0">
                <a:cs typeface="Times New Roman"/>
              </a:rPr>
              <a:t>PYTHIA8 [3] fails completely</a:t>
            </a:r>
          </a:p>
          <a:p>
            <a:pPr marL="0" indent="0">
              <a:buNone/>
            </a:pPr>
            <a:r>
              <a:rPr lang="en-US" sz="1600" dirty="0" smtClean="0">
                <a:cs typeface="Times New Roman"/>
              </a:rPr>
              <a:t>[1] </a:t>
            </a:r>
            <a:r>
              <a:rPr lang="en-US" sz="1600" dirty="0" err="1" smtClean="0">
                <a:solidFill>
                  <a:srgbClr val="0000FF"/>
                </a:solidFill>
                <a:cs typeface="Times New Roman"/>
              </a:rPr>
              <a:t>C.Bierlich</a:t>
            </a:r>
            <a:r>
              <a:rPr lang="en-US" sz="1600" dirty="0">
                <a:solidFill>
                  <a:srgbClr val="0000FF"/>
                </a:solidFill>
                <a:cs typeface="Times New Roman"/>
              </a:rPr>
              <a:t>, </a:t>
            </a:r>
            <a:r>
              <a:rPr lang="en-US" sz="1600" dirty="0" err="1" smtClean="0">
                <a:solidFill>
                  <a:srgbClr val="0000FF"/>
                </a:solidFill>
                <a:cs typeface="Times New Roman"/>
              </a:rPr>
              <a:t>G.Gustafson</a:t>
            </a:r>
            <a:r>
              <a:rPr lang="en-US" sz="1600" dirty="0" smtClean="0">
                <a:solidFill>
                  <a:srgbClr val="0000FF"/>
                </a:solidFill>
                <a:cs typeface="Times New Roman"/>
              </a:rPr>
              <a:t>, </a:t>
            </a:r>
            <a:r>
              <a:rPr lang="en-US" sz="1600" dirty="0" err="1" smtClean="0">
                <a:solidFill>
                  <a:srgbClr val="0000FF"/>
                </a:solidFill>
                <a:cs typeface="Times New Roman"/>
              </a:rPr>
              <a:t>L.Lonnblad</a:t>
            </a:r>
            <a:r>
              <a:rPr lang="en-US" sz="1600" dirty="0" smtClean="0">
                <a:solidFill>
                  <a:srgbClr val="0000FF"/>
                </a:solidFill>
                <a:cs typeface="Times New Roman"/>
              </a:rPr>
              <a:t>, A.Tarasov, </a:t>
            </a:r>
            <a:r>
              <a:rPr lang="en-US" sz="1600" dirty="0" smtClean="0">
                <a:cs typeface="Times New Roman"/>
                <a:hlinkClick r:id="rId4"/>
              </a:rPr>
              <a:t>https</a:t>
            </a:r>
            <a:r>
              <a:rPr lang="en-US" sz="1600" dirty="0">
                <a:cs typeface="Times New Roman"/>
                <a:hlinkClick r:id="rId4"/>
              </a:rPr>
              <a:t>://inspirehep.net/record/</a:t>
            </a:r>
            <a:r>
              <a:rPr lang="en-US" sz="1600" dirty="0" smtClean="0">
                <a:cs typeface="Times New Roman"/>
                <a:hlinkClick r:id="rId4"/>
              </a:rPr>
              <a:t>1335149</a:t>
            </a:r>
            <a:r>
              <a:rPr lang="en-US" sz="1600" dirty="0" smtClean="0">
                <a:cs typeface="Times New Roman"/>
              </a:rPr>
              <a:t> (2015)</a:t>
            </a:r>
            <a:endParaRPr lang="ru-RU" sz="1600" dirty="0">
              <a:cs typeface="Times New Roman"/>
            </a:endParaRPr>
          </a:p>
          <a:p>
            <a:pPr marL="0" indent="0">
              <a:buNone/>
            </a:pPr>
            <a:r>
              <a:rPr lang="en-US" sz="1600" dirty="0" smtClean="0">
                <a:cs typeface="Times New Roman"/>
              </a:rPr>
              <a:t>[</a:t>
            </a:r>
            <a:r>
              <a:rPr lang="en-US" sz="1600" dirty="0">
                <a:cs typeface="Times New Roman"/>
              </a:rPr>
              <a:t>2] </a:t>
            </a:r>
            <a:r>
              <a:rPr lang="en-US" sz="1600" dirty="0">
                <a:solidFill>
                  <a:srgbClr val="0000FF"/>
                </a:solidFill>
                <a:cs typeface="Times New Roman"/>
              </a:rPr>
              <a:t>Bierlich, C. &amp; Christiansen, </a:t>
            </a:r>
            <a:r>
              <a:rPr lang="en-US" sz="1600" dirty="0">
                <a:cs typeface="Times New Roman"/>
              </a:rPr>
              <a:t>J. R. </a:t>
            </a:r>
            <a:r>
              <a:rPr lang="en-US" sz="1600" i="1" dirty="0" smtClean="0">
                <a:cs typeface="Times New Roman"/>
              </a:rPr>
              <a:t>Phys</a:t>
            </a:r>
            <a:r>
              <a:rPr lang="en-US" sz="1600" i="1" dirty="0">
                <a:cs typeface="Times New Roman"/>
              </a:rPr>
              <a:t>. Rev. D </a:t>
            </a:r>
            <a:r>
              <a:rPr lang="en-US" sz="1600" b="1" dirty="0">
                <a:cs typeface="Times New Roman"/>
              </a:rPr>
              <a:t>92, </a:t>
            </a:r>
            <a:r>
              <a:rPr lang="en-US" sz="1600" dirty="0">
                <a:cs typeface="Times New Roman"/>
              </a:rPr>
              <a:t>094010 (2015). </a:t>
            </a:r>
            <a:endParaRPr lang="en-US" sz="1600" dirty="0" smtClean="0">
              <a:cs typeface="Times New Roman"/>
            </a:endParaRPr>
          </a:p>
          <a:p>
            <a:pPr marL="0" lvl="0" indent="0">
              <a:buNone/>
            </a:pPr>
            <a:r>
              <a:rPr lang="en-US" sz="1600" dirty="0" smtClean="0">
                <a:cs typeface="Times New Roman"/>
              </a:rPr>
              <a:t>[3] </a:t>
            </a:r>
            <a:r>
              <a:rPr lang="en-US" sz="1600" dirty="0" err="1">
                <a:solidFill>
                  <a:srgbClr val="0000FF"/>
                </a:solidFill>
                <a:cs typeface="Times New Roman"/>
              </a:rPr>
              <a:t>Sjöstrand</a:t>
            </a:r>
            <a:r>
              <a:rPr lang="en-US" sz="1600" dirty="0">
                <a:solidFill>
                  <a:srgbClr val="0000FF"/>
                </a:solidFill>
                <a:cs typeface="Times New Roman"/>
              </a:rPr>
              <a:t>, T., </a:t>
            </a:r>
            <a:r>
              <a:rPr lang="en-US" sz="1600" dirty="0" err="1">
                <a:solidFill>
                  <a:srgbClr val="0000FF"/>
                </a:solidFill>
                <a:cs typeface="Times New Roman"/>
              </a:rPr>
              <a:t>Mrenna</a:t>
            </a:r>
            <a:r>
              <a:rPr lang="en-US" sz="1600" dirty="0">
                <a:solidFill>
                  <a:srgbClr val="0000FF"/>
                </a:solidFill>
                <a:cs typeface="Times New Roman"/>
              </a:rPr>
              <a:t>, S. &amp; </a:t>
            </a:r>
            <a:r>
              <a:rPr lang="en-US" sz="1600" dirty="0" err="1">
                <a:solidFill>
                  <a:srgbClr val="0000FF"/>
                </a:solidFill>
                <a:cs typeface="Times New Roman"/>
              </a:rPr>
              <a:t>Skands</a:t>
            </a:r>
            <a:r>
              <a:rPr lang="en-US" sz="1600" dirty="0">
                <a:solidFill>
                  <a:srgbClr val="0000FF"/>
                </a:solidFill>
                <a:cs typeface="Times New Roman"/>
              </a:rPr>
              <a:t>, P. Z. </a:t>
            </a:r>
            <a:r>
              <a:rPr lang="en-US" sz="1600" i="1" dirty="0" err="1" smtClean="0">
                <a:cs typeface="Times New Roman"/>
              </a:rPr>
              <a:t>Comput</a:t>
            </a:r>
            <a:r>
              <a:rPr lang="en-US" sz="1600" i="1" dirty="0">
                <a:cs typeface="Times New Roman"/>
              </a:rPr>
              <a:t>. Phys. </a:t>
            </a:r>
            <a:r>
              <a:rPr lang="en-US" sz="1600" i="1" dirty="0" err="1">
                <a:cs typeface="Times New Roman"/>
              </a:rPr>
              <a:t>Commun</a:t>
            </a:r>
            <a:r>
              <a:rPr lang="en-US" sz="1600" i="1" dirty="0">
                <a:cs typeface="Times New Roman"/>
              </a:rPr>
              <a:t>. </a:t>
            </a:r>
            <a:r>
              <a:rPr lang="en-US" sz="1600" b="1" dirty="0">
                <a:cs typeface="Times New Roman"/>
              </a:rPr>
              <a:t>178, </a:t>
            </a:r>
            <a:r>
              <a:rPr lang="en-US" sz="1600" dirty="0">
                <a:cs typeface="Times New Roman"/>
              </a:rPr>
              <a:t>852–867 (2008)</a:t>
            </a:r>
            <a:r>
              <a:rPr lang="en-US" sz="1600" dirty="0" smtClean="0">
                <a:cs typeface="Times New Roman"/>
              </a:rPr>
              <a:t>.</a:t>
            </a:r>
          </a:p>
          <a:p>
            <a:pPr marL="0" indent="0">
              <a:buNone/>
            </a:pPr>
            <a:r>
              <a:rPr lang="en-US" sz="1600" dirty="0" smtClean="0">
                <a:cs typeface="Times New Roman"/>
              </a:rPr>
              <a:t>[4] EPOS LHC:</a:t>
            </a:r>
            <a:r>
              <a:rPr lang="en-US" sz="1600" dirty="0" smtClean="0">
                <a:cs typeface="Times New Roman"/>
                <a:hlinkClick r:id="rId5"/>
              </a:rPr>
              <a:t>T</a:t>
            </a:r>
            <a:r>
              <a:rPr lang="en-US" sz="1600" dirty="0">
                <a:cs typeface="Times New Roman"/>
                <a:hlinkClick r:id="rId5"/>
              </a:rPr>
              <a:t>. </a:t>
            </a:r>
            <a:r>
              <a:rPr lang="en-US" sz="1600" dirty="0" smtClean="0">
                <a:cs typeface="Times New Roman"/>
                <a:hlinkClick r:id="rId5"/>
              </a:rPr>
              <a:t>Pierog</a:t>
            </a:r>
            <a:r>
              <a:rPr lang="en-US" sz="1600" dirty="0" smtClean="0">
                <a:cs typeface="Times New Roman"/>
              </a:rPr>
              <a:t> et al.,  </a:t>
            </a:r>
            <a:r>
              <a:rPr lang="en-US" sz="1600" dirty="0">
                <a:cs typeface="Times New Roman"/>
              </a:rPr>
              <a:t>Phys. Rev. C 92, 034906 (2015</a:t>
            </a:r>
            <a:r>
              <a:rPr lang="en-US" sz="1600" dirty="0" smtClean="0">
                <a:cs typeface="Times New Roman"/>
              </a:rPr>
              <a:t>)</a:t>
            </a:r>
            <a:r>
              <a:rPr lang="en-US" sz="1600" b="1" dirty="0">
                <a:cs typeface="Times New Roman"/>
              </a:rPr>
              <a:t>.</a:t>
            </a:r>
            <a:r>
              <a:rPr lang="ru-RU" sz="1600" dirty="0" smtClean="0">
                <a:cs typeface="Times New Roman"/>
              </a:rPr>
              <a:t> </a:t>
            </a:r>
            <a:endParaRPr lang="en-US" sz="1600" dirty="0">
              <a:latin typeface="Times New Roman"/>
              <a:cs typeface="Times New Roman"/>
            </a:endParaRPr>
          </a:p>
        </p:txBody>
      </p:sp>
      <p:sp>
        <p:nvSpPr>
          <p:cNvPr id="11" name="Slide Number Placeholder 10"/>
          <p:cNvSpPr>
            <a:spLocks noGrp="1"/>
          </p:cNvSpPr>
          <p:nvPr>
            <p:ph type="sldNum" sz="quarter" idx="12"/>
          </p:nvPr>
        </p:nvSpPr>
        <p:spPr/>
        <p:txBody>
          <a:bodyPr/>
          <a:lstStyle/>
          <a:p>
            <a:fld id="{64A37AA1-420C-964A-9246-19B621C1F940}" type="slidenum">
              <a:rPr lang="en-US" smtClean="0"/>
              <a:t>15</a:t>
            </a:fld>
            <a:endParaRPr lang="en-US"/>
          </a:p>
        </p:txBody>
      </p:sp>
      <p:cxnSp>
        <p:nvCxnSpPr>
          <p:cNvPr id="9" name="AutoShape 5"/>
          <p:cNvCxnSpPr>
            <a:cxnSpLocks noChangeShapeType="1"/>
          </p:cNvCxnSpPr>
          <p:nvPr/>
        </p:nvCxnSpPr>
        <p:spPr bwMode="auto">
          <a:xfrm>
            <a:off x="128437" y="1228833"/>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5890292" y="1633543"/>
            <a:ext cx="2636584" cy="369332"/>
          </a:xfrm>
          <a:prstGeom prst="rect">
            <a:avLst/>
          </a:prstGeom>
        </p:spPr>
        <p:txBody>
          <a:bodyPr wrap="none">
            <a:spAutoFit/>
          </a:bodyPr>
          <a:lstStyle/>
          <a:p>
            <a:r>
              <a:rPr lang="en-US" dirty="0">
                <a:solidFill>
                  <a:srgbClr val="0000FF"/>
                </a:solidFill>
                <a:cs typeface="Times New Roman"/>
              </a:rPr>
              <a:t>DOI:10.1038/NPHYS/4111 </a:t>
            </a:r>
            <a:endParaRPr lang="en-US" dirty="0">
              <a:cs typeface="Times New Roman"/>
            </a:endParaRPr>
          </a:p>
        </p:txBody>
      </p:sp>
      <p:pic>
        <p:nvPicPr>
          <p:cNvPr id="10" name="Picture 9"/>
          <p:cNvPicPr>
            <a:picLocks noChangeAspect="1"/>
          </p:cNvPicPr>
          <p:nvPr/>
        </p:nvPicPr>
        <p:blipFill>
          <a:blip r:embed="rId6"/>
          <a:stretch>
            <a:fillRect/>
          </a:stretch>
        </p:blipFill>
        <p:spPr>
          <a:xfrm>
            <a:off x="8552392" y="76199"/>
            <a:ext cx="532038" cy="738718"/>
          </a:xfrm>
          <a:prstGeom prst="rect">
            <a:avLst/>
          </a:prstGeom>
        </p:spPr>
      </p:pic>
      <p:sp>
        <p:nvSpPr>
          <p:cNvPr id="6" name="Footer Placeholder 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9927001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1458"/>
            <a:ext cx="8517467" cy="1143000"/>
          </a:xfrm>
        </p:spPr>
        <p:txBody>
          <a:bodyPr>
            <a:noAutofit/>
          </a:bodyPr>
          <a:lstStyle/>
          <a:p>
            <a:pPr algn="l"/>
            <a:r>
              <a:rPr lang="en-US" sz="3200" dirty="0" smtClean="0">
                <a:solidFill>
                  <a:srgbClr val="0000FF"/>
                </a:solidFill>
                <a:cs typeface="Times New Roman"/>
              </a:rPr>
              <a:t>     The strange hadron </a:t>
            </a:r>
            <a:r>
              <a:rPr lang="en-US" sz="3200" dirty="0">
                <a:solidFill>
                  <a:srgbClr val="0000FF"/>
                </a:solidFill>
                <a:cs typeface="Times New Roman"/>
              </a:rPr>
              <a:t>hierarchy </a:t>
            </a:r>
            <a:r>
              <a:rPr lang="en-US" sz="3200" dirty="0" smtClean="0">
                <a:solidFill>
                  <a:srgbClr val="0000FF"/>
                </a:solidFill>
                <a:cs typeface="Times New Roman"/>
              </a:rPr>
              <a:t/>
            </a:r>
            <a:br>
              <a:rPr lang="en-US" sz="3200" dirty="0" smtClean="0">
                <a:solidFill>
                  <a:srgbClr val="0000FF"/>
                </a:solidFill>
                <a:cs typeface="Times New Roman"/>
              </a:rPr>
            </a:br>
            <a:r>
              <a:rPr lang="en-US" sz="3200" dirty="0">
                <a:solidFill>
                  <a:srgbClr val="0000FF"/>
                </a:solidFill>
                <a:cs typeface="Times New Roman"/>
              </a:rPr>
              <a:t> </a:t>
            </a:r>
            <a:r>
              <a:rPr lang="en-US" sz="3200" dirty="0" smtClean="0">
                <a:solidFill>
                  <a:srgbClr val="0000FF"/>
                </a:solidFill>
                <a:cs typeface="Times New Roman"/>
              </a:rPr>
              <a:t>                                           in pp and p-Pb collisions</a:t>
            </a:r>
            <a:endParaRPr lang="en-US" sz="3200" dirty="0">
              <a:solidFill>
                <a:srgbClr val="0000FF"/>
              </a:solidFill>
              <a:cs typeface="Times New Roman"/>
            </a:endParaRPr>
          </a:p>
        </p:txBody>
      </p:sp>
      <p:sp>
        <p:nvSpPr>
          <p:cNvPr id="6" name="Slide Number Placeholder 5"/>
          <p:cNvSpPr>
            <a:spLocks noGrp="1"/>
          </p:cNvSpPr>
          <p:nvPr>
            <p:ph type="sldNum" sz="quarter" idx="12"/>
          </p:nvPr>
        </p:nvSpPr>
        <p:spPr/>
        <p:txBody>
          <a:bodyPr/>
          <a:lstStyle/>
          <a:p>
            <a:fld id="{64A37AA1-420C-964A-9246-19B621C1F940}" type="slidenum">
              <a:rPr lang="en-US" smtClean="0"/>
              <a:t>16</a:t>
            </a:fld>
            <a:endParaRPr lang="en-US"/>
          </a:p>
        </p:txBody>
      </p:sp>
      <p:sp>
        <p:nvSpPr>
          <p:cNvPr id="7" name="Rectangle 6"/>
          <p:cNvSpPr/>
          <p:nvPr/>
        </p:nvSpPr>
        <p:spPr>
          <a:xfrm>
            <a:off x="5945053" y="1797116"/>
            <a:ext cx="3064561" cy="400110"/>
          </a:xfrm>
          <a:prstGeom prst="rect">
            <a:avLst/>
          </a:prstGeom>
        </p:spPr>
        <p:txBody>
          <a:bodyPr wrap="none">
            <a:spAutoFit/>
          </a:bodyPr>
          <a:lstStyle/>
          <a:p>
            <a:r>
              <a:rPr lang="en-US" sz="2000" dirty="0">
                <a:solidFill>
                  <a:srgbClr val="0000FF"/>
                </a:solidFill>
                <a:cs typeface="Times New Roman"/>
              </a:rPr>
              <a:t>(DOI:10.1038/NPHYS/4111) </a:t>
            </a:r>
            <a:endParaRPr lang="en-US" sz="2000" dirty="0">
              <a:cs typeface="Times New Roman"/>
            </a:endParaRPr>
          </a:p>
        </p:txBody>
      </p:sp>
      <p:pic>
        <p:nvPicPr>
          <p:cNvPr id="3" name="Picture 2"/>
          <p:cNvPicPr>
            <a:picLocks noChangeAspect="1"/>
          </p:cNvPicPr>
          <p:nvPr/>
        </p:nvPicPr>
        <p:blipFill>
          <a:blip r:embed="rId3"/>
          <a:stretch>
            <a:fillRect/>
          </a:stretch>
        </p:blipFill>
        <p:spPr>
          <a:xfrm>
            <a:off x="4102263" y="2494812"/>
            <a:ext cx="4782335" cy="4081476"/>
          </a:xfrm>
          <a:prstGeom prst="rect">
            <a:avLst/>
          </a:prstGeom>
        </p:spPr>
      </p:pic>
      <p:sp>
        <p:nvSpPr>
          <p:cNvPr id="9" name="Content Placeholder 8"/>
          <p:cNvSpPr>
            <a:spLocks noGrp="1"/>
          </p:cNvSpPr>
          <p:nvPr>
            <p:ph idx="1"/>
          </p:nvPr>
        </p:nvSpPr>
        <p:spPr>
          <a:xfrm>
            <a:off x="655782" y="2188472"/>
            <a:ext cx="3048000" cy="3306763"/>
          </a:xfrm>
        </p:spPr>
        <p:txBody>
          <a:bodyPr>
            <a:normAutofit/>
          </a:bodyPr>
          <a:lstStyle/>
          <a:p>
            <a:r>
              <a:rPr lang="en-US" sz="2000" i="1" dirty="0">
                <a:solidFill>
                  <a:srgbClr val="0000FF"/>
                </a:solidFill>
                <a:cs typeface="Times New Roman"/>
              </a:rPr>
              <a:t>S</a:t>
            </a:r>
            <a:r>
              <a:rPr lang="en-US" sz="2000" i="1" dirty="0">
                <a:cs typeface="Times New Roman"/>
              </a:rPr>
              <a:t> </a:t>
            </a:r>
            <a:r>
              <a:rPr lang="en-US" sz="2000" dirty="0">
                <a:cs typeface="Times New Roman"/>
              </a:rPr>
              <a:t>is the number of strange or anti-strange valence quarks </a:t>
            </a:r>
          </a:p>
          <a:p>
            <a:r>
              <a:rPr lang="en-US" sz="2000" i="1" dirty="0" smtClean="0">
                <a:solidFill>
                  <a:srgbClr val="0000FF"/>
                </a:solidFill>
                <a:cs typeface="Times New Roman"/>
              </a:rPr>
              <a:t>a </a:t>
            </a:r>
            <a:r>
              <a:rPr lang="en-US" sz="2000" dirty="0">
                <a:cs typeface="Times New Roman"/>
              </a:rPr>
              <a:t>and </a:t>
            </a:r>
            <a:r>
              <a:rPr lang="en-US" sz="2000" i="1" dirty="0">
                <a:solidFill>
                  <a:srgbClr val="0000FF"/>
                </a:solidFill>
                <a:cs typeface="Times New Roman"/>
              </a:rPr>
              <a:t>b</a:t>
            </a:r>
            <a:r>
              <a:rPr lang="en-US" sz="2000" i="1" dirty="0">
                <a:cs typeface="Times New Roman"/>
              </a:rPr>
              <a:t> </a:t>
            </a:r>
            <a:r>
              <a:rPr lang="en-US" sz="2000" dirty="0">
                <a:cs typeface="Times New Roman"/>
              </a:rPr>
              <a:t>are free </a:t>
            </a:r>
            <a:r>
              <a:rPr lang="en-US" sz="2000" dirty="0" smtClean="0">
                <a:cs typeface="Times New Roman"/>
              </a:rPr>
              <a:t>parameters: </a:t>
            </a:r>
            <a:endParaRPr lang="en-US" sz="2000" dirty="0">
              <a:cs typeface="Times New Roman"/>
            </a:endParaRPr>
          </a:p>
          <a:p>
            <a:pPr marL="0" indent="0">
              <a:buNone/>
            </a:pPr>
            <a:r>
              <a:rPr lang="en-US" sz="2000" i="1" dirty="0" smtClean="0">
                <a:cs typeface="Times New Roman"/>
              </a:rPr>
              <a:t>     a </a:t>
            </a:r>
            <a:r>
              <a:rPr lang="en-US" sz="2000" dirty="0">
                <a:cs typeface="Times New Roman"/>
              </a:rPr>
              <a:t>= 0.083 ± 0.006</a:t>
            </a:r>
            <a:r>
              <a:rPr lang="en-US" sz="2000" dirty="0" smtClean="0">
                <a:cs typeface="Times New Roman"/>
              </a:rPr>
              <a:t>,</a:t>
            </a:r>
          </a:p>
          <a:p>
            <a:pPr marL="0" indent="0">
              <a:buNone/>
            </a:pPr>
            <a:r>
              <a:rPr lang="en-US" sz="2000" i="1" dirty="0" smtClean="0">
                <a:cs typeface="Times New Roman"/>
              </a:rPr>
              <a:t>      b</a:t>
            </a:r>
            <a:r>
              <a:rPr lang="en-US" sz="2000" dirty="0">
                <a:cs typeface="Times New Roman"/>
              </a:rPr>
              <a:t>=1.67±</a:t>
            </a:r>
            <a:r>
              <a:rPr lang="en-US" sz="2000" dirty="0" smtClean="0">
                <a:cs typeface="Times New Roman"/>
              </a:rPr>
              <a:t>0.09</a:t>
            </a:r>
            <a:endParaRPr lang="en-US" sz="2000" dirty="0">
              <a:cs typeface="Times New Roman"/>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67" y="1319442"/>
            <a:ext cx="4410936" cy="846485"/>
          </a:xfrm>
          <a:prstGeom prst="rect">
            <a:avLst/>
          </a:prstGeom>
        </p:spPr>
      </p:pic>
      <p:sp>
        <p:nvSpPr>
          <p:cNvPr id="10" name="Rectangle 9"/>
          <p:cNvSpPr/>
          <p:nvPr/>
        </p:nvSpPr>
        <p:spPr>
          <a:xfrm>
            <a:off x="0" y="4627521"/>
            <a:ext cx="4572000" cy="1631216"/>
          </a:xfrm>
          <a:prstGeom prst="rect">
            <a:avLst/>
          </a:prstGeom>
        </p:spPr>
        <p:txBody>
          <a:bodyPr>
            <a:spAutoFit/>
          </a:bodyPr>
          <a:lstStyle/>
          <a:p>
            <a:pPr marL="285750" indent="-285750">
              <a:buFont typeface="Wingdings" charset="2"/>
              <a:buChar char="Ø"/>
            </a:pPr>
            <a:r>
              <a:rPr lang="en-US" sz="2000" dirty="0">
                <a:solidFill>
                  <a:srgbClr val="0000FF"/>
                </a:solidFill>
                <a:cs typeface="Times New Roman"/>
              </a:rPr>
              <a:t>No enhancement </a:t>
            </a:r>
            <a:r>
              <a:rPr lang="en-US" sz="2000" dirty="0" smtClean="0">
                <a:solidFill>
                  <a:srgbClr val="0000FF"/>
                </a:solidFill>
                <a:cs typeface="Times New Roman"/>
              </a:rPr>
              <a:t>with  </a:t>
            </a:r>
            <a:r>
              <a:rPr lang="en-US" sz="2000" dirty="0">
                <a:solidFill>
                  <a:srgbClr val="0000FF"/>
                </a:solidFill>
                <a:cs typeface="Times New Roman"/>
              </a:rPr>
              <a:t>the </a:t>
            </a:r>
            <a:r>
              <a:rPr lang="en-US" sz="2000" dirty="0" smtClean="0">
                <a:solidFill>
                  <a:srgbClr val="0000FF"/>
                </a:solidFill>
                <a:cs typeface="Times New Roman"/>
              </a:rPr>
              <a:t> </a:t>
            </a:r>
            <a:r>
              <a:rPr lang="en-US" sz="2000" dirty="0">
                <a:solidFill>
                  <a:srgbClr val="0000FF"/>
                </a:solidFill>
                <a:cs typeface="Times New Roman"/>
              </a:rPr>
              <a:t>&lt;d</a:t>
            </a:r>
            <a:r>
              <a:rPr lang="en-US" sz="2000" i="1" dirty="0">
                <a:solidFill>
                  <a:srgbClr val="0000FF"/>
                </a:solidFill>
                <a:cs typeface="Times New Roman"/>
              </a:rPr>
              <a:t>N</a:t>
            </a:r>
            <a:r>
              <a:rPr lang="en-US" sz="2000" baseline="-25000" dirty="0">
                <a:solidFill>
                  <a:srgbClr val="0000FF"/>
                </a:solidFill>
                <a:cs typeface="Times New Roman"/>
              </a:rPr>
              <a:t>ch</a:t>
            </a:r>
            <a:r>
              <a:rPr lang="en-US" sz="2000" dirty="0">
                <a:solidFill>
                  <a:srgbClr val="0000FF"/>
                </a:solidFill>
                <a:cs typeface="Times New Roman"/>
              </a:rPr>
              <a:t>/</a:t>
            </a:r>
            <a:r>
              <a:rPr lang="en-US" sz="2000" dirty="0" err="1">
                <a:solidFill>
                  <a:srgbClr val="0000FF"/>
                </a:solidFill>
                <a:cs typeface="Times New Roman"/>
              </a:rPr>
              <a:t>d</a:t>
            </a:r>
            <a:r>
              <a:rPr lang="en-US" sz="2000" i="1" dirty="0" err="1">
                <a:solidFill>
                  <a:srgbClr val="0000FF"/>
                </a:solidFill>
                <a:cs typeface="Times New Roman"/>
              </a:rPr>
              <a:t>η</a:t>
            </a:r>
            <a:r>
              <a:rPr lang="en-US" sz="2000" dirty="0">
                <a:solidFill>
                  <a:srgbClr val="0000FF"/>
                </a:solidFill>
                <a:cs typeface="Times New Roman"/>
              </a:rPr>
              <a:t>&gt;  </a:t>
            </a:r>
            <a:r>
              <a:rPr lang="en-US" sz="2000" dirty="0" smtClean="0">
                <a:solidFill>
                  <a:srgbClr val="0000FF"/>
                </a:solidFill>
                <a:cs typeface="Times New Roman"/>
              </a:rPr>
              <a:t>is </a:t>
            </a:r>
            <a:r>
              <a:rPr lang="en-US" sz="2000" dirty="0">
                <a:solidFill>
                  <a:srgbClr val="0000FF"/>
                </a:solidFill>
                <a:cs typeface="Times New Roman"/>
              </a:rPr>
              <a:t>observed </a:t>
            </a:r>
            <a:r>
              <a:rPr lang="en-US" sz="2000" dirty="0" smtClean="0">
                <a:solidFill>
                  <a:srgbClr val="0000FF"/>
                </a:solidFill>
                <a:cs typeface="Times New Roman"/>
              </a:rPr>
              <a:t>for </a:t>
            </a:r>
            <a:r>
              <a:rPr lang="en-US" sz="2000" dirty="0">
                <a:solidFill>
                  <a:srgbClr val="0000FF"/>
                </a:solidFill>
                <a:cs typeface="Times New Roman"/>
              </a:rPr>
              <a:t>particles </a:t>
            </a:r>
            <a:r>
              <a:rPr lang="en-US" sz="2000" dirty="0" smtClean="0">
                <a:solidFill>
                  <a:srgbClr val="0000FF"/>
                </a:solidFill>
                <a:cs typeface="Times New Roman"/>
              </a:rPr>
              <a:t>without </a:t>
            </a:r>
            <a:r>
              <a:rPr lang="en-US" sz="2000" dirty="0">
                <a:solidFill>
                  <a:srgbClr val="0000FF"/>
                </a:solidFill>
                <a:cs typeface="Times New Roman"/>
              </a:rPr>
              <a:t>no </a:t>
            </a:r>
            <a:r>
              <a:rPr lang="en-US" sz="2000" dirty="0" smtClean="0">
                <a:solidFill>
                  <a:srgbClr val="0000FF"/>
                </a:solidFill>
                <a:cs typeface="Times New Roman"/>
              </a:rPr>
              <a:t>strangeness</a:t>
            </a:r>
          </a:p>
          <a:p>
            <a:pPr marL="285750" indent="-285750">
              <a:buFont typeface="Wingdings" charset="2"/>
              <a:buChar char="Ø"/>
            </a:pPr>
            <a:r>
              <a:rPr lang="en-US" sz="2000" dirty="0" smtClean="0">
                <a:solidFill>
                  <a:srgbClr val="FF0000"/>
                </a:solidFill>
                <a:cs typeface="Times New Roman"/>
              </a:rPr>
              <a:t>Enhancement  with </a:t>
            </a:r>
            <a:r>
              <a:rPr lang="en-US" sz="2000" dirty="0">
                <a:solidFill>
                  <a:srgbClr val="FF0000"/>
                </a:solidFill>
                <a:cs typeface="Times New Roman"/>
              </a:rPr>
              <a:t> the  &lt;</a:t>
            </a:r>
            <a:r>
              <a:rPr lang="en-US" sz="2000" dirty="0" err="1">
                <a:solidFill>
                  <a:srgbClr val="FF0000"/>
                </a:solidFill>
                <a:cs typeface="Times New Roman"/>
              </a:rPr>
              <a:t>d</a:t>
            </a:r>
            <a:r>
              <a:rPr lang="en-US" sz="2000" i="1" dirty="0" err="1">
                <a:solidFill>
                  <a:srgbClr val="FF0000"/>
                </a:solidFill>
                <a:cs typeface="Times New Roman"/>
              </a:rPr>
              <a:t>N</a:t>
            </a:r>
            <a:r>
              <a:rPr lang="en-US" sz="2000" baseline="-25000" dirty="0" err="1">
                <a:solidFill>
                  <a:srgbClr val="FF0000"/>
                </a:solidFill>
                <a:cs typeface="Times New Roman"/>
              </a:rPr>
              <a:t>ch</a:t>
            </a:r>
            <a:r>
              <a:rPr lang="en-US" sz="2000" dirty="0">
                <a:solidFill>
                  <a:srgbClr val="FF0000"/>
                </a:solidFill>
                <a:cs typeface="Times New Roman"/>
              </a:rPr>
              <a:t>/</a:t>
            </a:r>
            <a:r>
              <a:rPr lang="en-US" sz="2000" dirty="0" err="1">
                <a:solidFill>
                  <a:srgbClr val="FF0000"/>
                </a:solidFill>
                <a:cs typeface="Times New Roman"/>
              </a:rPr>
              <a:t>d</a:t>
            </a:r>
            <a:r>
              <a:rPr lang="en-US" sz="2000" i="1" dirty="0" err="1">
                <a:solidFill>
                  <a:srgbClr val="FF0000"/>
                </a:solidFill>
                <a:cs typeface="Times New Roman"/>
              </a:rPr>
              <a:t>η</a:t>
            </a:r>
            <a:r>
              <a:rPr lang="en-US" sz="2000" dirty="0">
                <a:solidFill>
                  <a:srgbClr val="FF0000"/>
                </a:solidFill>
                <a:cs typeface="Times New Roman"/>
              </a:rPr>
              <a:t>&gt; </a:t>
            </a:r>
            <a:r>
              <a:rPr lang="en-US" sz="2000" dirty="0" smtClean="0">
                <a:solidFill>
                  <a:srgbClr val="FF0000"/>
                </a:solidFill>
                <a:cs typeface="Times New Roman"/>
              </a:rPr>
              <a:t>depends on strange </a:t>
            </a:r>
            <a:r>
              <a:rPr lang="en-US" sz="2000" dirty="0">
                <a:solidFill>
                  <a:srgbClr val="FF0000"/>
                </a:solidFill>
                <a:cs typeface="Times New Roman"/>
              </a:rPr>
              <a:t>quark </a:t>
            </a:r>
            <a:r>
              <a:rPr lang="en-US" sz="2000" dirty="0" smtClean="0">
                <a:solidFill>
                  <a:srgbClr val="FF0000"/>
                </a:solidFill>
                <a:cs typeface="Times New Roman"/>
              </a:rPr>
              <a:t>content</a:t>
            </a:r>
            <a:endParaRPr lang="en-US" sz="2000" dirty="0">
              <a:solidFill>
                <a:srgbClr val="FF0000"/>
              </a:solidFill>
              <a:cs typeface="Times New Roman"/>
            </a:endParaRPr>
          </a:p>
        </p:txBody>
      </p:sp>
      <p:cxnSp>
        <p:nvCxnSpPr>
          <p:cNvPr id="11" name="AutoShape 5"/>
          <p:cNvCxnSpPr>
            <a:cxnSpLocks noChangeShapeType="1"/>
          </p:cNvCxnSpPr>
          <p:nvPr/>
        </p:nvCxnSpPr>
        <p:spPr bwMode="auto">
          <a:xfrm>
            <a:off x="169333" y="12239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2" name="Picture 11"/>
          <p:cNvPicPr>
            <a:picLocks noChangeAspect="1"/>
          </p:cNvPicPr>
          <p:nvPr/>
        </p:nvPicPr>
        <p:blipFill>
          <a:blip r:embed="rId5"/>
          <a:stretch>
            <a:fillRect/>
          </a:stretch>
        </p:blipFill>
        <p:spPr>
          <a:xfrm>
            <a:off x="8552392" y="76199"/>
            <a:ext cx="532038" cy="738718"/>
          </a:xfrm>
          <a:prstGeom prst="rect">
            <a:avLst/>
          </a:prstGeom>
        </p:spPr>
      </p:pic>
      <p:sp>
        <p:nvSpPr>
          <p:cNvPr id="13" name="Footer Placeholder 12"/>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9824574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0000FF"/>
                </a:solidFill>
                <a:cs typeface="Times New Roman"/>
              </a:rPr>
              <a:t>Mass  dependence of particle ratios?</a:t>
            </a:r>
            <a:endParaRPr lang="en-US" sz="3200" dirty="0">
              <a:solidFill>
                <a:srgbClr val="0000FF"/>
              </a:solidFill>
              <a:cs typeface="Times New Roman"/>
            </a:endParaRPr>
          </a:p>
        </p:txBody>
      </p:sp>
      <p:sp>
        <p:nvSpPr>
          <p:cNvPr id="3" name="Content Placeholder 2"/>
          <p:cNvSpPr>
            <a:spLocks noGrp="1"/>
          </p:cNvSpPr>
          <p:nvPr>
            <p:ph idx="1"/>
          </p:nvPr>
        </p:nvSpPr>
        <p:spPr>
          <a:xfrm>
            <a:off x="5213351" y="1409171"/>
            <a:ext cx="3759200" cy="2604030"/>
          </a:xfrm>
        </p:spPr>
        <p:txBody>
          <a:bodyPr>
            <a:normAutofit fontScale="25000" lnSpcReduction="20000"/>
          </a:bodyPr>
          <a:lstStyle/>
          <a:p>
            <a:pPr>
              <a:buFont typeface="Wingdings" charset="2"/>
              <a:buChar char="Ø"/>
            </a:pPr>
            <a:r>
              <a:rPr lang="en-US" sz="8000" dirty="0" smtClean="0">
                <a:solidFill>
                  <a:srgbClr val="FF0000"/>
                </a:solidFill>
                <a:cs typeface="Times New Roman"/>
              </a:rPr>
              <a:t>Data shows practically no changes with multiplicity for proton/pion ratio </a:t>
            </a:r>
          </a:p>
          <a:p>
            <a:pPr>
              <a:buFont typeface="Wingdings" charset="2"/>
              <a:buChar char="Ø"/>
            </a:pPr>
            <a:r>
              <a:rPr lang="en-US" sz="8000" dirty="0" smtClean="0">
                <a:solidFill>
                  <a:srgbClr val="0000FF"/>
                </a:solidFill>
                <a:cs typeface="Times New Roman"/>
              </a:rPr>
              <a:t>None </a:t>
            </a:r>
            <a:r>
              <a:rPr lang="en-US" sz="8000" dirty="0">
                <a:solidFill>
                  <a:srgbClr val="0000FF"/>
                </a:solidFill>
                <a:cs typeface="Times New Roman"/>
              </a:rPr>
              <a:t>of the </a:t>
            </a:r>
            <a:r>
              <a:rPr lang="en-US" sz="8000" dirty="0" smtClean="0">
                <a:solidFill>
                  <a:srgbClr val="0000FF"/>
                </a:solidFill>
                <a:cs typeface="Times New Roman"/>
              </a:rPr>
              <a:t> MC models </a:t>
            </a:r>
            <a:r>
              <a:rPr lang="en-US" sz="8000" dirty="0">
                <a:solidFill>
                  <a:srgbClr val="0000FF"/>
                </a:solidFill>
                <a:cs typeface="Times New Roman"/>
              </a:rPr>
              <a:t>can describe all particle ratios simultaneously. </a:t>
            </a:r>
            <a:endParaRPr lang="en-US" sz="8000" dirty="0" smtClean="0">
              <a:solidFill>
                <a:srgbClr val="0000FF"/>
              </a:solidFill>
              <a:cs typeface="Times New Roman"/>
            </a:endParaRPr>
          </a:p>
          <a:p>
            <a:pPr>
              <a:buFont typeface="Wingdings" charset="2"/>
              <a:buChar char="Ø"/>
            </a:pPr>
            <a:r>
              <a:rPr lang="en-US" sz="8000" dirty="0" smtClean="0">
                <a:cs typeface="Times New Roman"/>
              </a:rPr>
              <a:t>For </a:t>
            </a:r>
            <a:r>
              <a:rPr lang="en-US" sz="8000" dirty="0">
                <a:cs typeface="Times New Roman"/>
              </a:rPr>
              <a:t>example DIPSY </a:t>
            </a:r>
            <a:r>
              <a:rPr lang="en-US" sz="8000" dirty="0" smtClean="0">
                <a:cs typeface="Times New Roman"/>
              </a:rPr>
              <a:t>[1] fails </a:t>
            </a:r>
            <a:r>
              <a:rPr lang="en-US" sz="8000" dirty="0">
                <a:cs typeface="Times New Roman"/>
              </a:rPr>
              <a:t>in describing p/π ratio in its original formulation,  </a:t>
            </a:r>
            <a:r>
              <a:rPr lang="en-US" sz="8000" dirty="0" smtClean="0">
                <a:cs typeface="Times New Roman"/>
              </a:rPr>
              <a:t>but qualitatively </a:t>
            </a:r>
            <a:r>
              <a:rPr lang="en-US" sz="8000" dirty="0">
                <a:cs typeface="Times New Roman"/>
              </a:rPr>
              <a:t>describes </a:t>
            </a:r>
            <a:r>
              <a:rPr lang="en-US" sz="8000" dirty="0" smtClean="0">
                <a:cs typeface="Times New Roman"/>
              </a:rPr>
              <a:t>Λ/K</a:t>
            </a:r>
            <a:r>
              <a:rPr lang="en-US" sz="8000" baseline="30000" dirty="0" smtClean="0">
                <a:cs typeface="Times New Roman"/>
              </a:rPr>
              <a:t>0</a:t>
            </a:r>
            <a:r>
              <a:rPr lang="en-US" sz="8000" baseline="-25000" dirty="0" smtClean="0">
                <a:cs typeface="Times New Roman"/>
              </a:rPr>
              <a:t>s</a:t>
            </a:r>
          </a:p>
          <a:p>
            <a:pPr>
              <a:buFont typeface="Wingdings" charset="2"/>
              <a:buChar char="Ø"/>
            </a:pPr>
            <a:r>
              <a:rPr lang="en-US" sz="8000" dirty="0" smtClean="0">
                <a:cs typeface="Times New Roman"/>
              </a:rPr>
              <a:t>EPOS[2] that uses Core</a:t>
            </a:r>
            <a:r>
              <a:rPr lang="en-US" sz="8000" dirty="0">
                <a:cs typeface="Times New Roman"/>
              </a:rPr>
              <a:t>/</a:t>
            </a:r>
            <a:r>
              <a:rPr lang="en-US" sz="8000" dirty="0" smtClean="0">
                <a:cs typeface="Times New Roman"/>
              </a:rPr>
              <a:t>Corona </a:t>
            </a:r>
            <a:r>
              <a:rPr lang="en-US" sz="8000" dirty="0">
                <a:cs typeface="Times New Roman"/>
              </a:rPr>
              <a:t>m</a:t>
            </a:r>
            <a:r>
              <a:rPr lang="en-US" sz="8000" dirty="0" smtClean="0">
                <a:cs typeface="Times New Roman"/>
              </a:rPr>
              <a:t>odel--  is OK for p</a:t>
            </a:r>
            <a:r>
              <a:rPr lang="en-US" sz="8000" dirty="0">
                <a:cs typeface="Times New Roman"/>
              </a:rPr>
              <a:t>/π ratio </a:t>
            </a:r>
            <a:r>
              <a:rPr lang="en-US" sz="8000" dirty="0" smtClean="0">
                <a:cs typeface="Times New Roman"/>
              </a:rPr>
              <a:t>, PYTHIA8 [3] fails completely</a:t>
            </a:r>
          </a:p>
          <a:p>
            <a:pPr>
              <a:buFont typeface="Wingdings" charset="2"/>
              <a:buChar char="Ø"/>
            </a:pPr>
            <a:endParaRPr lang="en-US" dirty="0"/>
          </a:p>
        </p:txBody>
      </p:sp>
      <p:sp>
        <p:nvSpPr>
          <p:cNvPr id="5" name="Slide Number Placeholder 4"/>
          <p:cNvSpPr>
            <a:spLocks noGrp="1"/>
          </p:cNvSpPr>
          <p:nvPr>
            <p:ph type="sldNum" sz="quarter" idx="12"/>
          </p:nvPr>
        </p:nvSpPr>
        <p:spPr/>
        <p:txBody>
          <a:bodyPr/>
          <a:lstStyle/>
          <a:p>
            <a:fld id="{64A37AA1-420C-964A-9246-19B621C1F940}" type="slidenum">
              <a:rPr lang="en-US" smtClean="0"/>
              <a:t>17</a:t>
            </a:fld>
            <a:endParaRPr lang="en-US"/>
          </a:p>
        </p:txBody>
      </p:sp>
      <p:pic>
        <p:nvPicPr>
          <p:cNvPr id="6" name="Picture 5"/>
          <p:cNvPicPr>
            <a:picLocks noChangeAspect="1"/>
          </p:cNvPicPr>
          <p:nvPr/>
        </p:nvPicPr>
        <p:blipFill>
          <a:blip r:embed="rId3"/>
          <a:stretch>
            <a:fillRect/>
          </a:stretch>
        </p:blipFill>
        <p:spPr>
          <a:xfrm>
            <a:off x="261872" y="1312278"/>
            <a:ext cx="4614928" cy="3886256"/>
          </a:xfrm>
          <a:prstGeom prst="rect">
            <a:avLst/>
          </a:prstGeom>
        </p:spPr>
      </p:pic>
      <p:sp>
        <p:nvSpPr>
          <p:cNvPr id="7" name="Rectangle 6"/>
          <p:cNvSpPr/>
          <p:nvPr/>
        </p:nvSpPr>
        <p:spPr>
          <a:xfrm>
            <a:off x="457200" y="973723"/>
            <a:ext cx="2364149" cy="338554"/>
          </a:xfrm>
          <a:prstGeom prst="rect">
            <a:avLst/>
          </a:prstGeom>
        </p:spPr>
        <p:txBody>
          <a:bodyPr wrap="none">
            <a:spAutoFit/>
          </a:bodyPr>
          <a:lstStyle/>
          <a:p>
            <a:r>
              <a:rPr lang="en-US" sz="1600" dirty="0" smtClean="0">
                <a:solidFill>
                  <a:srgbClr val="0000FF"/>
                </a:solidFill>
              </a:rPr>
              <a:t>DOI</a:t>
            </a:r>
            <a:r>
              <a:rPr lang="en-US" sz="1600" dirty="0">
                <a:solidFill>
                  <a:srgbClr val="0000FF"/>
                </a:solidFill>
              </a:rPr>
              <a:t>:10.1038/NPHYS/</a:t>
            </a:r>
            <a:r>
              <a:rPr lang="en-US" sz="1600" dirty="0" smtClean="0">
                <a:solidFill>
                  <a:srgbClr val="0000FF"/>
                </a:solidFill>
              </a:rPr>
              <a:t>4111 </a:t>
            </a:r>
            <a:endParaRPr lang="en-US" sz="1600" dirty="0"/>
          </a:p>
        </p:txBody>
      </p:sp>
      <p:sp>
        <p:nvSpPr>
          <p:cNvPr id="12" name="Rectangle 11"/>
          <p:cNvSpPr/>
          <p:nvPr/>
        </p:nvSpPr>
        <p:spPr>
          <a:xfrm>
            <a:off x="261872" y="5198534"/>
            <a:ext cx="8625418" cy="1077218"/>
          </a:xfrm>
          <a:prstGeom prst="rect">
            <a:avLst/>
          </a:prstGeom>
        </p:spPr>
        <p:txBody>
          <a:bodyPr wrap="square">
            <a:spAutoFit/>
          </a:bodyPr>
          <a:lstStyle/>
          <a:p>
            <a:r>
              <a:rPr lang="en-US" sz="1600" dirty="0">
                <a:cs typeface="Times New Roman"/>
              </a:rPr>
              <a:t>[1] </a:t>
            </a:r>
            <a:r>
              <a:rPr lang="en-US" sz="1600" dirty="0" err="1">
                <a:solidFill>
                  <a:srgbClr val="0000FF"/>
                </a:solidFill>
                <a:cs typeface="Times New Roman"/>
              </a:rPr>
              <a:t>C.Bierlich</a:t>
            </a:r>
            <a:r>
              <a:rPr lang="en-US" sz="1600" dirty="0">
                <a:solidFill>
                  <a:srgbClr val="0000FF"/>
                </a:solidFill>
                <a:cs typeface="Times New Roman"/>
              </a:rPr>
              <a:t>, </a:t>
            </a:r>
            <a:r>
              <a:rPr lang="en-US" sz="1600" dirty="0" err="1">
                <a:solidFill>
                  <a:srgbClr val="0000FF"/>
                </a:solidFill>
                <a:cs typeface="Times New Roman"/>
              </a:rPr>
              <a:t>G.Gustafson</a:t>
            </a:r>
            <a:r>
              <a:rPr lang="en-US" sz="1600" dirty="0">
                <a:solidFill>
                  <a:srgbClr val="0000FF"/>
                </a:solidFill>
                <a:cs typeface="Times New Roman"/>
              </a:rPr>
              <a:t>, </a:t>
            </a:r>
            <a:r>
              <a:rPr lang="en-US" sz="1600" dirty="0" err="1">
                <a:solidFill>
                  <a:srgbClr val="0000FF"/>
                </a:solidFill>
                <a:cs typeface="Times New Roman"/>
              </a:rPr>
              <a:t>L.Lonnblad</a:t>
            </a:r>
            <a:r>
              <a:rPr lang="en-US" sz="1600" dirty="0">
                <a:solidFill>
                  <a:srgbClr val="0000FF"/>
                </a:solidFill>
                <a:cs typeface="Times New Roman"/>
              </a:rPr>
              <a:t>, A.Tarasov</a:t>
            </a:r>
            <a:r>
              <a:rPr lang="en-US" sz="1600" dirty="0">
                <a:cs typeface="Times New Roman"/>
              </a:rPr>
              <a:t>, </a:t>
            </a:r>
            <a:r>
              <a:rPr lang="en-US" sz="1600" dirty="0">
                <a:cs typeface="Times New Roman"/>
                <a:hlinkClick r:id="rId4"/>
              </a:rPr>
              <a:t>https://inspirehep.net/record/1335149</a:t>
            </a:r>
            <a:r>
              <a:rPr lang="en-US" sz="1600" dirty="0">
                <a:cs typeface="Times New Roman"/>
              </a:rPr>
              <a:t> (2015</a:t>
            </a:r>
            <a:r>
              <a:rPr lang="en-US" sz="1600" dirty="0" smtClean="0">
                <a:cs typeface="Times New Roman"/>
              </a:rPr>
              <a:t>); </a:t>
            </a:r>
          </a:p>
          <a:p>
            <a:r>
              <a:rPr lang="en-US" sz="1600" dirty="0" smtClean="0">
                <a:cs typeface="Times New Roman"/>
              </a:rPr>
              <a:t> </a:t>
            </a:r>
            <a:r>
              <a:rPr lang="en-US" sz="1600" dirty="0">
                <a:solidFill>
                  <a:srgbClr val="0000FF"/>
                </a:solidFill>
                <a:cs typeface="Times New Roman"/>
              </a:rPr>
              <a:t>Bierlich, C. &amp; Christiansen</a:t>
            </a:r>
            <a:r>
              <a:rPr lang="en-US" sz="1600" dirty="0">
                <a:cs typeface="Times New Roman"/>
              </a:rPr>
              <a:t>, J. R. </a:t>
            </a:r>
            <a:r>
              <a:rPr lang="en-US" sz="1600" i="1" dirty="0">
                <a:cs typeface="Times New Roman"/>
              </a:rPr>
              <a:t>Phys. Rev. D </a:t>
            </a:r>
            <a:r>
              <a:rPr lang="en-US" sz="1600" b="1" dirty="0">
                <a:cs typeface="Times New Roman"/>
              </a:rPr>
              <a:t>92, </a:t>
            </a:r>
            <a:r>
              <a:rPr lang="en-US" sz="1600" dirty="0">
                <a:cs typeface="Times New Roman"/>
              </a:rPr>
              <a:t>094010 (2015</a:t>
            </a:r>
            <a:r>
              <a:rPr lang="en-US" sz="1600" dirty="0" smtClean="0">
                <a:cs typeface="Times New Roman"/>
              </a:rPr>
              <a:t>);  </a:t>
            </a:r>
          </a:p>
          <a:p>
            <a:r>
              <a:rPr lang="en-US" sz="1600" dirty="0" smtClean="0">
                <a:cs typeface="Times New Roman"/>
              </a:rPr>
              <a:t>[2]</a:t>
            </a:r>
            <a:r>
              <a:rPr lang="en-US" sz="1600" dirty="0">
                <a:cs typeface="Times New Roman"/>
              </a:rPr>
              <a:t> </a:t>
            </a:r>
            <a:r>
              <a:rPr lang="en-US" sz="1600" dirty="0" err="1">
                <a:solidFill>
                  <a:srgbClr val="0000FF"/>
                </a:solidFill>
                <a:cs typeface="Times New Roman"/>
              </a:rPr>
              <a:t>Pierog</a:t>
            </a:r>
            <a:r>
              <a:rPr lang="en-US" sz="1600" dirty="0" err="1" smtClean="0">
                <a:solidFill>
                  <a:srgbClr val="0000FF"/>
                </a:solidFill>
                <a:cs typeface="Times New Roman"/>
              </a:rPr>
              <a:t>,et</a:t>
            </a:r>
            <a:r>
              <a:rPr lang="en-US" sz="1600" dirty="0" smtClean="0">
                <a:solidFill>
                  <a:srgbClr val="0000FF"/>
                </a:solidFill>
                <a:cs typeface="Times New Roman"/>
              </a:rPr>
              <a:t> al.,</a:t>
            </a:r>
            <a:r>
              <a:rPr lang="en-US" sz="1600" i="1" dirty="0" err="1" smtClean="0">
                <a:cs typeface="Times New Roman"/>
              </a:rPr>
              <a:t>Phys</a:t>
            </a:r>
            <a:r>
              <a:rPr lang="en-US" sz="1600" i="1" dirty="0">
                <a:cs typeface="Times New Roman"/>
              </a:rPr>
              <a:t>. Rev. C </a:t>
            </a:r>
            <a:r>
              <a:rPr lang="en-US" sz="1600" b="1" dirty="0" smtClean="0">
                <a:cs typeface="Times New Roman"/>
              </a:rPr>
              <a:t>92, </a:t>
            </a:r>
            <a:r>
              <a:rPr lang="en-US" sz="1600" dirty="0" smtClean="0">
                <a:cs typeface="Times New Roman"/>
              </a:rPr>
              <a:t>034906 </a:t>
            </a:r>
            <a:r>
              <a:rPr lang="en-US" sz="1600" dirty="0">
                <a:cs typeface="Times New Roman"/>
              </a:rPr>
              <a:t>(2015). </a:t>
            </a:r>
          </a:p>
          <a:p>
            <a:pPr lvl="0"/>
            <a:r>
              <a:rPr lang="en-US" sz="1600" dirty="0" smtClean="0">
                <a:cs typeface="Times New Roman"/>
              </a:rPr>
              <a:t>[3] </a:t>
            </a:r>
            <a:r>
              <a:rPr lang="en-US" sz="1600" dirty="0" err="1">
                <a:solidFill>
                  <a:srgbClr val="0000FF"/>
                </a:solidFill>
                <a:cs typeface="Times New Roman"/>
              </a:rPr>
              <a:t>Sjöstrand</a:t>
            </a:r>
            <a:r>
              <a:rPr lang="en-US" sz="1600" dirty="0">
                <a:solidFill>
                  <a:srgbClr val="0000FF"/>
                </a:solidFill>
                <a:cs typeface="Times New Roman"/>
              </a:rPr>
              <a:t>, T., </a:t>
            </a:r>
            <a:r>
              <a:rPr lang="en-US" sz="1600" dirty="0" err="1">
                <a:solidFill>
                  <a:srgbClr val="0000FF"/>
                </a:solidFill>
                <a:cs typeface="Times New Roman"/>
              </a:rPr>
              <a:t>Mrenna</a:t>
            </a:r>
            <a:r>
              <a:rPr lang="en-US" sz="1600" dirty="0">
                <a:solidFill>
                  <a:srgbClr val="0000FF"/>
                </a:solidFill>
                <a:cs typeface="Times New Roman"/>
              </a:rPr>
              <a:t>, S. &amp; </a:t>
            </a:r>
            <a:r>
              <a:rPr lang="en-US" sz="1600" dirty="0" err="1">
                <a:solidFill>
                  <a:srgbClr val="0000FF"/>
                </a:solidFill>
                <a:cs typeface="Times New Roman"/>
              </a:rPr>
              <a:t>Skands</a:t>
            </a:r>
            <a:r>
              <a:rPr lang="en-US" sz="1600" dirty="0">
                <a:solidFill>
                  <a:srgbClr val="0000FF"/>
                </a:solidFill>
                <a:cs typeface="Times New Roman"/>
              </a:rPr>
              <a:t>, P. Z. </a:t>
            </a:r>
            <a:r>
              <a:rPr lang="en-US" sz="1600" i="1" dirty="0" err="1">
                <a:cs typeface="Times New Roman"/>
              </a:rPr>
              <a:t>Comput</a:t>
            </a:r>
            <a:r>
              <a:rPr lang="en-US" sz="1600" i="1" dirty="0">
                <a:cs typeface="Times New Roman"/>
              </a:rPr>
              <a:t>. Phys. </a:t>
            </a:r>
            <a:r>
              <a:rPr lang="en-US" sz="1600" i="1" dirty="0" err="1">
                <a:cs typeface="Times New Roman"/>
              </a:rPr>
              <a:t>Commun</a:t>
            </a:r>
            <a:r>
              <a:rPr lang="en-US" sz="1600" i="1" dirty="0">
                <a:cs typeface="Times New Roman"/>
              </a:rPr>
              <a:t>. </a:t>
            </a:r>
            <a:r>
              <a:rPr lang="en-US" sz="1600" b="1" dirty="0">
                <a:cs typeface="Times New Roman"/>
              </a:rPr>
              <a:t>178, </a:t>
            </a:r>
            <a:r>
              <a:rPr lang="en-US" sz="1600" dirty="0">
                <a:cs typeface="Times New Roman"/>
              </a:rPr>
              <a:t>852–867 (2008). </a:t>
            </a:r>
            <a:endParaRPr lang="ru-RU" sz="1600" dirty="0">
              <a:cs typeface="Times New Roman"/>
            </a:endParaRPr>
          </a:p>
        </p:txBody>
      </p:sp>
      <p:cxnSp>
        <p:nvCxnSpPr>
          <p:cNvPr id="8" name="AutoShape 5"/>
          <p:cNvCxnSpPr>
            <a:cxnSpLocks noChangeShapeType="1"/>
          </p:cNvCxnSpPr>
          <p:nvPr/>
        </p:nvCxnSpPr>
        <p:spPr bwMode="auto">
          <a:xfrm>
            <a:off x="152400" y="9652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5"/>
          <a:stretch>
            <a:fillRect/>
          </a:stretch>
        </p:blipFill>
        <p:spPr>
          <a:xfrm>
            <a:off x="8552392" y="76199"/>
            <a:ext cx="532038" cy="738718"/>
          </a:xfrm>
          <a:prstGeom prst="rect">
            <a:avLst/>
          </a:prstGeom>
        </p:spPr>
      </p:pic>
      <p:sp>
        <p:nvSpPr>
          <p:cNvPr id="11" name="Footer Placeholder 10"/>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7179652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95" y="-186267"/>
            <a:ext cx="9061943" cy="1603905"/>
          </a:xfrm>
        </p:spPr>
        <p:txBody>
          <a:bodyPr>
            <a:noAutofit/>
          </a:bodyPr>
          <a:lstStyle/>
          <a:p>
            <a:r>
              <a:rPr lang="en-US" sz="3200" dirty="0">
                <a:solidFill>
                  <a:srgbClr val="3366FF"/>
                </a:solidFill>
                <a:cs typeface="Times New Roman"/>
              </a:rPr>
              <a:t>Hyperon-to-pion ratios as a function of &lt;N</a:t>
            </a:r>
            <a:r>
              <a:rPr lang="en-US" sz="3200" baseline="-25000" dirty="0">
                <a:solidFill>
                  <a:srgbClr val="3366FF"/>
                </a:solidFill>
                <a:cs typeface="Times New Roman"/>
              </a:rPr>
              <a:t>part</a:t>
            </a:r>
            <a:r>
              <a:rPr lang="en-US" sz="3200" dirty="0">
                <a:solidFill>
                  <a:srgbClr val="3366FF"/>
                </a:solidFill>
                <a:cs typeface="Times New Roman"/>
              </a:rPr>
              <a:t>&gt;, </a:t>
            </a:r>
            <a:r>
              <a:rPr lang="en-US" sz="3200" dirty="0" smtClean="0">
                <a:solidFill>
                  <a:srgbClr val="3366FF"/>
                </a:solidFill>
                <a:cs typeface="Times New Roman"/>
              </a:rPr>
              <a:t/>
            </a:r>
            <a:br>
              <a:rPr lang="en-US" sz="3200" dirty="0" smtClean="0">
                <a:solidFill>
                  <a:srgbClr val="3366FF"/>
                </a:solidFill>
                <a:cs typeface="Times New Roman"/>
              </a:rPr>
            </a:br>
            <a:r>
              <a:rPr lang="en-US" sz="3200" dirty="0" smtClean="0">
                <a:solidFill>
                  <a:srgbClr val="3366FF"/>
                </a:solidFill>
                <a:cs typeface="Times New Roman"/>
              </a:rPr>
              <a:t>for </a:t>
            </a:r>
            <a:r>
              <a:rPr lang="en-US" sz="3200" dirty="0">
                <a:solidFill>
                  <a:srgbClr val="3366FF"/>
                </a:solidFill>
                <a:cs typeface="Times New Roman"/>
              </a:rPr>
              <a:t>A-A and pp collisions at </a:t>
            </a:r>
            <a:r>
              <a:rPr lang="en-US" sz="3200" dirty="0" smtClean="0">
                <a:solidFill>
                  <a:srgbClr val="3366FF"/>
                </a:solidFill>
                <a:cs typeface="Times New Roman"/>
              </a:rPr>
              <a:t>LHC </a:t>
            </a:r>
            <a:r>
              <a:rPr lang="en-US" sz="3200" dirty="0">
                <a:solidFill>
                  <a:srgbClr val="3366FF"/>
                </a:solidFill>
                <a:cs typeface="Times New Roman"/>
              </a:rPr>
              <a:t>and RHIC energies</a:t>
            </a:r>
            <a:r>
              <a:rPr lang="en-US" sz="3200" dirty="0">
                <a:solidFill>
                  <a:srgbClr val="0000FF"/>
                </a:solidFill>
                <a:cs typeface="Times New Roman"/>
              </a:rPr>
              <a:t>.</a:t>
            </a:r>
          </a:p>
        </p:txBody>
      </p:sp>
      <p:sp>
        <p:nvSpPr>
          <p:cNvPr id="3" name="Content Placeholder 2"/>
          <p:cNvSpPr>
            <a:spLocks noGrp="1"/>
          </p:cNvSpPr>
          <p:nvPr>
            <p:ph idx="1"/>
          </p:nvPr>
        </p:nvSpPr>
        <p:spPr>
          <a:xfrm>
            <a:off x="-50800" y="1651001"/>
            <a:ext cx="5638801" cy="2573866"/>
          </a:xfrm>
        </p:spPr>
        <p:txBody>
          <a:bodyPr>
            <a:normAutofit fontScale="25000" lnSpcReduction="20000"/>
          </a:bodyPr>
          <a:lstStyle/>
          <a:p>
            <a:pPr>
              <a:buFont typeface="Wingdings" charset="2"/>
              <a:buChar char="Ø"/>
            </a:pPr>
            <a:r>
              <a:rPr lang="en-US" sz="8000" dirty="0" smtClean="0">
                <a:cs typeface="Times New Roman"/>
              </a:rPr>
              <a:t>General smooth increase of ratio with system size (centrality)</a:t>
            </a:r>
          </a:p>
          <a:p>
            <a:pPr>
              <a:buFont typeface="Wingdings" charset="2"/>
              <a:buChar char="Ø"/>
            </a:pPr>
            <a:r>
              <a:rPr lang="en-US" sz="8000" dirty="0" smtClean="0">
                <a:solidFill>
                  <a:srgbClr val="3366FF"/>
                </a:solidFill>
                <a:cs typeface="Times New Roman"/>
              </a:rPr>
              <a:t>Flattening after &lt;N</a:t>
            </a:r>
            <a:r>
              <a:rPr lang="en-US" sz="8000" baseline="-25000" dirty="0" smtClean="0">
                <a:solidFill>
                  <a:srgbClr val="3366FF"/>
                </a:solidFill>
                <a:cs typeface="Times New Roman"/>
              </a:rPr>
              <a:t>part</a:t>
            </a:r>
            <a:r>
              <a:rPr lang="en-US" sz="8000" dirty="0" smtClean="0">
                <a:solidFill>
                  <a:srgbClr val="3366FF"/>
                </a:solidFill>
                <a:cs typeface="Times New Roman"/>
              </a:rPr>
              <a:t>&gt;~150</a:t>
            </a:r>
          </a:p>
          <a:p>
            <a:pPr>
              <a:buFont typeface="Wingdings" charset="2"/>
              <a:buChar char="Ø"/>
            </a:pPr>
            <a:r>
              <a:rPr lang="en-US" sz="8000" dirty="0">
                <a:solidFill>
                  <a:srgbClr val="3366FF"/>
                </a:solidFill>
                <a:cs typeface="Times New Roman"/>
              </a:rPr>
              <a:t>R</a:t>
            </a:r>
            <a:r>
              <a:rPr lang="en-US" sz="8000" dirty="0" smtClean="0">
                <a:solidFill>
                  <a:srgbClr val="3366FF"/>
                </a:solidFill>
                <a:cs typeface="Times New Roman"/>
              </a:rPr>
              <a:t>atios </a:t>
            </a:r>
            <a:r>
              <a:rPr lang="en-US" sz="8000" dirty="0">
                <a:solidFill>
                  <a:srgbClr val="3366FF"/>
                </a:solidFill>
                <a:cs typeface="Times New Roman"/>
              </a:rPr>
              <a:t>are similar at </a:t>
            </a:r>
            <a:r>
              <a:rPr lang="en-US" sz="8000" dirty="0" smtClean="0">
                <a:solidFill>
                  <a:srgbClr val="3366FF"/>
                </a:solidFill>
                <a:cs typeface="Times New Roman"/>
              </a:rPr>
              <a:t>RHIC and LHC</a:t>
            </a:r>
          </a:p>
          <a:p>
            <a:pPr>
              <a:buFont typeface="Wingdings" charset="2"/>
              <a:buChar char="Ø"/>
            </a:pPr>
            <a:r>
              <a:rPr lang="en-US" sz="8000" dirty="0" smtClean="0">
                <a:solidFill>
                  <a:srgbClr val="3366FF"/>
                </a:solidFill>
                <a:cs typeface="Times New Roman"/>
              </a:rPr>
              <a:t>Increase in h/π ratios with energy is noticeable for </a:t>
            </a:r>
            <a:r>
              <a:rPr lang="en-US" sz="8000" dirty="0" err="1" smtClean="0">
                <a:solidFill>
                  <a:srgbClr val="3366FF"/>
                </a:solidFill>
                <a:cs typeface="Times New Roman"/>
              </a:rPr>
              <a:t>pp</a:t>
            </a:r>
            <a:r>
              <a:rPr lang="en-US" sz="8000" dirty="0" smtClean="0">
                <a:solidFill>
                  <a:srgbClr val="3366FF"/>
                </a:solidFill>
                <a:cs typeface="Times New Roman"/>
              </a:rPr>
              <a:t> collisions </a:t>
            </a:r>
          </a:p>
          <a:p>
            <a:pPr>
              <a:buFont typeface="Wingdings" charset="2"/>
              <a:buChar char="Ø"/>
            </a:pPr>
            <a:r>
              <a:rPr lang="en-US" sz="8000" dirty="0" smtClean="0">
                <a:cs typeface="Times New Roman"/>
              </a:rPr>
              <a:t>Lines – </a:t>
            </a:r>
            <a:r>
              <a:rPr lang="en-US" sz="8000" dirty="0" smtClean="0">
                <a:solidFill>
                  <a:srgbClr val="0000FF"/>
                </a:solidFill>
                <a:cs typeface="Times New Roman"/>
              </a:rPr>
              <a:t>predictions of thermal </a:t>
            </a:r>
            <a:r>
              <a:rPr lang="en-US" sz="8000" dirty="0">
                <a:solidFill>
                  <a:srgbClr val="0000FF"/>
                </a:solidFill>
                <a:cs typeface="Times New Roman"/>
              </a:rPr>
              <a:t>statistical </a:t>
            </a:r>
            <a:r>
              <a:rPr lang="en-US" sz="8000" dirty="0" smtClean="0">
                <a:solidFill>
                  <a:srgbClr val="0000FF"/>
                </a:solidFill>
                <a:cs typeface="Times New Roman"/>
              </a:rPr>
              <a:t>models </a:t>
            </a:r>
            <a:r>
              <a:rPr lang="en-US" sz="8000" dirty="0">
                <a:cs typeface="Times New Roman"/>
              </a:rPr>
              <a:t>based on a grand canonical approach [1],[</a:t>
            </a:r>
            <a:r>
              <a:rPr lang="en-US" sz="8000" dirty="0" smtClean="0">
                <a:cs typeface="Times New Roman"/>
              </a:rPr>
              <a:t>2]</a:t>
            </a:r>
          </a:p>
          <a:p>
            <a:pPr marL="0" indent="0">
              <a:buNone/>
            </a:pPr>
            <a:endParaRPr lang="en-US" sz="8000" dirty="0" smtClean="0">
              <a:solidFill>
                <a:srgbClr val="FF0000"/>
              </a:solidFill>
              <a:cs typeface="Times New Roman"/>
            </a:endParaRPr>
          </a:p>
          <a:p>
            <a:pPr marL="0" indent="0">
              <a:buNone/>
            </a:pPr>
            <a:endParaRPr lang="ru-RU" sz="8000" dirty="0" smtClean="0">
              <a:solidFill>
                <a:srgbClr val="FF0000"/>
              </a:solidFill>
              <a:cs typeface="Times New Roman"/>
            </a:endParaRPr>
          </a:p>
          <a:p>
            <a:pPr marL="0" indent="0">
              <a:buNone/>
            </a:pPr>
            <a:r>
              <a:rPr lang="en-US" sz="8000" dirty="0" smtClean="0">
                <a:cs typeface="Times New Roman"/>
              </a:rPr>
              <a:t>[</a:t>
            </a:r>
            <a:r>
              <a:rPr lang="en-US" sz="8000" dirty="0">
                <a:cs typeface="Times New Roman"/>
              </a:rPr>
              <a:t>1] </a:t>
            </a:r>
            <a:r>
              <a:rPr lang="en-US" sz="8000" dirty="0">
                <a:solidFill>
                  <a:srgbClr val="0000FF"/>
                </a:solidFill>
                <a:cs typeface="Times New Roman"/>
              </a:rPr>
              <a:t>A. </a:t>
            </a:r>
            <a:r>
              <a:rPr lang="en-US" sz="8000" dirty="0" err="1">
                <a:solidFill>
                  <a:srgbClr val="0000FF"/>
                </a:solidFill>
                <a:cs typeface="Times New Roman"/>
              </a:rPr>
              <a:t>Andronic</a:t>
            </a:r>
            <a:r>
              <a:rPr lang="en-US" sz="8000" dirty="0">
                <a:solidFill>
                  <a:srgbClr val="0000FF"/>
                </a:solidFill>
                <a:cs typeface="Times New Roman"/>
              </a:rPr>
              <a:t> , P. Braun-</a:t>
            </a:r>
            <a:r>
              <a:rPr lang="en-US" sz="8000" dirty="0" err="1">
                <a:solidFill>
                  <a:srgbClr val="0000FF"/>
                </a:solidFill>
                <a:cs typeface="Times New Roman"/>
              </a:rPr>
              <a:t>Munzinger</a:t>
            </a:r>
            <a:r>
              <a:rPr lang="en-US" sz="8000" dirty="0">
                <a:solidFill>
                  <a:srgbClr val="0000FF"/>
                </a:solidFill>
                <a:cs typeface="Times New Roman"/>
              </a:rPr>
              <a:t> J. </a:t>
            </a:r>
            <a:r>
              <a:rPr lang="en-US" sz="8000" dirty="0" err="1">
                <a:solidFill>
                  <a:srgbClr val="0000FF"/>
                </a:solidFill>
                <a:cs typeface="Times New Roman"/>
              </a:rPr>
              <a:t>Stachel</a:t>
            </a:r>
            <a:r>
              <a:rPr lang="en-US" sz="8000" dirty="0">
                <a:solidFill>
                  <a:srgbClr val="0000FF"/>
                </a:solidFill>
                <a:cs typeface="Times New Roman"/>
              </a:rPr>
              <a:t> </a:t>
            </a:r>
            <a:r>
              <a:rPr lang="en-US" sz="8000" dirty="0">
                <a:cs typeface="Times New Roman"/>
              </a:rPr>
              <a:t>Phys. </a:t>
            </a:r>
            <a:r>
              <a:rPr lang="en-US" sz="8000" dirty="0" err="1">
                <a:cs typeface="Times New Roman"/>
              </a:rPr>
              <a:t>Lett</a:t>
            </a:r>
            <a:r>
              <a:rPr lang="en-US" sz="8000" dirty="0">
                <a:cs typeface="Times New Roman"/>
              </a:rPr>
              <a:t>. B 673 (2009), p. 142</a:t>
            </a:r>
          </a:p>
          <a:p>
            <a:pPr marL="0" indent="0">
              <a:buNone/>
            </a:pPr>
            <a:r>
              <a:rPr lang="en-US" sz="8000" dirty="0">
                <a:cs typeface="Times New Roman"/>
              </a:rPr>
              <a:t>[2] </a:t>
            </a:r>
            <a:r>
              <a:rPr lang="en-US" sz="8000" dirty="0">
                <a:solidFill>
                  <a:srgbClr val="0000FF"/>
                </a:solidFill>
                <a:cs typeface="Times New Roman"/>
              </a:rPr>
              <a:t>J. </a:t>
            </a:r>
            <a:r>
              <a:rPr lang="en-US" sz="8000" dirty="0" err="1">
                <a:solidFill>
                  <a:srgbClr val="0000FF"/>
                </a:solidFill>
                <a:cs typeface="Times New Roman"/>
              </a:rPr>
              <a:t>Cleymans</a:t>
            </a:r>
            <a:r>
              <a:rPr lang="en-US" sz="8000" dirty="0">
                <a:solidFill>
                  <a:srgbClr val="0000FF"/>
                </a:solidFill>
                <a:cs typeface="Times New Roman"/>
              </a:rPr>
              <a:t>, I. Kraus, H. </a:t>
            </a:r>
            <a:r>
              <a:rPr lang="en-US" sz="8000" dirty="0" err="1">
                <a:solidFill>
                  <a:srgbClr val="0000FF"/>
                </a:solidFill>
                <a:cs typeface="Times New Roman"/>
              </a:rPr>
              <a:t>Oeschler</a:t>
            </a:r>
            <a:r>
              <a:rPr lang="en-US" sz="8000" dirty="0">
                <a:solidFill>
                  <a:srgbClr val="0000FF"/>
                </a:solidFill>
                <a:cs typeface="Times New Roman"/>
              </a:rPr>
              <a:t>, K. </a:t>
            </a:r>
            <a:r>
              <a:rPr lang="en-US" sz="8000" dirty="0" err="1">
                <a:solidFill>
                  <a:srgbClr val="0000FF"/>
                </a:solidFill>
                <a:cs typeface="Times New Roman"/>
              </a:rPr>
              <a:t>Redlich</a:t>
            </a:r>
            <a:r>
              <a:rPr lang="en-US" sz="8000" dirty="0">
                <a:solidFill>
                  <a:srgbClr val="0000FF"/>
                </a:solidFill>
                <a:cs typeface="Times New Roman"/>
              </a:rPr>
              <a:t>, </a:t>
            </a:r>
            <a:r>
              <a:rPr lang="en-US" sz="8000" dirty="0" err="1">
                <a:solidFill>
                  <a:srgbClr val="0000FF"/>
                </a:solidFill>
                <a:cs typeface="Times New Roman"/>
              </a:rPr>
              <a:t>S.Wheaton</a:t>
            </a:r>
            <a:r>
              <a:rPr lang="en-US" sz="8000" dirty="0">
                <a:solidFill>
                  <a:srgbClr val="0000FF"/>
                </a:solidFill>
                <a:cs typeface="Times New Roman"/>
              </a:rPr>
              <a:t>, </a:t>
            </a:r>
            <a:r>
              <a:rPr lang="en-US" sz="8000" dirty="0">
                <a:cs typeface="Times New Roman"/>
              </a:rPr>
              <a:t>Phys. Rev. C,74 (2006) 03490</a:t>
            </a:r>
          </a:p>
          <a:p>
            <a:pPr marL="0" indent="0">
              <a:buNone/>
            </a:pPr>
            <a:endParaRPr lang="en-US" sz="8000" dirty="0">
              <a:latin typeface="Times New Roman"/>
              <a:cs typeface="Times New Roman"/>
            </a:endParaRPr>
          </a:p>
          <a:p>
            <a:pPr marL="0" indent="0" algn="ctr">
              <a:buNone/>
            </a:pPr>
            <a:endParaRPr lang="en-US" sz="8000" dirty="0" smtClean="0">
              <a:solidFill>
                <a:srgbClr val="FF0000"/>
              </a:solidFill>
              <a:latin typeface="Times New Roman"/>
              <a:cs typeface="Times New Roman"/>
            </a:endParaRPr>
          </a:p>
          <a:p>
            <a:pPr marL="2628900" lvl="6" indent="0" algn="ctr">
              <a:buNone/>
            </a:pPr>
            <a:r>
              <a:rPr lang="en-US" sz="3600" dirty="0" smtClean="0">
                <a:solidFill>
                  <a:schemeClr val="bg1">
                    <a:lumMod val="75000"/>
                  </a:schemeClr>
                </a:solidFill>
              </a:rPr>
              <a:t>   </a:t>
            </a:r>
            <a:endParaRPr lang="en-US" sz="4800" dirty="0">
              <a:solidFill>
                <a:srgbClr val="FF0000"/>
              </a:solidFill>
            </a:endParaRPr>
          </a:p>
          <a:p>
            <a:pPr algn="ctr"/>
            <a:endParaRPr lang="en-US" dirty="0"/>
          </a:p>
        </p:txBody>
      </p:sp>
      <p:pic>
        <p:nvPicPr>
          <p:cNvPr id="4" name="Picture 3" descr="hyperon-to-pion-2014-May-15-Fig_msPbPb_corryieldratiomsoverpiPap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1" y="2080909"/>
            <a:ext cx="3092826" cy="4221134"/>
          </a:xfrm>
          <a:prstGeom prst="rect">
            <a:avLst/>
          </a:prstGeom>
        </p:spPr>
      </p:pic>
      <p:sp>
        <p:nvSpPr>
          <p:cNvPr id="9" name="Slide Number Placeholder 8"/>
          <p:cNvSpPr>
            <a:spLocks noGrp="1"/>
          </p:cNvSpPr>
          <p:nvPr>
            <p:ph type="sldNum" sz="quarter" idx="12"/>
          </p:nvPr>
        </p:nvSpPr>
        <p:spPr/>
        <p:txBody>
          <a:bodyPr/>
          <a:lstStyle/>
          <a:p>
            <a:fld id="{64A37AA1-420C-964A-9246-19B621C1F940}" type="slidenum">
              <a:rPr lang="en-US" smtClean="0"/>
              <a:t>18</a:t>
            </a:fld>
            <a:endParaRPr lang="en-US"/>
          </a:p>
        </p:txBody>
      </p:sp>
      <p:sp>
        <p:nvSpPr>
          <p:cNvPr id="11" name="Rectangle 10"/>
          <p:cNvSpPr/>
          <p:nvPr/>
        </p:nvSpPr>
        <p:spPr>
          <a:xfrm>
            <a:off x="8348030" y="3439068"/>
            <a:ext cx="842937" cy="307777"/>
          </a:xfrm>
          <a:prstGeom prst="rect">
            <a:avLst/>
          </a:prstGeom>
        </p:spPr>
        <p:txBody>
          <a:bodyPr wrap="none">
            <a:spAutoFit/>
          </a:bodyPr>
          <a:lstStyle/>
          <a:p>
            <a:r>
              <a:rPr lang="en-US" sz="1400" dirty="0" smtClean="0"/>
              <a:t>164 </a:t>
            </a:r>
            <a:r>
              <a:rPr lang="en-US" sz="1400" dirty="0"/>
              <a:t>MeV</a:t>
            </a:r>
          </a:p>
        </p:txBody>
      </p:sp>
      <p:sp>
        <p:nvSpPr>
          <p:cNvPr id="12" name="Rectangle 11"/>
          <p:cNvSpPr/>
          <p:nvPr/>
        </p:nvSpPr>
        <p:spPr>
          <a:xfrm>
            <a:off x="8339563" y="3254402"/>
            <a:ext cx="842937" cy="307777"/>
          </a:xfrm>
          <a:prstGeom prst="rect">
            <a:avLst/>
          </a:prstGeom>
        </p:spPr>
        <p:txBody>
          <a:bodyPr wrap="none">
            <a:spAutoFit/>
          </a:bodyPr>
          <a:lstStyle/>
          <a:p>
            <a:r>
              <a:rPr lang="en-US" sz="1400" dirty="0" smtClean="0"/>
              <a:t>170 </a:t>
            </a:r>
            <a:r>
              <a:rPr lang="en-US" sz="1400" dirty="0"/>
              <a:t>MeV</a:t>
            </a:r>
          </a:p>
        </p:txBody>
      </p:sp>
      <p:sp>
        <p:nvSpPr>
          <p:cNvPr id="13" name="Rectangle 12"/>
          <p:cNvSpPr/>
          <p:nvPr/>
        </p:nvSpPr>
        <p:spPr>
          <a:xfrm>
            <a:off x="5641623" y="1558978"/>
            <a:ext cx="3549344" cy="400110"/>
          </a:xfrm>
          <a:prstGeom prst="rect">
            <a:avLst/>
          </a:prstGeom>
        </p:spPr>
        <p:txBody>
          <a:bodyPr wrap="none">
            <a:spAutoFit/>
          </a:bodyPr>
          <a:lstStyle/>
          <a:p>
            <a:r>
              <a:rPr lang="hu-HU" sz="2000" dirty="0">
                <a:solidFill>
                  <a:srgbClr val="3366FF"/>
                </a:solidFill>
                <a:cs typeface="Times New Roman"/>
              </a:rPr>
              <a:t>Phys. Lett. B 728 (2014) 216-227</a:t>
            </a:r>
            <a:endParaRPr lang="en-US" sz="2000" dirty="0">
              <a:solidFill>
                <a:srgbClr val="3366FF"/>
              </a:solidFill>
              <a:cs typeface="Times New Roman"/>
            </a:endParaRPr>
          </a:p>
        </p:txBody>
      </p:sp>
      <p:cxnSp>
        <p:nvCxnSpPr>
          <p:cNvPr id="10" name="AutoShape 5"/>
          <p:cNvCxnSpPr>
            <a:cxnSpLocks noChangeShapeType="1"/>
          </p:cNvCxnSpPr>
          <p:nvPr/>
        </p:nvCxnSpPr>
        <p:spPr bwMode="auto">
          <a:xfrm>
            <a:off x="650368" y="12530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6" name="Straight Arrow Connector 5"/>
          <p:cNvCxnSpPr/>
          <p:nvPr/>
        </p:nvCxnSpPr>
        <p:spPr>
          <a:xfrm flipV="1">
            <a:off x="5511800" y="2612999"/>
            <a:ext cx="2579733" cy="826070"/>
          </a:xfrm>
          <a:prstGeom prst="straightConnector1">
            <a:avLst/>
          </a:prstGeom>
          <a:ln w="12700">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511800" y="3439069"/>
            <a:ext cx="2150533" cy="123110"/>
          </a:xfrm>
          <a:prstGeom prst="straightConnector1">
            <a:avLst/>
          </a:prstGeom>
          <a:ln w="12700">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8552392" y="76199"/>
            <a:ext cx="532038" cy="738718"/>
          </a:xfrm>
          <a:prstGeom prst="rect">
            <a:avLst/>
          </a:prstGeom>
        </p:spPr>
      </p:pic>
      <p:sp>
        <p:nvSpPr>
          <p:cNvPr id="15" name="Footer Placeholder 1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7143697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0"/>
            <a:ext cx="8229600" cy="1143000"/>
          </a:xfrm>
        </p:spPr>
        <p:txBody>
          <a:bodyPr>
            <a:noAutofit/>
          </a:bodyPr>
          <a:lstStyle/>
          <a:p>
            <a:pPr algn="l"/>
            <a:r>
              <a:rPr lang="en-US" sz="3200" dirty="0">
                <a:solidFill>
                  <a:srgbClr val="0000FF"/>
                </a:solidFill>
              </a:rPr>
              <a:t>Some </a:t>
            </a:r>
            <a:r>
              <a:rPr lang="en-US" sz="3200" dirty="0" smtClean="0">
                <a:solidFill>
                  <a:srgbClr val="0000FF"/>
                </a:solidFill>
              </a:rPr>
              <a:t>theoretical approaches:</a:t>
            </a:r>
            <a:br>
              <a:rPr lang="en-US" sz="3200" dirty="0" smtClean="0">
                <a:solidFill>
                  <a:srgbClr val="0000FF"/>
                </a:solidFill>
              </a:rPr>
            </a:br>
            <a:r>
              <a:rPr lang="en-US" sz="3200" i="1" dirty="0" smtClean="0">
                <a:solidFill>
                  <a:srgbClr val="0000FF"/>
                </a:solidFill>
              </a:rPr>
              <a:t>string fusion </a:t>
            </a:r>
            <a:r>
              <a:rPr lang="en-US" sz="3200" dirty="0" smtClean="0">
                <a:solidFill>
                  <a:srgbClr val="0000FF"/>
                </a:solidFill>
              </a:rPr>
              <a:t>in DIPSY[1]</a:t>
            </a:r>
            <a:endParaRPr lang="en-US" sz="3200" dirty="0">
              <a:solidFill>
                <a:srgbClr val="0000FF"/>
              </a:solidFill>
            </a:endParaRPr>
          </a:p>
        </p:txBody>
      </p:sp>
      <p:sp>
        <p:nvSpPr>
          <p:cNvPr id="3" name="Content Placeholder 2"/>
          <p:cNvSpPr>
            <a:spLocks noGrp="1"/>
          </p:cNvSpPr>
          <p:nvPr>
            <p:ph idx="1"/>
          </p:nvPr>
        </p:nvSpPr>
        <p:spPr>
          <a:xfrm>
            <a:off x="207433" y="1228496"/>
            <a:ext cx="6184900" cy="4198638"/>
          </a:xfrm>
        </p:spPr>
        <p:txBody>
          <a:bodyPr>
            <a:normAutofit/>
          </a:bodyPr>
          <a:lstStyle/>
          <a:p>
            <a:pPr marL="0" indent="0">
              <a:buNone/>
            </a:pPr>
            <a:r>
              <a:rPr lang="en-US" sz="2200" dirty="0" smtClean="0">
                <a:cs typeface="Times New Roman"/>
              </a:rPr>
              <a:t>Data are bringing  </a:t>
            </a:r>
            <a:r>
              <a:rPr lang="en-US" sz="2200" dirty="0" smtClean="0">
                <a:solidFill>
                  <a:srgbClr val="3366FF"/>
                </a:solidFill>
                <a:cs typeface="Times New Roman"/>
              </a:rPr>
              <a:t>new constraints and new questions </a:t>
            </a:r>
            <a:r>
              <a:rPr lang="en-US" sz="2200" dirty="0" smtClean="0">
                <a:cs typeface="Times New Roman"/>
              </a:rPr>
              <a:t>to </a:t>
            </a:r>
            <a:r>
              <a:rPr lang="en-US" sz="2200" dirty="0">
                <a:cs typeface="Times New Roman"/>
              </a:rPr>
              <a:t>the </a:t>
            </a:r>
            <a:r>
              <a:rPr lang="en-US" sz="2200" dirty="0" smtClean="0">
                <a:cs typeface="Times New Roman"/>
              </a:rPr>
              <a:t>models </a:t>
            </a:r>
          </a:p>
          <a:p>
            <a:pPr marL="0" indent="0">
              <a:buNone/>
            </a:pPr>
            <a:r>
              <a:rPr lang="en-US" sz="2200" dirty="0" smtClean="0">
                <a:solidFill>
                  <a:srgbClr val="FF0000"/>
                </a:solidFill>
                <a:cs typeface="Times New Roman"/>
              </a:rPr>
              <a:t>DIPSY:</a:t>
            </a:r>
            <a:r>
              <a:rPr lang="en-US" sz="2200" dirty="0" smtClean="0">
                <a:cs typeface="Times New Roman"/>
              </a:rPr>
              <a:t> </a:t>
            </a:r>
            <a:endParaRPr lang="en-US" sz="2200" dirty="0" smtClean="0"/>
          </a:p>
          <a:p>
            <a:pPr>
              <a:buFont typeface="Wingdings" charset="2"/>
              <a:buChar char="Ø"/>
            </a:pPr>
            <a:r>
              <a:rPr lang="en-US" sz="2000" dirty="0"/>
              <a:t>S</a:t>
            </a:r>
            <a:r>
              <a:rPr lang="en-US" sz="2000" dirty="0" smtClean="0"/>
              <a:t>trings </a:t>
            </a:r>
            <a:r>
              <a:rPr lang="en-US" sz="2000" dirty="0"/>
              <a:t>close in </a:t>
            </a:r>
            <a:r>
              <a:rPr lang="en-US" sz="2000" dirty="0" smtClean="0"/>
              <a:t>space</a:t>
            </a:r>
          </a:p>
          <a:p>
            <a:pPr marL="0" indent="0">
              <a:buNone/>
            </a:pPr>
            <a:r>
              <a:rPr lang="en-US" sz="2000" dirty="0" smtClean="0"/>
              <a:t> </a:t>
            </a:r>
            <a:r>
              <a:rPr lang="en-US" sz="2000" dirty="0"/>
              <a:t>can fuse to form </a:t>
            </a:r>
            <a:r>
              <a:rPr lang="en-US" sz="2000" dirty="0" smtClean="0">
                <a:solidFill>
                  <a:srgbClr val="0000FF"/>
                </a:solidFill>
              </a:rPr>
              <a:t>“the </a:t>
            </a:r>
            <a:r>
              <a:rPr lang="en-US" sz="2000" dirty="0" err="1" smtClean="0">
                <a:solidFill>
                  <a:srgbClr val="0000FF"/>
                </a:solidFill>
              </a:rPr>
              <a:t>colour</a:t>
            </a:r>
            <a:r>
              <a:rPr lang="en-US" sz="2000" dirty="0" smtClean="0">
                <a:solidFill>
                  <a:srgbClr val="0000FF"/>
                </a:solidFill>
              </a:rPr>
              <a:t> </a:t>
            </a:r>
            <a:r>
              <a:rPr lang="en-US" sz="2000" dirty="0">
                <a:solidFill>
                  <a:srgbClr val="0000FF"/>
                </a:solidFill>
              </a:rPr>
              <a:t>ropes</a:t>
            </a:r>
            <a:r>
              <a:rPr lang="en-US" sz="2000" dirty="0" smtClean="0">
                <a:solidFill>
                  <a:srgbClr val="0000FF"/>
                </a:solidFill>
              </a:rPr>
              <a:t>” </a:t>
            </a:r>
            <a:endParaRPr lang="en-US" sz="2000" dirty="0">
              <a:solidFill>
                <a:srgbClr val="0000FF"/>
              </a:solidFill>
            </a:endParaRPr>
          </a:p>
          <a:p>
            <a:pPr>
              <a:buFont typeface="Wingdings" charset="2"/>
              <a:buChar char="Ø"/>
            </a:pPr>
            <a:r>
              <a:rPr lang="en-US" sz="2000" dirty="0"/>
              <a:t>N</a:t>
            </a:r>
            <a:r>
              <a:rPr lang="en-US" sz="2000" dirty="0" smtClean="0"/>
              <a:t>ew type of particle emitting sources </a:t>
            </a:r>
            <a:endParaRPr lang="ru-RU" sz="2000" dirty="0" smtClean="0"/>
          </a:p>
          <a:p>
            <a:pPr marL="0" indent="0">
              <a:buNone/>
            </a:pPr>
            <a:r>
              <a:rPr lang="ru-RU" sz="2000" dirty="0"/>
              <a:t> </a:t>
            </a:r>
            <a:r>
              <a:rPr lang="ru-RU" sz="2000" dirty="0" smtClean="0"/>
              <a:t>                                    </a:t>
            </a:r>
            <a:r>
              <a:rPr lang="en-US" sz="2000" dirty="0" smtClean="0"/>
              <a:t>-- </a:t>
            </a:r>
            <a:r>
              <a:rPr lang="en-US" sz="2000" dirty="0" smtClean="0">
                <a:solidFill>
                  <a:srgbClr val="0000FF"/>
                </a:solidFill>
              </a:rPr>
              <a:t>strings with higher tension</a:t>
            </a:r>
          </a:p>
          <a:p>
            <a:pPr>
              <a:buFont typeface="Wingdings" charset="2"/>
              <a:buChar char="Ø"/>
            </a:pPr>
            <a:r>
              <a:rPr lang="en-US" sz="2000" dirty="0">
                <a:solidFill>
                  <a:srgbClr val="FF0000"/>
                </a:solidFill>
              </a:rPr>
              <a:t>I</a:t>
            </a:r>
            <a:r>
              <a:rPr lang="en-US" sz="2000" dirty="0" smtClean="0">
                <a:solidFill>
                  <a:srgbClr val="FF0000"/>
                </a:solidFill>
              </a:rPr>
              <a:t>ncreased production of  strange particles </a:t>
            </a:r>
            <a:endParaRPr lang="ru-RU" sz="2000" dirty="0" smtClean="0">
              <a:solidFill>
                <a:srgbClr val="FF0000"/>
              </a:solidFill>
            </a:endParaRPr>
          </a:p>
          <a:p>
            <a:pPr marL="0" indent="0">
              <a:buNone/>
            </a:pPr>
            <a:r>
              <a:rPr lang="en-US" sz="2000" dirty="0" smtClean="0">
                <a:solidFill>
                  <a:srgbClr val="FF0000"/>
                </a:solidFill>
              </a:rPr>
              <a:t>and baryons</a:t>
            </a:r>
            <a:endParaRPr lang="ru-RU" sz="2000" dirty="0" smtClean="0">
              <a:solidFill>
                <a:srgbClr val="FF0000"/>
              </a:solidFill>
            </a:endParaRPr>
          </a:p>
          <a:p>
            <a:pPr>
              <a:buFont typeface="Wingdings" charset="2"/>
              <a:buChar char="Ø"/>
            </a:pPr>
            <a:r>
              <a:rPr lang="en-US" sz="2000" dirty="0" smtClean="0">
                <a:solidFill>
                  <a:srgbClr val="FF0000"/>
                </a:solidFill>
              </a:rPr>
              <a:t>Pre-Equilibrium Phase for QGP formation - ?</a:t>
            </a:r>
            <a:endParaRPr lang="ru-RU" sz="2000" dirty="0" smtClean="0">
              <a:solidFill>
                <a:srgbClr val="FF0000"/>
              </a:solidFill>
            </a:endParaRPr>
          </a:p>
          <a:p>
            <a:pPr>
              <a:buFont typeface="Wingdings" charset="2"/>
              <a:buChar char="Ø"/>
            </a:pPr>
            <a:r>
              <a:rPr lang="en-US" sz="2000" dirty="0" smtClean="0">
                <a:solidFill>
                  <a:srgbClr val="FF0000"/>
                </a:solidFill>
              </a:rPr>
              <a:t>A r</a:t>
            </a:r>
            <a:r>
              <a:rPr lang="ru-RU" sz="2000" dirty="0" err="1" smtClean="0">
                <a:solidFill>
                  <a:srgbClr val="FF0000"/>
                </a:solidFill>
              </a:rPr>
              <a:t>eminiscent</a:t>
            </a:r>
            <a:r>
              <a:rPr lang="ru-RU" sz="2000" dirty="0" smtClean="0">
                <a:solidFill>
                  <a:srgbClr val="FF0000"/>
                </a:solidFill>
              </a:rPr>
              <a:t> </a:t>
            </a:r>
            <a:r>
              <a:rPr lang="ru-RU" sz="2000" dirty="0" err="1">
                <a:solidFill>
                  <a:srgbClr val="FF0000"/>
                </a:solidFill>
              </a:rPr>
              <a:t>of</a:t>
            </a:r>
            <a:r>
              <a:rPr lang="ru-RU" sz="2000" dirty="0">
                <a:solidFill>
                  <a:srgbClr val="FF0000"/>
                </a:solidFill>
              </a:rPr>
              <a:t> </a:t>
            </a:r>
            <a:r>
              <a:rPr lang="ru-RU" sz="2000" dirty="0" err="1">
                <a:solidFill>
                  <a:srgbClr val="FF0000"/>
                </a:solidFill>
              </a:rPr>
              <a:t>a</a:t>
            </a:r>
            <a:r>
              <a:rPr lang="ru-RU" sz="2000" dirty="0">
                <a:solidFill>
                  <a:srgbClr val="FF0000"/>
                </a:solidFill>
              </a:rPr>
              <a:t> </a:t>
            </a:r>
            <a:r>
              <a:rPr lang="ru-RU" sz="2000" dirty="0" err="1">
                <a:solidFill>
                  <a:srgbClr val="FF0000"/>
                </a:solidFill>
              </a:rPr>
              <a:t>thermal</a:t>
            </a:r>
            <a:r>
              <a:rPr lang="ru-RU" sz="2000" dirty="0">
                <a:solidFill>
                  <a:srgbClr val="FF0000"/>
                </a:solidFill>
              </a:rPr>
              <a:t> </a:t>
            </a:r>
            <a:r>
              <a:rPr lang="ru-RU" sz="2000" dirty="0" err="1" smtClean="0">
                <a:solidFill>
                  <a:srgbClr val="FF0000"/>
                </a:solidFill>
              </a:rPr>
              <a:t>syste</a:t>
            </a:r>
            <a:r>
              <a:rPr lang="en-US" sz="2000" dirty="0" smtClean="0">
                <a:solidFill>
                  <a:srgbClr val="FF0000"/>
                </a:solidFill>
              </a:rPr>
              <a:t>m</a:t>
            </a:r>
            <a:r>
              <a:rPr lang="ru-RU" sz="2000" dirty="0" smtClean="0">
                <a:solidFill>
                  <a:srgbClr val="FF0000"/>
                </a:solidFill>
              </a:rPr>
              <a:t>  - ?</a:t>
            </a:r>
            <a:endParaRPr lang="en-US" sz="2400" dirty="0" smtClean="0">
              <a:solidFill>
                <a:srgbClr val="FF0000"/>
              </a:solidFill>
            </a:endParaRPr>
          </a:p>
          <a:p>
            <a:pPr marL="0" indent="0">
              <a:buNone/>
            </a:pPr>
            <a:endParaRPr lang="en-US" sz="1200"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1700" dirty="0" smtClean="0"/>
          </a:p>
        </p:txBody>
      </p:sp>
      <p:sp>
        <p:nvSpPr>
          <p:cNvPr id="5" name="Slide Number Placeholder 4"/>
          <p:cNvSpPr>
            <a:spLocks noGrp="1"/>
          </p:cNvSpPr>
          <p:nvPr>
            <p:ph type="sldNum" sz="quarter" idx="12"/>
          </p:nvPr>
        </p:nvSpPr>
        <p:spPr/>
        <p:txBody>
          <a:bodyPr/>
          <a:lstStyle/>
          <a:p>
            <a:fld id="{64A37AA1-420C-964A-9246-19B621C1F940}" type="slidenum">
              <a:rPr lang="en-US" smtClean="0"/>
              <a:t>19</a:t>
            </a:fld>
            <a:endParaRPr lang="en-US" dirty="0"/>
          </a:p>
        </p:txBody>
      </p:sp>
      <p:pic>
        <p:nvPicPr>
          <p:cNvPr id="11" name="Content Placeholder 5"/>
          <p:cNvPicPr>
            <a:picLocks noChangeAspect="1"/>
          </p:cNvPicPr>
          <p:nvPr/>
        </p:nvPicPr>
        <p:blipFill rotWithShape="1">
          <a:blip r:embed="rId3"/>
          <a:srcRect l="48336" t="10657" r="4367" b="-8123"/>
          <a:stretch/>
        </p:blipFill>
        <p:spPr>
          <a:xfrm>
            <a:off x="5368709" y="736601"/>
            <a:ext cx="3631358" cy="5228948"/>
          </a:xfrm>
          <a:prstGeom prst="rect">
            <a:avLst/>
          </a:prstGeom>
        </p:spPr>
      </p:pic>
      <p:sp>
        <p:nvSpPr>
          <p:cNvPr id="10" name="Title 1"/>
          <p:cNvSpPr txBox="1">
            <a:spLocks/>
          </p:cNvSpPr>
          <p:nvPr/>
        </p:nvSpPr>
        <p:spPr>
          <a:xfrm>
            <a:off x="-2692400" y="190870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0000FF"/>
              </a:solidFill>
            </a:endParaRPr>
          </a:p>
        </p:txBody>
      </p:sp>
      <p:sp>
        <p:nvSpPr>
          <p:cNvPr id="6" name="Rectangle 5"/>
          <p:cNvSpPr/>
          <p:nvPr/>
        </p:nvSpPr>
        <p:spPr>
          <a:xfrm>
            <a:off x="5813466" y="367268"/>
            <a:ext cx="2738926" cy="369332"/>
          </a:xfrm>
          <a:prstGeom prst="rect">
            <a:avLst/>
          </a:prstGeom>
        </p:spPr>
        <p:txBody>
          <a:bodyPr wrap="none">
            <a:spAutoFit/>
          </a:bodyPr>
          <a:lstStyle/>
          <a:p>
            <a:r>
              <a:rPr lang="en-US" dirty="0" smtClean="0">
                <a:solidFill>
                  <a:srgbClr val="0000FF"/>
                </a:solidFill>
                <a:latin typeface="Times New Roman"/>
                <a:cs typeface="Times New Roman"/>
              </a:rPr>
              <a:t>DOI:10.1038/NPHYS/4111 </a:t>
            </a:r>
            <a:endParaRPr lang="en-US" dirty="0">
              <a:latin typeface="Times New Roman"/>
              <a:cs typeface="Times New Roman"/>
            </a:endParaRPr>
          </a:p>
        </p:txBody>
      </p:sp>
      <p:sp>
        <p:nvSpPr>
          <p:cNvPr id="4" name="Rectangle 3"/>
          <p:cNvSpPr/>
          <p:nvPr/>
        </p:nvSpPr>
        <p:spPr>
          <a:xfrm>
            <a:off x="190501" y="5283193"/>
            <a:ext cx="8479366" cy="1200329"/>
          </a:xfrm>
          <a:prstGeom prst="rect">
            <a:avLst/>
          </a:prstGeom>
        </p:spPr>
        <p:txBody>
          <a:bodyPr wrap="square">
            <a:spAutoFit/>
          </a:bodyPr>
          <a:lstStyle/>
          <a:p>
            <a:r>
              <a:rPr lang="en-US" dirty="0" smtClean="0">
                <a:solidFill>
                  <a:srgbClr val="0000FF"/>
                </a:solidFill>
                <a:hlinkClick r:id="rId4"/>
              </a:rPr>
              <a:t>[1]  </a:t>
            </a:r>
            <a:r>
              <a:rPr lang="ru-RU" dirty="0" smtClean="0">
                <a:solidFill>
                  <a:srgbClr val="0000FF"/>
                </a:solidFill>
                <a:hlinkClick r:id="rId4"/>
              </a:rPr>
              <a:t>C</a:t>
            </a:r>
            <a:r>
              <a:rPr lang="en-US" dirty="0" smtClean="0">
                <a:solidFill>
                  <a:srgbClr val="0000FF"/>
                </a:solidFill>
                <a:hlinkClick r:id="rId4"/>
              </a:rPr>
              <a:t>.</a:t>
            </a:r>
            <a:r>
              <a:rPr lang="ru-RU" dirty="0" smtClean="0">
                <a:solidFill>
                  <a:srgbClr val="0000FF"/>
                </a:solidFill>
                <a:hlinkClick r:id="rId4"/>
              </a:rPr>
              <a:t>Bierlich</a:t>
            </a:r>
            <a:r>
              <a:rPr lang="ru-RU" dirty="0" smtClean="0">
                <a:solidFill>
                  <a:srgbClr val="0000FF"/>
                </a:solidFill>
              </a:rPr>
              <a:t>, </a:t>
            </a:r>
            <a:r>
              <a:rPr lang="ru-RU" dirty="0" smtClean="0">
                <a:solidFill>
                  <a:srgbClr val="0000FF"/>
                </a:solidFill>
                <a:hlinkClick r:id="rId5"/>
              </a:rPr>
              <a:t>J</a:t>
            </a:r>
            <a:r>
              <a:rPr lang="en-US" dirty="0" smtClean="0">
                <a:solidFill>
                  <a:srgbClr val="0000FF"/>
                </a:solidFill>
                <a:hlinkClick r:id="rId5"/>
              </a:rPr>
              <a:t>.</a:t>
            </a:r>
            <a:r>
              <a:rPr lang="ru-RU" dirty="0" smtClean="0">
                <a:solidFill>
                  <a:srgbClr val="0000FF"/>
                </a:solidFill>
                <a:hlinkClick r:id="rId5"/>
              </a:rPr>
              <a:t> R</a:t>
            </a:r>
            <a:r>
              <a:rPr lang="en-US" dirty="0" smtClean="0">
                <a:solidFill>
                  <a:srgbClr val="0000FF"/>
                </a:solidFill>
                <a:hlinkClick r:id="rId5"/>
              </a:rPr>
              <a:t>.</a:t>
            </a:r>
            <a:r>
              <a:rPr lang="ru-RU" dirty="0" smtClean="0">
                <a:solidFill>
                  <a:srgbClr val="0000FF"/>
                </a:solidFill>
                <a:hlinkClick r:id="rId5"/>
              </a:rPr>
              <a:t>Christiansen</a:t>
            </a:r>
            <a:r>
              <a:rPr lang="en-US" dirty="0" smtClean="0">
                <a:solidFill>
                  <a:srgbClr val="0000FF"/>
                </a:solidFill>
              </a:rPr>
              <a:t>, </a:t>
            </a:r>
            <a:r>
              <a:rPr lang="ru-RU" dirty="0" err="1" smtClean="0">
                <a:solidFill>
                  <a:srgbClr val="0000FF"/>
                </a:solidFill>
              </a:rPr>
              <a:t>Effects</a:t>
            </a:r>
            <a:r>
              <a:rPr lang="ru-RU" dirty="0" smtClean="0">
                <a:solidFill>
                  <a:srgbClr val="0000FF"/>
                </a:solidFill>
              </a:rPr>
              <a:t> </a:t>
            </a:r>
            <a:r>
              <a:rPr lang="ru-RU" dirty="0" err="1" smtClean="0">
                <a:solidFill>
                  <a:srgbClr val="0000FF"/>
                </a:solidFill>
              </a:rPr>
              <a:t>of</a:t>
            </a:r>
            <a:r>
              <a:rPr lang="ru-RU" dirty="0" smtClean="0">
                <a:solidFill>
                  <a:srgbClr val="0000FF"/>
                </a:solidFill>
              </a:rPr>
              <a:t> </a:t>
            </a:r>
            <a:r>
              <a:rPr lang="ru-RU" dirty="0" err="1" smtClean="0">
                <a:solidFill>
                  <a:srgbClr val="0000FF"/>
                </a:solidFill>
              </a:rPr>
              <a:t>Colour</a:t>
            </a:r>
            <a:r>
              <a:rPr lang="ru-RU" dirty="0" smtClean="0">
                <a:solidFill>
                  <a:srgbClr val="0000FF"/>
                </a:solidFill>
              </a:rPr>
              <a:t> </a:t>
            </a:r>
            <a:r>
              <a:rPr lang="ru-RU" dirty="0" err="1" smtClean="0">
                <a:solidFill>
                  <a:srgbClr val="0000FF"/>
                </a:solidFill>
              </a:rPr>
              <a:t>Reconnection</a:t>
            </a:r>
            <a:r>
              <a:rPr lang="ru-RU" dirty="0" smtClean="0">
                <a:solidFill>
                  <a:srgbClr val="0000FF"/>
                </a:solidFill>
              </a:rPr>
              <a:t> </a:t>
            </a:r>
            <a:r>
              <a:rPr lang="ru-RU" dirty="0" err="1" smtClean="0">
                <a:solidFill>
                  <a:srgbClr val="0000FF"/>
                </a:solidFill>
              </a:rPr>
              <a:t>on</a:t>
            </a:r>
            <a:r>
              <a:rPr lang="ru-RU" dirty="0" smtClean="0">
                <a:solidFill>
                  <a:srgbClr val="0000FF"/>
                </a:solidFill>
              </a:rPr>
              <a:t> </a:t>
            </a:r>
            <a:r>
              <a:rPr lang="ru-RU" dirty="0" err="1" smtClean="0">
                <a:solidFill>
                  <a:srgbClr val="0000FF"/>
                </a:solidFill>
              </a:rPr>
              <a:t>Hadron</a:t>
            </a:r>
            <a:r>
              <a:rPr lang="ru-RU" dirty="0" smtClean="0">
                <a:solidFill>
                  <a:srgbClr val="0000FF"/>
                </a:solidFill>
              </a:rPr>
              <a:t> </a:t>
            </a:r>
            <a:r>
              <a:rPr lang="ru-RU" dirty="0" err="1" smtClean="0">
                <a:solidFill>
                  <a:srgbClr val="0000FF"/>
                </a:solidFill>
              </a:rPr>
              <a:t>Flavour</a:t>
            </a:r>
            <a:r>
              <a:rPr lang="ru-RU" dirty="0" smtClean="0">
                <a:solidFill>
                  <a:srgbClr val="0000FF"/>
                </a:solidFill>
              </a:rPr>
              <a:t> </a:t>
            </a:r>
            <a:r>
              <a:rPr lang="ru-RU" dirty="0" err="1" smtClean="0">
                <a:solidFill>
                  <a:srgbClr val="0000FF"/>
                </a:solidFill>
              </a:rPr>
              <a:t>Observables</a:t>
            </a:r>
            <a:r>
              <a:rPr lang="en-US" dirty="0" smtClean="0">
                <a:solidFill>
                  <a:srgbClr val="0000FF"/>
                </a:solidFill>
              </a:rPr>
              <a:t>,  arxiv:1507.02091; </a:t>
            </a:r>
            <a:r>
              <a:rPr lang="en-US" dirty="0" smtClean="0">
                <a:solidFill>
                  <a:srgbClr val="3366FF"/>
                </a:solidFill>
              </a:rPr>
              <a:t>Christian Bierlich et al., arXiv:1412.6259</a:t>
            </a:r>
          </a:p>
          <a:p>
            <a:r>
              <a:rPr lang="en-US" b="1" dirty="0" smtClean="0">
                <a:solidFill>
                  <a:srgbClr val="3366FF"/>
                </a:solidFill>
              </a:rPr>
              <a:t>[2] </a:t>
            </a:r>
            <a:r>
              <a:rPr lang="en-US" b="1" dirty="0" smtClean="0">
                <a:solidFill>
                  <a:srgbClr val="0000FF"/>
                </a:solidFill>
              </a:rPr>
              <a:t>String </a:t>
            </a:r>
            <a:r>
              <a:rPr lang="en-US" b="1" dirty="0">
                <a:solidFill>
                  <a:srgbClr val="0000FF"/>
                </a:solidFill>
              </a:rPr>
              <a:t>fusion model</a:t>
            </a:r>
            <a:r>
              <a:rPr lang="en-US" dirty="0">
                <a:solidFill>
                  <a:srgbClr val="0000FF"/>
                </a:solidFill>
              </a:rPr>
              <a:t>: </a:t>
            </a:r>
            <a:r>
              <a:rPr lang="en-US" dirty="0" err="1">
                <a:solidFill>
                  <a:srgbClr val="0000FF"/>
                </a:solidFill>
              </a:rPr>
              <a:t>M.Braun,</a:t>
            </a:r>
            <a:r>
              <a:rPr lang="en-US" dirty="0" err="1" smtClean="0">
                <a:solidFill>
                  <a:srgbClr val="0000FF"/>
                </a:solidFill>
              </a:rPr>
              <a:t>C.Pajares</a:t>
            </a:r>
            <a:r>
              <a:rPr lang="en-US" dirty="0" smtClean="0">
                <a:solidFill>
                  <a:srgbClr val="0000FF"/>
                </a:solidFill>
              </a:rPr>
              <a:t>, </a:t>
            </a:r>
            <a:r>
              <a:rPr lang="hu-HU" dirty="0" smtClean="0">
                <a:solidFill>
                  <a:srgbClr val="0000FF"/>
                </a:solidFill>
              </a:rPr>
              <a:t>Phys</a:t>
            </a:r>
            <a:r>
              <a:rPr lang="hu-HU" dirty="0">
                <a:solidFill>
                  <a:srgbClr val="0000FF"/>
                </a:solidFill>
              </a:rPr>
              <a:t>. Lett. B 287, (1992) 154-158</a:t>
            </a:r>
            <a:endParaRPr lang="ru-RU" dirty="0">
              <a:solidFill>
                <a:srgbClr val="0000FF"/>
              </a:solidFill>
            </a:endParaRPr>
          </a:p>
          <a:p>
            <a:r>
              <a:rPr lang="en-US" dirty="0" smtClean="0">
                <a:solidFill>
                  <a:srgbClr val="3366FF"/>
                </a:solidFill>
              </a:rPr>
              <a:t> </a:t>
            </a:r>
          </a:p>
        </p:txBody>
      </p:sp>
      <p:pic>
        <p:nvPicPr>
          <p:cNvPr id="7" name="Picture 6"/>
          <p:cNvPicPr>
            <a:picLocks noChangeAspect="1"/>
          </p:cNvPicPr>
          <p:nvPr/>
        </p:nvPicPr>
        <p:blipFill rotWithShape="1">
          <a:blip r:embed="rId6"/>
          <a:srcRect l="17665" t="4233" r="8804" b="24695"/>
          <a:stretch/>
        </p:blipFill>
        <p:spPr>
          <a:xfrm>
            <a:off x="3107267" y="1576919"/>
            <a:ext cx="2429933" cy="1254127"/>
          </a:xfrm>
          <a:prstGeom prst="rect">
            <a:avLst/>
          </a:prstGeom>
        </p:spPr>
      </p:pic>
      <p:cxnSp>
        <p:nvCxnSpPr>
          <p:cNvPr id="12" name="AutoShape 5"/>
          <p:cNvCxnSpPr>
            <a:cxnSpLocks noChangeShapeType="1"/>
          </p:cNvCxnSpPr>
          <p:nvPr/>
        </p:nvCxnSpPr>
        <p:spPr bwMode="auto">
          <a:xfrm>
            <a:off x="207433" y="1143000"/>
            <a:ext cx="5329766"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3" name="Picture 12"/>
          <p:cNvPicPr>
            <a:picLocks noChangeAspect="1"/>
          </p:cNvPicPr>
          <p:nvPr/>
        </p:nvPicPr>
        <p:blipFill>
          <a:blip r:embed="rId7"/>
          <a:stretch>
            <a:fillRect/>
          </a:stretch>
        </p:blipFill>
        <p:spPr>
          <a:xfrm>
            <a:off x="8608796" y="76199"/>
            <a:ext cx="475633" cy="660401"/>
          </a:xfrm>
          <a:prstGeom prst="rect">
            <a:avLst/>
          </a:prstGeom>
        </p:spPr>
      </p:pic>
      <p:sp>
        <p:nvSpPr>
          <p:cNvPr id="14" name="Footer Placeholder 13"/>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8312807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81533" cy="990600"/>
          </a:xfrm>
        </p:spPr>
        <p:txBody>
          <a:bodyPr>
            <a:normAutofit/>
          </a:bodyPr>
          <a:lstStyle/>
          <a:p>
            <a:pPr>
              <a:defRPr/>
            </a:pPr>
            <a:r>
              <a:rPr lang="en-US" sz="3200" dirty="0" smtClean="0">
                <a:solidFill>
                  <a:srgbClr val="0000FF"/>
                </a:solidFill>
                <a:cs typeface="Arial" charset="0"/>
              </a:rPr>
              <a:t>Space-time stages of nucleus-nucleus collision</a:t>
            </a:r>
            <a:endParaRPr lang="ru-RU" sz="3200" dirty="0" smtClean="0">
              <a:solidFill>
                <a:srgbClr val="0000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13" name="Text Box 8"/>
          <p:cNvSpPr txBox="1">
            <a:spLocks noChangeArrowheads="1"/>
          </p:cNvSpPr>
          <p:nvPr/>
        </p:nvSpPr>
        <p:spPr bwMode="auto">
          <a:xfrm>
            <a:off x="1307043" y="5403850"/>
            <a:ext cx="92845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3333CC"/>
                </a:solidFill>
                <a:cs typeface="Times New Roman"/>
              </a:rPr>
              <a:t>Colliding </a:t>
            </a:r>
          </a:p>
          <a:p>
            <a:pPr>
              <a:defRPr/>
            </a:pPr>
            <a:r>
              <a:rPr lang="en-US" sz="1600" b="1" dirty="0">
                <a:solidFill>
                  <a:srgbClr val="3333CC"/>
                </a:solidFill>
                <a:cs typeface="Times New Roman"/>
              </a:rPr>
              <a:t>nuclei</a:t>
            </a:r>
            <a:endParaRPr lang="ru-RU" sz="1600" b="1" dirty="0">
              <a:solidFill>
                <a:srgbClr val="3333CC"/>
              </a:solidFill>
              <a:cs typeface="Times New Roman"/>
            </a:endParaRPr>
          </a:p>
        </p:txBody>
      </p:sp>
      <p:cxnSp>
        <p:nvCxnSpPr>
          <p:cNvPr id="79889" name="AutoShape 5"/>
          <p:cNvCxnSpPr>
            <a:cxnSpLocks noChangeShapeType="1"/>
          </p:cNvCxnSpPr>
          <p:nvPr/>
        </p:nvCxnSpPr>
        <p:spPr bwMode="auto">
          <a:xfrm>
            <a:off x="85741" y="7196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566732" y="1270000"/>
            <a:ext cx="649374" cy="369332"/>
          </a:xfrm>
          <a:prstGeom prst="rect">
            <a:avLst/>
          </a:prstGeom>
        </p:spPr>
        <p:txBody>
          <a:bodyPr wrap="none">
            <a:spAutoFit/>
          </a:bodyPr>
          <a:lstStyle/>
          <a:p>
            <a:r>
              <a:rPr lang="en-US" dirty="0" smtClean="0">
                <a:solidFill>
                  <a:srgbClr val="0066FF"/>
                </a:solidFill>
                <a:cs typeface="Arial" charset="0"/>
              </a:rPr>
              <a:t>Time</a:t>
            </a:r>
            <a:endParaRPr lang="en-US" dirty="0"/>
          </a:p>
        </p:txBody>
      </p:sp>
      <p:sp>
        <p:nvSpPr>
          <p:cNvPr id="6" name="Rectangle 5"/>
          <p:cNvSpPr/>
          <p:nvPr/>
        </p:nvSpPr>
        <p:spPr>
          <a:xfrm>
            <a:off x="5265620" y="5045243"/>
            <a:ext cx="275849" cy="369332"/>
          </a:xfrm>
          <a:prstGeom prst="rect">
            <a:avLst/>
          </a:prstGeom>
        </p:spPr>
        <p:txBody>
          <a:bodyPr wrap="none">
            <a:spAutoFit/>
          </a:bodyPr>
          <a:lstStyle/>
          <a:p>
            <a:r>
              <a:rPr lang="en-US" dirty="0">
                <a:solidFill>
                  <a:srgbClr val="0066FF"/>
                </a:solidFill>
                <a:cs typeface="Arial" charset="0"/>
              </a:rPr>
              <a:t>z</a:t>
            </a:r>
            <a:endParaRPr lang="en-US" dirty="0"/>
          </a:p>
        </p:txBody>
      </p:sp>
      <p:pic>
        <p:nvPicPr>
          <p:cNvPr id="3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18806" b="18806"/>
          <a:stretch/>
        </p:blipFill>
        <p:spPr>
          <a:xfrm>
            <a:off x="85741" y="2328475"/>
            <a:ext cx="5611355" cy="3086100"/>
          </a:xfrm>
          <a:prstGeom prst="rect">
            <a:avLst/>
          </a:prstGeom>
        </p:spPr>
      </p:pic>
      <p:pic>
        <p:nvPicPr>
          <p:cNvPr id="32" name="Picture 15" descr="h1-Untitl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285705">
            <a:off x="2283033" y="5233409"/>
            <a:ext cx="340999" cy="5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1-Untitl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35004">
            <a:off x="2920609" y="5265266"/>
            <a:ext cx="319152" cy="4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2751666" y="1651000"/>
            <a:ext cx="0" cy="3752850"/>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674164" y="1426275"/>
            <a:ext cx="344484" cy="84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430866" y="1651000"/>
            <a:ext cx="324380" cy="9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2061941" y="2044291"/>
            <a:ext cx="204452" cy="702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107415" y="2038108"/>
            <a:ext cx="201417" cy="758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3918479" y="1831973"/>
            <a:ext cx="210079" cy="701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503460" y="1389207"/>
            <a:ext cx="594279" cy="100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879" name="Rectangle 79878"/>
          <p:cNvSpPr/>
          <p:nvPr/>
        </p:nvSpPr>
        <p:spPr>
          <a:xfrm rot="20453474">
            <a:off x="2867305" y="1500832"/>
            <a:ext cx="2520897" cy="276999"/>
          </a:xfrm>
          <a:prstGeom prst="rect">
            <a:avLst/>
          </a:prstGeom>
        </p:spPr>
        <p:txBody>
          <a:bodyPr wrap="square">
            <a:spAutoFit/>
          </a:bodyPr>
          <a:lstStyle/>
          <a:p>
            <a:r>
              <a:rPr lang="el-GR" sz="1200" b="1" dirty="0">
                <a:solidFill>
                  <a:srgbClr val="3366FF"/>
                </a:solidFill>
              </a:rPr>
              <a:t>π</a:t>
            </a:r>
            <a:r>
              <a:rPr lang="en-US" sz="1200" b="1" dirty="0">
                <a:solidFill>
                  <a:srgbClr val="3366FF"/>
                </a:solidFill>
              </a:rPr>
              <a:t>, K, p, Λ,Ξ,Ω,…d,He3,</a:t>
            </a:r>
            <a:r>
              <a:rPr lang="en-US" sz="1200" b="1" dirty="0" smtClean="0">
                <a:solidFill>
                  <a:srgbClr val="3366FF"/>
                </a:solidFill>
              </a:rPr>
              <a:t>He4…</a:t>
            </a:r>
            <a:endParaRPr lang="en-US" sz="1200" b="1" dirty="0">
              <a:solidFill>
                <a:srgbClr val="3366FF"/>
              </a:solidFill>
            </a:endParaRPr>
          </a:p>
        </p:txBody>
      </p:sp>
      <p:sp>
        <p:nvSpPr>
          <p:cNvPr id="7" name="Rectangle 6"/>
          <p:cNvSpPr/>
          <p:nvPr/>
        </p:nvSpPr>
        <p:spPr>
          <a:xfrm>
            <a:off x="5541469" y="740112"/>
            <a:ext cx="3255398" cy="5940088"/>
          </a:xfrm>
          <a:prstGeom prst="rect">
            <a:avLst/>
          </a:prstGeom>
        </p:spPr>
        <p:txBody>
          <a:bodyPr wrap="square">
            <a:spAutoFit/>
          </a:bodyPr>
          <a:lstStyle/>
          <a:p>
            <a:r>
              <a:rPr lang="hr-HR" sz="2000" b="1" dirty="0">
                <a:solidFill>
                  <a:srgbClr val="0000FF"/>
                </a:solidFill>
              </a:rPr>
              <a:t>Some details</a:t>
            </a:r>
            <a:r>
              <a:rPr lang="hr-HR" sz="2000" b="1" dirty="0" smtClean="0">
                <a:solidFill>
                  <a:srgbClr val="0000FF"/>
                </a:solidFill>
              </a:rPr>
              <a:t>:</a:t>
            </a:r>
            <a:endParaRPr lang="hr-HR" sz="2000" b="1" dirty="0">
              <a:solidFill>
                <a:srgbClr val="0000FF"/>
              </a:solidFill>
            </a:endParaRPr>
          </a:p>
          <a:p>
            <a:pPr marL="342900" indent="-342900">
              <a:buFont typeface="Wingdings" charset="2"/>
              <a:buChar char="Ø"/>
            </a:pPr>
            <a:r>
              <a:rPr lang="hr-HR" sz="2000" dirty="0">
                <a:solidFill>
                  <a:srgbClr val="0000FF"/>
                </a:solidFill>
              </a:rPr>
              <a:t>Pre-equilibrium phase</a:t>
            </a:r>
          </a:p>
          <a:p>
            <a:r>
              <a:rPr lang="ru-RU" sz="2000" dirty="0" smtClean="0"/>
              <a:t>	</a:t>
            </a:r>
            <a:r>
              <a:rPr lang="el-GR" sz="2000" dirty="0" smtClean="0"/>
              <a:t>τ</a:t>
            </a:r>
            <a:r>
              <a:rPr lang="en-US" sz="2000" baseline="-25000" dirty="0" err="1" smtClean="0"/>
              <a:t>eq</a:t>
            </a:r>
            <a:r>
              <a:rPr lang="hr-HR" sz="2000" dirty="0"/>
              <a:t>&lt; 0.5 fm/c</a:t>
            </a:r>
          </a:p>
          <a:p>
            <a:pPr marL="342900" indent="-342900">
              <a:buFont typeface="Wingdings" charset="2"/>
              <a:buChar char="Ø"/>
            </a:pPr>
            <a:r>
              <a:rPr lang="hr-HR" sz="2000" dirty="0">
                <a:solidFill>
                  <a:srgbClr val="0000FF"/>
                </a:solidFill>
              </a:rPr>
              <a:t>QGP</a:t>
            </a:r>
          </a:p>
          <a:p>
            <a:pPr marL="342900" indent="-342900">
              <a:buFont typeface="Wingdings" charset="2"/>
              <a:buChar char="Ø"/>
            </a:pPr>
            <a:r>
              <a:rPr lang="hr-HR" sz="2000" dirty="0">
                <a:solidFill>
                  <a:srgbClr val="0000FF"/>
                </a:solidFill>
              </a:rPr>
              <a:t>Mixed phase</a:t>
            </a:r>
          </a:p>
          <a:p>
            <a:pPr marL="342900" indent="-342900">
              <a:buFont typeface="Wingdings" charset="2"/>
              <a:buChar char="Ø"/>
            </a:pPr>
            <a:r>
              <a:rPr lang="hr-HR" sz="2000" dirty="0">
                <a:solidFill>
                  <a:srgbClr val="0000FF"/>
                </a:solidFill>
              </a:rPr>
              <a:t>Chemical freeze-out</a:t>
            </a:r>
          </a:p>
          <a:p>
            <a:r>
              <a:rPr lang="ru-RU" sz="2000" dirty="0" smtClean="0">
                <a:solidFill>
                  <a:srgbClr val="000000"/>
                </a:solidFill>
              </a:rPr>
              <a:t>	</a:t>
            </a:r>
            <a:r>
              <a:rPr lang="en-US" sz="2000" dirty="0" smtClean="0">
                <a:solidFill>
                  <a:srgbClr val="000000"/>
                </a:solidFill>
              </a:rPr>
              <a:t>P</a:t>
            </a:r>
            <a:r>
              <a:rPr lang="hr-HR" sz="2000" dirty="0" smtClean="0">
                <a:solidFill>
                  <a:srgbClr val="000000"/>
                </a:solidFill>
              </a:rPr>
              <a:t>article </a:t>
            </a:r>
            <a:r>
              <a:rPr lang="hr-HR" sz="2000" dirty="0">
                <a:solidFill>
                  <a:srgbClr val="000000"/>
                </a:solidFill>
              </a:rPr>
              <a:t>composition is fixed</a:t>
            </a:r>
          </a:p>
          <a:p>
            <a:r>
              <a:rPr lang="ru-RU" sz="2000" dirty="0" smtClean="0">
                <a:solidFill>
                  <a:srgbClr val="000000"/>
                </a:solidFill>
              </a:rPr>
              <a:t>	</a:t>
            </a:r>
            <a:r>
              <a:rPr lang="hr-HR" sz="2000" dirty="0" smtClean="0">
                <a:solidFill>
                  <a:srgbClr val="000000"/>
                </a:solidFill>
              </a:rPr>
              <a:t>T</a:t>
            </a:r>
            <a:r>
              <a:rPr lang="hr-HR" sz="2000" baseline="-25000" dirty="0" smtClean="0">
                <a:solidFill>
                  <a:srgbClr val="000000"/>
                </a:solidFill>
              </a:rPr>
              <a:t>ch</a:t>
            </a:r>
            <a:r>
              <a:rPr lang="hr-HR" sz="2000" dirty="0" smtClean="0">
                <a:solidFill>
                  <a:srgbClr val="000000"/>
                </a:solidFill>
              </a:rPr>
              <a:t> </a:t>
            </a:r>
            <a:r>
              <a:rPr lang="hr-HR" sz="2000" dirty="0">
                <a:solidFill>
                  <a:srgbClr val="000000"/>
                </a:solidFill>
              </a:rPr>
              <a:t>~ 155 MeV</a:t>
            </a:r>
          </a:p>
          <a:p>
            <a:pPr marL="342900" indent="-342900">
              <a:buFont typeface="Wingdings" charset="2"/>
              <a:buChar char="Ø"/>
            </a:pPr>
            <a:r>
              <a:rPr lang="hr-HR" sz="2000" dirty="0">
                <a:solidFill>
                  <a:srgbClr val="0000FF"/>
                </a:solidFill>
              </a:rPr>
              <a:t>Thermal freeze-out</a:t>
            </a:r>
          </a:p>
          <a:p>
            <a:r>
              <a:rPr lang="ru-RU" sz="2000" dirty="0" smtClean="0">
                <a:solidFill>
                  <a:srgbClr val="000000"/>
                </a:solidFill>
              </a:rPr>
              <a:t>	</a:t>
            </a:r>
            <a:r>
              <a:rPr lang="hr-HR" sz="2000" dirty="0" smtClean="0">
                <a:solidFill>
                  <a:srgbClr val="000000"/>
                </a:solidFill>
              </a:rPr>
              <a:t>Particle </a:t>
            </a:r>
            <a:r>
              <a:rPr lang="hr-HR" sz="2000" dirty="0">
                <a:solidFill>
                  <a:srgbClr val="000000"/>
                </a:solidFill>
              </a:rPr>
              <a:t>p</a:t>
            </a:r>
            <a:r>
              <a:rPr lang="hr-HR" sz="2000" baseline="-25000" dirty="0">
                <a:solidFill>
                  <a:srgbClr val="000000"/>
                </a:solidFill>
              </a:rPr>
              <a:t>T</a:t>
            </a:r>
            <a:r>
              <a:rPr lang="hr-HR" sz="2000" dirty="0">
                <a:solidFill>
                  <a:srgbClr val="000000"/>
                </a:solidFill>
              </a:rPr>
              <a:t> spectra are fixed</a:t>
            </a:r>
          </a:p>
          <a:p>
            <a:r>
              <a:rPr lang="ru-RU" sz="2000" dirty="0" smtClean="0">
                <a:solidFill>
                  <a:srgbClr val="000000"/>
                </a:solidFill>
              </a:rPr>
              <a:t>	</a:t>
            </a:r>
            <a:r>
              <a:rPr lang="hr-HR" sz="2000" dirty="0" smtClean="0">
                <a:solidFill>
                  <a:srgbClr val="000000"/>
                </a:solidFill>
              </a:rPr>
              <a:t>T</a:t>
            </a:r>
            <a:r>
              <a:rPr lang="hr-HR" sz="2000" baseline="-25000" dirty="0" smtClean="0">
                <a:solidFill>
                  <a:srgbClr val="000000"/>
                </a:solidFill>
              </a:rPr>
              <a:t>tfo</a:t>
            </a:r>
            <a:r>
              <a:rPr lang="hr-HR" sz="2000" dirty="0" smtClean="0">
                <a:solidFill>
                  <a:srgbClr val="000000"/>
                </a:solidFill>
              </a:rPr>
              <a:t> </a:t>
            </a:r>
            <a:r>
              <a:rPr lang="hr-HR" sz="2000" dirty="0">
                <a:solidFill>
                  <a:srgbClr val="000000"/>
                </a:solidFill>
              </a:rPr>
              <a:t>~ 100 </a:t>
            </a:r>
            <a:r>
              <a:rPr lang="hr-HR" sz="2000" dirty="0" smtClean="0">
                <a:solidFill>
                  <a:srgbClr val="000000"/>
                </a:solidFill>
              </a:rPr>
              <a:t>MeV</a:t>
            </a:r>
          </a:p>
          <a:p>
            <a:endParaRPr lang="hr-HR" sz="2000" dirty="0">
              <a:solidFill>
                <a:srgbClr val="000000"/>
              </a:solidFill>
            </a:endParaRPr>
          </a:p>
          <a:p>
            <a:r>
              <a:rPr lang="hr-HR" sz="2000" b="1" dirty="0" smtClean="0">
                <a:solidFill>
                  <a:srgbClr val="0000FF"/>
                </a:solidFill>
              </a:rPr>
              <a:t>Investigations </a:t>
            </a:r>
            <a:r>
              <a:rPr lang="hr-HR" sz="2000" b="1" dirty="0">
                <a:solidFill>
                  <a:srgbClr val="0000FF"/>
                </a:solidFill>
              </a:rPr>
              <a:t>of:</a:t>
            </a:r>
          </a:p>
          <a:p>
            <a:pPr marL="285750" indent="-285750">
              <a:buFont typeface="Wingdings" charset="2"/>
              <a:buChar char="Ø"/>
            </a:pPr>
            <a:r>
              <a:rPr lang="en-US" sz="2000" b="1" dirty="0" smtClean="0"/>
              <a:t>Multiplicity </a:t>
            </a:r>
            <a:r>
              <a:rPr lang="en-US" sz="2000" b="1" dirty="0"/>
              <a:t>and Spectra</a:t>
            </a:r>
          </a:p>
          <a:p>
            <a:pPr marL="285750" indent="-285750">
              <a:buFont typeface="Wingdings" charset="2"/>
              <a:buChar char="Ø"/>
            </a:pPr>
            <a:r>
              <a:rPr lang="en-US" sz="2000" b="1" dirty="0"/>
              <a:t>Particle content and ratios</a:t>
            </a:r>
          </a:p>
          <a:p>
            <a:pPr marL="285750" indent="-285750">
              <a:buFont typeface="Wingdings" charset="2"/>
              <a:buChar char="Ø"/>
            </a:pPr>
            <a:r>
              <a:rPr lang="en-US" sz="2000" b="1" dirty="0"/>
              <a:t>Flows</a:t>
            </a:r>
          </a:p>
          <a:p>
            <a:pPr marL="285750" indent="-285750">
              <a:buFont typeface="Wingdings" charset="2"/>
              <a:buChar char="Ø"/>
            </a:pPr>
            <a:r>
              <a:rPr lang="en-US" sz="2000" b="1" dirty="0"/>
              <a:t>Correlations</a:t>
            </a:r>
          </a:p>
          <a:p>
            <a:pPr marL="285750" indent="-285750">
              <a:buFont typeface="Wingdings" charset="2"/>
              <a:buChar char="Ø"/>
            </a:pPr>
            <a:r>
              <a:rPr lang="en-US" sz="2000" dirty="0"/>
              <a:t>Jet- medium interactions and high-</a:t>
            </a:r>
            <a:r>
              <a:rPr lang="en-US" sz="2000" dirty="0" err="1" smtClean="0"/>
              <a:t>p</a:t>
            </a:r>
            <a:r>
              <a:rPr lang="en-US" sz="2000" baseline="-25000" dirty="0" err="1" smtClean="0"/>
              <a:t>T</a:t>
            </a:r>
            <a:r>
              <a:rPr lang="en-US" sz="2000" dirty="0" smtClean="0"/>
              <a:t> </a:t>
            </a:r>
            <a:r>
              <a:rPr lang="en-US" sz="2000" dirty="0" err="1"/>
              <a:t>supression</a:t>
            </a:r>
            <a:endParaRPr lang="en-US" sz="2000" dirty="0"/>
          </a:p>
        </p:txBody>
      </p:sp>
      <p:pic>
        <p:nvPicPr>
          <p:cNvPr id="23" name="Picture 22"/>
          <p:cNvPicPr>
            <a:picLocks noChangeAspect="1"/>
          </p:cNvPicPr>
          <p:nvPr/>
        </p:nvPicPr>
        <p:blipFill>
          <a:blip r:embed="rId4"/>
          <a:stretch>
            <a:fillRect/>
          </a:stretch>
        </p:blipFill>
        <p:spPr>
          <a:xfrm>
            <a:off x="8552392" y="76199"/>
            <a:ext cx="532038" cy="738718"/>
          </a:xfrm>
          <a:prstGeom prst="rect">
            <a:avLst/>
          </a:prstGeom>
        </p:spPr>
      </p:pic>
      <p:sp>
        <p:nvSpPr>
          <p:cNvPr id="8" name="Rectangle 7"/>
          <p:cNvSpPr/>
          <p:nvPr/>
        </p:nvSpPr>
        <p:spPr>
          <a:xfrm>
            <a:off x="2155398" y="6211669"/>
            <a:ext cx="3891270" cy="646331"/>
          </a:xfrm>
          <a:prstGeom prst="rect">
            <a:avLst/>
          </a:prstGeom>
        </p:spPr>
        <p:txBody>
          <a:bodyPr wrap="square">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endParaRPr lang="en-US" sz="1200" dirty="0" smtClean="0">
              <a:solidFill>
                <a:schemeClr val="bg1">
                  <a:lumMod val="50000"/>
                </a:schemeClr>
              </a:solidFill>
            </a:endParaRPr>
          </a:p>
          <a:p>
            <a:pPr algn="ctr"/>
            <a:r>
              <a:rPr lang="en-US" sz="1200" dirty="0" err="1" smtClean="0">
                <a:solidFill>
                  <a:schemeClr val="bg1">
                    <a:lumMod val="50000"/>
                  </a:schemeClr>
                </a:solidFill>
              </a:rPr>
              <a:t>XXIVth</a:t>
            </a:r>
            <a:r>
              <a:rPr lang="en-US" sz="1200" dirty="0" smtClean="0">
                <a:solidFill>
                  <a:schemeClr val="bg1">
                    <a:lumMod val="50000"/>
                  </a:schemeClr>
                </a:solidFill>
              </a:rPr>
              <a:t> </a:t>
            </a:r>
            <a:r>
              <a:rPr lang="en-US" sz="1200" dirty="0">
                <a:solidFill>
                  <a:schemeClr val="bg1">
                    <a:lumMod val="50000"/>
                  </a:schemeClr>
                </a:solidFill>
              </a:rPr>
              <a:t>International </a:t>
            </a:r>
            <a:r>
              <a:rPr lang="en-US" sz="1200" dirty="0" err="1">
                <a:solidFill>
                  <a:schemeClr val="bg1">
                    <a:lumMod val="50000"/>
                  </a:schemeClr>
                </a:solidFill>
              </a:rPr>
              <a:t>Baldin</a:t>
            </a:r>
            <a:r>
              <a:rPr lang="en-US" sz="1200" dirty="0">
                <a:solidFill>
                  <a:schemeClr val="bg1">
                    <a:lumMod val="50000"/>
                  </a:schemeClr>
                </a:solidFill>
              </a:rPr>
              <a:t> Seminar , </a:t>
            </a:r>
            <a:endParaRPr lang="en-US" sz="1200" dirty="0" smtClean="0">
              <a:solidFill>
                <a:schemeClr val="bg1">
                  <a:lumMod val="50000"/>
                </a:schemeClr>
              </a:solidFill>
            </a:endParaRPr>
          </a:p>
          <a:p>
            <a:pPr algn="ctr"/>
            <a:r>
              <a:rPr lang="en-US" sz="1200" dirty="0" smtClean="0">
                <a:solidFill>
                  <a:schemeClr val="bg1">
                    <a:lumMod val="50000"/>
                  </a:schemeClr>
                </a:solidFill>
              </a:rPr>
              <a:t>JINR</a:t>
            </a:r>
            <a:r>
              <a:rPr lang="en-US" sz="1200" dirty="0">
                <a:solidFill>
                  <a:schemeClr val="bg1">
                    <a:lumMod val="50000"/>
                  </a:schemeClr>
                </a:solidFill>
              </a:rPr>
              <a:t>,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7382079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3B4C913-C71E-FA44-9F6C-1627DFFC8AD9}"/>
              </a:ext>
            </a:extLst>
          </p:cNvPr>
          <p:cNvSpPr>
            <a:spLocks noGrp="1"/>
          </p:cNvSpPr>
          <p:nvPr>
            <p:ph type="title"/>
          </p:nvPr>
        </p:nvSpPr>
        <p:spPr>
          <a:xfrm>
            <a:off x="143933" y="575733"/>
            <a:ext cx="9000067" cy="719667"/>
          </a:xfrm>
        </p:spPr>
        <p:txBody>
          <a:bodyPr>
            <a:noAutofit/>
          </a:bodyPr>
          <a:lstStyle/>
          <a:p>
            <a:pPr algn="l"/>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t>
            </a:r>
            <a:r>
              <a:rPr lang="en-US" sz="3200" dirty="0" smtClean="0">
                <a:solidFill>
                  <a:srgbClr val="0000FF"/>
                </a:solidFill>
                <a:latin typeface="+mn-lt"/>
              </a:rPr>
              <a:t>Some theoretical approaches:  </a:t>
            </a:r>
            <a:br>
              <a:rPr lang="en-US" sz="3200" dirty="0" smtClean="0">
                <a:solidFill>
                  <a:srgbClr val="0000FF"/>
                </a:solidFill>
                <a:latin typeface="+mn-lt"/>
              </a:rPr>
            </a:br>
            <a:r>
              <a:rPr lang="en-US" sz="3200" dirty="0" smtClean="0">
                <a:solidFill>
                  <a:srgbClr val="0000FF"/>
                </a:solidFill>
                <a:latin typeface="+mn-lt"/>
              </a:rPr>
              <a:t>          Multi-</a:t>
            </a:r>
            <a:r>
              <a:rPr lang="en-US" sz="3200" dirty="0" err="1">
                <a:solidFill>
                  <a:srgbClr val="0000FF"/>
                </a:solidFill>
                <a:latin typeface="+mn-lt"/>
              </a:rPr>
              <a:t>P</a:t>
            </a:r>
            <a:r>
              <a:rPr lang="en-US" sz="3200" dirty="0" err="1" smtClean="0">
                <a:solidFill>
                  <a:srgbClr val="0000FF"/>
                </a:solidFill>
                <a:latin typeface="+mn-lt"/>
              </a:rPr>
              <a:t>omeron</a:t>
            </a:r>
            <a:r>
              <a:rPr lang="en-US" sz="3200" dirty="0" smtClean="0">
                <a:solidFill>
                  <a:srgbClr val="0000FF"/>
                </a:solidFill>
                <a:latin typeface="+mn-lt"/>
              </a:rPr>
              <a:t> Exchange Model </a:t>
            </a:r>
            <a:br>
              <a:rPr lang="en-US" sz="3200" dirty="0" smtClean="0">
                <a:solidFill>
                  <a:srgbClr val="0000FF"/>
                </a:solidFill>
                <a:latin typeface="+mn-lt"/>
              </a:rPr>
            </a:br>
            <a:r>
              <a:rPr lang="en-US" sz="3200" dirty="0" smtClean="0">
                <a:solidFill>
                  <a:srgbClr val="0000FF"/>
                </a:solidFill>
                <a:latin typeface="+mn-lt"/>
              </a:rPr>
              <a:t>                                                 with </a:t>
            </a:r>
            <a:r>
              <a:rPr lang="en-US" sz="3200" i="1" dirty="0" smtClean="0">
                <a:solidFill>
                  <a:srgbClr val="0000FF"/>
                </a:solidFill>
                <a:latin typeface="+mn-lt"/>
              </a:rPr>
              <a:t>string fusion[1]</a:t>
            </a:r>
            <a:r>
              <a:rPr lang="en-US" sz="3200" dirty="0" smtClean="0">
                <a:solidFill>
                  <a:srgbClr val="0000FF"/>
                </a:solidFill>
              </a:rPr>
              <a:t/>
            </a:r>
            <a:br>
              <a:rPr lang="en-US" sz="3200" dirty="0" smtClean="0">
                <a:solidFill>
                  <a:srgbClr val="0000FF"/>
                </a:solidFill>
              </a:rPr>
            </a:br>
            <a:r>
              <a:rPr lang="en-US" sz="2800" dirty="0" smtClean="0"/>
              <a:t/>
            </a:r>
            <a:br>
              <a:rPr lang="en-US" sz="2800" dirty="0" smtClean="0"/>
            </a:br>
            <a:r>
              <a:rPr lang="en-US" sz="2800" dirty="0" smtClean="0"/>
              <a:t/>
            </a:r>
            <a:br>
              <a:rPr lang="en-US" sz="2800" dirty="0" smtClean="0"/>
            </a:br>
            <a:endParaRPr lang="en-US" sz="2800" dirty="0"/>
          </a:p>
        </p:txBody>
      </p:sp>
      <p:sp>
        <p:nvSpPr>
          <p:cNvPr id="4" name="Content Placeholder 3">
            <a:extLst>
              <a:ext uri="{FF2B5EF4-FFF2-40B4-BE49-F238E27FC236}">
                <a16:creationId xmlns:a16="http://schemas.microsoft.com/office/drawing/2014/main" xmlns="" id="{546F5B69-6B1D-F54A-8B02-73405F95E657}"/>
              </a:ext>
            </a:extLst>
          </p:cNvPr>
          <p:cNvSpPr>
            <a:spLocks noGrp="1"/>
          </p:cNvSpPr>
          <p:nvPr>
            <p:ph idx="1"/>
          </p:nvPr>
        </p:nvSpPr>
        <p:spPr>
          <a:xfrm>
            <a:off x="8686800" y="5975365"/>
            <a:ext cx="1159933" cy="624431"/>
          </a:xfrm>
        </p:spPr>
        <p:txBody>
          <a:bodyPr>
            <a:normAutofit/>
          </a:bodyPr>
          <a:lstStyle/>
          <a:p>
            <a:pPr marL="0" indent="0">
              <a:buNone/>
            </a:pPr>
            <a:r>
              <a:rPr lang="en-US" sz="800" dirty="0" smtClean="0"/>
              <a:t>.</a:t>
            </a:r>
            <a:endParaRPr lang="en-US" sz="800" dirty="0"/>
          </a:p>
        </p:txBody>
      </p:sp>
      <p:sp>
        <p:nvSpPr>
          <p:cNvPr id="2" name="Slide Number Placeholder 1">
            <a:extLst>
              <a:ext uri="{FF2B5EF4-FFF2-40B4-BE49-F238E27FC236}">
                <a16:creationId xmlns:a16="http://schemas.microsoft.com/office/drawing/2014/main" xmlns="" id="{8A16F40E-5698-B64E-83E5-82215D0B1C91}"/>
              </a:ext>
            </a:extLst>
          </p:cNvPr>
          <p:cNvSpPr>
            <a:spLocks noGrp="1"/>
          </p:cNvSpPr>
          <p:nvPr>
            <p:ph type="sldNum" sz="quarter" idx="12"/>
          </p:nvPr>
        </p:nvSpPr>
        <p:spPr/>
        <p:txBody>
          <a:bodyPr/>
          <a:lstStyle/>
          <a:p>
            <a:fld id="{AB54C6E8-2764-8C49-A24E-66AAFC05757F}" type="slidenum">
              <a:rPr lang="en-US" smtClean="0"/>
              <a:pPr/>
              <a:t>20</a:t>
            </a:fld>
            <a:endParaRPr lang="en-US" dirty="0"/>
          </a:p>
        </p:txBody>
      </p:sp>
      <p:pic>
        <p:nvPicPr>
          <p:cNvPr id="7" name="Picture 6"/>
          <p:cNvPicPr>
            <a:picLocks noChangeAspect="1"/>
          </p:cNvPicPr>
          <p:nvPr/>
        </p:nvPicPr>
        <p:blipFill rotWithShape="1">
          <a:blip r:embed="rId2"/>
          <a:srcRect l="5114" t="-1" r="9154" b="10782"/>
          <a:stretch/>
        </p:blipFill>
        <p:spPr>
          <a:xfrm>
            <a:off x="3005363" y="1996127"/>
            <a:ext cx="5681437" cy="4208939"/>
          </a:xfrm>
          <a:prstGeom prst="rect">
            <a:avLst/>
          </a:prstGeom>
        </p:spPr>
      </p:pic>
      <p:sp>
        <p:nvSpPr>
          <p:cNvPr id="5" name="Rectangle 4"/>
          <p:cNvSpPr/>
          <p:nvPr/>
        </p:nvSpPr>
        <p:spPr>
          <a:xfrm>
            <a:off x="6345504" y="1627075"/>
            <a:ext cx="2738926" cy="369332"/>
          </a:xfrm>
          <a:prstGeom prst="rect">
            <a:avLst/>
          </a:prstGeom>
        </p:spPr>
        <p:txBody>
          <a:bodyPr wrap="none">
            <a:spAutoFit/>
          </a:bodyPr>
          <a:lstStyle/>
          <a:p>
            <a:r>
              <a:rPr lang="en-US" dirty="0">
                <a:solidFill>
                  <a:srgbClr val="0000FF"/>
                </a:solidFill>
                <a:latin typeface="Times New Roman"/>
                <a:cs typeface="Times New Roman"/>
              </a:rPr>
              <a:t>DOI:10.1038/NPHYS/4111 </a:t>
            </a:r>
            <a:endParaRPr lang="en-US" dirty="0">
              <a:latin typeface="Times New Roman"/>
              <a:cs typeface="Times New Roman"/>
            </a:endParaRPr>
          </a:p>
        </p:txBody>
      </p:sp>
      <p:cxnSp>
        <p:nvCxnSpPr>
          <p:cNvPr id="8" name="AutoShape 5"/>
          <p:cNvCxnSpPr>
            <a:cxnSpLocks noChangeShapeType="1"/>
          </p:cNvCxnSpPr>
          <p:nvPr/>
        </p:nvCxnSpPr>
        <p:spPr bwMode="auto">
          <a:xfrm>
            <a:off x="287866" y="16848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9" name="Rectangle 8"/>
          <p:cNvSpPr/>
          <p:nvPr/>
        </p:nvSpPr>
        <p:spPr>
          <a:xfrm>
            <a:off x="0" y="1684867"/>
            <a:ext cx="3335867" cy="5693867"/>
          </a:xfrm>
          <a:prstGeom prst="rect">
            <a:avLst/>
          </a:prstGeom>
        </p:spPr>
        <p:txBody>
          <a:bodyPr wrap="square">
            <a:spAutoFit/>
          </a:bodyPr>
          <a:lstStyle/>
          <a:p>
            <a:r>
              <a:rPr lang="en-US" dirty="0"/>
              <a:t>Schwinger </a:t>
            </a:r>
            <a:r>
              <a:rPr lang="en-US" dirty="0" smtClean="0"/>
              <a:t>mechanism of production of  particles species of type </a:t>
            </a:r>
            <a:r>
              <a:rPr lang="en-US" i="1" dirty="0" smtClean="0"/>
              <a:t>ν</a:t>
            </a:r>
            <a:r>
              <a:rPr lang="en-US" dirty="0" smtClean="0"/>
              <a:t> </a:t>
            </a:r>
            <a:r>
              <a:rPr lang="en-US" dirty="0"/>
              <a:t>production </a:t>
            </a:r>
            <a:r>
              <a:rPr lang="en-US" dirty="0" smtClean="0"/>
              <a:t>mass  </a:t>
            </a:r>
            <a:r>
              <a:rPr lang="en-US" dirty="0" err="1"/>
              <a:t>m</a:t>
            </a:r>
            <a:r>
              <a:rPr lang="en-US" i="1" baseline="-25000" dirty="0" err="1"/>
              <a:t>ν</a:t>
            </a:r>
            <a:r>
              <a:rPr lang="en-US" dirty="0"/>
              <a:t>, momentum </a:t>
            </a:r>
            <a:r>
              <a:rPr lang="en-US" i="1" dirty="0"/>
              <a:t>p</a:t>
            </a:r>
            <a:r>
              <a:rPr lang="en-US" i="1" baseline="-25000" dirty="0"/>
              <a:t>t </a:t>
            </a:r>
            <a:r>
              <a:rPr lang="en-US" i="1" dirty="0" smtClean="0"/>
              <a:t> and </a:t>
            </a:r>
            <a:r>
              <a:rPr lang="en-US" dirty="0" smtClean="0"/>
              <a:t>spin </a:t>
            </a:r>
            <a:r>
              <a:rPr lang="en-US" dirty="0"/>
              <a:t>- </a:t>
            </a:r>
            <a:r>
              <a:rPr lang="en-US" dirty="0" err="1"/>
              <a:t>S</a:t>
            </a:r>
            <a:r>
              <a:rPr lang="en-US" i="1" baseline="-25000" dirty="0" err="1"/>
              <a:t>ν</a:t>
            </a:r>
            <a:r>
              <a:rPr lang="en-US" i="1" dirty="0"/>
              <a:t>,</a:t>
            </a:r>
            <a:endParaRPr lang="en-US" dirty="0" smtClean="0"/>
          </a:p>
          <a:p>
            <a:endParaRPr lang="en-US" dirty="0" smtClean="0"/>
          </a:p>
          <a:p>
            <a:r>
              <a:rPr lang="en-US" sz="1600" dirty="0" smtClean="0"/>
              <a:t>Here</a:t>
            </a:r>
            <a:r>
              <a:rPr lang="en-US" sz="1600" i="1" dirty="0" smtClean="0"/>
              <a:t>,</a:t>
            </a:r>
            <a:r>
              <a:rPr lang="en-US" sz="1600" i="1" baseline="-25000" dirty="0" smtClean="0"/>
              <a:t> </a:t>
            </a:r>
          </a:p>
          <a:p>
            <a:r>
              <a:rPr lang="en-US" sz="1600" i="1" dirty="0" smtClean="0"/>
              <a:t>n - number of </a:t>
            </a:r>
            <a:r>
              <a:rPr lang="en-US" sz="1600" i="1" dirty="0" err="1" smtClean="0"/>
              <a:t>Pomerons</a:t>
            </a:r>
            <a:r>
              <a:rPr lang="en-US" sz="1600" i="1" dirty="0" smtClean="0"/>
              <a:t>,</a:t>
            </a:r>
          </a:p>
          <a:p>
            <a:r>
              <a:rPr lang="en-US" sz="1600" i="1" dirty="0"/>
              <a:t>t</a:t>
            </a:r>
            <a:r>
              <a:rPr lang="en-US" sz="1600" i="1" dirty="0" smtClean="0"/>
              <a:t>- string tension,</a:t>
            </a:r>
          </a:p>
          <a:p>
            <a:r>
              <a:rPr lang="en-US" sz="1600" i="1" dirty="0" smtClean="0"/>
              <a:t>β – model collective parameter</a:t>
            </a:r>
          </a:p>
          <a:p>
            <a:r>
              <a:rPr lang="en-US" sz="1600" i="1" dirty="0" smtClean="0"/>
              <a:t> </a:t>
            </a:r>
            <a:endParaRPr lang="en-US" sz="1600" dirty="0" smtClean="0"/>
          </a:p>
          <a:p>
            <a:pPr marL="285750" indent="-285750">
              <a:buFont typeface="Wingdings" charset="2"/>
              <a:buChar char="Ø"/>
            </a:pPr>
            <a:r>
              <a:rPr lang="en-US" dirty="0"/>
              <a:t>L</a:t>
            </a:r>
            <a:r>
              <a:rPr lang="en-US" dirty="0" smtClean="0"/>
              <a:t>arge </a:t>
            </a:r>
            <a:r>
              <a:rPr lang="en-US" dirty="0"/>
              <a:t>set of hadron resonances with cascade decays </a:t>
            </a:r>
            <a:endParaRPr lang="en-US" dirty="0" smtClean="0"/>
          </a:p>
          <a:p>
            <a:pPr marL="285750" indent="-285750">
              <a:buFont typeface="Wingdings" charset="2"/>
              <a:buChar char="Ø"/>
            </a:pPr>
            <a:r>
              <a:rPr lang="en-US" dirty="0">
                <a:solidFill>
                  <a:srgbClr val="FF0000"/>
                </a:solidFill>
              </a:rPr>
              <a:t>T</a:t>
            </a:r>
            <a:r>
              <a:rPr lang="en-US" dirty="0" smtClean="0">
                <a:solidFill>
                  <a:srgbClr val="FF0000"/>
                </a:solidFill>
              </a:rPr>
              <a:t>he </a:t>
            </a:r>
            <a:r>
              <a:rPr lang="en-US" dirty="0">
                <a:solidFill>
                  <a:srgbClr val="FF0000"/>
                </a:solidFill>
              </a:rPr>
              <a:t>model qualitatively </a:t>
            </a:r>
            <a:r>
              <a:rPr lang="en-US" dirty="0" smtClean="0">
                <a:solidFill>
                  <a:srgbClr val="FF0000"/>
                </a:solidFill>
              </a:rPr>
              <a:t>describes  the data</a:t>
            </a:r>
            <a:endParaRPr lang="en-US" dirty="0">
              <a:solidFill>
                <a:srgbClr val="FF0000"/>
              </a:solidFill>
              <a:cs typeface="Times New Roman"/>
            </a:endParaRPr>
          </a:p>
          <a:p>
            <a:r>
              <a:rPr lang="en-US" sz="1600" dirty="0" smtClean="0">
                <a:cs typeface="Times New Roman"/>
              </a:rPr>
              <a:t>[</a:t>
            </a:r>
            <a:r>
              <a:rPr lang="en-US" sz="1600" dirty="0">
                <a:cs typeface="Times New Roman"/>
              </a:rPr>
              <a:t>1</a:t>
            </a:r>
            <a:r>
              <a:rPr lang="en-US" sz="1600" dirty="0" smtClean="0">
                <a:cs typeface="Times New Roman"/>
              </a:rPr>
              <a:t>]</a:t>
            </a:r>
            <a:r>
              <a:rPr lang="ru-RU" sz="1600" dirty="0" err="1" smtClean="0">
                <a:cs typeface="Times New Roman"/>
              </a:rPr>
              <a:t>G.Feofilov</a:t>
            </a:r>
            <a:r>
              <a:rPr lang="ru-RU" sz="1600" dirty="0" err="1">
                <a:cs typeface="Times New Roman"/>
              </a:rPr>
              <a:t>,V.Kovalenko</a:t>
            </a:r>
            <a:r>
              <a:rPr lang="ru-RU" sz="1600" dirty="0">
                <a:cs typeface="Times New Roman"/>
              </a:rPr>
              <a:t>, </a:t>
            </a:r>
            <a:r>
              <a:rPr lang="ru-RU" sz="1600" dirty="0" err="1">
                <a:cs typeface="Times New Roman"/>
              </a:rPr>
              <a:t>A.Puchkov</a:t>
            </a:r>
            <a:endParaRPr lang="ru-RU" sz="1600" dirty="0">
              <a:cs typeface="Times New Roman"/>
            </a:endParaRPr>
          </a:p>
          <a:p>
            <a:r>
              <a:rPr lang="ru-RU" sz="1600" dirty="0">
                <a:cs typeface="Times New Roman"/>
              </a:rPr>
              <a:t>arxiv: 1710.08895 [</a:t>
            </a:r>
            <a:r>
              <a:rPr lang="ru-RU" sz="1600" dirty="0" err="1">
                <a:cs typeface="Times New Roman"/>
              </a:rPr>
              <a:t>hep-ph</a:t>
            </a:r>
            <a:r>
              <a:rPr lang="ru-RU" sz="1600" dirty="0">
                <a:cs typeface="Times New Roman"/>
              </a:rPr>
              <a:t>](2017)</a:t>
            </a:r>
            <a:endParaRPr lang="en-US" sz="1600" dirty="0">
              <a:cs typeface="Times New Roman"/>
            </a:endParaRPr>
          </a:p>
          <a:p>
            <a:endParaRPr lang="ru-RU" dirty="0">
              <a:solidFill>
                <a:srgbClr val="0000FF"/>
              </a:solidFill>
              <a:cs typeface="Times New Roman"/>
            </a:endParaRPr>
          </a:p>
          <a:p>
            <a:endParaRPr lang="en-US" dirty="0">
              <a:solidFill>
                <a:srgbClr val="FF0000"/>
              </a:solidFill>
            </a:endParaRPr>
          </a:p>
          <a:p>
            <a:pPr marL="285750" indent="-285750">
              <a:buFont typeface="Wingdings" charset="2"/>
              <a:buChar char="Ø"/>
            </a:pPr>
            <a:endParaRPr lang="en-US" dirty="0"/>
          </a:p>
          <a:p>
            <a:endParaRPr lang="en-US" dirty="0"/>
          </a:p>
        </p:txBody>
      </p:sp>
      <p:pic>
        <p:nvPicPr>
          <p:cNvPr id="10" name="Picture 9"/>
          <p:cNvPicPr>
            <a:picLocks noChangeAspect="1"/>
          </p:cNvPicPr>
          <p:nvPr/>
        </p:nvPicPr>
        <p:blipFill>
          <a:blip r:embed="rId3"/>
          <a:stretch>
            <a:fillRect/>
          </a:stretch>
        </p:blipFill>
        <p:spPr>
          <a:xfrm>
            <a:off x="8552392" y="76199"/>
            <a:ext cx="532038" cy="738718"/>
          </a:xfrm>
          <a:prstGeom prst="rect">
            <a:avLst/>
          </a:prstGeom>
        </p:spPr>
      </p:pic>
      <p:sp>
        <p:nvSpPr>
          <p:cNvPr id="13" name="Footer Placeholder 12"/>
          <p:cNvSpPr>
            <a:spLocks noGrp="1"/>
          </p:cNvSpPr>
          <p:nvPr>
            <p:ph type="ftr" sz="quarter" idx="11"/>
          </p:nvPr>
        </p:nvSpPr>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pic>
        <p:nvPicPr>
          <p:cNvPr id="6" name="Picture 5"/>
          <p:cNvPicPr>
            <a:picLocks noChangeAspect="1"/>
          </p:cNvPicPr>
          <p:nvPr/>
        </p:nvPicPr>
        <p:blipFill>
          <a:blip r:embed="rId4"/>
          <a:stretch>
            <a:fillRect/>
          </a:stretch>
        </p:blipFill>
        <p:spPr>
          <a:xfrm>
            <a:off x="832424" y="2716213"/>
            <a:ext cx="2172939" cy="730250"/>
          </a:xfrm>
          <a:prstGeom prst="rect">
            <a:avLst/>
          </a:prstGeom>
        </p:spPr>
      </p:pic>
      <p:pic>
        <p:nvPicPr>
          <p:cNvPr id="11" name="Picture 10"/>
          <p:cNvPicPr>
            <a:picLocks noChangeAspect="1"/>
          </p:cNvPicPr>
          <p:nvPr/>
        </p:nvPicPr>
        <p:blipFill>
          <a:blip r:embed="rId5"/>
          <a:stretch>
            <a:fillRect/>
          </a:stretch>
        </p:blipFill>
        <p:spPr>
          <a:xfrm>
            <a:off x="2169720" y="4104346"/>
            <a:ext cx="691710" cy="349121"/>
          </a:xfrm>
          <a:prstGeom prst="rect">
            <a:avLst/>
          </a:prstGeom>
        </p:spPr>
      </p:pic>
    </p:spTree>
    <p:extLst>
      <p:ext uri="{BB962C8B-B14F-4D97-AF65-F5344CB8AC3E}">
        <p14:creationId xmlns:p14="http://schemas.microsoft.com/office/powerpoint/2010/main" val="812454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3B4C913-C71E-FA44-9F6C-1627DFFC8AD9}"/>
              </a:ext>
            </a:extLst>
          </p:cNvPr>
          <p:cNvSpPr>
            <a:spLocks noGrp="1"/>
          </p:cNvSpPr>
          <p:nvPr>
            <p:ph type="title"/>
          </p:nvPr>
        </p:nvSpPr>
        <p:spPr>
          <a:xfrm>
            <a:off x="143933" y="575733"/>
            <a:ext cx="9000067" cy="719667"/>
          </a:xfrm>
        </p:spPr>
        <p:txBody>
          <a:bodyPr>
            <a:noAutofit/>
          </a:bodyPr>
          <a:lstStyle/>
          <a:p>
            <a:pPr algn="l"/>
            <a:r>
              <a:rPr lang="en-US" sz="3200" dirty="0" smtClean="0">
                <a:solidFill>
                  <a:srgbClr val="0000FF"/>
                </a:solidFill>
              </a:rPr>
              <a:t/>
            </a:r>
            <a:br>
              <a:rPr lang="en-US" sz="3200" dirty="0" smtClean="0">
                <a:solidFill>
                  <a:srgbClr val="0000FF"/>
                </a:solidFill>
              </a:rPr>
            </a:br>
            <a:r>
              <a:rPr lang="en-US" sz="3200" dirty="0" smtClean="0">
                <a:solidFill>
                  <a:srgbClr val="0000FF"/>
                </a:solidFill>
              </a:rPr>
              <a:t/>
            </a:r>
            <a:br>
              <a:rPr lang="en-US" sz="3200" dirty="0" smtClean="0">
                <a:solidFill>
                  <a:srgbClr val="0000FF"/>
                </a:solidFill>
              </a:rPr>
            </a:br>
            <a:r>
              <a:rPr lang="en-US" sz="3200" dirty="0" smtClean="0">
                <a:solidFill>
                  <a:srgbClr val="0000FF"/>
                </a:solidFill>
              </a:rPr>
              <a:t>   </a:t>
            </a:r>
            <a:r>
              <a:rPr lang="en-US" sz="3200" dirty="0" smtClean="0">
                <a:solidFill>
                  <a:srgbClr val="0000FF"/>
                </a:solidFill>
                <a:latin typeface="+mn-lt"/>
              </a:rPr>
              <a:t>Some theoretical approaches:  </a:t>
            </a:r>
            <a:br>
              <a:rPr lang="en-US" sz="3200" dirty="0" smtClean="0">
                <a:solidFill>
                  <a:srgbClr val="0000FF"/>
                </a:solidFill>
                <a:latin typeface="+mn-lt"/>
              </a:rPr>
            </a:br>
            <a:r>
              <a:rPr lang="en-US" sz="3200" dirty="0" smtClean="0">
                <a:solidFill>
                  <a:srgbClr val="0000FF"/>
                </a:solidFill>
                <a:latin typeface="+mn-lt"/>
              </a:rPr>
              <a:t>          Multi-</a:t>
            </a:r>
            <a:r>
              <a:rPr lang="en-US" sz="3200" dirty="0" err="1">
                <a:solidFill>
                  <a:srgbClr val="0000FF"/>
                </a:solidFill>
                <a:latin typeface="+mn-lt"/>
              </a:rPr>
              <a:t>P</a:t>
            </a:r>
            <a:r>
              <a:rPr lang="en-US" sz="3200" dirty="0" err="1" smtClean="0">
                <a:solidFill>
                  <a:srgbClr val="0000FF"/>
                </a:solidFill>
                <a:latin typeface="+mn-lt"/>
              </a:rPr>
              <a:t>omeron</a:t>
            </a:r>
            <a:r>
              <a:rPr lang="en-US" sz="3200" dirty="0" smtClean="0">
                <a:solidFill>
                  <a:srgbClr val="0000FF"/>
                </a:solidFill>
                <a:latin typeface="+mn-lt"/>
              </a:rPr>
              <a:t> Exchange Model </a:t>
            </a:r>
            <a:br>
              <a:rPr lang="en-US" sz="3200" dirty="0" smtClean="0">
                <a:solidFill>
                  <a:srgbClr val="0000FF"/>
                </a:solidFill>
                <a:latin typeface="+mn-lt"/>
              </a:rPr>
            </a:br>
            <a:r>
              <a:rPr lang="en-US" sz="3200" dirty="0" smtClean="0">
                <a:solidFill>
                  <a:srgbClr val="0000FF"/>
                </a:solidFill>
                <a:latin typeface="+mn-lt"/>
              </a:rPr>
              <a:t>                                                 with </a:t>
            </a:r>
            <a:r>
              <a:rPr lang="en-US" sz="3200" i="1" dirty="0" smtClean="0">
                <a:solidFill>
                  <a:srgbClr val="0000FF"/>
                </a:solidFill>
                <a:latin typeface="+mn-lt"/>
              </a:rPr>
              <a:t>string fusion[1]</a:t>
            </a:r>
            <a:r>
              <a:rPr lang="en-US" sz="3200" dirty="0" smtClean="0">
                <a:solidFill>
                  <a:srgbClr val="0000FF"/>
                </a:solidFill>
              </a:rPr>
              <a:t/>
            </a:r>
            <a:br>
              <a:rPr lang="en-US" sz="3200" dirty="0" smtClean="0">
                <a:solidFill>
                  <a:srgbClr val="0000FF"/>
                </a:solidFill>
              </a:rPr>
            </a:br>
            <a:r>
              <a:rPr lang="en-US" sz="2800" dirty="0" smtClean="0"/>
              <a:t/>
            </a:r>
            <a:br>
              <a:rPr lang="en-US" sz="2800" dirty="0" smtClean="0"/>
            </a:br>
            <a:r>
              <a:rPr lang="en-US" sz="2800" dirty="0" smtClean="0"/>
              <a:t/>
            </a:r>
            <a:br>
              <a:rPr lang="en-US" sz="2800" dirty="0" smtClean="0"/>
            </a:br>
            <a:endParaRPr lang="en-US" sz="2800" dirty="0"/>
          </a:p>
        </p:txBody>
      </p:sp>
      <p:sp>
        <p:nvSpPr>
          <p:cNvPr id="4" name="Content Placeholder 3">
            <a:extLst>
              <a:ext uri="{FF2B5EF4-FFF2-40B4-BE49-F238E27FC236}">
                <a16:creationId xmlns:a16="http://schemas.microsoft.com/office/drawing/2014/main" xmlns="" id="{546F5B69-6B1D-F54A-8B02-73405F95E657}"/>
              </a:ext>
            </a:extLst>
          </p:cNvPr>
          <p:cNvSpPr>
            <a:spLocks noGrp="1"/>
          </p:cNvSpPr>
          <p:nvPr>
            <p:ph idx="1"/>
          </p:nvPr>
        </p:nvSpPr>
        <p:spPr>
          <a:xfrm>
            <a:off x="8686800" y="5975365"/>
            <a:ext cx="1159933" cy="624431"/>
          </a:xfrm>
        </p:spPr>
        <p:txBody>
          <a:bodyPr>
            <a:normAutofit/>
          </a:bodyPr>
          <a:lstStyle/>
          <a:p>
            <a:pPr marL="0" indent="0">
              <a:buNone/>
            </a:pPr>
            <a:r>
              <a:rPr lang="en-US" sz="800" dirty="0" smtClean="0"/>
              <a:t>.</a:t>
            </a:r>
            <a:endParaRPr lang="en-US" sz="800" dirty="0"/>
          </a:p>
        </p:txBody>
      </p:sp>
      <p:sp>
        <p:nvSpPr>
          <p:cNvPr id="2" name="Slide Number Placeholder 1">
            <a:extLst>
              <a:ext uri="{FF2B5EF4-FFF2-40B4-BE49-F238E27FC236}">
                <a16:creationId xmlns:a16="http://schemas.microsoft.com/office/drawing/2014/main" xmlns="" id="{8A16F40E-5698-B64E-83E5-82215D0B1C91}"/>
              </a:ext>
            </a:extLst>
          </p:cNvPr>
          <p:cNvSpPr>
            <a:spLocks noGrp="1"/>
          </p:cNvSpPr>
          <p:nvPr>
            <p:ph type="sldNum" sz="quarter" idx="12"/>
          </p:nvPr>
        </p:nvSpPr>
        <p:spPr/>
        <p:txBody>
          <a:bodyPr/>
          <a:lstStyle/>
          <a:p>
            <a:fld id="{AB54C6E8-2764-8C49-A24E-66AAFC05757F}" type="slidenum">
              <a:rPr lang="en-US" smtClean="0"/>
              <a:pPr/>
              <a:t>21</a:t>
            </a:fld>
            <a:endParaRPr lang="en-US" dirty="0"/>
          </a:p>
        </p:txBody>
      </p:sp>
      <p:sp>
        <p:nvSpPr>
          <p:cNvPr id="5" name="Rectangle 4"/>
          <p:cNvSpPr/>
          <p:nvPr/>
        </p:nvSpPr>
        <p:spPr>
          <a:xfrm>
            <a:off x="5090604" y="1613275"/>
            <a:ext cx="2738926" cy="369332"/>
          </a:xfrm>
          <a:prstGeom prst="rect">
            <a:avLst/>
          </a:prstGeom>
        </p:spPr>
        <p:txBody>
          <a:bodyPr wrap="none">
            <a:spAutoFit/>
          </a:bodyPr>
          <a:lstStyle/>
          <a:p>
            <a:r>
              <a:rPr lang="en-US" dirty="0">
                <a:solidFill>
                  <a:srgbClr val="0000FF"/>
                </a:solidFill>
                <a:latin typeface="Times New Roman"/>
                <a:cs typeface="Times New Roman"/>
              </a:rPr>
              <a:t>DOI:10.1038/NPHYS/4111 </a:t>
            </a:r>
            <a:endParaRPr lang="en-US" dirty="0">
              <a:latin typeface="Times New Roman"/>
              <a:cs typeface="Times New Roman"/>
            </a:endParaRPr>
          </a:p>
        </p:txBody>
      </p:sp>
      <p:cxnSp>
        <p:nvCxnSpPr>
          <p:cNvPr id="8" name="AutoShape 5"/>
          <p:cNvCxnSpPr>
            <a:cxnSpLocks noChangeShapeType="1"/>
          </p:cNvCxnSpPr>
          <p:nvPr/>
        </p:nvCxnSpPr>
        <p:spPr bwMode="auto">
          <a:xfrm>
            <a:off x="287866" y="16848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p:nvPicPr>
        <p:blipFill>
          <a:blip r:embed="rId2"/>
          <a:stretch>
            <a:fillRect/>
          </a:stretch>
        </p:blipFill>
        <p:spPr>
          <a:xfrm>
            <a:off x="8552392" y="76199"/>
            <a:ext cx="532038" cy="738718"/>
          </a:xfrm>
          <a:prstGeom prst="rect">
            <a:avLst/>
          </a:prstGeom>
        </p:spPr>
      </p:pic>
      <p:pic>
        <p:nvPicPr>
          <p:cNvPr id="11" name="Picture 10"/>
          <p:cNvPicPr>
            <a:picLocks noChangeAspect="1"/>
          </p:cNvPicPr>
          <p:nvPr/>
        </p:nvPicPr>
        <p:blipFill rotWithShape="1">
          <a:blip r:embed="rId3"/>
          <a:srcRect t="3594" b="19714"/>
          <a:stretch/>
        </p:blipFill>
        <p:spPr>
          <a:xfrm>
            <a:off x="703242" y="2010350"/>
            <a:ext cx="7126288" cy="3459600"/>
          </a:xfrm>
          <a:prstGeom prst="rect">
            <a:avLst/>
          </a:prstGeom>
        </p:spPr>
      </p:pic>
      <p:sp>
        <p:nvSpPr>
          <p:cNvPr id="12" name="Rectangle 11"/>
          <p:cNvSpPr/>
          <p:nvPr/>
        </p:nvSpPr>
        <p:spPr>
          <a:xfrm>
            <a:off x="3860799" y="5790699"/>
            <a:ext cx="4944534" cy="369332"/>
          </a:xfrm>
          <a:prstGeom prst="rect">
            <a:avLst/>
          </a:prstGeom>
        </p:spPr>
        <p:txBody>
          <a:bodyPr wrap="square">
            <a:spAutoFit/>
          </a:bodyPr>
          <a:lstStyle/>
          <a:p>
            <a:pPr marL="285750" indent="-285750">
              <a:buFont typeface="Wingdings" charset="2"/>
              <a:buChar char="Ø"/>
            </a:pPr>
            <a:r>
              <a:rPr lang="en-US" dirty="0">
                <a:solidFill>
                  <a:srgbClr val="FF0000"/>
                </a:solidFill>
              </a:rPr>
              <a:t>The model qualitatively </a:t>
            </a:r>
            <a:r>
              <a:rPr lang="en-US" dirty="0" smtClean="0">
                <a:solidFill>
                  <a:srgbClr val="FF0000"/>
                </a:solidFill>
              </a:rPr>
              <a:t>describes the </a:t>
            </a:r>
            <a:r>
              <a:rPr lang="en-US" dirty="0">
                <a:solidFill>
                  <a:srgbClr val="FF0000"/>
                </a:solidFill>
              </a:rPr>
              <a:t>data</a:t>
            </a:r>
          </a:p>
        </p:txBody>
      </p:sp>
      <p:sp>
        <p:nvSpPr>
          <p:cNvPr id="13" name="Rectangle 12"/>
          <p:cNvSpPr/>
          <p:nvPr/>
        </p:nvSpPr>
        <p:spPr>
          <a:xfrm>
            <a:off x="143933" y="5276022"/>
            <a:ext cx="4572000" cy="646331"/>
          </a:xfrm>
          <a:prstGeom prst="rect">
            <a:avLst/>
          </a:prstGeom>
        </p:spPr>
        <p:txBody>
          <a:bodyPr>
            <a:spAutoFit/>
          </a:bodyPr>
          <a:lstStyle/>
          <a:p>
            <a:r>
              <a:rPr lang="en-US" dirty="0">
                <a:solidFill>
                  <a:srgbClr val="0000FF"/>
                </a:solidFill>
              </a:rPr>
              <a:t>[1] </a:t>
            </a:r>
            <a:r>
              <a:rPr lang="ru-RU" dirty="0" err="1">
                <a:solidFill>
                  <a:srgbClr val="0000FF"/>
                </a:solidFill>
              </a:rPr>
              <a:t>G.Feofilov,V.Kovalenkro</a:t>
            </a:r>
            <a:r>
              <a:rPr lang="ru-RU" dirty="0">
                <a:solidFill>
                  <a:srgbClr val="0000FF"/>
                </a:solidFill>
              </a:rPr>
              <a:t>, </a:t>
            </a:r>
            <a:r>
              <a:rPr lang="ru-RU" dirty="0" err="1">
                <a:solidFill>
                  <a:srgbClr val="0000FF"/>
                </a:solidFill>
              </a:rPr>
              <a:t>A.Puchkov</a:t>
            </a:r>
            <a:endParaRPr lang="ru-RU" dirty="0">
              <a:solidFill>
                <a:srgbClr val="0000FF"/>
              </a:solidFill>
            </a:endParaRPr>
          </a:p>
          <a:p>
            <a:r>
              <a:rPr lang="ru-RU" dirty="0">
                <a:solidFill>
                  <a:srgbClr val="0000FF"/>
                </a:solidFill>
              </a:rPr>
              <a:t>arxiv: 1710.08895 [</a:t>
            </a:r>
            <a:r>
              <a:rPr lang="ru-RU" dirty="0" err="1">
                <a:solidFill>
                  <a:srgbClr val="0000FF"/>
                </a:solidFill>
              </a:rPr>
              <a:t>hep-ph</a:t>
            </a:r>
            <a:r>
              <a:rPr lang="ru-RU" dirty="0">
                <a:solidFill>
                  <a:srgbClr val="0000FF"/>
                </a:solidFill>
              </a:rPr>
              <a:t>](2017</a:t>
            </a:r>
            <a:r>
              <a:rPr lang="ru-RU" dirty="0" smtClean="0">
                <a:solidFill>
                  <a:srgbClr val="0000FF"/>
                </a:solidFill>
              </a:rPr>
              <a:t>)</a:t>
            </a:r>
            <a:endParaRPr lang="en-US" dirty="0">
              <a:solidFill>
                <a:srgbClr val="0000FF"/>
              </a:solidFill>
            </a:endParaRPr>
          </a:p>
        </p:txBody>
      </p:sp>
      <p:sp>
        <p:nvSpPr>
          <p:cNvPr id="9" name="Footer Placeholder 8"/>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40038118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0"/>
            <a:ext cx="8896902" cy="1143000"/>
          </a:xfrm>
        </p:spPr>
        <p:txBody>
          <a:bodyPr>
            <a:normAutofit fontScale="90000"/>
          </a:bodyPr>
          <a:lstStyle/>
          <a:p>
            <a:pPr algn="l"/>
            <a:r>
              <a:rPr lang="en-US" sz="2800" dirty="0" smtClean="0">
                <a:solidFill>
                  <a:srgbClr val="0000FF"/>
                </a:solidFill>
              </a:rPr>
              <a:t>  </a:t>
            </a:r>
            <a:r>
              <a:rPr lang="ru-RU" sz="3200" dirty="0" err="1" smtClean="0">
                <a:solidFill>
                  <a:srgbClr val="3366FF"/>
                </a:solidFill>
              </a:rPr>
              <a:t>Λ</a:t>
            </a:r>
            <a:r>
              <a:rPr lang="ru-RU" sz="3200" baseline="-25000" dirty="0" err="1" smtClean="0">
                <a:solidFill>
                  <a:srgbClr val="3366FF"/>
                </a:solidFill>
              </a:rPr>
              <a:t>c</a:t>
            </a:r>
            <a:r>
              <a:rPr lang="en-US" sz="3200" baseline="30000" dirty="0" smtClean="0">
                <a:solidFill>
                  <a:srgbClr val="3366FF"/>
                </a:solidFill>
              </a:rPr>
              <a:t>+</a:t>
            </a:r>
            <a:r>
              <a:rPr lang="en-US" sz="3200" dirty="0" smtClean="0">
                <a:solidFill>
                  <a:srgbClr val="3366FF"/>
                </a:solidFill>
              </a:rPr>
              <a:t>/</a:t>
            </a:r>
            <a:r>
              <a:rPr lang="ru-RU" sz="3200" dirty="0" err="1" smtClean="0">
                <a:solidFill>
                  <a:srgbClr val="3366FF"/>
                </a:solidFill>
              </a:rPr>
              <a:t>D</a:t>
            </a:r>
            <a:r>
              <a:rPr lang="en-US" sz="3200" baseline="30000" dirty="0" smtClean="0">
                <a:solidFill>
                  <a:srgbClr val="3366FF"/>
                </a:solidFill>
              </a:rPr>
              <a:t>0</a:t>
            </a:r>
            <a:r>
              <a:rPr lang="en-US" sz="3200" dirty="0" smtClean="0">
                <a:solidFill>
                  <a:srgbClr val="3366FF"/>
                </a:solidFill>
              </a:rPr>
              <a:t> </a:t>
            </a:r>
            <a:r>
              <a:rPr lang="ru-RU" sz="3200" dirty="0" err="1" smtClean="0">
                <a:solidFill>
                  <a:srgbClr val="3366FF"/>
                </a:solidFill>
              </a:rPr>
              <a:t>ratio</a:t>
            </a:r>
            <a:r>
              <a:rPr lang="ru-RU" sz="3200" dirty="0" smtClean="0">
                <a:solidFill>
                  <a:srgbClr val="3366FF"/>
                </a:solidFill>
              </a:rPr>
              <a:t> </a:t>
            </a:r>
            <a:r>
              <a:rPr lang="en-US" sz="3200" dirty="0" smtClean="0">
                <a:solidFill>
                  <a:srgbClr val="3366FF"/>
                </a:solidFill>
              </a:rPr>
              <a:t> </a:t>
            </a:r>
            <a:r>
              <a:rPr lang="ru-RU" sz="3200" dirty="0" smtClean="0">
                <a:solidFill>
                  <a:srgbClr val="3366FF"/>
                </a:solidFill>
              </a:rPr>
              <a:t>compared </a:t>
            </a:r>
            <a:r>
              <a:rPr lang="en-US" sz="3200" dirty="0" smtClean="0">
                <a:solidFill>
                  <a:srgbClr val="3366FF"/>
                </a:solidFill>
              </a:rPr>
              <a:t>to</a:t>
            </a:r>
            <a:r>
              <a:rPr lang="ru-RU" sz="3200" dirty="0" smtClean="0">
                <a:solidFill>
                  <a:srgbClr val="3366FF"/>
                </a:solidFill>
              </a:rPr>
              <a:t> </a:t>
            </a:r>
            <a:r>
              <a:rPr lang="ru-RU" sz="3200" dirty="0" err="1">
                <a:solidFill>
                  <a:srgbClr val="3366FF"/>
                </a:solidFill>
              </a:rPr>
              <a:t>Λ</a:t>
            </a:r>
            <a:r>
              <a:rPr lang="ru-RU" sz="3200" dirty="0">
                <a:solidFill>
                  <a:srgbClr val="3366FF"/>
                </a:solidFill>
              </a:rPr>
              <a:t>/K</a:t>
            </a:r>
            <a:r>
              <a:rPr lang="ru-RU" sz="3200" baseline="30000" dirty="0">
                <a:solidFill>
                  <a:srgbClr val="3366FF"/>
                </a:solidFill>
              </a:rPr>
              <a:t>0</a:t>
            </a:r>
            <a:r>
              <a:rPr lang="ru-RU" sz="3200" baseline="-25000" dirty="0">
                <a:solidFill>
                  <a:srgbClr val="3366FF"/>
                </a:solidFill>
              </a:rPr>
              <a:t>S</a:t>
            </a:r>
            <a:r>
              <a:rPr lang="ru-RU" sz="3200" dirty="0">
                <a:solidFill>
                  <a:srgbClr val="3366FF"/>
                </a:solidFill>
              </a:rPr>
              <a:t> </a:t>
            </a:r>
            <a:r>
              <a:rPr lang="ru-RU" sz="3200" dirty="0" err="1">
                <a:solidFill>
                  <a:srgbClr val="3366FF"/>
                </a:solidFill>
              </a:rPr>
              <a:t>and</a:t>
            </a:r>
            <a:r>
              <a:rPr lang="ru-RU" sz="3200" dirty="0">
                <a:solidFill>
                  <a:srgbClr val="3366FF"/>
                </a:solidFill>
              </a:rPr>
              <a:t> </a:t>
            </a:r>
            <a:r>
              <a:rPr lang="ru-RU" sz="3200" dirty="0" err="1">
                <a:solidFill>
                  <a:srgbClr val="3366FF"/>
                </a:solidFill>
              </a:rPr>
              <a:t>p</a:t>
            </a:r>
            <a:r>
              <a:rPr lang="ru-RU" sz="3200" dirty="0">
                <a:solidFill>
                  <a:srgbClr val="3366FF"/>
                </a:solidFill>
              </a:rPr>
              <a:t>/π ratios </a:t>
            </a:r>
            <a:r>
              <a:rPr lang="en-US" sz="3200" dirty="0" smtClean="0">
                <a:solidFill>
                  <a:srgbClr val="3366FF"/>
                </a:solidFill>
              </a:rPr>
              <a:t/>
            </a:r>
            <a:br>
              <a:rPr lang="en-US" sz="3200" dirty="0" smtClean="0">
                <a:solidFill>
                  <a:srgbClr val="3366FF"/>
                </a:solidFill>
              </a:rPr>
            </a:br>
            <a:r>
              <a:rPr lang="en-US" sz="3200" dirty="0" smtClean="0">
                <a:solidFill>
                  <a:srgbClr val="3366FF"/>
                </a:solidFill>
              </a:rPr>
              <a:t>                    (</a:t>
            </a:r>
            <a:r>
              <a:rPr lang="ru-RU" sz="3200" dirty="0" err="1" smtClean="0">
                <a:solidFill>
                  <a:srgbClr val="3366FF"/>
                </a:solidFill>
              </a:rPr>
              <a:t>pp</a:t>
            </a:r>
            <a:r>
              <a:rPr lang="ru-RU" sz="3200" dirty="0" smtClean="0">
                <a:solidFill>
                  <a:srgbClr val="3366FF"/>
                </a:solidFill>
              </a:rPr>
              <a:t> </a:t>
            </a:r>
            <a:r>
              <a:rPr lang="ru-RU" sz="3200" dirty="0" err="1">
                <a:solidFill>
                  <a:srgbClr val="3366FF"/>
                </a:solidFill>
              </a:rPr>
              <a:t>collisions</a:t>
            </a:r>
            <a:r>
              <a:rPr lang="ru-RU" sz="3200" dirty="0">
                <a:solidFill>
                  <a:srgbClr val="3366FF"/>
                </a:solidFill>
              </a:rPr>
              <a:t> at 7 TeV</a:t>
            </a:r>
            <a:r>
              <a:rPr lang="en-US" sz="3200" dirty="0">
                <a:solidFill>
                  <a:srgbClr val="3366FF"/>
                </a:solidFill>
              </a:rPr>
              <a:t> and </a:t>
            </a:r>
            <a:r>
              <a:rPr lang="ru-RU" sz="3200" dirty="0" err="1">
                <a:solidFill>
                  <a:srgbClr val="3366FF"/>
                </a:solidFill>
              </a:rPr>
              <a:t>p-Pb</a:t>
            </a:r>
            <a:r>
              <a:rPr lang="ru-RU" sz="3200" dirty="0">
                <a:solidFill>
                  <a:srgbClr val="3366FF"/>
                </a:solidFill>
              </a:rPr>
              <a:t> at 5.02 </a:t>
            </a:r>
            <a:r>
              <a:rPr lang="ru-RU" sz="3200" dirty="0" smtClean="0">
                <a:solidFill>
                  <a:srgbClr val="3366FF"/>
                </a:solidFill>
              </a:rPr>
              <a:t>TeV</a:t>
            </a:r>
            <a:r>
              <a:rPr lang="en-US" sz="3200" dirty="0">
                <a:solidFill>
                  <a:srgbClr val="3366FF"/>
                </a:solidFill>
              </a:rPr>
              <a:t>)</a:t>
            </a:r>
            <a:r>
              <a:rPr lang="en-US" sz="3200" dirty="0" smtClean="0">
                <a:solidFill>
                  <a:srgbClr val="3366FF"/>
                </a:solidFill>
              </a:rPr>
              <a:t> </a:t>
            </a:r>
            <a:endParaRPr lang="en-US" sz="3200" dirty="0">
              <a:solidFill>
                <a:srgbClr val="3366FF"/>
              </a:solidFill>
            </a:endParaRPr>
          </a:p>
        </p:txBody>
      </p:sp>
      <p:sp>
        <p:nvSpPr>
          <p:cNvPr id="3" name="Content Placeholder 2"/>
          <p:cNvSpPr>
            <a:spLocks noGrp="1"/>
          </p:cNvSpPr>
          <p:nvPr>
            <p:ph idx="1"/>
          </p:nvPr>
        </p:nvSpPr>
        <p:spPr>
          <a:xfrm>
            <a:off x="1019930" y="5132236"/>
            <a:ext cx="7294337" cy="1119857"/>
          </a:xfrm>
        </p:spPr>
        <p:txBody>
          <a:bodyPr>
            <a:normAutofit fontScale="55000" lnSpcReduction="20000"/>
          </a:bodyPr>
          <a:lstStyle/>
          <a:p>
            <a:pPr algn="just">
              <a:buFont typeface="Wingdings" charset="2"/>
              <a:buChar char="Ø"/>
            </a:pPr>
            <a:r>
              <a:rPr lang="en-US" sz="4200" b="1" u="sng" dirty="0" smtClean="0">
                <a:solidFill>
                  <a:srgbClr val="FF0000"/>
                </a:solidFill>
              </a:rPr>
              <a:t>Charm  and light </a:t>
            </a:r>
            <a:r>
              <a:rPr lang="en-US" sz="4200" b="1" u="sng" dirty="0" err="1" smtClean="0">
                <a:solidFill>
                  <a:srgbClr val="FF0000"/>
                </a:solidFill>
              </a:rPr>
              <a:t>flavour</a:t>
            </a:r>
            <a:r>
              <a:rPr lang="en-US" sz="4200" b="1" u="sng" dirty="0" smtClean="0">
                <a:solidFill>
                  <a:srgbClr val="FF0000"/>
                </a:solidFill>
              </a:rPr>
              <a:t> sectors show similar  results</a:t>
            </a:r>
          </a:p>
          <a:p>
            <a:pPr algn="just">
              <a:buFont typeface="Wingdings" charset="2"/>
              <a:buChar char="Ø"/>
            </a:pPr>
            <a:r>
              <a:rPr lang="en-US" sz="4200" dirty="0" smtClean="0">
                <a:solidFill>
                  <a:srgbClr val="FF0000"/>
                </a:solidFill>
              </a:rPr>
              <a:t>The input for theoretical pQCD  models </a:t>
            </a:r>
          </a:p>
          <a:p>
            <a:pPr algn="just">
              <a:buFont typeface="Wingdings" charset="2"/>
              <a:buChar char="Ø"/>
            </a:pPr>
            <a:r>
              <a:rPr lang="en-US" sz="4200" dirty="0" smtClean="0">
                <a:solidFill>
                  <a:srgbClr val="FF0000"/>
                </a:solidFill>
              </a:rPr>
              <a:t>Test for different </a:t>
            </a:r>
            <a:r>
              <a:rPr lang="en-US" sz="4200" dirty="0" err="1" smtClean="0">
                <a:solidFill>
                  <a:srgbClr val="FF0000"/>
                </a:solidFill>
              </a:rPr>
              <a:t>hadronization</a:t>
            </a:r>
            <a:r>
              <a:rPr lang="en-US" sz="4200" dirty="0" smtClean="0">
                <a:solidFill>
                  <a:srgbClr val="FF0000"/>
                </a:solidFill>
              </a:rPr>
              <a:t> approaches </a:t>
            </a:r>
          </a:p>
          <a:p>
            <a:pPr marL="0" indent="0" algn="just">
              <a:buNone/>
            </a:pPr>
            <a:endParaRPr lang="ru-RU" sz="8000" dirty="0" smtClean="0"/>
          </a:p>
          <a:p>
            <a:pPr algn="just"/>
            <a:endParaRPr lang="en-US" dirty="0"/>
          </a:p>
        </p:txBody>
      </p:sp>
      <p:pic>
        <p:nvPicPr>
          <p:cNvPr id="4" name="Picture 3" descr="2018-May-12-baryontomesonratio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91" y="1779744"/>
            <a:ext cx="5656099" cy="2703356"/>
          </a:xfrm>
          <a:prstGeom prst="rect">
            <a:avLst/>
          </a:prstGeom>
        </p:spPr>
      </p:pic>
      <p:sp>
        <p:nvSpPr>
          <p:cNvPr id="5" name="Rectangle 4"/>
          <p:cNvSpPr/>
          <p:nvPr/>
        </p:nvSpPr>
        <p:spPr>
          <a:xfrm>
            <a:off x="6065044" y="1345766"/>
            <a:ext cx="2935287" cy="3785652"/>
          </a:xfrm>
          <a:prstGeom prst="rect">
            <a:avLst/>
          </a:prstGeom>
        </p:spPr>
        <p:txBody>
          <a:bodyPr wrap="square">
            <a:spAutoFit/>
          </a:bodyPr>
          <a:lstStyle/>
          <a:p>
            <a:pPr marL="285750" indent="-285750">
              <a:buFont typeface="Wingdings" charset="2"/>
              <a:buChar char="Ø"/>
            </a:pPr>
            <a:r>
              <a:rPr lang="en-US" sz="2000" dirty="0" smtClean="0">
                <a:solidFill>
                  <a:srgbClr val="FF0000"/>
                </a:solidFill>
              </a:rPr>
              <a:t>New results: </a:t>
            </a:r>
            <a:r>
              <a:rPr lang="en-US" sz="2000" dirty="0" smtClean="0">
                <a:solidFill>
                  <a:srgbClr val="3366FF"/>
                </a:solidFill>
              </a:rPr>
              <a:t>The baryon-to-meson ratios </a:t>
            </a:r>
            <a:r>
              <a:rPr lang="en-US" sz="2000" dirty="0" err="1" smtClean="0">
                <a:solidFill>
                  <a:srgbClr val="3366FF"/>
                </a:solidFill>
              </a:rPr>
              <a:t>Λ</a:t>
            </a:r>
            <a:r>
              <a:rPr lang="en-US" sz="2000" baseline="30000" dirty="0" err="1" smtClean="0">
                <a:solidFill>
                  <a:srgbClr val="3366FF"/>
                </a:solidFill>
              </a:rPr>
              <a:t>+</a:t>
            </a:r>
            <a:r>
              <a:rPr lang="en-US" sz="2000" baseline="-25000" dirty="0" err="1" smtClean="0">
                <a:solidFill>
                  <a:srgbClr val="3366FF"/>
                </a:solidFill>
              </a:rPr>
              <a:t>c</a:t>
            </a:r>
            <a:r>
              <a:rPr lang="en-US" sz="2000" dirty="0" smtClean="0">
                <a:solidFill>
                  <a:srgbClr val="3366FF"/>
                </a:solidFill>
              </a:rPr>
              <a:t> /D</a:t>
            </a:r>
            <a:r>
              <a:rPr lang="en-US" sz="2000" baseline="30000" dirty="0" smtClean="0">
                <a:solidFill>
                  <a:srgbClr val="3366FF"/>
                </a:solidFill>
              </a:rPr>
              <a:t>0</a:t>
            </a:r>
            <a:r>
              <a:rPr lang="en-US" sz="2000" dirty="0" smtClean="0">
                <a:solidFill>
                  <a:srgbClr val="3366FF"/>
                </a:solidFill>
              </a:rPr>
              <a:t> were measured in </a:t>
            </a:r>
            <a:r>
              <a:rPr lang="en-US" sz="2000" dirty="0" err="1" smtClean="0">
                <a:solidFill>
                  <a:srgbClr val="3366FF"/>
                </a:solidFill>
              </a:rPr>
              <a:t>pp</a:t>
            </a:r>
            <a:r>
              <a:rPr lang="en-US" sz="2000" dirty="0" smtClean="0">
                <a:solidFill>
                  <a:srgbClr val="3366FF"/>
                </a:solidFill>
              </a:rPr>
              <a:t> and </a:t>
            </a:r>
          </a:p>
          <a:p>
            <a:r>
              <a:rPr lang="en-US" sz="2000" dirty="0" smtClean="0">
                <a:solidFill>
                  <a:srgbClr val="3366FF"/>
                </a:solidFill>
              </a:rPr>
              <a:t>       p</a:t>
            </a:r>
            <a:r>
              <a:rPr lang="en-US" sz="2000" dirty="0">
                <a:solidFill>
                  <a:srgbClr val="3366FF"/>
                </a:solidFill>
              </a:rPr>
              <a:t>–Pb collisions </a:t>
            </a:r>
            <a:endParaRPr lang="en-US" sz="2000" dirty="0" smtClean="0">
              <a:solidFill>
                <a:srgbClr val="3366FF"/>
              </a:solidFill>
            </a:endParaRPr>
          </a:p>
          <a:p>
            <a:pPr marL="342900" indent="-342900">
              <a:buFont typeface="Wingdings" charset="2"/>
              <a:buChar char="Ø"/>
            </a:pPr>
            <a:r>
              <a:rPr lang="en-US" sz="2000" dirty="0">
                <a:solidFill>
                  <a:srgbClr val="3366FF"/>
                </a:solidFill>
              </a:rPr>
              <a:t>R</a:t>
            </a:r>
            <a:r>
              <a:rPr lang="ru-RU" sz="2000" dirty="0" err="1">
                <a:solidFill>
                  <a:srgbClr val="3366FF"/>
                </a:solidFill>
              </a:rPr>
              <a:t>atio</a:t>
            </a:r>
            <a:r>
              <a:rPr lang="en-US" sz="2000" dirty="0">
                <a:solidFill>
                  <a:srgbClr val="3366FF"/>
                </a:solidFill>
              </a:rPr>
              <a:t>s</a:t>
            </a:r>
            <a:r>
              <a:rPr lang="ru-RU" sz="2000" dirty="0">
                <a:solidFill>
                  <a:srgbClr val="3366FF"/>
                </a:solidFill>
              </a:rPr>
              <a:t> </a:t>
            </a:r>
            <a:r>
              <a:rPr lang="en-US" sz="2000" dirty="0">
                <a:solidFill>
                  <a:srgbClr val="3366FF"/>
                </a:solidFill>
              </a:rPr>
              <a:t>are obtained and compared for </a:t>
            </a:r>
            <a:r>
              <a:rPr lang="ru-RU" sz="2000" dirty="0">
                <a:solidFill>
                  <a:srgbClr val="3366FF"/>
                </a:solidFill>
              </a:rPr>
              <a:t>the </a:t>
            </a:r>
            <a:r>
              <a:rPr lang="ru-RU" sz="2000" dirty="0" err="1">
                <a:solidFill>
                  <a:srgbClr val="3366FF"/>
                </a:solidFill>
              </a:rPr>
              <a:t>same</a:t>
            </a:r>
            <a:r>
              <a:rPr lang="ru-RU" sz="2000" dirty="0">
                <a:solidFill>
                  <a:srgbClr val="3366FF"/>
                </a:solidFill>
              </a:rPr>
              <a:t> </a:t>
            </a:r>
            <a:r>
              <a:rPr lang="ru-RU" sz="2000" dirty="0" err="1" smtClean="0">
                <a:solidFill>
                  <a:srgbClr val="3366FF"/>
                </a:solidFill>
              </a:rPr>
              <a:t>systems</a:t>
            </a:r>
            <a:endParaRPr lang="en-US" sz="2000" dirty="0" smtClean="0">
              <a:solidFill>
                <a:srgbClr val="3366FF"/>
              </a:solidFill>
            </a:endParaRPr>
          </a:p>
          <a:p>
            <a:pPr marL="285750" indent="-285750">
              <a:buFont typeface="Wingdings" charset="2"/>
              <a:buChar char="Ø"/>
            </a:pPr>
            <a:r>
              <a:rPr lang="en-US" sz="2000" dirty="0" smtClean="0">
                <a:solidFill>
                  <a:srgbClr val="3366FF"/>
                </a:solidFill>
              </a:rPr>
              <a:t>Ratios are </a:t>
            </a:r>
            <a:r>
              <a:rPr lang="en-US" sz="2000" dirty="0">
                <a:solidFill>
                  <a:srgbClr val="3366FF"/>
                </a:solidFill>
              </a:rPr>
              <a:t>compatible within their </a:t>
            </a:r>
            <a:r>
              <a:rPr lang="en-US" sz="2000" dirty="0" smtClean="0">
                <a:solidFill>
                  <a:srgbClr val="3366FF"/>
                </a:solidFill>
              </a:rPr>
              <a:t>statistical </a:t>
            </a:r>
            <a:r>
              <a:rPr lang="en-US" sz="2000" dirty="0">
                <a:solidFill>
                  <a:srgbClr val="3366FF"/>
                </a:solidFill>
              </a:rPr>
              <a:t>and systematic uncertainties. </a:t>
            </a:r>
          </a:p>
        </p:txBody>
      </p:sp>
      <p:sp>
        <p:nvSpPr>
          <p:cNvPr id="6" name="Slide Number Placeholder 5"/>
          <p:cNvSpPr>
            <a:spLocks noGrp="1"/>
          </p:cNvSpPr>
          <p:nvPr>
            <p:ph type="sldNum" sz="quarter" idx="12"/>
          </p:nvPr>
        </p:nvSpPr>
        <p:spPr/>
        <p:txBody>
          <a:bodyPr/>
          <a:lstStyle/>
          <a:p>
            <a:fld id="{9F87DE80-B866-6142-B412-26FBDAB62C8C}" type="slidenum">
              <a:rPr lang="en-US" smtClean="0"/>
              <a:t>22</a:t>
            </a:fld>
            <a:endParaRPr lang="en-US"/>
          </a:p>
        </p:txBody>
      </p:sp>
      <p:cxnSp>
        <p:nvCxnSpPr>
          <p:cNvPr id="7" name="AutoShape 5"/>
          <p:cNvCxnSpPr>
            <a:cxnSpLocks noChangeShapeType="1"/>
          </p:cNvCxnSpPr>
          <p:nvPr/>
        </p:nvCxnSpPr>
        <p:spPr bwMode="auto">
          <a:xfrm>
            <a:off x="650368" y="12530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3"/>
          <a:stretch>
            <a:fillRect/>
          </a:stretch>
        </p:blipFill>
        <p:spPr>
          <a:xfrm>
            <a:off x="8552392" y="76199"/>
            <a:ext cx="532038" cy="738718"/>
          </a:xfrm>
          <a:prstGeom prst="rect">
            <a:avLst/>
          </a:prstGeom>
        </p:spPr>
      </p:pic>
      <p:sp>
        <p:nvSpPr>
          <p:cNvPr id="12" name="Footer Placeholder 11"/>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2238707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45"/>
            <a:ext cx="8229600" cy="3849714"/>
          </a:xfrm>
        </p:spPr>
        <p:txBody>
          <a:bodyPr>
            <a:normAutofit/>
          </a:bodyPr>
          <a:lstStyle/>
          <a:p>
            <a:pPr lvl="1" algn="ctr" defTabSz="457200" rtl="0">
              <a:spcBef>
                <a:spcPct val="0"/>
              </a:spcBef>
            </a:pPr>
            <a:r>
              <a:rPr lang="en-US" sz="3600" dirty="0" smtClean="0">
                <a:solidFill>
                  <a:srgbClr val="3366FF"/>
                </a:solidFill>
              </a:rPr>
              <a:t/>
            </a:r>
            <a:br>
              <a:rPr lang="en-US" sz="3600" dirty="0" smtClean="0">
                <a:solidFill>
                  <a:srgbClr val="3366FF"/>
                </a:solidFill>
              </a:rPr>
            </a:br>
            <a:r>
              <a:rPr lang="en-US" sz="3600" dirty="0">
                <a:solidFill>
                  <a:srgbClr val="3366FF"/>
                </a:solidFill>
              </a:rPr>
              <a:t/>
            </a:r>
            <a:br>
              <a:rPr lang="en-US" sz="3600" dirty="0">
                <a:solidFill>
                  <a:srgbClr val="3366FF"/>
                </a:solidFill>
              </a:rPr>
            </a:br>
            <a:r>
              <a:rPr lang="en-US" sz="3600" dirty="0" smtClean="0">
                <a:solidFill>
                  <a:srgbClr val="3366FF"/>
                </a:solidFill>
              </a:rPr>
              <a:t/>
            </a:r>
            <a:br>
              <a:rPr lang="en-US" sz="3600" dirty="0" smtClean="0">
                <a:solidFill>
                  <a:srgbClr val="3366FF"/>
                </a:solidFill>
              </a:rPr>
            </a:br>
            <a:r>
              <a:rPr lang="en-US" sz="3600" dirty="0" smtClean="0">
                <a:solidFill>
                  <a:srgbClr val="3366FF"/>
                </a:solidFill>
              </a:rPr>
              <a:t> </a:t>
            </a:r>
            <a:r>
              <a:rPr lang="en-US" sz="3600" dirty="0">
                <a:solidFill>
                  <a:srgbClr val="3366FF"/>
                </a:solidFill>
                <a:latin typeface="+mj-lt"/>
              </a:rPr>
              <a:t>F</a:t>
            </a:r>
            <a:r>
              <a:rPr lang="en-US" sz="3600" dirty="0" smtClean="0">
                <a:solidFill>
                  <a:srgbClr val="3366FF"/>
                </a:solidFill>
                <a:latin typeface="+mj-lt"/>
              </a:rPr>
              <a:t>low of different particles</a:t>
            </a:r>
            <a:r>
              <a:rPr lang="en-US" sz="2000" dirty="0" smtClean="0">
                <a:solidFill>
                  <a:srgbClr val="3366FF"/>
                </a:solidFill>
              </a:rPr>
              <a:t/>
            </a:r>
            <a:br>
              <a:rPr lang="en-US" sz="2000" dirty="0" smtClean="0">
                <a:solidFill>
                  <a:srgbClr val="3366FF"/>
                </a:solidFill>
              </a:rPr>
            </a:br>
            <a:r>
              <a:rPr lang="en-US" sz="3600" dirty="0" smtClean="0">
                <a:solidFill>
                  <a:srgbClr val="3366FF"/>
                </a:solidFill>
              </a:rPr>
              <a:t> </a:t>
            </a:r>
            <a:endParaRPr lang="en-US" sz="3600" dirty="0">
              <a:solidFill>
                <a:srgbClr val="3366FF"/>
              </a:solidFill>
            </a:endParaRPr>
          </a:p>
        </p:txBody>
      </p:sp>
      <p:sp>
        <p:nvSpPr>
          <p:cNvPr id="3" name="Content Placeholder 2"/>
          <p:cNvSpPr>
            <a:spLocks noGrp="1"/>
          </p:cNvSpPr>
          <p:nvPr>
            <p:ph idx="1"/>
          </p:nvPr>
        </p:nvSpPr>
        <p:spPr>
          <a:xfrm>
            <a:off x="7810822" y="5619009"/>
            <a:ext cx="875978" cy="507154"/>
          </a:xfrm>
        </p:spPr>
        <p:txBody>
          <a:bodyPr>
            <a:normAutofit/>
          </a:bodyPr>
          <a:lstStyle/>
          <a:p>
            <a:pPr marL="0" indent="0">
              <a:buNone/>
            </a:pPr>
            <a:r>
              <a:rPr lang="en-US" sz="800" dirty="0"/>
              <a:t>.</a:t>
            </a:r>
          </a:p>
        </p:txBody>
      </p:sp>
      <p:sp>
        <p:nvSpPr>
          <p:cNvPr id="4" name="Slide Number Placeholder 3"/>
          <p:cNvSpPr>
            <a:spLocks noGrp="1"/>
          </p:cNvSpPr>
          <p:nvPr>
            <p:ph type="sldNum" sz="quarter" idx="12"/>
          </p:nvPr>
        </p:nvSpPr>
        <p:spPr/>
        <p:txBody>
          <a:bodyPr/>
          <a:lstStyle/>
          <a:p>
            <a:fld id="{9F87DE80-B866-6142-B412-26FBDAB62C8C}" type="slidenum">
              <a:rPr lang="en-US" smtClean="0"/>
              <a:t>23</a:t>
            </a:fld>
            <a:endParaRPr lang="en-US"/>
          </a:p>
        </p:txBody>
      </p:sp>
      <p:pic>
        <p:nvPicPr>
          <p:cNvPr id="5" name="Picture 4"/>
          <p:cNvPicPr>
            <a:picLocks noChangeAspect="1"/>
          </p:cNvPicPr>
          <p:nvPr/>
        </p:nvPicPr>
        <p:blipFill>
          <a:blip r:embed="rId2"/>
          <a:stretch>
            <a:fillRect/>
          </a:stretch>
        </p:blipFill>
        <p:spPr>
          <a:xfrm>
            <a:off x="8552392" y="76199"/>
            <a:ext cx="532038" cy="738718"/>
          </a:xfrm>
          <a:prstGeom prst="rect">
            <a:avLst/>
          </a:prstGeom>
        </p:spPr>
      </p:pic>
      <p:sp>
        <p:nvSpPr>
          <p:cNvPr id="9" name="Footer Placeholder 8"/>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807055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5C80D5-8E8D-3E4D-97AC-F902DA21B2BD}" type="slidenum">
              <a:rPr lang="ru-RU" sz="1200">
                <a:solidFill>
                  <a:srgbClr val="898989"/>
                </a:solidFill>
                <a:latin typeface="Calibri" charset="0"/>
              </a:rPr>
              <a:pPr eaLnBrk="1" hangingPunct="1"/>
              <a:t>24</a:t>
            </a:fld>
            <a:endParaRPr lang="ru-RU" sz="1200">
              <a:solidFill>
                <a:srgbClr val="898989"/>
              </a:solidFill>
              <a:latin typeface="Calibri" charset="0"/>
            </a:endParaRPr>
          </a:p>
        </p:txBody>
      </p:sp>
      <p:pic>
        <p:nvPicPr>
          <p:cNvPr id="2253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213100"/>
            <a:ext cx="3529012"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9"/>
          <p:cNvSpPr>
            <a:spLocks noChangeArrowheads="1"/>
          </p:cNvSpPr>
          <p:nvPr/>
        </p:nvSpPr>
        <p:spPr bwMode="auto">
          <a:xfrm>
            <a:off x="416983" y="4974166"/>
            <a:ext cx="82698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3600" dirty="0"/>
          </a:p>
        </p:txBody>
      </p:sp>
      <p:sp>
        <p:nvSpPr>
          <p:cNvPr id="22533" name="Rectangle 10"/>
          <p:cNvSpPr>
            <a:spLocks noChangeArrowheads="1"/>
          </p:cNvSpPr>
          <p:nvPr/>
        </p:nvSpPr>
        <p:spPr bwMode="auto">
          <a:xfrm>
            <a:off x="427038" y="5080263"/>
            <a:ext cx="44531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err="1"/>
              <a:t>v</a:t>
            </a:r>
            <a:r>
              <a:rPr lang="en-US" i="1" baseline="-25000" dirty="0" err="1"/>
              <a:t>n</a:t>
            </a:r>
            <a:r>
              <a:rPr lang="en-US" i="1" dirty="0"/>
              <a:t> </a:t>
            </a:r>
            <a:r>
              <a:rPr lang="en-US" dirty="0"/>
              <a:t>-- Fourier coefficients</a:t>
            </a:r>
          </a:p>
          <a:p>
            <a:r>
              <a:rPr lang="en-US" dirty="0" smtClean="0"/>
              <a:t>ϕ –  azimuthal angle</a:t>
            </a:r>
            <a:endParaRPr lang="en-US" dirty="0"/>
          </a:p>
          <a:p>
            <a:r>
              <a:rPr lang="en-US" dirty="0" err="1"/>
              <a:t>Ψ</a:t>
            </a:r>
            <a:r>
              <a:rPr lang="en-US" baseline="-25000" dirty="0" err="1"/>
              <a:t>n</a:t>
            </a:r>
            <a:r>
              <a:rPr lang="en-US" dirty="0"/>
              <a:t> -- Event plane </a:t>
            </a:r>
            <a:r>
              <a:rPr lang="en-US" dirty="0" smtClean="0"/>
              <a:t>angle of the n-</a:t>
            </a:r>
            <a:r>
              <a:rPr lang="en-US" dirty="0" err="1" smtClean="0"/>
              <a:t>th</a:t>
            </a:r>
            <a:r>
              <a:rPr lang="en-US" dirty="0" smtClean="0"/>
              <a:t> harmonics</a:t>
            </a:r>
            <a:endParaRPr lang="en-US" dirty="0"/>
          </a:p>
        </p:txBody>
      </p:sp>
      <p:sp>
        <p:nvSpPr>
          <p:cNvPr id="22534" name="Rectangle 11"/>
          <p:cNvSpPr>
            <a:spLocks noChangeArrowheads="1"/>
          </p:cNvSpPr>
          <p:nvPr/>
        </p:nvSpPr>
        <p:spPr bwMode="auto">
          <a:xfrm>
            <a:off x="427038" y="49213"/>
            <a:ext cx="8064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dirty="0" smtClean="0">
                <a:solidFill>
                  <a:srgbClr val="3366FF"/>
                </a:solidFill>
              </a:rPr>
              <a:t>Flow in </a:t>
            </a:r>
            <a:r>
              <a:rPr lang="en-US" sz="3600" dirty="0">
                <a:solidFill>
                  <a:srgbClr val="3366FF"/>
                </a:solidFill>
              </a:rPr>
              <a:t>hadron collisions</a:t>
            </a:r>
          </a:p>
        </p:txBody>
      </p:sp>
      <p:pic>
        <p:nvPicPr>
          <p:cNvPr id="2253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4180151"/>
            <a:ext cx="428466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46175"/>
            <a:ext cx="267493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194580" y="1146175"/>
            <a:ext cx="5698996" cy="1754327"/>
          </a:xfrm>
          <a:prstGeom prst="rect">
            <a:avLst/>
          </a:prstGeom>
        </p:spPr>
        <p:txBody>
          <a:bodyPr wrap="none">
            <a:spAutoFit/>
          </a:bodyPr>
          <a:lstStyle/>
          <a:p>
            <a:pPr marL="285750" indent="-285750">
              <a:buFont typeface="Wingdings" charset="0"/>
              <a:buChar char="à"/>
              <a:defRPr/>
            </a:pPr>
            <a:r>
              <a:rPr lang="en-US" dirty="0">
                <a:cs typeface="Arial" charset="0"/>
              </a:rPr>
              <a:t>Anisotropy in spatial space in A-A collision is converted </a:t>
            </a:r>
          </a:p>
          <a:p>
            <a:pPr>
              <a:defRPr/>
            </a:pPr>
            <a:r>
              <a:rPr lang="en-US" dirty="0">
                <a:cs typeface="Arial" charset="0"/>
              </a:rPr>
              <a:t>to the momentum anisotropy </a:t>
            </a:r>
          </a:p>
          <a:p>
            <a:pPr marL="285750" indent="-285750">
              <a:buFont typeface="Wingdings" charset="0"/>
              <a:buChar char="à"/>
              <a:defRPr/>
            </a:pPr>
            <a:r>
              <a:rPr lang="en-US" dirty="0" smtClean="0">
                <a:cs typeface="Arial" charset="0"/>
                <a:sym typeface="Wingdings"/>
              </a:rPr>
              <a:t>This </a:t>
            </a:r>
            <a:r>
              <a:rPr lang="en-US" dirty="0">
                <a:cs typeface="Arial" charset="0"/>
                <a:sym typeface="Wingdings"/>
              </a:rPr>
              <a:t>motivated the</a:t>
            </a:r>
            <a:r>
              <a:rPr lang="en-US" dirty="0">
                <a:cs typeface="Arial" charset="0"/>
              </a:rPr>
              <a:t> fluid-like collectivity </a:t>
            </a:r>
            <a:r>
              <a:rPr lang="en-US" dirty="0" smtClean="0">
                <a:cs typeface="Arial" charset="0"/>
              </a:rPr>
              <a:t>approach</a:t>
            </a:r>
          </a:p>
          <a:p>
            <a:pPr marL="285750" indent="-285750">
              <a:buFont typeface="Wingdings" charset="0"/>
              <a:buChar char="à"/>
              <a:defRPr/>
            </a:pPr>
            <a:r>
              <a:rPr lang="en-US" dirty="0" smtClean="0"/>
              <a:t>Fourier </a:t>
            </a:r>
            <a:r>
              <a:rPr lang="en-US" dirty="0"/>
              <a:t>transform of azimuthal momentum  distribution </a:t>
            </a:r>
          </a:p>
          <a:p>
            <a:r>
              <a:rPr lang="en-US" dirty="0"/>
              <a:t>with anisotropic flow coefficients </a:t>
            </a:r>
            <a:r>
              <a:rPr lang="en-US" dirty="0" err="1"/>
              <a:t>v</a:t>
            </a:r>
            <a:r>
              <a:rPr lang="en-US" baseline="-25000" dirty="0" err="1"/>
              <a:t>n</a:t>
            </a:r>
            <a:endParaRPr lang="en-US" sz="3200" dirty="0"/>
          </a:p>
          <a:p>
            <a:pPr marL="285750" indent="-285750">
              <a:buFont typeface="Wingdings" charset="0"/>
              <a:buChar char="à"/>
              <a:defRPr/>
            </a:pPr>
            <a:endParaRPr lang="en-US" dirty="0">
              <a:cs typeface="Arial" charset="0"/>
            </a:endParaRPr>
          </a:p>
        </p:txBody>
      </p:sp>
      <p:pic>
        <p:nvPicPr>
          <p:cNvPr id="2" name="Picture 1"/>
          <p:cNvPicPr>
            <a:picLocks noChangeAspect="1"/>
          </p:cNvPicPr>
          <p:nvPr/>
        </p:nvPicPr>
        <p:blipFill>
          <a:blip r:embed="rId5"/>
          <a:stretch>
            <a:fillRect/>
          </a:stretch>
        </p:blipFill>
        <p:spPr>
          <a:xfrm>
            <a:off x="4194705" y="3135842"/>
            <a:ext cx="4143840" cy="992187"/>
          </a:xfrm>
          <a:prstGeom prst="rect">
            <a:avLst/>
          </a:prstGeom>
        </p:spPr>
      </p:pic>
      <p:cxnSp>
        <p:nvCxnSpPr>
          <p:cNvPr id="11" name="AutoShape 5"/>
          <p:cNvCxnSpPr>
            <a:cxnSpLocks noChangeShapeType="1"/>
          </p:cNvCxnSpPr>
          <p:nvPr/>
        </p:nvCxnSpPr>
        <p:spPr bwMode="auto">
          <a:xfrm>
            <a:off x="322792" y="923396"/>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2" name="Picture 11"/>
          <p:cNvPicPr>
            <a:picLocks noChangeAspect="1"/>
          </p:cNvPicPr>
          <p:nvPr/>
        </p:nvPicPr>
        <p:blipFill>
          <a:blip r:embed="rId6"/>
          <a:stretch>
            <a:fillRect/>
          </a:stretch>
        </p:blipFill>
        <p:spPr>
          <a:xfrm>
            <a:off x="8552392" y="76199"/>
            <a:ext cx="532038" cy="738718"/>
          </a:xfrm>
          <a:prstGeom prst="rect">
            <a:avLst/>
          </a:prstGeom>
        </p:spPr>
      </p:pic>
      <p:sp>
        <p:nvSpPr>
          <p:cNvPr id="6" name="Footer Placeholder 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37374671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91"/>
            <a:ext cx="9296400" cy="990600"/>
          </a:xfrm>
        </p:spPr>
        <p:txBody>
          <a:bodyPr>
            <a:normAutofit/>
          </a:bodyPr>
          <a:lstStyle/>
          <a:p>
            <a:pPr>
              <a:defRPr/>
            </a:pPr>
            <a:r>
              <a:rPr lang="en-US" sz="3200" dirty="0" smtClean="0">
                <a:solidFill>
                  <a:srgbClr val="3366FF"/>
                </a:solidFill>
                <a:latin typeface="+mn-lt"/>
                <a:cs typeface="Arial" charset="0"/>
              </a:rPr>
              <a:t>Elliptic f</a:t>
            </a:r>
            <a:r>
              <a:rPr lang="en-US" sz="3200" dirty="0" smtClean="0">
                <a:solidFill>
                  <a:srgbClr val="3366FF"/>
                </a:solidFill>
              </a:rPr>
              <a:t>low of </a:t>
            </a:r>
            <a:r>
              <a:rPr lang="en-US" sz="3200" dirty="0">
                <a:solidFill>
                  <a:srgbClr val="3366FF"/>
                </a:solidFill>
              </a:rPr>
              <a:t>identified </a:t>
            </a:r>
            <a:r>
              <a:rPr lang="en-US" sz="3200" dirty="0" smtClean="0">
                <a:solidFill>
                  <a:srgbClr val="3366FF"/>
                </a:solidFill>
              </a:rPr>
              <a:t>hadrons in p-Pb</a:t>
            </a:r>
            <a:endParaRPr lang="en-US" sz="3200" dirty="0" smtClean="0">
              <a:solidFill>
                <a:srgbClr val="3366FF"/>
              </a:solidFill>
              <a:latin typeface="+mn-lt"/>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25</a:t>
            </a:fld>
            <a:endParaRPr lang="en-US" sz="140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sp>
        <p:nvSpPr>
          <p:cNvPr id="6" name="Rectangle 5"/>
          <p:cNvSpPr/>
          <p:nvPr/>
        </p:nvSpPr>
        <p:spPr>
          <a:xfrm>
            <a:off x="651933" y="1084702"/>
            <a:ext cx="8585200" cy="369332"/>
          </a:xfrm>
          <a:prstGeom prst="rect">
            <a:avLst/>
          </a:prstGeom>
        </p:spPr>
        <p:txBody>
          <a:bodyPr wrap="square">
            <a:spAutoFit/>
          </a:bodyPr>
          <a:lstStyle/>
          <a:p>
            <a:endParaRPr lang="en-US" dirty="0"/>
          </a:p>
        </p:txBody>
      </p:sp>
      <p:sp>
        <p:nvSpPr>
          <p:cNvPr id="7" name="Rectangle 6"/>
          <p:cNvSpPr/>
          <p:nvPr/>
        </p:nvSpPr>
        <p:spPr>
          <a:xfrm>
            <a:off x="5435600" y="1993669"/>
            <a:ext cx="3632200" cy="646331"/>
          </a:xfrm>
          <a:prstGeom prst="rect">
            <a:avLst/>
          </a:prstGeom>
        </p:spPr>
        <p:txBody>
          <a:bodyPr wrap="square">
            <a:spAutoFit/>
          </a:bodyPr>
          <a:lstStyle/>
          <a:p>
            <a:endParaRPr lang="en-US" dirty="0">
              <a:solidFill>
                <a:srgbClr val="0066FF"/>
              </a:solidFill>
              <a:cs typeface="Arial" charset="0"/>
            </a:endParaRPr>
          </a:p>
          <a:p>
            <a:endParaRPr lang="en-US" dirty="0" smtClean="0">
              <a:solidFill>
                <a:srgbClr val="0066FF"/>
              </a:solidFill>
              <a:cs typeface="Arial" charset="0"/>
            </a:endParaRPr>
          </a:p>
        </p:txBody>
      </p:sp>
      <p:sp>
        <p:nvSpPr>
          <p:cNvPr id="8" name="Rectangle 7"/>
          <p:cNvSpPr/>
          <p:nvPr/>
        </p:nvSpPr>
        <p:spPr>
          <a:xfrm>
            <a:off x="4166658" y="974874"/>
            <a:ext cx="4824942" cy="2369880"/>
          </a:xfrm>
          <a:prstGeom prst="rect">
            <a:avLst/>
          </a:prstGeom>
        </p:spPr>
        <p:txBody>
          <a:bodyPr wrap="square">
            <a:spAutoFit/>
          </a:bodyPr>
          <a:lstStyle/>
          <a:p>
            <a:r>
              <a:rPr lang="en-US" dirty="0"/>
              <a:t>	</a:t>
            </a:r>
            <a:r>
              <a:rPr lang="en-US" sz="2000" dirty="0" smtClean="0">
                <a:solidFill>
                  <a:srgbClr val="3366FF"/>
                </a:solidFill>
                <a:hlinkClick r:id="rId3"/>
              </a:rPr>
              <a:t>arXiv</a:t>
            </a:r>
            <a:r>
              <a:rPr lang="en-US" sz="2000" dirty="0">
                <a:solidFill>
                  <a:srgbClr val="3366FF"/>
                </a:solidFill>
                <a:hlinkClick r:id="rId3"/>
              </a:rPr>
              <a:t>:1807.04538 [nucl-ex</a:t>
            </a:r>
            <a:r>
              <a:rPr lang="en-US" sz="2000" dirty="0" smtClean="0">
                <a:solidFill>
                  <a:srgbClr val="3366FF"/>
                </a:solidFill>
                <a:hlinkClick r:id="rId3"/>
              </a:rPr>
              <a:t>]</a:t>
            </a:r>
            <a:r>
              <a:rPr lang="en-US" sz="2000" dirty="0">
                <a:solidFill>
                  <a:srgbClr val="3366FF"/>
                </a:solidFill>
              </a:rPr>
              <a:t> </a:t>
            </a:r>
            <a:endParaRPr lang="en-US" sz="2000" dirty="0" smtClean="0"/>
          </a:p>
          <a:p>
            <a:pPr marL="342900" indent="-342900">
              <a:buFont typeface="Wingdings" charset="2"/>
              <a:buChar char="Ø"/>
            </a:pPr>
            <a:r>
              <a:rPr lang="en-US" sz="2000" dirty="0" smtClean="0">
                <a:solidFill>
                  <a:srgbClr val="3366FF"/>
                </a:solidFill>
              </a:rPr>
              <a:t>∆</a:t>
            </a:r>
            <a:r>
              <a:rPr lang="en-US" dirty="0">
                <a:solidFill>
                  <a:srgbClr val="3366FF"/>
                </a:solidFill>
              </a:rPr>
              <a:t>η </a:t>
            </a:r>
            <a:r>
              <a:rPr lang="en-US" dirty="0" smtClean="0">
                <a:solidFill>
                  <a:srgbClr val="3366FF"/>
                </a:solidFill>
              </a:rPr>
              <a:t>gap</a:t>
            </a:r>
            <a:r>
              <a:rPr lang="en-US" dirty="0">
                <a:solidFill>
                  <a:srgbClr val="3366FF"/>
                </a:solidFill>
              </a:rPr>
              <a:t> </a:t>
            </a:r>
            <a:r>
              <a:rPr lang="en-US" dirty="0" smtClean="0">
                <a:solidFill>
                  <a:srgbClr val="3366FF"/>
                </a:solidFill>
              </a:rPr>
              <a:t>is introduced </a:t>
            </a:r>
            <a:r>
              <a:rPr lang="en-US" dirty="0" smtClean="0"/>
              <a:t>between </a:t>
            </a:r>
            <a:r>
              <a:rPr lang="en-US" dirty="0"/>
              <a:t>the correlated </a:t>
            </a:r>
            <a:r>
              <a:rPr lang="en-US" dirty="0" smtClean="0"/>
              <a:t>particles </a:t>
            </a:r>
            <a:r>
              <a:rPr lang="en-US" dirty="0" smtClean="0">
                <a:solidFill>
                  <a:srgbClr val="3366FF"/>
                </a:solidFill>
              </a:rPr>
              <a:t>to eliminate short</a:t>
            </a:r>
            <a:r>
              <a:rPr lang="en-US" dirty="0">
                <a:solidFill>
                  <a:srgbClr val="3366FF"/>
                </a:solidFill>
              </a:rPr>
              <a:t>-range </a:t>
            </a:r>
            <a:r>
              <a:rPr lang="en-US" dirty="0" smtClean="0">
                <a:solidFill>
                  <a:srgbClr val="3366FF"/>
                </a:solidFill>
              </a:rPr>
              <a:t>contribution</a:t>
            </a:r>
          </a:p>
          <a:p>
            <a:pPr marL="342900" indent="-342900">
              <a:buFont typeface="Wingdings" charset="2"/>
              <a:buChar char="Ø"/>
            </a:pPr>
            <a:r>
              <a:rPr lang="en-US" dirty="0"/>
              <a:t>N</a:t>
            </a:r>
            <a:r>
              <a:rPr lang="ru-RU" dirty="0" err="1" smtClean="0"/>
              <a:t>on</a:t>
            </a:r>
            <a:r>
              <a:rPr lang="ru-RU" dirty="0" err="1"/>
              <a:t>-flow</a:t>
            </a:r>
            <a:r>
              <a:rPr lang="ru-RU" dirty="0"/>
              <a:t> </a:t>
            </a:r>
            <a:r>
              <a:rPr lang="ru-RU" dirty="0" err="1"/>
              <a:t>subtracted</a:t>
            </a:r>
            <a:r>
              <a:rPr lang="ru-RU" dirty="0"/>
              <a:t> </a:t>
            </a:r>
            <a:r>
              <a:rPr lang="ru-RU" dirty="0" err="1"/>
              <a:t>using</a:t>
            </a:r>
            <a:r>
              <a:rPr lang="ru-RU" dirty="0"/>
              <a:t> </a:t>
            </a:r>
            <a:r>
              <a:rPr lang="ru-RU" dirty="0" err="1"/>
              <a:t>pp</a:t>
            </a:r>
            <a:r>
              <a:rPr lang="ru-RU" dirty="0"/>
              <a:t> </a:t>
            </a:r>
            <a:r>
              <a:rPr lang="ru-RU" dirty="0" err="1" smtClean="0"/>
              <a:t>measurements</a:t>
            </a:r>
            <a:endParaRPr lang="en-US" dirty="0" smtClean="0">
              <a:solidFill>
                <a:srgbClr val="3366FF"/>
              </a:solidFill>
            </a:endParaRPr>
          </a:p>
          <a:p>
            <a:pPr marL="285750" indent="-285750">
              <a:buFont typeface="Wingdings" charset="2"/>
              <a:buChar char="Ø"/>
            </a:pPr>
            <a:r>
              <a:rPr lang="en-US" dirty="0" smtClean="0"/>
              <a:t>For </a:t>
            </a:r>
            <a:r>
              <a:rPr lang="en-US" i="1" dirty="0" err="1" smtClean="0"/>
              <a:t>p</a:t>
            </a:r>
            <a:r>
              <a:rPr lang="en-US" baseline="-25000" dirty="0" err="1" smtClean="0"/>
              <a:t>T</a:t>
            </a:r>
            <a:r>
              <a:rPr lang="en-US" dirty="0" smtClean="0"/>
              <a:t> ≤ 2.5 </a:t>
            </a:r>
            <a:r>
              <a:rPr lang="en-US" dirty="0" err="1" smtClean="0"/>
              <a:t>GeV</a:t>
            </a:r>
            <a:r>
              <a:rPr lang="en-US" dirty="0" smtClean="0"/>
              <a:t>/</a:t>
            </a:r>
            <a:r>
              <a:rPr lang="en-US" i="1" dirty="0" smtClean="0"/>
              <a:t>c</a:t>
            </a:r>
            <a:r>
              <a:rPr lang="en-US" dirty="0" smtClean="0"/>
              <a:t>, </a:t>
            </a:r>
            <a:r>
              <a:rPr lang="en-US" dirty="0" smtClean="0">
                <a:solidFill>
                  <a:srgbClr val="3366FF"/>
                </a:solidFill>
              </a:rPr>
              <a:t>a clear mass ordering </a:t>
            </a:r>
            <a:r>
              <a:rPr lang="en-US" dirty="0" smtClean="0">
                <a:solidFill>
                  <a:srgbClr val="000000"/>
                </a:solidFill>
              </a:rPr>
              <a:t>of </a:t>
            </a:r>
            <a:r>
              <a:rPr lang="en-US" i="1" dirty="0" smtClean="0">
                <a:solidFill>
                  <a:srgbClr val="000000"/>
                </a:solidFill>
              </a:rPr>
              <a:t>v</a:t>
            </a:r>
            <a:r>
              <a:rPr lang="en-US" baseline="-25000" dirty="0" smtClean="0">
                <a:solidFill>
                  <a:srgbClr val="000000"/>
                </a:solidFill>
              </a:rPr>
              <a:t>2</a:t>
            </a:r>
            <a:r>
              <a:rPr lang="en-US" dirty="0" smtClean="0">
                <a:solidFill>
                  <a:srgbClr val="000000"/>
                </a:solidFill>
              </a:rPr>
              <a:t>(</a:t>
            </a:r>
            <a:r>
              <a:rPr lang="en-US" i="1" dirty="0" err="1" smtClean="0">
                <a:solidFill>
                  <a:srgbClr val="000000"/>
                </a:solidFill>
              </a:rPr>
              <a:t>p</a:t>
            </a:r>
            <a:r>
              <a:rPr lang="en-US" dirty="0" err="1" smtClean="0">
                <a:solidFill>
                  <a:srgbClr val="000000"/>
                </a:solidFill>
              </a:rPr>
              <a:t>T</a:t>
            </a:r>
            <a:r>
              <a:rPr lang="en-US" dirty="0" smtClean="0">
                <a:solidFill>
                  <a:srgbClr val="000000"/>
                </a:solidFill>
              </a:rPr>
              <a:t>) for p-</a:t>
            </a:r>
            <a:r>
              <a:rPr lang="en-US" dirty="0" err="1" smtClean="0">
                <a:solidFill>
                  <a:srgbClr val="000000"/>
                </a:solidFill>
              </a:rPr>
              <a:t>Pb</a:t>
            </a:r>
            <a:r>
              <a:rPr lang="en-US" dirty="0" smtClean="0">
                <a:solidFill>
                  <a:srgbClr val="000000"/>
                </a:solidFill>
              </a:rPr>
              <a:t> collisions </a:t>
            </a:r>
            <a:r>
              <a:rPr lang="en-US" dirty="0" smtClean="0">
                <a:solidFill>
                  <a:srgbClr val="FF0000"/>
                </a:solidFill>
              </a:rPr>
              <a:t>is</a:t>
            </a:r>
            <a:r>
              <a:rPr lang="en-US" dirty="0" smtClean="0">
                <a:solidFill>
                  <a:srgbClr val="000000"/>
                </a:solidFill>
              </a:rPr>
              <a:t> </a:t>
            </a:r>
            <a:r>
              <a:rPr lang="en-US" dirty="0" smtClean="0">
                <a:solidFill>
                  <a:srgbClr val="FF0000"/>
                </a:solidFill>
              </a:rPr>
              <a:t>observed  </a:t>
            </a:r>
            <a:r>
              <a:rPr lang="en-US" dirty="0">
                <a:solidFill>
                  <a:srgbClr val="FF0000"/>
                </a:solidFill>
              </a:rPr>
              <a:t>similar to the previous results for </a:t>
            </a:r>
            <a:r>
              <a:rPr lang="en-US" dirty="0" err="1">
                <a:solidFill>
                  <a:srgbClr val="FF0000"/>
                </a:solidFill>
              </a:rPr>
              <a:t>Pb-</a:t>
            </a:r>
            <a:r>
              <a:rPr lang="en-US" dirty="0" err="1" smtClean="0">
                <a:solidFill>
                  <a:srgbClr val="FF0000"/>
                </a:solidFill>
              </a:rPr>
              <a:t>Pb</a:t>
            </a:r>
            <a:endParaRPr lang="en-US" dirty="0">
              <a:solidFill>
                <a:srgbClr val="FF0000"/>
              </a:solidFill>
            </a:endParaRPr>
          </a:p>
        </p:txBody>
      </p:sp>
      <p:sp>
        <p:nvSpPr>
          <p:cNvPr id="13" name="Rectangle 12"/>
          <p:cNvSpPr/>
          <p:nvPr/>
        </p:nvSpPr>
        <p:spPr>
          <a:xfrm>
            <a:off x="4073525" y="3492046"/>
            <a:ext cx="4572000" cy="2215991"/>
          </a:xfrm>
          <a:prstGeom prst="rect">
            <a:avLst/>
          </a:prstGeom>
        </p:spPr>
        <p:txBody>
          <a:bodyPr>
            <a:spAutoFit/>
          </a:bodyPr>
          <a:lstStyle/>
          <a:p>
            <a:endParaRPr lang="en-US" dirty="0" smtClean="0">
              <a:solidFill>
                <a:srgbClr val="FF0000"/>
              </a:solidFill>
            </a:endParaRPr>
          </a:p>
          <a:p>
            <a:pPr marL="285750" indent="-285750">
              <a:buFont typeface="Wingdings" charset="2"/>
              <a:buChar char="Ø"/>
            </a:pPr>
            <a:r>
              <a:rPr lang="en-US" dirty="0" smtClean="0">
                <a:solidFill>
                  <a:srgbClr val="FF0000"/>
                </a:solidFill>
              </a:rPr>
              <a:t>Aproximate NCQ and KE</a:t>
            </a:r>
            <a:r>
              <a:rPr lang="en-US" baseline="-25000" dirty="0" smtClean="0">
                <a:solidFill>
                  <a:srgbClr val="FF0000"/>
                </a:solidFill>
              </a:rPr>
              <a:t>T</a:t>
            </a:r>
            <a:r>
              <a:rPr lang="en-US" dirty="0" smtClean="0">
                <a:solidFill>
                  <a:srgbClr val="FF0000"/>
                </a:solidFill>
              </a:rPr>
              <a:t> scaling is observed </a:t>
            </a:r>
            <a:r>
              <a:rPr lang="en-US" dirty="0" smtClean="0"/>
              <a:t>NCQ  -number of constituent quarks </a:t>
            </a:r>
            <a:r>
              <a:rPr lang="en-US" i="1" dirty="0" smtClean="0"/>
              <a:t>n</a:t>
            </a:r>
            <a:r>
              <a:rPr lang="en-US" baseline="-25000" dirty="0" smtClean="0"/>
              <a:t>q</a:t>
            </a:r>
          </a:p>
          <a:p>
            <a:endParaRPr lang="en-US" baseline="-25000" dirty="0" smtClean="0"/>
          </a:p>
          <a:p>
            <a:pPr marL="285750" indent="-285750">
              <a:buFont typeface="Wingdings" charset="2"/>
              <a:buChar char="Ø"/>
            </a:pPr>
            <a:endParaRPr lang="en-US" dirty="0" smtClean="0">
              <a:solidFill>
                <a:srgbClr val="FF0000"/>
              </a:solidFill>
            </a:endParaRPr>
          </a:p>
          <a:p>
            <a:endParaRPr lang="en-US" dirty="0" smtClean="0">
              <a:solidFill>
                <a:srgbClr val="FF0000"/>
              </a:solidFill>
            </a:endParaRPr>
          </a:p>
          <a:p>
            <a:pPr marL="285750" indent="-285750">
              <a:buFont typeface="Wingdings" charset="2"/>
              <a:buChar char="Ø"/>
            </a:pPr>
            <a:r>
              <a:rPr lang="en-US" dirty="0">
                <a:solidFill>
                  <a:srgbClr val="FF0000"/>
                </a:solidFill>
              </a:rPr>
              <a:t>A</a:t>
            </a:r>
            <a:r>
              <a:rPr lang="en-US" dirty="0" smtClean="0">
                <a:solidFill>
                  <a:srgbClr val="FF0000"/>
                </a:solidFill>
              </a:rPr>
              <a:t>n indication on the presence of collective behavior on the </a:t>
            </a:r>
            <a:r>
              <a:rPr lang="en-US" dirty="0" err="1" smtClean="0">
                <a:solidFill>
                  <a:srgbClr val="FF0000"/>
                </a:solidFill>
              </a:rPr>
              <a:t>partonic</a:t>
            </a:r>
            <a:r>
              <a:rPr lang="en-US" dirty="0" smtClean="0">
                <a:solidFill>
                  <a:srgbClr val="FF0000"/>
                </a:solidFill>
              </a:rPr>
              <a:t> level </a:t>
            </a:r>
            <a:endParaRPr lang="en-US" sz="2000" baseline="-25000" dirty="0" smtClean="0">
              <a:solidFill>
                <a:srgbClr val="FF0000"/>
              </a:solidFill>
            </a:endParaRPr>
          </a:p>
        </p:txBody>
      </p:sp>
      <p:pic>
        <p:nvPicPr>
          <p:cNvPr id="14" name="Picture 13"/>
          <p:cNvPicPr>
            <a:picLocks noChangeAspect="1"/>
          </p:cNvPicPr>
          <p:nvPr/>
        </p:nvPicPr>
        <p:blipFill>
          <a:blip r:embed="rId4"/>
          <a:stretch>
            <a:fillRect/>
          </a:stretch>
        </p:blipFill>
        <p:spPr>
          <a:xfrm>
            <a:off x="465667" y="3631026"/>
            <a:ext cx="3141133" cy="2795608"/>
          </a:xfrm>
          <a:prstGeom prst="rect">
            <a:avLst/>
          </a:prstGeom>
        </p:spPr>
      </p:pic>
      <p:pic>
        <p:nvPicPr>
          <p:cNvPr id="18" name="Picture 17"/>
          <p:cNvPicPr>
            <a:picLocks noChangeAspect="1"/>
          </p:cNvPicPr>
          <p:nvPr/>
        </p:nvPicPr>
        <p:blipFill>
          <a:blip r:embed="rId5"/>
          <a:stretch>
            <a:fillRect/>
          </a:stretch>
        </p:blipFill>
        <p:spPr>
          <a:xfrm>
            <a:off x="4449234" y="4433460"/>
            <a:ext cx="3736958" cy="767190"/>
          </a:xfrm>
          <a:prstGeom prst="rect">
            <a:avLst/>
          </a:prstGeom>
        </p:spPr>
      </p:pic>
      <p:pic>
        <p:nvPicPr>
          <p:cNvPr id="16" name="Picture 15"/>
          <p:cNvPicPr>
            <a:picLocks noChangeAspect="1"/>
          </p:cNvPicPr>
          <p:nvPr/>
        </p:nvPicPr>
        <p:blipFill>
          <a:blip r:embed="rId6"/>
          <a:stretch>
            <a:fillRect/>
          </a:stretch>
        </p:blipFill>
        <p:spPr>
          <a:xfrm>
            <a:off x="330201" y="838022"/>
            <a:ext cx="3238704" cy="2794177"/>
          </a:xfrm>
          <a:prstGeom prst="rect">
            <a:avLst/>
          </a:prstGeom>
        </p:spPr>
      </p:pic>
      <p:pic>
        <p:nvPicPr>
          <p:cNvPr id="15" name="Picture 14"/>
          <p:cNvPicPr>
            <a:picLocks noChangeAspect="1"/>
          </p:cNvPicPr>
          <p:nvPr/>
        </p:nvPicPr>
        <p:blipFill>
          <a:blip r:embed="rId7"/>
          <a:stretch>
            <a:fillRect/>
          </a:stretch>
        </p:blipFill>
        <p:spPr>
          <a:xfrm>
            <a:off x="8552392" y="76199"/>
            <a:ext cx="532038" cy="738718"/>
          </a:xfrm>
          <a:prstGeom prst="rect">
            <a:avLst/>
          </a:prstGeom>
        </p:spPr>
      </p:pic>
      <p:sp>
        <p:nvSpPr>
          <p:cNvPr id="3" name="Rectangle 2"/>
          <p:cNvSpPr/>
          <p:nvPr/>
        </p:nvSpPr>
        <p:spPr>
          <a:xfrm>
            <a:off x="3251199" y="6225738"/>
            <a:ext cx="3699934" cy="646331"/>
          </a:xfrm>
          <a:prstGeom prst="rect">
            <a:avLst/>
          </a:prstGeom>
        </p:spPr>
        <p:txBody>
          <a:bodyPr wrap="square">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cxnSp>
        <p:nvCxnSpPr>
          <p:cNvPr id="17"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321125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296400" cy="990600"/>
          </a:xfrm>
        </p:spPr>
        <p:txBody>
          <a:bodyPr>
            <a:noAutofit/>
          </a:bodyPr>
          <a:lstStyle/>
          <a:p>
            <a:pPr>
              <a:defRPr/>
            </a:pPr>
            <a:r>
              <a:rPr lang="en-US" sz="3200" dirty="0" smtClean="0">
                <a:solidFill>
                  <a:srgbClr val="3366FF"/>
                </a:solidFill>
                <a:cs typeface="Arial" charset="0"/>
              </a:rPr>
              <a:t>Elliptic flow and multi-particle correlations</a:t>
            </a:r>
            <a:br>
              <a:rPr lang="en-US" sz="3200" dirty="0" smtClean="0">
                <a:solidFill>
                  <a:srgbClr val="3366FF"/>
                </a:solidFill>
                <a:cs typeface="Arial" charset="0"/>
              </a:rPr>
            </a:br>
            <a:r>
              <a:rPr lang="en-US" sz="3200" dirty="0" smtClean="0">
                <a:solidFill>
                  <a:srgbClr val="3366FF"/>
                </a:solidFill>
                <a:cs typeface="Arial" charset="0"/>
              </a:rPr>
              <a:t>for  different systems</a:t>
            </a:r>
            <a:endParaRPr lang="ru-RU" sz="3200" dirty="0" smtClean="0">
              <a:solidFill>
                <a:srgbClr val="3366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26</a:t>
            </a:fld>
            <a:endParaRPr lang="en-US" sz="140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28600" y="100965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3" name="Picture 2" descr="fig-v2m-pp-pPb-PbPb-2018-May-11-vnAll_panel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2105548"/>
            <a:ext cx="5099049" cy="3570234"/>
          </a:xfrm>
          <a:prstGeom prst="rect">
            <a:avLst/>
          </a:prstGeom>
        </p:spPr>
      </p:pic>
      <p:sp>
        <p:nvSpPr>
          <p:cNvPr id="6" name="Rectangle 5"/>
          <p:cNvSpPr/>
          <p:nvPr/>
        </p:nvSpPr>
        <p:spPr>
          <a:xfrm>
            <a:off x="127000" y="1084702"/>
            <a:ext cx="9110133" cy="707886"/>
          </a:xfrm>
          <a:prstGeom prst="rect">
            <a:avLst/>
          </a:prstGeom>
        </p:spPr>
        <p:txBody>
          <a:bodyPr wrap="square">
            <a:spAutoFit/>
          </a:bodyPr>
          <a:lstStyle/>
          <a:p>
            <a:r>
              <a:rPr lang="en-US" sz="2000" dirty="0" smtClean="0">
                <a:solidFill>
                  <a:srgbClr val="3366FF"/>
                </a:solidFill>
                <a:hlinkClick r:id="rId4"/>
              </a:rPr>
              <a:t>   Investigation </a:t>
            </a:r>
            <a:r>
              <a:rPr lang="en-US" sz="2000" dirty="0">
                <a:solidFill>
                  <a:srgbClr val="3366FF"/>
                </a:solidFill>
                <a:hlinkClick r:id="rId4"/>
              </a:rPr>
              <a:t>of anisotropic flow using multi-particle correlations </a:t>
            </a:r>
            <a:endParaRPr lang="en-US" sz="2000" dirty="0" smtClean="0">
              <a:solidFill>
                <a:srgbClr val="3366FF"/>
              </a:solidFill>
              <a:hlinkClick r:id="rId4"/>
            </a:endParaRPr>
          </a:p>
          <a:p>
            <a:r>
              <a:rPr lang="en-US" sz="2000" dirty="0" smtClean="0">
                <a:solidFill>
                  <a:srgbClr val="3366FF"/>
                </a:solidFill>
                <a:hlinkClick r:id="rId4"/>
              </a:rPr>
              <a:t>                                                                                  in </a:t>
            </a:r>
            <a:r>
              <a:rPr lang="en-US" sz="2000" dirty="0">
                <a:solidFill>
                  <a:srgbClr val="3366FF"/>
                </a:solidFill>
                <a:hlinkClick r:id="rId4"/>
              </a:rPr>
              <a:t>pp, p-Pb, Xe-Xe and Pb-Pb </a:t>
            </a:r>
            <a:r>
              <a:rPr lang="en-US" sz="2000" dirty="0" smtClean="0">
                <a:solidFill>
                  <a:srgbClr val="3366FF"/>
                </a:solidFill>
                <a:hlinkClick r:id="rId4"/>
              </a:rPr>
              <a:t>collisions</a:t>
            </a:r>
            <a:endParaRPr lang="en-US" sz="2000" dirty="0">
              <a:solidFill>
                <a:srgbClr val="3366FF"/>
              </a:solidFill>
            </a:endParaRPr>
          </a:p>
        </p:txBody>
      </p:sp>
      <p:sp>
        <p:nvSpPr>
          <p:cNvPr id="7" name="Rectangle 6"/>
          <p:cNvSpPr/>
          <p:nvPr/>
        </p:nvSpPr>
        <p:spPr>
          <a:xfrm>
            <a:off x="5435600" y="1993669"/>
            <a:ext cx="3708400" cy="4093428"/>
          </a:xfrm>
          <a:prstGeom prst="rect">
            <a:avLst/>
          </a:prstGeom>
        </p:spPr>
        <p:txBody>
          <a:bodyPr wrap="square">
            <a:spAutoFit/>
          </a:bodyPr>
          <a:lstStyle/>
          <a:p>
            <a:r>
              <a:rPr lang="en-US" sz="2000" dirty="0" smtClean="0">
                <a:solidFill>
                  <a:srgbClr val="FF0000"/>
                </a:solidFill>
                <a:cs typeface="Arial" charset="0"/>
              </a:rPr>
              <a:t>New results:</a:t>
            </a:r>
          </a:p>
          <a:p>
            <a:r>
              <a:rPr lang="en-US" sz="2000" dirty="0" smtClean="0">
                <a:solidFill>
                  <a:srgbClr val="0066FF"/>
                </a:solidFill>
                <a:cs typeface="Arial" charset="0"/>
              </a:rPr>
              <a:t>system </a:t>
            </a:r>
            <a:r>
              <a:rPr lang="en-US" sz="2000" dirty="0">
                <a:solidFill>
                  <a:srgbClr val="0066FF"/>
                </a:solidFill>
                <a:cs typeface="Arial" charset="0"/>
              </a:rPr>
              <a:t>size </a:t>
            </a:r>
            <a:r>
              <a:rPr lang="en-US" sz="2000" dirty="0" smtClean="0">
                <a:solidFill>
                  <a:srgbClr val="0066FF"/>
                </a:solidFill>
                <a:cs typeface="Arial" charset="0"/>
              </a:rPr>
              <a:t>dependence of v</a:t>
            </a:r>
            <a:r>
              <a:rPr lang="en-US" sz="2000" baseline="-25000" dirty="0" smtClean="0">
                <a:solidFill>
                  <a:srgbClr val="0066FF"/>
                </a:solidFill>
                <a:cs typeface="Arial" charset="0"/>
              </a:rPr>
              <a:t>2</a:t>
            </a:r>
            <a:r>
              <a:rPr lang="en-US" sz="2000" dirty="0" smtClean="0">
                <a:solidFill>
                  <a:srgbClr val="0066FF"/>
                </a:solidFill>
                <a:cs typeface="Arial" charset="0"/>
              </a:rPr>
              <a:t>{m} </a:t>
            </a:r>
          </a:p>
          <a:p>
            <a:r>
              <a:rPr lang="en-US" sz="2000" dirty="0" smtClean="0">
                <a:solidFill>
                  <a:srgbClr val="0066FF"/>
                </a:solidFill>
                <a:cs typeface="Arial" charset="0"/>
              </a:rPr>
              <a:t>on multiplicity of charged particles is measured</a:t>
            </a:r>
          </a:p>
          <a:p>
            <a:endParaRPr lang="en-US" sz="2000" dirty="0">
              <a:solidFill>
                <a:srgbClr val="0066FF"/>
              </a:solidFill>
              <a:cs typeface="Arial" charset="0"/>
            </a:endParaRPr>
          </a:p>
          <a:p>
            <a:endParaRPr lang="en-US" sz="2000" dirty="0" smtClean="0">
              <a:solidFill>
                <a:srgbClr val="0066FF"/>
              </a:solidFill>
              <a:cs typeface="Arial" charset="0"/>
            </a:endParaRPr>
          </a:p>
          <a:p>
            <a:pPr marL="285750" indent="-285750">
              <a:buFont typeface="Wingdings" charset="2"/>
              <a:buChar char="Ø"/>
            </a:pPr>
            <a:r>
              <a:rPr lang="en-US" sz="2000" dirty="0" smtClean="0">
                <a:solidFill>
                  <a:srgbClr val="FF0000"/>
                </a:solidFill>
              </a:rPr>
              <a:t>Collective </a:t>
            </a:r>
            <a:r>
              <a:rPr lang="en-US" sz="2000" dirty="0">
                <a:solidFill>
                  <a:srgbClr val="FF0000"/>
                </a:solidFill>
              </a:rPr>
              <a:t>behavior </a:t>
            </a:r>
            <a:r>
              <a:rPr lang="en-US" sz="2000" dirty="0" smtClean="0">
                <a:solidFill>
                  <a:srgbClr val="FF0000"/>
                </a:solidFill>
              </a:rPr>
              <a:t>is observed</a:t>
            </a:r>
          </a:p>
          <a:p>
            <a:r>
              <a:rPr lang="en-US" sz="2000" dirty="0" smtClean="0">
                <a:solidFill>
                  <a:srgbClr val="FF0000"/>
                </a:solidFill>
              </a:rPr>
              <a:t> </a:t>
            </a:r>
            <a:r>
              <a:rPr lang="en-US" sz="2000" dirty="0">
                <a:solidFill>
                  <a:srgbClr val="FF0000"/>
                </a:solidFill>
              </a:rPr>
              <a:t>in multi-particle </a:t>
            </a:r>
            <a:r>
              <a:rPr lang="en-US" sz="2000" dirty="0" err="1">
                <a:solidFill>
                  <a:srgbClr val="FF0000"/>
                </a:solidFill>
              </a:rPr>
              <a:t>cumulants</a:t>
            </a:r>
            <a:r>
              <a:rPr lang="en-US" sz="2000" dirty="0">
                <a:solidFill>
                  <a:srgbClr val="FF0000"/>
                </a:solidFill>
              </a:rPr>
              <a:t> </a:t>
            </a:r>
            <a:endParaRPr lang="en-US" sz="2000" dirty="0" smtClean="0">
              <a:solidFill>
                <a:srgbClr val="FF0000"/>
              </a:solidFill>
            </a:endParaRPr>
          </a:p>
          <a:p>
            <a:r>
              <a:rPr lang="en-US" sz="2000" dirty="0">
                <a:solidFill>
                  <a:srgbClr val="FF0000"/>
                </a:solidFill>
              </a:rPr>
              <a:t>e</a:t>
            </a:r>
            <a:r>
              <a:rPr lang="en-US" sz="2000" dirty="0" smtClean="0">
                <a:solidFill>
                  <a:srgbClr val="FF0000"/>
                </a:solidFill>
              </a:rPr>
              <a:t>ven in </a:t>
            </a:r>
            <a:r>
              <a:rPr lang="en-US" sz="2000" dirty="0">
                <a:solidFill>
                  <a:srgbClr val="FF0000"/>
                </a:solidFill>
              </a:rPr>
              <a:t>the </a:t>
            </a:r>
            <a:r>
              <a:rPr lang="en-US" sz="2000" dirty="0" smtClean="0">
                <a:solidFill>
                  <a:srgbClr val="FF0000"/>
                </a:solidFill>
              </a:rPr>
              <a:t>smallest </a:t>
            </a:r>
            <a:r>
              <a:rPr lang="en-US" sz="2000" dirty="0" smtClean="0">
                <a:solidFill>
                  <a:srgbClr val="FF0000"/>
                </a:solidFill>
                <a:hlinkClick r:id="rId4"/>
              </a:rPr>
              <a:t>pp</a:t>
            </a:r>
            <a:r>
              <a:rPr lang="en-US" sz="2000" dirty="0">
                <a:solidFill>
                  <a:srgbClr val="FF0000"/>
                </a:solidFill>
                <a:hlinkClick r:id="rId4"/>
              </a:rPr>
              <a:t> </a:t>
            </a:r>
            <a:r>
              <a:rPr lang="en-US" sz="2000" dirty="0" smtClean="0">
                <a:solidFill>
                  <a:srgbClr val="FF0000"/>
                </a:solidFill>
                <a:hlinkClick r:id="rId4"/>
              </a:rPr>
              <a:t>and  </a:t>
            </a:r>
            <a:r>
              <a:rPr lang="en-US" sz="2000" dirty="0">
                <a:solidFill>
                  <a:srgbClr val="FF0000"/>
                </a:solidFill>
                <a:hlinkClick r:id="rId4"/>
              </a:rPr>
              <a:t>p-</a:t>
            </a:r>
            <a:r>
              <a:rPr lang="en-US" sz="2000" dirty="0" smtClean="0">
                <a:solidFill>
                  <a:srgbClr val="FF0000"/>
                </a:solidFill>
                <a:hlinkClick r:id="rId4"/>
              </a:rPr>
              <a:t>Pb</a:t>
            </a:r>
            <a:r>
              <a:rPr lang="en-US" sz="2000" dirty="0" smtClean="0">
                <a:solidFill>
                  <a:srgbClr val="FF0000"/>
                </a:solidFill>
              </a:rPr>
              <a:t> systems.</a:t>
            </a:r>
          </a:p>
          <a:p>
            <a:pPr marL="342900" indent="-342900">
              <a:buFont typeface="Wingdings" charset="2"/>
              <a:buChar char="Ø"/>
            </a:pPr>
            <a:r>
              <a:rPr lang="en-US" sz="2000" dirty="0" smtClean="0"/>
              <a:t>M</a:t>
            </a:r>
            <a:r>
              <a:rPr lang="ru-RU" sz="2000" dirty="0" err="1" smtClean="0"/>
              <a:t>ulti</a:t>
            </a:r>
            <a:r>
              <a:rPr lang="en-US" sz="2000" dirty="0" smtClean="0"/>
              <a:t>-</a:t>
            </a:r>
            <a:r>
              <a:rPr lang="ru-RU" sz="2000" dirty="0" err="1" smtClean="0"/>
              <a:t>particle</a:t>
            </a:r>
            <a:r>
              <a:rPr lang="ru-RU" sz="2000" dirty="0" smtClean="0"/>
              <a:t> </a:t>
            </a:r>
            <a:r>
              <a:rPr lang="ru-RU" sz="2000" dirty="0" err="1"/>
              <a:t>cumulants</a:t>
            </a:r>
            <a:r>
              <a:rPr lang="ru-RU" sz="2000" dirty="0"/>
              <a:t> </a:t>
            </a:r>
            <a:r>
              <a:rPr lang="ru-RU" sz="2000" dirty="0" err="1"/>
              <a:t>suppress</a:t>
            </a:r>
            <a:r>
              <a:rPr lang="ru-RU" sz="2000" dirty="0"/>
              <a:t> </a:t>
            </a:r>
            <a:r>
              <a:rPr lang="ru-RU" sz="2000" dirty="0" err="1"/>
              <a:t>two-particle</a:t>
            </a:r>
            <a:r>
              <a:rPr lang="ru-RU" sz="2000" dirty="0"/>
              <a:t> (</a:t>
            </a:r>
            <a:r>
              <a:rPr lang="ru-RU" sz="2000" dirty="0" err="1"/>
              <a:t>non-flow</a:t>
            </a:r>
            <a:r>
              <a:rPr lang="ru-RU" sz="2000" dirty="0"/>
              <a:t>) </a:t>
            </a:r>
            <a:r>
              <a:rPr lang="ru-RU" sz="2000" dirty="0" err="1"/>
              <a:t>correlations</a:t>
            </a:r>
            <a:r>
              <a:rPr lang="ru-RU" sz="2000" dirty="0"/>
              <a:t> </a:t>
            </a:r>
            <a:endParaRPr lang="en-US" sz="2000" dirty="0">
              <a:solidFill>
                <a:srgbClr val="FF0000"/>
              </a:solidFill>
            </a:endParaRPr>
          </a:p>
        </p:txBody>
      </p:sp>
      <p:pic>
        <p:nvPicPr>
          <p:cNvPr id="10" name="Picture 9"/>
          <p:cNvPicPr>
            <a:picLocks noChangeAspect="1"/>
          </p:cNvPicPr>
          <p:nvPr/>
        </p:nvPicPr>
        <p:blipFill>
          <a:blip r:embed="rId5"/>
          <a:stretch>
            <a:fillRect/>
          </a:stretch>
        </p:blipFill>
        <p:spPr>
          <a:xfrm>
            <a:off x="8552392" y="76199"/>
            <a:ext cx="532038" cy="738718"/>
          </a:xfrm>
          <a:prstGeom prst="rect">
            <a:avLst/>
          </a:prstGeom>
        </p:spPr>
      </p:pic>
      <p:sp>
        <p:nvSpPr>
          <p:cNvPr id="8" name="Rectangle 7"/>
          <p:cNvSpPr/>
          <p:nvPr/>
        </p:nvSpPr>
        <p:spPr>
          <a:xfrm>
            <a:off x="2785533" y="6087097"/>
            <a:ext cx="3242734" cy="646331"/>
          </a:xfrm>
          <a:prstGeom prst="rect">
            <a:avLst/>
          </a:prstGeom>
        </p:spPr>
        <p:txBody>
          <a:bodyPr wrap="square">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30354362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296400" cy="990600"/>
          </a:xfrm>
        </p:spPr>
        <p:txBody>
          <a:bodyPr>
            <a:noAutofit/>
          </a:bodyPr>
          <a:lstStyle/>
          <a:p>
            <a:pPr algn="l">
              <a:defRPr/>
            </a:pPr>
            <a:r>
              <a:rPr lang="en-US" sz="3200" dirty="0" smtClean="0">
                <a:solidFill>
                  <a:srgbClr val="3366FF"/>
                </a:solidFill>
                <a:cs typeface="Arial" charset="0"/>
              </a:rPr>
              <a:t>      </a:t>
            </a:r>
            <a:r>
              <a:rPr lang="en-US" sz="3200" dirty="0" smtClean="0">
                <a:solidFill>
                  <a:srgbClr val="0000FF"/>
                </a:solidFill>
                <a:cs typeface="Arial" charset="0"/>
              </a:rPr>
              <a:t>Elliptic f</a:t>
            </a:r>
            <a:r>
              <a:rPr lang="en-US" sz="3200" dirty="0" smtClean="0">
                <a:solidFill>
                  <a:srgbClr val="0000FF"/>
                </a:solidFill>
              </a:rPr>
              <a:t>low of </a:t>
            </a:r>
            <a:r>
              <a:rPr lang="en-US" sz="3200" i="1" dirty="0" smtClean="0">
                <a:solidFill>
                  <a:srgbClr val="0000FF"/>
                </a:solidFill>
              </a:rPr>
              <a:t>D</a:t>
            </a:r>
            <a:r>
              <a:rPr lang="en-US" sz="3200" baseline="30000" dirty="0" smtClean="0">
                <a:solidFill>
                  <a:srgbClr val="0000FF"/>
                </a:solidFill>
              </a:rPr>
              <a:t>0</a:t>
            </a:r>
            <a:r>
              <a:rPr lang="en-US" sz="3200" dirty="0" smtClean="0">
                <a:solidFill>
                  <a:srgbClr val="0000FF"/>
                </a:solidFill>
              </a:rPr>
              <a:t>,</a:t>
            </a:r>
            <a:r>
              <a:rPr lang="en-US" sz="3200" baseline="30000" dirty="0" smtClean="0">
                <a:solidFill>
                  <a:srgbClr val="0000FF"/>
                </a:solidFill>
              </a:rPr>
              <a:t> </a:t>
            </a:r>
            <a:r>
              <a:rPr lang="en-US" sz="3200" dirty="0">
                <a:solidFill>
                  <a:srgbClr val="0000FF"/>
                </a:solidFill>
              </a:rPr>
              <a:t>D</a:t>
            </a:r>
            <a:r>
              <a:rPr lang="en-US" sz="3200" baseline="30000" dirty="0">
                <a:solidFill>
                  <a:srgbClr val="0000FF"/>
                </a:solidFill>
              </a:rPr>
              <a:t>+</a:t>
            </a:r>
            <a:r>
              <a:rPr lang="en-US" sz="3200" dirty="0">
                <a:solidFill>
                  <a:srgbClr val="0000FF"/>
                </a:solidFill>
              </a:rPr>
              <a:t>, D</a:t>
            </a:r>
            <a:r>
              <a:rPr lang="en-US" sz="3200" baseline="30000" dirty="0">
                <a:solidFill>
                  <a:srgbClr val="0000FF"/>
                </a:solidFill>
              </a:rPr>
              <a:t>∗+</a:t>
            </a:r>
            <a:r>
              <a:rPr lang="en-US" sz="3200" dirty="0">
                <a:solidFill>
                  <a:srgbClr val="0000FF"/>
                </a:solidFill>
              </a:rPr>
              <a:t> and D</a:t>
            </a:r>
            <a:r>
              <a:rPr lang="en-US" sz="3200" baseline="30000" dirty="0">
                <a:solidFill>
                  <a:srgbClr val="0000FF"/>
                </a:solidFill>
              </a:rPr>
              <a:t>+</a:t>
            </a:r>
            <a:r>
              <a:rPr lang="en-US" sz="3200" baseline="-25000" dirty="0">
                <a:solidFill>
                  <a:srgbClr val="0000FF"/>
                </a:solidFill>
              </a:rPr>
              <a:t>s</a:t>
            </a:r>
            <a:r>
              <a:rPr lang="en-US" sz="3200" dirty="0">
                <a:solidFill>
                  <a:srgbClr val="0000FF"/>
                </a:solidFill>
              </a:rPr>
              <a:t> </a:t>
            </a:r>
            <a:br>
              <a:rPr lang="en-US" sz="3200" dirty="0">
                <a:solidFill>
                  <a:srgbClr val="0000FF"/>
                </a:solidFill>
              </a:rPr>
            </a:br>
            <a:r>
              <a:rPr lang="en-US" sz="3200" dirty="0" smtClean="0"/>
              <a:t>       </a:t>
            </a:r>
            <a:r>
              <a:rPr lang="en-US" sz="3200" dirty="0" smtClean="0">
                <a:solidFill>
                  <a:srgbClr val="FF0000"/>
                </a:solidFill>
              </a:rPr>
              <a:t>in Pb-</a:t>
            </a:r>
            <a:r>
              <a:rPr lang="en-US" sz="3200" dirty="0">
                <a:solidFill>
                  <a:srgbClr val="FF0000"/>
                </a:solidFill>
              </a:rPr>
              <a:t>Pb </a:t>
            </a:r>
            <a:r>
              <a:rPr lang="en-US" sz="3200" dirty="0" smtClean="0">
                <a:solidFill>
                  <a:srgbClr val="FF0000"/>
                </a:solidFill>
              </a:rPr>
              <a:t>collisions  </a:t>
            </a:r>
            <a:endParaRPr lang="en-US" sz="3200" dirty="0" smtClean="0">
              <a:solidFill>
                <a:srgbClr val="FF0000"/>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27</a:t>
            </a:fld>
            <a:endParaRPr lang="en-US" sz="140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45534" y="1084702"/>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651933" y="1084702"/>
            <a:ext cx="8585200" cy="369332"/>
          </a:xfrm>
          <a:prstGeom prst="rect">
            <a:avLst/>
          </a:prstGeom>
        </p:spPr>
        <p:txBody>
          <a:bodyPr wrap="square">
            <a:spAutoFit/>
          </a:bodyPr>
          <a:lstStyle/>
          <a:p>
            <a:endParaRPr lang="en-US" dirty="0"/>
          </a:p>
        </p:txBody>
      </p:sp>
      <p:sp>
        <p:nvSpPr>
          <p:cNvPr id="7" name="Rectangle 6"/>
          <p:cNvSpPr/>
          <p:nvPr/>
        </p:nvSpPr>
        <p:spPr>
          <a:xfrm>
            <a:off x="5435600" y="1993669"/>
            <a:ext cx="3632200" cy="646331"/>
          </a:xfrm>
          <a:prstGeom prst="rect">
            <a:avLst/>
          </a:prstGeom>
        </p:spPr>
        <p:txBody>
          <a:bodyPr wrap="square">
            <a:spAutoFit/>
          </a:bodyPr>
          <a:lstStyle/>
          <a:p>
            <a:endParaRPr lang="en-US" dirty="0">
              <a:solidFill>
                <a:srgbClr val="0066FF"/>
              </a:solidFill>
              <a:cs typeface="Arial" charset="0"/>
            </a:endParaRPr>
          </a:p>
          <a:p>
            <a:endParaRPr lang="en-US" dirty="0" smtClean="0">
              <a:solidFill>
                <a:srgbClr val="0066FF"/>
              </a:solidFill>
              <a:cs typeface="Arial" charset="0"/>
            </a:endParaRPr>
          </a:p>
        </p:txBody>
      </p:sp>
      <p:sp>
        <p:nvSpPr>
          <p:cNvPr id="8" name="Rectangle 7"/>
          <p:cNvSpPr/>
          <p:nvPr/>
        </p:nvSpPr>
        <p:spPr>
          <a:xfrm>
            <a:off x="4225925" y="853869"/>
            <a:ext cx="4572000" cy="646331"/>
          </a:xfrm>
          <a:prstGeom prst="rect">
            <a:avLst/>
          </a:prstGeom>
        </p:spPr>
        <p:txBody>
          <a:bodyPr>
            <a:spAutoFit/>
          </a:bodyPr>
          <a:lstStyle/>
          <a:p>
            <a:r>
              <a:rPr lang="en-US" dirty="0"/>
              <a:t>	</a:t>
            </a:r>
            <a:endParaRPr lang="en-US" b="1" dirty="0">
              <a:hlinkClick r:id="rId3"/>
            </a:endParaRPr>
          </a:p>
          <a:p>
            <a:r>
              <a:rPr lang="en-US" dirty="0"/>
              <a:t> </a:t>
            </a:r>
            <a:endParaRPr lang="en-US" dirty="0">
              <a:hlinkClick r:id="rId4"/>
            </a:endParaRPr>
          </a:p>
        </p:txBody>
      </p:sp>
      <p:sp>
        <p:nvSpPr>
          <p:cNvPr id="12" name="Rectangle 11"/>
          <p:cNvSpPr/>
          <p:nvPr/>
        </p:nvSpPr>
        <p:spPr>
          <a:xfrm>
            <a:off x="4546601" y="2297499"/>
            <a:ext cx="4572000" cy="369332"/>
          </a:xfrm>
          <a:prstGeom prst="rect">
            <a:avLst/>
          </a:prstGeom>
        </p:spPr>
        <p:txBody>
          <a:bodyPr>
            <a:spAutoFit/>
          </a:bodyPr>
          <a:lstStyle/>
          <a:p>
            <a:endParaRPr lang="en-US" dirty="0"/>
          </a:p>
        </p:txBody>
      </p:sp>
      <p:sp>
        <p:nvSpPr>
          <p:cNvPr id="14" name="Rectangle 13"/>
          <p:cNvSpPr/>
          <p:nvPr/>
        </p:nvSpPr>
        <p:spPr>
          <a:xfrm>
            <a:off x="4850971" y="678418"/>
            <a:ext cx="3523621" cy="369332"/>
          </a:xfrm>
          <a:prstGeom prst="rect">
            <a:avLst/>
          </a:prstGeom>
        </p:spPr>
        <p:txBody>
          <a:bodyPr wrap="none">
            <a:spAutoFit/>
          </a:bodyPr>
          <a:lstStyle/>
          <a:p>
            <a:r>
              <a:rPr lang="hu-HU" b="1" dirty="0" smtClean="0">
                <a:solidFill>
                  <a:srgbClr val="0000FF"/>
                </a:solidFill>
              </a:rPr>
              <a:t>Phys</a:t>
            </a:r>
            <a:r>
              <a:rPr lang="hu-HU" b="1" dirty="0">
                <a:solidFill>
                  <a:srgbClr val="0000FF"/>
                </a:solidFill>
              </a:rPr>
              <a:t>. Rev. Lett. 120, 102301 (2018)</a:t>
            </a:r>
            <a:r>
              <a:rPr lang="tr-TR" b="1" dirty="0" smtClean="0">
                <a:solidFill>
                  <a:srgbClr val="0000FF"/>
                </a:solidFill>
              </a:rPr>
              <a:t> </a:t>
            </a:r>
          </a:p>
        </p:txBody>
      </p:sp>
      <p:pic>
        <p:nvPicPr>
          <p:cNvPr id="15" name="Picture 14"/>
          <p:cNvPicPr>
            <a:picLocks noChangeAspect="1"/>
          </p:cNvPicPr>
          <p:nvPr/>
        </p:nvPicPr>
        <p:blipFill>
          <a:blip r:embed="rId5"/>
          <a:stretch>
            <a:fillRect/>
          </a:stretch>
        </p:blipFill>
        <p:spPr>
          <a:xfrm>
            <a:off x="-75196" y="1038849"/>
            <a:ext cx="3873500" cy="2628900"/>
          </a:xfrm>
          <a:prstGeom prst="rect">
            <a:avLst/>
          </a:prstGeom>
        </p:spPr>
      </p:pic>
      <p:pic>
        <p:nvPicPr>
          <p:cNvPr id="16" name="Picture 15"/>
          <p:cNvPicPr>
            <a:picLocks noChangeAspect="1"/>
          </p:cNvPicPr>
          <p:nvPr/>
        </p:nvPicPr>
        <p:blipFill>
          <a:blip r:embed="rId6"/>
          <a:stretch>
            <a:fillRect/>
          </a:stretch>
        </p:blipFill>
        <p:spPr>
          <a:xfrm>
            <a:off x="60325" y="3577649"/>
            <a:ext cx="3857264" cy="2571509"/>
          </a:xfrm>
          <a:prstGeom prst="rect">
            <a:avLst/>
          </a:prstGeom>
        </p:spPr>
      </p:pic>
      <p:sp>
        <p:nvSpPr>
          <p:cNvPr id="19" name="Rectangle 18"/>
          <p:cNvSpPr/>
          <p:nvPr/>
        </p:nvSpPr>
        <p:spPr>
          <a:xfrm>
            <a:off x="3996267" y="1077919"/>
            <a:ext cx="4708525" cy="6453049"/>
          </a:xfrm>
          <a:prstGeom prst="rect">
            <a:avLst/>
          </a:prstGeom>
        </p:spPr>
        <p:txBody>
          <a:bodyPr wrap="square">
            <a:spAutoFit/>
          </a:bodyPr>
          <a:lstStyle/>
          <a:p>
            <a:pPr marL="342900" indent="-342900">
              <a:buFont typeface="Wingdings" charset="2"/>
              <a:buChar char="Ø"/>
            </a:pPr>
            <a:r>
              <a:rPr lang="en-US" sz="2000" dirty="0">
                <a:solidFill>
                  <a:srgbClr val="FF0000"/>
                </a:solidFill>
              </a:rPr>
              <a:t>D-meson </a:t>
            </a:r>
            <a:r>
              <a:rPr lang="en-US" sz="2000" i="1" dirty="0">
                <a:solidFill>
                  <a:srgbClr val="FF0000"/>
                </a:solidFill>
              </a:rPr>
              <a:t>v</a:t>
            </a:r>
            <a:r>
              <a:rPr lang="en-US" sz="2000" baseline="-25000" dirty="0">
                <a:solidFill>
                  <a:srgbClr val="FF0000"/>
                </a:solidFill>
              </a:rPr>
              <a:t>2</a:t>
            </a:r>
            <a:r>
              <a:rPr lang="en-US" sz="2000" dirty="0">
                <a:solidFill>
                  <a:srgbClr val="FF0000"/>
                </a:solidFill>
              </a:rPr>
              <a:t> is similar to  that of </a:t>
            </a:r>
            <a:r>
              <a:rPr lang="en-US" sz="2000" dirty="0" err="1" smtClean="0">
                <a:solidFill>
                  <a:srgbClr val="FF0000"/>
                </a:solidFill>
              </a:rPr>
              <a:t>pions</a:t>
            </a:r>
            <a:endParaRPr lang="en-US" sz="2000" dirty="0" smtClean="0">
              <a:solidFill>
                <a:srgbClr val="FF0000"/>
              </a:solidFill>
            </a:endParaRPr>
          </a:p>
          <a:p>
            <a:r>
              <a:rPr lang="en-US" sz="2000" dirty="0" smtClean="0">
                <a:solidFill>
                  <a:srgbClr val="0000FF"/>
                </a:solidFill>
              </a:rPr>
              <a:t>Theoretical calculations include: </a:t>
            </a:r>
          </a:p>
          <a:p>
            <a:pPr marL="342900" indent="-342900">
              <a:buFont typeface="Wingdings" charset="2"/>
              <a:buChar char="Ø"/>
            </a:pPr>
            <a:r>
              <a:rPr lang="en-US" sz="2000" dirty="0" smtClean="0"/>
              <a:t>a </a:t>
            </a:r>
            <a:r>
              <a:rPr lang="en-US" sz="2000" dirty="0" err="1"/>
              <a:t>hydrodynamical</a:t>
            </a:r>
            <a:r>
              <a:rPr lang="en-US" sz="2000" dirty="0"/>
              <a:t> model for the QGP </a:t>
            </a:r>
            <a:r>
              <a:rPr lang="en-US" sz="2000" dirty="0" smtClean="0"/>
              <a:t>expansion</a:t>
            </a:r>
          </a:p>
          <a:p>
            <a:pPr marL="342900" indent="-342900">
              <a:buFont typeface="Wingdings" charset="2"/>
              <a:buChar char="Ø"/>
            </a:pPr>
            <a:r>
              <a:rPr lang="en-US" sz="2000" dirty="0"/>
              <a:t>hadronization via quark recombination, </a:t>
            </a:r>
            <a:r>
              <a:rPr lang="en-US" sz="2000" dirty="0" smtClean="0"/>
              <a:t>+ independent fragmentation (except BAMPS) </a:t>
            </a:r>
          </a:p>
          <a:p>
            <a:pPr marL="342900" indent="-342900">
              <a:buFont typeface="Wingdings" charset="2"/>
              <a:buChar char="Ø"/>
            </a:pPr>
            <a:r>
              <a:rPr lang="en-US" sz="2000" dirty="0"/>
              <a:t>The BAMPS-</a:t>
            </a:r>
            <a:r>
              <a:rPr lang="en-US" sz="2000" dirty="0" smtClean="0"/>
              <a:t>el, </a:t>
            </a:r>
            <a:r>
              <a:rPr lang="en-US" sz="2000" dirty="0"/>
              <a:t>POWLANG </a:t>
            </a:r>
            <a:r>
              <a:rPr lang="en-US" sz="2000" dirty="0" smtClean="0"/>
              <a:t>and TAMU </a:t>
            </a:r>
          </a:p>
          <a:p>
            <a:r>
              <a:rPr lang="en-US" sz="2000" dirty="0" smtClean="0"/>
              <a:t>--  include only elastic</a:t>
            </a:r>
            <a:r>
              <a:rPr lang="en-US" sz="2000" dirty="0"/>
              <a:t> </a:t>
            </a:r>
            <a:r>
              <a:rPr lang="en-US" sz="2000" dirty="0" smtClean="0"/>
              <a:t> interactions </a:t>
            </a:r>
            <a:endParaRPr lang="en-US" sz="2000" dirty="0"/>
          </a:p>
          <a:p>
            <a:pPr marL="342900" indent="-342900">
              <a:buFont typeface="Wingdings" charset="2"/>
              <a:buChar char="Ø"/>
            </a:pPr>
            <a:r>
              <a:rPr lang="en-US" sz="2000" dirty="0" err="1" smtClean="0"/>
              <a:t>BAMPS-el+rad</a:t>
            </a:r>
            <a:r>
              <a:rPr lang="en-US" sz="2000" dirty="0" smtClean="0"/>
              <a:t>, LBT, </a:t>
            </a:r>
            <a:r>
              <a:rPr lang="en-US" sz="2000" dirty="0" err="1" smtClean="0"/>
              <a:t>MC@sHQ</a:t>
            </a:r>
            <a:r>
              <a:rPr lang="en-US" sz="2000" dirty="0" smtClean="0"/>
              <a:t> and PHSD</a:t>
            </a:r>
          </a:p>
          <a:p>
            <a:r>
              <a:rPr lang="en-US" sz="2000" dirty="0" smtClean="0"/>
              <a:t>--- include energy </a:t>
            </a:r>
            <a:r>
              <a:rPr lang="en-US" sz="2000" dirty="0"/>
              <a:t>loss via gluon </a:t>
            </a:r>
            <a:r>
              <a:rPr lang="en-US" sz="2000" dirty="0" smtClean="0"/>
              <a:t>radiation</a:t>
            </a:r>
            <a:endParaRPr lang="en-US" sz="2000" dirty="0"/>
          </a:p>
          <a:p>
            <a:pPr marL="342900" indent="-342900">
              <a:buFont typeface="Wingdings" charset="2"/>
              <a:buChar char="Ø"/>
            </a:pPr>
            <a:r>
              <a:rPr lang="en-US" sz="2000" dirty="0" smtClean="0">
                <a:solidFill>
                  <a:srgbClr val="FF0000"/>
                </a:solidFill>
              </a:rPr>
              <a:t>Low</a:t>
            </a:r>
            <a:r>
              <a:rPr lang="en-US" sz="2000" dirty="0">
                <a:solidFill>
                  <a:srgbClr val="FF0000"/>
                </a:solidFill>
              </a:rPr>
              <a:t>-momentum charm quarks take part in the collective motion of the QGP </a:t>
            </a:r>
          </a:p>
          <a:p>
            <a:pPr marL="342900" indent="-342900">
              <a:buFont typeface="Wingdings" charset="2"/>
              <a:buChar char="Ø"/>
            </a:pPr>
            <a:r>
              <a:rPr lang="en-US" sz="2000" dirty="0">
                <a:solidFill>
                  <a:srgbClr val="0000FF"/>
                </a:solidFill>
              </a:rPr>
              <a:t>B</a:t>
            </a:r>
            <a:r>
              <a:rPr lang="en-US" sz="2000" dirty="0" smtClean="0">
                <a:solidFill>
                  <a:srgbClr val="0000FF"/>
                </a:solidFill>
              </a:rPr>
              <a:t>oth</a:t>
            </a:r>
            <a:r>
              <a:rPr lang="en-US" sz="2000" dirty="0" smtClean="0">
                <a:solidFill>
                  <a:srgbClr val="FF0000"/>
                </a:solidFill>
              </a:rPr>
              <a:t> </a:t>
            </a:r>
            <a:r>
              <a:rPr lang="en-US" sz="2000" dirty="0" smtClean="0">
                <a:solidFill>
                  <a:srgbClr val="0000FF"/>
                </a:solidFill>
              </a:rPr>
              <a:t>collisional </a:t>
            </a:r>
            <a:r>
              <a:rPr lang="en-US" sz="2000" dirty="0">
                <a:solidFill>
                  <a:srgbClr val="0000FF"/>
                </a:solidFill>
              </a:rPr>
              <a:t>interaction processes </a:t>
            </a:r>
            <a:r>
              <a:rPr lang="en-US" sz="2000" dirty="0" smtClean="0">
                <a:solidFill>
                  <a:srgbClr val="0000FF"/>
                </a:solidFill>
              </a:rPr>
              <a:t>and recombination </a:t>
            </a:r>
            <a:r>
              <a:rPr lang="en-US" sz="2000" dirty="0">
                <a:solidFill>
                  <a:srgbClr val="0000FF"/>
                </a:solidFill>
              </a:rPr>
              <a:t>of charm and light quarks</a:t>
            </a:r>
            <a:r>
              <a:rPr lang="en-US" sz="2000" dirty="0">
                <a:solidFill>
                  <a:srgbClr val="FF0000"/>
                </a:solidFill>
              </a:rPr>
              <a:t> </a:t>
            </a:r>
            <a:r>
              <a:rPr lang="en-US" sz="2000" dirty="0" smtClean="0">
                <a:solidFill>
                  <a:srgbClr val="0000FF"/>
                </a:solidFill>
              </a:rPr>
              <a:t>contribute </a:t>
            </a:r>
            <a:r>
              <a:rPr lang="en-US" sz="2000" dirty="0">
                <a:solidFill>
                  <a:srgbClr val="0000FF"/>
                </a:solidFill>
              </a:rPr>
              <a:t>to the observed </a:t>
            </a:r>
            <a:r>
              <a:rPr lang="en-US" sz="2000" i="1" dirty="0" smtClean="0">
                <a:solidFill>
                  <a:srgbClr val="0000FF"/>
                </a:solidFill>
              </a:rPr>
              <a:t>v</a:t>
            </a:r>
            <a:r>
              <a:rPr lang="en-US" sz="2000" baseline="-25000" dirty="0" smtClean="0">
                <a:solidFill>
                  <a:srgbClr val="0000FF"/>
                </a:solidFill>
              </a:rPr>
              <a:t>2</a:t>
            </a:r>
            <a:endParaRPr lang="en-US" sz="2000" baseline="-25000" dirty="0">
              <a:solidFill>
                <a:srgbClr val="0000FF"/>
              </a:solidFill>
            </a:endParaRPr>
          </a:p>
          <a:p>
            <a:pPr marL="342900" indent="-342900">
              <a:buFont typeface="Wingdings" charset="2"/>
              <a:buChar char="Ø"/>
            </a:pPr>
            <a:endParaRPr lang="en-US" sz="2000" dirty="0"/>
          </a:p>
          <a:p>
            <a:pPr marL="342900" indent="-342900">
              <a:buFont typeface="Wingdings" charset="2"/>
              <a:buChar char="Ø"/>
            </a:pPr>
            <a:endParaRPr lang="en-US" sz="2000" dirty="0" smtClean="0"/>
          </a:p>
          <a:p>
            <a:pPr marL="342900" indent="-342900">
              <a:buFont typeface="Wingdings" charset="2"/>
              <a:buChar char="Ø"/>
            </a:pPr>
            <a:endParaRPr lang="en-US" sz="2000" dirty="0"/>
          </a:p>
          <a:p>
            <a:pPr marL="342900" indent="-342900">
              <a:buFont typeface="Wingdings" charset="2"/>
              <a:buChar char="Ø"/>
            </a:pPr>
            <a:endParaRPr lang="en-US" sz="2000" baseline="30000" dirty="0" smtClean="0"/>
          </a:p>
          <a:p>
            <a:endParaRPr lang="en-US" sz="2000" dirty="0"/>
          </a:p>
        </p:txBody>
      </p:sp>
      <p:pic>
        <p:nvPicPr>
          <p:cNvPr id="17" name="Picture 16"/>
          <p:cNvPicPr>
            <a:picLocks noChangeAspect="1"/>
          </p:cNvPicPr>
          <p:nvPr/>
        </p:nvPicPr>
        <p:blipFill>
          <a:blip r:embed="rId7"/>
          <a:stretch>
            <a:fillRect/>
          </a:stretch>
        </p:blipFill>
        <p:spPr>
          <a:xfrm>
            <a:off x="8552392" y="76199"/>
            <a:ext cx="532038" cy="738718"/>
          </a:xfrm>
          <a:prstGeom prst="rect">
            <a:avLst/>
          </a:prstGeom>
        </p:spPr>
      </p:pic>
      <p:sp>
        <p:nvSpPr>
          <p:cNvPr id="3" name="Rectangle 2"/>
          <p:cNvSpPr/>
          <p:nvPr/>
        </p:nvSpPr>
        <p:spPr>
          <a:xfrm>
            <a:off x="1631589" y="6149158"/>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9295448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5781"/>
            <a:ext cx="8652935" cy="990600"/>
          </a:xfrm>
        </p:spPr>
        <p:txBody>
          <a:bodyPr>
            <a:noAutofit/>
          </a:bodyPr>
          <a:lstStyle/>
          <a:p>
            <a:pPr algn="l">
              <a:defRPr/>
            </a:pPr>
            <a:r>
              <a:rPr lang="en-US" sz="3200" dirty="0" smtClean="0">
                <a:solidFill>
                  <a:srgbClr val="3366FF"/>
                </a:solidFill>
                <a:cs typeface="Arial" charset="0"/>
              </a:rPr>
              <a:t>                Elliptic f</a:t>
            </a:r>
            <a:r>
              <a:rPr lang="en-US" sz="3200" dirty="0" smtClean="0">
                <a:solidFill>
                  <a:srgbClr val="3366FF"/>
                </a:solidFill>
              </a:rPr>
              <a:t>low of </a:t>
            </a:r>
            <a:r>
              <a:rPr lang="en-US" sz="3200" dirty="0">
                <a:solidFill>
                  <a:srgbClr val="3366FF"/>
                </a:solidFill>
              </a:rPr>
              <a:t>h</a:t>
            </a:r>
            <a:r>
              <a:rPr lang="en-US" sz="3200" dirty="0" smtClean="0">
                <a:solidFill>
                  <a:srgbClr val="3366FF"/>
                </a:solidFill>
              </a:rPr>
              <a:t>eavy</a:t>
            </a:r>
            <a:r>
              <a:rPr lang="en-US" sz="3200" dirty="0">
                <a:solidFill>
                  <a:srgbClr val="3366FF"/>
                </a:solidFill>
              </a:rPr>
              <a:t>-</a:t>
            </a:r>
            <a:r>
              <a:rPr lang="en-US" sz="3200" dirty="0" err="1">
                <a:solidFill>
                  <a:srgbClr val="3366FF"/>
                </a:solidFill>
              </a:rPr>
              <a:t>flavour</a:t>
            </a:r>
            <a:r>
              <a:rPr lang="en-US" sz="3200" dirty="0">
                <a:solidFill>
                  <a:srgbClr val="3366FF"/>
                </a:solidFill>
              </a:rPr>
              <a:t> decay </a:t>
            </a:r>
            <a:r>
              <a:rPr lang="en-US" sz="3200" dirty="0" smtClean="0">
                <a:solidFill>
                  <a:srgbClr val="3366FF"/>
                </a:solidFill>
              </a:rPr>
              <a:t>electrons</a:t>
            </a:r>
            <a:r>
              <a:rPr lang="en-US" sz="3200" dirty="0" smtClean="0"/>
              <a:t> </a:t>
            </a:r>
            <a:r>
              <a:rPr lang="en-US" sz="3200" dirty="0" smtClean="0">
                <a:solidFill>
                  <a:srgbClr val="3366FF"/>
                </a:solidFill>
              </a:rPr>
              <a:t>    and flow of </a:t>
            </a:r>
            <a:r>
              <a:rPr lang="en-US" sz="3200" i="1" dirty="0" smtClean="0">
                <a:solidFill>
                  <a:srgbClr val="3366FF"/>
                </a:solidFill>
              </a:rPr>
              <a:t>D</a:t>
            </a:r>
            <a:r>
              <a:rPr lang="en-US" sz="3200" baseline="30000" dirty="0" smtClean="0">
                <a:solidFill>
                  <a:srgbClr val="3366FF"/>
                </a:solidFill>
              </a:rPr>
              <a:t>0</a:t>
            </a:r>
            <a:r>
              <a:rPr lang="en-US" sz="3200" dirty="0" smtClean="0">
                <a:solidFill>
                  <a:srgbClr val="3366FF"/>
                </a:solidFill>
              </a:rPr>
              <a:t>  </a:t>
            </a:r>
            <a:r>
              <a:rPr lang="en-US" sz="3200" dirty="0" smtClean="0">
                <a:solidFill>
                  <a:srgbClr val="FF0000"/>
                </a:solidFill>
              </a:rPr>
              <a:t>in p-</a:t>
            </a:r>
            <a:r>
              <a:rPr lang="en-US" sz="3200" dirty="0">
                <a:solidFill>
                  <a:srgbClr val="FF0000"/>
                </a:solidFill>
              </a:rPr>
              <a:t>Pb </a:t>
            </a:r>
            <a:r>
              <a:rPr lang="en-US" sz="3200" dirty="0" smtClean="0">
                <a:solidFill>
                  <a:srgbClr val="FF0000"/>
                </a:solidFill>
              </a:rPr>
              <a:t>collisions  </a:t>
            </a:r>
            <a:endParaRPr lang="en-US" sz="3200" dirty="0" smtClean="0">
              <a:solidFill>
                <a:srgbClr val="FF0000"/>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28</a:t>
            </a:fld>
            <a:endParaRPr lang="en-US" sz="140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28600" y="858618"/>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651933" y="1084702"/>
            <a:ext cx="8585200" cy="369332"/>
          </a:xfrm>
          <a:prstGeom prst="rect">
            <a:avLst/>
          </a:prstGeom>
        </p:spPr>
        <p:txBody>
          <a:bodyPr wrap="square">
            <a:spAutoFit/>
          </a:bodyPr>
          <a:lstStyle/>
          <a:p>
            <a:endParaRPr lang="en-US" dirty="0"/>
          </a:p>
        </p:txBody>
      </p:sp>
      <p:sp>
        <p:nvSpPr>
          <p:cNvPr id="7" name="Rectangle 6"/>
          <p:cNvSpPr/>
          <p:nvPr/>
        </p:nvSpPr>
        <p:spPr>
          <a:xfrm>
            <a:off x="5435600" y="1993669"/>
            <a:ext cx="3632200" cy="646331"/>
          </a:xfrm>
          <a:prstGeom prst="rect">
            <a:avLst/>
          </a:prstGeom>
        </p:spPr>
        <p:txBody>
          <a:bodyPr wrap="square">
            <a:spAutoFit/>
          </a:bodyPr>
          <a:lstStyle/>
          <a:p>
            <a:endParaRPr lang="en-US" dirty="0">
              <a:solidFill>
                <a:srgbClr val="0066FF"/>
              </a:solidFill>
              <a:cs typeface="Arial" charset="0"/>
            </a:endParaRPr>
          </a:p>
          <a:p>
            <a:endParaRPr lang="en-US" dirty="0" smtClean="0">
              <a:solidFill>
                <a:srgbClr val="0066FF"/>
              </a:solidFill>
              <a:cs typeface="Arial" charset="0"/>
            </a:endParaRPr>
          </a:p>
        </p:txBody>
      </p:sp>
      <p:sp>
        <p:nvSpPr>
          <p:cNvPr id="8" name="Rectangle 7"/>
          <p:cNvSpPr/>
          <p:nvPr/>
        </p:nvSpPr>
        <p:spPr>
          <a:xfrm>
            <a:off x="4225925" y="853869"/>
            <a:ext cx="4572000" cy="646331"/>
          </a:xfrm>
          <a:prstGeom prst="rect">
            <a:avLst/>
          </a:prstGeom>
        </p:spPr>
        <p:txBody>
          <a:bodyPr>
            <a:spAutoFit/>
          </a:bodyPr>
          <a:lstStyle/>
          <a:p>
            <a:r>
              <a:rPr lang="en-US" dirty="0"/>
              <a:t>	</a:t>
            </a:r>
            <a:endParaRPr lang="en-US" b="1" dirty="0">
              <a:hlinkClick r:id="rId3"/>
            </a:endParaRPr>
          </a:p>
          <a:p>
            <a:r>
              <a:rPr lang="en-US" dirty="0"/>
              <a:t> </a:t>
            </a:r>
            <a:endParaRPr lang="en-US" dirty="0">
              <a:hlinkClick r:id="rId4"/>
            </a:endParaRPr>
          </a:p>
        </p:txBody>
      </p:sp>
      <p:sp>
        <p:nvSpPr>
          <p:cNvPr id="12" name="Rectangle 11"/>
          <p:cNvSpPr/>
          <p:nvPr/>
        </p:nvSpPr>
        <p:spPr>
          <a:xfrm>
            <a:off x="4546601" y="2297499"/>
            <a:ext cx="4572000" cy="369332"/>
          </a:xfrm>
          <a:prstGeom prst="rect">
            <a:avLst/>
          </a:prstGeom>
        </p:spPr>
        <p:txBody>
          <a:bodyPr>
            <a:spAutoFit/>
          </a:bodyPr>
          <a:lstStyle/>
          <a:p>
            <a:endParaRPr lang="en-US" dirty="0"/>
          </a:p>
        </p:txBody>
      </p:sp>
      <p:sp>
        <p:nvSpPr>
          <p:cNvPr id="19" name="Rectangle 18"/>
          <p:cNvSpPr/>
          <p:nvPr/>
        </p:nvSpPr>
        <p:spPr>
          <a:xfrm>
            <a:off x="3937000" y="1624981"/>
            <a:ext cx="4708525" cy="1528623"/>
          </a:xfrm>
          <a:prstGeom prst="rect">
            <a:avLst/>
          </a:prstGeom>
        </p:spPr>
        <p:txBody>
          <a:bodyPr wrap="square">
            <a:spAutoFit/>
          </a:bodyPr>
          <a:lstStyle/>
          <a:p>
            <a:endParaRPr lang="en-US" sz="2000" dirty="0"/>
          </a:p>
          <a:p>
            <a:pPr marL="342900" indent="-342900">
              <a:buFont typeface="Wingdings" charset="2"/>
              <a:buChar char="Ø"/>
            </a:pPr>
            <a:endParaRPr lang="en-US" sz="2000" dirty="0" smtClean="0"/>
          </a:p>
          <a:p>
            <a:pPr marL="342900" indent="-342900">
              <a:buFont typeface="Wingdings" charset="2"/>
              <a:buChar char="Ø"/>
            </a:pPr>
            <a:endParaRPr lang="en-US" sz="2000" dirty="0"/>
          </a:p>
          <a:p>
            <a:pPr marL="342900" indent="-342900">
              <a:buFont typeface="Wingdings" charset="2"/>
              <a:buChar char="Ø"/>
            </a:pPr>
            <a:endParaRPr lang="en-US" sz="2000" baseline="30000" dirty="0" smtClean="0"/>
          </a:p>
          <a:p>
            <a:endParaRPr lang="en-US" sz="2000" dirty="0"/>
          </a:p>
        </p:txBody>
      </p:sp>
      <p:sp>
        <p:nvSpPr>
          <p:cNvPr id="9" name="Rectangle 8"/>
          <p:cNvSpPr/>
          <p:nvPr/>
        </p:nvSpPr>
        <p:spPr>
          <a:xfrm>
            <a:off x="5663872" y="5034518"/>
            <a:ext cx="2540329" cy="369332"/>
          </a:xfrm>
          <a:prstGeom prst="rect">
            <a:avLst/>
          </a:prstGeom>
        </p:spPr>
        <p:txBody>
          <a:bodyPr wrap="none">
            <a:spAutoFit/>
          </a:bodyPr>
          <a:lstStyle/>
          <a:p>
            <a:r>
              <a:rPr lang="en-US" dirty="0" smtClean="0">
                <a:solidFill>
                  <a:srgbClr val="3366FF"/>
                </a:solidFill>
              </a:rPr>
              <a:t>CMS, arXiv://1807.04362</a:t>
            </a:r>
            <a:endParaRPr lang="ru-RU" dirty="0" smtClean="0">
              <a:solidFill>
                <a:srgbClr val="3366FF"/>
              </a:solidFill>
            </a:endParaRPr>
          </a:p>
        </p:txBody>
      </p:sp>
      <p:sp>
        <p:nvSpPr>
          <p:cNvPr id="18" name="Rectangle 17"/>
          <p:cNvSpPr/>
          <p:nvPr/>
        </p:nvSpPr>
        <p:spPr>
          <a:xfrm>
            <a:off x="-1" y="3119025"/>
            <a:ext cx="5435601" cy="1754327"/>
          </a:xfrm>
          <a:prstGeom prst="rect">
            <a:avLst/>
          </a:prstGeom>
        </p:spPr>
        <p:txBody>
          <a:bodyPr wrap="square">
            <a:spAutoFit/>
          </a:bodyPr>
          <a:lstStyle/>
          <a:p>
            <a:r>
              <a:rPr lang="en-US" dirty="0" smtClean="0"/>
              <a:t>ALICE Preliminary,  </a:t>
            </a:r>
            <a:r>
              <a:rPr lang="en-US" dirty="0" err="1"/>
              <a:t>p-Pb</a:t>
            </a:r>
            <a:r>
              <a:rPr lang="en-US" dirty="0"/>
              <a:t>,√</a:t>
            </a:r>
            <a:r>
              <a:rPr lang="en-US" dirty="0" err="1"/>
              <a:t>s</a:t>
            </a:r>
            <a:r>
              <a:rPr lang="en-US" baseline="-25000" dirty="0" err="1"/>
              <a:t>NN</a:t>
            </a:r>
            <a:r>
              <a:rPr lang="en-US" dirty="0"/>
              <a:t> = 5.02 </a:t>
            </a:r>
            <a:r>
              <a:rPr lang="en-US" dirty="0" err="1" smtClean="0"/>
              <a:t>TeV</a:t>
            </a:r>
            <a:r>
              <a:rPr lang="en-US" dirty="0" smtClean="0"/>
              <a:t>.</a:t>
            </a:r>
          </a:p>
          <a:p>
            <a:pPr marL="285750" indent="-285750">
              <a:buFont typeface="Wingdings" charset="2"/>
              <a:buChar char="Ø"/>
            </a:pPr>
            <a:r>
              <a:rPr lang="en-US" dirty="0" smtClean="0">
                <a:solidFill>
                  <a:srgbClr val="3366FF"/>
                </a:solidFill>
              </a:rPr>
              <a:t>Positive  </a:t>
            </a:r>
            <a:r>
              <a:rPr lang="en-US" i="1" dirty="0" smtClean="0">
                <a:solidFill>
                  <a:srgbClr val="3366FF"/>
                </a:solidFill>
              </a:rPr>
              <a:t>v</a:t>
            </a:r>
            <a:r>
              <a:rPr lang="en-US" baseline="-25000" dirty="0" smtClean="0">
                <a:solidFill>
                  <a:srgbClr val="3366FF"/>
                </a:solidFill>
              </a:rPr>
              <a:t>2</a:t>
            </a:r>
            <a:r>
              <a:rPr lang="en-US" dirty="0" smtClean="0">
                <a:solidFill>
                  <a:srgbClr val="3366FF"/>
                </a:solidFill>
              </a:rPr>
              <a:t>  (5 sigma significance)</a:t>
            </a:r>
          </a:p>
          <a:p>
            <a:pPr marL="285750" indent="-285750">
              <a:buFont typeface="Wingdings" charset="2"/>
              <a:buChar char="Ø"/>
            </a:pPr>
            <a:endParaRPr lang="en-US" dirty="0">
              <a:solidFill>
                <a:srgbClr val="3366FF"/>
              </a:solidFill>
            </a:endParaRPr>
          </a:p>
          <a:p>
            <a:r>
              <a:rPr lang="en-US" dirty="0" smtClean="0">
                <a:solidFill>
                  <a:srgbClr val="000000"/>
                </a:solidFill>
              </a:rPr>
              <a:t>Right: </a:t>
            </a:r>
            <a:r>
              <a:rPr lang="en-US" i="1" dirty="0" smtClean="0">
                <a:solidFill>
                  <a:srgbClr val="3366FF"/>
                </a:solidFill>
              </a:rPr>
              <a:t>v</a:t>
            </a:r>
            <a:r>
              <a:rPr lang="en-US" baseline="-25000" dirty="0" smtClean="0">
                <a:solidFill>
                  <a:srgbClr val="3366FF"/>
                </a:solidFill>
              </a:rPr>
              <a:t>2</a:t>
            </a:r>
            <a:r>
              <a:rPr lang="en-US" dirty="0" smtClean="0">
                <a:solidFill>
                  <a:srgbClr val="3366FF"/>
                </a:solidFill>
              </a:rPr>
              <a:t>  </a:t>
            </a:r>
            <a:r>
              <a:rPr lang="en-US" dirty="0" smtClean="0">
                <a:solidFill>
                  <a:srgbClr val="000000"/>
                </a:solidFill>
              </a:rPr>
              <a:t>of </a:t>
            </a:r>
            <a:r>
              <a:rPr lang="en-US" dirty="0">
                <a:solidFill>
                  <a:srgbClr val="000000"/>
                </a:solidFill>
              </a:rPr>
              <a:t>prompt </a:t>
            </a:r>
            <a:r>
              <a:rPr lang="en-US" dirty="0" smtClean="0">
                <a:solidFill>
                  <a:srgbClr val="000000"/>
                </a:solidFill>
              </a:rPr>
              <a:t>D0 in p-</a:t>
            </a:r>
            <a:r>
              <a:rPr lang="en-US" dirty="0" err="1" smtClean="0">
                <a:solidFill>
                  <a:srgbClr val="000000"/>
                </a:solidFill>
              </a:rPr>
              <a:t>Pb</a:t>
            </a:r>
            <a:r>
              <a:rPr lang="en-US" dirty="0" smtClean="0">
                <a:solidFill>
                  <a:srgbClr val="000000"/>
                </a:solidFill>
              </a:rPr>
              <a:t> </a:t>
            </a:r>
            <a:r>
              <a:rPr lang="en-US" dirty="0">
                <a:solidFill>
                  <a:srgbClr val="000000"/>
                </a:solidFill>
              </a:rPr>
              <a:t>Collisions </a:t>
            </a:r>
            <a:endParaRPr lang="en-US" dirty="0" smtClean="0">
              <a:solidFill>
                <a:srgbClr val="000000"/>
              </a:solidFill>
            </a:endParaRPr>
          </a:p>
          <a:p>
            <a:r>
              <a:rPr lang="en-US" dirty="0">
                <a:solidFill>
                  <a:srgbClr val="000000"/>
                </a:solidFill>
              </a:rPr>
              <a:t> </a:t>
            </a:r>
            <a:r>
              <a:rPr lang="en-US" dirty="0" smtClean="0">
                <a:solidFill>
                  <a:srgbClr val="000000"/>
                </a:solidFill>
              </a:rPr>
              <a:t>                       at </a:t>
            </a:r>
            <a:r>
              <a:rPr lang="en-US" dirty="0">
                <a:solidFill>
                  <a:srgbClr val="000000"/>
                </a:solidFill>
              </a:rPr>
              <a:t>√</a:t>
            </a:r>
            <a:r>
              <a:rPr lang="en-US" dirty="0" err="1">
                <a:solidFill>
                  <a:srgbClr val="000000"/>
                </a:solidFill>
              </a:rPr>
              <a:t>s</a:t>
            </a:r>
            <a:r>
              <a:rPr lang="en-US" baseline="-25000" dirty="0" err="1">
                <a:solidFill>
                  <a:srgbClr val="000000"/>
                </a:solidFill>
              </a:rPr>
              <a:t>NN</a:t>
            </a:r>
            <a:r>
              <a:rPr lang="en-US" dirty="0">
                <a:solidFill>
                  <a:srgbClr val="000000"/>
                </a:solidFill>
              </a:rPr>
              <a:t> = 8.16 </a:t>
            </a:r>
            <a:r>
              <a:rPr lang="en-US" dirty="0" err="1" smtClean="0">
                <a:solidFill>
                  <a:srgbClr val="000000"/>
                </a:solidFill>
              </a:rPr>
              <a:t>TeV</a:t>
            </a:r>
            <a:r>
              <a:rPr lang="en-US" dirty="0" smtClean="0">
                <a:solidFill>
                  <a:srgbClr val="000000"/>
                </a:solidFill>
              </a:rPr>
              <a:t>, </a:t>
            </a:r>
          </a:p>
          <a:p>
            <a:r>
              <a:rPr lang="en-US" dirty="0" smtClean="0">
                <a:solidFill>
                  <a:srgbClr val="000000"/>
                </a:solidFill>
              </a:rPr>
              <a:t>as measured by CMS (see arXiv</a:t>
            </a:r>
            <a:r>
              <a:rPr lang="en-US" dirty="0">
                <a:solidFill>
                  <a:srgbClr val="000000"/>
                </a:solidFill>
              </a:rPr>
              <a:t>://</a:t>
            </a:r>
            <a:r>
              <a:rPr lang="en-US" dirty="0" smtClean="0">
                <a:solidFill>
                  <a:srgbClr val="000000"/>
                </a:solidFill>
              </a:rPr>
              <a:t>1807.04362)</a:t>
            </a:r>
          </a:p>
        </p:txBody>
      </p:sp>
      <p:pic>
        <p:nvPicPr>
          <p:cNvPr id="21" name="Picture 20"/>
          <p:cNvPicPr>
            <a:picLocks noChangeAspect="1"/>
          </p:cNvPicPr>
          <p:nvPr/>
        </p:nvPicPr>
        <p:blipFill>
          <a:blip r:embed="rId5"/>
          <a:stretch>
            <a:fillRect/>
          </a:stretch>
        </p:blipFill>
        <p:spPr>
          <a:xfrm>
            <a:off x="5086352" y="720008"/>
            <a:ext cx="3029686" cy="4520859"/>
          </a:xfrm>
          <a:prstGeom prst="rect">
            <a:avLst/>
          </a:prstGeom>
        </p:spPr>
      </p:pic>
      <p:pic>
        <p:nvPicPr>
          <p:cNvPr id="10" name="Picture 9" descr="2017-Sep-14-v2_comp.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000" y="858618"/>
            <a:ext cx="3166534" cy="2239470"/>
          </a:xfrm>
          <a:prstGeom prst="rect">
            <a:avLst/>
          </a:prstGeom>
        </p:spPr>
      </p:pic>
      <p:pic>
        <p:nvPicPr>
          <p:cNvPr id="17" name="Picture 16"/>
          <p:cNvPicPr>
            <a:picLocks noChangeAspect="1"/>
          </p:cNvPicPr>
          <p:nvPr/>
        </p:nvPicPr>
        <p:blipFill>
          <a:blip r:embed="rId7"/>
          <a:stretch>
            <a:fillRect/>
          </a:stretch>
        </p:blipFill>
        <p:spPr>
          <a:xfrm>
            <a:off x="8552392" y="76199"/>
            <a:ext cx="532038" cy="738718"/>
          </a:xfrm>
          <a:prstGeom prst="rect">
            <a:avLst/>
          </a:prstGeom>
        </p:spPr>
      </p:pic>
      <p:sp>
        <p:nvSpPr>
          <p:cNvPr id="3" name="Rectangle 2"/>
          <p:cNvSpPr/>
          <p:nvPr/>
        </p:nvSpPr>
        <p:spPr>
          <a:xfrm>
            <a:off x="176214" y="5230052"/>
            <a:ext cx="5697008" cy="923330"/>
          </a:xfrm>
          <a:prstGeom prst="rect">
            <a:avLst/>
          </a:prstGeom>
        </p:spPr>
        <p:txBody>
          <a:bodyPr wrap="square">
            <a:spAutoFit/>
          </a:bodyPr>
          <a:lstStyle/>
          <a:p>
            <a:pPr marL="285750" indent="-285750">
              <a:buFont typeface="Wingdings" charset="2"/>
              <a:buChar char="Ø"/>
            </a:pPr>
            <a:r>
              <a:rPr lang="en-US" i="1" dirty="0">
                <a:solidFill>
                  <a:srgbClr val="FF0000"/>
                </a:solidFill>
              </a:rPr>
              <a:t>v</a:t>
            </a:r>
            <a:r>
              <a:rPr lang="en-US" baseline="-25000" dirty="0">
                <a:solidFill>
                  <a:srgbClr val="FF0000"/>
                </a:solidFill>
              </a:rPr>
              <a:t>2</a:t>
            </a:r>
            <a:r>
              <a:rPr lang="en-US" dirty="0">
                <a:solidFill>
                  <a:srgbClr val="FF0000"/>
                </a:solidFill>
              </a:rPr>
              <a:t>   for D0 are smaller </a:t>
            </a:r>
            <a:r>
              <a:rPr lang="en-US" dirty="0">
                <a:solidFill>
                  <a:srgbClr val="3366FF"/>
                </a:solidFill>
              </a:rPr>
              <a:t>then for the strange hadrons       	</a:t>
            </a:r>
          </a:p>
          <a:p>
            <a:pPr marL="285750" indent="-285750">
              <a:buFont typeface="Wingdings" charset="2"/>
              <a:buChar char="Ø"/>
            </a:pPr>
            <a:r>
              <a:rPr lang="en-US" dirty="0">
                <a:solidFill>
                  <a:srgbClr val="3366FF"/>
                </a:solidFill>
              </a:rPr>
              <a:t> NCQ and KE</a:t>
            </a:r>
            <a:r>
              <a:rPr lang="en-US" baseline="-25000" dirty="0">
                <a:solidFill>
                  <a:srgbClr val="3366FF"/>
                </a:solidFill>
              </a:rPr>
              <a:t>T</a:t>
            </a:r>
            <a:r>
              <a:rPr lang="en-US" dirty="0">
                <a:solidFill>
                  <a:srgbClr val="3366FF"/>
                </a:solidFill>
              </a:rPr>
              <a:t> scaling is not followed by D0 in p-</a:t>
            </a:r>
            <a:r>
              <a:rPr lang="en-US" dirty="0" err="1">
                <a:solidFill>
                  <a:srgbClr val="3366FF"/>
                </a:solidFill>
              </a:rPr>
              <a:t>Pb</a:t>
            </a:r>
            <a:r>
              <a:rPr lang="en-US" dirty="0">
                <a:solidFill>
                  <a:srgbClr val="3366FF"/>
                </a:solidFill>
              </a:rPr>
              <a:t> </a:t>
            </a:r>
            <a:r>
              <a:rPr lang="ru-RU" dirty="0">
                <a:solidFill>
                  <a:srgbClr val="3366FF"/>
                </a:solidFill>
              </a:rPr>
              <a:t>- ?</a:t>
            </a:r>
            <a:endParaRPr lang="en-US" dirty="0">
              <a:solidFill>
                <a:srgbClr val="3366FF"/>
              </a:solidFill>
            </a:endParaRPr>
          </a:p>
          <a:p>
            <a:pPr marL="285750" indent="-285750">
              <a:buFont typeface="Wingdings" charset="2"/>
              <a:buChar char="Ø"/>
            </a:pPr>
            <a:r>
              <a:rPr lang="en-US" dirty="0">
                <a:solidFill>
                  <a:srgbClr val="FF0000"/>
                </a:solidFill>
              </a:rPr>
              <a:t>A weaker coupling of charm quarks  to </a:t>
            </a:r>
            <a:r>
              <a:rPr lang="en-US" dirty="0" smtClean="0">
                <a:solidFill>
                  <a:srgbClr val="FF0000"/>
                </a:solidFill>
              </a:rPr>
              <a:t>small </a:t>
            </a:r>
            <a:r>
              <a:rPr lang="en-US" dirty="0">
                <a:solidFill>
                  <a:srgbClr val="FF0000"/>
                </a:solidFill>
              </a:rPr>
              <a:t>systems -?</a:t>
            </a:r>
          </a:p>
        </p:txBody>
      </p:sp>
      <p:sp>
        <p:nvSpPr>
          <p:cNvPr id="11" name="Rectangle 10"/>
          <p:cNvSpPr/>
          <p:nvPr/>
        </p:nvSpPr>
        <p:spPr>
          <a:xfrm>
            <a:off x="3149600" y="6153382"/>
            <a:ext cx="3132667" cy="646331"/>
          </a:xfrm>
          <a:prstGeom prst="rect">
            <a:avLst/>
          </a:prstGeom>
        </p:spPr>
        <p:txBody>
          <a:bodyPr wrap="square">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28812341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45"/>
            <a:ext cx="8229600" cy="3849714"/>
          </a:xfrm>
        </p:spPr>
        <p:txBody>
          <a:bodyPr>
            <a:normAutofit fontScale="90000"/>
          </a:bodyPr>
          <a:lstStyle/>
          <a:p>
            <a:pPr lvl="1" algn="ctr" defTabSz="457200" rtl="0">
              <a:spcBef>
                <a:spcPct val="0"/>
              </a:spcBef>
            </a:pPr>
            <a:r>
              <a:rPr lang="en-US" sz="3600" dirty="0" smtClean="0">
                <a:solidFill>
                  <a:srgbClr val="3366FF"/>
                </a:solidFill>
              </a:rPr>
              <a:t>Production of light nuclei</a:t>
            </a:r>
            <a:br>
              <a:rPr lang="en-US" sz="3600" dirty="0" smtClean="0">
                <a:solidFill>
                  <a:srgbClr val="3366FF"/>
                </a:solidFill>
              </a:rPr>
            </a:br>
            <a:r>
              <a:rPr lang="en-US" sz="3600" dirty="0" smtClean="0">
                <a:solidFill>
                  <a:srgbClr val="3366FF"/>
                </a:solidFill>
              </a:rPr>
              <a:t>in </a:t>
            </a:r>
            <a:r>
              <a:rPr lang="en-US" sz="3600" dirty="0" err="1" smtClean="0">
                <a:solidFill>
                  <a:srgbClr val="3366FF"/>
                </a:solidFill>
              </a:rPr>
              <a:t>Pb</a:t>
            </a:r>
            <a:r>
              <a:rPr lang="en-US" sz="3600" dirty="0" smtClean="0">
                <a:solidFill>
                  <a:srgbClr val="3366FF"/>
                </a:solidFill>
              </a:rPr>
              <a:t>–</a:t>
            </a:r>
            <a:r>
              <a:rPr lang="en-US" sz="3600" dirty="0" err="1" smtClean="0">
                <a:solidFill>
                  <a:srgbClr val="3366FF"/>
                </a:solidFill>
              </a:rPr>
              <a:t>Pb</a:t>
            </a:r>
            <a:r>
              <a:rPr lang="en-US" sz="3600" dirty="0" smtClean="0">
                <a:solidFill>
                  <a:srgbClr val="3366FF"/>
                </a:solidFill>
              </a:rPr>
              <a:t> collisions at </a:t>
            </a:r>
            <a:r>
              <a:rPr lang="en-US" sz="2800" dirty="0" smtClean="0">
                <a:solidFill>
                  <a:srgbClr val="3366FF"/>
                </a:solidFill>
              </a:rPr>
              <a:t>√</a:t>
            </a:r>
            <a:r>
              <a:rPr lang="en-US" sz="2800" dirty="0" err="1" smtClean="0">
                <a:solidFill>
                  <a:srgbClr val="3366FF"/>
                </a:solidFill>
              </a:rPr>
              <a:t>s</a:t>
            </a:r>
            <a:r>
              <a:rPr lang="en-US" sz="2800" baseline="-25000" dirty="0" err="1" smtClean="0">
                <a:solidFill>
                  <a:srgbClr val="3366FF"/>
                </a:solidFill>
              </a:rPr>
              <a:t>NN</a:t>
            </a:r>
            <a:r>
              <a:rPr lang="en-US" sz="2800" dirty="0" smtClean="0">
                <a:solidFill>
                  <a:srgbClr val="3366FF"/>
                </a:solidFill>
              </a:rPr>
              <a:t> = </a:t>
            </a:r>
            <a:r>
              <a:rPr lang="en-US" sz="3200" dirty="0" smtClean="0">
                <a:solidFill>
                  <a:srgbClr val="3366FF"/>
                </a:solidFill>
              </a:rPr>
              <a:t>2.76 </a:t>
            </a:r>
            <a:r>
              <a:rPr lang="en-US" sz="3200" dirty="0" err="1" smtClean="0">
                <a:solidFill>
                  <a:srgbClr val="3366FF"/>
                </a:solidFill>
              </a:rPr>
              <a:t>TeV</a:t>
            </a:r>
            <a:r>
              <a:rPr lang="en-US" sz="3200" dirty="0" smtClean="0">
                <a:solidFill>
                  <a:srgbClr val="3366FF"/>
                </a:solidFill>
              </a:rPr>
              <a:t>.</a:t>
            </a:r>
            <a:r>
              <a:rPr lang="en-US" sz="3600" dirty="0" smtClean="0">
                <a:solidFill>
                  <a:srgbClr val="3366FF"/>
                </a:solidFill>
              </a:rPr>
              <a:t/>
            </a:r>
            <a:br>
              <a:rPr lang="en-US" sz="3600" dirty="0" smtClean="0">
                <a:solidFill>
                  <a:srgbClr val="3366FF"/>
                </a:solidFill>
              </a:rPr>
            </a:br>
            <a:r>
              <a:rPr lang="en-US" sz="3600" dirty="0">
                <a:solidFill>
                  <a:srgbClr val="3366FF"/>
                </a:solidFill>
              </a:rPr>
              <a:t>E</a:t>
            </a:r>
            <a:r>
              <a:rPr lang="en-US" sz="3600" dirty="0" smtClean="0">
                <a:solidFill>
                  <a:srgbClr val="3366FF"/>
                </a:solidFill>
              </a:rPr>
              <a:t>xotic </a:t>
            </a:r>
            <a:r>
              <a:rPr lang="en-US" sz="3600" dirty="0">
                <a:solidFill>
                  <a:srgbClr val="3366FF"/>
                </a:solidFill>
              </a:rPr>
              <a:t>states of </a:t>
            </a:r>
            <a:r>
              <a:rPr lang="en-US" sz="3600" dirty="0" smtClean="0">
                <a:solidFill>
                  <a:srgbClr val="3366FF"/>
                </a:solidFill>
              </a:rPr>
              <a:t>some </a:t>
            </a:r>
            <a:r>
              <a:rPr lang="en-US" sz="3600" dirty="0" err="1" smtClean="0">
                <a:solidFill>
                  <a:srgbClr val="3366FF"/>
                </a:solidFill>
              </a:rPr>
              <a:t>hypernuclei</a:t>
            </a:r>
            <a:r>
              <a:rPr lang="en-US" sz="3600" dirty="0" smtClean="0">
                <a:solidFill>
                  <a:srgbClr val="3366FF"/>
                </a:solidFill>
              </a:rPr>
              <a:t/>
            </a:r>
            <a:br>
              <a:rPr lang="en-US" sz="3600" dirty="0" smtClean="0">
                <a:solidFill>
                  <a:srgbClr val="3366FF"/>
                </a:solidFill>
              </a:rPr>
            </a:br>
            <a:r>
              <a:rPr lang="en-US" sz="3600" dirty="0">
                <a:solidFill>
                  <a:srgbClr val="3366FF"/>
                </a:solidFill>
              </a:rPr>
              <a:t/>
            </a:r>
            <a:br>
              <a:rPr lang="en-US" sz="3600" dirty="0">
                <a:solidFill>
                  <a:srgbClr val="3366FF"/>
                </a:solidFill>
              </a:rPr>
            </a:br>
            <a:r>
              <a:rPr lang="en-US" sz="3600" dirty="0" smtClean="0">
                <a:solidFill>
                  <a:srgbClr val="3366FF"/>
                </a:solidFill>
              </a:rPr>
              <a:t> </a:t>
            </a:r>
            <a:r>
              <a:rPr lang="en-US" sz="4800" dirty="0" smtClean="0">
                <a:solidFill>
                  <a:srgbClr val="3366FF"/>
                </a:solidFill>
              </a:rPr>
              <a:t/>
            </a:r>
            <a:br>
              <a:rPr lang="en-US" sz="4800" dirty="0" smtClean="0">
                <a:solidFill>
                  <a:srgbClr val="3366FF"/>
                </a:solidFill>
              </a:rPr>
            </a:br>
            <a:r>
              <a:rPr lang="en-US" sz="4800" dirty="0">
                <a:solidFill>
                  <a:srgbClr val="3366FF"/>
                </a:solidFill>
              </a:rPr>
              <a:t/>
            </a:r>
            <a:br>
              <a:rPr lang="en-US" sz="4800" dirty="0">
                <a:solidFill>
                  <a:srgbClr val="3366FF"/>
                </a:solidFill>
              </a:rPr>
            </a:br>
            <a:endParaRPr lang="en-US" sz="2200" dirty="0">
              <a:solidFill>
                <a:srgbClr val="3366FF"/>
              </a:solidFill>
            </a:endParaRPr>
          </a:p>
        </p:txBody>
      </p:sp>
      <p:sp>
        <p:nvSpPr>
          <p:cNvPr id="3" name="Content Placeholder 2"/>
          <p:cNvSpPr>
            <a:spLocks noGrp="1"/>
          </p:cNvSpPr>
          <p:nvPr>
            <p:ph idx="1"/>
          </p:nvPr>
        </p:nvSpPr>
        <p:spPr>
          <a:xfrm>
            <a:off x="7810822" y="5619009"/>
            <a:ext cx="875978" cy="507154"/>
          </a:xfrm>
        </p:spPr>
        <p:txBody>
          <a:bodyPr>
            <a:normAutofit/>
          </a:bodyPr>
          <a:lstStyle/>
          <a:p>
            <a:pPr marL="0" indent="0">
              <a:buNone/>
            </a:pPr>
            <a:r>
              <a:rPr lang="en-US" sz="800" dirty="0"/>
              <a:t>.</a:t>
            </a:r>
          </a:p>
        </p:txBody>
      </p:sp>
      <p:sp>
        <p:nvSpPr>
          <p:cNvPr id="4" name="Slide Number Placeholder 3"/>
          <p:cNvSpPr>
            <a:spLocks noGrp="1"/>
          </p:cNvSpPr>
          <p:nvPr>
            <p:ph type="sldNum" sz="quarter" idx="12"/>
          </p:nvPr>
        </p:nvSpPr>
        <p:spPr/>
        <p:txBody>
          <a:bodyPr/>
          <a:lstStyle/>
          <a:p>
            <a:fld id="{9F87DE80-B866-6142-B412-26FBDAB62C8C}" type="slidenum">
              <a:rPr lang="en-US" smtClean="0"/>
              <a:t>29</a:t>
            </a:fld>
            <a:endParaRPr lang="en-US"/>
          </a:p>
        </p:txBody>
      </p:sp>
      <p:pic>
        <p:nvPicPr>
          <p:cNvPr id="5" name="Picture 4"/>
          <p:cNvPicPr>
            <a:picLocks noChangeAspect="1"/>
          </p:cNvPicPr>
          <p:nvPr/>
        </p:nvPicPr>
        <p:blipFill>
          <a:blip r:embed="rId2"/>
          <a:stretch>
            <a:fillRect/>
          </a:stretch>
        </p:blipFill>
        <p:spPr>
          <a:xfrm>
            <a:off x="8552392" y="76199"/>
            <a:ext cx="532038" cy="738718"/>
          </a:xfrm>
          <a:prstGeom prst="rect">
            <a:avLst/>
          </a:prstGeom>
        </p:spPr>
      </p:pic>
      <p:sp>
        <p:nvSpPr>
          <p:cNvPr id="9" name="Footer Placeholder 8"/>
          <p:cNvSpPr>
            <a:spLocks noGrp="1"/>
          </p:cNvSpPr>
          <p:nvPr>
            <p:ph type="ftr" sz="quarter" idx="11"/>
          </p:nvPr>
        </p:nvSpPr>
        <p:spPr>
          <a:xfrm>
            <a:off x="3124200" y="6197600"/>
            <a:ext cx="2895600" cy="522817"/>
          </a:xfrm>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spTree>
    <p:extLst>
      <p:ext uri="{BB962C8B-B14F-4D97-AF65-F5344CB8AC3E}">
        <p14:creationId xmlns:p14="http://schemas.microsoft.com/office/powerpoint/2010/main" val="40267263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132"/>
            <a:ext cx="8229600" cy="724308"/>
          </a:xfrm>
        </p:spPr>
        <p:txBody>
          <a:bodyPr>
            <a:normAutofit/>
          </a:bodyPr>
          <a:lstStyle/>
          <a:p>
            <a:r>
              <a:rPr lang="en-US" sz="3600" dirty="0" smtClean="0">
                <a:solidFill>
                  <a:srgbClr val="0000FF"/>
                </a:solidFill>
                <a:cs typeface="Times New Roman"/>
              </a:rPr>
              <a:t>The </a:t>
            </a:r>
            <a:r>
              <a:rPr lang="en-US" sz="3600" dirty="0">
                <a:solidFill>
                  <a:srgbClr val="0000FF"/>
                </a:solidFill>
                <a:cs typeface="Times New Roman"/>
              </a:rPr>
              <a:t>ALICE detector</a:t>
            </a:r>
            <a:r>
              <a:rPr lang="ru-RU" sz="3600" dirty="0">
                <a:solidFill>
                  <a:srgbClr val="0000FF"/>
                </a:solidFill>
                <a:cs typeface="Times New Roman"/>
              </a:rPr>
              <a:t> </a:t>
            </a:r>
            <a:endParaRPr lang="en-US" sz="3600" dirty="0">
              <a:solidFill>
                <a:srgbClr val="0000FF"/>
              </a:solidFill>
              <a:cs typeface="Times New Roman"/>
            </a:endParaRPr>
          </a:p>
        </p:txBody>
      </p:sp>
      <p:sp>
        <p:nvSpPr>
          <p:cNvPr id="6" name="Slide Number Placeholder 5"/>
          <p:cNvSpPr>
            <a:spLocks noGrp="1"/>
          </p:cNvSpPr>
          <p:nvPr>
            <p:ph type="sldNum" sz="quarter" idx="12"/>
          </p:nvPr>
        </p:nvSpPr>
        <p:spPr/>
        <p:txBody>
          <a:bodyPr/>
          <a:lstStyle/>
          <a:p>
            <a:fld id="{64A37AA1-420C-964A-9246-19B621C1F940}" type="slidenum">
              <a:rPr lang="en-US" smtClean="0"/>
              <a:t>3</a:t>
            </a:fld>
            <a:endParaRPr lang="en-US"/>
          </a:p>
        </p:txBody>
      </p:sp>
      <p:sp>
        <p:nvSpPr>
          <p:cNvPr id="9" name="Rectangle 8"/>
          <p:cNvSpPr/>
          <p:nvPr/>
        </p:nvSpPr>
        <p:spPr>
          <a:xfrm>
            <a:off x="8686800" y="6897899"/>
            <a:ext cx="3545412" cy="984885"/>
          </a:xfrm>
          <a:prstGeom prst="rect">
            <a:avLst/>
          </a:prstGeom>
        </p:spPr>
        <p:txBody>
          <a:bodyPr wrap="square">
            <a:spAutoFit/>
          </a:bodyPr>
          <a:lstStyle/>
          <a:p>
            <a:endParaRPr lang="en-US" sz="2000" b="1" dirty="0" smtClean="0">
              <a:solidFill>
                <a:srgbClr val="0000FF"/>
              </a:solidFill>
              <a:latin typeface="Times New Roman"/>
              <a:cs typeface="Times New Roman"/>
            </a:endParaRPr>
          </a:p>
          <a:p>
            <a:pPr marL="285750" indent="-285750">
              <a:buFont typeface="Wingdings" charset="2"/>
              <a:buChar char="Ø"/>
            </a:pPr>
            <a:endParaRPr lang="en-US" sz="2000" dirty="0">
              <a:latin typeface="Times New Roman"/>
              <a:cs typeface="Times New Roman"/>
            </a:endParaRPr>
          </a:p>
          <a:p>
            <a:endParaRPr lang="en-US" b="1" dirty="0" smtClean="0">
              <a:solidFill>
                <a:srgbClr val="0000FF"/>
              </a:solidFill>
            </a:endParaRPr>
          </a:p>
        </p:txBody>
      </p:sp>
      <p:cxnSp>
        <p:nvCxnSpPr>
          <p:cNvPr id="10" name="AutoShape 5"/>
          <p:cNvCxnSpPr>
            <a:cxnSpLocks noChangeShapeType="1"/>
          </p:cNvCxnSpPr>
          <p:nvPr/>
        </p:nvCxnSpPr>
        <p:spPr bwMode="auto">
          <a:xfrm>
            <a:off x="245532" y="622709"/>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1" name="Rectangle 10"/>
          <p:cNvSpPr/>
          <p:nvPr/>
        </p:nvSpPr>
        <p:spPr>
          <a:xfrm>
            <a:off x="6673096" y="5239087"/>
            <a:ext cx="184666" cy="400110"/>
          </a:xfrm>
          <a:prstGeom prst="rect">
            <a:avLst/>
          </a:prstGeom>
        </p:spPr>
        <p:txBody>
          <a:bodyPr wrap="none">
            <a:spAutoFit/>
          </a:bodyPr>
          <a:lstStyle/>
          <a:p>
            <a:endParaRPr lang="en-US" sz="2000" dirty="0" smtClean="0">
              <a:solidFill>
                <a:srgbClr val="0000FF"/>
              </a:solidFill>
              <a:cs typeface="Times New Roman"/>
            </a:endParaRPr>
          </a:p>
        </p:txBody>
      </p:sp>
      <p:sp>
        <p:nvSpPr>
          <p:cNvPr id="3" name="Rectangle 2"/>
          <p:cNvSpPr/>
          <p:nvPr/>
        </p:nvSpPr>
        <p:spPr>
          <a:xfrm>
            <a:off x="-677333" y="5913048"/>
            <a:ext cx="4572000" cy="707886"/>
          </a:xfrm>
          <a:prstGeom prst="rect">
            <a:avLst/>
          </a:prstGeom>
        </p:spPr>
        <p:txBody>
          <a:bodyPr>
            <a:spAutoFit/>
          </a:bodyPr>
          <a:lstStyle/>
          <a:p>
            <a:pPr lvl="1"/>
            <a:endParaRPr lang="en-US" sz="2000" dirty="0" smtClean="0">
              <a:solidFill>
                <a:srgbClr val="0000FF"/>
              </a:solidFill>
              <a:cs typeface="Times New Roman"/>
            </a:endParaRPr>
          </a:p>
          <a:p>
            <a:pPr lvl="1"/>
            <a:endParaRPr lang="en-US" sz="2000" dirty="0">
              <a:solidFill>
                <a:srgbClr val="0000FF"/>
              </a:solidFill>
              <a:cs typeface="Times New Roman"/>
            </a:endParaRPr>
          </a:p>
        </p:txBody>
      </p:sp>
      <p:sp>
        <p:nvSpPr>
          <p:cNvPr id="8" name="Content Placeholder 7"/>
          <p:cNvSpPr>
            <a:spLocks noGrp="1"/>
          </p:cNvSpPr>
          <p:nvPr>
            <p:ph idx="1"/>
          </p:nvPr>
        </p:nvSpPr>
        <p:spPr>
          <a:xfrm>
            <a:off x="7924800" y="6721475"/>
            <a:ext cx="660400" cy="310622"/>
          </a:xfrm>
        </p:spPr>
        <p:txBody>
          <a:bodyPr>
            <a:normAutofit/>
          </a:bodyPr>
          <a:lstStyle/>
          <a:p>
            <a:r>
              <a:rPr lang="en-US" sz="800" dirty="0" smtClean="0"/>
              <a:t>.</a:t>
            </a:r>
            <a:endParaRPr lang="en-US" sz="800" dirty="0"/>
          </a:p>
        </p:txBody>
      </p:sp>
      <p:pic>
        <p:nvPicPr>
          <p:cNvPr id="12" name="Picture 11" descr="2017-May-11-620px_ALICE_RUN2_labels_H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6" y="1282089"/>
            <a:ext cx="8410256" cy="4856244"/>
          </a:xfrm>
          <a:prstGeom prst="rect">
            <a:avLst/>
          </a:prstGeom>
        </p:spPr>
      </p:pic>
      <p:sp>
        <p:nvSpPr>
          <p:cNvPr id="14" name="Rectangle 13"/>
          <p:cNvSpPr/>
          <p:nvPr/>
        </p:nvSpPr>
        <p:spPr>
          <a:xfrm>
            <a:off x="6553200" y="1714269"/>
            <a:ext cx="4572000" cy="369332"/>
          </a:xfrm>
          <a:prstGeom prst="rect">
            <a:avLst/>
          </a:prstGeom>
        </p:spPr>
        <p:txBody>
          <a:bodyPr>
            <a:spAutoFit/>
          </a:bodyPr>
          <a:lstStyle/>
          <a:p>
            <a:endParaRPr lang="en-US" dirty="0">
              <a:solidFill>
                <a:srgbClr val="0000FF"/>
              </a:solidFill>
              <a:cs typeface="Times New Roman"/>
            </a:endParaRPr>
          </a:p>
        </p:txBody>
      </p:sp>
      <p:sp>
        <p:nvSpPr>
          <p:cNvPr id="15" name="Rectangle 14"/>
          <p:cNvSpPr/>
          <p:nvPr/>
        </p:nvSpPr>
        <p:spPr>
          <a:xfrm>
            <a:off x="7120228" y="4484244"/>
            <a:ext cx="2126496" cy="2308324"/>
          </a:xfrm>
          <a:prstGeom prst="rect">
            <a:avLst/>
          </a:prstGeom>
        </p:spPr>
        <p:txBody>
          <a:bodyPr wrap="square">
            <a:spAutoFit/>
          </a:bodyPr>
          <a:lstStyle/>
          <a:p>
            <a:r>
              <a:rPr lang="en-US" b="1" dirty="0" smtClean="0">
                <a:solidFill>
                  <a:srgbClr val="0000FF"/>
                </a:solidFill>
                <a:cs typeface="Times New Roman"/>
              </a:rPr>
              <a:t>               </a:t>
            </a:r>
            <a:r>
              <a:rPr lang="en-US" b="1" dirty="0" smtClean="0">
                <a:solidFill>
                  <a:srgbClr val="FF0000"/>
                </a:solidFill>
                <a:cs typeface="Times New Roman"/>
              </a:rPr>
              <a:t>ALICE</a:t>
            </a:r>
            <a:endParaRPr lang="en-US" dirty="0">
              <a:solidFill>
                <a:srgbClr val="FF0000"/>
              </a:solidFill>
              <a:cs typeface="Times New Roman"/>
            </a:endParaRPr>
          </a:p>
          <a:p>
            <a:r>
              <a:rPr lang="en-US" b="1" dirty="0" smtClean="0">
                <a:solidFill>
                  <a:srgbClr val="FF0000"/>
                </a:solidFill>
                <a:cs typeface="Times New Roman"/>
              </a:rPr>
              <a:t>is </a:t>
            </a:r>
            <a:r>
              <a:rPr lang="en-US" b="1" dirty="0">
                <a:solidFill>
                  <a:srgbClr val="FF0000"/>
                </a:solidFill>
                <a:cs typeface="Times New Roman"/>
              </a:rPr>
              <a:t>optimized </a:t>
            </a:r>
            <a:r>
              <a:rPr lang="en-US" b="1" dirty="0" smtClean="0">
                <a:solidFill>
                  <a:srgbClr val="FF0000"/>
                </a:solidFill>
                <a:cs typeface="Times New Roman"/>
              </a:rPr>
              <a:t>for </a:t>
            </a:r>
          </a:p>
          <a:p>
            <a:r>
              <a:rPr lang="en-US" b="1" dirty="0" smtClean="0">
                <a:solidFill>
                  <a:srgbClr val="FF0000"/>
                </a:solidFill>
                <a:cs typeface="Times New Roman"/>
              </a:rPr>
              <a:t>Heavy-Ion Physics:</a:t>
            </a:r>
          </a:p>
          <a:p>
            <a:pPr marL="285750" indent="-285750">
              <a:buFont typeface="Wingdings" charset="2"/>
              <a:buChar char="Ø"/>
            </a:pPr>
            <a:r>
              <a:rPr lang="en-US" dirty="0" err="1" smtClean="0">
                <a:solidFill>
                  <a:srgbClr val="0000FF"/>
                </a:solidFill>
                <a:cs typeface="Times New Roman"/>
              </a:rPr>
              <a:t>dn</a:t>
            </a:r>
            <a:r>
              <a:rPr lang="en-US" dirty="0">
                <a:solidFill>
                  <a:srgbClr val="0000FF"/>
                </a:solidFill>
                <a:cs typeface="Times New Roman"/>
              </a:rPr>
              <a:t>/</a:t>
            </a:r>
            <a:r>
              <a:rPr lang="en-US" dirty="0" err="1">
                <a:solidFill>
                  <a:srgbClr val="0000FF"/>
                </a:solidFill>
                <a:cs typeface="Times New Roman"/>
              </a:rPr>
              <a:t>dy</a:t>
            </a:r>
            <a:r>
              <a:rPr lang="en-US" dirty="0">
                <a:solidFill>
                  <a:srgbClr val="0000FF"/>
                </a:solidFill>
                <a:cs typeface="Times New Roman"/>
              </a:rPr>
              <a:t> </a:t>
            </a:r>
            <a:r>
              <a:rPr lang="en-US" dirty="0" smtClean="0">
                <a:solidFill>
                  <a:srgbClr val="0000FF"/>
                </a:solidFill>
                <a:cs typeface="Times New Roman"/>
              </a:rPr>
              <a:t>in </a:t>
            </a:r>
            <a:r>
              <a:rPr lang="en-US" dirty="0" err="1">
                <a:solidFill>
                  <a:srgbClr val="0000FF"/>
                </a:solidFill>
                <a:cs typeface="Times New Roman"/>
              </a:rPr>
              <a:t>Pb-Pb</a:t>
            </a:r>
            <a:r>
              <a:rPr lang="en-US" dirty="0">
                <a:solidFill>
                  <a:srgbClr val="0000FF"/>
                </a:solidFill>
                <a:cs typeface="Times New Roman"/>
              </a:rPr>
              <a:t>: </a:t>
            </a:r>
            <a:r>
              <a:rPr lang="en-US" dirty="0" smtClean="0">
                <a:solidFill>
                  <a:srgbClr val="0000FF"/>
                </a:solidFill>
                <a:cs typeface="Times New Roman"/>
              </a:rPr>
              <a:t>up </a:t>
            </a:r>
            <a:r>
              <a:rPr lang="en-US" dirty="0">
                <a:solidFill>
                  <a:srgbClr val="0000FF"/>
                </a:solidFill>
                <a:cs typeface="Times New Roman"/>
              </a:rPr>
              <a:t>to 2000 </a:t>
            </a:r>
            <a:r>
              <a:rPr lang="en-US" dirty="0" smtClean="0">
                <a:solidFill>
                  <a:srgbClr val="0000FF"/>
                </a:solidFill>
                <a:cs typeface="Times New Roman"/>
              </a:rPr>
              <a:t> </a:t>
            </a:r>
          </a:p>
          <a:p>
            <a:pPr marL="285750" lvl="1" indent="-285750">
              <a:buFont typeface="Wingdings" charset="2"/>
              <a:buChar char="Ø"/>
            </a:pPr>
            <a:r>
              <a:rPr lang="en-US" dirty="0" smtClean="0">
                <a:solidFill>
                  <a:srgbClr val="0000FF"/>
                </a:solidFill>
                <a:cs typeface="Times New Roman"/>
              </a:rPr>
              <a:t>PID: </a:t>
            </a:r>
          </a:p>
          <a:p>
            <a:pPr marL="0" lvl="1"/>
            <a:r>
              <a:rPr lang="en-US" dirty="0">
                <a:solidFill>
                  <a:srgbClr val="0000FF"/>
                </a:solidFill>
                <a:cs typeface="Times New Roman"/>
              </a:rPr>
              <a:t> </a:t>
            </a:r>
            <a:r>
              <a:rPr lang="en-US" dirty="0" smtClean="0">
                <a:solidFill>
                  <a:srgbClr val="0000FF"/>
                </a:solidFill>
                <a:cs typeface="Times New Roman"/>
              </a:rPr>
              <a:t>     </a:t>
            </a:r>
            <a:r>
              <a:rPr lang="en-US" dirty="0" err="1" smtClean="0">
                <a:solidFill>
                  <a:srgbClr val="0000FF"/>
                </a:solidFill>
                <a:cs typeface="Times New Roman"/>
              </a:rPr>
              <a:t>p</a:t>
            </a:r>
            <a:r>
              <a:rPr lang="en-US" baseline="-25000" dirty="0" err="1" smtClean="0">
                <a:solidFill>
                  <a:srgbClr val="0000FF"/>
                </a:solidFill>
                <a:cs typeface="Times New Roman"/>
              </a:rPr>
              <a:t>T</a:t>
            </a:r>
            <a:r>
              <a:rPr lang="en-US" baseline="-25000" dirty="0" smtClean="0">
                <a:solidFill>
                  <a:srgbClr val="0000FF"/>
                </a:solidFill>
                <a:cs typeface="Times New Roman"/>
              </a:rPr>
              <a:t> </a:t>
            </a:r>
            <a:r>
              <a:rPr lang="en-US" dirty="0">
                <a:solidFill>
                  <a:srgbClr val="0000FF"/>
                </a:solidFill>
                <a:cs typeface="Times New Roman"/>
              </a:rPr>
              <a:t>&gt; 0.</a:t>
            </a:r>
            <a:r>
              <a:rPr lang="ru-RU" dirty="0">
                <a:solidFill>
                  <a:srgbClr val="0000FF"/>
                </a:solidFill>
                <a:cs typeface="Times New Roman"/>
              </a:rPr>
              <a:t>2</a:t>
            </a:r>
            <a:r>
              <a:rPr lang="en-US" dirty="0">
                <a:solidFill>
                  <a:srgbClr val="0000FF"/>
                </a:solidFill>
                <a:cs typeface="Times New Roman"/>
              </a:rPr>
              <a:t> </a:t>
            </a:r>
            <a:r>
              <a:rPr lang="en-US" dirty="0" err="1">
                <a:solidFill>
                  <a:srgbClr val="0000FF"/>
                </a:solidFill>
                <a:cs typeface="Times New Roman"/>
              </a:rPr>
              <a:t>GeV</a:t>
            </a:r>
            <a:r>
              <a:rPr lang="en-US" dirty="0">
                <a:solidFill>
                  <a:srgbClr val="0000FF"/>
                </a:solidFill>
                <a:cs typeface="Times New Roman"/>
              </a:rPr>
              <a:t>/c </a:t>
            </a:r>
          </a:p>
          <a:p>
            <a:pPr marL="285750" indent="-285750">
              <a:buFont typeface="Wingdings" charset="2"/>
              <a:buChar char="Ø"/>
            </a:pPr>
            <a:endParaRPr lang="en-US" dirty="0">
              <a:solidFill>
                <a:srgbClr val="0000FF"/>
              </a:solidFill>
              <a:cs typeface="Times New Roman"/>
            </a:endParaRPr>
          </a:p>
        </p:txBody>
      </p:sp>
      <p:pic>
        <p:nvPicPr>
          <p:cNvPr id="17" name="Picture 16"/>
          <p:cNvPicPr>
            <a:picLocks noChangeAspect="1"/>
          </p:cNvPicPr>
          <p:nvPr/>
        </p:nvPicPr>
        <p:blipFill>
          <a:blip r:embed="rId4"/>
          <a:stretch>
            <a:fillRect/>
          </a:stretch>
        </p:blipFill>
        <p:spPr>
          <a:xfrm>
            <a:off x="8552392" y="76199"/>
            <a:ext cx="532038" cy="738718"/>
          </a:xfrm>
          <a:prstGeom prst="rect">
            <a:avLst/>
          </a:prstGeom>
        </p:spPr>
      </p:pic>
      <p:sp>
        <p:nvSpPr>
          <p:cNvPr id="16" name="Footer Placeholder 15"/>
          <p:cNvSpPr>
            <a:spLocks noGrp="1"/>
          </p:cNvSpPr>
          <p:nvPr>
            <p:ph type="ftr" sz="quarter" idx="11"/>
          </p:nvPr>
        </p:nvSpPr>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spTree>
    <p:extLst>
      <p:ext uri="{BB962C8B-B14F-4D97-AF65-F5344CB8AC3E}">
        <p14:creationId xmlns:p14="http://schemas.microsoft.com/office/powerpoint/2010/main" val="34388109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3366FF"/>
                </a:solidFill>
              </a:rPr>
              <a:t>Precision </a:t>
            </a:r>
            <a:r>
              <a:rPr lang="en-US" sz="3600" dirty="0">
                <a:solidFill>
                  <a:srgbClr val="3366FF"/>
                </a:solidFill>
              </a:rPr>
              <a:t>measurement of the mass difference between light nuclei and anti-</a:t>
            </a:r>
            <a:r>
              <a:rPr lang="en-US" sz="3600" dirty="0" smtClean="0">
                <a:solidFill>
                  <a:srgbClr val="3366FF"/>
                </a:solidFill>
              </a:rPr>
              <a:t>nuclei </a:t>
            </a:r>
            <a:br>
              <a:rPr lang="en-US" sz="3600" dirty="0" smtClean="0">
                <a:solidFill>
                  <a:srgbClr val="3366FF"/>
                </a:solidFill>
              </a:rPr>
            </a:br>
            <a:r>
              <a:rPr lang="en-US" sz="1800" dirty="0"/>
              <a:t/>
            </a:r>
            <a:br>
              <a:rPr lang="en-US" sz="1800" dirty="0"/>
            </a:b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9267" y="1276967"/>
            <a:ext cx="4964855" cy="3405100"/>
          </a:xfrm>
          <a:prstGeom prst="rect">
            <a:avLst/>
          </a:prstGeom>
        </p:spPr>
      </p:pic>
      <p:sp>
        <p:nvSpPr>
          <p:cNvPr id="5" name="Rectangle 4"/>
          <p:cNvSpPr/>
          <p:nvPr/>
        </p:nvSpPr>
        <p:spPr>
          <a:xfrm>
            <a:off x="4631267" y="3226289"/>
            <a:ext cx="4572000" cy="2308324"/>
          </a:xfrm>
          <a:prstGeom prst="rect">
            <a:avLst/>
          </a:prstGeom>
        </p:spPr>
        <p:txBody>
          <a:bodyPr>
            <a:spAutoFit/>
          </a:bodyPr>
          <a:lstStyle/>
          <a:p>
            <a:pPr marL="342900" indent="-342900">
              <a:buFont typeface="Wingdings" charset="2"/>
              <a:buChar char="Ø"/>
            </a:pPr>
            <a:r>
              <a:rPr lang="en-US" dirty="0">
                <a:solidFill>
                  <a:srgbClr val="3366FF"/>
                </a:solidFill>
              </a:rPr>
              <a:t>L</a:t>
            </a:r>
            <a:r>
              <a:rPr lang="en-US" dirty="0" smtClean="0">
                <a:solidFill>
                  <a:srgbClr val="3366FF"/>
                </a:solidFill>
              </a:rPr>
              <a:t>oosely </a:t>
            </a:r>
            <a:r>
              <a:rPr lang="en-US" dirty="0">
                <a:solidFill>
                  <a:srgbClr val="3366FF"/>
                </a:solidFill>
              </a:rPr>
              <a:t>bound states such as the deuteron and </a:t>
            </a:r>
            <a:r>
              <a:rPr lang="en-US" dirty="0" err="1">
                <a:solidFill>
                  <a:srgbClr val="3366FF"/>
                </a:solidFill>
              </a:rPr>
              <a:t>hypertriton</a:t>
            </a:r>
            <a:r>
              <a:rPr lang="en-US" dirty="0">
                <a:solidFill>
                  <a:srgbClr val="3366FF"/>
                </a:solidFill>
              </a:rPr>
              <a:t> </a:t>
            </a:r>
            <a:r>
              <a:rPr lang="en-US" dirty="0"/>
              <a:t>and their anti-particles have been </a:t>
            </a:r>
            <a:r>
              <a:rPr lang="en-US" dirty="0" err="1" smtClean="0"/>
              <a:t>observedin</a:t>
            </a:r>
            <a:r>
              <a:rPr lang="en-US" dirty="0" smtClean="0"/>
              <a:t> </a:t>
            </a:r>
            <a:r>
              <a:rPr lang="en-US" dirty="0"/>
              <a:t>Pb–Pb collisions </a:t>
            </a:r>
          </a:p>
          <a:p>
            <a:r>
              <a:rPr lang="en-US" dirty="0" smtClean="0"/>
              <a:t>       at </a:t>
            </a:r>
            <a:r>
              <a:rPr lang="en-US" dirty="0"/>
              <a:t>a </a:t>
            </a:r>
            <a:r>
              <a:rPr lang="en-US" dirty="0" err="1"/>
              <a:t>centre</a:t>
            </a:r>
            <a:r>
              <a:rPr lang="en-US" dirty="0"/>
              <a:t>-of-mass energy </a:t>
            </a:r>
          </a:p>
          <a:p>
            <a:r>
              <a:rPr lang="en-US" dirty="0" smtClean="0"/>
              <a:t>       per </a:t>
            </a:r>
            <a:r>
              <a:rPr lang="en-US" dirty="0"/>
              <a:t>nucleon pair of 2.76 </a:t>
            </a:r>
            <a:r>
              <a:rPr lang="en-US" dirty="0" err="1"/>
              <a:t>TeV</a:t>
            </a:r>
            <a:r>
              <a:rPr lang="en-US" dirty="0"/>
              <a:t>.</a:t>
            </a:r>
          </a:p>
          <a:p>
            <a:pPr marL="285750" indent="-285750">
              <a:buFont typeface="Wingdings" charset="2"/>
              <a:buChar char="Ø"/>
            </a:pPr>
            <a:r>
              <a:rPr lang="en-US" dirty="0" smtClean="0">
                <a:solidFill>
                  <a:srgbClr val="FF0000"/>
                </a:solidFill>
              </a:rPr>
              <a:t>Direct </a:t>
            </a:r>
            <a:r>
              <a:rPr lang="en-US" dirty="0">
                <a:solidFill>
                  <a:srgbClr val="FF0000"/>
                </a:solidFill>
              </a:rPr>
              <a:t>measurement </a:t>
            </a:r>
            <a:endParaRPr lang="en-US" dirty="0" smtClean="0">
              <a:solidFill>
                <a:srgbClr val="FF0000"/>
              </a:solidFill>
            </a:endParaRPr>
          </a:p>
          <a:p>
            <a:r>
              <a:rPr lang="en-US" dirty="0" smtClean="0">
                <a:solidFill>
                  <a:srgbClr val="FF0000"/>
                </a:solidFill>
              </a:rPr>
              <a:t>confirm </a:t>
            </a:r>
            <a:r>
              <a:rPr lang="en-US" dirty="0">
                <a:solidFill>
                  <a:srgbClr val="FF0000"/>
                </a:solidFill>
              </a:rPr>
              <a:t>CPT invariance </a:t>
            </a:r>
            <a:endParaRPr lang="en-US" dirty="0" smtClean="0">
              <a:solidFill>
                <a:srgbClr val="FF0000"/>
              </a:solidFill>
            </a:endParaRPr>
          </a:p>
          <a:p>
            <a:r>
              <a:rPr lang="en-US" dirty="0" smtClean="0">
                <a:solidFill>
                  <a:srgbClr val="FF0000"/>
                </a:solidFill>
              </a:rPr>
              <a:t>in </a:t>
            </a:r>
            <a:r>
              <a:rPr lang="en-US" dirty="0">
                <a:solidFill>
                  <a:srgbClr val="FF0000"/>
                </a:solidFill>
              </a:rPr>
              <a:t>systems bound by nuclear forces</a:t>
            </a:r>
            <a:r>
              <a:rPr lang="en-US" dirty="0">
                <a:solidFill>
                  <a:srgbClr val="0000FF"/>
                </a:solidFill>
              </a:rPr>
              <a:t>. </a:t>
            </a:r>
          </a:p>
        </p:txBody>
      </p:sp>
      <p:sp>
        <p:nvSpPr>
          <p:cNvPr id="6" name="Slide Number Placeholder 5"/>
          <p:cNvSpPr>
            <a:spLocks noGrp="1"/>
          </p:cNvSpPr>
          <p:nvPr>
            <p:ph type="sldNum" sz="quarter" idx="12"/>
          </p:nvPr>
        </p:nvSpPr>
        <p:spPr/>
        <p:txBody>
          <a:bodyPr/>
          <a:lstStyle/>
          <a:p>
            <a:fld id="{9F87DE80-B866-6142-B412-26FBDAB62C8C}" type="slidenum">
              <a:rPr lang="en-US" smtClean="0"/>
              <a:t>30</a:t>
            </a:fld>
            <a:endParaRPr lang="en-US"/>
          </a:p>
        </p:txBody>
      </p:sp>
      <p:pic>
        <p:nvPicPr>
          <p:cNvPr id="7" name="Picture 6"/>
          <p:cNvPicPr>
            <a:picLocks noChangeAspect="1"/>
          </p:cNvPicPr>
          <p:nvPr/>
        </p:nvPicPr>
        <p:blipFill rotWithShape="1">
          <a:blip r:embed="rId4"/>
          <a:srcRect l="-2131" t="45356" r="53258" b="-17074"/>
          <a:stretch/>
        </p:blipFill>
        <p:spPr>
          <a:xfrm>
            <a:off x="5706534" y="2478862"/>
            <a:ext cx="2160000" cy="910800"/>
          </a:xfrm>
          <a:prstGeom prst="rect">
            <a:avLst/>
          </a:prstGeom>
        </p:spPr>
      </p:pic>
      <p:pic>
        <p:nvPicPr>
          <p:cNvPr id="9" name="Picture 8"/>
          <p:cNvPicPr>
            <a:picLocks noChangeAspect="1"/>
          </p:cNvPicPr>
          <p:nvPr/>
        </p:nvPicPr>
        <p:blipFill rotWithShape="1">
          <a:blip r:embed="rId4"/>
          <a:srcRect l="-16" t="45354" r="68244" b="-45354"/>
          <a:stretch/>
        </p:blipFill>
        <p:spPr>
          <a:xfrm>
            <a:off x="5257207" y="1223963"/>
            <a:ext cx="1404000" cy="1270000"/>
          </a:xfrm>
          <a:prstGeom prst="rect">
            <a:avLst/>
          </a:prstGeom>
        </p:spPr>
      </p:pic>
      <p:sp>
        <p:nvSpPr>
          <p:cNvPr id="10" name="Rectangle 9"/>
          <p:cNvSpPr/>
          <p:nvPr/>
        </p:nvSpPr>
        <p:spPr>
          <a:xfrm>
            <a:off x="6841344" y="1341438"/>
            <a:ext cx="1052842" cy="461665"/>
          </a:xfrm>
          <a:prstGeom prst="rect">
            <a:avLst/>
          </a:prstGeom>
        </p:spPr>
        <p:txBody>
          <a:bodyPr wrap="none">
            <a:spAutoFit/>
          </a:bodyPr>
          <a:lstStyle/>
          <a:p>
            <a:r>
              <a:rPr lang="en-US" sz="2400" dirty="0" smtClean="0"/>
              <a:t>anti-</a:t>
            </a:r>
            <a:r>
              <a:rPr lang="en-US" sz="2400" baseline="30000" dirty="0" smtClean="0"/>
              <a:t>2</a:t>
            </a:r>
            <a:r>
              <a:rPr lang="en-US" sz="2400" dirty="0" smtClean="0"/>
              <a:t>D</a:t>
            </a:r>
            <a:endParaRPr lang="en-US" sz="2400" dirty="0"/>
          </a:p>
        </p:txBody>
      </p:sp>
      <p:pic>
        <p:nvPicPr>
          <p:cNvPr id="11" name="Picture 10"/>
          <p:cNvPicPr>
            <a:picLocks noChangeAspect="1"/>
          </p:cNvPicPr>
          <p:nvPr/>
        </p:nvPicPr>
        <p:blipFill rotWithShape="1">
          <a:blip r:embed="rId5"/>
          <a:srcRect t="-20425" r="81042" b="51271"/>
          <a:stretch/>
        </p:blipFill>
        <p:spPr>
          <a:xfrm>
            <a:off x="5257207" y="2322563"/>
            <a:ext cx="817200" cy="806400"/>
          </a:xfrm>
          <a:prstGeom prst="rect">
            <a:avLst/>
          </a:prstGeom>
        </p:spPr>
      </p:pic>
      <p:pic>
        <p:nvPicPr>
          <p:cNvPr id="12" name="Picture 11"/>
          <p:cNvPicPr>
            <a:picLocks noChangeAspect="1"/>
          </p:cNvPicPr>
          <p:nvPr/>
        </p:nvPicPr>
        <p:blipFill rotWithShape="1">
          <a:blip r:embed="rId4"/>
          <a:srcRect t="45354" b="-45354"/>
          <a:stretch/>
        </p:blipFill>
        <p:spPr>
          <a:xfrm>
            <a:off x="5188007" y="1814565"/>
            <a:ext cx="4419600" cy="1270000"/>
          </a:xfrm>
          <a:prstGeom prst="rect">
            <a:avLst/>
          </a:prstGeom>
        </p:spPr>
      </p:pic>
      <p:sp>
        <p:nvSpPr>
          <p:cNvPr id="13" name="Rectangle 12"/>
          <p:cNvSpPr/>
          <p:nvPr/>
        </p:nvSpPr>
        <p:spPr>
          <a:xfrm>
            <a:off x="7726236" y="2668601"/>
            <a:ext cx="1208384" cy="461665"/>
          </a:xfrm>
          <a:prstGeom prst="rect">
            <a:avLst/>
          </a:prstGeom>
        </p:spPr>
        <p:txBody>
          <a:bodyPr wrap="none">
            <a:spAutoFit/>
          </a:bodyPr>
          <a:lstStyle/>
          <a:p>
            <a:r>
              <a:rPr lang="en-US" sz="2400" dirty="0"/>
              <a:t>anti</a:t>
            </a:r>
            <a:r>
              <a:rPr lang="en-US" sz="2400" dirty="0" smtClean="0"/>
              <a:t>-</a:t>
            </a:r>
            <a:r>
              <a:rPr lang="en-US" sz="2400" baseline="30000" dirty="0" smtClean="0"/>
              <a:t>4</a:t>
            </a:r>
            <a:r>
              <a:rPr lang="en-US" sz="2400" dirty="0" smtClean="0"/>
              <a:t>He</a:t>
            </a:r>
            <a:endParaRPr lang="en-US" sz="2400" dirty="0"/>
          </a:p>
        </p:txBody>
      </p:sp>
      <p:sp>
        <p:nvSpPr>
          <p:cNvPr id="8" name="Rectangle 7"/>
          <p:cNvSpPr/>
          <p:nvPr/>
        </p:nvSpPr>
        <p:spPr>
          <a:xfrm>
            <a:off x="267225" y="1081801"/>
            <a:ext cx="2799552" cy="369332"/>
          </a:xfrm>
          <a:prstGeom prst="rect">
            <a:avLst/>
          </a:prstGeom>
        </p:spPr>
        <p:txBody>
          <a:bodyPr wrap="none">
            <a:spAutoFit/>
          </a:bodyPr>
          <a:lstStyle/>
          <a:p>
            <a:r>
              <a:rPr lang="en-US" i="1" dirty="0">
                <a:solidFill>
                  <a:srgbClr val="3366FF"/>
                </a:solidFill>
              </a:rPr>
              <a:t>Nature Phys. </a:t>
            </a:r>
            <a:r>
              <a:rPr lang="en-US" dirty="0">
                <a:solidFill>
                  <a:srgbClr val="3366FF"/>
                </a:solidFill>
              </a:rPr>
              <a:t>11 (2015) 811. </a:t>
            </a:r>
            <a:endParaRPr lang="en-US" dirty="0"/>
          </a:p>
        </p:txBody>
      </p:sp>
      <p:cxnSp>
        <p:nvCxnSpPr>
          <p:cNvPr id="16" name="AutoShape 5"/>
          <p:cNvCxnSpPr>
            <a:cxnSpLocks noChangeShapeType="1"/>
          </p:cNvCxnSpPr>
          <p:nvPr/>
        </p:nvCxnSpPr>
        <p:spPr bwMode="auto">
          <a:xfrm>
            <a:off x="228600" y="100965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7" name="Rectangle 16"/>
          <p:cNvSpPr/>
          <p:nvPr/>
        </p:nvSpPr>
        <p:spPr>
          <a:xfrm>
            <a:off x="228599" y="4602668"/>
            <a:ext cx="4021667" cy="923330"/>
          </a:xfrm>
          <a:prstGeom prst="rect">
            <a:avLst/>
          </a:prstGeom>
        </p:spPr>
        <p:txBody>
          <a:bodyPr wrap="square">
            <a:spAutoFit/>
          </a:bodyPr>
          <a:lstStyle/>
          <a:p>
            <a:pPr marL="285750" indent="-285750">
              <a:buFont typeface="Wingdings" charset="2"/>
              <a:buChar char="Ø"/>
            </a:pPr>
            <a:r>
              <a:rPr lang="en-US" dirty="0">
                <a:solidFill>
                  <a:srgbClr val="3366FF"/>
                </a:solidFill>
              </a:rPr>
              <a:t>The values of the mass- over-charge </a:t>
            </a:r>
            <a:r>
              <a:rPr lang="en-US" dirty="0" smtClean="0">
                <a:solidFill>
                  <a:srgbClr val="3366FF"/>
                </a:solidFill>
              </a:rPr>
              <a:t>and binding </a:t>
            </a:r>
            <a:r>
              <a:rPr lang="en-US" dirty="0">
                <a:solidFill>
                  <a:srgbClr val="3366FF"/>
                </a:solidFill>
              </a:rPr>
              <a:t>energy </a:t>
            </a:r>
            <a:r>
              <a:rPr lang="en-US" dirty="0" smtClean="0">
                <a:solidFill>
                  <a:srgbClr val="3366FF"/>
                </a:solidFill>
              </a:rPr>
              <a:t>are identical  for nuclei and anti-nuclei</a:t>
            </a:r>
            <a:endParaRPr lang="en-US" dirty="0">
              <a:solidFill>
                <a:srgbClr val="3366FF"/>
              </a:solidFill>
            </a:endParaRPr>
          </a:p>
        </p:txBody>
      </p:sp>
      <p:cxnSp>
        <p:nvCxnSpPr>
          <p:cNvPr id="18" name="Straight Connector 17"/>
          <p:cNvCxnSpPr/>
          <p:nvPr/>
        </p:nvCxnSpPr>
        <p:spPr>
          <a:xfrm>
            <a:off x="2379133" y="3705315"/>
            <a:ext cx="39793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28600" y="5710019"/>
            <a:ext cx="7619999" cy="646331"/>
          </a:xfrm>
          <a:prstGeom prst="rect">
            <a:avLst/>
          </a:prstGeom>
        </p:spPr>
        <p:txBody>
          <a:bodyPr wrap="square">
            <a:spAutoFit/>
          </a:bodyPr>
          <a:lstStyle/>
          <a:p>
            <a:pPr marL="285750" indent="-285750">
              <a:buFont typeface="Wingdings" charset="2"/>
              <a:buChar char="Ø"/>
            </a:pPr>
            <a:r>
              <a:rPr lang="en-US" dirty="0">
                <a:solidFill>
                  <a:srgbClr val="FF0000"/>
                </a:solidFill>
              </a:rPr>
              <a:t>The yields of nuclei and of the </a:t>
            </a:r>
            <a:r>
              <a:rPr lang="en-US" dirty="0" err="1">
                <a:solidFill>
                  <a:srgbClr val="FF0000"/>
                </a:solidFill>
              </a:rPr>
              <a:t>hypertriton</a:t>
            </a:r>
            <a:r>
              <a:rPr lang="en-US" dirty="0">
                <a:solidFill>
                  <a:srgbClr val="FF0000"/>
                </a:solidFill>
              </a:rPr>
              <a:t> are quantitatively </a:t>
            </a:r>
            <a:r>
              <a:rPr lang="en-US" dirty="0" smtClean="0">
                <a:solidFill>
                  <a:srgbClr val="FF0000"/>
                </a:solidFill>
              </a:rPr>
              <a:t>reproduced </a:t>
            </a:r>
            <a:r>
              <a:rPr lang="en-US" dirty="0">
                <a:solidFill>
                  <a:srgbClr val="FF0000"/>
                </a:solidFill>
              </a:rPr>
              <a:t>within a thermal model calculations </a:t>
            </a:r>
          </a:p>
        </p:txBody>
      </p:sp>
      <p:pic>
        <p:nvPicPr>
          <p:cNvPr id="19" name="Picture 18"/>
          <p:cNvPicPr>
            <a:picLocks noChangeAspect="1"/>
          </p:cNvPicPr>
          <p:nvPr/>
        </p:nvPicPr>
        <p:blipFill>
          <a:blip r:embed="rId6"/>
          <a:stretch>
            <a:fillRect/>
          </a:stretch>
        </p:blipFill>
        <p:spPr>
          <a:xfrm>
            <a:off x="8552392" y="76199"/>
            <a:ext cx="532038" cy="738718"/>
          </a:xfrm>
          <a:prstGeom prst="rect">
            <a:avLst/>
          </a:prstGeom>
        </p:spPr>
      </p:pic>
      <p:sp>
        <p:nvSpPr>
          <p:cNvPr id="22" name="Footer Placeholder 21"/>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7925430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34" y="274638"/>
            <a:ext cx="7598266" cy="1396939"/>
          </a:xfrm>
        </p:spPr>
        <p:txBody>
          <a:bodyPr>
            <a:noAutofit/>
          </a:bodyPr>
          <a:lstStyle/>
          <a:p>
            <a:r>
              <a:rPr lang="en-US" sz="1400" dirty="0" smtClean="0"/>
              <a:t/>
            </a:r>
            <a:br>
              <a:rPr lang="en-US" sz="1400" dirty="0" smtClean="0"/>
            </a:br>
            <a:endParaRPr lang="en-US" sz="1400" dirty="0"/>
          </a:p>
        </p:txBody>
      </p:sp>
      <p:pic>
        <p:nvPicPr>
          <p:cNvPr id="8" name="Content Placeholder 7"/>
          <p:cNvPicPr>
            <a:picLocks noGrp="1" noChangeAspect="1"/>
          </p:cNvPicPr>
          <p:nvPr>
            <p:ph idx="1"/>
          </p:nvPr>
        </p:nvPicPr>
        <p:blipFill rotWithShape="1">
          <a:blip r:embed="rId3"/>
          <a:srcRect l="104"/>
          <a:stretch/>
        </p:blipFill>
        <p:spPr>
          <a:xfrm>
            <a:off x="279399" y="1351856"/>
            <a:ext cx="4080246" cy="2861784"/>
          </a:xfrm>
        </p:spPr>
      </p:pic>
      <p:sp>
        <p:nvSpPr>
          <p:cNvPr id="3" name="Rectangle 2"/>
          <p:cNvSpPr/>
          <p:nvPr/>
        </p:nvSpPr>
        <p:spPr>
          <a:xfrm>
            <a:off x="0" y="274638"/>
            <a:ext cx="8508999" cy="1077218"/>
          </a:xfrm>
          <a:prstGeom prst="rect">
            <a:avLst/>
          </a:prstGeom>
        </p:spPr>
        <p:txBody>
          <a:bodyPr wrap="square">
            <a:spAutoFit/>
          </a:bodyPr>
          <a:lstStyle/>
          <a:p>
            <a:r>
              <a:rPr lang="en-US" sz="3200" dirty="0">
                <a:solidFill>
                  <a:srgbClr val="3366FF"/>
                </a:solidFill>
                <a:latin typeface="+mj-lt"/>
              </a:rPr>
              <a:t>Production of </a:t>
            </a:r>
            <a:r>
              <a:rPr lang="en-US" sz="3200" baseline="30000" dirty="0">
                <a:solidFill>
                  <a:srgbClr val="3366FF"/>
                </a:solidFill>
                <a:latin typeface="+mj-lt"/>
              </a:rPr>
              <a:t>4</a:t>
            </a:r>
            <a:r>
              <a:rPr lang="en-US" sz="3200" dirty="0">
                <a:solidFill>
                  <a:srgbClr val="3366FF"/>
                </a:solidFill>
                <a:latin typeface="+mj-lt"/>
              </a:rPr>
              <a:t>He </a:t>
            </a:r>
            <a:r>
              <a:rPr lang="en-US" sz="3200" dirty="0" smtClean="0">
                <a:solidFill>
                  <a:srgbClr val="3366FF"/>
                </a:solidFill>
                <a:latin typeface="+mj-lt"/>
              </a:rPr>
              <a:t>and anti-</a:t>
            </a:r>
            <a:r>
              <a:rPr lang="en-US" sz="3200" baseline="30000" dirty="0" smtClean="0">
                <a:solidFill>
                  <a:srgbClr val="3366FF"/>
                </a:solidFill>
                <a:latin typeface="+mj-lt"/>
              </a:rPr>
              <a:t>4</a:t>
            </a:r>
            <a:r>
              <a:rPr lang="en-US" sz="3200" dirty="0" smtClean="0">
                <a:solidFill>
                  <a:srgbClr val="3366FF"/>
                </a:solidFill>
                <a:latin typeface="+mj-lt"/>
              </a:rPr>
              <a:t>He </a:t>
            </a:r>
          </a:p>
          <a:p>
            <a:r>
              <a:rPr lang="en-US" sz="3200" dirty="0">
                <a:solidFill>
                  <a:srgbClr val="3366FF"/>
                </a:solidFill>
                <a:latin typeface="+mj-lt"/>
              </a:rPr>
              <a:t> </a:t>
            </a:r>
            <a:r>
              <a:rPr lang="en-US" sz="3200" dirty="0" smtClean="0">
                <a:solidFill>
                  <a:srgbClr val="3366FF"/>
                </a:solidFill>
                <a:latin typeface="+mj-lt"/>
              </a:rPr>
              <a:t>                    in </a:t>
            </a:r>
            <a:r>
              <a:rPr lang="en-US" sz="3200" dirty="0">
                <a:solidFill>
                  <a:srgbClr val="3366FF"/>
                </a:solidFill>
                <a:latin typeface="+mj-lt"/>
              </a:rPr>
              <a:t>Pb–Pb collisions at </a:t>
            </a:r>
            <a:r>
              <a:rPr lang="en-US" sz="3200" dirty="0" smtClean="0">
                <a:solidFill>
                  <a:srgbClr val="3366FF"/>
                </a:solidFill>
                <a:latin typeface="+mj-lt"/>
              </a:rPr>
              <a:t>√</a:t>
            </a:r>
            <a:r>
              <a:rPr lang="en-US" sz="3200" dirty="0" err="1" smtClean="0">
                <a:solidFill>
                  <a:srgbClr val="3366FF"/>
                </a:solidFill>
                <a:latin typeface="+mj-lt"/>
              </a:rPr>
              <a:t>s</a:t>
            </a:r>
            <a:r>
              <a:rPr lang="en-US" sz="3200" baseline="-25000" dirty="0" err="1" smtClean="0">
                <a:solidFill>
                  <a:srgbClr val="3366FF"/>
                </a:solidFill>
                <a:latin typeface="+mj-lt"/>
              </a:rPr>
              <a:t>NN</a:t>
            </a:r>
            <a:r>
              <a:rPr lang="en-US" sz="3200" dirty="0" smtClean="0">
                <a:solidFill>
                  <a:srgbClr val="3366FF"/>
                </a:solidFill>
                <a:latin typeface="+mj-lt"/>
              </a:rPr>
              <a:t> </a:t>
            </a:r>
            <a:r>
              <a:rPr lang="en-US" sz="3200" dirty="0">
                <a:solidFill>
                  <a:srgbClr val="3366FF"/>
                </a:solidFill>
                <a:latin typeface="+mj-lt"/>
              </a:rPr>
              <a:t>= 2.76 </a:t>
            </a:r>
            <a:r>
              <a:rPr lang="en-US" sz="3200" dirty="0" err="1" smtClean="0">
                <a:solidFill>
                  <a:srgbClr val="3366FF"/>
                </a:solidFill>
                <a:latin typeface="+mj-lt"/>
              </a:rPr>
              <a:t>TeV</a:t>
            </a:r>
            <a:endParaRPr lang="en-US" sz="3200" dirty="0">
              <a:solidFill>
                <a:srgbClr val="3366FF"/>
              </a:solidFill>
              <a:latin typeface="+mj-lt"/>
            </a:endParaRPr>
          </a:p>
        </p:txBody>
      </p:sp>
      <p:pic>
        <p:nvPicPr>
          <p:cNvPr id="5" name="Content Placeholder 3"/>
          <p:cNvPicPr>
            <a:picLocks noChangeAspect="1"/>
          </p:cNvPicPr>
          <p:nvPr/>
        </p:nvPicPr>
        <p:blipFill rotWithShape="1">
          <a:blip r:embed="rId4"/>
          <a:srcRect t="-2714" b="-2714"/>
          <a:stretch/>
        </p:blipFill>
        <p:spPr>
          <a:xfrm>
            <a:off x="4877016" y="1608667"/>
            <a:ext cx="4134475" cy="3104979"/>
          </a:xfrm>
          <a:prstGeom prst="rect">
            <a:avLst/>
          </a:prstGeom>
        </p:spPr>
      </p:pic>
      <p:sp>
        <p:nvSpPr>
          <p:cNvPr id="4" name="Slide Number Placeholder 3"/>
          <p:cNvSpPr>
            <a:spLocks noGrp="1"/>
          </p:cNvSpPr>
          <p:nvPr>
            <p:ph type="sldNum" sz="quarter" idx="12"/>
          </p:nvPr>
        </p:nvSpPr>
        <p:spPr/>
        <p:txBody>
          <a:bodyPr/>
          <a:lstStyle/>
          <a:p>
            <a:fld id="{9F87DE80-B866-6142-B412-26FBDAB62C8C}" type="slidenum">
              <a:rPr lang="en-US" smtClean="0"/>
              <a:t>31</a:t>
            </a:fld>
            <a:endParaRPr lang="en-US"/>
          </a:p>
        </p:txBody>
      </p:sp>
      <p:sp>
        <p:nvSpPr>
          <p:cNvPr id="6" name="Rectangle 5"/>
          <p:cNvSpPr/>
          <p:nvPr/>
        </p:nvSpPr>
        <p:spPr>
          <a:xfrm>
            <a:off x="5061878" y="1383631"/>
            <a:ext cx="3280090" cy="400110"/>
          </a:xfrm>
          <a:prstGeom prst="rect">
            <a:avLst/>
          </a:prstGeom>
        </p:spPr>
        <p:txBody>
          <a:bodyPr wrap="none">
            <a:spAutoFit/>
          </a:bodyPr>
          <a:lstStyle/>
          <a:p>
            <a:r>
              <a:rPr lang="ru-RU" sz="2000" dirty="0">
                <a:solidFill>
                  <a:srgbClr val="3366FF"/>
                </a:solidFill>
                <a:hlinkClick r:id="rId5"/>
              </a:rPr>
              <a:t>Nucl. Phys. A 971 (2018) 1-20</a:t>
            </a:r>
            <a:endParaRPr lang="en-US" sz="2000" dirty="0">
              <a:solidFill>
                <a:srgbClr val="3366FF"/>
              </a:solidFill>
            </a:endParaRPr>
          </a:p>
        </p:txBody>
      </p:sp>
      <p:cxnSp>
        <p:nvCxnSpPr>
          <p:cNvPr id="9" name="AutoShape 5"/>
          <p:cNvCxnSpPr>
            <a:cxnSpLocks noChangeShapeType="1"/>
          </p:cNvCxnSpPr>
          <p:nvPr/>
        </p:nvCxnSpPr>
        <p:spPr bwMode="auto">
          <a:xfrm>
            <a:off x="279399" y="1351856"/>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7" name="Rectangle 6"/>
          <p:cNvSpPr/>
          <p:nvPr/>
        </p:nvSpPr>
        <p:spPr>
          <a:xfrm>
            <a:off x="212167" y="4067189"/>
            <a:ext cx="4147478" cy="369332"/>
          </a:xfrm>
          <a:prstGeom prst="rect">
            <a:avLst/>
          </a:prstGeom>
        </p:spPr>
        <p:txBody>
          <a:bodyPr wrap="square">
            <a:spAutoFit/>
          </a:bodyPr>
          <a:lstStyle/>
          <a:p>
            <a:r>
              <a:rPr lang="en-US" dirty="0"/>
              <a:t>Velocity β </a:t>
            </a:r>
            <a:r>
              <a:rPr lang="en-US" dirty="0" smtClean="0"/>
              <a:t>as </a:t>
            </a:r>
            <a:r>
              <a:rPr lang="en-US" dirty="0"/>
              <a:t>a function of the rigidity </a:t>
            </a:r>
            <a:r>
              <a:rPr lang="en-US" i="1" dirty="0"/>
              <a:t>p</a:t>
            </a:r>
            <a:r>
              <a:rPr lang="en-US" dirty="0"/>
              <a:t>/</a:t>
            </a:r>
            <a:r>
              <a:rPr lang="en-US" i="1" dirty="0"/>
              <a:t>z</a:t>
            </a:r>
            <a:r>
              <a:rPr lang="en-US" dirty="0"/>
              <a:t>. </a:t>
            </a:r>
          </a:p>
        </p:txBody>
      </p:sp>
      <p:sp>
        <p:nvSpPr>
          <p:cNvPr id="10" name="Rectangle 9"/>
          <p:cNvSpPr/>
          <p:nvPr/>
        </p:nvSpPr>
        <p:spPr>
          <a:xfrm>
            <a:off x="3479801" y="4398235"/>
            <a:ext cx="5604630" cy="1477328"/>
          </a:xfrm>
          <a:prstGeom prst="rect">
            <a:avLst/>
          </a:prstGeom>
        </p:spPr>
        <p:txBody>
          <a:bodyPr wrap="square">
            <a:spAutoFit/>
          </a:bodyPr>
          <a:lstStyle/>
          <a:p>
            <a:pPr marL="285750" indent="-285750">
              <a:buFont typeface="Wingdings" charset="2"/>
              <a:buChar char="Ø"/>
            </a:pPr>
            <a:r>
              <a:rPr lang="en-US" dirty="0">
                <a:solidFill>
                  <a:srgbClr val="3366FF"/>
                </a:solidFill>
              </a:rPr>
              <a:t>Yields </a:t>
            </a:r>
            <a:r>
              <a:rPr lang="en-US" dirty="0" smtClean="0">
                <a:solidFill>
                  <a:srgbClr val="3366FF"/>
                </a:solidFill>
              </a:rPr>
              <a:t>agree with </a:t>
            </a:r>
            <a:r>
              <a:rPr lang="en-US" dirty="0">
                <a:solidFill>
                  <a:srgbClr val="3366FF"/>
                </a:solidFill>
              </a:rPr>
              <a:t>the </a:t>
            </a:r>
            <a:r>
              <a:rPr lang="en-US" dirty="0" smtClean="0">
                <a:solidFill>
                  <a:srgbClr val="3366FF"/>
                </a:solidFill>
              </a:rPr>
              <a:t>thermal </a:t>
            </a:r>
            <a:r>
              <a:rPr lang="en-US" dirty="0">
                <a:solidFill>
                  <a:srgbClr val="3366FF"/>
                </a:solidFill>
              </a:rPr>
              <a:t>model</a:t>
            </a:r>
            <a:endParaRPr lang="ru-RU" dirty="0">
              <a:solidFill>
                <a:srgbClr val="3366FF"/>
              </a:solidFill>
            </a:endParaRPr>
          </a:p>
          <a:p>
            <a:pPr marL="285750" indent="-285750">
              <a:buFont typeface="Wingdings" charset="2"/>
              <a:buChar char="Ø"/>
            </a:pPr>
            <a:r>
              <a:rPr lang="en-US" dirty="0"/>
              <a:t>Decrease by roughly a factor </a:t>
            </a:r>
            <a:r>
              <a:rPr lang="en-US" dirty="0" smtClean="0"/>
              <a:t>300 per extra baryon</a:t>
            </a:r>
          </a:p>
          <a:p>
            <a:pPr marL="285750" indent="-285750">
              <a:buFont typeface="Wingdings" charset="2"/>
              <a:buChar char="Ø"/>
            </a:pPr>
            <a:r>
              <a:rPr lang="en-US" dirty="0" smtClean="0"/>
              <a:t> The </a:t>
            </a:r>
            <a:r>
              <a:rPr lang="en-US" dirty="0"/>
              <a:t>yield of </a:t>
            </a:r>
            <a:r>
              <a:rPr lang="en-US" dirty="0" smtClean="0"/>
              <a:t>exotic Λ</a:t>
            </a:r>
            <a:r>
              <a:rPr lang="en-US" dirty="0"/>
              <a:t>􏰌</a:t>
            </a:r>
            <a:r>
              <a:rPr lang="en-US" dirty="0" smtClean="0"/>
              <a:t>n</a:t>
            </a:r>
            <a:r>
              <a:rPr lang="en-US" dirty="0"/>
              <a:t> </a:t>
            </a:r>
            <a:r>
              <a:rPr lang="en-US" dirty="0" smtClean="0"/>
              <a:t>and Λ􏰌Λ􏰌  should be also  predicted </a:t>
            </a:r>
            <a:r>
              <a:rPr lang="en-US" dirty="0"/>
              <a:t>by </a:t>
            </a:r>
            <a:r>
              <a:rPr lang="en-US" dirty="0" smtClean="0"/>
              <a:t>thermal model</a:t>
            </a:r>
            <a:r>
              <a:rPr lang="en-US" dirty="0"/>
              <a:t> </a:t>
            </a:r>
            <a:r>
              <a:rPr lang="en-US" dirty="0" smtClean="0"/>
              <a:t>and </a:t>
            </a:r>
            <a:r>
              <a:rPr lang="en-US" dirty="0"/>
              <a:t>with a </a:t>
            </a:r>
            <a:r>
              <a:rPr lang="en-US" dirty="0" smtClean="0"/>
              <a:t>high yield </a:t>
            </a:r>
            <a:r>
              <a:rPr lang="en-US" dirty="0" smtClean="0">
                <a:solidFill>
                  <a:srgbClr val="FF0000"/>
                </a:solidFill>
              </a:rPr>
              <a:t>(?)</a:t>
            </a:r>
            <a:r>
              <a:rPr lang="en-US" dirty="0" smtClean="0"/>
              <a:t>             </a:t>
            </a:r>
          </a:p>
          <a:p>
            <a:r>
              <a:rPr lang="en-US" dirty="0"/>
              <a:t> </a:t>
            </a:r>
            <a:r>
              <a:rPr lang="en-US" dirty="0" smtClean="0"/>
              <a:t>                         </a:t>
            </a:r>
            <a:r>
              <a:rPr lang="en-US" dirty="0" smtClean="0">
                <a:solidFill>
                  <a:srgbClr val="FF0000"/>
                </a:solidFill>
              </a:rPr>
              <a:t>…see </a:t>
            </a:r>
            <a:r>
              <a:rPr lang="en-US" dirty="0">
                <a:solidFill>
                  <a:srgbClr val="FF0000"/>
                </a:solidFill>
              </a:rPr>
              <a:t>t</a:t>
            </a:r>
            <a:r>
              <a:rPr lang="en-US" dirty="0" smtClean="0">
                <a:solidFill>
                  <a:srgbClr val="FF0000"/>
                </a:solidFill>
              </a:rPr>
              <a:t>he experimental data     </a:t>
            </a:r>
            <a:r>
              <a:rPr lang="en-US" dirty="0" smtClean="0">
                <a:solidFill>
                  <a:srgbClr val="FF0000"/>
                </a:solidFill>
                <a:sym typeface="Wingdings"/>
              </a:rPr>
              <a:t></a:t>
            </a:r>
            <a:endParaRPr lang="en-US" dirty="0">
              <a:solidFill>
                <a:srgbClr val="FF0000"/>
              </a:solidFill>
            </a:endParaRPr>
          </a:p>
        </p:txBody>
      </p:sp>
      <p:sp>
        <p:nvSpPr>
          <p:cNvPr id="11" name="Rectangle 10"/>
          <p:cNvSpPr/>
          <p:nvPr/>
        </p:nvSpPr>
        <p:spPr>
          <a:xfrm>
            <a:off x="0" y="4481674"/>
            <a:ext cx="3304748" cy="369332"/>
          </a:xfrm>
          <a:prstGeom prst="rect">
            <a:avLst/>
          </a:prstGeom>
        </p:spPr>
        <p:txBody>
          <a:bodyPr wrap="none">
            <a:spAutoFit/>
          </a:bodyPr>
          <a:lstStyle/>
          <a:p>
            <a:r>
              <a:rPr lang="en-US" i="1" dirty="0" smtClean="0">
                <a:solidFill>
                  <a:srgbClr val="3366FF"/>
                </a:solidFill>
              </a:rPr>
              <a:t>Phys. </a:t>
            </a:r>
            <a:r>
              <a:rPr lang="en-US" i="1" dirty="0" err="1" smtClean="0">
                <a:solidFill>
                  <a:srgbClr val="3366FF"/>
                </a:solidFill>
              </a:rPr>
              <a:t>Lett</a:t>
            </a:r>
            <a:r>
              <a:rPr lang="en-US" i="1" dirty="0" smtClean="0">
                <a:solidFill>
                  <a:srgbClr val="3366FF"/>
                </a:solidFill>
              </a:rPr>
              <a:t>. </a:t>
            </a:r>
            <a:r>
              <a:rPr lang="en-US" i="1" dirty="0">
                <a:solidFill>
                  <a:srgbClr val="3366FF"/>
                </a:solidFill>
              </a:rPr>
              <a:t>B 752 (2016) 267–277 </a:t>
            </a:r>
            <a:endParaRPr lang="en-US" dirty="0"/>
          </a:p>
        </p:txBody>
      </p:sp>
      <p:pic>
        <p:nvPicPr>
          <p:cNvPr id="12" name="Picture 11"/>
          <p:cNvPicPr>
            <a:picLocks noChangeAspect="1"/>
          </p:cNvPicPr>
          <p:nvPr/>
        </p:nvPicPr>
        <p:blipFill>
          <a:blip r:embed="rId6"/>
          <a:stretch>
            <a:fillRect/>
          </a:stretch>
        </p:blipFill>
        <p:spPr>
          <a:xfrm>
            <a:off x="8552392" y="76199"/>
            <a:ext cx="532038" cy="738718"/>
          </a:xfrm>
          <a:prstGeom prst="rect">
            <a:avLst/>
          </a:prstGeom>
        </p:spPr>
      </p:pic>
      <p:sp>
        <p:nvSpPr>
          <p:cNvPr id="16" name="Footer Placeholder 15"/>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cxnSp>
        <p:nvCxnSpPr>
          <p:cNvPr id="14" name="Straight Connector 13"/>
          <p:cNvCxnSpPr/>
          <p:nvPr/>
        </p:nvCxnSpPr>
        <p:spPr>
          <a:xfrm>
            <a:off x="5638800" y="5009181"/>
            <a:ext cx="2709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7232" y="5802147"/>
            <a:ext cx="8754032" cy="369332"/>
          </a:xfrm>
          <a:prstGeom prst="rect">
            <a:avLst/>
          </a:prstGeom>
        </p:spPr>
        <p:txBody>
          <a:bodyPr wrap="square">
            <a:spAutoFit/>
          </a:bodyPr>
          <a:lstStyle/>
          <a:p>
            <a:pPr marL="285750" indent="-285750">
              <a:buFont typeface="Wingdings" charset="2"/>
              <a:buChar char="Ø"/>
            </a:pPr>
            <a:r>
              <a:rPr lang="en-US" dirty="0">
                <a:solidFill>
                  <a:srgbClr val="FF0000"/>
                </a:solidFill>
              </a:rPr>
              <a:t>ALICE  results do not support </a:t>
            </a:r>
            <a:r>
              <a:rPr lang="en-US" dirty="0" smtClean="0">
                <a:solidFill>
                  <a:srgbClr val="FF0000"/>
                </a:solidFill>
              </a:rPr>
              <a:t> the </a:t>
            </a:r>
            <a:r>
              <a:rPr lang="en-US" dirty="0">
                <a:solidFill>
                  <a:srgbClr val="FF0000"/>
                </a:solidFill>
              </a:rPr>
              <a:t>existence of the H-</a:t>
            </a:r>
            <a:r>
              <a:rPr lang="en-US" dirty="0" err="1">
                <a:solidFill>
                  <a:srgbClr val="FF0000"/>
                </a:solidFill>
              </a:rPr>
              <a:t>dibaryon</a:t>
            </a:r>
            <a:r>
              <a:rPr lang="en-US" dirty="0">
                <a:solidFill>
                  <a:srgbClr val="FF0000"/>
                </a:solidFill>
              </a:rPr>
              <a:t> </a:t>
            </a:r>
            <a:r>
              <a:rPr lang="en-US" dirty="0" smtClean="0">
                <a:solidFill>
                  <a:srgbClr val="FF0000"/>
                </a:solidFill>
              </a:rPr>
              <a:t>  and </a:t>
            </a:r>
            <a:r>
              <a:rPr lang="en-US" dirty="0">
                <a:solidFill>
                  <a:srgbClr val="FF0000"/>
                </a:solidFill>
              </a:rPr>
              <a:t>the </a:t>
            </a:r>
            <a:r>
              <a:rPr lang="en-US" dirty="0">
                <a:solidFill>
                  <a:srgbClr val="FF0000"/>
                </a:solidFill>
                <a:latin typeface="ＭＳ ゴシック"/>
                <a:ea typeface="ＭＳ ゴシック"/>
                <a:cs typeface="ＭＳ ゴシック"/>
              </a:rPr>
              <a:t>∧</a:t>
            </a:r>
            <a:r>
              <a:rPr lang="en-US" dirty="0">
                <a:solidFill>
                  <a:srgbClr val="FF0000"/>
                </a:solidFill>
              </a:rPr>
              <a:t>􏰌n bound state.</a:t>
            </a:r>
          </a:p>
        </p:txBody>
      </p:sp>
      <p:cxnSp>
        <p:nvCxnSpPr>
          <p:cNvPr id="17" name="Straight Connector 16"/>
          <p:cNvCxnSpPr/>
          <p:nvPr/>
        </p:nvCxnSpPr>
        <p:spPr>
          <a:xfrm>
            <a:off x="6942667" y="5864011"/>
            <a:ext cx="2709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12167" y="5356615"/>
            <a:ext cx="1390124" cy="369332"/>
          </a:xfrm>
          <a:prstGeom prst="rect">
            <a:avLst/>
          </a:prstGeom>
        </p:spPr>
        <p:txBody>
          <a:bodyPr wrap="none">
            <a:spAutoFit/>
          </a:bodyPr>
          <a:lstStyle/>
          <a:p>
            <a:r>
              <a:rPr lang="en-US" dirty="0" err="1">
                <a:solidFill>
                  <a:srgbClr val="0000FF"/>
                </a:solidFill>
              </a:rPr>
              <a:t>Λ</a:t>
            </a:r>
            <a:r>
              <a:rPr lang="en-US" dirty="0">
                <a:solidFill>
                  <a:srgbClr val="0000FF"/>
                </a:solidFill>
              </a:rPr>
              <a:t>􏰀</a:t>
            </a:r>
            <a:r>
              <a:rPr lang="en-US" dirty="0" err="1">
                <a:solidFill>
                  <a:srgbClr val="0000FF"/>
                </a:solidFill>
              </a:rPr>
              <a:t>Λ</a:t>
            </a:r>
            <a:r>
              <a:rPr lang="en-US" dirty="0">
                <a:solidFill>
                  <a:srgbClr val="0000FF"/>
                </a:solidFill>
              </a:rPr>
              <a:t> </a:t>
            </a:r>
            <a:r>
              <a:rPr lang="en-US" dirty="0" smtClean="0">
                <a:solidFill>
                  <a:srgbClr val="0000FF"/>
                </a:solidFill>
              </a:rPr>
              <a:t> ~ </a:t>
            </a:r>
            <a:r>
              <a:rPr lang="en-US" dirty="0" err="1" smtClean="0">
                <a:solidFill>
                  <a:srgbClr val="0000FF"/>
                </a:solidFill>
              </a:rPr>
              <a:t>uuddss</a:t>
            </a:r>
            <a:endParaRPr lang="en-US" dirty="0">
              <a:solidFill>
                <a:srgbClr val="0000FF"/>
              </a:solidFill>
            </a:endParaRPr>
          </a:p>
        </p:txBody>
      </p:sp>
    </p:spTree>
    <p:extLst>
      <p:ext uri="{BB962C8B-B14F-4D97-AF65-F5344CB8AC3E}">
        <p14:creationId xmlns:p14="http://schemas.microsoft.com/office/powerpoint/2010/main" val="3858959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296400" cy="990600"/>
          </a:xfrm>
        </p:spPr>
        <p:txBody>
          <a:bodyPr>
            <a:normAutofit fontScale="90000"/>
          </a:bodyPr>
          <a:lstStyle/>
          <a:p>
            <a:r>
              <a:rPr lang="en-US" sz="3600" dirty="0">
                <a:solidFill>
                  <a:srgbClr val="3366FF"/>
                </a:solidFill>
              </a:rPr>
              <a:t>(anti-)deuteron production </a:t>
            </a:r>
            <a:r>
              <a:rPr lang="en-US" sz="3600" dirty="0" smtClean="0">
                <a:solidFill>
                  <a:srgbClr val="3366FF"/>
                </a:solidFill>
              </a:rPr>
              <a:t>in pp, p-Pb and Pb-Pb</a:t>
            </a:r>
            <a:endParaRPr lang="en-US" sz="3600" dirty="0">
              <a:solidFill>
                <a:srgbClr val="3366FF"/>
              </a:solidFill>
              <a:effectLst/>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32</a:t>
            </a:fld>
            <a:endParaRPr lang="en-US" sz="1400">
              <a:latin typeface="Times New Roman" charset="0"/>
            </a:endParaRPr>
          </a:p>
        </p:txBody>
      </p:sp>
      <p:sp>
        <p:nvSpPr>
          <p:cNvPr id="4" name="Rectangle 3"/>
          <p:cNvSpPr/>
          <p:nvPr/>
        </p:nvSpPr>
        <p:spPr>
          <a:xfrm>
            <a:off x="-238653"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7" name="Rectangle 6"/>
          <p:cNvSpPr/>
          <p:nvPr/>
        </p:nvSpPr>
        <p:spPr>
          <a:xfrm>
            <a:off x="5291666" y="1002346"/>
            <a:ext cx="3418599" cy="400110"/>
          </a:xfrm>
          <a:prstGeom prst="rect">
            <a:avLst/>
          </a:prstGeom>
        </p:spPr>
        <p:txBody>
          <a:bodyPr wrap="none">
            <a:spAutoFit/>
          </a:bodyPr>
          <a:lstStyle/>
          <a:p>
            <a:r>
              <a:rPr lang="en-US" sz="2000" dirty="0">
                <a:solidFill>
                  <a:srgbClr val="3366FF"/>
                </a:solidFill>
              </a:rPr>
              <a:t>T</a:t>
            </a:r>
            <a:r>
              <a:rPr lang="en-US" sz="2000" dirty="0" smtClean="0">
                <a:solidFill>
                  <a:srgbClr val="3366FF"/>
                </a:solidFill>
              </a:rPr>
              <a:t>he </a:t>
            </a:r>
            <a:r>
              <a:rPr lang="en-US" sz="2000" dirty="0">
                <a:solidFill>
                  <a:srgbClr val="3366FF"/>
                </a:solidFill>
              </a:rPr>
              <a:t>coalescence parameter </a:t>
            </a:r>
            <a:r>
              <a:rPr lang="en-US" sz="2000" dirty="0" smtClean="0">
                <a:solidFill>
                  <a:srgbClr val="3366FF"/>
                </a:solidFill>
              </a:rPr>
              <a:t>B</a:t>
            </a:r>
            <a:r>
              <a:rPr lang="en-US" sz="2000" baseline="-25000" dirty="0" smtClean="0">
                <a:solidFill>
                  <a:srgbClr val="3366FF"/>
                </a:solidFill>
              </a:rPr>
              <a:t>A</a:t>
            </a:r>
            <a:r>
              <a:rPr lang="en-US" sz="2000" dirty="0">
                <a:solidFill>
                  <a:srgbClr val="3366FF"/>
                </a:solidFill>
              </a:rPr>
              <a:t>:</a:t>
            </a:r>
          </a:p>
        </p:txBody>
      </p:sp>
      <p:pic>
        <p:nvPicPr>
          <p:cNvPr id="9" name="Picture 8"/>
          <p:cNvPicPr>
            <a:picLocks noChangeAspect="1"/>
          </p:cNvPicPr>
          <p:nvPr/>
        </p:nvPicPr>
        <p:blipFill>
          <a:blip r:embed="rId3"/>
          <a:stretch>
            <a:fillRect/>
          </a:stretch>
        </p:blipFill>
        <p:spPr>
          <a:xfrm>
            <a:off x="4299686" y="1408588"/>
            <a:ext cx="4888868" cy="715870"/>
          </a:xfrm>
          <a:prstGeom prst="rect">
            <a:avLst/>
          </a:prstGeom>
        </p:spPr>
      </p:pic>
      <p:sp>
        <p:nvSpPr>
          <p:cNvPr id="10" name="Rectangle 9"/>
          <p:cNvSpPr/>
          <p:nvPr/>
        </p:nvSpPr>
        <p:spPr>
          <a:xfrm>
            <a:off x="5291666" y="2666369"/>
            <a:ext cx="4572000" cy="738664"/>
          </a:xfrm>
          <a:prstGeom prst="rect">
            <a:avLst/>
          </a:prstGeom>
        </p:spPr>
        <p:txBody>
          <a:bodyPr>
            <a:spAutoFit/>
          </a:bodyPr>
          <a:lstStyle/>
          <a:p>
            <a:endParaRPr lang="en-US" baseline="30000" dirty="0"/>
          </a:p>
          <a:p>
            <a:endParaRPr lang="en-US" baseline="30000" dirty="0" smtClean="0"/>
          </a:p>
          <a:p>
            <a:endParaRPr lang="en-US" dirty="0"/>
          </a:p>
        </p:txBody>
      </p:sp>
      <p:pic>
        <p:nvPicPr>
          <p:cNvPr id="11" name="Picture 10" descr="B2-for-deutr-2017-Jul-04-b2_d_all_fin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14400"/>
            <a:ext cx="4071086" cy="2943819"/>
          </a:xfrm>
          <a:prstGeom prst="rect">
            <a:avLst/>
          </a:prstGeom>
        </p:spPr>
      </p:pic>
      <p:pic>
        <p:nvPicPr>
          <p:cNvPr id="12" name="Picture 11" descr="fig-anti-d-pp-pB-B-2017-Jul-04-doverp_ratio_PPfinal_PbPbfinal_modifi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585" y="2059561"/>
            <a:ext cx="4172615" cy="2833257"/>
          </a:xfrm>
          <a:prstGeom prst="rect">
            <a:avLst/>
          </a:prstGeom>
        </p:spPr>
      </p:pic>
      <p:sp>
        <p:nvSpPr>
          <p:cNvPr id="13" name="Rectangle 12"/>
          <p:cNvSpPr/>
          <p:nvPr/>
        </p:nvSpPr>
        <p:spPr>
          <a:xfrm>
            <a:off x="1404000" y="4535268"/>
            <a:ext cx="1380456" cy="461665"/>
          </a:xfrm>
          <a:prstGeom prst="rect">
            <a:avLst/>
          </a:prstGeom>
        </p:spPr>
        <p:txBody>
          <a:bodyPr wrap="none">
            <a:spAutoFit/>
          </a:bodyPr>
          <a:lstStyle/>
          <a:p>
            <a:r>
              <a:rPr lang="en-US" sz="2400" dirty="0" smtClean="0"/>
              <a:t>--  anti</a:t>
            </a:r>
            <a:r>
              <a:rPr lang="en-US" sz="2400" dirty="0"/>
              <a:t>-</a:t>
            </a:r>
            <a:r>
              <a:rPr lang="en-US" sz="2400" baseline="30000" dirty="0" smtClean="0"/>
              <a:t>2</a:t>
            </a:r>
            <a:r>
              <a:rPr lang="en-US" sz="2400" dirty="0" smtClean="0"/>
              <a:t>D</a:t>
            </a:r>
            <a:endParaRPr lang="en-US" sz="2400" dirty="0"/>
          </a:p>
        </p:txBody>
      </p:sp>
      <p:pic>
        <p:nvPicPr>
          <p:cNvPr id="16" name="Picture 15"/>
          <p:cNvPicPr>
            <a:picLocks noChangeAspect="1"/>
          </p:cNvPicPr>
          <p:nvPr/>
        </p:nvPicPr>
        <p:blipFill rotWithShape="1">
          <a:blip r:embed="rId6"/>
          <a:srcRect l="-16" t="45354" r="68244" b="-45354"/>
          <a:stretch/>
        </p:blipFill>
        <p:spPr>
          <a:xfrm>
            <a:off x="0" y="4504550"/>
            <a:ext cx="1404000" cy="1270000"/>
          </a:xfrm>
          <a:prstGeom prst="rect">
            <a:avLst/>
          </a:prstGeom>
        </p:spPr>
      </p:pic>
      <p:sp>
        <p:nvSpPr>
          <p:cNvPr id="3" name="Rectangle 2"/>
          <p:cNvSpPr/>
          <p:nvPr/>
        </p:nvSpPr>
        <p:spPr>
          <a:xfrm>
            <a:off x="118533" y="3858219"/>
            <a:ext cx="4572000" cy="646331"/>
          </a:xfrm>
          <a:prstGeom prst="rect">
            <a:avLst/>
          </a:prstGeom>
        </p:spPr>
        <p:txBody>
          <a:bodyPr>
            <a:spAutoFit/>
          </a:bodyPr>
          <a:lstStyle/>
          <a:p>
            <a:r>
              <a:rPr lang="en-US" dirty="0"/>
              <a:t>Deuteron coalescence parameter B</a:t>
            </a:r>
            <a:r>
              <a:rPr lang="en-US" baseline="-25000" dirty="0"/>
              <a:t>2</a:t>
            </a:r>
            <a:r>
              <a:rPr lang="en-US" dirty="0"/>
              <a:t> </a:t>
            </a:r>
          </a:p>
          <a:p>
            <a:r>
              <a:rPr lang="en-US" dirty="0"/>
              <a:t>as function of </a:t>
            </a:r>
            <a:r>
              <a:rPr lang="en-US" dirty="0" err="1"/>
              <a:t>p</a:t>
            </a:r>
            <a:r>
              <a:rPr lang="en-US" baseline="-25000" dirty="0" err="1"/>
              <a:t>T</a:t>
            </a:r>
            <a:r>
              <a:rPr lang="en-US" dirty="0"/>
              <a:t>/A in Pb-Pb</a:t>
            </a:r>
          </a:p>
        </p:txBody>
      </p:sp>
      <p:sp>
        <p:nvSpPr>
          <p:cNvPr id="6" name="Rectangle 5"/>
          <p:cNvSpPr/>
          <p:nvPr/>
        </p:nvSpPr>
        <p:spPr>
          <a:xfrm>
            <a:off x="1304925" y="4996933"/>
            <a:ext cx="7340600" cy="1477328"/>
          </a:xfrm>
          <a:prstGeom prst="rect">
            <a:avLst/>
          </a:prstGeom>
        </p:spPr>
        <p:txBody>
          <a:bodyPr wrap="square">
            <a:spAutoFit/>
          </a:bodyPr>
          <a:lstStyle/>
          <a:p>
            <a:pPr marL="285750" indent="-285750">
              <a:buFont typeface="Wingdings" charset="2"/>
              <a:buChar char="Ø"/>
            </a:pPr>
            <a:r>
              <a:rPr lang="en-US" dirty="0">
                <a:solidFill>
                  <a:srgbClr val="FF0000"/>
                </a:solidFill>
              </a:rPr>
              <a:t>d/p ratio as a function of the charged particle multiplicity in different collision systems (pp, p-Pb and Pb-Pb) at different </a:t>
            </a:r>
            <a:r>
              <a:rPr lang="en-US" dirty="0" smtClean="0">
                <a:solidFill>
                  <a:srgbClr val="FF0000"/>
                </a:solidFill>
              </a:rPr>
              <a:t>energies is </a:t>
            </a:r>
            <a:r>
              <a:rPr lang="en-US" dirty="0" smtClean="0">
                <a:solidFill>
                  <a:srgbClr val="3366FF"/>
                </a:solidFill>
              </a:rPr>
              <a:t>in qualitative agreement </a:t>
            </a:r>
            <a:r>
              <a:rPr lang="en-US" dirty="0">
                <a:solidFill>
                  <a:srgbClr val="3366FF"/>
                </a:solidFill>
              </a:rPr>
              <a:t>with the expectation from the coalescence </a:t>
            </a:r>
            <a:r>
              <a:rPr lang="en-US" dirty="0" smtClean="0">
                <a:solidFill>
                  <a:srgbClr val="3366FF"/>
                </a:solidFill>
              </a:rPr>
              <a:t>model</a:t>
            </a:r>
          </a:p>
          <a:p>
            <a:pPr marL="285750" indent="-285750">
              <a:buFont typeface="Wingdings" charset="2"/>
              <a:buChar char="Ø"/>
            </a:pPr>
            <a:r>
              <a:rPr lang="en-US" dirty="0">
                <a:solidFill>
                  <a:srgbClr val="FF0000"/>
                </a:solidFill>
              </a:rPr>
              <a:t>(anti-)deuteron </a:t>
            </a:r>
            <a:r>
              <a:rPr lang="ru-RU" dirty="0" err="1" smtClean="0">
                <a:solidFill>
                  <a:srgbClr val="FF0000"/>
                </a:solidFill>
              </a:rPr>
              <a:t>formation</a:t>
            </a:r>
            <a:r>
              <a:rPr lang="ru-RU" dirty="0" smtClean="0">
                <a:solidFill>
                  <a:srgbClr val="FF0000"/>
                </a:solidFill>
              </a:rPr>
              <a:t> </a:t>
            </a:r>
            <a:r>
              <a:rPr lang="ru-RU" dirty="0" err="1">
                <a:solidFill>
                  <a:srgbClr val="FF0000"/>
                </a:solidFill>
              </a:rPr>
              <a:t>mechanism</a:t>
            </a:r>
            <a:r>
              <a:rPr lang="ru-RU" dirty="0">
                <a:solidFill>
                  <a:srgbClr val="FF0000"/>
                </a:solidFill>
              </a:rPr>
              <a:t> </a:t>
            </a:r>
            <a:r>
              <a:rPr lang="en-US" dirty="0" smtClean="0">
                <a:solidFill>
                  <a:srgbClr val="FF0000"/>
                </a:solidFill>
              </a:rPr>
              <a:t>is </a:t>
            </a:r>
            <a:r>
              <a:rPr lang="ru-RU" dirty="0" err="1" smtClean="0">
                <a:solidFill>
                  <a:srgbClr val="FF0000"/>
                </a:solidFill>
              </a:rPr>
              <a:t>not</a:t>
            </a:r>
            <a:r>
              <a:rPr lang="ru-RU" dirty="0" smtClean="0">
                <a:solidFill>
                  <a:srgbClr val="FF0000"/>
                </a:solidFill>
              </a:rPr>
              <a:t> </a:t>
            </a:r>
            <a:r>
              <a:rPr lang="ru-RU" dirty="0" err="1">
                <a:solidFill>
                  <a:srgbClr val="FF0000"/>
                </a:solidFill>
              </a:rPr>
              <a:t>fully</a:t>
            </a:r>
            <a:r>
              <a:rPr lang="ru-RU" dirty="0">
                <a:solidFill>
                  <a:srgbClr val="FF0000"/>
                </a:solidFill>
              </a:rPr>
              <a:t> </a:t>
            </a:r>
            <a:r>
              <a:rPr lang="ru-RU" dirty="0" err="1" smtClean="0">
                <a:solidFill>
                  <a:srgbClr val="FF0000"/>
                </a:solidFill>
              </a:rPr>
              <a:t>understood</a:t>
            </a:r>
            <a:r>
              <a:rPr lang="ru-RU" dirty="0" smtClean="0">
                <a:solidFill>
                  <a:srgbClr val="FF0000"/>
                </a:solidFill>
              </a:rPr>
              <a:t> </a:t>
            </a:r>
            <a:endParaRPr lang="en-US" dirty="0">
              <a:solidFill>
                <a:srgbClr val="FF0000"/>
              </a:solidFill>
            </a:endParaRPr>
          </a:p>
          <a:p>
            <a:pPr marL="285750" indent="-285750">
              <a:buFont typeface="Wingdings" charset="2"/>
              <a:buChar char="Ø"/>
            </a:pPr>
            <a:endParaRPr lang="en-US" dirty="0">
              <a:solidFill>
                <a:srgbClr val="FF0000"/>
              </a:solidFill>
            </a:endParaRPr>
          </a:p>
        </p:txBody>
      </p:sp>
      <p:sp>
        <p:nvSpPr>
          <p:cNvPr id="8" name="Rectangle 7"/>
          <p:cNvSpPr/>
          <p:nvPr/>
        </p:nvSpPr>
        <p:spPr>
          <a:xfrm>
            <a:off x="2404533" y="6311196"/>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16591912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737" y="2067795"/>
            <a:ext cx="8638263" cy="3215721"/>
          </a:xfrm>
        </p:spPr>
        <p:txBody>
          <a:bodyPr>
            <a:normAutofit/>
          </a:bodyPr>
          <a:lstStyle/>
          <a:p>
            <a:r>
              <a:rPr lang="en-US" sz="3600" dirty="0">
                <a:solidFill>
                  <a:srgbClr val="3366FF"/>
                </a:solidFill>
              </a:rPr>
              <a:t>Future studies of rare </a:t>
            </a:r>
            <a:r>
              <a:rPr lang="en-US" sz="3600" dirty="0" smtClean="0">
                <a:solidFill>
                  <a:srgbClr val="3366FF"/>
                </a:solidFill>
              </a:rPr>
              <a:t>processes</a:t>
            </a:r>
            <a:br>
              <a:rPr lang="en-US" sz="3600" dirty="0" smtClean="0">
                <a:solidFill>
                  <a:srgbClr val="3366FF"/>
                </a:solidFill>
              </a:rPr>
            </a:br>
            <a:r>
              <a:rPr lang="en-US" sz="3600" dirty="0" smtClean="0">
                <a:solidFill>
                  <a:srgbClr val="3366FF"/>
                </a:solidFill>
              </a:rPr>
              <a:t>in Run 3 </a:t>
            </a:r>
            <a:r>
              <a:rPr lang="en-US" sz="3600" dirty="0"/>
              <a:t/>
            </a:r>
            <a:br>
              <a:rPr lang="en-US" sz="3600" dirty="0"/>
            </a:br>
            <a:endParaRPr lang="en-US" sz="3600" dirty="0"/>
          </a:p>
        </p:txBody>
      </p:sp>
      <p:sp>
        <p:nvSpPr>
          <p:cNvPr id="3" name="Content Placeholder 2"/>
          <p:cNvSpPr>
            <a:spLocks noGrp="1"/>
          </p:cNvSpPr>
          <p:nvPr>
            <p:ph idx="1"/>
          </p:nvPr>
        </p:nvSpPr>
        <p:spPr>
          <a:xfrm>
            <a:off x="9207671" y="6609560"/>
            <a:ext cx="841938" cy="383701"/>
          </a:xfrm>
        </p:spPr>
        <p:txBody>
          <a:bodyPr>
            <a:normAutofit fontScale="70000" lnSpcReduction="20000"/>
          </a:bodyPr>
          <a:lstStyle/>
          <a:p>
            <a:pPr marL="0" indent="0">
              <a:buNone/>
            </a:pPr>
            <a:r>
              <a:rPr lang="en-US" dirty="0" smtClean="0"/>
              <a:t>.</a:t>
            </a:r>
            <a:endParaRPr lang="en-US" dirty="0"/>
          </a:p>
        </p:txBody>
      </p:sp>
      <p:sp>
        <p:nvSpPr>
          <p:cNvPr id="4" name="Slide Number Placeholder 3"/>
          <p:cNvSpPr>
            <a:spLocks noGrp="1"/>
          </p:cNvSpPr>
          <p:nvPr>
            <p:ph type="sldNum" sz="quarter" idx="12"/>
          </p:nvPr>
        </p:nvSpPr>
        <p:spPr/>
        <p:txBody>
          <a:bodyPr/>
          <a:lstStyle/>
          <a:p>
            <a:fld id="{9F87DE80-B866-6142-B412-26FBDAB62C8C}" type="slidenum">
              <a:rPr lang="en-US" smtClean="0"/>
              <a:t>33</a:t>
            </a:fld>
            <a:endParaRPr lang="en-US"/>
          </a:p>
        </p:txBody>
      </p:sp>
      <p:pic>
        <p:nvPicPr>
          <p:cNvPr id="5" name="Picture 4"/>
          <p:cNvPicPr>
            <a:picLocks noChangeAspect="1"/>
          </p:cNvPicPr>
          <p:nvPr/>
        </p:nvPicPr>
        <p:blipFill>
          <a:blip r:embed="rId2"/>
          <a:stretch>
            <a:fillRect/>
          </a:stretch>
        </p:blipFill>
        <p:spPr>
          <a:xfrm>
            <a:off x="8552392" y="76199"/>
            <a:ext cx="532038" cy="738718"/>
          </a:xfrm>
          <a:prstGeom prst="rect">
            <a:avLst/>
          </a:prstGeom>
        </p:spPr>
      </p:pic>
      <p:sp>
        <p:nvSpPr>
          <p:cNvPr id="9" name="Footer Placeholder 8"/>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8081706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10" y="1749490"/>
            <a:ext cx="8891792" cy="433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6"/>
          <p:cNvSpPr txBox="1">
            <a:spLocks noChangeArrowheads="1"/>
          </p:cNvSpPr>
          <p:nvPr/>
        </p:nvSpPr>
        <p:spPr bwMode="auto">
          <a:xfrm>
            <a:off x="-896" y="32398"/>
            <a:ext cx="9144000" cy="64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3600" dirty="0" smtClean="0">
                <a:solidFill>
                  <a:srgbClr val="0000FF"/>
                </a:solidFill>
                <a:latin typeface="+mj-lt"/>
                <a:ea typeface="MS PGothic" charset="0"/>
                <a:cs typeface="Times New Roman"/>
              </a:rPr>
              <a:t>Future: LHC Schedule </a:t>
            </a:r>
            <a:r>
              <a:rPr lang="de-DE" sz="3600" dirty="0" err="1" smtClean="0">
                <a:solidFill>
                  <a:srgbClr val="0000FF"/>
                </a:solidFill>
                <a:latin typeface="+mj-lt"/>
                <a:ea typeface="MS PGothic" charset="0"/>
                <a:cs typeface="Times New Roman"/>
              </a:rPr>
              <a:t>and</a:t>
            </a:r>
            <a:r>
              <a:rPr lang="de-DE" sz="3600" dirty="0" smtClean="0">
                <a:solidFill>
                  <a:srgbClr val="0000FF"/>
                </a:solidFill>
                <a:latin typeface="+mj-lt"/>
                <a:ea typeface="MS PGothic" charset="0"/>
                <a:cs typeface="Times New Roman"/>
              </a:rPr>
              <a:t> </a:t>
            </a:r>
            <a:r>
              <a:rPr lang="de-DE" sz="3600" dirty="0" err="1" smtClean="0">
                <a:solidFill>
                  <a:srgbClr val="0000FF"/>
                </a:solidFill>
                <a:latin typeface="+mj-lt"/>
                <a:ea typeface="MS PGothic" charset="0"/>
                <a:cs typeface="Times New Roman"/>
              </a:rPr>
              <a:t>upgrades</a:t>
            </a:r>
            <a:endParaRPr lang="de-DE" sz="3600" dirty="0">
              <a:solidFill>
                <a:srgbClr val="0000FF"/>
              </a:solidFill>
              <a:latin typeface="+mj-lt"/>
              <a:ea typeface="MS PGothic" charset="0"/>
              <a:cs typeface="Times New Roman"/>
            </a:endParaRPr>
          </a:p>
        </p:txBody>
      </p:sp>
      <p:sp>
        <p:nvSpPr>
          <p:cNvPr id="21507" name="TextBox 9"/>
          <p:cNvSpPr txBox="1">
            <a:spLocks noChangeArrowheads="1"/>
          </p:cNvSpPr>
          <p:nvPr/>
        </p:nvSpPr>
        <p:spPr bwMode="auto">
          <a:xfrm>
            <a:off x="294124" y="742994"/>
            <a:ext cx="3238134" cy="101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1" dirty="0">
                <a:solidFill>
                  <a:srgbClr val="FF0000"/>
                </a:solidFill>
                <a:latin typeface="Calibri" charset="0"/>
                <a:ea typeface="MS PGothic" charset="0"/>
                <a:cs typeface="MS PGothic" charset="0"/>
              </a:rPr>
              <a:t>PHASE I Upgrade</a:t>
            </a:r>
          </a:p>
          <a:p>
            <a:pPr eaLnBrk="1" hangingPunct="1"/>
            <a:r>
              <a:rPr lang="de-DE" sz="2000" b="1" dirty="0">
                <a:solidFill>
                  <a:srgbClr val="008000"/>
                </a:solidFill>
                <a:latin typeface="Calibri" charset="0"/>
                <a:ea typeface="MS PGothic" charset="0"/>
                <a:cs typeface="MS PGothic" charset="0"/>
              </a:rPr>
              <a:t>ALICE, </a:t>
            </a:r>
            <a:r>
              <a:rPr lang="de-DE" sz="2000" b="1" dirty="0" err="1">
                <a:solidFill>
                  <a:srgbClr val="008000"/>
                </a:solidFill>
                <a:latin typeface="Calibri" charset="0"/>
                <a:ea typeface="MS PGothic" charset="0"/>
                <a:cs typeface="MS PGothic" charset="0"/>
              </a:rPr>
              <a:t>LHCb</a:t>
            </a:r>
            <a:r>
              <a:rPr lang="de-DE" sz="2000" b="1" dirty="0">
                <a:solidFill>
                  <a:srgbClr val="008000"/>
                </a:solidFill>
                <a:latin typeface="Calibri" charset="0"/>
                <a:ea typeface="MS PGothic" charset="0"/>
                <a:cs typeface="MS PGothic" charset="0"/>
              </a:rPr>
              <a:t> </a:t>
            </a:r>
            <a:r>
              <a:rPr lang="de-DE" sz="2000" b="1" dirty="0" err="1">
                <a:solidFill>
                  <a:srgbClr val="008000"/>
                </a:solidFill>
                <a:latin typeface="Calibri" charset="0"/>
                <a:ea typeface="MS PGothic" charset="0"/>
                <a:cs typeface="MS PGothic" charset="0"/>
              </a:rPr>
              <a:t>major</a:t>
            </a:r>
            <a:r>
              <a:rPr lang="de-DE" sz="2000" b="1" dirty="0">
                <a:solidFill>
                  <a:srgbClr val="008000"/>
                </a:solidFill>
                <a:latin typeface="Calibri" charset="0"/>
                <a:ea typeface="MS PGothic" charset="0"/>
                <a:cs typeface="MS PGothic" charset="0"/>
              </a:rPr>
              <a:t> upgrade</a:t>
            </a:r>
          </a:p>
          <a:p>
            <a:pPr eaLnBrk="1" hangingPunct="1"/>
            <a:r>
              <a:rPr lang="de-DE" sz="2000" b="1" dirty="0">
                <a:solidFill>
                  <a:srgbClr val="0000FF"/>
                </a:solidFill>
                <a:latin typeface="Calibri" charset="0"/>
                <a:ea typeface="MS PGothic" charset="0"/>
                <a:cs typeface="MS PGothic" charset="0"/>
              </a:rPr>
              <a:t>ATLAS, CMS ‚</a:t>
            </a:r>
            <a:r>
              <a:rPr lang="de-DE" sz="2000" b="1" dirty="0" err="1">
                <a:solidFill>
                  <a:srgbClr val="0000FF"/>
                </a:solidFill>
                <a:latin typeface="Calibri" charset="0"/>
                <a:ea typeface="MS PGothic" charset="0"/>
                <a:cs typeface="MS PGothic" charset="0"/>
              </a:rPr>
              <a:t>minor</a:t>
            </a:r>
            <a:r>
              <a:rPr lang="de-DE" sz="2000" b="1" dirty="0">
                <a:solidFill>
                  <a:srgbClr val="0000FF"/>
                </a:solidFill>
                <a:latin typeface="Calibri" charset="0"/>
                <a:ea typeface="MS PGothic" charset="0"/>
                <a:cs typeface="MS PGothic" charset="0"/>
              </a:rPr>
              <a:t>‘ upgrade</a:t>
            </a:r>
          </a:p>
        </p:txBody>
      </p:sp>
      <p:cxnSp>
        <p:nvCxnSpPr>
          <p:cNvPr id="23" name="Straight Arrow Connector 22"/>
          <p:cNvCxnSpPr>
            <a:cxnSpLocks noChangeShapeType="1"/>
          </p:cNvCxnSpPr>
          <p:nvPr/>
        </p:nvCxnSpPr>
        <p:spPr bwMode="auto">
          <a:xfrm>
            <a:off x="3532258" y="1398728"/>
            <a:ext cx="2387690" cy="785759"/>
          </a:xfrm>
          <a:prstGeom prst="straightConnector1">
            <a:avLst/>
          </a:prstGeom>
          <a:noFill/>
          <a:ln w="38100">
            <a:solidFill>
              <a:srgbClr val="000090"/>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1509" name="TextBox 24"/>
          <p:cNvSpPr txBox="1">
            <a:spLocks noChangeArrowheads="1"/>
          </p:cNvSpPr>
          <p:nvPr/>
        </p:nvSpPr>
        <p:spPr bwMode="auto">
          <a:xfrm>
            <a:off x="401831" y="6130990"/>
            <a:ext cx="3097370" cy="7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1" dirty="0">
                <a:solidFill>
                  <a:srgbClr val="FF0000"/>
                </a:solidFill>
                <a:latin typeface="Calibri" charset="0"/>
                <a:ea typeface="MS PGothic" charset="0"/>
                <a:cs typeface="MS PGothic" charset="0"/>
              </a:rPr>
              <a:t>PHASE II Upgrade</a:t>
            </a:r>
          </a:p>
          <a:p>
            <a:pPr eaLnBrk="1" hangingPunct="1"/>
            <a:r>
              <a:rPr lang="de-DE" sz="2000" dirty="0">
                <a:solidFill>
                  <a:srgbClr val="000090"/>
                </a:solidFill>
                <a:latin typeface="Calibri" charset="0"/>
                <a:ea typeface="MS PGothic" charset="0"/>
                <a:cs typeface="MS PGothic" charset="0"/>
              </a:rPr>
              <a:t>ATLAS, CMS </a:t>
            </a:r>
            <a:r>
              <a:rPr lang="de-DE" sz="2000" dirty="0" err="1">
                <a:solidFill>
                  <a:srgbClr val="000090"/>
                </a:solidFill>
                <a:latin typeface="Calibri" charset="0"/>
                <a:ea typeface="MS PGothic" charset="0"/>
                <a:cs typeface="MS PGothic" charset="0"/>
              </a:rPr>
              <a:t>major</a:t>
            </a:r>
            <a:r>
              <a:rPr lang="de-DE" sz="2000" dirty="0">
                <a:solidFill>
                  <a:srgbClr val="000090"/>
                </a:solidFill>
                <a:latin typeface="Calibri" charset="0"/>
                <a:ea typeface="MS PGothic" charset="0"/>
                <a:cs typeface="MS PGothic" charset="0"/>
              </a:rPr>
              <a:t> upgrade</a:t>
            </a:r>
            <a:endParaRPr lang="de-DE" sz="2000" dirty="0">
              <a:solidFill>
                <a:srgbClr val="008000"/>
              </a:solidFill>
              <a:latin typeface="Calibri" charset="0"/>
              <a:ea typeface="MS PGothic" charset="0"/>
              <a:cs typeface="MS PGothic" charset="0"/>
            </a:endParaRPr>
          </a:p>
        </p:txBody>
      </p:sp>
      <p:cxnSp>
        <p:nvCxnSpPr>
          <p:cNvPr id="30" name="Straight Arrow Connector 29"/>
          <p:cNvCxnSpPr>
            <a:cxnSpLocks noChangeShapeType="1"/>
          </p:cNvCxnSpPr>
          <p:nvPr/>
        </p:nvCxnSpPr>
        <p:spPr bwMode="auto">
          <a:xfrm flipV="1">
            <a:off x="2311534" y="4400507"/>
            <a:ext cx="2287344" cy="1658776"/>
          </a:xfrm>
          <a:prstGeom prst="straightConnector1">
            <a:avLst/>
          </a:prstGeom>
          <a:noFill/>
          <a:ln w="38100">
            <a:solidFill>
              <a:srgbClr val="000090"/>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1511" name="TextBox 38"/>
          <p:cNvSpPr txBox="1">
            <a:spLocks noChangeArrowheads="1"/>
          </p:cNvSpPr>
          <p:nvPr/>
        </p:nvSpPr>
        <p:spPr bwMode="auto">
          <a:xfrm>
            <a:off x="6343728" y="1047966"/>
            <a:ext cx="2703510" cy="70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1" dirty="0">
                <a:solidFill>
                  <a:srgbClr val="0000FF"/>
                </a:solidFill>
                <a:latin typeface="Calibri" charset="0"/>
                <a:ea typeface="MS PGothic" charset="0"/>
                <a:cs typeface="MS PGothic" charset="0"/>
              </a:rPr>
              <a:t>Heavy Ion </a:t>
            </a:r>
            <a:r>
              <a:rPr lang="de-DE" sz="2000" b="1" dirty="0" err="1">
                <a:solidFill>
                  <a:srgbClr val="0000FF"/>
                </a:solidFill>
                <a:latin typeface="Calibri" charset="0"/>
                <a:ea typeface="MS PGothic" charset="0"/>
                <a:cs typeface="MS PGothic" charset="0"/>
              </a:rPr>
              <a:t>Luminosity</a:t>
            </a:r>
            <a:r>
              <a:rPr lang="de-DE" sz="2000" b="1" dirty="0">
                <a:solidFill>
                  <a:srgbClr val="0000FF"/>
                </a:solidFill>
                <a:latin typeface="Calibri" charset="0"/>
                <a:ea typeface="MS PGothic" charset="0"/>
                <a:cs typeface="MS PGothic" charset="0"/>
              </a:rPr>
              <a:t> </a:t>
            </a:r>
            <a:r>
              <a:rPr lang="de-DE" sz="2000" b="1" dirty="0" err="1">
                <a:solidFill>
                  <a:srgbClr val="0000FF"/>
                </a:solidFill>
                <a:latin typeface="Calibri" charset="0"/>
                <a:ea typeface="MS PGothic" charset="0"/>
                <a:cs typeface="MS PGothic" charset="0"/>
              </a:rPr>
              <a:t>from</a:t>
            </a:r>
            <a:r>
              <a:rPr lang="de-DE" sz="2000" b="1" dirty="0">
                <a:solidFill>
                  <a:srgbClr val="0000FF"/>
                </a:solidFill>
                <a:latin typeface="Calibri" charset="0"/>
                <a:ea typeface="MS PGothic" charset="0"/>
                <a:cs typeface="MS PGothic" charset="0"/>
              </a:rPr>
              <a:t> 10</a:t>
            </a:r>
            <a:r>
              <a:rPr lang="de-DE" sz="2000" b="1" baseline="30000" dirty="0">
                <a:solidFill>
                  <a:srgbClr val="0000FF"/>
                </a:solidFill>
                <a:latin typeface="Calibri" charset="0"/>
                <a:ea typeface="MS PGothic" charset="0"/>
                <a:cs typeface="MS PGothic" charset="0"/>
              </a:rPr>
              <a:t>27</a:t>
            </a:r>
            <a:r>
              <a:rPr lang="de-DE" sz="2000" b="1" dirty="0">
                <a:solidFill>
                  <a:srgbClr val="0000FF"/>
                </a:solidFill>
                <a:latin typeface="Calibri" charset="0"/>
                <a:ea typeface="MS PGothic" charset="0"/>
                <a:cs typeface="MS PGothic" charset="0"/>
              </a:rPr>
              <a:t> </a:t>
            </a:r>
            <a:r>
              <a:rPr lang="de-DE" sz="2000" b="1" dirty="0" err="1">
                <a:solidFill>
                  <a:srgbClr val="0000FF"/>
                </a:solidFill>
                <a:latin typeface="Calibri" charset="0"/>
                <a:ea typeface="MS PGothic" charset="0"/>
                <a:cs typeface="MS PGothic" charset="0"/>
              </a:rPr>
              <a:t>to</a:t>
            </a:r>
            <a:r>
              <a:rPr lang="de-DE" sz="2000" b="1" dirty="0">
                <a:solidFill>
                  <a:srgbClr val="0000FF"/>
                </a:solidFill>
                <a:latin typeface="Calibri" charset="0"/>
                <a:ea typeface="MS PGothic" charset="0"/>
                <a:cs typeface="MS PGothic" charset="0"/>
              </a:rPr>
              <a:t> 7 x10</a:t>
            </a:r>
            <a:r>
              <a:rPr lang="de-DE" sz="2000" b="1" baseline="30000" dirty="0">
                <a:solidFill>
                  <a:srgbClr val="0000FF"/>
                </a:solidFill>
                <a:latin typeface="Calibri" charset="0"/>
                <a:ea typeface="MS PGothic" charset="0"/>
                <a:cs typeface="MS PGothic" charset="0"/>
              </a:rPr>
              <a:t>27</a:t>
            </a:r>
            <a:r>
              <a:rPr lang="de-DE" sz="2000" b="1" dirty="0">
                <a:solidFill>
                  <a:srgbClr val="0000FF"/>
                </a:solidFill>
                <a:latin typeface="Calibri" charset="0"/>
                <a:ea typeface="MS PGothic" charset="0"/>
                <a:cs typeface="MS PGothic" charset="0"/>
              </a:rPr>
              <a:t> </a:t>
            </a:r>
          </a:p>
        </p:txBody>
      </p:sp>
      <p:cxnSp>
        <p:nvCxnSpPr>
          <p:cNvPr id="40" name="Straight Arrow Connector 39"/>
          <p:cNvCxnSpPr>
            <a:cxnSpLocks noChangeShapeType="1"/>
          </p:cNvCxnSpPr>
          <p:nvPr/>
        </p:nvCxnSpPr>
        <p:spPr bwMode="auto">
          <a:xfrm>
            <a:off x="7824723" y="1684262"/>
            <a:ext cx="0" cy="500224"/>
          </a:xfrm>
          <a:prstGeom prst="straightConnector1">
            <a:avLst/>
          </a:prstGeom>
          <a:noFill/>
          <a:ln w="38100">
            <a:solidFill>
              <a:srgbClr val="000090"/>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1513" name="TextBox 42"/>
          <p:cNvSpPr txBox="1">
            <a:spLocks noChangeArrowheads="1"/>
          </p:cNvSpPr>
          <p:nvPr/>
        </p:nvSpPr>
        <p:spPr bwMode="auto">
          <a:xfrm>
            <a:off x="4400427" y="6149997"/>
            <a:ext cx="4094462" cy="7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dirty="0">
                <a:solidFill>
                  <a:srgbClr val="000090"/>
                </a:solidFill>
                <a:latin typeface="Calibri" charset="0"/>
                <a:ea typeface="MS PGothic" charset="0"/>
                <a:cs typeface="MS PGothic" charset="0"/>
              </a:rPr>
              <a:t>HL-LHC, pp </a:t>
            </a:r>
            <a:r>
              <a:rPr lang="de-DE" sz="2000" dirty="0" err="1">
                <a:solidFill>
                  <a:srgbClr val="000090"/>
                </a:solidFill>
                <a:latin typeface="Calibri" charset="0"/>
                <a:ea typeface="MS PGothic" charset="0"/>
                <a:cs typeface="MS PGothic" charset="0"/>
              </a:rPr>
              <a:t>luminosity</a:t>
            </a:r>
            <a:r>
              <a:rPr lang="de-DE" sz="2000" dirty="0">
                <a:solidFill>
                  <a:srgbClr val="000090"/>
                </a:solidFill>
                <a:latin typeface="Calibri" charset="0"/>
                <a:ea typeface="MS PGothic" charset="0"/>
                <a:cs typeface="MS PGothic" charset="0"/>
              </a:rPr>
              <a:t> </a:t>
            </a:r>
          </a:p>
          <a:p>
            <a:pPr eaLnBrk="1" hangingPunct="1"/>
            <a:r>
              <a:rPr lang="de-DE" sz="2000" dirty="0" err="1">
                <a:solidFill>
                  <a:srgbClr val="000090"/>
                </a:solidFill>
                <a:latin typeface="Calibri" charset="0"/>
                <a:ea typeface="MS PGothic" charset="0"/>
                <a:cs typeface="MS PGothic" charset="0"/>
              </a:rPr>
              <a:t>from</a:t>
            </a:r>
            <a:r>
              <a:rPr lang="de-DE" sz="2000" dirty="0">
                <a:solidFill>
                  <a:srgbClr val="000090"/>
                </a:solidFill>
                <a:latin typeface="Calibri" charset="0"/>
                <a:ea typeface="MS PGothic" charset="0"/>
                <a:cs typeface="MS PGothic" charset="0"/>
              </a:rPr>
              <a:t> 10</a:t>
            </a:r>
            <a:r>
              <a:rPr lang="de-DE" sz="2000" baseline="30000" dirty="0">
                <a:solidFill>
                  <a:srgbClr val="000090"/>
                </a:solidFill>
                <a:latin typeface="Calibri" charset="0"/>
                <a:ea typeface="MS PGothic" charset="0"/>
                <a:cs typeface="MS PGothic" charset="0"/>
              </a:rPr>
              <a:t>34</a:t>
            </a:r>
            <a:r>
              <a:rPr lang="de-DE" sz="2000" dirty="0">
                <a:solidFill>
                  <a:srgbClr val="000090"/>
                </a:solidFill>
                <a:latin typeface="Calibri" charset="0"/>
                <a:ea typeface="MS PGothic" charset="0"/>
                <a:cs typeface="MS PGothic" charset="0"/>
              </a:rPr>
              <a:t> (</a:t>
            </a:r>
            <a:r>
              <a:rPr lang="de-DE" sz="2000" dirty="0" err="1">
                <a:solidFill>
                  <a:srgbClr val="000090"/>
                </a:solidFill>
                <a:latin typeface="Calibri" charset="0"/>
                <a:ea typeface="MS PGothic" charset="0"/>
                <a:cs typeface="MS PGothic" charset="0"/>
              </a:rPr>
              <a:t>peak</a:t>
            </a:r>
            <a:r>
              <a:rPr lang="de-DE" sz="2000" dirty="0">
                <a:solidFill>
                  <a:srgbClr val="000090"/>
                </a:solidFill>
                <a:latin typeface="Calibri" charset="0"/>
                <a:ea typeface="MS PGothic" charset="0"/>
                <a:cs typeface="MS PGothic" charset="0"/>
              </a:rPr>
              <a:t>) </a:t>
            </a:r>
            <a:r>
              <a:rPr lang="de-DE" sz="2000" dirty="0" err="1">
                <a:solidFill>
                  <a:srgbClr val="000090"/>
                </a:solidFill>
                <a:latin typeface="Calibri" charset="0"/>
                <a:ea typeface="MS PGothic" charset="0"/>
                <a:cs typeface="MS PGothic" charset="0"/>
              </a:rPr>
              <a:t>to</a:t>
            </a:r>
            <a:r>
              <a:rPr lang="de-DE" sz="2000" dirty="0">
                <a:solidFill>
                  <a:srgbClr val="000090"/>
                </a:solidFill>
                <a:latin typeface="Calibri" charset="0"/>
                <a:ea typeface="MS PGothic" charset="0"/>
                <a:cs typeface="MS PGothic" charset="0"/>
              </a:rPr>
              <a:t> 5 x10</a:t>
            </a:r>
            <a:r>
              <a:rPr lang="de-DE" sz="2000" baseline="30000" dirty="0">
                <a:solidFill>
                  <a:srgbClr val="000090"/>
                </a:solidFill>
                <a:latin typeface="Calibri" charset="0"/>
                <a:ea typeface="MS PGothic" charset="0"/>
                <a:cs typeface="MS PGothic" charset="0"/>
              </a:rPr>
              <a:t>34 </a:t>
            </a:r>
            <a:r>
              <a:rPr lang="de-DE" sz="2000" dirty="0">
                <a:solidFill>
                  <a:srgbClr val="000090"/>
                </a:solidFill>
                <a:latin typeface="Calibri" charset="0"/>
                <a:ea typeface="MS PGothic" charset="0"/>
                <a:cs typeface="MS PGothic" charset="0"/>
              </a:rPr>
              <a:t>(</a:t>
            </a:r>
            <a:r>
              <a:rPr lang="de-DE" sz="2000" dirty="0" err="1">
                <a:solidFill>
                  <a:srgbClr val="000090"/>
                </a:solidFill>
                <a:latin typeface="Calibri" charset="0"/>
                <a:ea typeface="MS PGothic" charset="0"/>
                <a:cs typeface="MS PGothic" charset="0"/>
              </a:rPr>
              <a:t>levelled</a:t>
            </a:r>
            <a:r>
              <a:rPr lang="de-DE" sz="2000" dirty="0">
                <a:solidFill>
                  <a:srgbClr val="000090"/>
                </a:solidFill>
                <a:latin typeface="Calibri" charset="0"/>
                <a:ea typeface="MS PGothic" charset="0"/>
                <a:cs typeface="MS PGothic" charset="0"/>
              </a:rPr>
              <a:t>) </a:t>
            </a:r>
          </a:p>
        </p:txBody>
      </p:sp>
      <p:cxnSp>
        <p:nvCxnSpPr>
          <p:cNvPr id="44" name="Straight Arrow Connector 43"/>
          <p:cNvCxnSpPr>
            <a:cxnSpLocks noChangeShapeType="1"/>
            <a:stCxn id="21513" idx="0"/>
          </p:cNvCxnSpPr>
          <p:nvPr/>
        </p:nvCxnSpPr>
        <p:spPr bwMode="auto">
          <a:xfrm flipH="1" flipV="1">
            <a:off x="6096000" y="4572000"/>
            <a:ext cx="352554" cy="1577997"/>
          </a:xfrm>
          <a:prstGeom prst="straightConnector1">
            <a:avLst/>
          </a:prstGeom>
          <a:noFill/>
          <a:ln w="38100">
            <a:solidFill>
              <a:srgbClr val="000090"/>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215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7302" y="0"/>
            <a:ext cx="596698" cy="78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F87DE80-B866-6142-B412-26FBDAB62C8C}" type="slidenum">
              <a:rPr lang="en-US" smtClean="0"/>
              <a:t>34</a:t>
            </a:fld>
            <a:endParaRPr lang="en-US" dirty="0"/>
          </a:p>
        </p:txBody>
      </p:sp>
      <p:cxnSp>
        <p:nvCxnSpPr>
          <p:cNvPr id="14" name="AutoShape 5"/>
          <p:cNvCxnSpPr>
            <a:cxnSpLocks noChangeShapeType="1"/>
          </p:cNvCxnSpPr>
          <p:nvPr/>
        </p:nvCxnSpPr>
        <p:spPr bwMode="auto">
          <a:xfrm>
            <a:off x="253891" y="817509"/>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5" name="Footer Placeholder 4"/>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7903004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33" y="0"/>
            <a:ext cx="9611987" cy="1010525"/>
          </a:xfrm>
          <a:prstGeom prst="rect">
            <a:avLst/>
          </a:prstGeom>
        </p:spPr>
        <p:txBody>
          <a:bodyPr wrap="square" lIns="25393" tIns="12696" rIns="25393" bIns="12696">
            <a:spAutoFit/>
          </a:bodyPr>
          <a:lstStyle/>
          <a:p>
            <a:pPr>
              <a:defRPr/>
            </a:pPr>
            <a:r>
              <a:rPr lang="en-US" sz="3200" dirty="0">
                <a:solidFill>
                  <a:srgbClr val="253AFF"/>
                </a:solidFill>
                <a:latin typeface="Times New Roman"/>
                <a:cs typeface="Times New Roman"/>
              </a:rPr>
              <a:t>Upgrade of the ALICE </a:t>
            </a:r>
            <a:endParaRPr lang="en-US" sz="3200" dirty="0" smtClean="0">
              <a:solidFill>
                <a:srgbClr val="253AFF"/>
              </a:solidFill>
              <a:latin typeface="Times New Roman"/>
              <a:cs typeface="Times New Roman"/>
            </a:endParaRPr>
          </a:p>
          <a:p>
            <a:pPr>
              <a:defRPr/>
            </a:pPr>
            <a:r>
              <a:rPr lang="en-US" sz="3200" dirty="0" smtClean="0">
                <a:solidFill>
                  <a:srgbClr val="253AFF"/>
                </a:solidFill>
                <a:latin typeface="Times New Roman"/>
                <a:cs typeface="Times New Roman"/>
              </a:rPr>
              <a:t>          Inner </a:t>
            </a:r>
            <a:r>
              <a:rPr lang="en-US" sz="3200" dirty="0">
                <a:solidFill>
                  <a:srgbClr val="253AFF"/>
                </a:solidFill>
                <a:latin typeface="Times New Roman"/>
                <a:cs typeface="Times New Roman"/>
              </a:rPr>
              <a:t>Tracking </a:t>
            </a:r>
            <a:r>
              <a:rPr lang="en-US" sz="3200" dirty="0" smtClean="0">
                <a:solidFill>
                  <a:srgbClr val="253AFF"/>
                </a:solidFill>
                <a:latin typeface="Times New Roman"/>
                <a:cs typeface="Times New Roman"/>
              </a:rPr>
              <a:t>System for RUN3</a:t>
            </a:r>
            <a:endParaRPr lang="en-US" sz="3200" dirty="0">
              <a:solidFill>
                <a:srgbClr val="253AFF"/>
              </a:solidFill>
              <a:latin typeface="Times New Roman"/>
              <a:cs typeface="Times New Roman"/>
            </a:endParaRPr>
          </a:p>
        </p:txBody>
      </p:sp>
      <p:sp>
        <p:nvSpPr>
          <p:cNvPr id="6" name="Slide Number Placeholder 5"/>
          <p:cNvSpPr>
            <a:spLocks noGrp="1"/>
          </p:cNvSpPr>
          <p:nvPr>
            <p:ph type="sldNum" sz="quarter" idx="12"/>
          </p:nvPr>
        </p:nvSpPr>
        <p:spPr/>
        <p:txBody>
          <a:bodyPr/>
          <a:lstStyle/>
          <a:p>
            <a:fld id="{64A37AA1-420C-964A-9246-19B621C1F940}" type="slidenum">
              <a:rPr lang="en-US" smtClean="0"/>
              <a:t>35</a:t>
            </a:fld>
            <a:endParaRPr lang="en-US"/>
          </a:p>
        </p:txBody>
      </p:sp>
      <p:sp>
        <p:nvSpPr>
          <p:cNvPr id="12" name="Rectangle 2"/>
          <p:cNvSpPr>
            <a:spLocks noChangeArrowheads="1"/>
          </p:cNvSpPr>
          <p:nvPr/>
        </p:nvSpPr>
        <p:spPr bwMode="auto">
          <a:xfrm>
            <a:off x="3963251" y="5083192"/>
            <a:ext cx="5179898" cy="43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5393" tIns="12696" rIns="25393" bIns="12696">
            <a:spAutoFit/>
          </a:bodyPr>
          <a:lstStyle/>
          <a:p>
            <a:pPr marL="696541" lvl="1" indent="-238058" defTabSz="457160">
              <a:lnSpc>
                <a:spcPct val="140000"/>
              </a:lnSpc>
              <a:spcBef>
                <a:spcPts val="562"/>
              </a:spcBef>
              <a:buClr>
                <a:srgbClr val="000000"/>
              </a:buClr>
              <a:buSzPct val="45000"/>
              <a:buFont typeface="Wingdings" charset="0"/>
              <a:buChar char="Ø"/>
              <a:tabLst>
                <a:tab pos="723874" algn="l"/>
                <a:tab pos="1447307" algn="l"/>
                <a:tab pos="2171180" algn="l"/>
                <a:tab pos="2894613" algn="l"/>
                <a:tab pos="3618487" algn="l"/>
                <a:tab pos="4342360" algn="l"/>
                <a:tab pos="5065793" algn="l"/>
                <a:tab pos="5789667" algn="l"/>
                <a:tab pos="6513099" algn="l"/>
                <a:tab pos="7236973" algn="l"/>
                <a:tab pos="7960847" algn="l"/>
                <a:tab pos="8684280" algn="l"/>
              </a:tabLst>
            </a:pPr>
            <a:r>
              <a:rPr lang="en-US" sz="2000" b="1" dirty="0">
                <a:solidFill>
                  <a:srgbClr val="3333FF"/>
                </a:solidFill>
                <a:latin typeface="Times New Roman"/>
                <a:cs typeface="Times New Roman"/>
              </a:rPr>
              <a:t>New, high-resolution, low-material ITS</a:t>
            </a:r>
          </a:p>
        </p:txBody>
      </p:sp>
      <p:sp>
        <p:nvSpPr>
          <p:cNvPr id="2" name="Rectangle 1"/>
          <p:cNvSpPr/>
          <p:nvPr/>
        </p:nvSpPr>
        <p:spPr>
          <a:xfrm>
            <a:off x="330201" y="5490634"/>
            <a:ext cx="8356599" cy="844847"/>
          </a:xfrm>
          <a:prstGeom prst="rect">
            <a:avLst/>
          </a:prstGeom>
        </p:spPr>
        <p:txBody>
          <a:bodyPr wrap="square">
            <a:spAutoFit/>
          </a:bodyPr>
          <a:lstStyle/>
          <a:p>
            <a:pPr>
              <a:lnSpc>
                <a:spcPct val="90000"/>
              </a:lnSpc>
              <a:buFont typeface="Wingdings" charset="0"/>
              <a:buChar char="à"/>
              <a:defRPr/>
            </a:pPr>
            <a:r>
              <a:rPr lang="en-US" b="1" dirty="0" smtClean="0">
                <a:solidFill>
                  <a:srgbClr val="FF0000"/>
                </a:solidFill>
                <a:sym typeface="Wingdings"/>
              </a:rPr>
              <a:t>Production of heavy </a:t>
            </a:r>
            <a:r>
              <a:rPr lang="en-US" b="1" dirty="0" err="1" smtClean="0">
                <a:solidFill>
                  <a:srgbClr val="FF0000"/>
                </a:solidFill>
                <a:sym typeface="Wingdings"/>
              </a:rPr>
              <a:t>flavours</a:t>
            </a:r>
            <a:r>
              <a:rPr lang="en-US" b="1" dirty="0" smtClean="0">
                <a:solidFill>
                  <a:srgbClr val="FF0000"/>
                </a:solidFill>
                <a:sym typeface="Wingdings"/>
              </a:rPr>
              <a:t> and study </a:t>
            </a:r>
            <a:r>
              <a:rPr lang="en-US" b="1" dirty="0">
                <a:solidFill>
                  <a:srgbClr val="FF0000"/>
                </a:solidFill>
                <a:sym typeface="Wingdings"/>
              </a:rPr>
              <a:t>of early stages </a:t>
            </a:r>
            <a:r>
              <a:rPr lang="en-US" b="1" dirty="0" smtClean="0">
                <a:solidFill>
                  <a:srgbClr val="FF0000"/>
                </a:solidFill>
                <a:sym typeface="Wingdings"/>
              </a:rPr>
              <a:t> of </a:t>
            </a:r>
            <a:r>
              <a:rPr lang="en-US" b="1" dirty="0">
                <a:solidFill>
                  <a:srgbClr val="FF0000"/>
                </a:solidFill>
                <a:sym typeface="Wingdings"/>
              </a:rPr>
              <a:t>heavy-ion collisions</a:t>
            </a:r>
          </a:p>
          <a:p>
            <a:pPr>
              <a:lnSpc>
                <a:spcPct val="90000"/>
              </a:lnSpc>
              <a:buFont typeface="Wingdings" charset="0"/>
              <a:buChar char="à"/>
              <a:defRPr/>
            </a:pPr>
            <a:r>
              <a:rPr lang="en-US" b="1" dirty="0">
                <a:solidFill>
                  <a:srgbClr val="FF0000"/>
                </a:solidFill>
                <a:sym typeface="Wingdings"/>
              </a:rPr>
              <a:t>Probe for </a:t>
            </a:r>
            <a:r>
              <a:rPr lang="en-US" b="1" dirty="0" smtClean="0">
                <a:solidFill>
                  <a:srgbClr val="FF0000"/>
                </a:solidFill>
                <a:sym typeface="Wingdings"/>
              </a:rPr>
              <a:t>study </a:t>
            </a:r>
            <a:r>
              <a:rPr lang="en-US" b="1" dirty="0" err="1" smtClean="0">
                <a:solidFill>
                  <a:srgbClr val="FF0000"/>
                </a:solidFill>
                <a:sym typeface="Wingdings"/>
              </a:rPr>
              <a:t>thermalization</a:t>
            </a:r>
            <a:r>
              <a:rPr lang="en-US" b="1" dirty="0" smtClean="0">
                <a:solidFill>
                  <a:srgbClr val="FF0000"/>
                </a:solidFill>
                <a:sym typeface="Wingdings"/>
              </a:rPr>
              <a:t> </a:t>
            </a:r>
            <a:r>
              <a:rPr lang="en-US" b="1" dirty="0">
                <a:solidFill>
                  <a:srgbClr val="FF0000"/>
                </a:solidFill>
                <a:sym typeface="Wingdings"/>
              </a:rPr>
              <a:t>of QGP</a:t>
            </a:r>
          </a:p>
          <a:p>
            <a:pPr>
              <a:lnSpc>
                <a:spcPct val="90000"/>
              </a:lnSpc>
              <a:buFont typeface="Wingdings" charset="0"/>
              <a:buChar char="à"/>
              <a:defRPr/>
            </a:pPr>
            <a:r>
              <a:rPr lang="en-US" b="1" dirty="0">
                <a:solidFill>
                  <a:srgbClr val="FF0000"/>
                </a:solidFill>
              </a:rPr>
              <a:t>Understanding </a:t>
            </a:r>
            <a:r>
              <a:rPr lang="en-US" b="1" dirty="0" smtClean="0">
                <a:solidFill>
                  <a:srgbClr val="FF0000"/>
                </a:solidFill>
              </a:rPr>
              <a:t>of </a:t>
            </a:r>
            <a:r>
              <a:rPr lang="en-US" b="1" dirty="0" err="1">
                <a:solidFill>
                  <a:srgbClr val="FF0000"/>
                </a:solidFill>
              </a:rPr>
              <a:t>charmonium</a:t>
            </a:r>
            <a:r>
              <a:rPr lang="en-US" b="1" dirty="0">
                <a:solidFill>
                  <a:srgbClr val="FF0000"/>
                </a:solidFill>
              </a:rPr>
              <a:t> </a:t>
            </a:r>
            <a:r>
              <a:rPr lang="en-US" b="1" dirty="0" smtClean="0">
                <a:solidFill>
                  <a:srgbClr val="FF0000"/>
                </a:solidFill>
              </a:rPr>
              <a:t>production</a:t>
            </a:r>
            <a:endParaRPr lang="en-US" b="1" dirty="0">
              <a:solidFill>
                <a:srgbClr val="FF0000"/>
              </a:solidFill>
            </a:endParaRPr>
          </a:p>
        </p:txBody>
      </p:sp>
      <p:pic>
        <p:nvPicPr>
          <p:cNvPr id="8" name="Picture 7" descr="2017-May-11-ALICE_RUN3_no_labels_no_ITS.jpg"/>
          <p:cNvPicPr>
            <a:picLocks noChangeAspect="1"/>
          </p:cNvPicPr>
          <p:nvPr/>
        </p:nvPicPr>
        <p:blipFill rotWithShape="1">
          <a:blip r:embed="rId2">
            <a:extLst>
              <a:ext uri="{28A0092B-C50C-407E-A947-70E740481C1C}">
                <a14:useLocalDpi xmlns:a14="http://schemas.microsoft.com/office/drawing/2010/main" val="0"/>
              </a:ext>
            </a:extLst>
          </a:blip>
          <a:srcRect l="4861" t="11" r="-4861" b="-11"/>
          <a:stretch/>
        </p:blipFill>
        <p:spPr>
          <a:xfrm>
            <a:off x="7200" y="936533"/>
            <a:ext cx="7734378" cy="4364664"/>
          </a:xfrm>
          <a:prstGeom prst="rect">
            <a:avLst/>
          </a:prstGeom>
        </p:spPr>
      </p:pic>
      <p:cxnSp>
        <p:nvCxnSpPr>
          <p:cNvPr id="11" name="AutoShape 5"/>
          <p:cNvCxnSpPr>
            <a:cxnSpLocks noChangeShapeType="1"/>
          </p:cNvCxnSpPr>
          <p:nvPr/>
        </p:nvCxnSpPr>
        <p:spPr bwMode="auto">
          <a:xfrm>
            <a:off x="330200" y="11006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9" name="Oval 8"/>
          <p:cNvSpPr/>
          <p:nvPr/>
        </p:nvSpPr>
        <p:spPr>
          <a:xfrm>
            <a:off x="5841999" y="817510"/>
            <a:ext cx="3242734" cy="31364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2017-May-11-620px_ITS_RUN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790" y="1515532"/>
            <a:ext cx="2774650" cy="1566335"/>
          </a:xfrm>
          <a:prstGeom prst="rect">
            <a:avLst/>
          </a:prstGeom>
        </p:spPr>
      </p:pic>
      <p:cxnSp>
        <p:nvCxnSpPr>
          <p:cNvPr id="15" name="Straight Connector 14"/>
          <p:cNvCxnSpPr/>
          <p:nvPr/>
        </p:nvCxnSpPr>
        <p:spPr>
          <a:xfrm flipV="1">
            <a:off x="2370667" y="1007533"/>
            <a:ext cx="4326466" cy="1820334"/>
          </a:xfrm>
          <a:prstGeom prst="line">
            <a:avLst/>
          </a:prstGeom>
          <a:ln w="6350">
            <a:solidFill>
              <a:schemeClr val="accent1">
                <a:alpha val="99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23067" y="2980267"/>
            <a:ext cx="4817533" cy="973666"/>
          </a:xfrm>
          <a:prstGeom prst="line">
            <a:avLst/>
          </a:prstGeom>
          <a:ln w="6350">
            <a:solidFill>
              <a:schemeClr val="accent1">
                <a:alpha val="99000"/>
              </a:schemeClr>
            </a:solidFill>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4"/>
          <a:stretch>
            <a:fillRect/>
          </a:stretch>
        </p:blipFill>
        <p:spPr>
          <a:xfrm>
            <a:off x="8552392" y="76199"/>
            <a:ext cx="532038" cy="738718"/>
          </a:xfrm>
          <a:prstGeom prst="rect">
            <a:avLst/>
          </a:prstGeom>
        </p:spPr>
      </p:pic>
      <p:sp>
        <p:nvSpPr>
          <p:cNvPr id="10" name="Footer Placeholder 9"/>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3012717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66" y="0"/>
            <a:ext cx="8525933" cy="6457950"/>
          </a:xfrm>
          <a:prstGeom prst="rect">
            <a:avLst/>
          </a:prstGeom>
        </p:spPr>
      </p:pic>
      <p:sp>
        <p:nvSpPr>
          <p:cNvPr id="6" name="Slide Number Placeholder 5"/>
          <p:cNvSpPr>
            <a:spLocks noGrp="1"/>
          </p:cNvSpPr>
          <p:nvPr>
            <p:ph type="sldNum" sz="quarter" idx="12"/>
          </p:nvPr>
        </p:nvSpPr>
        <p:spPr/>
        <p:txBody>
          <a:bodyPr/>
          <a:lstStyle/>
          <a:p>
            <a:fld id="{CBF461C7-B9CC-FE43-9A80-35E5AF297FB2}" type="slidenum">
              <a:rPr lang="en-US" smtClean="0"/>
              <a:t>36</a:t>
            </a:fld>
            <a:endParaRPr lang="en-US"/>
          </a:p>
        </p:txBody>
      </p:sp>
      <p:cxnSp>
        <p:nvCxnSpPr>
          <p:cNvPr id="7" name="AutoShape 5"/>
          <p:cNvCxnSpPr>
            <a:cxnSpLocks noChangeShapeType="1"/>
          </p:cNvCxnSpPr>
          <p:nvPr/>
        </p:nvCxnSpPr>
        <p:spPr bwMode="auto">
          <a:xfrm>
            <a:off x="364066" y="1156176"/>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0" name="Footer Placeholder 9"/>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32956054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36650"/>
            <a:ext cx="2667000" cy="280988"/>
          </a:xfrm>
        </p:spPr>
        <p:txBody>
          <a:bodyPr>
            <a:normAutofit/>
          </a:bodyPr>
          <a:lstStyle/>
          <a:p>
            <a:r>
              <a:rPr lang="en-US" sz="800" dirty="0">
                <a:latin typeface="+mn-lt"/>
              </a:rPr>
              <a:t>.</a:t>
            </a:r>
          </a:p>
        </p:txBody>
      </p:sp>
      <p:sp>
        <p:nvSpPr>
          <p:cNvPr id="3" name="Content Placeholder 2"/>
          <p:cNvSpPr>
            <a:spLocks noGrp="1"/>
          </p:cNvSpPr>
          <p:nvPr>
            <p:ph idx="1"/>
          </p:nvPr>
        </p:nvSpPr>
        <p:spPr>
          <a:xfrm>
            <a:off x="3073400" y="3361267"/>
            <a:ext cx="8229600" cy="4525963"/>
          </a:xfrm>
        </p:spPr>
        <p:txBody>
          <a:bodyPr>
            <a:normAutofit/>
          </a:bodyPr>
          <a:lstStyle/>
          <a:p>
            <a:pPr marL="0" indent="0">
              <a:buNone/>
            </a:pPr>
            <a:r>
              <a:rPr lang="en-US" sz="800" dirty="0" smtClean="0"/>
              <a:t>.</a:t>
            </a:r>
            <a:endParaRPr lang="en-US" sz="800" dirty="0"/>
          </a:p>
        </p:txBody>
      </p:sp>
      <p:sp>
        <p:nvSpPr>
          <p:cNvPr id="9" name="Slide Number Placeholder 8"/>
          <p:cNvSpPr>
            <a:spLocks noGrp="1"/>
          </p:cNvSpPr>
          <p:nvPr>
            <p:ph type="sldNum" sz="quarter" idx="12"/>
          </p:nvPr>
        </p:nvSpPr>
        <p:spPr>
          <a:xfrm>
            <a:off x="6688666" y="6476412"/>
            <a:ext cx="2133600" cy="365125"/>
          </a:xfrm>
        </p:spPr>
        <p:txBody>
          <a:bodyPr/>
          <a:lstStyle/>
          <a:p>
            <a:fld id="{CBF461C7-B9CC-FE43-9A80-35E5AF297FB2}" type="slidenum">
              <a:rPr lang="en-US" smtClean="0"/>
              <a:t>37</a:t>
            </a:fld>
            <a:endParaRPr lang="en-US" dirty="0"/>
          </a:p>
        </p:txBody>
      </p:sp>
      <p:pic>
        <p:nvPicPr>
          <p:cNvPr id="12" name="Picture 11" descr="Slid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77258"/>
            <a:ext cx="8288866" cy="5914655"/>
          </a:xfrm>
          <a:prstGeom prst="rect">
            <a:avLst/>
          </a:prstGeom>
        </p:spPr>
      </p:pic>
      <p:sp>
        <p:nvSpPr>
          <p:cNvPr id="13" name="Rectangle 12"/>
          <p:cNvSpPr/>
          <p:nvPr/>
        </p:nvSpPr>
        <p:spPr>
          <a:xfrm>
            <a:off x="8210947" y="5549851"/>
            <a:ext cx="223574" cy="1291686"/>
          </a:xfrm>
          <a:prstGeom prst="rect">
            <a:avLst/>
          </a:prstGeom>
          <a:solidFill>
            <a:schemeClr val="bg1"/>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8546308" y="76198"/>
            <a:ext cx="530755" cy="736937"/>
          </a:xfrm>
          <a:prstGeom prst="rect">
            <a:avLst/>
          </a:prstGeom>
        </p:spPr>
      </p:pic>
      <p:cxnSp>
        <p:nvCxnSpPr>
          <p:cNvPr id="15" name="AutoShape 5"/>
          <p:cNvCxnSpPr>
            <a:cxnSpLocks noChangeShapeType="1"/>
          </p:cNvCxnSpPr>
          <p:nvPr/>
        </p:nvCxnSpPr>
        <p:spPr bwMode="auto">
          <a:xfrm>
            <a:off x="457200" y="943504"/>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 name="Footer Placeholder 5"/>
          <p:cNvSpPr>
            <a:spLocks noGrp="1"/>
          </p:cNvSpPr>
          <p:nvPr>
            <p:ph type="ftr" sz="quarter" idx="11"/>
          </p:nvPr>
        </p:nvSpPr>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sp>
        <p:nvSpPr>
          <p:cNvPr id="4" name="Rectangle 3"/>
          <p:cNvSpPr/>
          <p:nvPr/>
        </p:nvSpPr>
        <p:spPr>
          <a:xfrm>
            <a:off x="457200" y="5667662"/>
            <a:ext cx="7838414" cy="584776"/>
          </a:xfrm>
          <a:prstGeom prst="rect">
            <a:avLst/>
          </a:prstGeom>
        </p:spPr>
        <p:txBody>
          <a:bodyPr wrap="square">
            <a:spAutoFit/>
          </a:bodyPr>
          <a:lstStyle/>
          <a:p>
            <a:pPr marL="285750" indent="-285750">
              <a:buFont typeface="Wingdings" charset="2"/>
              <a:buChar char="Ø"/>
            </a:pPr>
            <a:r>
              <a:rPr lang="en-US" sz="1600" dirty="0" smtClean="0">
                <a:latin typeface="Times New Roman"/>
                <a:cs typeface="Times New Roman"/>
              </a:rPr>
              <a:t>A</a:t>
            </a:r>
            <a:r>
              <a:rPr lang="ru-RU" sz="1600" dirty="0" err="1" smtClean="0">
                <a:latin typeface="Times New Roman"/>
                <a:cs typeface="Times New Roman"/>
              </a:rPr>
              <a:t>cces</a:t>
            </a:r>
            <a:r>
              <a:rPr lang="ru-RU" sz="1600" dirty="0" smtClean="0">
                <a:latin typeface="Times New Roman"/>
                <a:cs typeface="Times New Roman"/>
              </a:rPr>
              <a:t> </a:t>
            </a:r>
            <a:r>
              <a:rPr lang="ru-RU" sz="1600" dirty="0" err="1">
                <a:latin typeface="Times New Roman"/>
                <a:cs typeface="Times New Roman"/>
              </a:rPr>
              <a:t>to</a:t>
            </a:r>
            <a:r>
              <a:rPr lang="ru-RU" sz="1600" dirty="0">
                <a:latin typeface="Times New Roman"/>
                <a:cs typeface="Times New Roman"/>
              </a:rPr>
              <a:t> </a:t>
            </a:r>
            <a:r>
              <a:rPr lang="ru-RU" sz="1600" dirty="0" err="1">
                <a:latin typeface="Times New Roman"/>
                <a:cs typeface="Times New Roman"/>
              </a:rPr>
              <a:t>the</a:t>
            </a:r>
            <a:r>
              <a:rPr lang="ru-RU" sz="1600" dirty="0">
                <a:latin typeface="Times New Roman"/>
                <a:cs typeface="Times New Roman"/>
              </a:rPr>
              <a:t> </a:t>
            </a:r>
            <a:r>
              <a:rPr lang="ru-RU" sz="1600" dirty="0" err="1">
                <a:latin typeface="Times New Roman"/>
                <a:cs typeface="Times New Roman"/>
              </a:rPr>
              <a:t>larger</a:t>
            </a:r>
            <a:r>
              <a:rPr lang="ru-RU" sz="1600" dirty="0">
                <a:latin typeface="Times New Roman"/>
                <a:cs typeface="Times New Roman"/>
              </a:rPr>
              <a:t> </a:t>
            </a:r>
            <a:r>
              <a:rPr lang="ru-RU" sz="1600" dirty="0" err="1">
                <a:latin typeface="Times New Roman"/>
                <a:cs typeface="Times New Roman"/>
              </a:rPr>
              <a:t>hyper-nuclei</a:t>
            </a:r>
            <a:r>
              <a:rPr lang="ru-RU" sz="1600" dirty="0">
                <a:latin typeface="Times New Roman"/>
                <a:cs typeface="Times New Roman"/>
              </a:rPr>
              <a:t> (</a:t>
            </a:r>
            <a:r>
              <a:rPr lang="ru-RU" sz="1600" dirty="0" err="1">
                <a:latin typeface="Times New Roman"/>
                <a:cs typeface="Times New Roman"/>
              </a:rPr>
              <a:t>which</a:t>
            </a:r>
            <a:r>
              <a:rPr lang="ru-RU" sz="1600" dirty="0">
                <a:latin typeface="Times New Roman"/>
                <a:cs typeface="Times New Roman"/>
              </a:rPr>
              <a:t> </a:t>
            </a:r>
            <a:r>
              <a:rPr lang="ru-RU" sz="1600" dirty="0" err="1">
                <a:latin typeface="Times New Roman"/>
                <a:cs typeface="Times New Roman"/>
              </a:rPr>
              <a:t>have</a:t>
            </a:r>
            <a:r>
              <a:rPr lang="ru-RU" sz="1600" dirty="0">
                <a:latin typeface="Times New Roman"/>
                <a:cs typeface="Times New Roman"/>
              </a:rPr>
              <a:t> </a:t>
            </a:r>
            <a:r>
              <a:rPr lang="ru-RU" sz="1600" dirty="0" err="1">
                <a:latin typeface="Times New Roman"/>
                <a:cs typeface="Times New Roman"/>
              </a:rPr>
              <a:t>a</a:t>
            </a:r>
            <a:r>
              <a:rPr lang="ru-RU" sz="1600" dirty="0">
                <a:latin typeface="Times New Roman"/>
                <a:cs typeface="Times New Roman"/>
              </a:rPr>
              <a:t> </a:t>
            </a:r>
            <a:r>
              <a:rPr lang="ru-RU" sz="1600" dirty="0" err="1">
                <a:latin typeface="Times New Roman"/>
                <a:cs typeface="Times New Roman"/>
              </a:rPr>
              <a:t>larger</a:t>
            </a:r>
            <a:r>
              <a:rPr lang="ru-RU" sz="1600" dirty="0">
                <a:latin typeface="Times New Roman"/>
                <a:cs typeface="Times New Roman"/>
              </a:rPr>
              <a:t> </a:t>
            </a:r>
            <a:r>
              <a:rPr lang="ru-RU" sz="1600" dirty="0" err="1">
                <a:latin typeface="Times New Roman"/>
                <a:cs typeface="Times New Roman"/>
              </a:rPr>
              <a:t>radius</a:t>
            </a:r>
            <a:r>
              <a:rPr lang="ru-RU" sz="1600" dirty="0">
                <a:latin typeface="Times New Roman"/>
                <a:cs typeface="Times New Roman"/>
              </a:rPr>
              <a:t> </a:t>
            </a:r>
            <a:r>
              <a:rPr lang="ru-RU" sz="1600" dirty="0" err="1">
                <a:latin typeface="Times New Roman"/>
                <a:cs typeface="Times New Roman"/>
              </a:rPr>
              <a:t>and</a:t>
            </a:r>
            <a:r>
              <a:rPr lang="ru-RU" sz="1600" dirty="0">
                <a:latin typeface="Times New Roman"/>
                <a:cs typeface="Times New Roman"/>
              </a:rPr>
              <a:t> </a:t>
            </a:r>
            <a:r>
              <a:rPr lang="ru-RU" sz="1600" dirty="0" err="1">
                <a:latin typeface="Times New Roman"/>
                <a:cs typeface="Times New Roman"/>
              </a:rPr>
              <a:t>can</a:t>
            </a:r>
            <a:r>
              <a:rPr lang="ru-RU" sz="1600" dirty="0">
                <a:latin typeface="Times New Roman"/>
                <a:cs typeface="Times New Roman"/>
              </a:rPr>
              <a:t> </a:t>
            </a:r>
            <a:r>
              <a:rPr lang="ru-RU" sz="1600" dirty="0" err="1">
                <a:latin typeface="Times New Roman"/>
                <a:cs typeface="Times New Roman"/>
              </a:rPr>
              <a:t>be</a:t>
            </a:r>
            <a:r>
              <a:rPr lang="ru-RU" sz="1600" dirty="0">
                <a:latin typeface="Times New Roman"/>
                <a:cs typeface="Times New Roman"/>
              </a:rPr>
              <a:t> </a:t>
            </a:r>
            <a:r>
              <a:rPr lang="ru-RU" sz="1600" dirty="0" err="1">
                <a:latin typeface="Times New Roman"/>
                <a:cs typeface="Times New Roman"/>
              </a:rPr>
              <a:t>used</a:t>
            </a:r>
            <a:r>
              <a:rPr lang="ru-RU" sz="1600" dirty="0">
                <a:latin typeface="Times New Roman"/>
                <a:cs typeface="Times New Roman"/>
              </a:rPr>
              <a:t> </a:t>
            </a:r>
            <a:r>
              <a:rPr lang="ru-RU" sz="1600" dirty="0" err="1">
                <a:latin typeface="Times New Roman"/>
                <a:cs typeface="Times New Roman"/>
              </a:rPr>
              <a:t>to</a:t>
            </a:r>
            <a:r>
              <a:rPr lang="ru-RU" sz="1600" dirty="0">
                <a:latin typeface="Times New Roman"/>
                <a:cs typeface="Times New Roman"/>
              </a:rPr>
              <a:t> </a:t>
            </a:r>
            <a:r>
              <a:rPr lang="ru-RU" sz="1600" dirty="0" err="1">
                <a:latin typeface="Times New Roman"/>
                <a:cs typeface="Times New Roman"/>
              </a:rPr>
              <a:t>further</a:t>
            </a:r>
            <a:r>
              <a:rPr lang="ru-RU" sz="1600" dirty="0">
                <a:latin typeface="Times New Roman"/>
                <a:cs typeface="Times New Roman"/>
              </a:rPr>
              <a:t> </a:t>
            </a:r>
            <a:r>
              <a:rPr lang="ru-RU" sz="1600" dirty="0" err="1">
                <a:latin typeface="Times New Roman"/>
                <a:cs typeface="Times New Roman"/>
              </a:rPr>
              <a:t>probe</a:t>
            </a:r>
            <a:r>
              <a:rPr lang="ru-RU" sz="1600" dirty="0">
                <a:latin typeface="Times New Roman"/>
                <a:cs typeface="Times New Roman"/>
              </a:rPr>
              <a:t> </a:t>
            </a:r>
            <a:r>
              <a:rPr lang="ru-RU" sz="1600" dirty="0" err="1">
                <a:latin typeface="Times New Roman"/>
                <a:cs typeface="Times New Roman"/>
              </a:rPr>
              <a:t>the</a:t>
            </a:r>
            <a:r>
              <a:rPr lang="ru-RU" sz="1600" dirty="0">
                <a:latin typeface="Times New Roman"/>
                <a:cs typeface="Times New Roman"/>
              </a:rPr>
              <a:t> </a:t>
            </a:r>
            <a:r>
              <a:rPr lang="ru-RU" sz="1600" dirty="0" err="1">
                <a:latin typeface="Times New Roman"/>
                <a:cs typeface="Times New Roman"/>
              </a:rPr>
              <a:t>baryon</a:t>
            </a:r>
            <a:r>
              <a:rPr lang="ru-RU" sz="1600" dirty="0">
                <a:latin typeface="Times New Roman"/>
                <a:cs typeface="Times New Roman"/>
              </a:rPr>
              <a:t> </a:t>
            </a:r>
            <a:r>
              <a:rPr lang="ru-RU" sz="1600" dirty="0" err="1">
                <a:latin typeface="Times New Roman"/>
                <a:cs typeface="Times New Roman"/>
              </a:rPr>
              <a:t>formation</a:t>
            </a:r>
            <a:r>
              <a:rPr lang="ru-RU" sz="1600" dirty="0">
                <a:latin typeface="Times New Roman"/>
                <a:cs typeface="Times New Roman"/>
              </a:rPr>
              <a:t> </a:t>
            </a:r>
            <a:r>
              <a:rPr lang="ru-RU" sz="1600" dirty="0" err="1">
                <a:latin typeface="Times New Roman"/>
                <a:cs typeface="Times New Roman"/>
              </a:rPr>
              <a:t>mechanism</a:t>
            </a:r>
            <a:r>
              <a:rPr lang="ru-RU" sz="1600" dirty="0">
                <a:latin typeface="Times New Roman"/>
                <a:cs typeface="Times New Roman"/>
              </a:rPr>
              <a:t> </a:t>
            </a:r>
            <a:r>
              <a:rPr lang="en-US" sz="1600" dirty="0" smtClean="0">
                <a:latin typeface="Times New Roman"/>
                <a:cs typeface="Times New Roman"/>
              </a:rPr>
              <a:t>)</a:t>
            </a:r>
            <a:endParaRPr lang="en-US" sz="1600" dirty="0">
              <a:latin typeface="Times New Roman"/>
              <a:cs typeface="Times New Roman"/>
            </a:endParaRPr>
          </a:p>
        </p:txBody>
      </p:sp>
    </p:spTree>
    <p:extLst>
      <p:ext uri="{BB962C8B-B14F-4D97-AF65-F5344CB8AC3E}">
        <p14:creationId xmlns:p14="http://schemas.microsoft.com/office/powerpoint/2010/main" val="32028136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 y="-160867"/>
            <a:ext cx="8229600" cy="967317"/>
          </a:xfrm>
        </p:spPr>
        <p:txBody>
          <a:bodyPr>
            <a:normAutofit/>
          </a:bodyPr>
          <a:lstStyle/>
          <a:p>
            <a:r>
              <a:rPr lang="en-US" sz="3200" dirty="0" smtClean="0">
                <a:solidFill>
                  <a:srgbClr val="3366FF"/>
                </a:solidFill>
                <a:cs typeface="Times New Roman"/>
              </a:rPr>
              <a:t>Summary</a:t>
            </a:r>
            <a:endParaRPr lang="en-US" sz="3200" dirty="0">
              <a:solidFill>
                <a:srgbClr val="3366FF"/>
              </a:solidFill>
              <a:cs typeface="Times New Roman"/>
            </a:endParaRPr>
          </a:p>
        </p:txBody>
      </p:sp>
      <p:sp>
        <p:nvSpPr>
          <p:cNvPr id="3" name="Content Placeholder 2"/>
          <p:cNvSpPr>
            <a:spLocks noGrp="1"/>
          </p:cNvSpPr>
          <p:nvPr>
            <p:ph idx="1"/>
          </p:nvPr>
        </p:nvSpPr>
        <p:spPr>
          <a:xfrm>
            <a:off x="167746" y="959685"/>
            <a:ext cx="8900709" cy="4552523"/>
          </a:xfrm>
        </p:spPr>
        <p:txBody>
          <a:bodyPr>
            <a:normAutofit fontScale="25000" lnSpcReduction="20000"/>
          </a:bodyPr>
          <a:lstStyle/>
          <a:p>
            <a:pPr marL="0" indent="0">
              <a:buNone/>
            </a:pPr>
            <a:r>
              <a:rPr lang="en-US" sz="8000" dirty="0" smtClean="0">
                <a:cs typeface="Times New Roman"/>
              </a:rPr>
              <a:t>The main observations in multi-particle production in hadron collisions:</a:t>
            </a:r>
          </a:p>
          <a:p>
            <a:pPr>
              <a:buFont typeface="Wingdings" charset="2"/>
              <a:buChar char="Ø"/>
            </a:pPr>
            <a:r>
              <a:rPr lang="en-US" sz="8000" dirty="0" smtClean="0">
                <a:solidFill>
                  <a:srgbClr val="3366FF"/>
                </a:solidFill>
                <a:cs typeface="Times New Roman"/>
              </a:rPr>
              <a:t>Mass </a:t>
            </a:r>
            <a:r>
              <a:rPr lang="en-US" sz="8000" dirty="0">
                <a:solidFill>
                  <a:srgbClr val="3366FF"/>
                </a:solidFill>
                <a:cs typeface="Times New Roman"/>
              </a:rPr>
              <a:t>dependent hardening </a:t>
            </a:r>
            <a:r>
              <a:rPr lang="en-US" sz="8000" dirty="0">
                <a:cs typeface="Times New Roman"/>
              </a:rPr>
              <a:t>of particle spectra with centrality</a:t>
            </a:r>
            <a:r>
              <a:rPr lang="en-US" sz="8000" dirty="0" smtClean="0">
                <a:cs typeface="Times New Roman"/>
              </a:rPr>
              <a:t>.</a:t>
            </a:r>
            <a:endParaRPr lang="en-US" sz="8000" dirty="0" smtClean="0">
              <a:solidFill>
                <a:srgbClr val="000000"/>
              </a:solidFill>
              <a:cs typeface="Times New Roman"/>
            </a:endParaRPr>
          </a:p>
          <a:p>
            <a:pPr>
              <a:buFont typeface="Wingdings" charset="2"/>
              <a:buChar char="Ø"/>
            </a:pPr>
            <a:r>
              <a:rPr lang="en-US" sz="8000" dirty="0" smtClean="0">
                <a:solidFill>
                  <a:srgbClr val="3366FF"/>
                </a:solidFill>
                <a:cs typeface="Times New Roman"/>
              </a:rPr>
              <a:t>Enhanced </a:t>
            </a:r>
            <a:r>
              <a:rPr lang="en-US" sz="8000" dirty="0">
                <a:solidFill>
                  <a:srgbClr val="3366FF"/>
                </a:solidFill>
                <a:cs typeface="Times New Roman"/>
              </a:rPr>
              <a:t>production rates of strange hadrons with respect to </a:t>
            </a:r>
            <a:r>
              <a:rPr lang="en-US" sz="8000" dirty="0" err="1" smtClean="0">
                <a:solidFill>
                  <a:srgbClr val="3366FF"/>
                </a:solidFill>
                <a:cs typeface="Times New Roman"/>
              </a:rPr>
              <a:t>pions</a:t>
            </a:r>
            <a:r>
              <a:rPr lang="en-US" sz="8000" dirty="0" smtClean="0">
                <a:solidFill>
                  <a:srgbClr val="3366FF"/>
                </a:solidFill>
                <a:cs typeface="Times New Roman"/>
              </a:rPr>
              <a:t>. </a:t>
            </a:r>
          </a:p>
          <a:p>
            <a:pPr>
              <a:buFont typeface="Wingdings" charset="2"/>
              <a:buChar char="Ø"/>
            </a:pPr>
            <a:r>
              <a:rPr lang="en-US" sz="8000" dirty="0" smtClean="0">
                <a:solidFill>
                  <a:srgbClr val="3366FF"/>
                </a:solidFill>
                <a:cs typeface="Times New Roman"/>
              </a:rPr>
              <a:t>Smooth </a:t>
            </a:r>
            <a:r>
              <a:rPr lang="en-US" sz="8000" dirty="0">
                <a:solidFill>
                  <a:srgbClr val="3366FF"/>
                </a:solidFill>
                <a:cs typeface="Times New Roman"/>
              </a:rPr>
              <a:t>behavior of particle </a:t>
            </a:r>
            <a:r>
              <a:rPr lang="en-US" sz="8000" dirty="0" smtClean="0">
                <a:solidFill>
                  <a:srgbClr val="3366FF"/>
                </a:solidFill>
                <a:cs typeface="Times New Roman"/>
              </a:rPr>
              <a:t>ratios vs. &lt;</a:t>
            </a:r>
            <a:r>
              <a:rPr lang="en-US" sz="8000" dirty="0">
                <a:solidFill>
                  <a:srgbClr val="3366FF"/>
                </a:solidFill>
                <a:cs typeface="Times New Roman"/>
              </a:rPr>
              <a:t>d</a:t>
            </a:r>
            <a:r>
              <a:rPr lang="en-US" sz="8000" i="1" dirty="0">
                <a:solidFill>
                  <a:srgbClr val="3366FF"/>
                </a:solidFill>
                <a:cs typeface="Times New Roman"/>
              </a:rPr>
              <a:t>N</a:t>
            </a:r>
            <a:r>
              <a:rPr lang="en-US" sz="8000" baseline="-25000" dirty="0">
                <a:solidFill>
                  <a:srgbClr val="3366FF"/>
                </a:solidFill>
                <a:cs typeface="Times New Roman"/>
              </a:rPr>
              <a:t>ch</a:t>
            </a:r>
            <a:r>
              <a:rPr lang="en-US" sz="8000" dirty="0">
                <a:solidFill>
                  <a:srgbClr val="3366FF"/>
                </a:solidFill>
                <a:cs typeface="Times New Roman"/>
              </a:rPr>
              <a:t>/</a:t>
            </a:r>
            <a:r>
              <a:rPr lang="en-US" sz="8000" dirty="0" err="1">
                <a:solidFill>
                  <a:srgbClr val="3366FF"/>
                </a:solidFill>
                <a:cs typeface="Times New Roman"/>
              </a:rPr>
              <a:t>d</a:t>
            </a:r>
            <a:r>
              <a:rPr lang="en-US" sz="8000" i="1" dirty="0" err="1">
                <a:solidFill>
                  <a:srgbClr val="3366FF"/>
                </a:solidFill>
                <a:cs typeface="Times New Roman"/>
              </a:rPr>
              <a:t>η</a:t>
            </a:r>
            <a:r>
              <a:rPr lang="en-US" sz="8000" dirty="0">
                <a:solidFill>
                  <a:srgbClr val="3366FF"/>
                </a:solidFill>
                <a:cs typeface="Times New Roman"/>
              </a:rPr>
              <a:t>&gt; </a:t>
            </a:r>
            <a:r>
              <a:rPr lang="en-US" sz="8000" dirty="0" smtClean="0">
                <a:solidFill>
                  <a:srgbClr val="000000"/>
                </a:solidFill>
                <a:cs typeface="Times New Roman"/>
              </a:rPr>
              <a:t>regardless </a:t>
            </a:r>
            <a:r>
              <a:rPr lang="en-US" sz="8000" dirty="0">
                <a:solidFill>
                  <a:srgbClr val="000000"/>
                </a:solidFill>
                <a:cs typeface="Times New Roman"/>
              </a:rPr>
              <a:t>of colliding system and </a:t>
            </a:r>
            <a:r>
              <a:rPr lang="en-US" sz="8000" dirty="0" smtClean="0">
                <a:solidFill>
                  <a:srgbClr val="000000"/>
                </a:solidFill>
                <a:cs typeface="Times New Roman"/>
              </a:rPr>
              <a:t>energy. </a:t>
            </a:r>
          </a:p>
          <a:p>
            <a:pPr>
              <a:buFont typeface="Wingdings" charset="2"/>
              <a:buChar char="Ø"/>
            </a:pPr>
            <a:r>
              <a:rPr lang="en-US" sz="8000" dirty="0" smtClean="0">
                <a:solidFill>
                  <a:srgbClr val="3366FF"/>
                </a:solidFill>
                <a:cs typeface="Times New Roman"/>
              </a:rPr>
              <a:t>Indications </a:t>
            </a:r>
            <a:r>
              <a:rPr lang="en-US" sz="8000" dirty="0">
                <a:solidFill>
                  <a:srgbClr val="3366FF"/>
                </a:solidFill>
                <a:cs typeface="Times New Roman"/>
              </a:rPr>
              <a:t>for collectivity effects in small systems </a:t>
            </a:r>
            <a:r>
              <a:rPr lang="en-US" sz="8000" dirty="0">
                <a:solidFill>
                  <a:srgbClr val="000000"/>
                </a:solidFill>
                <a:cs typeface="Times New Roman"/>
              </a:rPr>
              <a:t>similar to nucleus-nucleus collisions</a:t>
            </a:r>
          </a:p>
          <a:p>
            <a:pPr>
              <a:buFont typeface="Wingdings" charset="2"/>
              <a:buChar char="Ø"/>
            </a:pPr>
            <a:r>
              <a:rPr lang="en-US" sz="8000" dirty="0" smtClean="0">
                <a:cs typeface="Times New Roman"/>
              </a:rPr>
              <a:t>Measurements </a:t>
            </a:r>
            <a:r>
              <a:rPr lang="en-US" sz="8000" dirty="0">
                <a:cs typeface="Times New Roman"/>
              </a:rPr>
              <a:t>of  </a:t>
            </a:r>
            <a:r>
              <a:rPr lang="en-US" sz="8000" dirty="0">
                <a:solidFill>
                  <a:srgbClr val="3366FF"/>
                </a:solidFill>
                <a:cs typeface="Times New Roman"/>
              </a:rPr>
              <a:t>strange and multi-strange baryon production </a:t>
            </a:r>
            <a:r>
              <a:rPr lang="en-US" sz="8000" dirty="0">
                <a:cs typeface="Times New Roman"/>
              </a:rPr>
              <a:t>confirm  the strangeness enhancements in heavy-ion collisions at the LHC with respect to the smaller systems. </a:t>
            </a:r>
            <a:r>
              <a:rPr lang="en-US" sz="8000" dirty="0" smtClean="0">
                <a:cs typeface="Times New Roman"/>
              </a:rPr>
              <a:t>         </a:t>
            </a:r>
          </a:p>
          <a:p>
            <a:pPr marL="0" indent="0">
              <a:buNone/>
            </a:pPr>
            <a:r>
              <a:rPr lang="en-US" sz="8000" dirty="0" smtClean="0">
                <a:solidFill>
                  <a:srgbClr val="FF0000"/>
                </a:solidFill>
                <a:cs typeface="Times New Roman"/>
              </a:rPr>
              <a:t>However,  the microscopic origin of enhanced strangeness production and collectivity in small systems is  still not known. </a:t>
            </a:r>
          </a:p>
          <a:p>
            <a:pPr>
              <a:buFont typeface="Wingdings" charset="2"/>
              <a:buChar char="Ø"/>
            </a:pPr>
            <a:r>
              <a:rPr lang="en-US" sz="8000" dirty="0" smtClean="0"/>
              <a:t>Results </a:t>
            </a:r>
            <a:r>
              <a:rPr lang="en-US" sz="8000" dirty="0"/>
              <a:t>on </a:t>
            </a:r>
            <a:r>
              <a:rPr lang="en-US" sz="8000" dirty="0">
                <a:solidFill>
                  <a:srgbClr val="3366FF"/>
                </a:solidFill>
              </a:rPr>
              <a:t>nuclei and </a:t>
            </a:r>
            <a:r>
              <a:rPr lang="en-US" sz="8000" dirty="0" err="1">
                <a:solidFill>
                  <a:srgbClr val="3366FF"/>
                </a:solidFill>
              </a:rPr>
              <a:t>hypernuclei</a:t>
            </a:r>
            <a:r>
              <a:rPr lang="en-US" sz="8000" dirty="0">
                <a:solidFill>
                  <a:srgbClr val="3366FF"/>
                </a:solidFill>
              </a:rPr>
              <a:t> production</a:t>
            </a:r>
            <a:r>
              <a:rPr lang="en-US" sz="8000" dirty="0"/>
              <a:t>, measured in </a:t>
            </a:r>
            <a:r>
              <a:rPr lang="en-US" sz="8000" dirty="0" smtClean="0"/>
              <a:t>Pb</a:t>
            </a:r>
            <a:r>
              <a:rPr lang="en-US" sz="8000" dirty="0"/>
              <a:t>-Pb collisions at √</a:t>
            </a:r>
            <a:r>
              <a:rPr lang="en-US" sz="8000" i="1" dirty="0" err="1"/>
              <a:t>s</a:t>
            </a:r>
            <a:r>
              <a:rPr lang="en-US" sz="8000" baseline="-25000" dirty="0" err="1"/>
              <a:t>NN</a:t>
            </a:r>
            <a:r>
              <a:rPr lang="en-US" sz="8000" dirty="0"/>
              <a:t> = 5.02 </a:t>
            </a:r>
            <a:r>
              <a:rPr lang="en-US" sz="8000" dirty="0" err="1"/>
              <a:t>TeV</a:t>
            </a:r>
            <a:r>
              <a:rPr lang="en-US" sz="8000" dirty="0"/>
              <a:t> and pp </a:t>
            </a:r>
            <a:r>
              <a:rPr lang="en-US" sz="8000" dirty="0" smtClean="0"/>
              <a:t>collisions  at </a:t>
            </a:r>
            <a:r>
              <a:rPr lang="en-US" sz="8000" dirty="0"/>
              <a:t>√</a:t>
            </a:r>
            <a:r>
              <a:rPr lang="en-US" sz="8000" i="1" dirty="0"/>
              <a:t>s </a:t>
            </a:r>
            <a:r>
              <a:rPr lang="en-US" sz="8000" dirty="0"/>
              <a:t>= 13 </a:t>
            </a:r>
            <a:r>
              <a:rPr lang="en-US" sz="8000" dirty="0" err="1"/>
              <a:t>TeV</a:t>
            </a:r>
            <a:r>
              <a:rPr lang="en-US" sz="8000" dirty="0"/>
              <a:t>, </a:t>
            </a:r>
            <a:r>
              <a:rPr lang="en-US" sz="8000" dirty="0" smtClean="0"/>
              <a:t>could be described </a:t>
            </a:r>
            <a:r>
              <a:rPr lang="en-US" sz="8000" dirty="0" smtClean="0">
                <a:solidFill>
                  <a:srgbClr val="3366FF"/>
                </a:solidFill>
              </a:rPr>
              <a:t>by </a:t>
            </a:r>
            <a:r>
              <a:rPr lang="en-US" sz="8000" dirty="0">
                <a:solidFill>
                  <a:srgbClr val="3366FF"/>
                </a:solidFill>
              </a:rPr>
              <a:t>thermal </a:t>
            </a:r>
            <a:r>
              <a:rPr lang="en-US" sz="8000" dirty="0"/>
              <a:t>(Pb-Pb, p-Pb</a:t>
            </a:r>
            <a:r>
              <a:rPr lang="en-US" sz="8000" dirty="0" smtClean="0"/>
              <a:t>)</a:t>
            </a:r>
            <a:r>
              <a:rPr lang="en-US" sz="8000" dirty="0">
                <a:solidFill>
                  <a:srgbClr val="3366FF"/>
                </a:solidFill>
              </a:rPr>
              <a:t> and coalescence </a:t>
            </a:r>
            <a:r>
              <a:rPr lang="en-US" sz="8000" dirty="0" smtClean="0"/>
              <a:t> (</a:t>
            </a:r>
            <a:r>
              <a:rPr lang="en-US" sz="8000" dirty="0"/>
              <a:t>pp, p-Pb</a:t>
            </a:r>
            <a:r>
              <a:rPr lang="en-US" sz="8000" dirty="0" smtClean="0"/>
              <a:t>)</a:t>
            </a:r>
            <a:r>
              <a:rPr lang="en-US" sz="8000" dirty="0" smtClean="0">
                <a:solidFill>
                  <a:srgbClr val="3366FF"/>
                </a:solidFill>
              </a:rPr>
              <a:t>  </a:t>
            </a:r>
            <a:r>
              <a:rPr lang="en-US" sz="8000" dirty="0"/>
              <a:t>models. </a:t>
            </a:r>
            <a:endParaRPr lang="en-US" sz="8000" dirty="0" smtClean="0"/>
          </a:p>
          <a:p>
            <a:pPr marL="0" indent="0">
              <a:buNone/>
            </a:pPr>
            <a:r>
              <a:rPr lang="en-US" sz="8000" dirty="0" smtClean="0">
                <a:solidFill>
                  <a:srgbClr val="FF0000"/>
                </a:solidFill>
              </a:rPr>
              <a:t>However, the production </a:t>
            </a:r>
            <a:r>
              <a:rPr lang="en-US" sz="8000" dirty="0">
                <a:solidFill>
                  <a:srgbClr val="FF0000"/>
                </a:solidFill>
              </a:rPr>
              <a:t>mechanism of light (anti-)nuclei in ultra-relativistic collisions is an open question in high-energy physics</a:t>
            </a:r>
            <a:r>
              <a:rPr lang="en-US" sz="8000" dirty="0" smtClean="0">
                <a:solidFill>
                  <a:srgbClr val="0000FF"/>
                </a:solidFill>
              </a:rPr>
              <a:t>.</a:t>
            </a:r>
          </a:p>
          <a:p>
            <a:pPr>
              <a:buFont typeface="Wingdings" charset="2"/>
              <a:buChar char="Ø"/>
            </a:pPr>
            <a:r>
              <a:rPr lang="en-US" sz="8000" dirty="0" smtClean="0">
                <a:solidFill>
                  <a:srgbClr val="3366FF"/>
                </a:solidFill>
              </a:rPr>
              <a:t>The ALICE upgrade preparations </a:t>
            </a:r>
            <a:r>
              <a:rPr lang="en-US" sz="8000" dirty="0">
                <a:solidFill>
                  <a:srgbClr val="3366FF"/>
                </a:solidFill>
              </a:rPr>
              <a:t>are well on-</a:t>
            </a:r>
            <a:r>
              <a:rPr lang="en-US" sz="8000" dirty="0" smtClean="0">
                <a:solidFill>
                  <a:srgbClr val="3366FF"/>
                </a:solidFill>
              </a:rPr>
              <a:t>track  for new high-precision studies after 2020. </a:t>
            </a:r>
            <a:endParaRPr lang="en-US" sz="8000" dirty="0" smtClean="0">
              <a:solidFill>
                <a:srgbClr val="3366FF"/>
              </a:solidFill>
              <a:cs typeface="Times New Roman"/>
            </a:endParaRPr>
          </a:p>
          <a:p>
            <a:pPr marL="0" indent="0" algn="ctr">
              <a:buNone/>
            </a:pPr>
            <a:endParaRPr lang="en-US" sz="5900" b="1" dirty="0" smtClean="0">
              <a:solidFill>
                <a:srgbClr val="FF0000"/>
              </a:solidFill>
              <a:cs typeface="Times New Roman"/>
            </a:endParaRPr>
          </a:p>
          <a:p>
            <a:pPr marL="0" indent="0" algn="ctr">
              <a:buNone/>
            </a:pPr>
            <a:r>
              <a:rPr lang="en-US" sz="5900" b="1" dirty="0" smtClean="0">
                <a:solidFill>
                  <a:srgbClr val="FF0000"/>
                </a:solidFill>
                <a:cs typeface="Times New Roman"/>
              </a:rPr>
              <a:t>                               					</a:t>
            </a:r>
            <a:endParaRPr lang="en-US" sz="2000" dirty="0" smtClean="0">
              <a:solidFill>
                <a:srgbClr val="000000"/>
              </a:solidFill>
            </a:endParaRPr>
          </a:p>
          <a:p>
            <a:pPr>
              <a:buFont typeface="Wingdings" charset="2"/>
              <a:buChar char="Ø"/>
            </a:pPr>
            <a:endParaRPr lang="en-US" sz="2000" dirty="0">
              <a:solidFill>
                <a:srgbClr val="0000FF"/>
              </a:solidFill>
            </a:endParaRPr>
          </a:p>
          <a:p>
            <a:pPr>
              <a:buFont typeface="Wingdings" charset="2"/>
              <a:buChar char="Ø"/>
            </a:pPr>
            <a:endParaRPr lang="en-US" sz="2000" dirty="0"/>
          </a:p>
        </p:txBody>
      </p:sp>
      <p:sp>
        <p:nvSpPr>
          <p:cNvPr id="5" name="Slide Number Placeholder 4"/>
          <p:cNvSpPr>
            <a:spLocks noGrp="1"/>
          </p:cNvSpPr>
          <p:nvPr>
            <p:ph type="sldNum" sz="quarter" idx="12"/>
          </p:nvPr>
        </p:nvSpPr>
        <p:spPr/>
        <p:txBody>
          <a:bodyPr/>
          <a:lstStyle/>
          <a:p>
            <a:fld id="{64A37AA1-420C-964A-9246-19B621C1F940}" type="slidenum">
              <a:rPr lang="en-US" smtClean="0"/>
              <a:t>38</a:t>
            </a:fld>
            <a:endParaRPr lang="en-US"/>
          </a:p>
        </p:txBody>
      </p:sp>
      <p:cxnSp>
        <p:nvCxnSpPr>
          <p:cNvPr id="6" name="AutoShape 5"/>
          <p:cNvCxnSpPr>
            <a:cxnSpLocks noChangeShapeType="1"/>
          </p:cNvCxnSpPr>
          <p:nvPr/>
        </p:nvCxnSpPr>
        <p:spPr bwMode="auto">
          <a:xfrm>
            <a:off x="100013" y="96731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p:nvPicPr>
        <p:blipFill>
          <a:blip r:embed="rId3"/>
          <a:stretch>
            <a:fillRect/>
          </a:stretch>
        </p:blipFill>
        <p:spPr>
          <a:xfrm>
            <a:off x="8552392" y="76199"/>
            <a:ext cx="532038" cy="738718"/>
          </a:xfrm>
          <a:prstGeom prst="rect">
            <a:avLst/>
          </a:prstGeom>
        </p:spPr>
      </p:pic>
      <p:sp>
        <p:nvSpPr>
          <p:cNvPr id="10" name="Footer Placeholder 9"/>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4399827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96" y="2515510"/>
            <a:ext cx="8229600" cy="1143000"/>
          </a:xfrm>
        </p:spPr>
        <p:txBody>
          <a:bodyPr>
            <a:normAutofit/>
          </a:bodyPr>
          <a:lstStyle/>
          <a:p>
            <a:r>
              <a:rPr lang="en-US" sz="6000" dirty="0" smtClean="0">
                <a:solidFill>
                  <a:srgbClr val="0000FF"/>
                </a:solidFill>
              </a:rPr>
              <a:t>Thank you!</a:t>
            </a:r>
            <a:endParaRPr lang="en-US" sz="6000" dirty="0">
              <a:solidFill>
                <a:srgbClr val="0000FF"/>
              </a:solidFill>
            </a:endParaRPr>
          </a:p>
        </p:txBody>
      </p:sp>
      <p:sp>
        <p:nvSpPr>
          <p:cNvPr id="3" name="Content Placeholder 2"/>
          <p:cNvSpPr>
            <a:spLocks noGrp="1"/>
          </p:cNvSpPr>
          <p:nvPr>
            <p:ph idx="1"/>
          </p:nvPr>
        </p:nvSpPr>
        <p:spPr>
          <a:xfrm>
            <a:off x="9041718" y="6858000"/>
            <a:ext cx="1440698" cy="299898"/>
          </a:xfrm>
        </p:spPr>
        <p:txBody>
          <a:bodyPr>
            <a:normAutofit fontScale="47500" lnSpcReduction="20000"/>
          </a:bodyPr>
          <a:lstStyle/>
          <a:p>
            <a:pPr marL="0" indent="0">
              <a:buNone/>
            </a:pPr>
            <a:r>
              <a:rPr lang="en-US" dirty="0"/>
              <a:t>.</a:t>
            </a:r>
          </a:p>
        </p:txBody>
      </p:sp>
      <p:sp>
        <p:nvSpPr>
          <p:cNvPr id="5" name="Slide Number Placeholder 4"/>
          <p:cNvSpPr>
            <a:spLocks noGrp="1"/>
          </p:cNvSpPr>
          <p:nvPr>
            <p:ph type="sldNum" sz="quarter" idx="12"/>
          </p:nvPr>
        </p:nvSpPr>
        <p:spPr/>
        <p:txBody>
          <a:bodyPr/>
          <a:lstStyle/>
          <a:p>
            <a:fld id="{CBF461C7-B9CC-FE43-9A80-35E5AF297FB2}" type="slidenum">
              <a:rPr lang="en-US" smtClean="0"/>
              <a:t>39</a:t>
            </a:fld>
            <a:endParaRPr lang="en-US"/>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0931" y="0"/>
            <a:ext cx="797390" cy="92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1801647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76" y="88510"/>
            <a:ext cx="8229600" cy="1240758"/>
          </a:xfrm>
        </p:spPr>
        <p:txBody>
          <a:bodyPr>
            <a:noAutofit/>
          </a:bodyPr>
          <a:lstStyle/>
          <a:p>
            <a:pPr algn="l"/>
            <a:r>
              <a:rPr lang="en-US" sz="2800" dirty="0" smtClean="0">
                <a:solidFill>
                  <a:srgbClr val="3366FF"/>
                </a:solidFill>
                <a:latin typeface="Arial"/>
                <a:ea typeface="Times New Roman"/>
              </a:rPr>
              <a:t>  </a:t>
            </a:r>
            <a:r>
              <a:rPr lang="en-US" sz="3600" dirty="0" smtClean="0">
                <a:solidFill>
                  <a:srgbClr val="3366FF"/>
                </a:solidFill>
                <a:ea typeface="Times New Roman"/>
              </a:rPr>
              <a:t>Example of PID performance of </a:t>
            </a:r>
            <a:r>
              <a:rPr lang="ru-RU" sz="3600" dirty="0" smtClean="0">
                <a:solidFill>
                  <a:srgbClr val="3366FF"/>
                </a:solidFill>
                <a:ea typeface="Times New Roman"/>
              </a:rPr>
              <a:t>TPC </a:t>
            </a:r>
            <a:r>
              <a:rPr lang="en-US" sz="3600" dirty="0" smtClean="0">
                <a:solidFill>
                  <a:srgbClr val="3366FF"/>
                </a:solidFill>
                <a:ea typeface="Times New Roman"/>
              </a:rPr>
              <a:t>: </a:t>
            </a:r>
            <a:br>
              <a:rPr lang="en-US" sz="3600" dirty="0" smtClean="0">
                <a:solidFill>
                  <a:srgbClr val="3366FF"/>
                </a:solidFill>
                <a:ea typeface="Times New Roman"/>
              </a:rPr>
            </a:br>
            <a:r>
              <a:rPr lang="en-US" sz="3600" dirty="0" smtClean="0">
                <a:solidFill>
                  <a:srgbClr val="3366FF"/>
                </a:solidFill>
                <a:ea typeface="Times New Roman"/>
              </a:rPr>
              <a:t>                                             </a:t>
            </a:r>
            <a:r>
              <a:rPr lang="ru-RU" sz="3600" dirty="0" err="1" smtClean="0">
                <a:solidFill>
                  <a:srgbClr val="3366FF"/>
                </a:solidFill>
                <a:ea typeface="Times New Roman"/>
              </a:rPr>
              <a:t>dE</a:t>
            </a:r>
            <a:r>
              <a:rPr lang="ru-RU" sz="3600" dirty="0">
                <a:solidFill>
                  <a:srgbClr val="3366FF"/>
                </a:solidFill>
                <a:ea typeface="Times New Roman"/>
              </a:rPr>
              <a:t>/</a:t>
            </a:r>
            <a:r>
              <a:rPr lang="ru-RU" sz="3600" dirty="0" err="1">
                <a:solidFill>
                  <a:srgbClr val="3366FF"/>
                </a:solidFill>
                <a:ea typeface="Times New Roman"/>
              </a:rPr>
              <a:t>dx</a:t>
            </a:r>
            <a:r>
              <a:rPr lang="ru-RU" sz="3600" dirty="0">
                <a:solidFill>
                  <a:srgbClr val="3366FF"/>
                </a:solidFill>
                <a:ea typeface="Times New Roman"/>
              </a:rPr>
              <a:t> </a:t>
            </a:r>
            <a:r>
              <a:rPr lang="ru-RU" sz="3600" dirty="0" err="1" smtClean="0">
                <a:solidFill>
                  <a:srgbClr val="3366FF"/>
                </a:solidFill>
                <a:ea typeface="Times New Roman"/>
              </a:rPr>
              <a:t>vs</a:t>
            </a:r>
            <a:r>
              <a:rPr lang="en-US" sz="3600" dirty="0" smtClean="0">
                <a:solidFill>
                  <a:srgbClr val="3366FF"/>
                </a:solidFill>
                <a:ea typeface="Times New Roman"/>
              </a:rPr>
              <a:t>.</a:t>
            </a:r>
            <a:r>
              <a:rPr lang="ru-RU" sz="3600" dirty="0" smtClean="0">
                <a:solidFill>
                  <a:srgbClr val="3366FF"/>
                </a:solidFill>
                <a:ea typeface="Times New Roman"/>
              </a:rPr>
              <a:t> </a:t>
            </a:r>
            <a:r>
              <a:rPr lang="en-US" sz="3600" dirty="0" smtClean="0">
                <a:solidFill>
                  <a:srgbClr val="3366FF"/>
                </a:solidFill>
                <a:ea typeface="Times New Roman"/>
              </a:rPr>
              <a:t>r</a:t>
            </a:r>
            <a:r>
              <a:rPr lang="ru-RU" sz="3600" dirty="0" err="1" smtClean="0">
                <a:solidFill>
                  <a:srgbClr val="3366FF"/>
                </a:solidFill>
                <a:ea typeface="Times New Roman"/>
              </a:rPr>
              <a:t>igidity</a:t>
            </a:r>
            <a:r>
              <a:rPr lang="ru-RU" sz="3600" dirty="0" smtClean="0">
                <a:solidFill>
                  <a:srgbClr val="3366FF"/>
                </a:solidFill>
                <a:ea typeface="Times New Roman"/>
              </a:rPr>
              <a:t>  </a:t>
            </a:r>
            <a:r>
              <a:rPr lang="en-US" sz="3600" dirty="0" smtClean="0">
                <a:solidFill>
                  <a:srgbClr val="3366FF"/>
                </a:solidFill>
                <a:ea typeface="Times New Roman"/>
              </a:rPr>
              <a:t/>
            </a:r>
            <a:br>
              <a:rPr lang="en-US" sz="3600" dirty="0" smtClean="0">
                <a:solidFill>
                  <a:srgbClr val="3366FF"/>
                </a:solidFill>
                <a:ea typeface="Times New Roman"/>
              </a:rPr>
            </a:br>
            <a:endParaRPr lang="en-US" sz="2000" dirty="0">
              <a:latin typeface="+mn-lt"/>
            </a:endParaRPr>
          </a:p>
        </p:txBody>
      </p:sp>
      <p:sp>
        <p:nvSpPr>
          <p:cNvPr id="3" name="Content Placeholder 2"/>
          <p:cNvSpPr>
            <a:spLocks noGrp="1"/>
          </p:cNvSpPr>
          <p:nvPr>
            <p:ph idx="1"/>
          </p:nvPr>
        </p:nvSpPr>
        <p:spPr>
          <a:xfrm>
            <a:off x="8568266" y="6045200"/>
            <a:ext cx="2709333" cy="1486430"/>
          </a:xfrm>
        </p:spPr>
        <p:txBody>
          <a:bodyPr>
            <a:normAutofit/>
          </a:bodyPr>
          <a:lstStyle/>
          <a:p>
            <a:pPr marL="0" indent="0">
              <a:buNone/>
            </a:pPr>
            <a:r>
              <a:rPr lang="en-US" sz="800" dirty="0" smtClean="0"/>
              <a:t>.</a:t>
            </a:r>
            <a:endParaRPr lang="en-US" sz="800" dirty="0"/>
          </a:p>
        </p:txBody>
      </p:sp>
      <p:sp>
        <p:nvSpPr>
          <p:cNvPr id="4" name="Slide Number Placeholder 3"/>
          <p:cNvSpPr>
            <a:spLocks noGrp="1"/>
          </p:cNvSpPr>
          <p:nvPr>
            <p:ph type="sldNum" sz="quarter" idx="12"/>
          </p:nvPr>
        </p:nvSpPr>
        <p:spPr/>
        <p:txBody>
          <a:bodyPr/>
          <a:lstStyle/>
          <a:p>
            <a:fld id="{9F87DE80-B866-6142-B412-26FBDAB62C8C}" type="slidenum">
              <a:rPr lang="en-US" smtClean="0"/>
              <a:t>4</a:t>
            </a:fld>
            <a:endParaRPr lang="en-US"/>
          </a:p>
        </p:txBody>
      </p:sp>
      <p:pic>
        <p:nvPicPr>
          <p:cNvPr id="6" name="Picture 5" descr="fig-2018-May-05-dedx_anti_alpha_with_inlet_20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237" y="1786677"/>
            <a:ext cx="5593194" cy="4494531"/>
          </a:xfrm>
          <a:prstGeom prst="rect">
            <a:avLst/>
          </a:prstGeom>
        </p:spPr>
      </p:pic>
      <p:cxnSp>
        <p:nvCxnSpPr>
          <p:cNvPr id="7" name="AutoShape 5"/>
          <p:cNvCxnSpPr>
            <a:cxnSpLocks noChangeShapeType="1"/>
          </p:cNvCxnSpPr>
          <p:nvPr/>
        </p:nvCxnSpPr>
        <p:spPr bwMode="auto">
          <a:xfrm>
            <a:off x="228600" y="1329268"/>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4"/>
          <a:stretch>
            <a:fillRect/>
          </a:stretch>
        </p:blipFill>
        <p:spPr>
          <a:xfrm>
            <a:off x="8552392" y="76199"/>
            <a:ext cx="532038" cy="738718"/>
          </a:xfrm>
          <a:prstGeom prst="rect">
            <a:avLst/>
          </a:prstGeom>
        </p:spPr>
      </p:pic>
      <p:sp>
        <p:nvSpPr>
          <p:cNvPr id="10" name="Footer Placeholder 9"/>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1028305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132"/>
            <a:ext cx="8229600" cy="724308"/>
          </a:xfrm>
        </p:spPr>
        <p:txBody>
          <a:bodyPr>
            <a:normAutofit/>
          </a:bodyPr>
          <a:lstStyle/>
          <a:p>
            <a:r>
              <a:rPr lang="en-US" sz="3600" dirty="0" smtClean="0">
                <a:solidFill>
                  <a:srgbClr val="0000FF"/>
                </a:solidFill>
                <a:cs typeface="Times New Roman"/>
              </a:rPr>
              <a:t>The </a:t>
            </a:r>
            <a:r>
              <a:rPr lang="en-US" sz="3600" dirty="0">
                <a:solidFill>
                  <a:srgbClr val="0000FF"/>
                </a:solidFill>
                <a:cs typeface="Times New Roman"/>
              </a:rPr>
              <a:t>ALICE detector</a:t>
            </a:r>
            <a:r>
              <a:rPr lang="ru-RU" sz="3600" dirty="0">
                <a:solidFill>
                  <a:srgbClr val="0000FF"/>
                </a:solidFill>
                <a:cs typeface="Times New Roman"/>
              </a:rPr>
              <a:t> </a:t>
            </a:r>
            <a:endParaRPr lang="en-US" sz="3600" dirty="0">
              <a:solidFill>
                <a:srgbClr val="0000FF"/>
              </a:solidFill>
              <a:cs typeface="Times New Roman"/>
            </a:endParaRPr>
          </a:p>
        </p:txBody>
      </p:sp>
      <p:sp>
        <p:nvSpPr>
          <p:cNvPr id="6" name="Slide Number Placeholder 5"/>
          <p:cNvSpPr>
            <a:spLocks noGrp="1"/>
          </p:cNvSpPr>
          <p:nvPr>
            <p:ph type="sldNum" sz="quarter" idx="12"/>
          </p:nvPr>
        </p:nvSpPr>
        <p:spPr/>
        <p:txBody>
          <a:bodyPr/>
          <a:lstStyle/>
          <a:p>
            <a:fld id="{64A37AA1-420C-964A-9246-19B621C1F940}" type="slidenum">
              <a:rPr lang="en-US" smtClean="0"/>
              <a:t>40</a:t>
            </a:fld>
            <a:endParaRPr lang="en-US"/>
          </a:p>
        </p:txBody>
      </p:sp>
      <p:sp>
        <p:nvSpPr>
          <p:cNvPr id="7" name="Rectangle 6"/>
          <p:cNvSpPr/>
          <p:nvPr/>
        </p:nvSpPr>
        <p:spPr>
          <a:xfrm>
            <a:off x="457200" y="4487468"/>
            <a:ext cx="4199467" cy="1754327"/>
          </a:xfrm>
          <a:prstGeom prst="rect">
            <a:avLst/>
          </a:prstGeom>
        </p:spPr>
        <p:txBody>
          <a:bodyPr wrap="square">
            <a:spAutoFit/>
          </a:bodyPr>
          <a:lstStyle/>
          <a:p>
            <a:r>
              <a:rPr lang="en-US" b="1" dirty="0" smtClean="0">
                <a:solidFill>
                  <a:srgbClr val="0000FF"/>
                </a:solidFill>
                <a:cs typeface="Times New Roman"/>
              </a:rPr>
              <a:t>Inner </a:t>
            </a:r>
            <a:r>
              <a:rPr lang="en-US" b="1" dirty="0">
                <a:solidFill>
                  <a:srgbClr val="0000FF"/>
                </a:solidFill>
                <a:cs typeface="Times New Roman"/>
              </a:rPr>
              <a:t>T</a:t>
            </a:r>
            <a:r>
              <a:rPr lang="en-US" b="1" dirty="0" smtClean="0">
                <a:solidFill>
                  <a:srgbClr val="0000FF"/>
                </a:solidFill>
                <a:cs typeface="Times New Roman"/>
              </a:rPr>
              <a:t>racking System (ITS) </a:t>
            </a:r>
            <a:r>
              <a:rPr lang="en-US" dirty="0" smtClean="0">
                <a:cs typeface="Times New Roman"/>
              </a:rPr>
              <a:t>|</a:t>
            </a:r>
            <a:r>
              <a:rPr lang="en-US" dirty="0">
                <a:cs typeface="Times New Roman"/>
              </a:rPr>
              <a:t>η|&lt;</a:t>
            </a:r>
            <a:r>
              <a:rPr lang="en-US" dirty="0" smtClean="0">
                <a:cs typeface="Times New Roman"/>
              </a:rPr>
              <a:t>0.9</a:t>
            </a:r>
          </a:p>
          <a:p>
            <a:r>
              <a:rPr lang="en-US" b="1" dirty="0" smtClean="0">
                <a:solidFill>
                  <a:srgbClr val="0000FF"/>
                </a:solidFill>
                <a:cs typeface="Times New Roman"/>
              </a:rPr>
              <a:t>Time Projection Chamber (TPC)</a:t>
            </a:r>
            <a:r>
              <a:rPr lang="en-US" dirty="0" smtClean="0">
                <a:cs typeface="Times New Roman"/>
              </a:rPr>
              <a:t>|</a:t>
            </a:r>
            <a:r>
              <a:rPr lang="en-US" dirty="0" err="1" smtClean="0">
                <a:cs typeface="Times New Roman"/>
              </a:rPr>
              <a:t>η</a:t>
            </a:r>
            <a:r>
              <a:rPr lang="en-US" dirty="0">
                <a:cs typeface="Times New Roman"/>
              </a:rPr>
              <a:t>|&lt;0.8 </a:t>
            </a:r>
            <a:endParaRPr lang="en-US" dirty="0" smtClean="0">
              <a:solidFill>
                <a:srgbClr val="0000FF"/>
              </a:solidFill>
              <a:cs typeface="Times New Roman"/>
            </a:endParaRPr>
          </a:p>
          <a:p>
            <a:r>
              <a:rPr lang="en-US" b="1" dirty="0" smtClean="0">
                <a:solidFill>
                  <a:srgbClr val="0000FF"/>
                </a:solidFill>
                <a:cs typeface="Times New Roman"/>
              </a:rPr>
              <a:t>TOF--  </a:t>
            </a:r>
            <a:r>
              <a:rPr lang="en-US" dirty="0" smtClean="0">
                <a:cs typeface="Times New Roman"/>
              </a:rPr>
              <a:t>|</a:t>
            </a:r>
            <a:r>
              <a:rPr lang="en-US" dirty="0">
                <a:cs typeface="Times New Roman"/>
              </a:rPr>
              <a:t>η|&lt;</a:t>
            </a:r>
            <a:r>
              <a:rPr lang="en-US" dirty="0" smtClean="0">
                <a:cs typeface="Times New Roman"/>
              </a:rPr>
              <a:t>0.9, </a:t>
            </a:r>
            <a:r>
              <a:rPr lang="en-US" dirty="0" err="1" smtClean="0">
                <a:cs typeface="Times New Roman"/>
              </a:rPr>
              <a:t>Δϕ</a:t>
            </a:r>
            <a:r>
              <a:rPr lang="en-US" dirty="0" smtClean="0">
                <a:cs typeface="Times New Roman"/>
              </a:rPr>
              <a:t>: 45</a:t>
            </a:r>
            <a:r>
              <a:rPr lang="en-US" baseline="30000" dirty="0" smtClean="0">
                <a:cs typeface="Times New Roman"/>
              </a:rPr>
              <a:t>o</a:t>
            </a:r>
            <a:r>
              <a:rPr lang="en-US" dirty="0" smtClean="0">
                <a:cs typeface="Times New Roman"/>
              </a:rPr>
              <a:t>-135</a:t>
            </a:r>
            <a:r>
              <a:rPr lang="en-US" baseline="30000" dirty="0" smtClean="0">
                <a:cs typeface="Times New Roman"/>
              </a:rPr>
              <a:t>o</a:t>
            </a:r>
            <a:r>
              <a:rPr lang="en-US" dirty="0" smtClean="0">
                <a:cs typeface="Times New Roman"/>
              </a:rPr>
              <a:t> </a:t>
            </a:r>
            <a:endParaRPr lang="en-US" dirty="0"/>
          </a:p>
          <a:p>
            <a:r>
              <a:rPr lang="en-US" b="1" dirty="0">
                <a:solidFill>
                  <a:srgbClr val="0000FF"/>
                </a:solidFill>
                <a:cs typeface="Times New Roman"/>
              </a:rPr>
              <a:t>HMPID  -- </a:t>
            </a:r>
            <a:r>
              <a:rPr lang="en-US" dirty="0" smtClean="0">
                <a:cs typeface="Times New Roman"/>
              </a:rPr>
              <a:t>|</a:t>
            </a:r>
            <a:r>
              <a:rPr lang="en-US" dirty="0">
                <a:cs typeface="Times New Roman"/>
              </a:rPr>
              <a:t>η|&lt;0.6, </a:t>
            </a:r>
            <a:r>
              <a:rPr lang="en-US" dirty="0" err="1" smtClean="0">
                <a:cs typeface="Times New Roman"/>
              </a:rPr>
              <a:t>Δϕ</a:t>
            </a:r>
            <a:r>
              <a:rPr lang="en-US" dirty="0" smtClean="0">
                <a:cs typeface="Times New Roman"/>
              </a:rPr>
              <a:t>=100</a:t>
            </a:r>
            <a:r>
              <a:rPr lang="en-US" baseline="30000" dirty="0" smtClean="0">
                <a:cs typeface="Times New Roman"/>
              </a:rPr>
              <a:t>o</a:t>
            </a:r>
            <a:r>
              <a:rPr lang="en-US" dirty="0" smtClean="0">
                <a:cs typeface="Times New Roman"/>
              </a:rPr>
              <a:t>, </a:t>
            </a:r>
            <a:endParaRPr lang="en-US" b="1" dirty="0">
              <a:solidFill>
                <a:srgbClr val="0000FF"/>
              </a:solidFill>
              <a:cs typeface="Times New Roman"/>
            </a:endParaRPr>
          </a:p>
          <a:p>
            <a:pPr marL="0" lvl="1"/>
            <a:r>
              <a:rPr lang="en-US" b="1" dirty="0">
                <a:solidFill>
                  <a:srgbClr val="0000FF"/>
                </a:solidFill>
                <a:cs typeface="Times New Roman"/>
              </a:rPr>
              <a:t>TRD </a:t>
            </a:r>
            <a:r>
              <a:rPr lang="en-US" b="1" dirty="0" smtClean="0">
                <a:solidFill>
                  <a:srgbClr val="0000FF"/>
                </a:solidFill>
                <a:cs typeface="Times New Roman"/>
              </a:rPr>
              <a:t>-- </a:t>
            </a:r>
            <a:r>
              <a:rPr lang="en-US" dirty="0" smtClean="0">
                <a:cs typeface="Times New Roman"/>
              </a:rPr>
              <a:t>|</a:t>
            </a:r>
            <a:r>
              <a:rPr lang="en-US" dirty="0" err="1">
                <a:cs typeface="Times New Roman"/>
              </a:rPr>
              <a:t>η</a:t>
            </a:r>
            <a:r>
              <a:rPr lang="en-US" dirty="0">
                <a:cs typeface="Times New Roman"/>
              </a:rPr>
              <a:t>|&lt;</a:t>
            </a:r>
            <a:r>
              <a:rPr lang="en-US" dirty="0" smtClean="0">
                <a:cs typeface="Times New Roman"/>
              </a:rPr>
              <a:t>0.84;      </a:t>
            </a:r>
            <a:r>
              <a:rPr lang="en-US" b="1" dirty="0">
                <a:solidFill>
                  <a:srgbClr val="0000FF"/>
                </a:solidFill>
                <a:cs typeface="Times New Roman"/>
              </a:rPr>
              <a:t>MUON -- </a:t>
            </a:r>
            <a:r>
              <a:rPr lang="en-US" dirty="0">
                <a:cs typeface="Times New Roman"/>
              </a:rPr>
              <a:t>2.5&lt;</a:t>
            </a:r>
            <a:r>
              <a:rPr lang="en-US" dirty="0" err="1">
                <a:cs typeface="Times New Roman"/>
              </a:rPr>
              <a:t>η</a:t>
            </a:r>
            <a:r>
              <a:rPr lang="en-US" dirty="0">
                <a:cs typeface="Times New Roman"/>
              </a:rPr>
              <a:t>&lt;4</a:t>
            </a:r>
            <a:r>
              <a:rPr lang="en-US" b="1" dirty="0">
                <a:solidFill>
                  <a:srgbClr val="0000FF"/>
                </a:solidFill>
                <a:cs typeface="Times New Roman"/>
              </a:rPr>
              <a:t>	</a:t>
            </a:r>
            <a:endParaRPr lang="en-US" b="1" dirty="0" smtClean="0">
              <a:solidFill>
                <a:srgbClr val="0000FF"/>
              </a:solidFill>
              <a:cs typeface="Times New Roman"/>
            </a:endParaRPr>
          </a:p>
          <a:p>
            <a:r>
              <a:rPr lang="en-US" b="1" dirty="0" smtClean="0">
                <a:solidFill>
                  <a:srgbClr val="0000FF"/>
                </a:solidFill>
                <a:cs typeface="Times New Roman"/>
              </a:rPr>
              <a:t>V0 detector  -- </a:t>
            </a:r>
            <a:r>
              <a:rPr lang="en-US" dirty="0" smtClean="0">
                <a:cs typeface="Times New Roman"/>
              </a:rPr>
              <a:t>2.8&lt;η&lt;5.1, -3.7&lt;</a:t>
            </a:r>
            <a:r>
              <a:rPr lang="en-US" dirty="0">
                <a:cs typeface="Times New Roman"/>
              </a:rPr>
              <a:t>η</a:t>
            </a:r>
            <a:r>
              <a:rPr lang="en-US" dirty="0" smtClean="0">
                <a:cs typeface="Times New Roman"/>
              </a:rPr>
              <a:t>&lt;-1.7</a:t>
            </a:r>
          </a:p>
        </p:txBody>
      </p:sp>
      <p:sp>
        <p:nvSpPr>
          <p:cNvPr id="9" name="Rectangle 8"/>
          <p:cNvSpPr/>
          <p:nvPr/>
        </p:nvSpPr>
        <p:spPr>
          <a:xfrm>
            <a:off x="8686800" y="6897899"/>
            <a:ext cx="3545412" cy="984885"/>
          </a:xfrm>
          <a:prstGeom prst="rect">
            <a:avLst/>
          </a:prstGeom>
        </p:spPr>
        <p:txBody>
          <a:bodyPr wrap="square">
            <a:spAutoFit/>
          </a:bodyPr>
          <a:lstStyle/>
          <a:p>
            <a:endParaRPr lang="en-US" sz="2000" b="1" dirty="0" smtClean="0">
              <a:solidFill>
                <a:srgbClr val="0000FF"/>
              </a:solidFill>
              <a:latin typeface="Times New Roman"/>
              <a:cs typeface="Times New Roman"/>
            </a:endParaRPr>
          </a:p>
          <a:p>
            <a:pPr marL="285750" indent="-285750">
              <a:buFont typeface="Wingdings" charset="2"/>
              <a:buChar char="Ø"/>
            </a:pPr>
            <a:endParaRPr lang="en-US" sz="2000" dirty="0">
              <a:latin typeface="Times New Roman"/>
              <a:cs typeface="Times New Roman"/>
            </a:endParaRPr>
          </a:p>
          <a:p>
            <a:endParaRPr lang="en-US" b="1" dirty="0" smtClean="0">
              <a:solidFill>
                <a:srgbClr val="0000FF"/>
              </a:solidFill>
            </a:endParaRPr>
          </a:p>
        </p:txBody>
      </p:sp>
      <p:cxnSp>
        <p:nvCxnSpPr>
          <p:cNvPr id="10" name="AutoShape 5"/>
          <p:cNvCxnSpPr>
            <a:cxnSpLocks noChangeShapeType="1"/>
          </p:cNvCxnSpPr>
          <p:nvPr/>
        </p:nvCxnSpPr>
        <p:spPr bwMode="auto">
          <a:xfrm>
            <a:off x="245532" y="622709"/>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1" name="Rectangle 10"/>
          <p:cNvSpPr/>
          <p:nvPr/>
        </p:nvSpPr>
        <p:spPr>
          <a:xfrm>
            <a:off x="6673096" y="5239087"/>
            <a:ext cx="184666" cy="400110"/>
          </a:xfrm>
          <a:prstGeom prst="rect">
            <a:avLst/>
          </a:prstGeom>
        </p:spPr>
        <p:txBody>
          <a:bodyPr wrap="none">
            <a:spAutoFit/>
          </a:bodyPr>
          <a:lstStyle/>
          <a:p>
            <a:endParaRPr lang="en-US" sz="2000" dirty="0" smtClean="0">
              <a:solidFill>
                <a:srgbClr val="0000FF"/>
              </a:solidFill>
              <a:cs typeface="Times New Roman"/>
            </a:endParaRPr>
          </a:p>
        </p:txBody>
      </p:sp>
      <p:sp>
        <p:nvSpPr>
          <p:cNvPr id="3" name="Rectangle 2"/>
          <p:cNvSpPr/>
          <p:nvPr/>
        </p:nvSpPr>
        <p:spPr>
          <a:xfrm>
            <a:off x="-677333" y="5913048"/>
            <a:ext cx="4572000" cy="707886"/>
          </a:xfrm>
          <a:prstGeom prst="rect">
            <a:avLst/>
          </a:prstGeom>
        </p:spPr>
        <p:txBody>
          <a:bodyPr>
            <a:spAutoFit/>
          </a:bodyPr>
          <a:lstStyle/>
          <a:p>
            <a:pPr lvl="1"/>
            <a:endParaRPr lang="en-US" sz="2000" dirty="0" smtClean="0">
              <a:solidFill>
                <a:srgbClr val="0000FF"/>
              </a:solidFill>
              <a:cs typeface="Times New Roman"/>
            </a:endParaRPr>
          </a:p>
          <a:p>
            <a:pPr lvl="1"/>
            <a:endParaRPr lang="en-US" sz="2000" dirty="0">
              <a:solidFill>
                <a:srgbClr val="0000FF"/>
              </a:solidFill>
              <a:cs typeface="Times New Roman"/>
            </a:endParaRPr>
          </a:p>
        </p:txBody>
      </p:sp>
      <p:sp>
        <p:nvSpPr>
          <p:cNvPr id="8" name="Content Placeholder 7"/>
          <p:cNvSpPr>
            <a:spLocks noGrp="1"/>
          </p:cNvSpPr>
          <p:nvPr>
            <p:ph idx="1"/>
          </p:nvPr>
        </p:nvSpPr>
        <p:spPr>
          <a:xfrm>
            <a:off x="7924800" y="6721475"/>
            <a:ext cx="660400" cy="310622"/>
          </a:xfrm>
        </p:spPr>
        <p:txBody>
          <a:bodyPr>
            <a:normAutofit/>
          </a:bodyPr>
          <a:lstStyle/>
          <a:p>
            <a:r>
              <a:rPr lang="en-US" sz="800" dirty="0" smtClean="0"/>
              <a:t>.</a:t>
            </a:r>
            <a:endParaRPr lang="en-US" sz="800" dirty="0"/>
          </a:p>
        </p:txBody>
      </p:sp>
      <p:pic>
        <p:nvPicPr>
          <p:cNvPr id="12" name="Picture 11" descr="2017-May-11-620px_ALICE_RUN2_labels_H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631176"/>
            <a:ext cx="6934200" cy="4003941"/>
          </a:xfrm>
          <a:prstGeom prst="rect">
            <a:avLst/>
          </a:prstGeom>
        </p:spPr>
      </p:pic>
      <p:sp>
        <p:nvSpPr>
          <p:cNvPr id="13" name="Rectangle 12"/>
          <p:cNvSpPr/>
          <p:nvPr/>
        </p:nvSpPr>
        <p:spPr>
          <a:xfrm>
            <a:off x="4529353" y="4496070"/>
            <a:ext cx="4656818" cy="1754327"/>
          </a:xfrm>
          <a:prstGeom prst="rect">
            <a:avLst/>
          </a:prstGeom>
        </p:spPr>
        <p:txBody>
          <a:bodyPr wrap="square">
            <a:spAutoFit/>
          </a:bodyPr>
          <a:lstStyle/>
          <a:p>
            <a:r>
              <a:rPr lang="en-US" b="1" dirty="0">
                <a:solidFill>
                  <a:srgbClr val="0000FF"/>
                </a:solidFill>
                <a:cs typeface="Times New Roman"/>
              </a:rPr>
              <a:t>Calorimeters:</a:t>
            </a:r>
          </a:p>
          <a:p>
            <a:r>
              <a:rPr lang="en-US" b="1" dirty="0">
                <a:solidFill>
                  <a:srgbClr val="0000FF"/>
                </a:solidFill>
                <a:cs typeface="Times New Roman"/>
              </a:rPr>
              <a:t>PHOS – </a:t>
            </a:r>
            <a:r>
              <a:rPr lang="en-US" dirty="0">
                <a:cs typeface="Times New Roman"/>
              </a:rPr>
              <a:t>(|</a:t>
            </a:r>
            <a:r>
              <a:rPr lang="en-US" dirty="0" err="1">
                <a:cs typeface="Times New Roman"/>
              </a:rPr>
              <a:t>η</a:t>
            </a:r>
            <a:r>
              <a:rPr lang="en-US" dirty="0">
                <a:cs typeface="Times New Roman"/>
              </a:rPr>
              <a:t>|&lt;0.12, </a:t>
            </a:r>
            <a:r>
              <a:rPr lang="en-US" dirty="0" err="1" smtClean="0">
                <a:cs typeface="Times New Roman"/>
              </a:rPr>
              <a:t>Δϕ</a:t>
            </a:r>
            <a:r>
              <a:rPr lang="en-US" dirty="0" smtClean="0">
                <a:cs typeface="Times New Roman"/>
              </a:rPr>
              <a:t>=</a:t>
            </a:r>
            <a:r>
              <a:rPr lang="en-US" dirty="0">
                <a:cs typeface="Times New Roman"/>
              </a:rPr>
              <a:t>100</a:t>
            </a:r>
            <a:r>
              <a:rPr lang="en-US" baseline="30000" dirty="0">
                <a:cs typeface="Times New Roman"/>
              </a:rPr>
              <a:t>o</a:t>
            </a:r>
            <a:r>
              <a:rPr lang="en-US" dirty="0">
                <a:cs typeface="Times New Roman"/>
              </a:rPr>
              <a:t>): </a:t>
            </a:r>
            <a:r>
              <a:rPr lang="en-US" dirty="0" err="1" smtClean="0">
                <a:cs typeface="Times New Roman"/>
              </a:rPr>
              <a:t>γ</a:t>
            </a:r>
            <a:r>
              <a:rPr lang="en-US" dirty="0" smtClean="0">
                <a:cs typeface="Times New Roman"/>
              </a:rPr>
              <a:t> </a:t>
            </a:r>
            <a:r>
              <a:rPr lang="en-US" dirty="0">
                <a:cs typeface="Times New Roman"/>
              </a:rPr>
              <a:t>(0.5-10  </a:t>
            </a:r>
            <a:r>
              <a:rPr lang="en-US" dirty="0" err="1">
                <a:cs typeface="Times New Roman"/>
              </a:rPr>
              <a:t>GeV</a:t>
            </a:r>
            <a:r>
              <a:rPr lang="en-US" dirty="0">
                <a:cs typeface="Times New Roman"/>
              </a:rPr>
              <a:t>/c), π</a:t>
            </a:r>
            <a:r>
              <a:rPr lang="en-US" baseline="30000" dirty="0">
                <a:cs typeface="Times New Roman"/>
              </a:rPr>
              <a:t>0</a:t>
            </a:r>
            <a:r>
              <a:rPr lang="en-US" dirty="0">
                <a:cs typeface="Times New Roman"/>
              </a:rPr>
              <a:t>(1-10  </a:t>
            </a:r>
            <a:r>
              <a:rPr lang="en-US" dirty="0" err="1">
                <a:cs typeface="Times New Roman"/>
              </a:rPr>
              <a:t>GeV</a:t>
            </a:r>
            <a:r>
              <a:rPr lang="en-US" dirty="0">
                <a:cs typeface="Times New Roman"/>
              </a:rPr>
              <a:t>/c) , </a:t>
            </a:r>
            <a:r>
              <a:rPr lang="en-US" dirty="0" err="1">
                <a:cs typeface="Times New Roman"/>
              </a:rPr>
              <a:t>η</a:t>
            </a:r>
            <a:r>
              <a:rPr lang="en-US" dirty="0">
                <a:cs typeface="Times New Roman"/>
              </a:rPr>
              <a:t>(2-10  </a:t>
            </a:r>
            <a:r>
              <a:rPr lang="en-US" dirty="0" err="1">
                <a:cs typeface="Times New Roman"/>
              </a:rPr>
              <a:t>GeV</a:t>
            </a:r>
            <a:r>
              <a:rPr lang="en-US" dirty="0">
                <a:cs typeface="Times New Roman"/>
              </a:rPr>
              <a:t>/c)</a:t>
            </a:r>
            <a:endParaRPr lang="en-US" baseline="30000" dirty="0">
              <a:solidFill>
                <a:srgbClr val="0000FF"/>
              </a:solidFill>
              <a:cs typeface="Times New Roman"/>
            </a:endParaRPr>
          </a:p>
          <a:p>
            <a:pPr marL="0" lvl="1"/>
            <a:r>
              <a:rPr lang="en-US" b="1" dirty="0">
                <a:solidFill>
                  <a:srgbClr val="0000FF"/>
                </a:solidFill>
                <a:cs typeface="Times New Roman"/>
              </a:rPr>
              <a:t>EMCAL – </a:t>
            </a:r>
            <a:r>
              <a:rPr lang="en-US" dirty="0">
                <a:solidFill>
                  <a:srgbClr val="000000"/>
                </a:solidFill>
                <a:cs typeface="Times New Roman"/>
              </a:rPr>
              <a:t>|</a:t>
            </a:r>
            <a:r>
              <a:rPr lang="en-US" dirty="0" err="1">
                <a:solidFill>
                  <a:srgbClr val="000000"/>
                </a:solidFill>
                <a:cs typeface="Times New Roman"/>
              </a:rPr>
              <a:t>η</a:t>
            </a:r>
            <a:r>
              <a:rPr lang="en-US" dirty="0">
                <a:solidFill>
                  <a:srgbClr val="000000"/>
                </a:solidFill>
                <a:cs typeface="Times New Roman"/>
              </a:rPr>
              <a:t>|&lt;0.7, </a:t>
            </a:r>
            <a:r>
              <a:rPr lang="en-US" dirty="0" err="1" smtClean="0">
                <a:solidFill>
                  <a:srgbClr val="000000"/>
                </a:solidFill>
                <a:cs typeface="Times New Roman"/>
              </a:rPr>
              <a:t>Δϕ</a:t>
            </a:r>
            <a:r>
              <a:rPr lang="en-US" dirty="0" smtClean="0">
                <a:solidFill>
                  <a:srgbClr val="000000"/>
                </a:solidFill>
                <a:cs typeface="Times New Roman"/>
              </a:rPr>
              <a:t>=</a:t>
            </a:r>
            <a:r>
              <a:rPr lang="en-US" dirty="0">
                <a:solidFill>
                  <a:srgbClr val="000000"/>
                </a:solidFill>
                <a:cs typeface="Times New Roman"/>
              </a:rPr>
              <a:t>107</a:t>
            </a:r>
            <a:r>
              <a:rPr lang="en-US" baseline="30000" dirty="0">
                <a:solidFill>
                  <a:srgbClr val="000000"/>
                </a:solidFill>
                <a:cs typeface="Times New Roman"/>
              </a:rPr>
              <a:t>o</a:t>
            </a:r>
            <a:r>
              <a:rPr lang="en-US" dirty="0">
                <a:solidFill>
                  <a:srgbClr val="000000"/>
                </a:solidFill>
                <a:cs typeface="Times New Roman"/>
              </a:rPr>
              <a:t>:                 </a:t>
            </a:r>
          </a:p>
          <a:p>
            <a:pPr marL="0" lvl="1"/>
            <a:r>
              <a:rPr lang="en-US" dirty="0">
                <a:solidFill>
                  <a:srgbClr val="000000"/>
                </a:solidFill>
                <a:cs typeface="Times New Roman"/>
              </a:rPr>
              <a:t>  jets, </a:t>
            </a:r>
            <a:r>
              <a:rPr lang="en-US" dirty="0" err="1">
                <a:solidFill>
                  <a:srgbClr val="000000"/>
                </a:solidFill>
                <a:cs typeface="Times New Roman"/>
              </a:rPr>
              <a:t>γ</a:t>
            </a:r>
            <a:r>
              <a:rPr lang="en-US" dirty="0">
                <a:solidFill>
                  <a:srgbClr val="000000"/>
                </a:solidFill>
                <a:cs typeface="Times New Roman"/>
              </a:rPr>
              <a:t>, π</a:t>
            </a:r>
            <a:r>
              <a:rPr lang="en-US" baseline="30000" dirty="0">
                <a:solidFill>
                  <a:srgbClr val="000000"/>
                </a:solidFill>
                <a:cs typeface="Times New Roman"/>
              </a:rPr>
              <a:t>0 </a:t>
            </a:r>
            <a:r>
              <a:rPr lang="en-US" dirty="0">
                <a:solidFill>
                  <a:srgbClr val="000000"/>
                </a:solidFill>
                <a:cs typeface="Times New Roman"/>
              </a:rPr>
              <a:t>(&lt;30 </a:t>
            </a:r>
            <a:r>
              <a:rPr lang="en-US" dirty="0" err="1">
                <a:solidFill>
                  <a:srgbClr val="000000"/>
                </a:solidFill>
                <a:cs typeface="Times New Roman"/>
              </a:rPr>
              <a:t>GeV</a:t>
            </a:r>
            <a:r>
              <a:rPr lang="en-US" dirty="0">
                <a:solidFill>
                  <a:srgbClr val="000000"/>
                </a:solidFill>
                <a:cs typeface="Times New Roman"/>
              </a:rPr>
              <a:t>/c) </a:t>
            </a:r>
          </a:p>
          <a:p>
            <a:r>
              <a:rPr lang="en-US" b="1" dirty="0">
                <a:solidFill>
                  <a:srgbClr val="0000FF"/>
                </a:solidFill>
                <a:cs typeface="Times New Roman"/>
              </a:rPr>
              <a:t>ZDC – </a:t>
            </a:r>
            <a:r>
              <a:rPr lang="en-US" dirty="0">
                <a:cs typeface="Times New Roman"/>
              </a:rPr>
              <a:t>the  event </a:t>
            </a:r>
            <a:r>
              <a:rPr lang="en-US" dirty="0" smtClean="0">
                <a:cs typeface="Times New Roman"/>
              </a:rPr>
              <a:t>selection</a:t>
            </a:r>
            <a:endParaRPr lang="en-US" dirty="0">
              <a:cs typeface="Times New Roman"/>
            </a:endParaRPr>
          </a:p>
        </p:txBody>
      </p:sp>
      <p:sp>
        <p:nvSpPr>
          <p:cNvPr id="14" name="Rectangle 13"/>
          <p:cNvSpPr/>
          <p:nvPr/>
        </p:nvSpPr>
        <p:spPr>
          <a:xfrm>
            <a:off x="6553200" y="1714269"/>
            <a:ext cx="4572000" cy="369332"/>
          </a:xfrm>
          <a:prstGeom prst="rect">
            <a:avLst/>
          </a:prstGeom>
        </p:spPr>
        <p:txBody>
          <a:bodyPr>
            <a:spAutoFit/>
          </a:bodyPr>
          <a:lstStyle/>
          <a:p>
            <a:endParaRPr lang="en-US" dirty="0">
              <a:solidFill>
                <a:srgbClr val="0000FF"/>
              </a:solidFill>
              <a:cs typeface="Times New Roman"/>
            </a:endParaRPr>
          </a:p>
        </p:txBody>
      </p:sp>
      <p:sp>
        <p:nvSpPr>
          <p:cNvPr id="15" name="Rectangle 14"/>
          <p:cNvSpPr/>
          <p:nvPr/>
        </p:nvSpPr>
        <p:spPr>
          <a:xfrm>
            <a:off x="7119255" y="929439"/>
            <a:ext cx="2126496" cy="2308324"/>
          </a:xfrm>
          <a:prstGeom prst="rect">
            <a:avLst/>
          </a:prstGeom>
        </p:spPr>
        <p:txBody>
          <a:bodyPr wrap="square">
            <a:spAutoFit/>
          </a:bodyPr>
          <a:lstStyle/>
          <a:p>
            <a:r>
              <a:rPr lang="en-US" b="1" dirty="0" smtClean="0">
                <a:solidFill>
                  <a:srgbClr val="0000FF"/>
                </a:solidFill>
                <a:cs typeface="Times New Roman"/>
              </a:rPr>
              <a:t>               </a:t>
            </a:r>
            <a:r>
              <a:rPr lang="en-US" b="1" dirty="0" smtClean="0">
                <a:solidFill>
                  <a:srgbClr val="FF0000"/>
                </a:solidFill>
                <a:cs typeface="Times New Roman"/>
              </a:rPr>
              <a:t>ALICE</a:t>
            </a:r>
            <a:endParaRPr lang="en-US" dirty="0">
              <a:solidFill>
                <a:srgbClr val="FF0000"/>
              </a:solidFill>
              <a:cs typeface="Times New Roman"/>
            </a:endParaRPr>
          </a:p>
          <a:p>
            <a:r>
              <a:rPr lang="en-US" b="1" dirty="0" smtClean="0">
                <a:solidFill>
                  <a:srgbClr val="FF0000"/>
                </a:solidFill>
                <a:cs typeface="Times New Roman"/>
              </a:rPr>
              <a:t>is </a:t>
            </a:r>
            <a:r>
              <a:rPr lang="en-US" b="1" dirty="0">
                <a:solidFill>
                  <a:srgbClr val="FF0000"/>
                </a:solidFill>
                <a:cs typeface="Times New Roman"/>
              </a:rPr>
              <a:t>optimized </a:t>
            </a:r>
            <a:r>
              <a:rPr lang="en-US" b="1" dirty="0" smtClean="0">
                <a:solidFill>
                  <a:srgbClr val="FF0000"/>
                </a:solidFill>
                <a:cs typeface="Times New Roman"/>
              </a:rPr>
              <a:t>for </a:t>
            </a:r>
          </a:p>
          <a:p>
            <a:r>
              <a:rPr lang="en-US" b="1" dirty="0" smtClean="0">
                <a:solidFill>
                  <a:srgbClr val="FF0000"/>
                </a:solidFill>
                <a:cs typeface="Times New Roman"/>
              </a:rPr>
              <a:t>Heavy-Ion Physics:</a:t>
            </a:r>
          </a:p>
          <a:p>
            <a:pPr marL="285750" indent="-285750">
              <a:buFont typeface="Wingdings" charset="2"/>
              <a:buChar char="Ø"/>
            </a:pPr>
            <a:r>
              <a:rPr lang="en-US" dirty="0" err="1" smtClean="0">
                <a:solidFill>
                  <a:srgbClr val="0000FF"/>
                </a:solidFill>
                <a:cs typeface="Times New Roman"/>
              </a:rPr>
              <a:t>dn</a:t>
            </a:r>
            <a:r>
              <a:rPr lang="en-US" dirty="0">
                <a:solidFill>
                  <a:srgbClr val="0000FF"/>
                </a:solidFill>
                <a:cs typeface="Times New Roman"/>
              </a:rPr>
              <a:t>/</a:t>
            </a:r>
            <a:r>
              <a:rPr lang="en-US" dirty="0" err="1">
                <a:solidFill>
                  <a:srgbClr val="0000FF"/>
                </a:solidFill>
                <a:cs typeface="Times New Roman"/>
              </a:rPr>
              <a:t>dy</a:t>
            </a:r>
            <a:r>
              <a:rPr lang="en-US" dirty="0">
                <a:solidFill>
                  <a:srgbClr val="0000FF"/>
                </a:solidFill>
                <a:cs typeface="Times New Roman"/>
              </a:rPr>
              <a:t> </a:t>
            </a:r>
            <a:r>
              <a:rPr lang="en-US" dirty="0" smtClean="0">
                <a:solidFill>
                  <a:srgbClr val="0000FF"/>
                </a:solidFill>
                <a:cs typeface="Times New Roman"/>
              </a:rPr>
              <a:t>in </a:t>
            </a:r>
            <a:r>
              <a:rPr lang="en-US" dirty="0" err="1">
                <a:solidFill>
                  <a:srgbClr val="0000FF"/>
                </a:solidFill>
                <a:cs typeface="Times New Roman"/>
              </a:rPr>
              <a:t>Pb-Pb</a:t>
            </a:r>
            <a:r>
              <a:rPr lang="en-US" dirty="0">
                <a:solidFill>
                  <a:srgbClr val="0000FF"/>
                </a:solidFill>
                <a:cs typeface="Times New Roman"/>
              </a:rPr>
              <a:t>: </a:t>
            </a:r>
            <a:r>
              <a:rPr lang="en-US" dirty="0" smtClean="0">
                <a:solidFill>
                  <a:srgbClr val="0000FF"/>
                </a:solidFill>
                <a:cs typeface="Times New Roman"/>
              </a:rPr>
              <a:t>up </a:t>
            </a:r>
            <a:r>
              <a:rPr lang="en-US" dirty="0">
                <a:solidFill>
                  <a:srgbClr val="0000FF"/>
                </a:solidFill>
                <a:cs typeface="Times New Roman"/>
              </a:rPr>
              <a:t>to 2000 </a:t>
            </a:r>
            <a:r>
              <a:rPr lang="en-US" dirty="0" smtClean="0">
                <a:solidFill>
                  <a:srgbClr val="0000FF"/>
                </a:solidFill>
                <a:cs typeface="Times New Roman"/>
              </a:rPr>
              <a:t> </a:t>
            </a:r>
          </a:p>
          <a:p>
            <a:pPr marL="285750" lvl="1" indent="-285750">
              <a:buFont typeface="Wingdings" charset="2"/>
              <a:buChar char="Ø"/>
            </a:pPr>
            <a:r>
              <a:rPr lang="en-US" dirty="0" smtClean="0">
                <a:solidFill>
                  <a:srgbClr val="0000FF"/>
                </a:solidFill>
                <a:cs typeface="Times New Roman"/>
              </a:rPr>
              <a:t>PID: </a:t>
            </a:r>
          </a:p>
          <a:p>
            <a:pPr marL="0" lvl="1"/>
            <a:r>
              <a:rPr lang="en-US" dirty="0">
                <a:solidFill>
                  <a:srgbClr val="0000FF"/>
                </a:solidFill>
                <a:cs typeface="Times New Roman"/>
              </a:rPr>
              <a:t> </a:t>
            </a:r>
            <a:r>
              <a:rPr lang="en-US" dirty="0" smtClean="0">
                <a:solidFill>
                  <a:srgbClr val="0000FF"/>
                </a:solidFill>
                <a:cs typeface="Times New Roman"/>
              </a:rPr>
              <a:t>     </a:t>
            </a:r>
            <a:r>
              <a:rPr lang="en-US" dirty="0" err="1" smtClean="0">
                <a:solidFill>
                  <a:srgbClr val="0000FF"/>
                </a:solidFill>
                <a:cs typeface="Times New Roman"/>
              </a:rPr>
              <a:t>p</a:t>
            </a:r>
            <a:r>
              <a:rPr lang="en-US" baseline="-25000" dirty="0" err="1" smtClean="0">
                <a:solidFill>
                  <a:srgbClr val="0000FF"/>
                </a:solidFill>
                <a:cs typeface="Times New Roman"/>
              </a:rPr>
              <a:t>T</a:t>
            </a:r>
            <a:r>
              <a:rPr lang="en-US" baseline="-25000" dirty="0" smtClean="0">
                <a:solidFill>
                  <a:srgbClr val="0000FF"/>
                </a:solidFill>
                <a:cs typeface="Times New Roman"/>
              </a:rPr>
              <a:t> </a:t>
            </a:r>
            <a:r>
              <a:rPr lang="en-US" dirty="0">
                <a:solidFill>
                  <a:srgbClr val="0000FF"/>
                </a:solidFill>
                <a:cs typeface="Times New Roman"/>
              </a:rPr>
              <a:t>&gt; 0.</a:t>
            </a:r>
            <a:r>
              <a:rPr lang="ru-RU" dirty="0">
                <a:solidFill>
                  <a:srgbClr val="0000FF"/>
                </a:solidFill>
                <a:cs typeface="Times New Roman"/>
              </a:rPr>
              <a:t>2</a:t>
            </a:r>
            <a:r>
              <a:rPr lang="en-US" dirty="0">
                <a:solidFill>
                  <a:srgbClr val="0000FF"/>
                </a:solidFill>
                <a:cs typeface="Times New Roman"/>
              </a:rPr>
              <a:t> </a:t>
            </a:r>
            <a:r>
              <a:rPr lang="en-US" dirty="0" err="1">
                <a:solidFill>
                  <a:srgbClr val="0000FF"/>
                </a:solidFill>
                <a:cs typeface="Times New Roman"/>
              </a:rPr>
              <a:t>GeV</a:t>
            </a:r>
            <a:r>
              <a:rPr lang="en-US" dirty="0">
                <a:solidFill>
                  <a:srgbClr val="0000FF"/>
                </a:solidFill>
                <a:cs typeface="Times New Roman"/>
              </a:rPr>
              <a:t>/c </a:t>
            </a:r>
          </a:p>
          <a:p>
            <a:pPr marL="285750" indent="-285750">
              <a:buFont typeface="Wingdings" charset="2"/>
              <a:buChar char="Ø"/>
            </a:pPr>
            <a:endParaRPr lang="en-US" dirty="0">
              <a:solidFill>
                <a:srgbClr val="0000FF"/>
              </a:solidFill>
              <a:cs typeface="Times New Roman"/>
            </a:endParaRPr>
          </a:p>
        </p:txBody>
      </p:sp>
      <p:pic>
        <p:nvPicPr>
          <p:cNvPr id="17" name="Picture 16"/>
          <p:cNvPicPr>
            <a:picLocks noChangeAspect="1"/>
          </p:cNvPicPr>
          <p:nvPr/>
        </p:nvPicPr>
        <p:blipFill>
          <a:blip r:embed="rId4"/>
          <a:stretch>
            <a:fillRect/>
          </a:stretch>
        </p:blipFill>
        <p:spPr>
          <a:xfrm>
            <a:off x="8552392" y="76199"/>
            <a:ext cx="532038" cy="738718"/>
          </a:xfrm>
          <a:prstGeom prst="rect">
            <a:avLst/>
          </a:prstGeom>
        </p:spPr>
      </p:pic>
      <p:sp>
        <p:nvSpPr>
          <p:cNvPr id="16" name="Footer Placeholder 15"/>
          <p:cNvSpPr>
            <a:spLocks noGrp="1"/>
          </p:cNvSpPr>
          <p:nvPr>
            <p:ph type="ftr" sz="quarter" idx="11"/>
          </p:nvPr>
        </p:nvSpPr>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spTree>
    <p:extLst>
      <p:ext uri="{BB962C8B-B14F-4D97-AF65-F5344CB8AC3E}">
        <p14:creationId xmlns:p14="http://schemas.microsoft.com/office/powerpoint/2010/main" val="38810784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6" y="6350"/>
            <a:ext cx="9135533" cy="721783"/>
          </a:xfrm>
        </p:spPr>
        <p:txBody>
          <a:bodyPr>
            <a:normAutofit fontScale="90000"/>
          </a:bodyPr>
          <a:lstStyle/>
          <a:p>
            <a:pPr algn="l">
              <a:defRPr/>
            </a:pPr>
            <a:r>
              <a:rPr lang="en-US" sz="4000" dirty="0" smtClean="0">
                <a:solidFill>
                  <a:srgbClr val="0066FF"/>
                </a:solidFill>
                <a:cs typeface="Arial" charset="0"/>
              </a:rPr>
              <a:t>Determination of event collision centrality </a:t>
            </a:r>
            <a:br>
              <a:rPr lang="en-US" sz="4000" dirty="0" smtClean="0">
                <a:solidFill>
                  <a:srgbClr val="0066FF"/>
                </a:solidFill>
                <a:cs typeface="Arial" charset="0"/>
              </a:rPr>
            </a:br>
            <a:r>
              <a:rPr lang="en-US" sz="4000" dirty="0">
                <a:solidFill>
                  <a:srgbClr val="0066FF"/>
                </a:solidFill>
                <a:cs typeface="Arial" charset="0"/>
              </a:rPr>
              <a:t> </a:t>
            </a:r>
            <a:r>
              <a:rPr lang="en-US" sz="4000" dirty="0" smtClean="0">
                <a:solidFill>
                  <a:srgbClr val="0066FF"/>
                </a:solidFill>
                <a:cs typeface="Arial" charset="0"/>
              </a:rPr>
              <a:t>                              and the initial conditions</a:t>
            </a:r>
            <a:endParaRPr lang="ru-RU" sz="4000" dirty="0" smtClean="0">
              <a:solidFill>
                <a:srgbClr val="0066FF"/>
              </a:solidFill>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41</a:t>
            </a:fld>
            <a:endParaRPr lang="en-US" sz="1400" dirty="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0" y="4315882"/>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3" name="Picture 2"/>
          <p:cNvPicPr>
            <a:picLocks noChangeAspect="1"/>
          </p:cNvPicPr>
          <p:nvPr/>
        </p:nvPicPr>
        <p:blipFill>
          <a:blip r:embed="rId3"/>
          <a:stretch>
            <a:fillRect/>
          </a:stretch>
        </p:blipFill>
        <p:spPr>
          <a:xfrm>
            <a:off x="160866" y="1549399"/>
            <a:ext cx="2349500" cy="2082800"/>
          </a:xfrm>
          <a:prstGeom prst="rect">
            <a:avLst/>
          </a:prstGeom>
        </p:spPr>
      </p:pic>
      <p:cxnSp>
        <p:nvCxnSpPr>
          <p:cNvPr id="7" name="Straight Connector 6"/>
          <p:cNvCxnSpPr/>
          <p:nvPr/>
        </p:nvCxnSpPr>
        <p:spPr>
          <a:xfrm>
            <a:off x="1666878" y="2218259"/>
            <a:ext cx="143086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46275" y="2709333"/>
            <a:ext cx="112818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65868" y="2218259"/>
            <a:ext cx="0" cy="423332"/>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510366" y="914400"/>
            <a:ext cx="2894455" cy="2308324"/>
          </a:xfrm>
          <a:prstGeom prst="rect">
            <a:avLst/>
          </a:prstGeom>
        </p:spPr>
        <p:txBody>
          <a:bodyPr wrap="none">
            <a:spAutoFit/>
          </a:bodyPr>
          <a:lstStyle/>
          <a:p>
            <a:r>
              <a:rPr lang="en-US" b="1" dirty="0" err="1">
                <a:solidFill>
                  <a:srgbClr val="0000FF"/>
                </a:solidFill>
              </a:rPr>
              <a:t>N</a:t>
            </a:r>
            <a:r>
              <a:rPr lang="en-US" b="1" baseline="-25000" dirty="0" err="1">
                <a:solidFill>
                  <a:srgbClr val="0000FF"/>
                </a:solidFill>
              </a:rPr>
              <a:t>part</a:t>
            </a:r>
            <a:r>
              <a:rPr lang="en-US" baseline="-25000" dirty="0"/>
              <a:t> </a:t>
            </a:r>
            <a:r>
              <a:rPr lang="en-US" dirty="0"/>
              <a:t>– nucleons- participants</a:t>
            </a:r>
          </a:p>
          <a:p>
            <a:r>
              <a:rPr lang="en-US" b="1" dirty="0" err="1" smtClean="0">
                <a:solidFill>
                  <a:srgbClr val="0000FF"/>
                </a:solidFill>
              </a:rPr>
              <a:t>N</a:t>
            </a:r>
            <a:r>
              <a:rPr lang="en-US" b="1" baseline="-25000" dirty="0" err="1" smtClean="0">
                <a:solidFill>
                  <a:srgbClr val="0000FF"/>
                </a:solidFill>
              </a:rPr>
              <a:t>part</a:t>
            </a:r>
            <a:r>
              <a:rPr lang="en-US" baseline="-25000" dirty="0" smtClean="0"/>
              <a:t> </a:t>
            </a:r>
            <a:r>
              <a:rPr lang="en-US" dirty="0"/>
              <a:t>– nucleons- participants</a:t>
            </a:r>
          </a:p>
          <a:p>
            <a:r>
              <a:rPr lang="en-US" b="1" dirty="0">
                <a:solidFill>
                  <a:srgbClr val="0000FF"/>
                </a:solidFill>
              </a:rPr>
              <a:t>N</a:t>
            </a:r>
            <a:r>
              <a:rPr lang="en-US" b="1" baseline="-25000" dirty="0">
                <a:solidFill>
                  <a:srgbClr val="0000FF"/>
                </a:solidFill>
              </a:rPr>
              <a:t>coll</a:t>
            </a:r>
            <a:r>
              <a:rPr lang="en-US" b="1" dirty="0">
                <a:solidFill>
                  <a:srgbClr val="0000FF"/>
                </a:solidFill>
              </a:rPr>
              <a:t> </a:t>
            </a:r>
            <a:r>
              <a:rPr lang="en-US" dirty="0"/>
              <a:t>--  # of </a:t>
            </a:r>
            <a:r>
              <a:rPr lang="en-US" dirty="0" err="1"/>
              <a:t>nn</a:t>
            </a:r>
            <a:r>
              <a:rPr lang="en-US" dirty="0"/>
              <a:t> </a:t>
            </a:r>
            <a:r>
              <a:rPr lang="en-US" dirty="0" smtClean="0"/>
              <a:t>collisions</a:t>
            </a:r>
          </a:p>
          <a:p>
            <a:endParaRPr lang="ru-RU" dirty="0" smtClean="0"/>
          </a:p>
          <a:p>
            <a:endParaRPr lang="ru-RU" dirty="0"/>
          </a:p>
          <a:p>
            <a:r>
              <a:rPr lang="en-US" dirty="0" smtClean="0">
                <a:solidFill>
                  <a:srgbClr val="3366FF"/>
                </a:solidFill>
              </a:rPr>
              <a:t>Impact parameter</a:t>
            </a:r>
            <a:endParaRPr lang="en-US" dirty="0" smtClean="0"/>
          </a:p>
          <a:p>
            <a:endParaRPr lang="en-US" dirty="0"/>
          </a:p>
          <a:p>
            <a:endParaRPr lang="en-US" i="1" dirty="0"/>
          </a:p>
        </p:txBody>
      </p:sp>
      <p:pic>
        <p:nvPicPr>
          <p:cNvPr id="18" name="Picture 17"/>
          <p:cNvPicPr>
            <a:picLocks noChangeAspect="1"/>
          </p:cNvPicPr>
          <p:nvPr/>
        </p:nvPicPr>
        <p:blipFill>
          <a:blip r:embed="rId4"/>
          <a:stretch>
            <a:fillRect/>
          </a:stretch>
        </p:blipFill>
        <p:spPr>
          <a:xfrm>
            <a:off x="3745442" y="2991679"/>
            <a:ext cx="3943613" cy="2570111"/>
          </a:xfrm>
          <a:prstGeom prst="rect">
            <a:avLst/>
          </a:prstGeom>
        </p:spPr>
      </p:pic>
      <p:sp>
        <p:nvSpPr>
          <p:cNvPr id="6" name="Right Arrow 5"/>
          <p:cNvSpPr/>
          <p:nvPr/>
        </p:nvSpPr>
        <p:spPr>
          <a:xfrm rot="20423604">
            <a:off x="4473337" y="2204494"/>
            <a:ext cx="683344" cy="2060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79046" y="1106346"/>
            <a:ext cx="2540000" cy="646331"/>
          </a:xfrm>
          <a:prstGeom prst="rect">
            <a:avLst/>
          </a:prstGeom>
        </p:spPr>
        <p:txBody>
          <a:bodyPr wrap="square">
            <a:spAutoFit/>
          </a:bodyPr>
          <a:lstStyle/>
          <a:p>
            <a:r>
              <a:rPr lang="en-US" dirty="0"/>
              <a:t>The </a:t>
            </a:r>
            <a:r>
              <a:rPr lang="en-US" dirty="0" err="1"/>
              <a:t>Glauber</a:t>
            </a:r>
            <a:r>
              <a:rPr lang="en-US" dirty="0"/>
              <a:t> Monte </a:t>
            </a:r>
            <a:r>
              <a:rPr lang="en-US" dirty="0" smtClean="0"/>
              <a:t>Carlo independent emitters: </a:t>
            </a:r>
            <a:endParaRPr lang="en-US" dirty="0"/>
          </a:p>
        </p:txBody>
      </p:sp>
      <p:sp>
        <p:nvSpPr>
          <p:cNvPr id="9" name="Rectangle 8"/>
          <p:cNvSpPr/>
          <p:nvPr/>
        </p:nvSpPr>
        <p:spPr>
          <a:xfrm>
            <a:off x="5654714" y="1885842"/>
            <a:ext cx="3429000" cy="338554"/>
          </a:xfrm>
          <a:prstGeom prst="rect">
            <a:avLst/>
          </a:prstGeom>
        </p:spPr>
        <p:txBody>
          <a:bodyPr wrap="square">
            <a:spAutoFit/>
          </a:bodyPr>
          <a:lstStyle/>
          <a:p>
            <a:r>
              <a:rPr lang="en-US" sz="2400" b="1" baseline="30000" dirty="0" err="1">
                <a:solidFill>
                  <a:srgbClr val="0000FF"/>
                </a:solidFill>
              </a:rPr>
              <a:t>N</a:t>
            </a:r>
            <a:r>
              <a:rPr lang="en-US" sz="2400" b="1" baseline="-25000" dirty="0" err="1">
                <a:solidFill>
                  <a:srgbClr val="0000FF"/>
                </a:solidFill>
              </a:rPr>
              <a:t>ancestors</a:t>
            </a:r>
            <a:r>
              <a:rPr lang="en-US" sz="2400" b="1" baseline="-25000" dirty="0">
                <a:solidFill>
                  <a:srgbClr val="0000FF"/>
                </a:solidFill>
              </a:rPr>
              <a:t> </a:t>
            </a:r>
            <a:r>
              <a:rPr lang="en-US" sz="2400" b="1" baseline="30000" dirty="0">
                <a:solidFill>
                  <a:srgbClr val="0000FF"/>
                </a:solidFill>
              </a:rPr>
              <a:t>= f · N</a:t>
            </a:r>
            <a:r>
              <a:rPr lang="en-US" sz="2400" b="1" baseline="-25000" dirty="0">
                <a:solidFill>
                  <a:srgbClr val="0000FF"/>
                </a:solidFill>
              </a:rPr>
              <a:t>part </a:t>
            </a:r>
            <a:r>
              <a:rPr lang="en-US" sz="2400" b="1" baseline="30000" dirty="0">
                <a:solidFill>
                  <a:srgbClr val="0000FF"/>
                </a:solidFill>
              </a:rPr>
              <a:t>+ (1 − f ) · N</a:t>
            </a:r>
            <a:r>
              <a:rPr lang="en-US" sz="2400" b="1" baseline="-25000" dirty="0">
                <a:solidFill>
                  <a:srgbClr val="0000FF"/>
                </a:solidFill>
              </a:rPr>
              <a:t>coll </a:t>
            </a:r>
            <a:endParaRPr lang="en-US" sz="2400" b="1" dirty="0">
              <a:solidFill>
                <a:srgbClr val="0000FF"/>
              </a:solidFill>
            </a:endParaRPr>
          </a:p>
        </p:txBody>
      </p:sp>
      <p:sp>
        <p:nvSpPr>
          <p:cNvPr id="16" name="Right Arrow 15"/>
          <p:cNvSpPr/>
          <p:nvPr/>
        </p:nvSpPr>
        <p:spPr>
          <a:xfrm rot="9083510">
            <a:off x="7661232" y="2625824"/>
            <a:ext cx="978408" cy="2148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2197440">
            <a:off x="7545844" y="5054646"/>
            <a:ext cx="978408" cy="2388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53650" y="5574150"/>
            <a:ext cx="1056700" cy="369332"/>
          </a:xfrm>
          <a:prstGeom prst="rect">
            <a:avLst/>
          </a:prstGeom>
        </p:spPr>
        <p:txBody>
          <a:bodyPr wrap="none">
            <a:spAutoFit/>
          </a:bodyPr>
          <a:lstStyle/>
          <a:p>
            <a:r>
              <a:rPr lang="en-US" b="1" dirty="0" smtClean="0">
                <a:solidFill>
                  <a:srgbClr val="0000FF"/>
                </a:solidFill>
              </a:rPr>
              <a:t>N</a:t>
            </a:r>
            <a:r>
              <a:rPr lang="en-US" b="1" baseline="-25000" dirty="0" smtClean="0">
                <a:solidFill>
                  <a:srgbClr val="0000FF"/>
                </a:solidFill>
              </a:rPr>
              <a:t>part, </a:t>
            </a:r>
            <a:r>
              <a:rPr lang="en-US" b="1" dirty="0" smtClean="0">
                <a:solidFill>
                  <a:srgbClr val="0000FF"/>
                </a:solidFill>
              </a:rPr>
              <a:t>N</a:t>
            </a:r>
            <a:r>
              <a:rPr lang="en-US" b="1" baseline="-25000" dirty="0" smtClean="0">
                <a:solidFill>
                  <a:srgbClr val="0000FF"/>
                </a:solidFill>
              </a:rPr>
              <a:t>coll</a:t>
            </a:r>
            <a:r>
              <a:rPr lang="en-US" b="1" dirty="0" smtClean="0">
                <a:solidFill>
                  <a:srgbClr val="0000FF"/>
                </a:solidFill>
              </a:rPr>
              <a:t> </a:t>
            </a:r>
            <a:endParaRPr lang="en-US" b="1" dirty="0">
              <a:solidFill>
                <a:srgbClr val="0000FF"/>
              </a:solidFill>
            </a:endParaRPr>
          </a:p>
        </p:txBody>
      </p:sp>
      <p:sp>
        <p:nvSpPr>
          <p:cNvPr id="13" name="Rectangle 12"/>
          <p:cNvSpPr/>
          <p:nvPr/>
        </p:nvSpPr>
        <p:spPr>
          <a:xfrm>
            <a:off x="0" y="5075476"/>
            <a:ext cx="3262432" cy="923330"/>
          </a:xfrm>
          <a:prstGeom prst="rect">
            <a:avLst/>
          </a:prstGeom>
        </p:spPr>
        <p:txBody>
          <a:bodyPr wrap="none">
            <a:spAutoFit/>
          </a:bodyPr>
          <a:lstStyle/>
          <a:p>
            <a:r>
              <a:rPr lang="en-US" b="1" dirty="0" smtClean="0">
                <a:solidFill>
                  <a:srgbClr val="0066FF"/>
                </a:solidFill>
                <a:cs typeface="Arial" charset="0"/>
              </a:rPr>
              <a:t>ALICE Centrality Estimators:</a:t>
            </a:r>
          </a:p>
          <a:p>
            <a:pPr marL="285750" indent="-285750">
              <a:buFont typeface="Wingdings" charset="2"/>
              <a:buChar char="Ø"/>
            </a:pPr>
            <a:r>
              <a:rPr lang="en-US" b="1" dirty="0" smtClean="0">
                <a:solidFill>
                  <a:srgbClr val="0066FF"/>
                </a:solidFill>
                <a:cs typeface="Arial" charset="0"/>
              </a:rPr>
              <a:t>Multiplicity</a:t>
            </a:r>
            <a:r>
              <a:rPr lang="en-US" dirty="0" smtClean="0">
                <a:solidFill>
                  <a:srgbClr val="0066FF"/>
                </a:solidFill>
                <a:cs typeface="Arial" charset="0"/>
              </a:rPr>
              <a:t>—in VO</a:t>
            </a:r>
          </a:p>
          <a:p>
            <a:pPr marL="285750" indent="-285750">
              <a:buFont typeface="Wingdings" charset="2"/>
              <a:buChar char="Ø"/>
            </a:pPr>
            <a:r>
              <a:rPr lang="en-US" dirty="0" smtClean="0">
                <a:solidFill>
                  <a:srgbClr val="0066FF"/>
                </a:solidFill>
                <a:cs typeface="Arial" charset="0"/>
              </a:rPr>
              <a:t>Energy of</a:t>
            </a:r>
            <a:r>
              <a:rPr lang="en-US" b="1" dirty="0" smtClean="0">
                <a:solidFill>
                  <a:srgbClr val="0066FF"/>
                </a:solidFill>
                <a:cs typeface="Arial" charset="0"/>
              </a:rPr>
              <a:t> Spectators</a:t>
            </a:r>
            <a:r>
              <a:rPr lang="ru-RU" b="1" dirty="0" smtClean="0">
                <a:solidFill>
                  <a:srgbClr val="0066FF"/>
                </a:solidFill>
                <a:cs typeface="Arial" charset="0"/>
              </a:rPr>
              <a:t> </a:t>
            </a:r>
            <a:r>
              <a:rPr lang="ru-RU" dirty="0" smtClean="0">
                <a:solidFill>
                  <a:srgbClr val="0066FF"/>
                </a:solidFill>
                <a:cs typeface="Arial" charset="0"/>
              </a:rPr>
              <a:t>--</a:t>
            </a:r>
            <a:r>
              <a:rPr lang="en-US" dirty="0" smtClean="0">
                <a:solidFill>
                  <a:srgbClr val="0066FF"/>
                </a:solidFill>
                <a:cs typeface="Arial" charset="0"/>
              </a:rPr>
              <a:t> in ZDC</a:t>
            </a:r>
            <a:endParaRPr lang="en-US" dirty="0"/>
          </a:p>
        </p:txBody>
      </p:sp>
      <p:sp>
        <p:nvSpPr>
          <p:cNvPr id="14" name="Rectangle 13"/>
          <p:cNvSpPr/>
          <p:nvPr/>
        </p:nvSpPr>
        <p:spPr>
          <a:xfrm>
            <a:off x="566604" y="3809998"/>
            <a:ext cx="1184940" cy="369332"/>
          </a:xfrm>
          <a:prstGeom prst="rect">
            <a:avLst/>
          </a:prstGeom>
        </p:spPr>
        <p:txBody>
          <a:bodyPr wrap="none">
            <a:spAutoFit/>
          </a:bodyPr>
          <a:lstStyle/>
          <a:p>
            <a:r>
              <a:rPr lang="en-US" b="1" dirty="0">
                <a:solidFill>
                  <a:srgbClr val="0066FF"/>
                </a:solidFill>
                <a:cs typeface="Arial" charset="0"/>
              </a:rPr>
              <a:t> Centrality </a:t>
            </a:r>
            <a:endParaRPr lang="en-US" dirty="0"/>
          </a:p>
        </p:txBody>
      </p:sp>
      <p:pic>
        <p:nvPicPr>
          <p:cNvPr id="24" name="Picture 23"/>
          <p:cNvPicPr>
            <a:picLocks noChangeAspect="1"/>
          </p:cNvPicPr>
          <p:nvPr/>
        </p:nvPicPr>
        <p:blipFill>
          <a:blip r:embed="rId5"/>
          <a:stretch>
            <a:fillRect/>
          </a:stretch>
        </p:blipFill>
        <p:spPr>
          <a:xfrm>
            <a:off x="160866" y="4178537"/>
            <a:ext cx="2645835" cy="554932"/>
          </a:xfrm>
          <a:prstGeom prst="rect">
            <a:avLst/>
          </a:prstGeom>
        </p:spPr>
      </p:pic>
      <p:sp>
        <p:nvSpPr>
          <p:cNvPr id="25" name="Rectangle 24"/>
          <p:cNvSpPr/>
          <p:nvPr/>
        </p:nvSpPr>
        <p:spPr>
          <a:xfrm>
            <a:off x="4158617" y="5654984"/>
            <a:ext cx="1672253" cy="276999"/>
          </a:xfrm>
          <a:prstGeom prst="rect">
            <a:avLst/>
          </a:prstGeom>
        </p:spPr>
        <p:txBody>
          <a:bodyPr wrap="none">
            <a:spAutoFit/>
          </a:bodyPr>
          <a:lstStyle/>
          <a:p>
            <a:r>
              <a:rPr lang="en-US" baseline="30000" dirty="0"/>
              <a:t>ALICE-PUBLIC-2018-003</a:t>
            </a:r>
            <a:endParaRPr lang="en-US" dirty="0"/>
          </a:p>
        </p:txBody>
      </p:sp>
      <p:sp>
        <p:nvSpPr>
          <p:cNvPr id="15" name="Rounded Rectangle 14"/>
          <p:cNvSpPr/>
          <p:nvPr/>
        </p:nvSpPr>
        <p:spPr>
          <a:xfrm>
            <a:off x="5452534" y="1860821"/>
            <a:ext cx="3457816" cy="487823"/>
          </a:xfrm>
          <a:prstGeom prst="roundRect">
            <a:avLst/>
          </a:prstGeom>
          <a:solidFill>
            <a:srgbClr val="CCFFCC">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66611" y="2259289"/>
            <a:ext cx="509712" cy="369332"/>
          </a:xfrm>
          <a:prstGeom prst="rect">
            <a:avLst/>
          </a:prstGeom>
        </p:spPr>
        <p:txBody>
          <a:bodyPr wrap="none">
            <a:spAutoFit/>
          </a:bodyPr>
          <a:lstStyle/>
          <a:p>
            <a:r>
              <a:rPr lang="en-US" i="1" dirty="0">
                <a:solidFill>
                  <a:schemeClr val="bg1"/>
                </a:solidFill>
              </a:rPr>
              <a:t>b</a:t>
            </a:r>
            <a:r>
              <a:rPr lang="en-US" dirty="0">
                <a:solidFill>
                  <a:schemeClr val="bg1"/>
                </a:solidFill>
              </a:rPr>
              <a:t> </a:t>
            </a:r>
            <a:r>
              <a:rPr lang="ru-RU" dirty="0">
                <a:solidFill>
                  <a:schemeClr val="bg1"/>
                </a:solidFill>
              </a:rPr>
              <a:t>-- </a:t>
            </a:r>
            <a:endParaRPr lang="en-US" dirty="0">
              <a:solidFill>
                <a:schemeClr val="bg1"/>
              </a:solidFill>
            </a:endParaRPr>
          </a:p>
        </p:txBody>
      </p:sp>
      <p:pic>
        <p:nvPicPr>
          <p:cNvPr id="26" name="Picture 25"/>
          <p:cNvPicPr>
            <a:picLocks noChangeAspect="1"/>
          </p:cNvPicPr>
          <p:nvPr/>
        </p:nvPicPr>
        <p:blipFill>
          <a:blip r:embed="rId6"/>
          <a:stretch>
            <a:fillRect/>
          </a:stretch>
        </p:blipFill>
        <p:spPr>
          <a:xfrm>
            <a:off x="8552392" y="76199"/>
            <a:ext cx="532038" cy="738718"/>
          </a:xfrm>
          <a:prstGeom prst="rect">
            <a:avLst/>
          </a:prstGeom>
        </p:spPr>
      </p:pic>
    </p:spTree>
    <p:extLst>
      <p:ext uri="{BB962C8B-B14F-4D97-AF65-F5344CB8AC3E}">
        <p14:creationId xmlns:p14="http://schemas.microsoft.com/office/powerpoint/2010/main" val="42693429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52835"/>
            <a:ext cx="8881533" cy="957898"/>
          </a:xfrm>
        </p:spPr>
        <p:txBody>
          <a:bodyPr>
            <a:normAutofit fontScale="90000"/>
          </a:bodyPr>
          <a:lstStyle/>
          <a:p>
            <a:pPr algn="l"/>
            <a:r>
              <a:rPr lang="en-US" sz="3600" dirty="0" smtClean="0">
                <a:solidFill>
                  <a:srgbClr val="0000FF"/>
                </a:solidFill>
              </a:rPr>
              <a:t>     </a:t>
            </a:r>
            <a:br>
              <a:rPr lang="en-US" sz="3600" dirty="0" smtClean="0">
                <a:solidFill>
                  <a:srgbClr val="0000FF"/>
                </a:solidFill>
              </a:rPr>
            </a:br>
            <a:r>
              <a:rPr lang="en-US" sz="3600" dirty="0">
                <a:solidFill>
                  <a:srgbClr val="0000FF"/>
                </a:solidFill>
              </a:rPr>
              <a:t/>
            </a:r>
            <a:br>
              <a:rPr lang="en-US" sz="3600" dirty="0">
                <a:solidFill>
                  <a:srgbClr val="0000FF"/>
                </a:solidFill>
              </a:rPr>
            </a:br>
            <a:r>
              <a:rPr lang="en-US" sz="3600" dirty="0" smtClean="0">
                <a:solidFill>
                  <a:srgbClr val="0000FF"/>
                </a:solidFill>
              </a:rPr>
              <a:t/>
            </a:r>
            <a:br>
              <a:rPr lang="en-US" sz="3600" dirty="0" smtClean="0">
                <a:solidFill>
                  <a:srgbClr val="0000FF"/>
                </a:solidFill>
              </a:rPr>
            </a:br>
            <a:r>
              <a:rPr lang="en-US" sz="3600" dirty="0" smtClean="0">
                <a:solidFill>
                  <a:srgbClr val="0000FF"/>
                </a:solidFill>
              </a:rPr>
              <a:t>    </a:t>
            </a:r>
            <a:r>
              <a:rPr lang="en-US" sz="3600" dirty="0" err="1" smtClean="0">
                <a:solidFill>
                  <a:srgbClr val="3366FF"/>
                </a:solidFill>
              </a:rPr>
              <a:t>Λ</a:t>
            </a:r>
            <a:r>
              <a:rPr lang="en-US" sz="3600" baseline="-25000" dirty="0" err="1" smtClean="0">
                <a:solidFill>
                  <a:srgbClr val="3366FF"/>
                </a:solidFill>
              </a:rPr>
              <a:t>c</a:t>
            </a:r>
            <a:r>
              <a:rPr lang="en-US" sz="3600" dirty="0" smtClean="0">
                <a:solidFill>
                  <a:srgbClr val="3366FF"/>
                </a:solidFill>
              </a:rPr>
              <a:t> </a:t>
            </a:r>
            <a:r>
              <a:rPr lang="en-US" sz="3600" dirty="0">
                <a:solidFill>
                  <a:srgbClr val="3366FF"/>
                </a:solidFill>
              </a:rPr>
              <a:t>in </a:t>
            </a:r>
            <a:r>
              <a:rPr lang="en-US" sz="3600" dirty="0" smtClean="0">
                <a:solidFill>
                  <a:srgbClr val="3366FF"/>
                </a:solidFill>
              </a:rPr>
              <a:t>pp </a:t>
            </a:r>
            <a:r>
              <a:rPr lang="en-US" sz="3600" dirty="0">
                <a:solidFill>
                  <a:srgbClr val="3366FF"/>
                </a:solidFill>
              </a:rPr>
              <a:t>collisions </a:t>
            </a:r>
            <a:r>
              <a:rPr lang="ru-RU" sz="3600" dirty="0" smtClean="0">
                <a:solidFill>
                  <a:srgbClr val="3366FF"/>
                </a:solidFill>
              </a:rPr>
              <a:t> </a:t>
            </a:r>
            <a:r>
              <a:rPr lang="ru-RU" sz="3600" dirty="0">
                <a:solidFill>
                  <a:srgbClr val="3366FF"/>
                </a:solidFill>
              </a:rPr>
              <a:t>at 7 TeV</a:t>
            </a:r>
            <a:r>
              <a:rPr lang="en-US" sz="3600" dirty="0">
                <a:solidFill>
                  <a:srgbClr val="3366FF"/>
                </a:solidFill>
              </a:rPr>
              <a:t> </a:t>
            </a:r>
            <a:r>
              <a:rPr lang="en-US" sz="3600" dirty="0" smtClean="0">
                <a:solidFill>
                  <a:srgbClr val="3366FF"/>
                </a:solidFill>
              </a:rPr>
              <a:t> </a:t>
            </a:r>
            <a:br>
              <a:rPr lang="en-US" sz="3600" dirty="0" smtClean="0">
                <a:solidFill>
                  <a:srgbClr val="3366FF"/>
                </a:solidFill>
              </a:rPr>
            </a:br>
            <a:r>
              <a:rPr lang="en-US" sz="3600" dirty="0" smtClean="0">
                <a:solidFill>
                  <a:srgbClr val="3366FF"/>
                </a:solidFill>
              </a:rPr>
              <a:t>                              and p</a:t>
            </a:r>
            <a:r>
              <a:rPr lang="en-US" sz="3600" dirty="0">
                <a:solidFill>
                  <a:srgbClr val="3366FF"/>
                </a:solidFill>
              </a:rPr>
              <a:t>-Pb, </a:t>
            </a:r>
            <a:r>
              <a:rPr lang="en-US" sz="3600" dirty="0" smtClean="0">
                <a:solidFill>
                  <a:srgbClr val="3366FF"/>
                </a:solidFill>
              </a:rPr>
              <a:t>collisions </a:t>
            </a:r>
            <a:r>
              <a:rPr lang="ru-RU" sz="3600" dirty="0" smtClean="0">
                <a:solidFill>
                  <a:srgbClr val="3366FF"/>
                </a:solidFill>
              </a:rPr>
              <a:t>at </a:t>
            </a:r>
            <a:r>
              <a:rPr lang="ru-RU" sz="3600" dirty="0">
                <a:solidFill>
                  <a:srgbClr val="3366FF"/>
                </a:solidFill>
              </a:rPr>
              <a:t>5.02 </a:t>
            </a:r>
            <a:r>
              <a:rPr lang="ru-RU" sz="3600" dirty="0" smtClean="0">
                <a:solidFill>
                  <a:srgbClr val="3366FF"/>
                </a:solidFill>
              </a:rPr>
              <a:t>TeV</a:t>
            </a:r>
            <a:r>
              <a:rPr lang="en-US" sz="3600" dirty="0" smtClean="0">
                <a:solidFill>
                  <a:srgbClr val="0000FF"/>
                </a:solidFill>
              </a:rPr>
              <a:t/>
            </a:r>
            <a:br>
              <a:rPr lang="en-US" sz="3600" dirty="0" smtClean="0">
                <a:solidFill>
                  <a:srgbClr val="0000FF"/>
                </a:solidFill>
              </a:rPr>
            </a:br>
            <a:r>
              <a:rPr lang="ru-RU" dirty="0"/>
              <a:t/>
            </a:r>
            <a:br>
              <a:rPr lang="ru-RU" dirty="0"/>
            </a:br>
            <a:r>
              <a:rPr lang="en-US" dirty="0" smtClean="0"/>
              <a:t> </a:t>
            </a:r>
            <a:r>
              <a:rPr lang="en-US" dirty="0"/>
              <a:t/>
            </a:r>
            <a:br>
              <a:rPr lang="en-US" dirty="0"/>
            </a:br>
            <a:endParaRPr lang="en-US" dirty="0"/>
          </a:p>
        </p:txBody>
      </p:sp>
      <p:sp>
        <p:nvSpPr>
          <p:cNvPr id="3" name="Content Placeholder 2"/>
          <p:cNvSpPr>
            <a:spLocks noGrp="1"/>
          </p:cNvSpPr>
          <p:nvPr>
            <p:ph idx="1"/>
          </p:nvPr>
        </p:nvSpPr>
        <p:spPr>
          <a:xfrm>
            <a:off x="956732" y="4609570"/>
            <a:ext cx="8187268" cy="1571097"/>
          </a:xfrm>
        </p:spPr>
        <p:txBody>
          <a:bodyPr>
            <a:normAutofit fontScale="47500" lnSpcReduction="20000"/>
          </a:bodyPr>
          <a:lstStyle/>
          <a:p>
            <a:pPr marL="285750" indent="-285750">
              <a:buFont typeface="Wingdings" charset="2"/>
              <a:buChar char="Ø"/>
            </a:pPr>
            <a:r>
              <a:rPr lang="en-US" sz="4200" dirty="0" err="1"/>
              <a:t>Λ</a:t>
            </a:r>
            <a:r>
              <a:rPr lang="en-US" sz="4200" baseline="30000" dirty="0" err="1"/>
              <a:t>+</a:t>
            </a:r>
            <a:r>
              <a:rPr lang="en-US" sz="4200" baseline="-25000" dirty="0" err="1"/>
              <a:t>c</a:t>
            </a:r>
            <a:r>
              <a:rPr lang="en-US" sz="4200" dirty="0"/>
              <a:t> /D</a:t>
            </a:r>
            <a:r>
              <a:rPr lang="en-US" sz="4200" baseline="30000" dirty="0"/>
              <a:t>0</a:t>
            </a:r>
            <a:r>
              <a:rPr lang="en-US" sz="4200" dirty="0"/>
              <a:t> </a:t>
            </a:r>
            <a:r>
              <a:rPr lang="en-US" sz="4200" dirty="0" smtClean="0"/>
              <a:t>ratio is </a:t>
            </a:r>
            <a:r>
              <a:rPr lang="en-US" sz="4200" dirty="0"/>
              <a:t>sensitive to </a:t>
            </a:r>
            <a:r>
              <a:rPr lang="en-US" sz="4200" dirty="0" smtClean="0"/>
              <a:t> the </a:t>
            </a:r>
            <a:r>
              <a:rPr lang="en-US" sz="4200" dirty="0"/>
              <a:t>c-quark </a:t>
            </a:r>
            <a:r>
              <a:rPr lang="en-US" sz="4200" dirty="0" err="1" smtClean="0"/>
              <a:t>hadronisation</a:t>
            </a:r>
            <a:r>
              <a:rPr lang="en-US" sz="4200" dirty="0" smtClean="0"/>
              <a:t>  mechanism</a:t>
            </a:r>
          </a:p>
          <a:p>
            <a:pPr>
              <a:buFont typeface="Wingdings" charset="2"/>
              <a:buChar char="Ø"/>
            </a:pPr>
            <a:r>
              <a:rPr lang="en-US" sz="4200" dirty="0" smtClean="0"/>
              <a:t>GM</a:t>
            </a:r>
            <a:r>
              <a:rPr lang="en-US" sz="4200" dirty="0"/>
              <a:t>-VFNS </a:t>
            </a:r>
            <a:r>
              <a:rPr lang="en-US" sz="4200" dirty="0" err="1"/>
              <a:t>perturbative</a:t>
            </a:r>
            <a:r>
              <a:rPr lang="en-US" sz="4200" dirty="0"/>
              <a:t> QCD </a:t>
            </a:r>
            <a:r>
              <a:rPr lang="en-US" sz="4200" dirty="0" smtClean="0"/>
              <a:t>calculations  </a:t>
            </a:r>
            <a:r>
              <a:rPr lang="en-US" sz="4200" dirty="0" err="1" smtClean="0">
                <a:solidFill>
                  <a:srgbClr val="FF0000"/>
                </a:solidFill>
              </a:rPr>
              <a:t>underpredict</a:t>
            </a:r>
            <a:r>
              <a:rPr lang="en-US" sz="4200" dirty="0" smtClean="0"/>
              <a:t> </a:t>
            </a:r>
            <a:r>
              <a:rPr lang="en-US" sz="4200" dirty="0"/>
              <a:t>the measured </a:t>
            </a:r>
            <a:r>
              <a:rPr lang="en-US" sz="4200" dirty="0" smtClean="0"/>
              <a:t>values by </a:t>
            </a:r>
            <a:r>
              <a:rPr lang="en-US" sz="4200" dirty="0"/>
              <a:t>a factor of 2.5. </a:t>
            </a:r>
            <a:endParaRPr lang="en-US" sz="4200" dirty="0" smtClean="0"/>
          </a:p>
          <a:p>
            <a:pPr>
              <a:buFont typeface="Wingdings" charset="2"/>
              <a:buChar char="Ø"/>
            </a:pPr>
            <a:r>
              <a:rPr lang="en-US" sz="4200" dirty="0" smtClean="0"/>
              <a:t>PYTHIA with CR – in a better agreement to the data </a:t>
            </a:r>
          </a:p>
          <a:p>
            <a:pPr>
              <a:buFont typeface="Wingdings" charset="2"/>
              <a:buChar char="Ø"/>
            </a:pPr>
            <a:r>
              <a:rPr lang="en-US" sz="4200" dirty="0"/>
              <a:t>DIPSY and </a:t>
            </a:r>
            <a:r>
              <a:rPr lang="en-US" sz="4200" dirty="0" smtClean="0"/>
              <a:t>HERWIG --  significantly </a:t>
            </a:r>
            <a:r>
              <a:rPr lang="en-US" sz="4200" dirty="0"/>
              <a:t>lower </a:t>
            </a:r>
            <a:r>
              <a:rPr lang="en-US" sz="4200" dirty="0" smtClean="0"/>
              <a:t>values</a:t>
            </a:r>
            <a:endParaRPr lang="en-US" sz="2000" dirty="0" smtClean="0"/>
          </a:p>
        </p:txBody>
      </p:sp>
      <p:pic>
        <p:nvPicPr>
          <p:cNvPr id="4" name="Picture 3"/>
          <p:cNvPicPr>
            <a:picLocks noChangeAspect="1"/>
          </p:cNvPicPr>
          <p:nvPr/>
        </p:nvPicPr>
        <p:blipFill>
          <a:blip r:embed="rId3"/>
          <a:stretch>
            <a:fillRect/>
          </a:stretch>
        </p:blipFill>
        <p:spPr>
          <a:xfrm>
            <a:off x="386401" y="1356939"/>
            <a:ext cx="5345533" cy="3205006"/>
          </a:xfrm>
          <a:prstGeom prst="rect">
            <a:avLst/>
          </a:prstGeom>
        </p:spPr>
      </p:pic>
      <p:pic>
        <p:nvPicPr>
          <p:cNvPr id="5" name="Picture 4"/>
          <p:cNvPicPr>
            <a:picLocks noChangeAspect="1"/>
          </p:cNvPicPr>
          <p:nvPr/>
        </p:nvPicPr>
        <p:blipFill>
          <a:blip r:embed="rId4"/>
          <a:stretch>
            <a:fillRect/>
          </a:stretch>
        </p:blipFill>
        <p:spPr>
          <a:xfrm>
            <a:off x="5559307" y="1498600"/>
            <a:ext cx="3584693" cy="3110970"/>
          </a:xfrm>
          <a:prstGeom prst="rect">
            <a:avLst/>
          </a:prstGeom>
        </p:spPr>
      </p:pic>
      <p:sp>
        <p:nvSpPr>
          <p:cNvPr id="6" name="Rectangle 5"/>
          <p:cNvSpPr/>
          <p:nvPr/>
        </p:nvSpPr>
        <p:spPr>
          <a:xfrm>
            <a:off x="6861060" y="1259973"/>
            <a:ext cx="2008082" cy="400110"/>
          </a:xfrm>
          <a:prstGeom prst="rect">
            <a:avLst/>
          </a:prstGeom>
        </p:spPr>
        <p:txBody>
          <a:bodyPr wrap="none">
            <a:spAutoFit/>
          </a:bodyPr>
          <a:lstStyle/>
          <a:p>
            <a:r>
              <a:rPr lang="en-US" sz="2000" dirty="0">
                <a:solidFill>
                  <a:srgbClr val="0000FF"/>
                </a:solidFill>
              </a:rPr>
              <a:t>arXiv:1712.09581 </a:t>
            </a:r>
          </a:p>
        </p:txBody>
      </p:sp>
      <p:sp>
        <p:nvSpPr>
          <p:cNvPr id="8" name="Slide Number Placeholder 7"/>
          <p:cNvSpPr>
            <a:spLocks noGrp="1"/>
          </p:cNvSpPr>
          <p:nvPr>
            <p:ph type="sldNum" sz="quarter" idx="12"/>
          </p:nvPr>
        </p:nvSpPr>
        <p:spPr/>
        <p:txBody>
          <a:bodyPr/>
          <a:lstStyle/>
          <a:p>
            <a:fld id="{9F87DE80-B866-6142-B412-26FBDAB62C8C}" type="slidenum">
              <a:rPr lang="en-US" smtClean="0"/>
              <a:t>42</a:t>
            </a:fld>
            <a:endParaRPr lang="en-US"/>
          </a:p>
        </p:txBody>
      </p:sp>
      <p:cxnSp>
        <p:nvCxnSpPr>
          <p:cNvPr id="9" name="AutoShape 5"/>
          <p:cNvCxnSpPr>
            <a:cxnSpLocks noChangeShapeType="1"/>
          </p:cNvCxnSpPr>
          <p:nvPr/>
        </p:nvCxnSpPr>
        <p:spPr bwMode="auto">
          <a:xfrm>
            <a:off x="650368" y="12530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10" name="Picture 9"/>
          <p:cNvPicPr>
            <a:picLocks noChangeAspect="1"/>
          </p:cNvPicPr>
          <p:nvPr/>
        </p:nvPicPr>
        <p:blipFill>
          <a:blip r:embed="rId5"/>
          <a:stretch>
            <a:fillRect/>
          </a:stretch>
        </p:blipFill>
        <p:spPr>
          <a:xfrm>
            <a:off x="8552392" y="76199"/>
            <a:ext cx="532038" cy="738718"/>
          </a:xfrm>
          <a:prstGeom prst="rect">
            <a:avLst/>
          </a:prstGeom>
        </p:spPr>
      </p:pic>
      <p:sp>
        <p:nvSpPr>
          <p:cNvPr id="13" name="Footer Placeholder 12"/>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7844139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632700" cy="773761"/>
          </a:xfrm>
        </p:spPr>
        <p:txBody>
          <a:bodyPr>
            <a:normAutofit fontScale="90000"/>
          </a:bodyPr>
          <a:lstStyle/>
          <a:p>
            <a:r>
              <a:rPr lang="en-US" sz="3600" dirty="0" smtClean="0">
                <a:solidFill>
                  <a:srgbClr val="3366FF"/>
                </a:solidFill>
              </a:rPr>
              <a:t>Topology of two-particle correlations</a:t>
            </a:r>
            <a:br>
              <a:rPr lang="en-US" sz="3600" dirty="0" smtClean="0">
                <a:solidFill>
                  <a:srgbClr val="3366FF"/>
                </a:solidFill>
              </a:rPr>
            </a:br>
            <a:r>
              <a:rPr lang="en-US" sz="3600" dirty="0" smtClean="0">
                <a:solidFill>
                  <a:srgbClr val="3366FF"/>
                </a:solidFill>
              </a:rPr>
              <a:t>in </a:t>
            </a:r>
            <a:r>
              <a:rPr lang="en-US" sz="3600" dirty="0" err="1" smtClean="0">
                <a:solidFill>
                  <a:srgbClr val="3366FF"/>
                </a:solidFill>
              </a:rPr>
              <a:t>pp</a:t>
            </a:r>
            <a:r>
              <a:rPr lang="en-US" sz="3600" dirty="0" smtClean="0">
                <a:solidFill>
                  <a:srgbClr val="3366FF"/>
                </a:solidFill>
              </a:rPr>
              <a:t>, p-</a:t>
            </a:r>
            <a:r>
              <a:rPr lang="en-US" sz="3600" dirty="0" err="1" smtClean="0">
                <a:solidFill>
                  <a:srgbClr val="3366FF"/>
                </a:solidFill>
              </a:rPr>
              <a:t>Pb</a:t>
            </a:r>
            <a:r>
              <a:rPr lang="en-US" sz="3600" dirty="0" smtClean="0">
                <a:solidFill>
                  <a:srgbClr val="3366FF"/>
                </a:solidFill>
              </a:rPr>
              <a:t> and </a:t>
            </a:r>
            <a:r>
              <a:rPr lang="en-US" sz="3600" dirty="0" err="1" smtClean="0">
                <a:solidFill>
                  <a:srgbClr val="3366FF"/>
                </a:solidFill>
              </a:rPr>
              <a:t>Pb-Pb</a:t>
            </a:r>
            <a:r>
              <a:rPr lang="en-US" sz="3600" dirty="0" smtClean="0">
                <a:solidFill>
                  <a:srgbClr val="3366FF"/>
                </a:solidFill>
              </a:rPr>
              <a:t> collisions</a:t>
            </a:r>
            <a:endParaRPr lang="en-US" sz="3600" dirty="0">
              <a:solidFill>
                <a:srgbClr val="3366FF"/>
              </a:solidFill>
            </a:endParaRPr>
          </a:p>
        </p:txBody>
      </p:sp>
      <p:pic>
        <p:nvPicPr>
          <p:cNvPr id="4" name="Content Placeholder 3" descr="Slide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0020" b="16677"/>
          <a:stretch/>
        </p:blipFill>
        <p:spPr>
          <a:xfrm>
            <a:off x="487384" y="1514153"/>
            <a:ext cx="7852283" cy="3139132"/>
          </a:xfrm>
        </p:spPr>
      </p:pic>
      <p:cxnSp>
        <p:nvCxnSpPr>
          <p:cNvPr id="5" name="AutoShape 5"/>
          <p:cNvCxnSpPr>
            <a:cxnSpLocks noChangeShapeType="1"/>
          </p:cNvCxnSpPr>
          <p:nvPr/>
        </p:nvCxnSpPr>
        <p:spPr bwMode="auto">
          <a:xfrm>
            <a:off x="322792" y="94615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3"/>
          <a:stretch>
            <a:fillRect/>
          </a:stretch>
        </p:blipFill>
        <p:spPr>
          <a:xfrm>
            <a:off x="8552392" y="76199"/>
            <a:ext cx="532038" cy="738718"/>
          </a:xfrm>
          <a:prstGeom prst="rect">
            <a:avLst/>
          </a:prstGeom>
        </p:spPr>
      </p:pic>
      <p:sp>
        <p:nvSpPr>
          <p:cNvPr id="7" name="Slide Number Placeholder 6"/>
          <p:cNvSpPr>
            <a:spLocks noGrp="1"/>
          </p:cNvSpPr>
          <p:nvPr>
            <p:ph type="sldNum" sz="quarter" idx="12"/>
          </p:nvPr>
        </p:nvSpPr>
        <p:spPr/>
        <p:txBody>
          <a:bodyPr/>
          <a:lstStyle/>
          <a:p>
            <a:fld id="{CBF461C7-B9CC-FE43-9A80-35E5AF297FB2}" type="slidenum">
              <a:rPr lang="en-US" smtClean="0"/>
              <a:t>43</a:t>
            </a:fld>
            <a:endParaRPr lang="en-US"/>
          </a:p>
        </p:txBody>
      </p:sp>
      <p:sp>
        <p:nvSpPr>
          <p:cNvPr id="9" name="Rectangle 8"/>
          <p:cNvSpPr/>
          <p:nvPr/>
        </p:nvSpPr>
        <p:spPr>
          <a:xfrm>
            <a:off x="647700" y="4653285"/>
            <a:ext cx="8509000" cy="1600438"/>
          </a:xfrm>
          <a:prstGeom prst="rect">
            <a:avLst/>
          </a:prstGeom>
        </p:spPr>
        <p:txBody>
          <a:bodyPr wrap="square">
            <a:spAutoFit/>
          </a:bodyPr>
          <a:lstStyle/>
          <a:p>
            <a:pPr marL="342900" indent="-342900">
              <a:buFont typeface="Wingdings" charset="2"/>
              <a:buChar char="Ø"/>
            </a:pPr>
            <a:r>
              <a:rPr lang="en-US" sz="2000" dirty="0"/>
              <a:t>P</a:t>
            </a:r>
            <a:r>
              <a:rPr lang="en-US" sz="2000" dirty="0" smtClean="0"/>
              <a:t>article </a:t>
            </a:r>
            <a:r>
              <a:rPr lang="en-US" sz="2000" dirty="0"/>
              <a:t>momentum anisotropy in directions </a:t>
            </a:r>
            <a:r>
              <a:rPr lang="en-US" sz="2000" dirty="0" smtClean="0"/>
              <a:t>transverse </a:t>
            </a:r>
            <a:r>
              <a:rPr lang="en-US" sz="2000" dirty="0"/>
              <a:t>to the beam </a:t>
            </a:r>
          </a:p>
          <a:p>
            <a:pPr marL="342900" indent="-342900">
              <a:buFont typeface="Wingdings" charset="2"/>
              <a:buChar char="Ø"/>
            </a:pPr>
            <a:r>
              <a:rPr lang="en-US" sz="2000" dirty="0" smtClean="0"/>
              <a:t>Fourier components </a:t>
            </a:r>
            <a:r>
              <a:rPr lang="en-US" sz="2000" i="1" dirty="0" err="1"/>
              <a:t>Vn</a:t>
            </a:r>
            <a:r>
              <a:rPr lang="en-US" sz="2000" dirty="0"/>
              <a:t>􏰀 ≡ ⟨</a:t>
            </a:r>
            <a:r>
              <a:rPr lang="en-US" sz="2000" dirty="0" err="1"/>
              <a:t>cos</a:t>
            </a:r>
            <a:r>
              <a:rPr lang="en-US" sz="2000" dirty="0"/>
              <a:t>(</a:t>
            </a:r>
            <a:r>
              <a:rPr lang="en-US" sz="2000" i="1" dirty="0"/>
              <a:t>n</a:t>
            </a:r>
            <a:r>
              <a:rPr lang="en-US" sz="2000" dirty="0"/>
              <a:t>􏰀</a:t>
            </a:r>
            <a:r>
              <a:rPr lang="en-US" sz="2000" dirty="0" err="1"/>
              <a:t>φ</a:t>
            </a:r>
            <a:r>
              <a:rPr lang="en-US" sz="2000" dirty="0"/>
              <a:t>)⟩ are extracted from the long-range azimuthal correlation </a:t>
            </a:r>
            <a:r>
              <a:rPr lang="en-US" sz="2000" dirty="0" smtClean="0"/>
              <a:t>functions </a:t>
            </a:r>
          </a:p>
          <a:p>
            <a:pPr marL="342900" indent="-342900">
              <a:buFont typeface="Wingdings" charset="2"/>
              <a:buChar char="Ø"/>
            </a:pPr>
            <a:r>
              <a:rPr lang="en-US" sz="2000" dirty="0" smtClean="0">
                <a:solidFill>
                  <a:srgbClr val="3366FF"/>
                </a:solidFill>
              </a:rPr>
              <a:t>∆</a:t>
            </a:r>
            <a:r>
              <a:rPr lang="en-US" dirty="0" err="1">
                <a:solidFill>
                  <a:srgbClr val="3366FF"/>
                </a:solidFill>
              </a:rPr>
              <a:t>η</a:t>
            </a:r>
            <a:r>
              <a:rPr lang="en-US" dirty="0">
                <a:solidFill>
                  <a:srgbClr val="3366FF"/>
                </a:solidFill>
              </a:rPr>
              <a:t> gap </a:t>
            </a:r>
            <a:r>
              <a:rPr lang="en-US" dirty="0" smtClean="0">
                <a:solidFill>
                  <a:srgbClr val="3366FF"/>
                </a:solidFill>
              </a:rPr>
              <a:t>may be introduced </a:t>
            </a:r>
            <a:r>
              <a:rPr lang="en-US" dirty="0">
                <a:solidFill>
                  <a:srgbClr val="3366FF"/>
                </a:solidFill>
              </a:rPr>
              <a:t>between the correlated particles </a:t>
            </a:r>
            <a:r>
              <a:rPr lang="en-US" dirty="0">
                <a:solidFill>
                  <a:srgbClr val="000000"/>
                </a:solidFill>
              </a:rPr>
              <a:t>to eliminate </a:t>
            </a:r>
            <a:r>
              <a:rPr lang="en-US" dirty="0" smtClean="0">
                <a:solidFill>
                  <a:srgbClr val="000000"/>
                </a:solidFill>
              </a:rPr>
              <a:t>the role </a:t>
            </a:r>
          </a:p>
          <a:p>
            <a:r>
              <a:rPr lang="en-US" dirty="0">
                <a:solidFill>
                  <a:srgbClr val="000000"/>
                </a:solidFill>
              </a:rPr>
              <a:t> </a:t>
            </a:r>
            <a:r>
              <a:rPr lang="en-US" dirty="0" smtClean="0">
                <a:solidFill>
                  <a:srgbClr val="000000"/>
                </a:solidFill>
              </a:rPr>
              <a:t>      of short</a:t>
            </a:r>
            <a:r>
              <a:rPr lang="en-US" dirty="0">
                <a:solidFill>
                  <a:srgbClr val="000000"/>
                </a:solidFill>
              </a:rPr>
              <a:t>-range contribution </a:t>
            </a:r>
            <a:r>
              <a:rPr lang="en-US" dirty="0" smtClean="0">
                <a:solidFill>
                  <a:srgbClr val="000000"/>
                </a:solidFill>
              </a:rPr>
              <a:t>(e.g. in studies of flow of particles)</a:t>
            </a:r>
            <a:endParaRPr lang="en-US" dirty="0">
              <a:solidFill>
                <a:srgbClr val="000000"/>
              </a:solidFill>
            </a:endParaRPr>
          </a:p>
        </p:txBody>
      </p:sp>
      <p:sp>
        <p:nvSpPr>
          <p:cNvPr id="11" name="Footer Placeholder 10"/>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pic>
        <p:nvPicPr>
          <p:cNvPr id="8" name="Picture 7"/>
          <p:cNvPicPr>
            <a:picLocks noChangeAspect="1"/>
          </p:cNvPicPr>
          <p:nvPr/>
        </p:nvPicPr>
        <p:blipFill>
          <a:blip r:embed="rId4"/>
          <a:stretch>
            <a:fillRect/>
          </a:stretch>
        </p:blipFill>
        <p:spPr>
          <a:xfrm>
            <a:off x="5047459" y="980429"/>
            <a:ext cx="3232941" cy="535518"/>
          </a:xfrm>
          <a:prstGeom prst="rect">
            <a:avLst/>
          </a:prstGeom>
        </p:spPr>
      </p:pic>
    </p:spTree>
    <p:extLst>
      <p:ext uri="{BB962C8B-B14F-4D97-AF65-F5344CB8AC3E}">
        <p14:creationId xmlns:p14="http://schemas.microsoft.com/office/powerpoint/2010/main" val="35688171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92" y="175684"/>
            <a:ext cx="8228013" cy="1143000"/>
          </a:xfrm>
        </p:spPr>
        <p:txBody>
          <a:bodyPr>
            <a:normAutofit fontScale="90000"/>
          </a:bodyPr>
          <a:lstStyle/>
          <a:p>
            <a:pPr algn="l"/>
            <a:r>
              <a:rPr lang="en-US" sz="3100" dirty="0" smtClean="0">
                <a:solidFill>
                  <a:srgbClr val="3366FF"/>
                </a:solidFill>
              </a:rPr>
              <a:t>Search </a:t>
            </a:r>
            <a:r>
              <a:rPr lang="en-US" sz="3100" dirty="0">
                <a:solidFill>
                  <a:srgbClr val="3366FF"/>
                </a:solidFill>
              </a:rPr>
              <a:t>for weakly decaying </a:t>
            </a:r>
            <a:r>
              <a:rPr lang="en-US" sz="3100" dirty="0" smtClean="0">
                <a:solidFill>
                  <a:srgbClr val="3366FF"/>
                </a:solidFill>
              </a:rPr>
              <a:t>􏰌Λn </a:t>
            </a:r>
            <a:r>
              <a:rPr lang="en-US" sz="3100" dirty="0">
                <a:solidFill>
                  <a:srgbClr val="3366FF"/>
                </a:solidFill>
              </a:rPr>
              <a:t>and 􏰌􏰌 </a:t>
            </a:r>
            <a:r>
              <a:rPr lang="en-US" sz="3100" dirty="0" smtClean="0">
                <a:solidFill>
                  <a:srgbClr val="3366FF"/>
                </a:solidFill>
              </a:rPr>
              <a:t>ΛΛ  exotic </a:t>
            </a:r>
            <a:r>
              <a:rPr lang="en-US" sz="3100" dirty="0">
                <a:solidFill>
                  <a:srgbClr val="3366FF"/>
                </a:solidFill>
              </a:rPr>
              <a:t>bound states in central Pb–Pb collisions at √</a:t>
            </a:r>
            <a:r>
              <a:rPr lang="en-US" sz="3100" i="1" dirty="0" err="1">
                <a:solidFill>
                  <a:srgbClr val="3366FF"/>
                </a:solidFill>
              </a:rPr>
              <a:t>s</a:t>
            </a:r>
            <a:r>
              <a:rPr lang="en-US" sz="3100" dirty="0" err="1">
                <a:solidFill>
                  <a:srgbClr val="3366FF"/>
                </a:solidFill>
              </a:rPr>
              <a:t>NN</a:t>
            </a:r>
            <a:r>
              <a:rPr lang="en-US" sz="3100" dirty="0">
                <a:solidFill>
                  <a:srgbClr val="3366FF"/>
                </a:solidFill>
              </a:rPr>
              <a:t> = 2.76 </a:t>
            </a:r>
            <a:r>
              <a:rPr lang="en-US" sz="3100" dirty="0" err="1">
                <a:solidFill>
                  <a:srgbClr val="3366FF"/>
                </a:solidFill>
              </a:rPr>
              <a:t>TeV</a:t>
            </a:r>
            <a:r>
              <a:rPr lang="en-US" sz="3100" dirty="0">
                <a:solidFill>
                  <a:srgbClr val="3366FF"/>
                </a:solidFill>
              </a:rPr>
              <a:t> </a:t>
            </a:r>
            <a:r>
              <a:rPr lang="en-US" sz="3100" dirty="0"/>
              <a:t/>
            </a:r>
            <a:br>
              <a:rPr lang="en-US" sz="3100" dirty="0"/>
            </a:br>
            <a:endParaRPr lang="en-US" sz="2200" dirty="0"/>
          </a:p>
        </p:txBody>
      </p:sp>
      <p:sp>
        <p:nvSpPr>
          <p:cNvPr id="3" name="Slide Number Placeholder 2"/>
          <p:cNvSpPr>
            <a:spLocks noGrp="1"/>
          </p:cNvSpPr>
          <p:nvPr>
            <p:ph type="sldNum" idx="11"/>
          </p:nvPr>
        </p:nvSpPr>
        <p:spPr/>
        <p:txBody>
          <a:bodyPr/>
          <a:lstStyle/>
          <a:p>
            <a:pPr>
              <a:defRPr/>
            </a:pPr>
            <a:fld id="{186489C2-3064-AC4B-91ED-DA6588BA8BEA}" type="slidenum">
              <a:rPr lang="en-US" smtClean="0"/>
              <a:pPr>
                <a:defRPr/>
              </a:pPr>
              <a:t>44</a:t>
            </a:fld>
            <a:endParaRPr lang="en-US"/>
          </a:p>
        </p:txBody>
      </p:sp>
      <p:pic>
        <p:nvPicPr>
          <p:cNvPr id="4" name="Picture 3"/>
          <p:cNvPicPr>
            <a:picLocks noChangeAspect="1"/>
          </p:cNvPicPr>
          <p:nvPr/>
        </p:nvPicPr>
        <p:blipFill>
          <a:blip r:embed="rId3"/>
          <a:stretch>
            <a:fillRect/>
          </a:stretch>
        </p:blipFill>
        <p:spPr>
          <a:xfrm>
            <a:off x="-60786" y="1123315"/>
            <a:ext cx="4528754" cy="2475017"/>
          </a:xfrm>
          <a:prstGeom prst="rect">
            <a:avLst/>
          </a:prstGeom>
        </p:spPr>
      </p:pic>
      <p:pic>
        <p:nvPicPr>
          <p:cNvPr id="5" name="Picture 4"/>
          <p:cNvPicPr>
            <a:picLocks noChangeAspect="1"/>
          </p:cNvPicPr>
          <p:nvPr/>
        </p:nvPicPr>
        <p:blipFill>
          <a:blip r:embed="rId4"/>
          <a:stretch>
            <a:fillRect/>
          </a:stretch>
        </p:blipFill>
        <p:spPr>
          <a:xfrm>
            <a:off x="4507083" y="2968815"/>
            <a:ext cx="4577347" cy="2717800"/>
          </a:xfrm>
          <a:prstGeom prst="rect">
            <a:avLst/>
          </a:prstGeom>
        </p:spPr>
      </p:pic>
      <p:sp>
        <p:nvSpPr>
          <p:cNvPr id="6" name="Rectangle 5"/>
          <p:cNvSpPr/>
          <p:nvPr/>
        </p:nvSpPr>
        <p:spPr>
          <a:xfrm>
            <a:off x="110066" y="4381004"/>
            <a:ext cx="4755836" cy="707886"/>
          </a:xfrm>
          <a:prstGeom prst="rect">
            <a:avLst/>
          </a:prstGeom>
        </p:spPr>
        <p:txBody>
          <a:bodyPr wrap="square">
            <a:spAutoFit/>
          </a:bodyPr>
          <a:lstStyle/>
          <a:p>
            <a:r>
              <a:rPr lang="en-US" sz="2000" dirty="0">
                <a:solidFill>
                  <a:srgbClr val="FF0000"/>
                </a:solidFill>
              </a:rPr>
              <a:t>H-</a:t>
            </a:r>
            <a:r>
              <a:rPr lang="en-US" sz="2000" dirty="0" err="1">
                <a:solidFill>
                  <a:srgbClr val="FF0000"/>
                </a:solidFill>
              </a:rPr>
              <a:t>dibaryon</a:t>
            </a:r>
            <a:r>
              <a:rPr lang="en-US" sz="2000" dirty="0">
                <a:solidFill>
                  <a:srgbClr val="FF0000"/>
                </a:solidFill>
              </a:rPr>
              <a:t> (􏰀􏰀Λ􏰀Λ </a:t>
            </a:r>
            <a:r>
              <a:rPr lang="en-US" sz="2000" dirty="0" smtClean="0">
                <a:solidFill>
                  <a:srgbClr val="FF0000"/>
                </a:solidFill>
              </a:rPr>
              <a:t>is a </a:t>
            </a:r>
            <a:r>
              <a:rPr lang="en-US" sz="2000" dirty="0">
                <a:solidFill>
                  <a:srgbClr val="FF0000"/>
                </a:solidFill>
              </a:rPr>
              <a:t>hypothetical bound state </a:t>
            </a:r>
            <a:r>
              <a:rPr lang="en-US" sz="2000" dirty="0" smtClean="0">
                <a:solidFill>
                  <a:srgbClr val="FF0000"/>
                </a:solidFill>
              </a:rPr>
              <a:t>of </a:t>
            </a:r>
            <a:r>
              <a:rPr lang="en-US" sz="2000" dirty="0" err="1" smtClean="0">
                <a:solidFill>
                  <a:srgbClr val="3366FF"/>
                </a:solidFill>
              </a:rPr>
              <a:t>uuddss</a:t>
            </a:r>
            <a:endParaRPr lang="en-US" dirty="0">
              <a:solidFill>
                <a:srgbClr val="FF0000"/>
              </a:solidFill>
            </a:endParaRPr>
          </a:p>
        </p:txBody>
      </p:sp>
      <p:sp>
        <p:nvSpPr>
          <p:cNvPr id="7" name="Rectangle 6"/>
          <p:cNvSpPr/>
          <p:nvPr/>
        </p:nvSpPr>
        <p:spPr>
          <a:xfrm>
            <a:off x="339094" y="5956240"/>
            <a:ext cx="184666" cy="276999"/>
          </a:xfrm>
          <a:prstGeom prst="rect">
            <a:avLst/>
          </a:prstGeom>
        </p:spPr>
        <p:txBody>
          <a:bodyPr wrap="none">
            <a:spAutoFit/>
          </a:bodyPr>
          <a:lstStyle/>
          <a:p>
            <a:r>
              <a:rPr lang="en-US" baseline="30000" dirty="0" smtClean="0"/>
              <a:t>􏰌</a:t>
            </a:r>
            <a:endParaRPr lang="en-US" sz="2000" dirty="0"/>
          </a:p>
        </p:txBody>
      </p:sp>
      <p:sp>
        <p:nvSpPr>
          <p:cNvPr id="9" name="Rectangle 8"/>
          <p:cNvSpPr/>
          <p:nvPr/>
        </p:nvSpPr>
        <p:spPr>
          <a:xfrm>
            <a:off x="253001" y="3317750"/>
            <a:ext cx="3710693" cy="1015663"/>
          </a:xfrm>
          <a:prstGeom prst="rect">
            <a:avLst/>
          </a:prstGeom>
        </p:spPr>
        <p:txBody>
          <a:bodyPr wrap="square">
            <a:spAutoFit/>
          </a:bodyPr>
          <a:lstStyle/>
          <a:p>
            <a:r>
              <a:rPr lang="en-US" sz="2000" dirty="0" smtClean="0">
                <a:solidFill>
                  <a:srgbClr val="3366FF"/>
                </a:solidFill>
              </a:rPr>
              <a:t>Search for decays:</a:t>
            </a:r>
          </a:p>
          <a:p>
            <a:r>
              <a:rPr lang="en-US" sz="2000" dirty="0">
                <a:solidFill>
                  <a:srgbClr val="3366FF"/>
                </a:solidFill>
              </a:rPr>
              <a:t> </a:t>
            </a:r>
            <a:r>
              <a:rPr lang="en-US" sz="2000" dirty="0" smtClean="0">
                <a:solidFill>
                  <a:srgbClr val="3366FF"/>
                </a:solidFill>
              </a:rPr>
              <a:t>                                    Λn  →  dπ</a:t>
            </a:r>
            <a:r>
              <a:rPr lang="en-US" sz="2000" baseline="30000" dirty="0" smtClean="0">
                <a:solidFill>
                  <a:srgbClr val="3366FF"/>
                </a:solidFill>
              </a:rPr>
              <a:t>+</a:t>
            </a:r>
            <a:r>
              <a:rPr lang="en-US" sz="2000" dirty="0" smtClean="0">
                <a:solidFill>
                  <a:srgbClr val="3366FF"/>
                </a:solidFill>
              </a:rPr>
              <a:t>  </a:t>
            </a:r>
            <a:endParaRPr lang="en-US" sz="2000" dirty="0">
              <a:solidFill>
                <a:srgbClr val="3366FF"/>
              </a:solidFill>
            </a:endParaRPr>
          </a:p>
          <a:p>
            <a:r>
              <a:rPr lang="en-US" sz="2000" dirty="0" smtClean="0">
                <a:solidFill>
                  <a:srgbClr val="3366FF"/>
                </a:solidFill>
              </a:rPr>
              <a:t>                       H</a:t>
            </a:r>
            <a:r>
              <a:rPr lang="en-US" sz="2000" dirty="0">
                <a:solidFill>
                  <a:srgbClr val="3366FF"/>
                </a:solidFill>
              </a:rPr>
              <a:t>-</a:t>
            </a:r>
            <a:r>
              <a:rPr lang="en-US" sz="2000" dirty="0" err="1">
                <a:solidFill>
                  <a:srgbClr val="3366FF"/>
                </a:solidFill>
              </a:rPr>
              <a:t>dibaryon</a:t>
            </a:r>
            <a:r>
              <a:rPr lang="en-US" sz="2000" dirty="0">
                <a:solidFill>
                  <a:srgbClr val="3366FF"/>
                </a:solidFill>
              </a:rPr>
              <a:t> → </a:t>
            </a:r>
            <a:r>
              <a:rPr lang="en-US" sz="2000" dirty="0" smtClean="0">
                <a:solidFill>
                  <a:srgbClr val="3366FF"/>
                </a:solidFill>
              </a:rPr>
              <a:t>􏰌Λpπ</a:t>
            </a:r>
            <a:r>
              <a:rPr lang="en-US" sz="2000" dirty="0">
                <a:solidFill>
                  <a:srgbClr val="3366FF"/>
                </a:solidFill>
              </a:rPr>
              <a:t>−</a:t>
            </a:r>
          </a:p>
        </p:txBody>
      </p:sp>
      <p:cxnSp>
        <p:nvCxnSpPr>
          <p:cNvPr id="10" name="AutoShape 5"/>
          <p:cNvCxnSpPr>
            <a:cxnSpLocks noChangeShapeType="1"/>
          </p:cNvCxnSpPr>
          <p:nvPr/>
        </p:nvCxnSpPr>
        <p:spPr bwMode="auto">
          <a:xfrm>
            <a:off x="193734" y="113665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1" name="Rectangle 10"/>
          <p:cNvSpPr/>
          <p:nvPr/>
        </p:nvSpPr>
        <p:spPr>
          <a:xfrm>
            <a:off x="4772574" y="1653214"/>
            <a:ext cx="4572000" cy="646331"/>
          </a:xfrm>
          <a:prstGeom prst="rect">
            <a:avLst/>
          </a:prstGeom>
        </p:spPr>
        <p:txBody>
          <a:bodyPr>
            <a:spAutoFit/>
          </a:bodyPr>
          <a:lstStyle/>
          <a:p>
            <a:r>
              <a:rPr lang="en-US" dirty="0">
                <a:solidFill>
                  <a:srgbClr val="3366FF"/>
                </a:solidFill>
              </a:rPr>
              <a:t>Invariant mass </a:t>
            </a:r>
            <a:r>
              <a:rPr lang="en-US" dirty="0" smtClean="0">
                <a:solidFill>
                  <a:srgbClr val="3366FF"/>
                </a:solidFill>
              </a:rPr>
              <a:t>distributions </a:t>
            </a:r>
          </a:p>
          <a:p>
            <a:r>
              <a:rPr lang="en-US" dirty="0">
                <a:solidFill>
                  <a:srgbClr val="3366FF"/>
                </a:solidFill>
              </a:rPr>
              <a:t>f</a:t>
            </a:r>
            <a:r>
              <a:rPr lang="en-US" dirty="0" smtClean="0">
                <a:solidFill>
                  <a:srgbClr val="3366FF"/>
                </a:solidFill>
              </a:rPr>
              <a:t>or dπ</a:t>
            </a:r>
            <a:r>
              <a:rPr lang="en-US" baseline="30000" dirty="0" smtClean="0">
                <a:solidFill>
                  <a:srgbClr val="3366FF"/>
                </a:solidFill>
              </a:rPr>
              <a:t>+</a:t>
            </a:r>
            <a:r>
              <a:rPr lang="en-US" dirty="0" smtClean="0">
                <a:solidFill>
                  <a:srgbClr val="3366FF"/>
                </a:solidFill>
              </a:rPr>
              <a:t>   and </a:t>
            </a:r>
            <a:r>
              <a:rPr lang="en-US" dirty="0">
                <a:solidFill>
                  <a:srgbClr val="3366FF"/>
                </a:solidFill>
              </a:rPr>
              <a:t>for Λpπ</a:t>
            </a:r>
            <a:r>
              <a:rPr lang="en-US" baseline="30000" dirty="0">
                <a:solidFill>
                  <a:srgbClr val="3366FF"/>
                </a:solidFill>
              </a:rPr>
              <a:t>−</a:t>
            </a:r>
            <a:r>
              <a:rPr lang="en-US" dirty="0">
                <a:solidFill>
                  <a:srgbClr val="3366FF"/>
                </a:solidFill>
              </a:rPr>
              <a:t> </a:t>
            </a:r>
            <a:endParaRPr lang="en-US" dirty="0" smtClean="0">
              <a:solidFill>
                <a:srgbClr val="3366FF"/>
              </a:solidFill>
            </a:endParaRPr>
          </a:p>
        </p:txBody>
      </p:sp>
      <p:cxnSp>
        <p:nvCxnSpPr>
          <p:cNvPr id="13" name="Straight Connector 12"/>
          <p:cNvCxnSpPr/>
          <p:nvPr/>
        </p:nvCxnSpPr>
        <p:spPr>
          <a:xfrm>
            <a:off x="4467968" y="103863"/>
            <a:ext cx="39793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350513" y="1237265"/>
            <a:ext cx="3491360" cy="400110"/>
          </a:xfrm>
          <a:prstGeom prst="rect">
            <a:avLst/>
          </a:prstGeom>
        </p:spPr>
        <p:txBody>
          <a:bodyPr wrap="none">
            <a:spAutoFit/>
          </a:bodyPr>
          <a:lstStyle/>
          <a:p>
            <a:r>
              <a:rPr lang="en-US" sz="2000" dirty="0" err="1" smtClean="0">
                <a:solidFill>
                  <a:srgbClr val="3366FF"/>
                </a:solidFill>
              </a:rPr>
              <a:t>Phys.Lett</a:t>
            </a:r>
            <a:r>
              <a:rPr lang="en-US" sz="2000" dirty="0" smtClean="0">
                <a:solidFill>
                  <a:srgbClr val="3366FF"/>
                </a:solidFill>
              </a:rPr>
              <a:t>. B 752 (2016) 267-277</a:t>
            </a:r>
            <a:endParaRPr lang="en-US" sz="2000" dirty="0"/>
          </a:p>
        </p:txBody>
      </p:sp>
      <p:cxnSp>
        <p:nvCxnSpPr>
          <p:cNvPr id="17" name="Straight Connector 16"/>
          <p:cNvCxnSpPr/>
          <p:nvPr/>
        </p:nvCxnSpPr>
        <p:spPr>
          <a:xfrm>
            <a:off x="5239573" y="2000395"/>
            <a:ext cx="143933"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79133" y="3705315"/>
            <a:ext cx="39793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19966" y="3719161"/>
            <a:ext cx="19473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110066" y="5097308"/>
            <a:ext cx="4572000" cy="1015663"/>
          </a:xfrm>
          <a:prstGeom prst="rect">
            <a:avLst/>
          </a:prstGeom>
        </p:spPr>
        <p:txBody>
          <a:bodyPr>
            <a:spAutoFit/>
          </a:bodyPr>
          <a:lstStyle/>
          <a:p>
            <a:r>
              <a:rPr lang="en-US" sz="2000" dirty="0">
                <a:solidFill>
                  <a:srgbClr val="3366FF"/>
                </a:solidFill>
              </a:rPr>
              <a:t>R.L. Jaffe, </a:t>
            </a:r>
            <a:r>
              <a:rPr lang="en-US" sz="2000" dirty="0" smtClean="0">
                <a:solidFill>
                  <a:srgbClr val="0000FF"/>
                </a:solidFill>
              </a:rPr>
              <a:t>“Perhaps </a:t>
            </a:r>
            <a:r>
              <a:rPr lang="en-US" sz="2000" dirty="0">
                <a:solidFill>
                  <a:srgbClr val="0000FF"/>
                </a:solidFill>
              </a:rPr>
              <a:t>a stable </a:t>
            </a:r>
            <a:r>
              <a:rPr lang="en-US" sz="2000" dirty="0" err="1" smtClean="0">
                <a:solidFill>
                  <a:srgbClr val="0000FF"/>
                </a:solidFill>
              </a:rPr>
              <a:t>dihyperon</a:t>
            </a:r>
            <a:r>
              <a:rPr lang="en-US" sz="2000" dirty="0" smtClean="0">
                <a:solidFill>
                  <a:srgbClr val="0000FF"/>
                </a:solidFill>
              </a:rPr>
              <a:t>”</a:t>
            </a:r>
            <a:r>
              <a:rPr lang="en-US" sz="2000" dirty="0" smtClean="0"/>
              <a:t>, </a:t>
            </a:r>
            <a:r>
              <a:rPr lang="en-US" sz="2000" dirty="0"/>
              <a:t>Phys. Rev. </a:t>
            </a:r>
            <a:r>
              <a:rPr lang="en-US" sz="2000" dirty="0" err="1"/>
              <a:t>Lett</a:t>
            </a:r>
            <a:r>
              <a:rPr lang="en-US" sz="2000" dirty="0"/>
              <a:t>. 38 (1977) 195, Erratum,</a:t>
            </a:r>
          </a:p>
          <a:p>
            <a:r>
              <a:rPr lang="hu-HU" sz="2000" dirty="0"/>
              <a:t>Phys. Rev. Lett. 38 (1977) 617.</a:t>
            </a:r>
            <a:endParaRPr lang="en-US" sz="2000" dirty="0"/>
          </a:p>
        </p:txBody>
      </p:sp>
      <p:pic>
        <p:nvPicPr>
          <p:cNvPr id="18" name="Picture 17"/>
          <p:cNvPicPr>
            <a:picLocks noChangeAspect="1"/>
          </p:cNvPicPr>
          <p:nvPr/>
        </p:nvPicPr>
        <p:blipFill>
          <a:blip r:embed="rId5"/>
          <a:stretch>
            <a:fillRect/>
          </a:stretch>
        </p:blipFill>
        <p:spPr>
          <a:xfrm>
            <a:off x="8552392" y="76199"/>
            <a:ext cx="532038" cy="738718"/>
          </a:xfrm>
          <a:prstGeom prst="rect">
            <a:avLst/>
          </a:prstGeom>
        </p:spPr>
      </p:pic>
      <p:sp>
        <p:nvSpPr>
          <p:cNvPr id="8" name="Rectangle 7"/>
          <p:cNvSpPr/>
          <p:nvPr/>
        </p:nvSpPr>
        <p:spPr>
          <a:xfrm>
            <a:off x="2379133" y="6356350"/>
            <a:ext cx="4572000" cy="461665"/>
          </a:xfrm>
          <a:prstGeom prst="rect">
            <a:avLst/>
          </a:prstGeom>
        </p:spPr>
        <p:txBody>
          <a:bodyPr>
            <a:spAutoFit/>
          </a:bodyPr>
          <a:lstStyle/>
          <a:p>
            <a:pPr algn="ctr"/>
            <a:r>
              <a:rPr lang="en-US" sz="1200" dirty="0">
                <a:solidFill>
                  <a:schemeClr val="bg1">
                    <a:lumMod val="75000"/>
                  </a:schemeClr>
                </a:solidFill>
              </a:rPr>
              <a:t>Grigory </a:t>
            </a:r>
            <a:r>
              <a:rPr lang="en-US" sz="1200" dirty="0" err="1">
                <a:solidFill>
                  <a:schemeClr val="bg1">
                    <a:lumMod val="75000"/>
                  </a:schemeClr>
                </a:solidFill>
              </a:rPr>
              <a:t>Feofilov</a:t>
            </a:r>
            <a:r>
              <a:rPr lang="en-US" sz="1200" dirty="0">
                <a:solidFill>
                  <a:schemeClr val="bg1">
                    <a:lumMod val="75000"/>
                  </a:schemeClr>
                </a:solidFill>
              </a:rPr>
              <a:t> (for ALICE Collaboration), </a:t>
            </a:r>
          </a:p>
          <a:p>
            <a:pPr algn="ctr"/>
            <a:r>
              <a:rPr lang="en-US" sz="1200" dirty="0">
                <a:solidFill>
                  <a:schemeClr val="bg1">
                    <a:lumMod val="75000"/>
                  </a:schemeClr>
                </a:solidFill>
              </a:rPr>
              <a:t>HSQCD'2018, </a:t>
            </a:r>
            <a:r>
              <a:rPr lang="en-US" sz="1200" dirty="0" err="1">
                <a:solidFill>
                  <a:schemeClr val="bg1">
                    <a:lumMod val="75000"/>
                  </a:schemeClr>
                </a:solidFill>
              </a:rPr>
              <a:t>Gatchina</a:t>
            </a:r>
            <a:r>
              <a:rPr lang="en-US" sz="1200" dirty="0">
                <a:solidFill>
                  <a:schemeClr val="bg1">
                    <a:lumMod val="75000"/>
                  </a:schemeClr>
                </a:solidFill>
              </a:rPr>
              <a:t>, 09.08.2018</a:t>
            </a:r>
          </a:p>
        </p:txBody>
      </p:sp>
    </p:spTree>
    <p:extLst>
      <p:ext uri="{BB962C8B-B14F-4D97-AF65-F5344CB8AC3E}">
        <p14:creationId xmlns:p14="http://schemas.microsoft.com/office/powerpoint/2010/main" val="25266557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3366FF"/>
                </a:solidFill>
              </a:rPr>
              <a:t>Upper limits of </a:t>
            </a:r>
            <a:r>
              <a:rPr lang="en-US" i="1" dirty="0" err="1" smtClean="0">
                <a:solidFill>
                  <a:srgbClr val="3366FF"/>
                </a:solidFill>
              </a:rPr>
              <a:t>dN</a:t>
            </a:r>
            <a:r>
              <a:rPr lang="en-US" i="1" dirty="0" smtClean="0">
                <a:solidFill>
                  <a:srgbClr val="3366FF"/>
                </a:solidFill>
              </a:rPr>
              <a:t>/</a:t>
            </a:r>
            <a:r>
              <a:rPr lang="en-US" i="1" dirty="0" err="1" smtClean="0">
                <a:solidFill>
                  <a:srgbClr val="3366FF"/>
                </a:solidFill>
              </a:rPr>
              <a:t>dy</a:t>
            </a:r>
            <a:r>
              <a:rPr lang="en-US" i="1" dirty="0" smtClean="0">
                <a:solidFill>
                  <a:srgbClr val="3366FF"/>
                </a:solidFill>
              </a:rPr>
              <a:t/>
            </a:r>
            <a:br>
              <a:rPr lang="en-US" i="1" dirty="0" smtClean="0">
                <a:solidFill>
                  <a:srgbClr val="3366FF"/>
                </a:solidFill>
              </a:rPr>
            </a:br>
            <a:r>
              <a:rPr lang="en-US" i="1" dirty="0" smtClean="0">
                <a:solidFill>
                  <a:srgbClr val="3366FF"/>
                </a:solidFill>
              </a:rPr>
              <a:t>for</a:t>
            </a:r>
            <a:r>
              <a:rPr lang="en-US" dirty="0" smtClean="0">
                <a:solidFill>
                  <a:srgbClr val="3366FF"/>
                </a:solidFill>
              </a:rPr>
              <a:t>􏰌 Λn and  H-</a:t>
            </a:r>
            <a:r>
              <a:rPr lang="en-US" dirty="0" err="1" smtClean="0">
                <a:solidFill>
                  <a:srgbClr val="3366FF"/>
                </a:solidFill>
              </a:rPr>
              <a:t>dibaryon</a:t>
            </a:r>
            <a:r>
              <a:rPr lang="en-US" i="1" dirty="0" smtClean="0">
                <a:solidFill>
                  <a:srgbClr val="3366FF"/>
                </a:solidFill>
              </a:rPr>
              <a:t> </a:t>
            </a:r>
            <a:r>
              <a:rPr lang="en-US" dirty="0"/>
              <a:t/>
            </a:r>
            <a:br>
              <a:rPr lang="en-US" dirty="0"/>
            </a:br>
            <a:endParaRPr lang="en-US" sz="2200" dirty="0"/>
          </a:p>
        </p:txBody>
      </p:sp>
      <p:sp>
        <p:nvSpPr>
          <p:cNvPr id="3" name="Slide Number Placeholder 2"/>
          <p:cNvSpPr>
            <a:spLocks noGrp="1"/>
          </p:cNvSpPr>
          <p:nvPr>
            <p:ph type="sldNum" idx="11"/>
          </p:nvPr>
        </p:nvSpPr>
        <p:spPr/>
        <p:txBody>
          <a:bodyPr/>
          <a:lstStyle/>
          <a:p>
            <a:pPr>
              <a:defRPr/>
            </a:pPr>
            <a:fld id="{186489C2-3064-AC4B-91ED-DA6588BA8BEA}" type="slidenum">
              <a:rPr lang="en-US" smtClean="0"/>
              <a:pPr>
                <a:defRPr/>
              </a:pPr>
              <a:t>45</a:t>
            </a:fld>
            <a:endParaRPr lang="en-US"/>
          </a:p>
        </p:txBody>
      </p:sp>
      <p:pic>
        <p:nvPicPr>
          <p:cNvPr id="4" name="Picture 3"/>
          <p:cNvPicPr>
            <a:picLocks noChangeAspect="1"/>
          </p:cNvPicPr>
          <p:nvPr/>
        </p:nvPicPr>
        <p:blipFill>
          <a:blip r:embed="rId3"/>
          <a:stretch>
            <a:fillRect/>
          </a:stretch>
        </p:blipFill>
        <p:spPr>
          <a:xfrm>
            <a:off x="-120120" y="1602288"/>
            <a:ext cx="3616201" cy="2360764"/>
          </a:xfrm>
          <a:prstGeom prst="rect">
            <a:avLst/>
          </a:prstGeom>
        </p:spPr>
      </p:pic>
      <p:sp>
        <p:nvSpPr>
          <p:cNvPr id="5" name="Rectangle 4"/>
          <p:cNvSpPr/>
          <p:nvPr/>
        </p:nvSpPr>
        <p:spPr>
          <a:xfrm>
            <a:off x="170420" y="1314450"/>
            <a:ext cx="3706225" cy="369332"/>
          </a:xfrm>
          <a:prstGeom prst="rect">
            <a:avLst/>
          </a:prstGeom>
        </p:spPr>
        <p:txBody>
          <a:bodyPr wrap="none">
            <a:spAutoFit/>
          </a:bodyPr>
          <a:lstStyle/>
          <a:p>
            <a:r>
              <a:rPr lang="en-US" i="1" dirty="0">
                <a:solidFill>
                  <a:srgbClr val="3366FF"/>
                </a:solidFill>
              </a:rPr>
              <a:t>Physics Letters B 752 (2016) 267–277 </a:t>
            </a:r>
            <a:endParaRPr lang="en-US" dirty="0"/>
          </a:p>
        </p:txBody>
      </p:sp>
      <p:cxnSp>
        <p:nvCxnSpPr>
          <p:cNvPr id="6" name="AutoShape 5"/>
          <p:cNvCxnSpPr>
            <a:cxnSpLocks noChangeShapeType="1"/>
          </p:cNvCxnSpPr>
          <p:nvPr/>
        </p:nvCxnSpPr>
        <p:spPr bwMode="auto">
          <a:xfrm>
            <a:off x="100013" y="131445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7" name="Straight Connector 6"/>
          <p:cNvCxnSpPr/>
          <p:nvPr/>
        </p:nvCxnSpPr>
        <p:spPr>
          <a:xfrm>
            <a:off x="2963333" y="820298"/>
            <a:ext cx="397934"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972171"/>
            <a:ext cx="8813799" cy="2585323"/>
          </a:xfrm>
          <a:prstGeom prst="rect">
            <a:avLst/>
          </a:prstGeom>
        </p:spPr>
        <p:txBody>
          <a:bodyPr wrap="square">
            <a:spAutoFit/>
          </a:bodyPr>
          <a:lstStyle/>
          <a:p>
            <a:pPr marL="285750" indent="-285750">
              <a:buFont typeface="Wingdings" charset="2"/>
              <a:buChar char="Ø"/>
            </a:pPr>
            <a:r>
              <a:rPr lang="en-US" dirty="0">
                <a:solidFill>
                  <a:srgbClr val="3366FF"/>
                </a:solidFill>
              </a:rPr>
              <a:t>The upper limits are obtained </a:t>
            </a:r>
            <a:endParaRPr lang="en-US" dirty="0" smtClean="0">
              <a:solidFill>
                <a:srgbClr val="3366FF"/>
              </a:solidFill>
            </a:endParaRPr>
          </a:p>
          <a:p>
            <a:r>
              <a:rPr lang="en-US" dirty="0">
                <a:solidFill>
                  <a:srgbClr val="3366FF"/>
                </a:solidFill>
              </a:rPr>
              <a:t> </a:t>
            </a:r>
            <a:r>
              <a:rPr lang="en-US" dirty="0" smtClean="0">
                <a:solidFill>
                  <a:srgbClr val="3366FF"/>
                </a:solidFill>
              </a:rPr>
              <a:t>                  for </a:t>
            </a:r>
            <a:r>
              <a:rPr lang="en-US" dirty="0">
                <a:solidFill>
                  <a:srgbClr val="3366FF"/>
                </a:solidFill>
              </a:rPr>
              <a:t>different lifetimes. </a:t>
            </a:r>
            <a:endParaRPr lang="en-US" dirty="0" smtClean="0">
              <a:solidFill>
                <a:srgbClr val="3366FF"/>
              </a:solidFill>
            </a:endParaRPr>
          </a:p>
          <a:p>
            <a:pPr marL="285750" indent="-285750">
              <a:buFont typeface="Wingdings" charset="2"/>
              <a:buChar char="Ø"/>
            </a:pPr>
            <a:r>
              <a:rPr lang="en-US" dirty="0" smtClean="0">
                <a:solidFill>
                  <a:srgbClr val="3366FF"/>
                </a:solidFill>
              </a:rPr>
              <a:t>The </a:t>
            </a:r>
            <a:r>
              <a:rPr lang="en-US" dirty="0">
                <a:solidFill>
                  <a:srgbClr val="3366FF"/>
                </a:solidFill>
              </a:rPr>
              <a:t>values are well below </a:t>
            </a:r>
            <a:endParaRPr lang="en-US" dirty="0" smtClean="0">
              <a:solidFill>
                <a:srgbClr val="3366FF"/>
              </a:solidFill>
            </a:endParaRPr>
          </a:p>
          <a:p>
            <a:r>
              <a:rPr lang="en-US" dirty="0">
                <a:solidFill>
                  <a:srgbClr val="3366FF"/>
                </a:solidFill>
              </a:rPr>
              <a:t> </a:t>
            </a:r>
            <a:r>
              <a:rPr lang="en-US" dirty="0" smtClean="0">
                <a:solidFill>
                  <a:srgbClr val="3366FF"/>
                </a:solidFill>
              </a:rPr>
              <a:t>the </a:t>
            </a:r>
            <a:r>
              <a:rPr lang="en-US" dirty="0">
                <a:solidFill>
                  <a:srgbClr val="3366FF"/>
                </a:solidFill>
              </a:rPr>
              <a:t>model predictions </a:t>
            </a:r>
            <a:r>
              <a:rPr lang="en-US" dirty="0" smtClean="0">
                <a:solidFill>
                  <a:srgbClr val="3366FF"/>
                </a:solidFill>
              </a:rPr>
              <a:t>with </a:t>
            </a:r>
            <a:r>
              <a:rPr lang="en-US" dirty="0">
                <a:solidFill>
                  <a:srgbClr val="3366FF"/>
                </a:solidFill>
              </a:rPr>
              <a:t>realistic </a:t>
            </a:r>
            <a:endParaRPr lang="en-US" dirty="0" smtClean="0">
              <a:solidFill>
                <a:srgbClr val="3366FF"/>
              </a:solidFill>
            </a:endParaRPr>
          </a:p>
          <a:p>
            <a:r>
              <a:rPr lang="en-US" dirty="0">
                <a:solidFill>
                  <a:srgbClr val="3366FF"/>
                </a:solidFill>
              </a:rPr>
              <a:t>a</a:t>
            </a:r>
            <a:r>
              <a:rPr lang="en-US" dirty="0" smtClean="0">
                <a:solidFill>
                  <a:srgbClr val="3366FF"/>
                </a:solidFill>
              </a:rPr>
              <a:t>ssumed branching </a:t>
            </a:r>
            <a:r>
              <a:rPr lang="en-US" dirty="0">
                <a:solidFill>
                  <a:srgbClr val="3366FF"/>
                </a:solidFill>
              </a:rPr>
              <a:t>ratios and </a:t>
            </a:r>
            <a:endParaRPr lang="en-US" dirty="0" smtClean="0">
              <a:solidFill>
                <a:srgbClr val="3366FF"/>
              </a:solidFill>
            </a:endParaRPr>
          </a:p>
          <a:p>
            <a:r>
              <a:rPr lang="en-US" dirty="0" smtClean="0">
                <a:solidFill>
                  <a:srgbClr val="3366FF"/>
                </a:solidFill>
              </a:rPr>
              <a:t>Reasonable lifetimes  </a:t>
            </a:r>
          </a:p>
          <a:p>
            <a:pPr marL="285750" indent="-285750">
              <a:buFont typeface="Wingdings" charset="2"/>
              <a:buChar char="Ø"/>
            </a:pPr>
            <a:r>
              <a:rPr lang="en-US" dirty="0" smtClean="0">
                <a:solidFill>
                  <a:srgbClr val="FF0000"/>
                </a:solidFill>
              </a:rPr>
              <a:t>Thus</a:t>
            </a:r>
            <a:r>
              <a:rPr lang="en-US" dirty="0">
                <a:solidFill>
                  <a:srgbClr val="FF0000"/>
                </a:solidFill>
              </a:rPr>
              <a:t>, ALICE  results do not support </a:t>
            </a:r>
            <a:endParaRPr lang="en-US" dirty="0" smtClean="0">
              <a:solidFill>
                <a:srgbClr val="FF0000"/>
              </a:solidFill>
            </a:endParaRPr>
          </a:p>
          <a:p>
            <a:r>
              <a:rPr lang="en-US" dirty="0" smtClean="0">
                <a:solidFill>
                  <a:srgbClr val="FF0000"/>
                </a:solidFill>
              </a:rPr>
              <a:t>the </a:t>
            </a:r>
            <a:r>
              <a:rPr lang="en-US" dirty="0">
                <a:solidFill>
                  <a:srgbClr val="FF0000"/>
                </a:solidFill>
              </a:rPr>
              <a:t>existence of the H-</a:t>
            </a:r>
            <a:r>
              <a:rPr lang="en-US" dirty="0" err="1">
                <a:solidFill>
                  <a:srgbClr val="FF0000"/>
                </a:solidFill>
              </a:rPr>
              <a:t>dibaryon</a:t>
            </a:r>
            <a:r>
              <a:rPr lang="en-US" dirty="0">
                <a:solidFill>
                  <a:srgbClr val="FF0000"/>
                </a:solidFill>
              </a:rPr>
              <a:t> </a:t>
            </a:r>
            <a:endParaRPr lang="ru-RU" dirty="0">
              <a:solidFill>
                <a:srgbClr val="FF0000"/>
              </a:solidFill>
            </a:endParaRPr>
          </a:p>
          <a:p>
            <a:r>
              <a:rPr lang="en-US" dirty="0">
                <a:solidFill>
                  <a:srgbClr val="FF0000"/>
                </a:solidFill>
              </a:rPr>
              <a:t>and the </a:t>
            </a:r>
            <a:r>
              <a:rPr lang="en-US" dirty="0">
                <a:solidFill>
                  <a:srgbClr val="FF0000"/>
                </a:solidFill>
                <a:latin typeface="ＭＳ ゴシック"/>
                <a:ea typeface="ＭＳ ゴシック"/>
                <a:cs typeface="ＭＳ ゴシック"/>
              </a:rPr>
              <a:t>∧</a:t>
            </a:r>
            <a:r>
              <a:rPr lang="en-US" dirty="0">
                <a:solidFill>
                  <a:srgbClr val="FF0000"/>
                </a:solidFill>
              </a:rPr>
              <a:t>􏰌n bound state.</a:t>
            </a:r>
          </a:p>
        </p:txBody>
      </p:sp>
      <p:pic>
        <p:nvPicPr>
          <p:cNvPr id="9" name="Picture 8"/>
          <p:cNvPicPr>
            <a:picLocks noChangeAspect="1"/>
          </p:cNvPicPr>
          <p:nvPr/>
        </p:nvPicPr>
        <p:blipFill>
          <a:blip r:embed="rId4"/>
          <a:stretch>
            <a:fillRect/>
          </a:stretch>
        </p:blipFill>
        <p:spPr>
          <a:xfrm>
            <a:off x="8552392" y="76199"/>
            <a:ext cx="532038" cy="738718"/>
          </a:xfrm>
          <a:prstGeom prst="rect">
            <a:avLst/>
          </a:prstGeom>
        </p:spPr>
      </p:pic>
      <p:sp>
        <p:nvSpPr>
          <p:cNvPr id="10" name="Rectangle 9"/>
          <p:cNvSpPr/>
          <p:nvPr/>
        </p:nvSpPr>
        <p:spPr>
          <a:xfrm>
            <a:off x="2413000" y="6356350"/>
            <a:ext cx="4572000" cy="461665"/>
          </a:xfrm>
          <a:prstGeom prst="rect">
            <a:avLst/>
          </a:prstGeom>
        </p:spPr>
        <p:txBody>
          <a:bodyPr>
            <a:spAutoFit/>
          </a:bodyPr>
          <a:lstStyle/>
          <a:p>
            <a:pPr algn="ctr"/>
            <a:r>
              <a:rPr lang="en-US" sz="1200" dirty="0">
                <a:solidFill>
                  <a:schemeClr val="bg1">
                    <a:lumMod val="75000"/>
                  </a:schemeClr>
                </a:solidFill>
              </a:rPr>
              <a:t>Grigory </a:t>
            </a:r>
            <a:r>
              <a:rPr lang="en-US" sz="1200" dirty="0" err="1">
                <a:solidFill>
                  <a:schemeClr val="bg1">
                    <a:lumMod val="75000"/>
                  </a:schemeClr>
                </a:solidFill>
              </a:rPr>
              <a:t>Feofilov</a:t>
            </a:r>
            <a:r>
              <a:rPr lang="en-US" sz="1200" dirty="0">
                <a:solidFill>
                  <a:schemeClr val="bg1">
                    <a:lumMod val="75000"/>
                  </a:schemeClr>
                </a:solidFill>
              </a:rPr>
              <a:t> (for ALICE Collaboration), </a:t>
            </a:r>
          </a:p>
          <a:p>
            <a:pPr algn="ctr"/>
            <a:r>
              <a:rPr lang="en-US" sz="1200" dirty="0">
                <a:solidFill>
                  <a:schemeClr val="bg1">
                    <a:lumMod val="75000"/>
                  </a:schemeClr>
                </a:solidFill>
              </a:rPr>
              <a:t>HSQCD'2018, </a:t>
            </a:r>
            <a:r>
              <a:rPr lang="en-US" sz="1200" dirty="0" err="1">
                <a:solidFill>
                  <a:schemeClr val="bg1">
                    <a:lumMod val="75000"/>
                  </a:schemeClr>
                </a:solidFill>
              </a:rPr>
              <a:t>Gatchina</a:t>
            </a:r>
            <a:r>
              <a:rPr lang="en-US" sz="1200" dirty="0">
                <a:solidFill>
                  <a:schemeClr val="bg1">
                    <a:lumMod val="75000"/>
                  </a:schemeClr>
                </a:solidFill>
              </a:rPr>
              <a:t>, 09.08.2018</a:t>
            </a:r>
          </a:p>
        </p:txBody>
      </p:sp>
      <p:sp>
        <p:nvSpPr>
          <p:cNvPr id="11" name="Rectangle 10"/>
          <p:cNvSpPr/>
          <p:nvPr/>
        </p:nvSpPr>
        <p:spPr>
          <a:xfrm>
            <a:off x="3950003" y="5219297"/>
            <a:ext cx="5206393" cy="923330"/>
          </a:xfrm>
          <a:prstGeom prst="rect">
            <a:avLst/>
          </a:prstGeom>
        </p:spPr>
        <p:txBody>
          <a:bodyPr wrap="square">
            <a:spAutoFit/>
          </a:bodyPr>
          <a:lstStyle/>
          <a:p>
            <a:pPr marL="285750" indent="-285750">
              <a:buFont typeface="Wingdings" charset="2"/>
              <a:buChar char="Ø"/>
            </a:pPr>
            <a:r>
              <a:rPr lang="en-US" dirty="0">
                <a:solidFill>
                  <a:srgbClr val="FF0000"/>
                </a:solidFill>
              </a:rPr>
              <a:t>M</a:t>
            </a:r>
            <a:r>
              <a:rPr lang="ru-RU" dirty="0" err="1" smtClean="0">
                <a:solidFill>
                  <a:srgbClr val="FF0000"/>
                </a:solidFill>
              </a:rPr>
              <a:t>easurements</a:t>
            </a:r>
            <a:r>
              <a:rPr lang="ru-RU" dirty="0" smtClean="0">
                <a:solidFill>
                  <a:srgbClr val="FF0000"/>
                </a:solidFill>
              </a:rPr>
              <a:t> </a:t>
            </a:r>
            <a:r>
              <a:rPr lang="ru-RU" dirty="0" err="1"/>
              <a:t>of</a:t>
            </a:r>
            <a:r>
              <a:rPr lang="ru-RU" dirty="0"/>
              <a:t> </a:t>
            </a:r>
            <a:r>
              <a:rPr lang="ru-RU" dirty="0" err="1"/>
              <a:t>the</a:t>
            </a:r>
            <a:r>
              <a:rPr lang="ru-RU" dirty="0"/>
              <a:t> </a:t>
            </a:r>
            <a:r>
              <a:rPr lang="ru-RU" dirty="0" err="1"/>
              <a:t>baryon-baryon</a:t>
            </a:r>
            <a:r>
              <a:rPr lang="ru-RU" dirty="0"/>
              <a:t> </a:t>
            </a:r>
            <a:r>
              <a:rPr lang="ru-RU" dirty="0" err="1"/>
              <a:t>correlations</a:t>
            </a:r>
            <a:r>
              <a:rPr lang="ru-RU" dirty="0"/>
              <a:t> </a:t>
            </a:r>
            <a:r>
              <a:rPr lang="ru-RU" dirty="0" err="1"/>
              <a:t>that</a:t>
            </a:r>
            <a:r>
              <a:rPr lang="ru-RU" dirty="0"/>
              <a:t> </a:t>
            </a:r>
            <a:r>
              <a:rPr lang="ru-RU" dirty="0" err="1"/>
              <a:t>are</a:t>
            </a:r>
            <a:r>
              <a:rPr lang="ru-RU" dirty="0"/>
              <a:t> </a:t>
            </a:r>
            <a:r>
              <a:rPr lang="ru-RU" dirty="0" err="1"/>
              <a:t>also</a:t>
            </a:r>
            <a:r>
              <a:rPr lang="ru-RU" dirty="0"/>
              <a:t> </a:t>
            </a:r>
            <a:r>
              <a:rPr lang="ru-RU" dirty="0" err="1"/>
              <a:t>sensitive</a:t>
            </a:r>
            <a:r>
              <a:rPr lang="ru-RU" dirty="0"/>
              <a:t> </a:t>
            </a:r>
            <a:r>
              <a:rPr lang="ru-RU" dirty="0" err="1"/>
              <a:t>to</a:t>
            </a:r>
            <a:r>
              <a:rPr lang="ru-RU" dirty="0"/>
              <a:t> </a:t>
            </a:r>
            <a:r>
              <a:rPr lang="ru-RU" dirty="0" err="1" smtClean="0"/>
              <a:t>the</a:t>
            </a:r>
            <a:r>
              <a:rPr lang="en-US" dirty="0"/>
              <a:t> </a:t>
            </a:r>
            <a:r>
              <a:rPr lang="ru-RU" dirty="0" err="1" smtClean="0"/>
              <a:t>binding</a:t>
            </a:r>
            <a:r>
              <a:rPr lang="ru-RU" dirty="0" smtClean="0"/>
              <a:t> </a:t>
            </a:r>
            <a:r>
              <a:rPr lang="ru-RU" dirty="0" err="1" smtClean="0"/>
              <a:t>potential</a:t>
            </a:r>
            <a:r>
              <a:rPr lang="en-US" dirty="0"/>
              <a:t> </a:t>
            </a:r>
            <a:r>
              <a:rPr lang="ru-RU" dirty="0" err="1" smtClean="0">
                <a:solidFill>
                  <a:srgbClr val="FF0000"/>
                </a:solidFill>
              </a:rPr>
              <a:t>disfavor</a:t>
            </a:r>
            <a:r>
              <a:rPr lang="ru-RU" dirty="0" smtClean="0">
                <a:solidFill>
                  <a:srgbClr val="FF0000"/>
                </a:solidFill>
              </a:rPr>
              <a:t> </a:t>
            </a:r>
            <a:r>
              <a:rPr lang="ru-RU" dirty="0" err="1">
                <a:solidFill>
                  <a:srgbClr val="FF0000"/>
                </a:solidFill>
              </a:rPr>
              <a:t>the</a:t>
            </a:r>
            <a:r>
              <a:rPr lang="ru-RU" dirty="0">
                <a:solidFill>
                  <a:srgbClr val="FF0000"/>
                </a:solidFill>
              </a:rPr>
              <a:t> </a:t>
            </a:r>
            <a:r>
              <a:rPr lang="en-US" dirty="0" smtClean="0">
                <a:solidFill>
                  <a:srgbClr val="FF0000"/>
                </a:solidFill>
                <a:latin typeface="ＭＳ ゴシック"/>
                <a:ea typeface="ＭＳ ゴシック"/>
                <a:cs typeface="ＭＳ ゴシック"/>
              </a:rPr>
              <a:t>∧∧</a:t>
            </a:r>
            <a:r>
              <a:rPr lang="ru-RU" dirty="0" smtClean="0">
                <a:solidFill>
                  <a:srgbClr val="FF0000"/>
                </a:solidFill>
              </a:rPr>
              <a:t>-</a:t>
            </a:r>
            <a:r>
              <a:rPr lang="ru-RU" dirty="0">
                <a:solidFill>
                  <a:srgbClr val="FF0000"/>
                </a:solidFill>
              </a:rPr>
              <a:t>baryon </a:t>
            </a:r>
            <a:endParaRPr lang="en-US" dirty="0">
              <a:solidFill>
                <a:srgbClr val="FF0000"/>
              </a:solidFill>
            </a:endParaRPr>
          </a:p>
        </p:txBody>
      </p:sp>
      <p:pic>
        <p:nvPicPr>
          <p:cNvPr id="16" name="Picture 15" descr="fig-2018-May-10-LambdaLambda_global.gif"/>
          <p:cNvPicPr>
            <a:picLocks noChangeAspect="1"/>
          </p:cNvPicPr>
          <p:nvPr/>
        </p:nvPicPr>
        <p:blipFill rotWithShape="1">
          <a:blip r:embed="rId5">
            <a:extLst>
              <a:ext uri="{28A0092B-C50C-407E-A947-70E740481C1C}">
                <a14:useLocalDpi xmlns:a14="http://schemas.microsoft.com/office/drawing/2010/main" val="0"/>
              </a:ext>
            </a:extLst>
          </a:blip>
          <a:srcRect l="-6119" r="6119"/>
          <a:stretch/>
        </p:blipFill>
        <p:spPr>
          <a:xfrm>
            <a:off x="3100867" y="1392767"/>
            <a:ext cx="5883245" cy="3169361"/>
          </a:xfrm>
          <a:prstGeom prst="rect">
            <a:avLst/>
          </a:prstGeom>
        </p:spPr>
      </p:pic>
    </p:spTree>
    <p:extLst>
      <p:ext uri="{BB962C8B-B14F-4D97-AF65-F5344CB8AC3E}">
        <p14:creationId xmlns:p14="http://schemas.microsoft.com/office/powerpoint/2010/main" val="36129161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solidFill>
                  <a:srgbClr val="3366FF"/>
                </a:solidFill>
                <a:cs typeface="Times New Roman"/>
              </a:rPr>
              <a:t>Talk layout</a:t>
            </a:r>
            <a:endParaRPr lang="en-US" sz="3600" dirty="0">
              <a:solidFill>
                <a:srgbClr val="3366FF"/>
              </a:solidFill>
              <a:cs typeface="Times New Roman"/>
            </a:endParaRPr>
          </a:p>
        </p:txBody>
      </p:sp>
      <p:sp>
        <p:nvSpPr>
          <p:cNvPr id="3" name="Content Placeholder 2"/>
          <p:cNvSpPr>
            <a:spLocks noGrp="1"/>
          </p:cNvSpPr>
          <p:nvPr>
            <p:ph idx="1"/>
          </p:nvPr>
        </p:nvSpPr>
        <p:spPr>
          <a:xfrm>
            <a:off x="457200" y="1744671"/>
            <a:ext cx="8305801" cy="2641062"/>
          </a:xfrm>
        </p:spPr>
        <p:txBody>
          <a:bodyPr>
            <a:normAutofit/>
          </a:bodyPr>
          <a:lstStyle/>
          <a:p>
            <a:pPr>
              <a:buFont typeface="Wingdings" charset="2"/>
              <a:buChar char="Ø"/>
            </a:pPr>
            <a:r>
              <a:rPr lang="en-US" sz="2000" dirty="0" smtClean="0">
                <a:solidFill>
                  <a:srgbClr val="000000"/>
                </a:solidFill>
                <a:cs typeface="Times New Roman"/>
              </a:rPr>
              <a:t>Introduction</a:t>
            </a:r>
          </a:p>
          <a:p>
            <a:pPr>
              <a:buFont typeface="Wingdings" charset="2"/>
              <a:buChar char="Ø"/>
            </a:pPr>
            <a:r>
              <a:rPr lang="en-US" sz="2000" dirty="0">
                <a:solidFill>
                  <a:srgbClr val="000000"/>
                </a:solidFill>
              </a:rPr>
              <a:t>M</a:t>
            </a:r>
            <a:r>
              <a:rPr lang="en-US" sz="2000" dirty="0" smtClean="0">
                <a:solidFill>
                  <a:srgbClr val="000000"/>
                </a:solidFill>
              </a:rPr>
              <a:t>ulti</a:t>
            </a:r>
            <a:r>
              <a:rPr lang="en-US" sz="2000" dirty="0">
                <a:solidFill>
                  <a:srgbClr val="000000"/>
                </a:solidFill>
              </a:rPr>
              <a:t>-particle production in pp, p-Pb and A-A collisions </a:t>
            </a:r>
          </a:p>
          <a:p>
            <a:pPr lvl="1">
              <a:buFont typeface="Wingdings" charset="2"/>
              <a:buChar char="Ø"/>
            </a:pPr>
            <a:r>
              <a:rPr lang="en-US" sz="2000" dirty="0">
                <a:solidFill>
                  <a:srgbClr val="000000"/>
                </a:solidFill>
              </a:rPr>
              <a:t>I</a:t>
            </a:r>
            <a:r>
              <a:rPr lang="en-US" sz="2000" dirty="0" smtClean="0">
                <a:solidFill>
                  <a:srgbClr val="000000"/>
                </a:solidFill>
              </a:rPr>
              <a:t>ndications </a:t>
            </a:r>
            <a:r>
              <a:rPr lang="en-US" sz="2000" dirty="0">
                <a:solidFill>
                  <a:srgbClr val="000000"/>
                </a:solidFill>
              </a:rPr>
              <a:t>on collectivity in small systems </a:t>
            </a:r>
            <a:endParaRPr lang="en-US" sz="2000" dirty="0" smtClean="0">
              <a:solidFill>
                <a:srgbClr val="000000"/>
              </a:solidFill>
            </a:endParaRPr>
          </a:p>
          <a:p>
            <a:pPr lvl="1">
              <a:buFont typeface="Wingdings" charset="2"/>
              <a:buChar char="Ø"/>
            </a:pPr>
            <a:r>
              <a:rPr lang="en-US" sz="2000" dirty="0" smtClean="0">
                <a:solidFill>
                  <a:srgbClr val="000000"/>
                </a:solidFill>
              </a:rPr>
              <a:t>Strangeness yields</a:t>
            </a:r>
            <a:r>
              <a:rPr lang="en-US" sz="2000" dirty="0">
                <a:solidFill>
                  <a:srgbClr val="3366FF"/>
                </a:solidFill>
              </a:rPr>
              <a:t> </a:t>
            </a:r>
            <a:r>
              <a:rPr lang="en-US" sz="2000" dirty="0" smtClean="0"/>
              <a:t>in pp</a:t>
            </a:r>
            <a:r>
              <a:rPr lang="en-US" sz="2000" dirty="0"/>
              <a:t>, p-Pb and </a:t>
            </a:r>
            <a:r>
              <a:rPr lang="en-US" sz="2000" dirty="0" err="1"/>
              <a:t>Pb-Pb</a:t>
            </a:r>
            <a:r>
              <a:rPr lang="en-US" sz="2000" dirty="0"/>
              <a:t> </a:t>
            </a:r>
            <a:r>
              <a:rPr lang="en-US" sz="2000" dirty="0" smtClean="0"/>
              <a:t>collisions </a:t>
            </a:r>
          </a:p>
          <a:p>
            <a:pPr lvl="1">
              <a:buFont typeface="Wingdings" charset="2"/>
              <a:buChar char="Ø"/>
            </a:pPr>
            <a:r>
              <a:rPr lang="en-US" sz="2000" dirty="0" smtClean="0">
                <a:solidFill>
                  <a:srgbClr val="000000"/>
                </a:solidFill>
              </a:rPr>
              <a:t>Flow </a:t>
            </a:r>
            <a:r>
              <a:rPr lang="en-US" sz="2000" dirty="0">
                <a:solidFill>
                  <a:srgbClr val="000000"/>
                </a:solidFill>
              </a:rPr>
              <a:t>of different </a:t>
            </a:r>
            <a:r>
              <a:rPr lang="en-US" sz="2000" dirty="0" smtClean="0">
                <a:solidFill>
                  <a:srgbClr val="000000"/>
                </a:solidFill>
              </a:rPr>
              <a:t>particles</a:t>
            </a:r>
            <a:endParaRPr lang="en-US" sz="2000" dirty="0" smtClean="0"/>
          </a:p>
          <a:p>
            <a:pPr>
              <a:buFont typeface="Wingdings" charset="2"/>
              <a:buChar char="Ø"/>
            </a:pPr>
            <a:r>
              <a:rPr lang="en-US" sz="2000" dirty="0" smtClean="0">
                <a:solidFill>
                  <a:srgbClr val="000000"/>
                </a:solidFill>
              </a:rPr>
              <a:t>Production </a:t>
            </a:r>
            <a:r>
              <a:rPr lang="en-US" sz="2000" dirty="0">
                <a:solidFill>
                  <a:srgbClr val="000000"/>
                </a:solidFill>
              </a:rPr>
              <a:t>of light nuclei and exotic states of some </a:t>
            </a:r>
            <a:r>
              <a:rPr lang="en-US" sz="2000" dirty="0" err="1">
                <a:solidFill>
                  <a:srgbClr val="000000"/>
                </a:solidFill>
              </a:rPr>
              <a:t>hypernuclei</a:t>
            </a:r>
            <a:r>
              <a:rPr lang="en-US" sz="2000" dirty="0">
                <a:solidFill>
                  <a:srgbClr val="000000"/>
                </a:solidFill>
              </a:rPr>
              <a:t> </a:t>
            </a:r>
            <a:endParaRPr lang="en-US" sz="2000" dirty="0" smtClean="0">
              <a:solidFill>
                <a:srgbClr val="000000"/>
              </a:solidFill>
            </a:endParaRPr>
          </a:p>
          <a:p>
            <a:pPr>
              <a:buFont typeface="Wingdings" charset="2"/>
              <a:buChar char="Ø"/>
            </a:pPr>
            <a:r>
              <a:rPr lang="en-US" sz="2000" dirty="0" smtClean="0">
                <a:solidFill>
                  <a:srgbClr val="000000"/>
                </a:solidFill>
              </a:rPr>
              <a:t>Future studies </a:t>
            </a:r>
            <a:r>
              <a:rPr lang="en-US" sz="2000" dirty="0">
                <a:solidFill>
                  <a:srgbClr val="000000"/>
                </a:solidFill>
              </a:rPr>
              <a:t>of rare processes of heavy </a:t>
            </a:r>
            <a:r>
              <a:rPr lang="en-US" sz="2000" dirty="0" err="1" smtClean="0">
                <a:solidFill>
                  <a:srgbClr val="000000"/>
                </a:solidFill>
              </a:rPr>
              <a:t>flavour</a:t>
            </a:r>
            <a:r>
              <a:rPr lang="en-US" sz="2000" dirty="0" smtClean="0">
                <a:solidFill>
                  <a:srgbClr val="000000"/>
                </a:solidFill>
              </a:rPr>
              <a:t> formation</a:t>
            </a:r>
          </a:p>
          <a:p>
            <a:pPr marL="0" indent="0">
              <a:buNone/>
            </a:pPr>
            <a:endParaRPr lang="en-US" sz="2400" dirty="0">
              <a:solidFill>
                <a:srgbClr val="0000FF"/>
              </a:solidFill>
              <a:latin typeface="Times New Roman"/>
              <a:cs typeface="Times New Roman"/>
            </a:endParaRPr>
          </a:p>
        </p:txBody>
      </p:sp>
      <p:sp>
        <p:nvSpPr>
          <p:cNvPr id="4" name="Rectangle 3"/>
          <p:cNvSpPr/>
          <p:nvPr/>
        </p:nvSpPr>
        <p:spPr>
          <a:xfrm>
            <a:off x="228600" y="5072896"/>
            <a:ext cx="8796866" cy="1149032"/>
          </a:xfrm>
          <a:prstGeom prst="rect">
            <a:avLst/>
          </a:prstGeom>
        </p:spPr>
        <p:txBody>
          <a:bodyPr wrap="square">
            <a:spAutoFit/>
          </a:bodyPr>
          <a:lstStyle/>
          <a:p>
            <a:endParaRPr lang="en-US" sz="1400" i="1" dirty="0" smtClean="0">
              <a:cs typeface="Times New Roman"/>
            </a:endParaRPr>
          </a:p>
          <a:p>
            <a:r>
              <a:rPr lang="en-US" sz="1400" dirty="0" smtClean="0"/>
              <a:t> </a:t>
            </a:r>
            <a:endParaRPr lang="en-US" sz="1600" b="1" i="1" dirty="0" smtClean="0">
              <a:latin typeface="Times New Roman"/>
              <a:cs typeface="Times New Roman"/>
            </a:endParaRPr>
          </a:p>
          <a:p>
            <a:endParaRPr lang="en-US" sz="1600" b="1" i="1" baseline="30000" dirty="0">
              <a:latin typeface="Times New Roman"/>
              <a:cs typeface="Times New Roman"/>
            </a:endParaRPr>
          </a:p>
          <a:p>
            <a:endParaRPr lang="en-US" b="1" i="1" baseline="30000" dirty="0"/>
          </a:p>
          <a:p>
            <a:endParaRPr lang="en-US" dirty="0"/>
          </a:p>
        </p:txBody>
      </p:sp>
      <p:sp>
        <p:nvSpPr>
          <p:cNvPr id="7" name="Slide Number Placeholder 6"/>
          <p:cNvSpPr>
            <a:spLocks noGrp="1"/>
          </p:cNvSpPr>
          <p:nvPr>
            <p:ph type="sldNum" sz="quarter" idx="12"/>
          </p:nvPr>
        </p:nvSpPr>
        <p:spPr/>
        <p:txBody>
          <a:bodyPr/>
          <a:lstStyle/>
          <a:p>
            <a:fld id="{64A37AA1-420C-964A-9246-19B621C1F940}" type="slidenum">
              <a:rPr lang="en-US" smtClean="0"/>
              <a:t>46</a:t>
            </a:fld>
            <a:endParaRPr lang="en-US" dirty="0"/>
          </a:p>
        </p:txBody>
      </p:sp>
      <p:cxnSp>
        <p:nvCxnSpPr>
          <p:cNvPr id="6" name="AutoShape 5"/>
          <p:cNvCxnSpPr>
            <a:cxnSpLocks noChangeShapeType="1"/>
          </p:cNvCxnSpPr>
          <p:nvPr/>
        </p:nvCxnSpPr>
        <p:spPr bwMode="auto">
          <a:xfrm>
            <a:off x="228600" y="914400"/>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a:stretch>
            <a:fillRect/>
          </a:stretch>
        </p:blipFill>
        <p:spPr>
          <a:xfrm>
            <a:off x="8534401" y="83508"/>
            <a:ext cx="532038" cy="720825"/>
          </a:xfrm>
          <a:prstGeom prst="rect">
            <a:avLst/>
          </a:prstGeom>
        </p:spPr>
      </p:pic>
      <p:sp>
        <p:nvSpPr>
          <p:cNvPr id="10" name="Footer Placeholder 9"/>
          <p:cNvSpPr>
            <a:spLocks noGrp="1"/>
          </p:cNvSpPr>
          <p:nvPr>
            <p:ph type="ftr" sz="quarter" idx="11"/>
          </p:nvPr>
        </p:nvSpPr>
        <p:spPr/>
        <p:txBody>
          <a:bodyPr/>
          <a:lstStyle/>
          <a:p>
            <a:r>
              <a:rPr lang="en-US" dirty="0" smtClean="0"/>
              <a:t>Grigory </a:t>
            </a:r>
            <a:r>
              <a:rPr lang="en-US" dirty="0" err="1" smtClean="0"/>
              <a:t>Feofilov</a:t>
            </a:r>
            <a:r>
              <a:rPr lang="en-US" dirty="0" smtClean="0"/>
              <a:t> (for ALICE Collaboration),  </a:t>
            </a:r>
            <a:r>
              <a:rPr lang="en-US" dirty="0" err="1" smtClean="0"/>
              <a:t>XXIVth</a:t>
            </a:r>
            <a:r>
              <a:rPr lang="en-US" dirty="0" smtClean="0"/>
              <a:t> International </a:t>
            </a:r>
            <a:r>
              <a:rPr lang="en-US" dirty="0" err="1" smtClean="0"/>
              <a:t>Baldin</a:t>
            </a:r>
            <a:r>
              <a:rPr lang="en-US" dirty="0" smtClean="0"/>
              <a:t> Seminar , JINR, </a:t>
            </a:r>
            <a:r>
              <a:rPr lang="en-US" dirty="0" err="1" smtClean="0"/>
              <a:t>Dubna</a:t>
            </a:r>
            <a:r>
              <a:rPr lang="en-US" dirty="0" smtClean="0"/>
              <a:t>, September 17-22, 2018 </a:t>
            </a:r>
            <a:endParaRPr lang="en-US" dirty="0"/>
          </a:p>
        </p:txBody>
      </p:sp>
    </p:spTree>
    <p:extLst>
      <p:ext uri="{BB962C8B-B14F-4D97-AF65-F5344CB8AC3E}">
        <p14:creationId xmlns:p14="http://schemas.microsoft.com/office/powerpoint/2010/main" val="14793848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67"/>
            <a:ext cx="8229600" cy="1143000"/>
          </a:xfrm>
        </p:spPr>
        <p:txBody>
          <a:bodyPr>
            <a:normAutofit/>
          </a:bodyPr>
          <a:lstStyle/>
          <a:p>
            <a:r>
              <a:rPr lang="en-US" sz="3600" dirty="0" smtClean="0">
                <a:solidFill>
                  <a:srgbClr val="0000FF"/>
                </a:solidFill>
                <a:cs typeface="Times New Roman"/>
              </a:rPr>
              <a:t>ALICE Data accumulated since 2009</a:t>
            </a:r>
            <a:endParaRPr lang="en-US" sz="3600" dirty="0">
              <a:solidFill>
                <a:srgbClr val="0000FF"/>
              </a:solidFill>
              <a:cs typeface="Times New Roman"/>
            </a:endParaRPr>
          </a:p>
        </p:txBody>
      </p:sp>
      <p:sp>
        <p:nvSpPr>
          <p:cNvPr id="9" name="Content Placeholder 8"/>
          <p:cNvSpPr>
            <a:spLocks noGrp="1"/>
          </p:cNvSpPr>
          <p:nvPr>
            <p:ph idx="1"/>
          </p:nvPr>
        </p:nvSpPr>
        <p:spPr>
          <a:xfrm>
            <a:off x="457200" y="4892537"/>
            <a:ext cx="8226954" cy="2536296"/>
          </a:xfrm>
        </p:spPr>
        <p:txBody>
          <a:bodyPr>
            <a:normAutofit/>
          </a:bodyPr>
          <a:lstStyle/>
          <a:p>
            <a:pPr marL="0" indent="0">
              <a:buNone/>
            </a:pPr>
            <a:r>
              <a:rPr lang="en-US" sz="2000" b="1" dirty="0" smtClean="0">
                <a:solidFill>
                  <a:srgbClr val="0000FF"/>
                </a:solidFill>
              </a:rPr>
              <a:t> </a:t>
            </a:r>
            <a:endParaRPr lang="en-US" sz="2000" dirty="0">
              <a:solidFill>
                <a:srgbClr val="0000FF"/>
              </a:solidFill>
            </a:endParaRPr>
          </a:p>
          <a:p>
            <a:pPr marL="0" indent="0">
              <a:buNone/>
            </a:pPr>
            <a:endParaRPr lang="en-US" dirty="0">
              <a:solidFill>
                <a:srgbClr val="FF0000"/>
              </a:solidFill>
            </a:endParaRPr>
          </a:p>
        </p:txBody>
      </p:sp>
      <p:sp>
        <p:nvSpPr>
          <p:cNvPr id="16" name="Slide Number Placeholder 15"/>
          <p:cNvSpPr>
            <a:spLocks noGrp="1"/>
          </p:cNvSpPr>
          <p:nvPr>
            <p:ph type="sldNum" sz="quarter" idx="12"/>
          </p:nvPr>
        </p:nvSpPr>
        <p:spPr/>
        <p:txBody>
          <a:bodyPr/>
          <a:lstStyle/>
          <a:p>
            <a:fld id="{64A37AA1-420C-964A-9246-19B621C1F940}" type="slidenum">
              <a:rPr lang="en-US" smtClean="0"/>
              <a:t>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02451413"/>
              </p:ext>
            </p:extLst>
          </p:nvPr>
        </p:nvGraphicFramePr>
        <p:xfrm>
          <a:off x="681065" y="1336536"/>
          <a:ext cx="7590868" cy="4516119"/>
        </p:xfrm>
        <a:graphic>
          <a:graphicData uri="http://schemas.openxmlformats.org/drawingml/2006/table">
            <a:tbl>
              <a:tblPr firstRow="1" bandRow="1">
                <a:tableStyleId>{5C22544A-7EE6-4342-B048-85BDC9FD1C3A}</a:tableStyleId>
              </a:tblPr>
              <a:tblGrid>
                <a:gridCol w="3849352"/>
                <a:gridCol w="3741516"/>
              </a:tblGrid>
              <a:tr h="370840">
                <a:tc>
                  <a:txBody>
                    <a:bodyPr/>
                    <a:lstStyle/>
                    <a:p>
                      <a:r>
                        <a:rPr lang="en-US" dirty="0" smtClean="0"/>
                        <a:t>Run 1 (2009-2013</a:t>
                      </a:r>
                      <a:endParaRPr lang="en-US" dirty="0"/>
                    </a:p>
                  </a:txBody>
                  <a:tcPr/>
                </a:tc>
                <a:tc>
                  <a:txBody>
                    <a:bodyPr/>
                    <a:lstStyle/>
                    <a:p>
                      <a:r>
                        <a:rPr lang="en-US" dirty="0" smtClean="0"/>
                        <a:t>Run 2 (2015-now)</a:t>
                      </a:r>
                      <a:endParaRPr lang="en-US" dirty="0"/>
                    </a:p>
                  </a:txBody>
                  <a:tcPr/>
                </a:tc>
              </a:tr>
              <a:tr h="370840">
                <a:tc>
                  <a:txBody>
                    <a:bodyPr/>
                    <a:lstStyle/>
                    <a:p>
                      <a:r>
                        <a:rPr lang="en-US" dirty="0" smtClean="0">
                          <a:solidFill>
                            <a:schemeClr val="tx1"/>
                          </a:solidFill>
                          <a:hlinkClick r:id="rId2"/>
                        </a:rPr>
                        <a:t>Pb-Pb@  2.76</a:t>
                      </a:r>
                      <a:r>
                        <a:rPr lang="en-US" dirty="0" smtClean="0">
                          <a:solidFill>
                            <a:schemeClr val="tx1"/>
                          </a:solidFill>
                        </a:rPr>
                        <a:t> TeV</a:t>
                      </a:r>
                      <a:endParaRPr lang="en-US" dirty="0">
                        <a:solidFill>
                          <a:schemeClr val="tx1"/>
                        </a:solidFill>
                      </a:endParaRPr>
                    </a:p>
                  </a:txBody>
                  <a:tcPr/>
                </a:tc>
                <a:tc>
                  <a:txBody>
                    <a:bodyPr/>
                    <a:lstStyle/>
                    <a:p>
                      <a:r>
                        <a:rPr lang="en-US" dirty="0" smtClean="0">
                          <a:solidFill>
                            <a:srgbClr val="3366FF"/>
                          </a:solidFill>
                        </a:rPr>
                        <a:t>Pb-Pb@ </a:t>
                      </a:r>
                      <a:r>
                        <a:rPr lang="en-US" dirty="0" smtClean="0">
                          <a:solidFill>
                            <a:schemeClr val="tx1"/>
                          </a:solidFill>
                        </a:rPr>
                        <a:t>5.02 TeV,</a:t>
                      </a:r>
                      <a:r>
                        <a:rPr lang="en-US" baseline="0" dirty="0" smtClean="0">
                          <a:solidFill>
                            <a:schemeClr val="tx1"/>
                          </a:solidFill>
                        </a:rPr>
                        <a:t> (~ 250 μb</a:t>
                      </a:r>
                      <a:r>
                        <a:rPr lang="en-US" baseline="30000" dirty="0" smtClean="0">
                          <a:solidFill>
                            <a:schemeClr val="tx1"/>
                          </a:solidFill>
                        </a:rPr>
                        <a:t>-1</a:t>
                      </a:r>
                      <a:r>
                        <a:rPr lang="ru-RU" baseline="30000" dirty="0" smtClean="0">
                          <a:solidFill>
                            <a:schemeClr val="tx1"/>
                          </a:solidFill>
                        </a:rPr>
                        <a:t> </a:t>
                      </a:r>
                      <a:r>
                        <a:rPr lang="en-US" dirty="0" smtClean="0">
                          <a:solidFill>
                            <a:schemeClr val="tx1"/>
                          </a:solidFill>
                        </a:rPr>
                        <a:t>)</a:t>
                      </a:r>
                    </a:p>
                    <a:p>
                      <a:r>
                        <a:rPr lang="en-US" dirty="0" smtClean="0">
                          <a:solidFill>
                            <a:schemeClr val="tx1"/>
                          </a:solidFill>
                        </a:rPr>
                        <a:t>~ 130 million MB events</a:t>
                      </a:r>
                    </a:p>
                    <a:p>
                      <a:endParaRPr lang="ru-RU"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i="1" dirty="0" smtClean="0">
                          <a:solidFill>
                            <a:schemeClr val="tx1"/>
                          </a:solidFill>
                        </a:rPr>
                        <a:t>By</a:t>
                      </a:r>
                      <a:r>
                        <a:rPr lang="en-US" sz="1600" i="1" baseline="0" dirty="0" smtClean="0">
                          <a:solidFill>
                            <a:schemeClr val="tx1"/>
                          </a:solidFill>
                        </a:rPr>
                        <a:t> end of 2018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i="1" baseline="0" dirty="0" smtClean="0">
                          <a:solidFill>
                            <a:schemeClr val="tx1"/>
                          </a:solidFill>
                        </a:rPr>
                        <a:t>-</a:t>
                      </a:r>
                      <a:r>
                        <a:rPr lang="en-US" sz="1600" i="1" dirty="0" smtClean="0">
                          <a:solidFill>
                            <a:srgbClr val="3366FF"/>
                          </a:solidFill>
                        </a:rPr>
                        <a:t>Pb-Pb@ </a:t>
                      </a:r>
                      <a:r>
                        <a:rPr lang="en-US" sz="1600" i="1" dirty="0" smtClean="0">
                          <a:solidFill>
                            <a:schemeClr val="tx1"/>
                          </a:solidFill>
                        </a:rPr>
                        <a:t>5.02 TeV,</a:t>
                      </a:r>
                      <a:r>
                        <a:rPr lang="en-US" sz="1600" i="1" baseline="0" dirty="0" smtClean="0">
                          <a:solidFill>
                            <a:schemeClr val="tx1"/>
                          </a:solidFill>
                        </a:rPr>
                        <a:t> (~ 1 nb</a:t>
                      </a:r>
                      <a:r>
                        <a:rPr lang="en-US" sz="1600" i="1" baseline="30000" dirty="0" smtClean="0">
                          <a:solidFill>
                            <a:schemeClr val="tx1"/>
                          </a:solidFill>
                        </a:rPr>
                        <a:t>-1</a:t>
                      </a:r>
                      <a:r>
                        <a:rPr lang="ru-RU" sz="1600" i="1" baseline="30000" dirty="0" smtClean="0">
                          <a:solidFill>
                            <a:schemeClr val="tx1"/>
                          </a:solidFill>
                        </a:rPr>
                        <a:t> </a:t>
                      </a:r>
                      <a:r>
                        <a:rPr lang="en-US" sz="1600" i="1" baseline="30000" dirty="0" smtClean="0">
                          <a:solidFill>
                            <a:schemeClr val="tx1"/>
                          </a:solidFill>
                        </a:rPr>
                        <a:t> </a:t>
                      </a:r>
                      <a:r>
                        <a:rPr lang="en-US" sz="1600" i="1" baseline="0" dirty="0" smtClean="0">
                          <a:solidFill>
                            <a:schemeClr val="tx1"/>
                          </a:solidFill>
                        </a:rPr>
                        <a:t>is expected</a:t>
                      </a:r>
                      <a:r>
                        <a:rPr lang="en-US" sz="1600" i="1" dirty="0" smtClean="0">
                          <a:solidFill>
                            <a:schemeClr val="tx1"/>
                          </a:solidFill>
                        </a:rPr>
                        <a:t>)</a:t>
                      </a:r>
                    </a:p>
                    <a:p>
                      <a:endParaRPr lang="en-US" dirty="0" smtClean="0">
                        <a:solidFill>
                          <a:schemeClr val="tx1"/>
                        </a:solidFill>
                      </a:endParaRPr>
                    </a:p>
                  </a:txBody>
                  <a:tcPr/>
                </a:tc>
              </a:tr>
              <a:tr h="370840">
                <a:tc>
                  <a:txBody>
                    <a:bodyPr/>
                    <a:lstStyle/>
                    <a:p>
                      <a:r>
                        <a:rPr lang="en-US" dirty="0" smtClean="0">
                          <a:solidFill>
                            <a:schemeClr val="tx1"/>
                          </a:solidFill>
                          <a:hlinkClick r:id="rId3"/>
                        </a:rPr>
                        <a:t>p-Pb@  5.02</a:t>
                      </a:r>
                      <a:r>
                        <a:rPr lang="en-US" dirty="0" smtClean="0">
                          <a:solidFill>
                            <a:schemeClr val="tx1"/>
                          </a:solidFill>
                        </a:rPr>
                        <a:t> TeV</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hlinkClick r:id="rId3"/>
                        </a:rPr>
                        <a:t>p-Pb@ 5.02</a:t>
                      </a:r>
                      <a:r>
                        <a:rPr lang="en-US" dirty="0" smtClean="0">
                          <a:solidFill>
                            <a:schemeClr val="tx1"/>
                          </a:solidFill>
                        </a:rPr>
                        <a:t> TeV , (~3n</a:t>
                      </a:r>
                      <a:r>
                        <a:rPr lang="en-US" baseline="0" dirty="0" smtClean="0">
                          <a:solidFill>
                            <a:schemeClr val="tx1"/>
                          </a:solidFill>
                        </a:rPr>
                        <a:t>b</a:t>
                      </a:r>
                      <a:r>
                        <a:rPr lang="en-US" baseline="30000" dirty="0" smtClean="0">
                          <a:solidFill>
                            <a:schemeClr val="tx1"/>
                          </a:solidFill>
                        </a:rPr>
                        <a:t>-1</a:t>
                      </a:r>
                      <a:r>
                        <a:rPr lang="en-US" dirty="0" smtClean="0">
                          <a:solidFill>
                            <a:schemeClr val="tx1"/>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              8.16</a:t>
                      </a:r>
                      <a:r>
                        <a:rPr lang="en-US" baseline="0" dirty="0" smtClean="0">
                          <a:solidFill>
                            <a:schemeClr val="tx1"/>
                          </a:solidFill>
                        </a:rPr>
                        <a:t> TeV (~25nb</a:t>
                      </a:r>
                      <a:r>
                        <a:rPr lang="en-US" baseline="30000" dirty="0" smtClean="0">
                          <a:solidFill>
                            <a:schemeClr val="tx1"/>
                          </a:solidFill>
                        </a:rPr>
                        <a:t>-1</a:t>
                      </a:r>
                      <a:r>
                        <a:rPr lang="en-US" dirty="0" smtClean="0">
                          <a:solidFill>
                            <a:schemeClr val="tx1"/>
                          </a:solidFill>
                        </a:rPr>
                        <a:t>)</a:t>
                      </a:r>
                      <a:endParaRPr lang="en-US" dirty="0">
                        <a:solidFill>
                          <a:schemeClr val="tx1"/>
                        </a:solidFil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hlinkClick r:id="rId4"/>
                        </a:rPr>
                        <a:t>pp@  0.9</a:t>
                      </a:r>
                      <a:r>
                        <a:rPr lang="en-US" dirty="0" smtClean="0">
                          <a:solidFill>
                            <a:schemeClr val="tx1"/>
                          </a:solidFill>
                        </a:rPr>
                        <a:t>,</a:t>
                      </a:r>
                      <a:r>
                        <a:rPr lang="en-US" baseline="0" dirty="0" smtClean="0">
                          <a:solidFill>
                            <a:schemeClr val="tx1"/>
                          </a:solidFill>
                        </a:rPr>
                        <a:t>  2.76, 7, 8 TeV</a:t>
                      </a:r>
                      <a:endParaRPr lang="en-US" dirty="0" smtClean="0">
                        <a:solidFill>
                          <a:schemeClr val="tx1"/>
                        </a:solidFill>
                      </a:endParaRPr>
                    </a:p>
                    <a:p>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66FF"/>
                          </a:solidFill>
                        </a:rPr>
                        <a:t>pp@ </a:t>
                      </a:r>
                      <a:r>
                        <a:rPr lang="en-US" dirty="0" smtClean="0">
                          <a:solidFill>
                            <a:schemeClr val="tx1"/>
                          </a:solidFill>
                        </a:rPr>
                        <a:t>5.02 </a:t>
                      </a:r>
                      <a:r>
                        <a:rPr lang="en-US" baseline="0" dirty="0" smtClean="0">
                          <a:solidFill>
                            <a:schemeClr val="tx1"/>
                          </a:solidFill>
                        </a:rPr>
                        <a:t>(~1.3 pb</a:t>
                      </a:r>
                      <a:r>
                        <a:rPr lang="en-US" baseline="30000" dirty="0" smtClean="0">
                          <a:solidFill>
                            <a:schemeClr val="tx1"/>
                          </a:solidFill>
                        </a:rPr>
                        <a:t>-1</a:t>
                      </a:r>
                      <a:r>
                        <a:rPr lang="en-US" dirty="0" smtClean="0">
                          <a:solidFill>
                            <a:schemeClr val="tx1"/>
                          </a:solidFill>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13 TeV </a:t>
                      </a:r>
                      <a:r>
                        <a:rPr lang="en-US" baseline="0" dirty="0" smtClean="0">
                          <a:solidFill>
                            <a:schemeClr val="tx1"/>
                          </a:solidFill>
                        </a:rPr>
                        <a:t>(~25pb</a:t>
                      </a:r>
                      <a:r>
                        <a:rPr lang="en-US" baseline="30000" dirty="0" smtClean="0">
                          <a:solidFill>
                            <a:schemeClr val="tx1"/>
                          </a:solidFill>
                        </a:rPr>
                        <a:t>-1</a:t>
                      </a:r>
                      <a:r>
                        <a:rPr lang="en-US" dirty="0" smtClean="0">
                          <a:solidFill>
                            <a:schemeClr val="tx1"/>
                          </a:solidFill>
                        </a:rPr>
                        <a:t>)</a:t>
                      </a:r>
                    </a:p>
                    <a:p>
                      <a:endParaRPr lang="en-US" dirty="0">
                        <a:solidFill>
                          <a:schemeClr val="tx1"/>
                        </a:solidFill>
                      </a:endParaRPr>
                    </a:p>
                  </a:txBody>
                  <a:tcPr/>
                </a:tc>
              </a:tr>
              <a:tr h="370840">
                <a:tc>
                  <a:txBody>
                    <a:bodyPr/>
                    <a:lstStyle/>
                    <a:p>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Some recent results of 2017: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hlinkClick r:id="rId5"/>
                        </a:rPr>
                        <a:t>Xe-Xe@ 5.44</a:t>
                      </a:r>
                      <a:r>
                        <a:rPr lang="en-US" dirty="0" smtClean="0">
                          <a:solidFill>
                            <a:schemeClr val="tx1"/>
                          </a:solidFill>
                          <a:latin typeface="Times New Roman"/>
                          <a:cs typeface="Times New Roman"/>
                        </a:rPr>
                        <a:t> TeV,</a:t>
                      </a:r>
                      <a:r>
                        <a:rPr lang="en-US" baseline="0" dirty="0" smtClean="0">
                          <a:solidFill>
                            <a:schemeClr val="tx1"/>
                          </a:solidFill>
                          <a:latin typeface="Times New Roman"/>
                          <a:cs typeface="Times New Roman"/>
                        </a:rPr>
                        <a:t> </a:t>
                      </a:r>
                      <a:r>
                        <a:rPr lang="en-US" dirty="0" smtClean="0">
                          <a:solidFill>
                            <a:schemeClr val="tx1"/>
                          </a:solidFill>
                          <a:latin typeface="Times New Roman"/>
                          <a:cs typeface="Times New Roman"/>
                        </a:rPr>
                        <a:t>(~ 0.3 μb</a:t>
                      </a:r>
                      <a:r>
                        <a:rPr lang="en-US" baseline="30000" dirty="0" smtClean="0">
                          <a:solidFill>
                            <a:schemeClr val="tx1"/>
                          </a:solidFill>
                          <a:latin typeface="Times New Roman"/>
                          <a:cs typeface="Times New Roman"/>
                        </a:rPr>
                        <a:t>-1</a:t>
                      </a:r>
                      <a:r>
                        <a:rPr lang="en-US" baseline="0" dirty="0" smtClean="0">
                          <a:solidFill>
                            <a:schemeClr val="tx1"/>
                          </a:solidFill>
                          <a:latin typeface="Times New Roman"/>
                          <a:cs typeface="Times New Roman"/>
                        </a:rPr>
                        <a:t>)</a:t>
                      </a:r>
                      <a:r>
                        <a:rPr lang="en-US" dirty="0" smtClean="0">
                          <a:solidFill>
                            <a:schemeClr val="tx1"/>
                          </a:solidFill>
                          <a:latin typeface="Times New Roman"/>
                          <a:cs typeface="Times New Roman"/>
                        </a:rPr>
                        <a:t> </a:t>
                      </a:r>
                    </a:p>
                    <a:p>
                      <a:endParaRPr lang="en-US" dirty="0">
                        <a:solidFill>
                          <a:schemeClr val="tx1"/>
                        </a:solidFill>
                      </a:endParaRPr>
                    </a:p>
                  </a:txBody>
                  <a:tcPr/>
                </a:tc>
              </a:tr>
            </a:tbl>
          </a:graphicData>
        </a:graphic>
      </p:graphicFrame>
      <p:pic>
        <p:nvPicPr>
          <p:cNvPr id="6" name="Picture 5"/>
          <p:cNvPicPr>
            <a:picLocks noChangeAspect="1"/>
          </p:cNvPicPr>
          <p:nvPr/>
        </p:nvPicPr>
        <p:blipFill>
          <a:blip r:embed="rId6"/>
          <a:stretch>
            <a:fillRect/>
          </a:stretch>
        </p:blipFill>
        <p:spPr>
          <a:xfrm>
            <a:off x="8552392" y="76199"/>
            <a:ext cx="532038" cy="738718"/>
          </a:xfrm>
          <a:prstGeom prst="rect">
            <a:avLst/>
          </a:prstGeom>
        </p:spPr>
      </p:pic>
      <p:sp>
        <p:nvSpPr>
          <p:cNvPr id="8" name="Footer Placeholder 7"/>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17342216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45"/>
            <a:ext cx="8229600" cy="3849714"/>
          </a:xfrm>
        </p:spPr>
        <p:txBody>
          <a:bodyPr>
            <a:normAutofit/>
          </a:bodyPr>
          <a:lstStyle/>
          <a:p>
            <a:r>
              <a:rPr lang="en-US" sz="3600" dirty="0">
                <a:solidFill>
                  <a:srgbClr val="3366FF"/>
                </a:solidFill>
              </a:rPr>
              <a:t>M</a:t>
            </a:r>
            <a:r>
              <a:rPr lang="en-US" sz="3600" dirty="0" smtClean="0">
                <a:solidFill>
                  <a:srgbClr val="3366FF"/>
                </a:solidFill>
              </a:rPr>
              <a:t>ulti</a:t>
            </a:r>
            <a:r>
              <a:rPr lang="en-US" sz="3600" dirty="0">
                <a:solidFill>
                  <a:srgbClr val="3366FF"/>
                </a:solidFill>
              </a:rPr>
              <a:t>-particle production </a:t>
            </a:r>
            <a:r>
              <a:rPr lang="en-US" sz="3600" dirty="0" smtClean="0">
                <a:solidFill>
                  <a:srgbClr val="3366FF"/>
                </a:solidFill>
              </a:rPr>
              <a:t/>
            </a:r>
            <a:br>
              <a:rPr lang="en-US" sz="3600" dirty="0" smtClean="0">
                <a:solidFill>
                  <a:srgbClr val="3366FF"/>
                </a:solidFill>
              </a:rPr>
            </a:br>
            <a:r>
              <a:rPr lang="en-US" sz="3600" dirty="0" smtClean="0">
                <a:solidFill>
                  <a:srgbClr val="3366FF"/>
                </a:solidFill>
              </a:rPr>
              <a:t>in </a:t>
            </a:r>
            <a:r>
              <a:rPr lang="en-US" sz="3600" dirty="0">
                <a:solidFill>
                  <a:srgbClr val="3366FF"/>
                </a:solidFill>
              </a:rPr>
              <a:t>pp, p-Pb and A-A collisions </a:t>
            </a:r>
            <a:r>
              <a:rPr lang="en-US" sz="3600" dirty="0" smtClean="0">
                <a:solidFill>
                  <a:srgbClr val="3366FF"/>
                </a:solidFill>
              </a:rPr>
              <a:t/>
            </a:r>
            <a:br>
              <a:rPr lang="en-US" sz="3600" dirty="0" smtClean="0">
                <a:solidFill>
                  <a:srgbClr val="3366FF"/>
                </a:solidFill>
              </a:rPr>
            </a:br>
            <a:r>
              <a:rPr lang="en-US" sz="3600" dirty="0">
                <a:solidFill>
                  <a:srgbClr val="3366FF"/>
                </a:solidFill>
              </a:rPr>
              <a:t/>
            </a:r>
            <a:br>
              <a:rPr lang="en-US" sz="3600" dirty="0">
                <a:solidFill>
                  <a:srgbClr val="3366FF"/>
                </a:solidFill>
              </a:rPr>
            </a:br>
            <a:r>
              <a:rPr lang="en-US" sz="3600" dirty="0">
                <a:solidFill>
                  <a:srgbClr val="3366FF"/>
                </a:solidFill>
                <a:latin typeface="Times New Roman"/>
                <a:cs typeface="Times New Roman"/>
              </a:rPr>
              <a:t>E</a:t>
            </a:r>
            <a:r>
              <a:rPr lang="en-US" sz="3600" dirty="0">
                <a:solidFill>
                  <a:srgbClr val="3366FF"/>
                </a:solidFill>
              </a:rPr>
              <a:t>nergy and system size dependence </a:t>
            </a:r>
            <a:r>
              <a:rPr lang="en-US" sz="3600" dirty="0" smtClean="0">
                <a:solidFill>
                  <a:srgbClr val="3366FF"/>
                </a:solidFill>
              </a:rPr>
              <a:t> </a:t>
            </a:r>
            <a:endParaRPr lang="en-US" sz="3600" dirty="0">
              <a:solidFill>
                <a:srgbClr val="3366FF"/>
              </a:solidFill>
            </a:endParaRPr>
          </a:p>
        </p:txBody>
      </p:sp>
      <p:sp>
        <p:nvSpPr>
          <p:cNvPr id="3" name="Content Placeholder 2"/>
          <p:cNvSpPr>
            <a:spLocks noGrp="1"/>
          </p:cNvSpPr>
          <p:nvPr>
            <p:ph idx="1"/>
          </p:nvPr>
        </p:nvSpPr>
        <p:spPr>
          <a:xfrm>
            <a:off x="7810822" y="5619009"/>
            <a:ext cx="875978" cy="507154"/>
          </a:xfrm>
        </p:spPr>
        <p:txBody>
          <a:bodyPr>
            <a:normAutofit/>
          </a:bodyPr>
          <a:lstStyle/>
          <a:p>
            <a:pPr marL="0" indent="0">
              <a:buNone/>
            </a:pPr>
            <a:r>
              <a:rPr lang="en-US" sz="800" dirty="0"/>
              <a:t>.</a:t>
            </a:r>
          </a:p>
        </p:txBody>
      </p:sp>
      <p:sp>
        <p:nvSpPr>
          <p:cNvPr id="4" name="Slide Number Placeholder 3"/>
          <p:cNvSpPr>
            <a:spLocks noGrp="1"/>
          </p:cNvSpPr>
          <p:nvPr>
            <p:ph type="sldNum" sz="quarter" idx="12"/>
          </p:nvPr>
        </p:nvSpPr>
        <p:spPr/>
        <p:txBody>
          <a:bodyPr/>
          <a:lstStyle/>
          <a:p>
            <a:fld id="{9F87DE80-B866-6142-B412-26FBDAB62C8C}" type="slidenum">
              <a:rPr lang="en-US" smtClean="0"/>
              <a:t>6</a:t>
            </a:fld>
            <a:endParaRPr lang="en-US"/>
          </a:p>
        </p:txBody>
      </p:sp>
      <p:pic>
        <p:nvPicPr>
          <p:cNvPr id="5" name="Picture 4"/>
          <p:cNvPicPr>
            <a:picLocks noChangeAspect="1"/>
          </p:cNvPicPr>
          <p:nvPr/>
        </p:nvPicPr>
        <p:blipFill>
          <a:blip r:embed="rId2"/>
          <a:stretch>
            <a:fillRect/>
          </a:stretch>
        </p:blipFill>
        <p:spPr>
          <a:xfrm>
            <a:off x="8552392" y="76199"/>
            <a:ext cx="532038" cy="738718"/>
          </a:xfrm>
          <a:prstGeom prst="rect">
            <a:avLst/>
          </a:prstGeom>
        </p:spPr>
      </p:pic>
      <p:sp>
        <p:nvSpPr>
          <p:cNvPr id="9" name="Footer Placeholder 8"/>
          <p:cNvSpPr>
            <a:spLocks noGrp="1"/>
          </p:cNvSpPr>
          <p:nvPr>
            <p:ph type="ftr" sz="quarter" idx="11"/>
          </p:nvPr>
        </p:nvSpPr>
        <p:spPr/>
        <p:txBody>
          <a:bodyPr/>
          <a:lstStyle/>
          <a:p>
            <a:r>
              <a:rPr lang="en-US" smtClean="0"/>
              <a:t>Grigory Feofilov (for ALICE Collaboration),  XXIVth International Baldin Seminar , JINR, Dubna, September 17-22, 2018 </a:t>
            </a:r>
            <a:endParaRPr lang="en-US"/>
          </a:p>
        </p:txBody>
      </p:sp>
    </p:spTree>
    <p:extLst>
      <p:ext uri="{BB962C8B-B14F-4D97-AF65-F5344CB8AC3E}">
        <p14:creationId xmlns:p14="http://schemas.microsoft.com/office/powerpoint/2010/main" val="27221356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97" y="415417"/>
            <a:ext cx="5765771" cy="984236"/>
          </a:xfrm>
        </p:spPr>
        <p:txBody>
          <a:bodyPr>
            <a:normAutofit fontScale="90000"/>
          </a:bodyPr>
          <a:lstStyle/>
          <a:p>
            <a:pPr algn="l"/>
            <a:r>
              <a:rPr lang="en-US" sz="3600" dirty="0" smtClean="0">
                <a:solidFill>
                  <a:srgbClr val="0000FF"/>
                </a:solidFill>
              </a:rPr>
              <a:t>pp collisions: </a:t>
            </a:r>
            <a:br>
              <a:rPr lang="en-US" sz="3600" dirty="0" smtClean="0">
                <a:solidFill>
                  <a:srgbClr val="0000FF"/>
                </a:solidFill>
              </a:rPr>
            </a:br>
            <a:r>
              <a:rPr lang="en-US" sz="3600" dirty="0" smtClean="0">
                <a:solidFill>
                  <a:srgbClr val="0000FF"/>
                </a:solidFill>
              </a:rPr>
              <a:t>energy dependence</a:t>
            </a:r>
            <a:r>
              <a:rPr lang="ru-RU" sz="3600" dirty="0" smtClean="0">
                <a:solidFill>
                  <a:srgbClr val="0000FF"/>
                </a:solidFill>
              </a:rPr>
              <a:t> </a:t>
            </a:r>
            <a:r>
              <a:rPr lang="en-US" sz="3600" dirty="0" smtClean="0">
                <a:solidFill>
                  <a:srgbClr val="0000FF"/>
                </a:solidFill>
              </a:rPr>
              <a:t/>
            </a:r>
            <a:br>
              <a:rPr lang="en-US" sz="3600" dirty="0" smtClean="0">
                <a:solidFill>
                  <a:srgbClr val="0000FF"/>
                </a:solidFill>
              </a:rPr>
            </a:br>
            <a:r>
              <a:rPr lang="en-US" sz="3600" dirty="0" smtClean="0">
                <a:solidFill>
                  <a:srgbClr val="0000FF"/>
                </a:solidFill>
              </a:rPr>
              <a:t>of </a:t>
            </a:r>
            <a:r>
              <a:rPr lang="en-US" sz="3600" dirty="0" err="1" smtClean="0">
                <a:solidFill>
                  <a:srgbClr val="0000FF"/>
                </a:solidFill>
              </a:rPr>
              <a:t>pseudorapidity</a:t>
            </a:r>
            <a:r>
              <a:rPr lang="en-US" sz="3600" dirty="0" smtClean="0">
                <a:solidFill>
                  <a:srgbClr val="0000FF"/>
                </a:solidFill>
              </a:rPr>
              <a:t> distributions </a:t>
            </a:r>
            <a:r>
              <a:rPr lang="ru-RU" sz="4000" dirty="0">
                <a:solidFill>
                  <a:srgbClr val="0000FF"/>
                </a:solidFill>
              </a:rPr>
              <a:t> </a:t>
            </a:r>
            <a:r>
              <a:rPr lang="en-US" sz="2400" dirty="0">
                <a:solidFill>
                  <a:srgbClr val="0000FF"/>
                </a:solidFill>
              </a:rPr>
              <a:t/>
            </a:r>
            <a:br>
              <a:rPr lang="en-US" sz="2400" dirty="0">
                <a:solidFill>
                  <a:srgbClr val="0000FF"/>
                </a:solidFill>
              </a:rPr>
            </a:br>
            <a:endParaRPr lang="en-US" sz="2200" dirty="0">
              <a:solidFill>
                <a:srgbClr val="0000FF"/>
              </a:solidFill>
            </a:endParaRPr>
          </a:p>
        </p:txBody>
      </p:sp>
      <p:pic>
        <p:nvPicPr>
          <p:cNvPr id="4" name="Content Placeholder 3"/>
          <p:cNvPicPr>
            <a:picLocks noGrp="1" noChangeAspect="1"/>
          </p:cNvPicPr>
          <p:nvPr>
            <p:ph idx="1"/>
          </p:nvPr>
        </p:nvPicPr>
        <p:blipFill rotWithShape="1">
          <a:blip r:embed="rId3"/>
          <a:srcRect t="1112" b="-1298"/>
          <a:stretch/>
        </p:blipFill>
        <p:spPr>
          <a:xfrm>
            <a:off x="73217" y="15860"/>
            <a:ext cx="3412814" cy="6206066"/>
          </a:xfrm>
        </p:spPr>
      </p:pic>
      <p:pic>
        <p:nvPicPr>
          <p:cNvPr id="6" name="Content Placeholder 3"/>
          <p:cNvPicPr>
            <a:picLocks noChangeAspect="1"/>
          </p:cNvPicPr>
          <p:nvPr/>
        </p:nvPicPr>
        <p:blipFill rotWithShape="1">
          <a:blip r:embed="rId4"/>
          <a:srcRect t="642" b="642"/>
          <a:stretch/>
        </p:blipFill>
        <p:spPr>
          <a:xfrm>
            <a:off x="4580467" y="1557755"/>
            <a:ext cx="3421048" cy="2310439"/>
          </a:xfrm>
          <a:prstGeom prst="rect">
            <a:avLst/>
          </a:prstGeom>
        </p:spPr>
      </p:pic>
      <p:sp>
        <p:nvSpPr>
          <p:cNvPr id="7" name="Rectangle 6"/>
          <p:cNvSpPr/>
          <p:nvPr/>
        </p:nvSpPr>
        <p:spPr>
          <a:xfrm>
            <a:off x="-106956" y="907535"/>
            <a:ext cx="885278" cy="523220"/>
          </a:xfrm>
          <a:prstGeom prst="rect">
            <a:avLst/>
          </a:prstGeom>
        </p:spPr>
        <p:txBody>
          <a:bodyPr wrap="none">
            <a:spAutoFit/>
          </a:bodyPr>
          <a:lstStyle/>
          <a:p>
            <a:r>
              <a:rPr lang="en-US" sz="1400" dirty="0" smtClean="0">
                <a:solidFill>
                  <a:srgbClr val="FF0000"/>
                </a:solidFill>
              </a:rPr>
              <a:t>New data</a:t>
            </a:r>
          </a:p>
          <a:p>
            <a:r>
              <a:rPr lang="en-US" sz="1400" dirty="0" smtClean="0">
                <a:solidFill>
                  <a:srgbClr val="FF0000"/>
                </a:solidFill>
              </a:rPr>
              <a:t>At 2.76</a:t>
            </a:r>
            <a:endParaRPr lang="en-US" sz="1400" dirty="0">
              <a:solidFill>
                <a:srgbClr val="FF0000"/>
              </a:solidFill>
            </a:endParaRPr>
          </a:p>
        </p:txBody>
      </p:sp>
      <p:sp>
        <p:nvSpPr>
          <p:cNvPr id="9" name="Rectangle 8"/>
          <p:cNvSpPr/>
          <p:nvPr/>
        </p:nvSpPr>
        <p:spPr>
          <a:xfrm>
            <a:off x="3893889" y="3809440"/>
            <a:ext cx="5340286" cy="2462213"/>
          </a:xfrm>
          <a:prstGeom prst="rect">
            <a:avLst/>
          </a:prstGeom>
        </p:spPr>
        <p:txBody>
          <a:bodyPr wrap="none">
            <a:spAutoFit/>
          </a:bodyPr>
          <a:lstStyle/>
          <a:p>
            <a:r>
              <a:rPr lang="en-US" b="1" baseline="30000" dirty="0">
                <a:solidFill>
                  <a:srgbClr val="0000FF"/>
                </a:solidFill>
              </a:rPr>
              <a:t> </a:t>
            </a:r>
            <a:r>
              <a:rPr lang="en-US" b="1" dirty="0" smtClean="0">
                <a:solidFill>
                  <a:srgbClr val="0000FF"/>
                </a:solidFill>
              </a:rPr>
              <a:t>Soft and hard </a:t>
            </a:r>
            <a:r>
              <a:rPr lang="en-US" b="1" dirty="0">
                <a:solidFill>
                  <a:srgbClr val="0000FF"/>
                </a:solidFill>
              </a:rPr>
              <a:t>interactions </a:t>
            </a:r>
            <a:r>
              <a:rPr lang="en-US" b="1" dirty="0" smtClean="0">
                <a:solidFill>
                  <a:srgbClr val="0000FF"/>
                </a:solidFill>
              </a:rPr>
              <a:t>of hadrons </a:t>
            </a:r>
            <a:r>
              <a:rPr lang="en-US" b="1" dirty="0">
                <a:solidFill>
                  <a:srgbClr val="0000FF"/>
                </a:solidFill>
              </a:rPr>
              <a:t>at </a:t>
            </a:r>
            <a:r>
              <a:rPr lang="en-US" b="1" dirty="0" smtClean="0">
                <a:solidFill>
                  <a:srgbClr val="0000FF"/>
                </a:solidFill>
              </a:rPr>
              <a:t>LHC energies </a:t>
            </a:r>
          </a:p>
          <a:p>
            <a:pPr marL="285750" indent="-285750">
              <a:buFont typeface="Wingdings" charset="2"/>
              <a:buChar char="Ø"/>
            </a:pPr>
            <a:r>
              <a:rPr lang="en-US" sz="1400" dirty="0">
                <a:solidFill>
                  <a:srgbClr val="3366FF"/>
                </a:solidFill>
              </a:rPr>
              <a:t> </a:t>
            </a:r>
            <a:r>
              <a:rPr lang="en-US" sz="1400" dirty="0" smtClean="0">
                <a:solidFill>
                  <a:srgbClr val="3366FF"/>
                </a:solidFill>
              </a:rPr>
              <a:t>       “</a:t>
            </a:r>
            <a:r>
              <a:rPr lang="en-US" sz="1400" dirty="0">
                <a:solidFill>
                  <a:srgbClr val="3366FF"/>
                </a:solidFill>
              </a:rPr>
              <a:t>S</a:t>
            </a:r>
            <a:r>
              <a:rPr lang="en-US" sz="1400" dirty="0" smtClean="0">
                <a:solidFill>
                  <a:srgbClr val="3366FF"/>
                </a:solidFill>
              </a:rPr>
              <a:t>oft” </a:t>
            </a:r>
            <a:r>
              <a:rPr lang="en-US" sz="1400" dirty="0" err="1" smtClean="0">
                <a:solidFill>
                  <a:srgbClr val="3366FF"/>
                </a:solidFill>
              </a:rPr>
              <a:t>Pomeron</a:t>
            </a:r>
            <a:r>
              <a:rPr lang="en-US" sz="1400" dirty="0" smtClean="0">
                <a:solidFill>
                  <a:srgbClr val="3366FF"/>
                </a:solidFill>
              </a:rPr>
              <a:t> </a:t>
            </a:r>
            <a:r>
              <a:rPr lang="en-US" sz="1400" dirty="0">
                <a:solidFill>
                  <a:srgbClr val="3366FF"/>
                </a:solidFill>
              </a:rPr>
              <a:t>as a </a:t>
            </a:r>
            <a:r>
              <a:rPr lang="en-US" sz="1400" dirty="0" err="1">
                <a:solidFill>
                  <a:srgbClr val="3366FF"/>
                </a:solidFill>
              </a:rPr>
              <a:t>Regge</a:t>
            </a:r>
            <a:r>
              <a:rPr lang="en-US" sz="1400" dirty="0">
                <a:solidFill>
                  <a:srgbClr val="3366FF"/>
                </a:solidFill>
              </a:rPr>
              <a:t> trajectory with t = 0 intercept</a:t>
            </a:r>
            <a:r>
              <a:rPr lang="en-US" sz="1400" dirty="0" smtClean="0">
                <a:solidFill>
                  <a:srgbClr val="3366FF"/>
                </a:solidFill>
              </a:rPr>
              <a:t>:</a:t>
            </a:r>
          </a:p>
          <a:p>
            <a:r>
              <a:rPr lang="en-US" sz="1400" dirty="0" smtClean="0">
                <a:solidFill>
                  <a:srgbClr val="3366FF"/>
                </a:solidFill>
              </a:rPr>
              <a:t> </a:t>
            </a:r>
            <a:r>
              <a:rPr lang="en-US" b="1" dirty="0" smtClean="0">
                <a:solidFill>
                  <a:srgbClr val="3366FF"/>
                </a:solidFill>
              </a:rPr>
              <a:t>α</a:t>
            </a:r>
            <a:r>
              <a:rPr lang="en-US" b="1" baseline="-25000" dirty="0" smtClean="0">
                <a:solidFill>
                  <a:srgbClr val="3366FF"/>
                </a:solidFill>
              </a:rPr>
              <a:t>P</a:t>
            </a:r>
            <a:r>
              <a:rPr lang="en-US" b="1" dirty="0">
                <a:solidFill>
                  <a:srgbClr val="3366FF"/>
                </a:solidFill>
              </a:rPr>
              <a:t>(0) = 1 + </a:t>
            </a:r>
            <a:r>
              <a:rPr lang="en-US" b="1" dirty="0" err="1" smtClean="0">
                <a:solidFill>
                  <a:srgbClr val="3366FF"/>
                </a:solidFill>
              </a:rPr>
              <a:t>Δ</a:t>
            </a:r>
            <a:r>
              <a:rPr lang="en-US" b="1" dirty="0" smtClean="0">
                <a:solidFill>
                  <a:srgbClr val="3366FF"/>
                </a:solidFill>
              </a:rPr>
              <a:t> &gt; 1</a:t>
            </a:r>
          </a:p>
          <a:p>
            <a:pPr marL="285750" indent="-285750">
              <a:buFont typeface="Wingdings" charset="2"/>
              <a:buChar char="Ø"/>
            </a:pPr>
            <a:r>
              <a:rPr lang="cs-CZ" b="1" dirty="0" smtClean="0">
                <a:solidFill>
                  <a:srgbClr val="3366FF"/>
                </a:solidFill>
              </a:rPr>
              <a:t>dN</a:t>
            </a:r>
            <a:r>
              <a:rPr lang="cs-CZ" b="1" dirty="0">
                <a:solidFill>
                  <a:srgbClr val="3366FF"/>
                </a:solidFill>
              </a:rPr>
              <a:t>/</a:t>
            </a:r>
            <a:r>
              <a:rPr lang="cs-CZ" b="1" dirty="0" err="1">
                <a:solidFill>
                  <a:srgbClr val="3366FF"/>
                </a:solidFill>
              </a:rPr>
              <a:t>dy</a:t>
            </a:r>
            <a:r>
              <a:rPr lang="cs-CZ" b="1" dirty="0">
                <a:solidFill>
                  <a:srgbClr val="3366FF"/>
                </a:solidFill>
              </a:rPr>
              <a:t> ~ dN/</a:t>
            </a:r>
            <a:r>
              <a:rPr lang="cs-CZ" b="1" dirty="0" err="1">
                <a:solidFill>
                  <a:srgbClr val="3366FF"/>
                </a:solidFill>
              </a:rPr>
              <a:t>dη</a:t>
            </a:r>
            <a:r>
              <a:rPr lang="cs-CZ" b="1" dirty="0">
                <a:solidFill>
                  <a:srgbClr val="3366FF"/>
                </a:solidFill>
              </a:rPr>
              <a:t>~ </a:t>
            </a:r>
            <a:r>
              <a:rPr lang="cs-CZ" b="1" dirty="0" smtClean="0">
                <a:solidFill>
                  <a:srgbClr val="3366FF"/>
                </a:solidFill>
              </a:rPr>
              <a:t>s</a:t>
            </a:r>
            <a:r>
              <a:rPr lang="cs-CZ" sz="2000" b="1" baseline="30000" dirty="0" smtClean="0">
                <a:solidFill>
                  <a:srgbClr val="3366FF"/>
                </a:solidFill>
              </a:rPr>
              <a:t>Δ</a:t>
            </a:r>
            <a:r>
              <a:rPr lang="cs-CZ" b="1" baseline="30000" dirty="0" smtClean="0">
                <a:solidFill>
                  <a:srgbClr val="3366FF"/>
                </a:solidFill>
              </a:rPr>
              <a:t> </a:t>
            </a:r>
            <a:r>
              <a:rPr lang="cs-CZ" b="1" dirty="0" smtClean="0">
                <a:solidFill>
                  <a:srgbClr val="3366FF"/>
                </a:solidFill>
              </a:rPr>
              <a:t>   </a:t>
            </a:r>
            <a:r>
              <a:rPr lang="cs-CZ" sz="1400" dirty="0" smtClean="0">
                <a:solidFill>
                  <a:srgbClr val="3366FF"/>
                </a:solidFill>
              </a:rPr>
              <a:t>-  under </a:t>
            </a:r>
            <a:r>
              <a:rPr lang="cs-CZ" sz="1400" dirty="0" err="1" smtClean="0">
                <a:solidFill>
                  <a:srgbClr val="3366FF"/>
                </a:solidFill>
              </a:rPr>
              <a:t>some</a:t>
            </a:r>
            <a:r>
              <a:rPr lang="cs-CZ" sz="1400" dirty="0" smtClean="0">
                <a:solidFill>
                  <a:srgbClr val="3366FF"/>
                </a:solidFill>
              </a:rPr>
              <a:t> </a:t>
            </a:r>
            <a:r>
              <a:rPr lang="cs-CZ" sz="1400" dirty="0" err="1" smtClean="0">
                <a:solidFill>
                  <a:srgbClr val="3366FF"/>
                </a:solidFill>
              </a:rPr>
              <a:t>assumptions</a:t>
            </a:r>
            <a:r>
              <a:rPr lang="cs-CZ" sz="1400" dirty="0" smtClean="0">
                <a:solidFill>
                  <a:srgbClr val="3366FF"/>
                </a:solidFill>
              </a:rPr>
              <a:t> </a:t>
            </a:r>
          </a:p>
          <a:p>
            <a:r>
              <a:rPr lang="cs-CZ" sz="1400" dirty="0" smtClean="0">
                <a:solidFill>
                  <a:srgbClr val="3366FF"/>
                </a:solidFill>
              </a:rPr>
              <a:t>                                                     (</a:t>
            </a:r>
            <a:r>
              <a:rPr lang="cs-CZ" sz="1400" dirty="0" err="1" smtClean="0">
                <a:solidFill>
                  <a:srgbClr val="3366FF"/>
                </a:solidFill>
              </a:rPr>
              <a:t>including</a:t>
            </a:r>
            <a:r>
              <a:rPr lang="cs-CZ" sz="1400" dirty="0" smtClean="0">
                <a:solidFill>
                  <a:srgbClr val="3366FF"/>
                </a:solidFill>
              </a:rPr>
              <a:t> </a:t>
            </a:r>
            <a:r>
              <a:rPr lang="cs-CZ" sz="1400" dirty="0" err="1" smtClean="0">
                <a:solidFill>
                  <a:srgbClr val="3366FF"/>
                </a:solidFill>
              </a:rPr>
              <a:t>the</a:t>
            </a:r>
            <a:r>
              <a:rPr lang="cs-CZ" sz="1400" dirty="0" smtClean="0">
                <a:solidFill>
                  <a:srgbClr val="3366FF"/>
                </a:solidFill>
              </a:rPr>
              <a:t> non-</a:t>
            </a:r>
            <a:r>
              <a:rPr lang="cs-CZ" sz="1400" dirty="0" err="1" smtClean="0">
                <a:solidFill>
                  <a:srgbClr val="3366FF"/>
                </a:solidFill>
              </a:rPr>
              <a:t>interacting</a:t>
            </a:r>
            <a:r>
              <a:rPr lang="cs-CZ" sz="1400" dirty="0" smtClean="0">
                <a:solidFill>
                  <a:srgbClr val="3366FF"/>
                </a:solidFill>
              </a:rPr>
              <a:t> </a:t>
            </a:r>
            <a:r>
              <a:rPr lang="cs-CZ" sz="1400" dirty="0" err="1" smtClean="0">
                <a:solidFill>
                  <a:srgbClr val="3366FF"/>
                </a:solidFill>
              </a:rPr>
              <a:t>Pomerons</a:t>
            </a:r>
            <a:r>
              <a:rPr lang="cs-CZ" sz="1400" dirty="0" smtClean="0">
                <a:solidFill>
                  <a:srgbClr val="3366FF"/>
                </a:solidFill>
              </a:rPr>
              <a:t>)</a:t>
            </a:r>
          </a:p>
          <a:p>
            <a:r>
              <a:rPr lang="cs-CZ" dirty="0" smtClean="0">
                <a:solidFill>
                  <a:srgbClr val="FF0000"/>
                </a:solidFill>
              </a:rPr>
              <a:t>                       </a:t>
            </a:r>
            <a:r>
              <a:rPr lang="cs-CZ" dirty="0" err="1" smtClean="0">
                <a:solidFill>
                  <a:srgbClr val="FF0000"/>
                </a:solidFill>
              </a:rPr>
              <a:t>Results</a:t>
            </a:r>
            <a:r>
              <a:rPr lang="cs-CZ" dirty="0" smtClean="0">
                <a:solidFill>
                  <a:srgbClr val="FF0000"/>
                </a:solidFill>
              </a:rPr>
              <a:t> </a:t>
            </a:r>
            <a:r>
              <a:rPr lang="cs-CZ" dirty="0" err="1" smtClean="0">
                <a:solidFill>
                  <a:srgbClr val="FF0000"/>
                </a:solidFill>
              </a:rPr>
              <a:t>from</a:t>
            </a:r>
            <a:r>
              <a:rPr lang="cs-CZ" dirty="0" smtClean="0">
                <a:solidFill>
                  <a:srgbClr val="FF0000"/>
                </a:solidFill>
              </a:rPr>
              <a:t> </a:t>
            </a:r>
            <a:r>
              <a:rPr lang="cs-CZ" dirty="0" err="1" smtClean="0">
                <a:solidFill>
                  <a:srgbClr val="FF0000"/>
                </a:solidFill>
              </a:rPr>
              <a:t>the</a:t>
            </a:r>
            <a:r>
              <a:rPr lang="cs-CZ" dirty="0" smtClean="0">
                <a:solidFill>
                  <a:srgbClr val="FF0000"/>
                </a:solidFill>
              </a:rPr>
              <a:t> data fit:</a:t>
            </a:r>
          </a:p>
          <a:p>
            <a:pPr marL="1200150" lvl="2" indent="-285750">
              <a:buFont typeface="Wingdings" charset="2"/>
              <a:buChar char="Ø"/>
            </a:pPr>
            <a:r>
              <a:rPr lang="cs-CZ" dirty="0" smtClean="0">
                <a:solidFill>
                  <a:srgbClr val="FF0000"/>
                </a:solidFill>
              </a:rPr>
              <a:t>S</a:t>
            </a:r>
            <a:r>
              <a:rPr lang="cs-CZ" baseline="30000" dirty="0" smtClean="0">
                <a:solidFill>
                  <a:srgbClr val="FF0000"/>
                </a:solidFill>
              </a:rPr>
              <a:t>0.102± 0.003 </a:t>
            </a:r>
            <a:r>
              <a:rPr lang="cs-CZ" dirty="0" smtClean="0">
                <a:solidFill>
                  <a:srgbClr val="FF0000"/>
                </a:solidFill>
              </a:rPr>
              <a:t> -</a:t>
            </a:r>
            <a:r>
              <a:rPr lang="cs-CZ" dirty="0">
                <a:solidFill>
                  <a:srgbClr val="FF0000"/>
                </a:solidFill>
              </a:rPr>
              <a:t>for </a:t>
            </a:r>
            <a:r>
              <a:rPr lang="cs-CZ" dirty="0" smtClean="0">
                <a:solidFill>
                  <a:srgbClr val="FF0000"/>
                </a:solidFill>
              </a:rPr>
              <a:t>INEL</a:t>
            </a:r>
            <a:endParaRPr lang="cs-CZ" baseline="30000" dirty="0" smtClean="0">
              <a:solidFill>
                <a:srgbClr val="FF0000"/>
              </a:solidFill>
            </a:endParaRPr>
          </a:p>
          <a:p>
            <a:pPr marL="1200150" lvl="2" indent="-285750">
              <a:buFont typeface="Wingdings" charset="2"/>
              <a:buChar char="Ø"/>
            </a:pPr>
            <a:r>
              <a:rPr lang="cs-CZ" dirty="0">
                <a:solidFill>
                  <a:srgbClr val="FF0000"/>
                </a:solidFill>
              </a:rPr>
              <a:t>S</a:t>
            </a:r>
            <a:r>
              <a:rPr lang="cs-CZ" baseline="30000" dirty="0">
                <a:solidFill>
                  <a:srgbClr val="FF0000"/>
                </a:solidFill>
              </a:rPr>
              <a:t>0.114± </a:t>
            </a:r>
            <a:r>
              <a:rPr lang="cs-CZ" baseline="30000" dirty="0" smtClean="0">
                <a:solidFill>
                  <a:srgbClr val="FF0000"/>
                </a:solidFill>
              </a:rPr>
              <a:t>0.003 </a:t>
            </a:r>
            <a:r>
              <a:rPr lang="cs-CZ" dirty="0" smtClean="0">
                <a:solidFill>
                  <a:srgbClr val="FF0000"/>
                </a:solidFill>
              </a:rPr>
              <a:t>-for NSD</a:t>
            </a:r>
            <a:endParaRPr lang="cs-CZ" sz="2000" baseline="30000" dirty="0">
              <a:solidFill>
                <a:srgbClr val="FF0000"/>
              </a:solidFill>
            </a:endParaRPr>
          </a:p>
          <a:p>
            <a:pPr marL="1200150" lvl="2" indent="-285750">
              <a:buFont typeface="Wingdings" charset="2"/>
              <a:buChar char="Ø"/>
            </a:pPr>
            <a:r>
              <a:rPr lang="cs-CZ" dirty="0" smtClean="0">
                <a:solidFill>
                  <a:srgbClr val="FF0000"/>
                </a:solidFill>
              </a:rPr>
              <a:t>S</a:t>
            </a:r>
            <a:r>
              <a:rPr lang="cs-CZ" baseline="30000" dirty="0" smtClean="0">
                <a:solidFill>
                  <a:srgbClr val="FF0000"/>
                </a:solidFill>
              </a:rPr>
              <a:t>0.114± 0.001 </a:t>
            </a:r>
            <a:r>
              <a:rPr lang="cs-CZ" dirty="0" smtClean="0">
                <a:solidFill>
                  <a:srgbClr val="FF0000"/>
                </a:solidFill>
              </a:rPr>
              <a:t> -for INEL&gt;0</a:t>
            </a:r>
            <a:endParaRPr lang="en-US" sz="2000" baseline="30000" dirty="0" smtClean="0">
              <a:solidFill>
                <a:srgbClr val="3366FF"/>
              </a:solidFill>
            </a:endParaRPr>
          </a:p>
        </p:txBody>
      </p:sp>
      <p:sp>
        <p:nvSpPr>
          <p:cNvPr id="3" name="Slide Number Placeholder 2"/>
          <p:cNvSpPr>
            <a:spLocks noGrp="1"/>
          </p:cNvSpPr>
          <p:nvPr>
            <p:ph type="sldNum" sz="quarter" idx="12"/>
          </p:nvPr>
        </p:nvSpPr>
        <p:spPr/>
        <p:txBody>
          <a:bodyPr/>
          <a:lstStyle/>
          <a:p>
            <a:fld id="{9F87DE80-B866-6142-B412-26FBDAB62C8C}" type="slidenum">
              <a:rPr lang="en-US" smtClean="0"/>
              <a:t>7</a:t>
            </a:fld>
            <a:endParaRPr lang="en-US" dirty="0"/>
          </a:p>
        </p:txBody>
      </p:sp>
      <p:sp>
        <p:nvSpPr>
          <p:cNvPr id="5" name="Rectangle 4"/>
          <p:cNvSpPr/>
          <p:nvPr/>
        </p:nvSpPr>
        <p:spPr>
          <a:xfrm>
            <a:off x="635986" y="6171684"/>
            <a:ext cx="2445201" cy="338554"/>
          </a:xfrm>
          <a:prstGeom prst="rect">
            <a:avLst/>
          </a:prstGeom>
        </p:spPr>
        <p:txBody>
          <a:bodyPr wrap="none">
            <a:spAutoFit/>
          </a:bodyPr>
          <a:lstStyle/>
          <a:p>
            <a:r>
              <a:rPr lang="ru-RU" sz="1600" b="1" dirty="0">
                <a:solidFill>
                  <a:srgbClr val="0000FF"/>
                </a:solidFill>
              </a:rPr>
              <a:t>Eur. </a:t>
            </a:r>
            <a:r>
              <a:rPr lang="ru-RU" sz="1600" b="1" dirty="0" err="1">
                <a:solidFill>
                  <a:srgbClr val="0000FF"/>
                </a:solidFill>
              </a:rPr>
              <a:t>Phys</a:t>
            </a:r>
            <a:r>
              <a:rPr lang="ru-RU" sz="1600" b="1" dirty="0">
                <a:solidFill>
                  <a:srgbClr val="0000FF"/>
                </a:solidFill>
              </a:rPr>
              <a:t>. </a:t>
            </a:r>
            <a:r>
              <a:rPr lang="ru-RU" sz="1600" b="1" dirty="0" err="1">
                <a:solidFill>
                  <a:srgbClr val="0000FF"/>
                </a:solidFill>
              </a:rPr>
              <a:t>J</a:t>
            </a:r>
            <a:r>
              <a:rPr lang="ru-RU" sz="1600" b="1" dirty="0">
                <a:solidFill>
                  <a:srgbClr val="0000FF"/>
                </a:solidFill>
              </a:rPr>
              <a:t>. </a:t>
            </a:r>
            <a:r>
              <a:rPr lang="ru-RU" sz="1600" b="1" dirty="0" err="1">
                <a:solidFill>
                  <a:srgbClr val="0000FF"/>
                </a:solidFill>
              </a:rPr>
              <a:t>C</a:t>
            </a:r>
            <a:r>
              <a:rPr lang="ru-RU" sz="1600" b="1" dirty="0">
                <a:solidFill>
                  <a:srgbClr val="0000FF"/>
                </a:solidFill>
              </a:rPr>
              <a:t> 77 (2017) 33</a:t>
            </a:r>
            <a:endParaRPr lang="en-US" sz="1600" b="1" dirty="0"/>
          </a:p>
        </p:txBody>
      </p:sp>
      <p:pic>
        <p:nvPicPr>
          <p:cNvPr id="10" name="Picture 9"/>
          <p:cNvPicPr>
            <a:picLocks noChangeAspect="1"/>
          </p:cNvPicPr>
          <p:nvPr/>
        </p:nvPicPr>
        <p:blipFill>
          <a:blip r:embed="rId5"/>
          <a:stretch>
            <a:fillRect/>
          </a:stretch>
        </p:blipFill>
        <p:spPr>
          <a:xfrm>
            <a:off x="8552392" y="76199"/>
            <a:ext cx="532038" cy="738718"/>
          </a:xfrm>
          <a:prstGeom prst="rect">
            <a:avLst/>
          </a:prstGeom>
        </p:spPr>
      </p:pic>
      <p:cxnSp>
        <p:nvCxnSpPr>
          <p:cNvPr id="11" name="AutoShape 5"/>
          <p:cNvCxnSpPr>
            <a:cxnSpLocks noChangeShapeType="1"/>
          </p:cNvCxnSpPr>
          <p:nvPr/>
        </p:nvCxnSpPr>
        <p:spPr bwMode="auto">
          <a:xfrm>
            <a:off x="3893889" y="1557755"/>
            <a:ext cx="4962244"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4" name="Footer Placeholder 13"/>
          <p:cNvSpPr>
            <a:spLocks noGrp="1"/>
          </p:cNvSpPr>
          <p:nvPr>
            <p:ph type="ftr" sz="quarter" idx="11"/>
          </p:nvPr>
        </p:nvSpPr>
        <p:spPr>
          <a:xfrm>
            <a:off x="3225800" y="6372225"/>
            <a:ext cx="2895600" cy="365125"/>
          </a:xfrm>
        </p:spPr>
        <p:txBody>
          <a:bodyPr/>
          <a:lstStyle/>
          <a:p>
            <a:r>
              <a:rPr lang="en-US" sz="1100" dirty="0" smtClean="0"/>
              <a:t>Grigory </a:t>
            </a:r>
            <a:r>
              <a:rPr lang="en-US" sz="1100" dirty="0" err="1" smtClean="0"/>
              <a:t>Feofilov</a:t>
            </a:r>
            <a:r>
              <a:rPr lang="en-US" sz="1100" dirty="0" smtClean="0"/>
              <a:t> (for ALICE Collaboration),  </a:t>
            </a:r>
            <a:r>
              <a:rPr lang="en-US" sz="1100" dirty="0" err="1" smtClean="0"/>
              <a:t>XXIVth</a:t>
            </a:r>
            <a:r>
              <a:rPr lang="en-US" sz="1100" dirty="0" smtClean="0"/>
              <a:t> International </a:t>
            </a:r>
            <a:r>
              <a:rPr lang="en-US" sz="1100" dirty="0" err="1" smtClean="0"/>
              <a:t>Baldin</a:t>
            </a:r>
            <a:r>
              <a:rPr lang="en-US" sz="1100" dirty="0" smtClean="0"/>
              <a:t> Seminar , JINR, </a:t>
            </a:r>
            <a:r>
              <a:rPr lang="en-US" sz="1100" dirty="0" err="1" smtClean="0"/>
              <a:t>Dubna</a:t>
            </a:r>
            <a:r>
              <a:rPr lang="en-US" sz="1100" dirty="0" smtClean="0"/>
              <a:t>, September 17-22, 2018 </a:t>
            </a:r>
            <a:endParaRPr lang="en-US" sz="1100" dirty="0"/>
          </a:p>
        </p:txBody>
      </p:sp>
    </p:spTree>
    <p:extLst>
      <p:ext uri="{BB962C8B-B14F-4D97-AF65-F5344CB8AC3E}">
        <p14:creationId xmlns:p14="http://schemas.microsoft.com/office/powerpoint/2010/main" val="26246307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296400" cy="990600"/>
          </a:xfrm>
        </p:spPr>
        <p:txBody>
          <a:bodyPr>
            <a:noAutofit/>
          </a:bodyPr>
          <a:lstStyle/>
          <a:p>
            <a:pPr algn="l">
              <a:defRPr/>
            </a:pPr>
            <a:r>
              <a:rPr lang="en-US" sz="3600" dirty="0" smtClean="0">
                <a:solidFill>
                  <a:srgbClr val="0000FF"/>
                </a:solidFill>
              </a:rPr>
              <a:t>  </a:t>
            </a:r>
            <a:r>
              <a:rPr lang="en-US" sz="3600" dirty="0" err="1" smtClean="0">
                <a:solidFill>
                  <a:srgbClr val="0000FF"/>
                </a:solidFill>
              </a:rPr>
              <a:t>pp</a:t>
            </a:r>
            <a:r>
              <a:rPr lang="en-US" sz="3600" dirty="0" smtClean="0">
                <a:solidFill>
                  <a:srgbClr val="0000FF"/>
                </a:solidFill>
              </a:rPr>
              <a:t> </a:t>
            </a:r>
            <a:r>
              <a:rPr lang="en-US" sz="3600" dirty="0">
                <a:solidFill>
                  <a:srgbClr val="0000FF"/>
                </a:solidFill>
              </a:rPr>
              <a:t>collisions: Multiplicity </a:t>
            </a:r>
            <a:r>
              <a:rPr lang="en-US" sz="3600" dirty="0" smtClean="0">
                <a:solidFill>
                  <a:srgbClr val="0000FF"/>
                </a:solidFill>
              </a:rPr>
              <a:t>distributions </a:t>
            </a:r>
            <a:br>
              <a:rPr lang="en-US" sz="3600" dirty="0" smtClean="0">
                <a:solidFill>
                  <a:srgbClr val="0000FF"/>
                </a:solidFill>
              </a:rPr>
            </a:br>
            <a:r>
              <a:rPr lang="en-US" sz="3600" dirty="0" smtClean="0">
                <a:solidFill>
                  <a:srgbClr val="0000FF"/>
                </a:solidFill>
              </a:rPr>
              <a:t>                           in comparison </a:t>
            </a:r>
            <a:r>
              <a:rPr lang="en-US" sz="3600" dirty="0">
                <a:solidFill>
                  <a:srgbClr val="0000FF"/>
                </a:solidFill>
              </a:rPr>
              <a:t>with models </a:t>
            </a:r>
            <a:endParaRPr lang="ru-RU" sz="3600" dirty="0" smtClean="0">
              <a:solidFill>
                <a:srgbClr val="0000FF"/>
              </a:solidFill>
              <a:latin typeface="+mn-lt"/>
              <a:cs typeface="Arial" charset="0"/>
            </a:endParaRPr>
          </a:p>
        </p:txBody>
      </p:sp>
      <p:sp>
        <p:nvSpPr>
          <p:cNvPr id="79874" name="Slide Number Placeholder 2"/>
          <p:cNvSpPr>
            <a:spLocks noGrp="1"/>
          </p:cNvSpPr>
          <p:nvPr>
            <p:ph type="sldNum" sz="quarter" idx="11"/>
          </p:nvPr>
        </p:nvSpPr>
        <p:spPr>
          <a:xfrm>
            <a:off x="6511925" y="617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AC27AA0-BB3F-E840-80E5-561D63BA1368}" type="slidenum">
              <a:rPr lang="en-US" sz="1400">
                <a:latin typeface="Times New Roman" charset="0"/>
              </a:rPr>
              <a:pPr eaLnBrk="1" hangingPunct="1"/>
              <a:t>8</a:t>
            </a:fld>
            <a:endParaRPr lang="en-US" sz="1400">
              <a:latin typeface="Times New Roman" charset="0"/>
            </a:endParaRPr>
          </a:p>
        </p:txBody>
      </p:sp>
      <p:sp>
        <p:nvSpPr>
          <p:cNvPr id="4" name="Rectangle 3"/>
          <p:cNvSpPr/>
          <p:nvPr/>
        </p:nvSpPr>
        <p:spPr>
          <a:xfrm>
            <a:off x="-228600" y="3632199"/>
            <a:ext cx="2580747" cy="1815882"/>
          </a:xfrm>
          <a:prstGeom prst="rect">
            <a:avLst/>
          </a:prstGeom>
        </p:spPr>
        <p:txBody>
          <a:bodyPr wrap="square">
            <a:spAutoFit/>
          </a:bodyPr>
          <a:lstStyle/>
          <a:p>
            <a:pPr>
              <a:defRPr/>
            </a:pPr>
            <a:endParaRPr lang="en-US" sz="3600" baseline="30000" dirty="0">
              <a:latin typeface="+mn-lt"/>
            </a:endParaRPr>
          </a:p>
          <a:p>
            <a:pPr>
              <a:defRPr/>
            </a:pPr>
            <a:endParaRPr lang="en-US" sz="3600" baseline="30000" dirty="0">
              <a:latin typeface="+mn-lt"/>
            </a:endParaRPr>
          </a:p>
          <a:p>
            <a:pPr>
              <a:defRPr/>
            </a:pPr>
            <a:endParaRPr lang="ru-RU" sz="3600" baseline="30000" dirty="0">
              <a:latin typeface="+mn-lt"/>
            </a:endParaRPr>
          </a:p>
          <a:p>
            <a:pPr marL="457200" indent="-457200">
              <a:buFont typeface="Times New Roman" charset="0"/>
              <a:buAutoNum type="arabicParenR"/>
              <a:defRPr/>
            </a:pPr>
            <a:endParaRPr lang="en-US" sz="2400" baseline="30000" dirty="0">
              <a:latin typeface="+mn-lt"/>
            </a:endParaRPr>
          </a:p>
          <a:p>
            <a:pPr>
              <a:defRPr/>
            </a:pPr>
            <a:endParaRPr lang="en-US" sz="2400" dirty="0">
              <a:latin typeface="+mn-lt"/>
            </a:endParaRPr>
          </a:p>
        </p:txBody>
      </p:sp>
      <p:sp>
        <p:nvSpPr>
          <p:cNvPr id="5" name="Rectangle 4"/>
          <p:cNvSpPr/>
          <p:nvPr/>
        </p:nvSpPr>
        <p:spPr>
          <a:xfrm>
            <a:off x="228600" y="4038600"/>
            <a:ext cx="8382000" cy="1365250"/>
          </a:xfrm>
          <a:prstGeom prst="rect">
            <a:avLst/>
          </a:prstGeom>
        </p:spPr>
        <p:txBody>
          <a:bodyPr>
            <a:spAutoFit/>
          </a:bodyPr>
          <a:lstStyle/>
          <a:p>
            <a:pPr>
              <a:defRPr/>
            </a:pPr>
            <a:endParaRPr lang="en-US" sz="4400" b="1" baseline="30000" dirty="0">
              <a:solidFill>
                <a:srgbClr val="3333CC"/>
              </a:solidFill>
              <a:latin typeface="+mn-lt"/>
            </a:endParaRPr>
          </a:p>
          <a:p>
            <a:pPr>
              <a:defRPr/>
            </a:pPr>
            <a:endParaRPr lang="ru-RU" sz="4400" b="1" baseline="30000" dirty="0">
              <a:solidFill>
                <a:srgbClr val="3333CC"/>
              </a:solidFill>
              <a:latin typeface="+mn-lt"/>
            </a:endParaRPr>
          </a:p>
          <a:p>
            <a:pPr>
              <a:defRPr/>
            </a:pPr>
            <a:endParaRPr lang="en-US" sz="3600" b="1" baseline="-25000" dirty="0">
              <a:solidFill>
                <a:srgbClr val="3366FF"/>
              </a:solidFill>
              <a:latin typeface="+mn-lt"/>
            </a:endParaRPr>
          </a:p>
        </p:txBody>
      </p:sp>
      <p:cxnSp>
        <p:nvCxnSpPr>
          <p:cNvPr id="79889" name="AutoShape 5"/>
          <p:cNvCxnSpPr>
            <a:cxnSpLocks noChangeShapeType="1"/>
          </p:cNvCxnSpPr>
          <p:nvPr/>
        </p:nvCxnSpPr>
        <p:spPr bwMode="auto">
          <a:xfrm>
            <a:off x="228600" y="112766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1108907" y="4514334"/>
            <a:ext cx="2694969" cy="369332"/>
          </a:xfrm>
          <a:prstGeom prst="rect">
            <a:avLst/>
          </a:prstGeom>
        </p:spPr>
        <p:txBody>
          <a:bodyPr wrap="none">
            <a:spAutoFit/>
          </a:bodyPr>
          <a:lstStyle/>
          <a:p>
            <a:r>
              <a:rPr lang="ru-RU" dirty="0">
                <a:solidFill>
                  <a:srgbClr val="0000FF"/>
                </a:solidFill>
              </a:rPr>
              <a:t>Eur. </a:t>
            </a:r>
            <a:r>
              <a:rPr lang="ru-RU" dirty="0" err="1">
                <a:solidFill>
                  <a:srgbClr val="0000FF"/>
                </a:solidFill>
              </a:rPr>
              <a:t>Phys</a:t>
            </a:r>
            <a:r>
              <a:rPr lang="ru-RU" dirty="0">
                <a:solidFill>
                  <a:srgbClr val="0000FF"/>
                </a:solidFill>
              </a:rPr>
              <a:t>. </a:t>
            </a:r>
            <a:r>
              <a:rPr lang="ru-RU" dirty="0" err="1">
                <a:solidFill>
                  <a:srgbClr val="0000FF"/>
                </a:solidFill>
              </a:rPr>
              <a:t>J</a:t>
            </a:r>
            <a:r>
              <a:rPr lang="ru-RU" dirty="0">
                <a:solidFill>
                  <a:srgbClr val="0000FF"/>
                </a:solidFill>
              </a:rPr>
              <a:t>. </a:t>
            </a:r>
            <a:r>
              <a:rPr lang="ru-RU" dirty="0" err="1">
                <a:solidFill>
                  <a:srgbClr val="0000FF"/>
                </a:solidFill>
              </a:rPr>
              <a:t>C</a:t>
            </a:r>
            <a:r>
              <a:rPr lang="ru-RU" dirty="0">
                <a:solidFill>
                  <a:srgbClr val="0000FF"/>
                </a:solidFill>
              </a:rPr>
              <a:t> 77 (2017) 33</a:t>
            </a:r>
            <a:endParaRPr lang="en-US" dirty="0"/>
          </a:p>
        </p:txBody>
      </p:sp>
      <p:pic>
        <p:nvPicPr>
          <p:cNvPr id="9" name="Picture 8"/>
          <p:cNvPicPr>
            <a:picLocks noChangeAspect="1"/>
          </p:cNvPicPr>
          <p:nvPr/>
        </p:nvPicPr>
        <p:blipFill>
          <a:blip r:embed="rId2"/>
          <a:stretch>
            <a:fillRect/>
          </a:stretch>
        </p:blipFill>
        <p:spPr>
          <a:xfrm>
            <a:off x="4271964" y="2771928"/>
            <a:ext cx="4272367" cy="2631922"/>
          </a:xfrm>
          <a:prstGeom prst="rect">
            <a:avLst/>
          </a:prstGeom>
        </p:spPr>
      </p:pic>
      <p:sp>
        <p:nvSpPr>
          <p:cNvPr id="3" name="Rectangle 2"/>
          <p:cNvSpPr/>
          <p:nvPr/>
        </p:nvSpPr>
        <p:spPr>
          <a:xfrm>
            <a:off x="4765" y="5293246"/>
            <a:ext cx="8839200" cy="923330"/>
          </a:xfrm>
          <a:prstGeom prst="rect">
            <a:avLst/>
          </a:prstGeom>
        </p:spPr>
        <p:txBody>
          <a:bodyPr wrap="square">
            <a:spAutoFit/>
          </a:bodyPr>
          <a:lstStyle/>
          <a:p>
            <a:pPr marL="285750" indent="-285750">
              <a:buFont typeface="Wingdings" charset="2"/>
              <a:buChar char="Ø"/>
            </a:pPr>
            <a:r>
              <a:rPr lang="en-US" i="1" dirty="0">
                <a:solidFill>
                  <a:srgbClr val="FF0000"/>
                </a:solidFill>
              </a:rPr>
              <a:t>R</a:t>
            </a:r>
            <a:r>
              <a:rPr lang="en-US" i="1" dirty="0" smtClean="0">
                <a:solidFill>
                  <a:srgbClr val="FF0000"/>
                </a:solidFill>
              </a:rPr>
              <a:t>emarkable </a:t>
            </a:r>
            <a:r>
              <a:rPr lang="en-US" i="1" dirty="0">
                <a:solidFill>
                  <a:srgbClr val="FF0000"/>
                </a:solidFill>
              </a:rPr>
              <a:t>change of high multiplicity distributions </a:t>
            </a:r>
            <a:r>
              <a:rPr lang="en-US" i="1" dirty="0" smtClean="0">
                <a:solidFill>
                  <a:srgbClr val="FF0000"/>
                </a:solidFill>
              </a:rPr>
              <a:t>tails</a:t>
            </a:r>
            <a:endParaRPr lang="en-US" i="1" dirty="0">
              <a:solidFill>
                <a:srgbClr val="FF0000"/>
              </a:solidFill>
            </a:endParaRPr>
          </a:p>
          <a:p>
            <a:pPr marL="285750" indent="-285750">
              <a:buFont typeface="Wingdings" charset="2"/>
              <a:buChar char="Ø"/>
            </a:pPr>
            <a:r>
              <a:rPr lang="en-US" i="1" dirty="0">
                <a:solidFill>
                  <a:srgbClr val="FF0000"/>
                </a:solidFill>
              </a:rPr>
              <a:t>MC event </a:t>
            </a:r>
            <a:r>
              <a:rPr lang="en-US" i="1" dirty="0" smtClean="0">
                <a:solidFill>
                  <a:srgbClr val="FF0000"/>
                </a:solidFill>
              </a:rPr>
              <a:t>generators fail </a:t>
            </a:r>
            <a:endParaRPr lang="en-US" i="1" dirty="0">
              <a:solidFill>
                <a:srgbClr val="FF0000"/>
              </a:solidFill>
            </a:endParaRPr>
          </a:p>
          <a:p>
            <a:pPr marL="285750" indent="-285750">
              <a:buFont typeface="Wingdings" charset="2"/>
              <a:buChar char="Ø"/>
            </a:pPr>
            <a:r>
              <a:rPr lang="en-US" i="1" dirty="0">
                <a:solidFill>
                  <a:srgbClr val="FF0000"/>
                </a:solidFill>
              </a:rPr>
              <a:t>A</a:t>
            </a:r>
            <a:r>
              <a:rPr lang="en-US" i="1" dirty="0" smtClean="0">
                <a:solidFill>
                  <a:srgbClr val="FF0000"/>
                </a:solidFill>
              </a:rPr>
              <a:t> </a:t>
            </a:r>
            <a:r>
              <a:rPr lang="en-US" i="1" dirty="0">
                <a:solidFill>
                  <a:srgbClr val="FF0000"/>
                </a:solidFill>
              </a:rPr>
              <a:t>reference for </a:t>
            </a:r>
            <a:r>
              <a:rPr lang="en-US" i="1" dirty="0" smtClean="0">
                <a:solidFill>
                  <a:srgbClr val="FF0000"/>
                </a:solidFill>
              </a:rPr>
              <a:t>heavy</a:t>
            </a:r>
            <a:r>
              <a:rPr lang="en-US" i="1" dirty="0">
                <a:solidFill>
                  <a:srgbClr val="FF0000"/>
                </a:solidFill>
              </a:rPr>
              <a:t>-ion collisions at the LHC</a:t>
            </a:r>
            <a:r>
              <a:rPr lang="en-US" i="1" dirty="0" smtClean="0">
                <a:solidFill>
                  <a:srgbClr val="FF0000"/>
                </a:solidFill>
              </a:rPr>
              <a:t>.</a:t>
            </a:r>
            <a:endParaRPr lang="en-US" i="1" dirty="0">
              <a:solidFill>
                <a:srgbClr val="FF0000"/>
              </a:solidFill>
            </a:endParaRPr>
          </a:p>
        </p:txBody>
      </p:sp>
      <p:pic>
        <p:nvPicPr>
          <p:cNvPr id="10" name="Content Placeholder 3"/>
          <p:cNvPicPr>
            <a:picLocks noChangeAspect="1"/>
          </p:cNvPicPr>
          <p:nvPr/>
        </p:nvPicPr>
        <p:blipFill rotWithShape="1">
          <a:blip r:embed="rId3"/>
          <a:srcRect t="3151" b="-2505"/>
          <a:stretch/>
        </p:blipFill>
        <p:spPr>
          <a:xfrm>
            <a:off x="4765" y="1268400"/>
            <a:ext cx="4326466" cy="3325285"/>
          </a:xfrm>
          <a:prstGeom prst="rect">
            <a:avLst/>
          </a:prstGeom>
        </p:spPr>
      </p:pic>
      <p:sp>
        <p:nvSpPr>
          <p:cNvPr id="7" name="Rectangle 6"/>
          <p:cNvSpPr/>
          <p:nvPr/>
        </p:nvSpPr>
        <p:spPr>
          <a:xfrm>
            <a:off x="4453467" y="1127667"/>
            <a:ext cx="4572000" cy="1754327"/>
          </a:xfrm>
          <a:prstGeom prst="rect">
            <a:avLst/>
          </a:prstGeom>
        </p:spPr>
        <p:txBody>
          <a:bodyPr>
            <a:spAutoFit/>
          </a:bodyPr>
          <a:lstStyle/>
          <a:p>
            <a:pPr marL="285750" indent="-285750">
              <a:buFont typeface="Wingdings" charset="2"/>
              <a:buChar char="Ø"/>
            </a:pPr>
            <a:r>
              <a:rPr lang="en-US" i="1" dirty="0">
                <a:solidFill>
                  <a:srgbClr val="FF0000"/>
                </a:solidFill>
              </a:rPr>
              <a:t>F</a:t>
            </a:r>
            <a:r>
              <a:rPr lang="en-US" i="1" dirty="0" smtClean="0">
                <a:solidFill>
                  <a:srgbClr val="FF0000"/>
                </a:solidFill>
              </a:rPr>
              <a:t>rom </a:t>
            </a:r>
            <a:r>
              <a:rPr lang="en-US" i="1" dirty="0">
                <a:solidFill>
                  <a:srgbClr val="FF0000"/>
                </a:solidFill>
              </a:rPr>
              <a:t>low to high </a:t>
            </a:r>
            <a:r>
              <a:rPr lang="en-US" i="1" dirty="0" smtClean="0">
                <a:solidFill>
                  <a:srgbClr val="FF0000"/>
                </a:solidFill>
              </a:rPr>
              <a:t>energies </a:t>
            </a:r>
            <a:r>
              <a:rPr lang="en-US" i="1" dirty="0">
                <a:solidFill>
                  <a:srgbClr val="FF0000"/>
                </a:solidFill>
              </a:rPr>
              <a:t>in </a:t>
            </a:r>
            <a:r>
              <a:rPr lang="en-US" i="1" dirty="0" err="1">
                <a:solidFill>
                  <a:srgbClr val="FF0000"/>
                </a:solidFill>
              </a:rPr>
              <a:t>pp</a:t>
            </a:r>
            <a:r>
              <a:rPr lang="en-US" i="1" dirty="0">
                <a:solidFill>
                  <a:srgbClr val="FF0000"/>
                </a:solidFill>
              </a:rPr>
              <a:t> </a:t>
            </a:r>
            <a:r>
              <a:rPr lang="en-US" i="1" dirty="0" smtClean="0">
                <a:solidFill>
                  <a:srgbClr val="FF0000"/>
                </a:solidFill>
              </a:rPr>
              <a:t>collisions: </a:t>
            </a:r>
            <a:r>
              <a:rPr lang="en-US" dirty="0" smtClean="0">
                <a:solidFill>
                  <a:srgbClr val="FF0000"/>
                </a:solidFill>
              </a:rPr>
              <a:t>What is </a:t>
            </a:r>
            <a:r>
              <a:rPr lang="ru-RU" dirty="0" smtClean="0">
                <a:solidFill>
                  <a:srgbClr val="FF0000"/>
                </a:solidFill>
              </a:rPr>
              <a:t>the </a:t>
            </a:r>
            <a:r>
              <a:rPr lang="ru-RU" dirty="0" err="1" smtClean="0">
                <a:solidFill>
                  <a:srgbClr val="FF0000"/>
                </a:solidFill>
              </a:rPr>
              <a:t>main</a:t>
            </a:r>
            <a:r>
              <a:rPr lang="ru-RU" dirty="0" smtClean="0">
                <a:solidFill>
                  <a:srgbClr val="FF0000"/>
                </a:solidFill>
              </a:rPr>
              <a:t> </a:t>
            </a:r>
            <a:r>
              <a:rPr lang="ru-RU" dirty="0" err="1" smtClean="0">
                <a:solidFill>
                  <a:srgbClr val="FF0000"/>
                </a:solidFill>
              </a:rPr>
              <a:t>mechanism</a:t>
            </a:r>
            <a:r>
              <a:rPr lang="ru-RU" dirty="0" smtClean="0">
                <a:solidFill>
                  <a:srgbClr val="FF0000"/>
                </a:solidFill>
              </a:rPr>
              <a:t> for </a:t>
            </a:r>
            <a:r>
              <a:rPr lang="ru-RU" dirty="0" err="1" smtClean="0">
                <a:solidFill>
                  <a:srgbClr val="FF0000"/>
                </a:solidFill>
              </a:rPr>
              <a:t>changing</a:t>
            </a:r>
            <a:r>
              <a:rPr lang="ru-RU" dirty="0" smtClean="0">
                <a:solidFill>
                  <a:srgbClr val="FF0000"/>
                </a:solidFill>
              </a:rPr>
              <a:t> the </a:t>
            </a:r>
            <a:r>
              <a:rPr lang="ru-RU" dirty="0" err="1" smtClean="0">
                <a:solidFill>
                  <a:srgbClr val="FF0000"/>
                </a:solidFill>
              </a:rPr>
              <a:t>mulitplicity</a:t>
            </a:r>
            <a:r>
              <a:rPr lang="ru-RU" dirty="0" smtClean="0">
                <a:solidFill>
                  <a:srgbClr val="FF0000"/>
                </a:solidFill>
              </a:rPr>
              <a:t> </a:t>
            </a:r>
            <a:r>
              <a:rPr lang="ru-RU" dirty="0" err="1" smtClean="0">
                <a:solidFill>
                  <a:srgbClr val="FF0000"/>
                </a:solidFill>
              </a:rPr>
              <a:t>distributions</a:t>
            </a:r>
            <a:r>
              <a:rPr lang="en-US" dirty="0" smtClean="0">
                <a:solidFill>
                  <a:srgbClr val="FF0000"/>
                </a:solidFill>
              </a:rPr>
              <a:t> -</a:t>
            </a:r>
            <a:r>
              <a:rPr lang="en-US" dirty="0" smtClean="0">
                <a:solidFill>
                  <a:srgbClr val="3366FF"/>
                </a:solidFill>
              </a:rPr>
              <a:t>- </a:t>
            </a:r>
            <a:r>
              <a:rPr lang="en-US" i="1" dirty="0" smtClean="0">
                <a:solidFill>
                  <a:srgbClr val="FF0000"/>
                </a:solidFill>
              </a:rPr>
              <a:t>? </a:t>
            </a:r>
            <a:endParaRPr lang="en-US" dirty="0" smtClean="0">
              <a:solidFill>
                <a:srgbClr val="3366FF"/>
              </a:solidFill>
            </a:endParaRPr>
          </a:p>
          <a:p>
            <a:pPr marL="285750" indent="-285750">
              <a:buFont typeface="Wingdings" charset="2"/>
              <a:buChar char="Ø"/>
            </a:pPr>
            <a:r>
              <a:rPr lang="en-US" dirty="0" smtClean="0">
                <a:solidFill>
                  <a:srgbClr val="0000FF"/>
                </a:solidFill>
              </a:rPr>
              <a:t>MPI -?</a:t>
            </a:r>
          </a:p>
          <a:p>
            <a:pPr marL="285750" indent="-285750">
              <a:buFont typeface="Wingdings" charset="2"/>
              <a:buChar char="Ø"/>
            </a:pPr>
            <a:r>
              <a:rPr lang="en-US" dirty="0" smtClean="0">
                <a:solidFill>
                  <a:srgbClr val="0000FF"/>
                </a:solidFill>
              </a:rPr>
              <a:t>QGP-?</a:t>
            </a:r>
          </a:p>
          <a:p>
            <a:pPr marL="285750" indent="-285750">
              <a:buFont typeface="Wingdings" charset="2"/>
              <a:buChar char="Ø"/>
            </a:pPr>
            <a:r>
              <a:rPr lang="en-US" dirty="0" smtClean="0">
                <a:solidFill>
                  <a:srgbClr val="0000FF"/>
                </a:solidFill>
              </a:rPr>
              <a:t>Color string fusion -?</a:t>
            </a:r>
            <a:endParaRPr lang="en-US" dirty="0">
              <a:solidFill>
                <a:srgbClr val="0000FF"/>
              </a:solidFill>
            </a:endParaRPr>
          </a:p>
        </p:txBody>
      </p:sp>
      <p:pic>
        <p:nvPicPr>
          <p:cNvPr id="12" name="Picture 11"/>
          <p:cNvPicPr>
            <a:picLocks noChangeAspect="1"/>
          </p:cNvPicPr>
          <p:nvPr/>
        </p:nvPicPr>
        <p:blipFill>
          <a:blip r:embed="rId4"/>
          <a:stretch>
            <a:fillRect/>
          </a:stretch>
        </p:blipFill>
        <p:spPr>
          <a:xfrm>
            <a:off x="8552392" y="76199"/>
            <a:ext cx="532038" cy="738718"/>
          </a:xfrm>
          <a:prstGeom prst="rect">
            <a:avLst/>
          </a:prstGeom>
        </p:spPr>
      </p:pic>
      <p:sp>
        <p:nvSpPr>
          <p:cNvPr id="8" name="Rectangle 7"/>
          <p:cNvSpPr/>
          <p:nvPr/>
        </p:nvSpPr>
        <p:spPr>
          <a:xfrm>
            <a:off x="2455334" y="6172200"/>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21088475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8" y="91647"/>
            <a:ext cx="8584060" cy="1143000"/>
          </a:xfrm>
        </p:spPr>
        <p:txBody>
          <a:bodyPr>
            <a:normAutofit fontScale="90000"/>
          </a:bodyPr>
          <a:lstStyle/>
          <a:p>
            <a:pPr algn="just"/>
            <a:r>
              <a:rPr lang="en-US" sz="3200" dirty="0" err="1">
                <a:solidFill>
                  <a:srgbClr val="0000FF"/>
                </a:solidFill>
              </a:rPr>
              <a:t>pp</a:t>
            </a:r>
            <a:r>
              <a:rPr lang="en-US" sz="3200" dirty="0">
                <a:solidFill>
                  <a:srgbClr val="0000FF"/>
                </a:solidFill>
              </a:rPr>
              <a:t> </a:t>
            </a:r>
            <a:r>
              <a:rPr lang="en-US" sz="3200" dirty="0" smtClean="0">
                <a:solidFill>
                  <a:srgbClr val="0000FF"/>
                </a:solidFill>
              </a:rPr>
              <a:t>collisions </a:t>
            </a:r>
            <a:br>
              <a:rPr lang="en-US" sz="3200" dirty="0" smtClean="0">
                <a:solidFill>
                  <a:srgbClr val="0000FF"/>
                </a:solidFill>
              </a:rPr>
            </a:br>
            <a:r>
              <a:rPr lang="ru-RU" sz="3200" dirty="0" smtClean="0">
                <a:solidFill>
                  <a:srgbClr val="0000FF"/>
                </a:solidFill>
              </a:rPr>
              <a:t>KNO </a:t>
            </a:r>
            <a:r>
              <a:rPr lang="ru-RU" sz="3200" dirty="0" err="1">
                <a:solidFill>
                  <a:srgbClr val="0000FF"/>
                </a:solidFill>
              </a:rPr>
              <a:t>variable</a:t>
            </a:r>
            <a:r>
              <a:rPr lang="ru-RU" sz="3200" dirty="0">
                <a:solidFill>
                  <a:srgbClr val="0000FF"/>
                </a:solidFill>
              </a:rPr>
              <a:t>: </a:t>
            </a:r>
            <a:r>
              <a:rPr lang="ru-RU" sz="3200" dirty="0" err="1">
                <a:solidFill>
                  <a:srgbClr val="0000FF"/>
                </a:solidFill>
              </a:rPr>
              <a:t>multiplicity</a:t>
            </a:r>
            <a:r>
              <a:rPr lang="ru-RU" sz="3200" dirty="0">
                <a:solidFill>
                  <a:srgbClr val="0000FF"/>
                </a:solidFill>
              </a:rPr>
              <a:t> </a:t>
            </a:r>
            <a:r>
              <a:rPr lang="ru-RU" sz="3200" dirty="0" err="1">
                <a:solidFill>
                  <a:srgbClr val="0000FF"/>
                </a:solidFill>
              </a:rPr>
              <a:t>scaled</a:t>
            </a:r>
            <a:r>
              <a:rPr lang="ru-RU" sz="3200" dirty="0">
                <a:solidFill>
                  <a:srgbClr val="0000FF"/>
                </a:solidFill>
              </a:rPr>
              <a:t> </a:t>
            </a:r>
            <a:r>
              <a:rPr lang="ru-RU" sz="3200" dirty="0" err="1">
                <a:solidFill>
                  <a:srgbClr val="0000FF"/>
                </a:solidFill>
              </a:rPr>
              <a:t>by</a:t>
            </a:r>
            <a:r>
              <a:rPr lang="ru-RU" sz="3200" dirty="0">
                <a:solidFill>
                  <a:srgbClr val="0000FF"/>
                </a:solidFill>
              </a:rPr>
              <a:t> </a:t>
            </a:r>
            <a:r>
              <a:rPr lang="ru-RU" sz="3200" dirty="0" err="1">
                <a:solidFill>
                  <a:srgbClr val="0000FF"/>
                </a:solidFill>
              </a:rPr>
              <a:t>mean</a:t>
            </a:r>
            <a:r>
              <a:rPr lang="ru-RU" sz="3200" dirty="0">
                <a:solidFill>
                  <a:srgbClr val="0000FF"/>
                </a:solidFill>
              </a:rPr>
              <a:t> </a:t>
            </a:r>
            <a:r>
              <a:rPr lang="ru-RU" sz="3200" dirty="0" err="1" smtClean="0">
                <a:solidFill>
                  <a:srgbClr val="0000FF"/>
                </a:solidFill>
              </a:rPr>
              <a:t>multiplicity</a:t>
            </a:r>
            <a:r>
              <a:rPr lang="ru-RU" sz="3200" dirty="0" smtClean="0">
                <a:solidFill>
                  <a:srgbClr val="0000FF"/>
                </a:solidFill>
              </a:rPr>
              <a:t> </a:t>
            </a:r>
            <a:r>
              <a:rPr lang="en-US" sz="3200" dirty="0" smtClean="0">
                <a:solidFill>
                  <a:srgbClr val="0000FF"/>
                </a:solidFill>
              </a:rPr>
              <a:t/>
            </a:r>
            <a:br>
              <a:rPr lang="en-US" sz="3200" dirty="0" smtClean="0">
                <a:solidFill>
                  <a:srgbClr val="0000FF"/>
                </a:solidFill>
              </a:rPr>
            </a:br>
            <a:r>
              <a:rPr lang="en-US" sz="2200" dirty="0" smtClean="0">
                <a:solidFill>
                  <a:srgbClr val="0000FF"/>
                </a:solidFill>
              </a:rPr>
              <a:t>KNO-scaled distributions vs. the KNO variable at 0.9, 2.76, 7 and 8 </a:t>
            </a:r>
            <a:r>
              <a:rPr lang="en-US" sz="2200" dirty="0" err="1" smtClean="0">
                <a:solidFill>
                  <a:srgbClr val="0000FF"/>
                </a:solidFill>
              </a:rPr>
              <a:t>TeV</a:t>
            </a:r>
            <a:r>
              <a:rPr lang="en-US" sz="2200" dirty="0" smtClean="0">
                <a:solidFill>
                  <a:srgbClr val="0000FF"/>
                </a:solidFill>
              </a:rPr>
              <a:t> </a:t>
            </a:r>
            <a:endParaRPr lang="en-US" sz="2200" dirty="0">
              <a:solidFill>
                <a:srgbClr val="0000FF"/>
              </a:solidFill>
            </a:endParaRPr>
          </a:p>
        </p:txBody>
      </p:sp>
      <p:sp>
        <p:nvSpPr>
          <p:cNvPr id="3" name="Slide Number Placeholder 2"/>
          <p:cNvSpPr>
            <a:spLocks noGrp="1"/>
          </p:cNvSpPr>
          <p:nvPr>
            <p:ph type="sldNum" idx="11"/>
          </p:nvPr>
        </p:nvSpPr>
        <p:spPr/>
        <p:txBody>
          <a:bodyPr/>
          <a:lstStyle/>
          <a:p>
            <a:pPr>
              <a:defRPr/>
            </a:pPr>
            <a:fld id="{186489C2-3064-AC4B-91ED-DA6588BA8BEA}" type="slidenum">
              <a:rPr lang="en-US" smtClean="0"/>
              <a:pPr>
                <a:defRPr/>
              </a:pPr>
              <a:t>9</a:t>
            </a:fld>
            <a:endParaRPr lang="en-US"/>
          </a:p>
        </p:txBody>
      </p:sp>
      <p:pic>
        <p:nvPicPr>
          <p:cNvPr id="4" name="Picture 3"/>
          <p:cNvPicPr>
            <a:picLocks noChangeAspect="1"/>
          </p:cNvPicPr>
          <p:nvPr/>
        </p:nvPicPr>
        <p:blipFill>
          <a:blip r:embed="rId3"/>
          <a:stretch>
            <a:fillRect/>
          </a:stretch>
        </p:blipFill>
        <p:spPr>
          <a:xfrm>
            <a:off x="0" y="1319313"/>
            <a:ext cx="4580121" cy="4560379"/>
          </a:xfrm>
          <a:prstGeom prst="rect">
            <a:avLst/>
          </a:prstGeom>
        </p:spPr>
      </p:pic>
      <p:sp>
        <p:nvSpPr>
          <p:cNvPr id="5" name="Rectangle 4"/>
          <p:cNvSpPr/>
          <p:nvPr/>
        </p:nvSpPr>
        <p:spPr>
          <a:xfrm>
            <a:off x="4656666" y="2148809"/>
            <a:ext cx="4572000" cy="2862323"/>
          </a:xfrm>
          <a:prstGeom prst="rect">
            <a:avLst/>
          </a:prstGeom>
        </p:spPr>
        <p:txBody>
          <a:bodyPr>
            <a:spAutoFit/>
          </a:bodyPr>
          <a:lstStyle/>
          <a:p>
            <a:pPr marL="285750" indent="-285750">
              <a:buFont typeface="Wingdings" charset="2"/>
              <a:buChar char="Ø"/>
            </a:pPr>
            <a:r>
              <a:rPr lang="en-US" dirty="0"/>
              <a:t>KNO scaling: Z. </a:t>
            </a:r>
            <a:r>
              <a:rPr lang="en-US" dirty="0" err="1"/>
              <a:t>Koba</a:t>
            </a:r>
            <a:r>
              <a:rPr lang="en-US" dirty="0"/>
              <a:t>, H.B. Nielsen and P. </a:t>
            </a:r>
            <a:r>
              <a:rPr lang="en-US" dirty="0" err="1"/>
              <a:t>Olesen</a:t>
            </a:r>
            <a:r>
              <a:rPr lang="en-US" dirty="0"/>
              <a:t>,  </a:t>
            </a:r>
            <a:r>
              <a:rPr lang="en-US" i="1" dirty="0" err="1"/>
              <a:t>Nucl.Phys</a:t>
            </a:r>
            <a:r>
              <a:rPr lang="en-US" i="1" dirty="0"/>
              <a:t>. </a:t>
            </a:r>
            <a:r>
              <a:rPr lang="en-US" dirty="0"/>
              <a:t>B40 (1972) 317–334. </a:t>
            </a:r>
          </a:p>
          <a:p>
            <a:pPr marL="285750" indent="-285750">
              <a:buFont typeface="Wingdings" charset="2"/>
              <a:buChar char="Ø"/>
            </a:pPr>
            <a:r>
              <a:rPr lang="en-US" dirty="0" smtClean="0">
                <a:solidFill>
                  <a:srgbClr val="FF0000"/>
                </a:solidFill>
              </a:rPr>
              <a:t>Violation </a:t>
            </a:r>
            <a:r>
              <a:rPr lang="en-US" dirty="0">
                <a:solidFill>
                  <a:srgbClr val="FF0000"/>
                </a:solidFill>
              </a:rPr>
              <a:t>of the shape of the KNO </a:t>
            </a:r>
            <a:r>
              <a:rPr lang="en-US" dirty="0" smtClean="0">
                <a:solidFill>
                  <a:srgbClr val="FF0000"/>
                </a:solidFill>
              </a:rPr>
              <a:t>scaling --fast </a:t>
            </a:r>
            <a:r>
              <a:rPr lang="en-US" dirty="0">
                <a:solidFill>
                  <a:srgbClr val="FF0000"/>
                </a:solidFill>
              </a:rPr>
              <a:t>increase of  the high-multiplicity tail of the </a:t>
            </a:r>
            <a:r>
              <a:rPr lang="en-US" dirty="0" smtClean="0">
                <a:solidFill>
                  <a:srgbClr val="FF0000"/>
                </a:solidFill>
              </a:rPr>
              <a:t>distribution: </a:t>
            </a:r>
            <a:endParaRPr lang="en-US" dirty="0">
              <a:solidFill>
                <a:srgbClr val="FF0000"/>
              </a:solidFill>
            </a:endParaRPr>
          </a:p>
          <a:p>
            <a:pPr marL="800100" lvl="1" indent="-342900">
              <a:buAutoNum type="alphaLcParenR"/>
            </a:pPr>
            <a:r>
              <a:rPr lang="en-US" dirty="0"/>
              <a:t>with increasing energy and </a:t>
            </a:r>
          </a:p>
          <a:p>
            <a:pPr marL="800100" lvl="1" indent="-342900">
              <a:buFontTx/>
              <a:buAutoNum type="alphaLcParenR"/>
            </a:pPr>
            <a:r>
              <a:rPr lang="en-US" dirty="0"/>
              <a:t>with increasing </a:t>
            </a:r>
            <a:r>
              <a:rPr lang="en-US" dirty="0" err="1"/>
              <a:t>pseudorapidity</a:t>
            </a:r>
            <a:r>
              <a:rPr lang="en-US" dirty="0"/>
              <a:t> </a:t>
            </a:r>
            <a:r>
              <a:rPr lang="en-US" dirty="0" smtClean="0"/>
              <a:t>interval</a:t>
            </a:r>
            <a:r>
              <a:rPr lang="en-US" i="1" dirty="0">
                <a:solidFill>
                  <a:srgbClr val="FF0000"/>
                </a:solidFill>
              </a:rPr>
              <a:t> </a:t>
            </a:r>
            <a:endParaRPr lang="en-US" i="1" dirty="0" smtClean="0">
              <a:solidFill>
                <a:srgbClr val="FF0000"/>
              </a:solidFill>
            </a:endParaRPr>
          </a:p>
          <a:p>
            <a:pPr lvl="1"/>
            <a:endParaRPr lang="en-US" i="1" dirty="0">
              <a:solidFill>
                <a:srgbClr val="FF0000"/>
              </a:solidFill>
            </a:endParaRPr>
          </a:p>
          <a:p>
            <a:pPr marL="800100" lvl="1" indent="-342900">
              <a:buAutoNum type="alphaLcParenR"/>
            </a:pPr>
            <a:endParaRPr lang="en-US" dirty="0" smtClean="0"/>
          </a:p>
        </p:txBody>
      </p:sp>
      <p:sp>
        <p:nvSpPr>
          <p:cNvPr id="6" name="Rectangle 5"/>
          <p:cNvSpPr/>
          <p:nvPr/>
        </p:nvSpPr>
        <p:spPr>
          <a:xfrm>
            <a:off x="5991831" y="1534067"/>
            <a:ext cx="2694969" cy="369332"/>
          </a:xfrm>
          <a:prstGeom prst="rect">
            <a:avLst/>
          </a:prstGeom>
        </p:spPr>
        <p:txBody>
          <a:bodyPr wrap="none">
            <a:spAutoFit/>
          </a:bodyPr>
          <a:lstStyle/>
          <a:p>
            <a:r>
              <a:rPr lang="ru-RU" dirty="0">
                <a:solidFill>
                  <a:srgbClr val="0000FF"/>
                </a:solidFill>
              </a:rPr>
              <a:t>Eur. </a:t>
            </a:r>
            <a:r>
              <a:rPr lang="ru-RU" dirty="0" err="1">
                <a:solidFill>
                  <a:srgbClr val="0000FF"/>
                </a:solidFill>
              </a:rPr>
              <a:t>Phys</a:t>
            </a:r>
            <a:r>
              <a:rPr lang="ru-RU" dirty="0">
                <a:solidFill>
                  <a:srgbClr val="0000FF"/>
                </a:solidFill>
              </a:rPr>
              <a:t>. </a:t>
            </a:r>
            <a:r>
              <a:rPr lang="ru-RU" dirty="0" err="1">
                <a:solidFill>
                  <a:srgbClr val="0000FF"/>
                </a:solidFill>
              </a:rPr>
              <a:t>J</a:t>
            </a:r>
            <a:r>
              <a:rPr lang="ru-RU" dirty="0">
                <a:solidFill>
                  <a:srgbClr val="0000FF"/>
                </a:solidFill>
              </a:rPr>
              <a:t>. </a:t>
            </a:r>
            <a:r>
              <a:rPr lang="ru-RU" dirty="0" err="1">
                <a:solidFill>
                  <a:srgbClr val="0000FF"/>
                </a:solidFill>
              </a:rPr>
              <a:t>C</a:t>
            </a:r>
            <a:r>
              <a:rPr lang="ru-RU" dirty="0">
                <a:solidFill>
                  <a:srgbClr val="0000FF"/>
                </a:solidFill>
              </a:rPr>
              <a:t> 77 (2017) 33</a:t>
            </a:r>
            <a:endParaRPr lang="en-US" dirty="0"/>
          </a:p>
        </p:txBody>
      </p:sp>
      <p:sp>
        <p:nvSpPr>
          <p:cNvPr id="7" name="Rectangle 6"/>
          <p:cNvSpPr/>
          <p:nvPr/>
        </p:nvSpPr>
        <p:spPr>
          <a:xfrm>
            <a:off x="4174065" y="5471860"/>
            <a:ext cx="5173134" cy="646331"/>
          </a:xfrm>
          <a:prstGeom prst="rect">
            <a:avLst/>
          </a:prstGeom>
        </p:spPr>
        <p:txBody>
          <a:bodyPr wrap="square">
            <a:spAutoFit/>
          </a:bodyPr>
          <a:lstStyle/>
          <a:p>
            <a:pPr lvl="1"/>
            <a:r>
              <a:rPr lang="en-US" i="1" dirty="0">
                <a:solidFill>
                  <a:srgbClr val="FF0000"/>
                </a:solidFill>
              </a:rPr>
              <a:t>… more on the </a:t>
            </a:r>
            <a:r>
              <a:rPr lang="en-US" i="1" dirty="0" smtClean="0">
                <a:solidFill>
                  <a:srgbClr val="FF0000"/>
                </a:solidFill>
              </a:rPr>
              <a:t>high–</a:t>
            </a:r>
            <a:r>
              <a:rPr lang="en-US" i="1" dirty="0">
                <a:solidFill>
                  <a:srgbClr val="FF0000"/>
                </a:solidFill>
              </a:rPr>
              <a:t>multiplicity events </a:t>
            </a:r>
            <a:endParaRPr lang="en-US" i="1" dirty="0" smtClean="0">
              <a:solidFill>
                <a:srgbClr val="FF0000"/>
              </a:solidFill>
            </a:endParaRPr>
          </a:p>
          <a:p>
            <a:pPr lvl="1"/>
            <a:r>
              <a:rPr lang="en-US" i="1" dirty="0">
                <a:solidFill>
                  <a:srgbClr val="FF0000"/>
                </a:solidFill>
              </a:rPr>
              <a:t> </a:t>
            </a:r>
            <a:r>
              <a:rPr lang="en-US" i="1" dirty="0" smtClean="0">
                <a:solidFill>
                  <a:srgbClr val="FF0000"/>
                </a:solidFill>
              </a:rPr>
              <a:t>                                                in </a:t>
            </a:r>
            <a:r>
              <a:rPr lang="en-US" i="1" dirty="0">
                <a:solidFill>
                  <a:srgbClr val="FF0000"/>
                </a:solidFill>
              </a:rPr>
              <a:t>pp collisions </a:t>
            </a:r>
            <a:r>
              <a:rPr lang="en-US" i="1" dirty="0" smtClean="0">
                <a:solidFill>
                  <a:srgbClr val="FF0000"/>
                </a:solidFill>
              </a:rPr>
              <a:t>   </a:t>
            </a:r>
            <a:r>
              <a:rPr lang="en-US" i="1" dirty="0" smtClean="0">
                <a:solidFill>
                  <a:srgbClr val="FF0000"/>
                </a:solidFill>
                <a:sym typeface="Wingdings"/>
              </a:rPr>
              <a:t></a:t>
            </a:r>
            <a:endParaRPr lang="en-US" dirty="0">
              <a:solidFill>
                <a:srgbClr val="FF0000"/>
              </a:solidFill>
            </a:endParaRPr>
          </a:p>
        </p:txBody>
      </p:sp>
      <p:pic>
        <p:nvPicPr>
          <p:cNvPr id="8" name="Picture 7"/>
          <p:cNvPicPr>
            <a:picLocks noChangeAspect="1"/>
          </p:cNvPicPr>
          <p:nvPr/>
        </p:nvPicPr>
        <p:blipFill>
          <a:blip r:embed="rId4"/>
          <a:stretch>
            <a:fillRect/>
          </a:stretch>
        </p:blipFill>
        <p:spPr>
          <a:xfrm>
            <a:off x="8552392" y="76199"/>
            <a:ext cx="532038" cy="738718"/>
          </a:xfrm>
          <a:prstGeom prst="rect">
            <a:avLst/>
          </a:prstGeom>
        </p:spPr>
      </p:pic>
      <p:cxnSp>
        <p:nvCxnSpPr>
          <p:cNvPr id="9" name="AutoShape 5"/>
          <p:cNvCxnSpPr>
            <a:cxnSpLocks noChangeShapeType="1"/>
          </p:cNvCxnSpPr>
          <p:nvPr/>
        </p:nvCxnSpPr>
        <p:spPr bwMode="auto">
          <a:xfrm>
            <a:off x="228600" y="1234647"/>
            <a:ext cx="8229600" cy="0"/>
          </a:xfrm>
          <a:prstGeom prst="straightConnector1">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10" name="Rectangle 9"/>
          <p:cNvSpPr/>
          <p:nvPr/>
        </p:nvSpPr>
        <p:spPr>
          <a:xfrm>
            <a:off x="1981200" y="6211669"/>
            <a:ext cx="4572000" cy="646331"/>
          </a:xfrm>
          <a:prstGeom prst="rect">
            <a:avLst/>
          </a:prstGeom>
        </p:spPr>
        <p:txBody>
          <a:bodyPr>
            <a:spAutoFit/>
          </a:bodyPr>
          <a:lstStyle/>
          <a:p>
            <a:pPr algn="ctr"/>
            <a:r>
              <a:rPr lang="en-US" sz="1200" dirty="0">
                <a:solidFill>
                  <a:schemeClr val="bg1">
                    <a:lumMod val="50000"/>
                  </a:schemeClr>
                </a:solidFill>
              </a:rPr>
              <a:t>Grigory </a:t>
            </a:r>
            <a:r>
              <a:rPr lang="en-US" sz="1200" dirty="0" err="1">
                <a:solidFill>
                  <a:schemeClr val="bg1">
                    <a:lumMod val="50000"/>
                  </a:schemeClr>
                </a:solidFill>
              </a:rPr>
              <a:t>Feofilov</a:t>
            </a:r>
            <a:r>
              <a:rPr lang="en-US" sz="1200" dirty="0">
                <a:solidFill>
                  <a:schemeClr val="bg1">
                    <a:lumMod val="50000"/>
                  </a:schemeClr>
                </a:solidFill>
              </a:rPr>
              <a:t> (for ALICE Collaboration),  </a:t>
            </a:r>
          </a:p>
          <a:p>
            <a:pPr algn="ctr"/>
            <a:r>
              <a:rPr lang="en-US" sz="1200" dirty="0" err="1">
                <a:solidFill>
                  <a:schemeClr val="bg1">
                    <a:lumMod val="50000"/>
                  </a:schemeClr>
                </a:solidFill>
              </a:rPr>
              <a:t>XXIVth</a:t>
            </a:r>
            <a:r>
              <a:rPr lang="en-US" sz="1200" dirty="0">
                <a:solidFill>
                  <a:schemeClr val="bg1">
                    <a:lumMod val="50000"/>
                  </a:schemeClr>
                </a:solidFill>
              </a:rPr>
              <a:t> International </a:t>
            </a:r>
            <a:r>
              <a:rPr lang="en-US" sz="1200" dirty="0" err="1">
                <a:solidFill>
                  <a:schemeClr val="bg1">
                    <a:lumMod val="50000"/>
                  </a:schemeClr>
                </a:solidFill>
              </a:rPr>
              <a:t>Baldin</a:t>
            </a:r>
            <a:r>
              <a:rPr lang="en-US" sz="1200" dirty="0">
                <a:solidFill>
                  <a:schemeClr val="bg1">
                    <a:lumMod val="50000"/>
                  </a:schemeClr>
                </a:solidFill>
              </a:rPr>
              <a:t> Seminar , </a:t>
            </a:r>
          </a:p>
          <a:p>
            <a:pPr algn="ctr"/>
            <a:r>
              <a:rPr lang="en-US" sz="1200" dirty="0">
                <a:solidFill>
                  <a:schemeClr val="bg1">
                    <a:lumMod val="50000"/>
                  </a:schemeClr>
                </a:solidFill>
              </a:rPr>
              <a:t>JINR, </a:t>
            </a:r>
            <a:r>
              <a:rPr lang="en-US" sz="1200" dirty="0" err="1">
                <a:solidFill>
                  <a:schemeClr val="bg1">
                    <a:lumMod val="50000"/>
                  </a:schemeClr>
                </a:solidFill>
              </a:rPr>
              <a:t>Dubna</a:t>
            </a:r>
            <a:r>
              <a:rPr lang="en-US" sz="1200" dirty="0">
                <a:solidFill>
                  <a:schemeClr val="bg1">
                    <a:lumMod val="50000"/>
                  </a:schemeClr>
                </a:solidFill>
              </a:rPr>
              <a:t>, September 17-22, 2018 </a:t>
            </a:r>
          </a:p>
        </p:txBody>
      </p:sp>
    </p:spTree>
    <p:extLst>
      <p:ext uri="{BB962C8B-B14F-4D97-AF65-F5344CB8AC3E}">
        <p14:creationId xmlns:p14="http://schemas.microsoft.com/office/powerpoint/2010/main" val="42945582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3944</TotalTime>
  <Words>6900</Words>
  <Application>Microsoft Macintosh PowerPoint</Application>
  <PresentationFormat>On-screen Show (4:3)</PresentationFormat>
  <Paragraphs>740</Paragraphs>
  <Slides>46</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Document</vt:lpstr>
      <vt:lpstr>  Energy and system size dependence  of multi-particle production  in pp, p-Pb, Xe-Xe and Pb-Pb collisions  in ALICE  at the  LHC  Grigory FEOFILOV Saint-Petersburg State University  (for the ALICE Collaboration) </vt:lpstr>
      <vt:lpstr>Space-time stages of nucleus-nucleus collision</vt:lpstr>
      <vt:lpstr>The ALICE detector </vt:lpstr>
      <vt:lpstr>  Example of PID performance of TPC :                                               dE/dx vs. rigidity   </vt:lpstr>
      <vt:lpstr>ALICE Data accumulated since 2009</vt:lpstr>
      <vt:lpstr>Multi-particle production  in pp, p-Pb and A-A collisions   Energy and system size dependence  </vt:lpstr>
      <vt:lpstr>pp collisions:  energy dependence  of pseudorapidity distributions   </vt:lpstr>
      <vt:lpstr>  pp collisions: Multiplicity distributions                             in comparison with models </vt:lpstr>
      <vt:lpstr>pp collisions  KNO variable: multiplicity scaled by mean multiplicity  KNO-scaled distributions vs. the KNO variable at 0.9, 2.76, 7 and 8 TeV </vt:lpstr>
      <vt:lpstr>pp collisions: Mean sphericity vs. multiplicity</vt:lpstr>
      <vt:lpstr>  From pp to p-Pb and Pb-Pb collisions:             multiplicity density                        and total multiplicity per ⟨Npart ⟩ vs ⟨Npart⟩ </vt:lpstr>
      <vt:lpstr>Strangeness yields in  pp, p-Pb and Pb-Pb collisions   </vt:lpstr>
      <vt:lpstr>                                       _   _     _ Spectra of K0s , Λ, Ξ-, Ω-, Λ,  Ξ+, Ω+  in Pb-Pb at 5.02 TeV </vt:lpstr>
      <vt:lpstr>pT-differential yields of  K0s,Λ,Ξ and Ω  in pp collisions at 7 TeV  </vt:lpstr>
      <vt:lpstr>pT-integrated yield ratios to pions as a function  of the &lt;dNch/dη&gt;</vt:lpstr>
      <vt:lpstr>     The strange hadron hierarchy                                              in pp and p-Pb collisions</vt:lpstr>
      <vt:lpstr>Mass  dependence of particle ratios?</vt:lpstr>
      <vt:lpstr>Hyperon-to-pion ratios as a function of &lt;Npart&gt;,  for A-A and pp collisions at LHC and RHIC energies.</vt:lpstr>
      <vt:lpstr>Some theoretical approaches: string fusion in DIPSY[1]</vt:lpstr>
      <vt:lpstr>     Some theoretical approaches:             Multi-Pomeron Exchange Model                                                   with string fusion[1]   </vt:lpstr>
      <vt:lpstr>     Some theoretical approaches:             Multi-Pomeron Exchange Model                                                   with string fusion[1]   </vt:lpstr>
      <vt:lpstr>  Λc+/D0 ratio  compared to Λ/K0S and p/π ratios                      (pp collisions at 7 TeV and p-Pb at 5.02 TeV) </vt:lpstr>
      <vt:lpstr>    Flow of different particles  </vt:lpstr>
      <vt:lpstr>PowerPoint Presentation</vt:lpstr>
      <vt:lpstr>Elliptic flow of identified hadrons in p-Pb</vt:lpstr>
      <vt:lpstr>Elliptic flow and multi-particle correlations for  different systems</vt:lpstr>
      <vt:lpstr>      Elliptic flow of D0, D+, D∗+ and D+s         in Pb-Pb collisions  </vt:lpstr>
      <vt:lpstr>                Elliptic flow of heavy-flavour decay electrons     and flow of D0  in p-Pb collisions  </vt:lpstr>
      <vt:lpstr>Production of light nuclei in Pb–Pb collisions at √sNN = 2.76 TeV. Exotic states of some hypernuclei     </vt:lpstr>
      <vt:lpstr>Precision measurement of the mass difference between light nuclei and anti-nuclei   </vt:lpstr>
      <vt:lpstr> </vt:lpstr>
      <vt:lpstr>(anti-)deuteron production in pp, p-Pb and Pb-Pb</vt:lpstr>
      <vt:lpstr>Future studies of rare processes in Run 3  </vt:lpstr>
      <vt:lpstr>PowerPoint Presentation</vt:lpstr>
      <vt:lpstr>PowerPoint Presentation</vt:lpstr>
      <vt:lpstr>PowerPoint Presentation</vt:lpstr>
      <vt:lpstr>.</vt:lpstr>
      <vt:lpstr>Summary</vt:lpstr>
      <vt:lpstr>Thank you!</vt:lpstr>
      <vt:lpstr>The ALICE detector </vt:lpstr>
      <vt:lpstr>Determination of event collision centrality                                 and the initial conditions</vt:lpstr>
      <vt:lpstr>            Λc in pp collisions  at 7 TeV                                 and p-Pb, collisions at 5.02 TeV    </vt:lpstr>
      <vt:lpstr>Topology of two-particle correlations in pp, p-Pb and Pb-Pb collisions</vt:lpstr>
      <vt:lpstr>Search for weakly decaying 􏰌Λn and 􏰌􏰌 ΛΛ  exotic bound states in central Pb–Pb collisions at √sNN = 2.76 TeV  </vt:lpstr>
      <vt:lpstr>Upper limits of dN/dy for􏰌 Λn and  H-dibaryon  </vt:lpstr>
      <vt:lpstr>Talk layout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Grigory</dc:creator>
  <cp:keywords/>
  <dc:description/>
  <cp:lastModifiedBy>Grigory</cp:lastModifiedBy>
  <cp:revision>179</cp:revision>
  <dcterms:created xsi:type="dcterms:W3CDTF">2018-07-23T11:05:29Z</dcterms:created>
  <dcterms:modified xsi:type="dcterms:W3CDTF">2018-09-19T23:38:49Z</dcterms:modified>
  <cp:category/>
</cp:coreProperties>
</file>