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412" r:id="rId2"/>
    <p:sldId id="413" r:id="rId3"/>
    <p:sldId id="414" r:id="rId4"/>
    <p:sldId id="415" r:id="rId5"/>
    <p:sldId id="417" r:id="rId6"/>
    <p:sldId id="416" r:id="rId7"/>
    <p:sldId id="395" r:id="rId8"/>
    <p:sldId id="383" r:id="rId9"/>
    <p:sldId id="394" r:id="rId10"/>
    <p:sldId id="382" r:id="rId11"/>
    <p:sldId id="350" r:id="rId12"/>
    <p:sldId id="371" r:id="rId13"/>
    <p:sldId id="372" r:id="rId14"/>
    <p:sldId id="373" r:id="rId15"/>
    <p:sldId id="374" r:id="rId16"/>
    <p:sldId id="375" r:id="rId17"/>
    <p:sldId id="376" r:id="rId18"/>
    <p:sldId id="378" r:id="rId19"/>
    <p:sldId id="379" r:id="rId20"/>
    <p:sldId id="380" r:id="rId21"/>
    <p:sldId id="377" r:id="rId22"/>
    <p:sldId id="381" r:id="rId23"/>
    <p:sldId id="396" r:id="rId24"/>
    <p:sldId id="397" r:id="rId25"/>
    <p:sldId id="398" r:id="rId26"/>
    <p:sldId id="399" r:id="rId27"/>
    <p:sldId id="400" r:id="rId28"/>
    <p:sldId id="401" r:id="rId29"/>
    <p:sldId id="402" r:id="rId30"/>
    <p:sldId id="403" r:id="rId31"/>
    <p:sldId id="404" r:id="rId32"/>
    <p:sldId id="405" r:id="rId33"/>
    <p:sldId id="406" r:id="rId34"/>
    <p:sldId id="411" r:id="rId35"/>
    <p:sldId id="385" r:id="rId36"/>
    <p:sldId id="386" r:id="rId37"/>
    <p:sldId id="387" r:id="rId38"/>
    <p:sldId id="389" r:id="rId39"/>
    <p:sldId id="391" r:id="rId40"/>
    <p:sldId id="392" r:id="rId41"/>
    <p:sldId id="39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CC"/>
    <a:srgbClr val="009999"/>
    <a:srgbClr val="66CCFF"/>
    <a:srgbClr val="FFCC99"/>
    <a:srgbClr val="B6DF89"/>
    <a:srgbClr val="357B42"/>
    <a:srgbClr val="1FB0BF"/>
    <a:srgbClr val="55D5E3"/>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69" d="100"/>
          <a:sy n="69" d="100"/>
        </p:scale>
        <p:origin x="810"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B81F3-632F-46DE-8F50-75DF9E8AEC4D}" type="datetimeFigureOut">
              <a:rPr lang="ru-RU" smtClean="0"/>
              <a:pPr/>
              <a:t>20.09.2018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D88B8-EAB8-4E33-A0BF-F9315479025D}" type="slidenum">
              <a:rPr lang="ru-RU" smtClean="0"/>
              <a:pPr/>
              <a:t>‹#›</a:t>
            </a:fld>
            <a:endParaRPr lang="ru-RU"/>
          </a:p>
        </p:txBody>
      </p:sp>
    </p:spTree>
    <p:extLst>
      <p:ext uri="{BB962C8B-B14F-4D97-AF65-F5344CB8AC3E}">
        <p14:creationId xmlns:p14="http://schemas.microsoft.com/office/powerpoint/2010/main" val="397413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9/20/2018</a:t>
            </a:fld>
            <a:endParaRPr lang="en-US"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6F9B8CD-342D-4579-98EC-A8FD6B7370E1}" type="datetimeFigureOut">
              <a:rPr lang="en-US" smtClean="0"/>
              <a:pPr/>
              <a:t>9/20/2018</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6F9B8CD-342D-4579-98EC-A8FD6B7370E1}" type="datetimeFigureOut">
              <a:rPr lang="en-US" smtClean="0"/>
              <a:pPr/>
              <a:t>9/20/2018</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9/20/2018</a:t>
            </a:fld>
            <a:endParaRPr lang="en-US"/>
          </a:p>
        </p:txBody>
      </p:sp>
      <p:sp>
        <p:nvSpPr>
          <p:cNvPr id="9" name="Номер слайда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Нижний колонтитул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9/20/2018</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E6F9B8CD-342D-4579-98EC-A8FD6B7370E1}" type="datetimeFigureOut">
              <a:rPr lang="en-US" smtClean="0"/>
              <a:pPr/>
              <a:t>9/20/2018</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E6F9B8CD-342D-4579-98EC-A8FD6B7370E1}" type="datetimeFigureOut">
              <a:rPr lang="en-US" smtClean="0"/>
              <a:pPr/>
              <a:t>9/20/2018</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9" name="Номер слайда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9/20/2018</a:t>
            </a:fld>
            <a:endParaRPr lang="en-US"/>
          </a:p>
        </p:txBody>
      </p:sp>
      <p:sp>
        <p:nvSpPr>
          <p:cNvPr id="7" name="Номер слайда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Нижний колонтитул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6F9B8CD-342D-4579-98EC-A8FD6B7370E1}" type="datetimeFigureOut">
              <a:rPr lang="en-US" smtClean="0"/>
              <a:pPr/>
              <a:t>9/20/2018</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9/20/2018</a:t>
            </a:fld>
            <a:endParaRPr lang="en-US" dirty="0"/>
          </a:p>
        </p:txBody>
      </p:sp>
      <p:sp>
        <p:nvSpPr>
          <p:cNvPr id="22" name="Номер слайда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Нижний колонтитул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9/20/2018</a:t>
            </a:fld>
            <a:endParaRPr lang="en-US"/>
          </a:p>
        </p:txBody>
      </p:sp>
      <p:sp>
        <p:nvSpPr>
          <p:cNvPr id="18" name="Номер слайда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Нижний колонтитул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9/20/2018</a:t>
            </a:fld>
            <a:endParaRPr lang="en-US" dirty="0">
              <a:solidFill>
                <a:schemeClr val="tx2"/>
              </a:solidFill>
            </a:endParaRPr>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692696"/>
            <a:ext cx="6840760" cy="4524315"/>
          </a:xfrm>
          <a:prstGeom prst="rect">
            <a:avLst/>
          </a:prstGeom>
        </p:spPr>
        <p:txBody>
          <a:bodyPr wrap="square">
            <a:spAutoFit/>
          </a:bodyPr>
          <a:lstStyle/>
          <a:p>
            <a:r>
              <a:rPr lang="en-US" sz="4800" b="1" dirty="0">
                <a:solidFill>
                  <a:srgbClr val="FF0000"/>
                </a:solidFill>
              </a:rPr>
              <a:t>XXIV International </a:t>
            </a:r>
            <a:r>
              <a:rPr lang="en-US" sz="4800" b="1" dirty="0" err="1">
                <a:solidFill>
                  <a:srgbClr val="FF0000"/>
                </a:solidFill>
              </a:rPr>
              <a:t>Baldin</a:t>
            </a:r>
            <a:r>
              <a:rPr lang="en-US" sz="4800" b="1" dirty="0">
                <a:solidFill>
                  <a:srgbClr val="FF0000"/>
                </a:solidFill>
              </a:rPr>
              <a:t> Seminar on High Energy Physics Problems "Relativistic Nuclear Physics and Quantum Chromodynamics</a:t>
            </a:r>
            <a:endParaRPr lang="ru-RU" sz="4800" dirty="0"/>
          </a:p>
        </p:txBody>
      </p:sp>
    </p:spTree>
    <p:extLst>
      <p:ext uri="{BB962C8B-B14F-4D97-AF65-F5344CB8AC3E}">
        <p14:creationId xmlns:p14="http://schemas.microsoft.com/office/powerpoint/2010/main" val="1053142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31640" y="404664"/>
            <a:ext cx="5526360" cy="6001643"/>
          </a:xfrm>
          <a:prstGeom prst="rect">
            <a:avLst/>
          </a:prstGeom>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We discuss pp elastic scattering at high energies and large fixed angle. This is the region of hard collisions where perturbative QCD must work. PQCD predicts "the helicity conservation" which gives a zero polarization and the value 1/3 for asymmetry parameter which are in contradiction with the experiment. </a:t>
            </a:r>
            <a:endParaRPr lang="ru-RU"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55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63688" y="764704"/>
            <a:ext cx="6408712" cy="5016758"/>
          </a:xfrm>
          <a:prstGeom prst="rect">
            <a:avLst/>
          </a:prstGeom>
        </p:spPr>
        <p:txBody>
          <a:bodyPr wrap="square">
            <a:spAutoFit/>
          </a:bodyPr>
          <a:lstStyle/>
          <a:p>
            <a:r>
              <a:rPr lang="en-US" sz="3200" b="1" dirty="0">
                <a:solidFill>
                  <a:srgbClr val="0099CC"/>
                </a:solidFill>
                <a:latin typeface="Times New Roman,sans-serif"/>
              </a:rPr>
              <a:t>These spin structures give small parameters in the considered region. These parameters </a:t>
            </a:r>
            <a:r>
              <a:rPr lang="en-US" sz="3200" b="1" dirty="0" err="1">
                <a:solidFill>
                  <a:srgbClr val="0099CC"/>
                </a:solidFill>
                <a:latin typeface="Times New Roman,sans-serif"/>
              </a:rPr>
              <a:t>supress</a:t>
            </a:r>
            <a:r>
              <a:rPr lang="en-US" sz="3200" b="1" dirty="0">
                <a:solidFill>
                  <a:srgbClr val="0099CC"/>
                </a:solidFill>
                <a:latin typeface="Times New Roman,sans-serif"/>
              </a:rPr>
              <a:t> contributions of definite helicity amplitudes in observables. This "kinematic hierarchy" gives the nonzero </a:t>
            </a:r>
            <a:r>
              <a:rPr lang="en-US" sz="3200" b="1" dirty="0" err="1">
                <a:solidFill>
                  <a:srgbClr val="0099CC"/>
                </a:solidFill>
                <a:latin typeface="Times New Roman,sans-serif"/>
              </a:rPr>
              <a:t>polarisation</a:t>
            </a:r>
            <a:r>
              <a:rPr lang="en-US" sz="3200" b="1" dirty="0">
                <a:solidFill>
                  <a:srgbClr val="0099CC"/>
                </a:solidFill>
                <a:latin typeface="Times New Roman,sans-serif"/>
              </a:rPr>
              <a:t> and is closer to the </a:t>
            </a:r>
            <a:r>
              <a:rPr lang="en-US" sz="3200" b="1" dirty="0" err="1">
                <a:solidFill>
                  <a:srgbClr val="0099CC"/>
                </a:solidFill>
                <a:latin typeface="Times New Roman,sans-serif"/>
              </a:rPr>
              <a:t>esperimental</a:t>
            </a:r>
            <a:r>
              <a:rPr lang="en-US" sz="3200" b="1" dirty="0">
                <a:solidFill>
                  <a:srgbClr val="0099CC"/>
                </a:solidFill>
                <a:latin typeface="Times New Roman,sans-serif"/>
              </a:rPr>
              <a:t> value for than QCD</a:t>
            </a:r>
            <a:r>
              <a:rPr lang="en-US" sz="2400" b="1" dirty="0">
                <a:solidFill>
                  <a:srgbClr val="0099CC"/>
                </a:solidFill>
                <a:latin typeface="Times New Roman,sans-serif"/>
              </a:rPr>
              <a:t>. </a:t>
            </a:r>
            <a:endParaRPr lang="ru-RU" sz="2400" b="1" dirty="0">
              <a:solidFill>
                <a:srgbClr val="0099CC"/>
              </a:solidFill>
            </a:endParaRPr>
          </a:p>
        </p:txBody>
      </p:sp>
    </p:spTree>
    <p:extLst>
      <p:ext uri="{BB962C8B-B14F-4D97-AF65-F5344CB8AC3E}">
        <p14:creationId xmlns:p14="http://schemas.microsoft.com/office/powerpoint/2010/main" val="75864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899592" y="332656"/>
                <a:ext cx="7416824" cy="5732338"/>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We will consider a general binary reaction with particles</a:t>
                </a:r>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of any spin </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𝒔</m:t>
                        </m:r>
                      </m:e>
                      <m:sub>
                        <m:r>
                          <a:rPr lang="en-US" sz="2800" b="1" i="1">
                            <a:latin typeface="Cambria Math" panose="02040503050406030204" pitchFamily="18" charset="0"/>
                          </a:rPr>
                          <m:t>𝒌</m:t>
                        </m:r>
                      </m:sub>
                    </m:sSub>
                  </m:oMath>
                </a14:m>
                <a:r>
                  <a:rPr lang="en-US" sz="2800" b="1" dirty="0">
                    <a:latin typeface="Times New Roman" panose="02020603050405020304" pitchFamily="18" charset="0"/>
                    <a:cs typeface="Times New Roman" panose="02020603050405020304" pitchFamily="18" charset="0"/>
                  </a:rPr>
                  <a:t> , masses </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𝒎</m:t>
                        </m:r>
                      </m:e>
                      <m:sub>
                        <m:r>
                          <a:rPr lang="en-US" sz="2800" b="1" i="1">
                            <a:latin typeface="Cambria Math" panose="02040503050406030204" pitchFamily="18" charset="0"/>
                          </a:rPr>
                          <m:t>𝒌</m:t>
                        </m:r>
                      </m:sub>
                    </m:sSub>
                  </m:oMath>
                </a14:m>
                <a:r>
                  <a:rPr lang="en-US" sz="2800" b="1" dirty="0">
                    <a:latin typeface="Times New Roman" panose="02020603050405020304" pitchFamily="18" charset="0"/>
                    <a:cs typeface="Times New Roman" panose="02020603050405020304" pitchFamily="18" charset="0"/>
                  </a:rPr>
                  <a:t> and helicities </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𝝀</m:t>
                        </m:r>
                      </m:e>
                      <m:sub>
                        <m:r>
                          <a:rPr lang="en-US" sz="2800" b="1" i="1">
                            <a:latin typeface="Cambria Math" panose="02040503050406030204" pitchFamily="18" charset="0"/>
                          </a:rPr>
                          <m:t>𝒌</m:t>
                        </m:r>
                      </m:sub>
                    </m:sSub>
                  </m:oMath>
                </a14:m>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𝒎</m:t>
                        </m:r>
                      </m:e>
                      <m:sub>
                        <m:r>
                          <a:rPr lang="en-US" sz="2000" b="1" i="1">
                            <a:latin typeface="Cambria Math" panose="02040503050406030204" pitchFamily="18" charset="0"/>
                          </a:rPr>
                          <m:t>𝟏</m:t>
                        </m:r>
                      </m:sub>
                    </m:sSub>
                    <m:r>
                      <a:rPr lang="en-US" sz="2000" b="1" i="1">
                        <a:latin typeface="Cambria Math" panose="02040503050406030204" pitchFamily="18" charset="0"/>
                      </a:rPr>
                      <m:t> , </m:t>
                    </m:r>
                    <m:sSub>
                      <m:sSubPr>
                        <m:ctrlPr>
                          <a:rPr lang="ru-RU" sz="2000" b="1" i="1">
                            <a:latin typeface="Cambria Math" panose="02040503050406030204" pitchFamily="18" charset="0"/>
                          </a:rPr>
                        </m:ctrlPr>
                      </m:sSubPr>
                      <m:e>
                        <m:r>
                          <a:rPr lang="en-US" sz="2000" b="1" i="1">
                            <a:latin typeface="Cambria Math" panose="02040503050406030204" pitchFamily="18" charset="0"/>
                          </a:rPr>
                          <m:t>𝒔</m:t>
                        </m:r>
                      </m:e>
                      <m:sub>
                        <m:r>
                          <a:rPr lang="en-US" sz="2000" b="1" i="1">
                            <a:latin typeface="Cambria Math" panose="02040503050406030204" pitchFamily="18" charset="0"/>
                          </a:rPr>
                          <m:t>𝟏</m:t>
                        </m:r>
                      </m:sub>
                    </m:sSub>
                  </m:oMath>
                </a14:m>
                <a:r>
                  <a:rPr lang="en-US" sz="20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𝝀</m:t>
                        </m:r>
                      </m:e>
                      <m:sub>
                        <m:r>
                          <a:rPr lang="en-US" sz="2000" b="1" i="1">
                            <a:latin typeface="Cambria Math" panose="02040503050406030204" pitchFamily="18" charset="0"/>
                          </a:rPr>
                          <m:t>𝟏</m:t>
                        </m:r>
                      </m:sub>
                    </m:sSub>
                  </m:oMath>
                </a14:m>
                <a:r>
                  <a:rPr lang="en-US" sz="2000" b="1" dirty="0">
                    <a:latin typeface="Times New Roman" panose="02020603050405020304" pitchFamily="18" charset="0"/>
                    <a:cs typeface="Times New Roman" panose="02020603050405020304" pitchFamily="18" charset="0"/>
                  </a:rPr>
                  <a:t>) + b(</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𝒎</m:t>
                        </m:r>
                      </m:e>
                      <m:sub>
                        <m:r>
                          <a:rPr lang="en-US" sz="2000" b="1" i="1">
                            <a:latin typeface="Cambria Math" panose="02040503050406030204" pitchFamily="18" charset="0"/>
                          </a:rPr>
                          <m:t>𝟐</m:t>
                        </m:r>
                      </m:sub>
                    </m:sSub>
                    <m:r>
                      <a:rPr lang="en-US" sz="2000" b="1" i="1">
                        <a:latin typeface="Cambria Math" panose="02040503050406030204" pitchFamily="18" charset="0"/>
                      </a:rPr>
                      <m:t> , </m:t>
                    </m:r>
                    <m:sSub>
                      <m:sSubPr>
                        <m:ctrlPr>
                          <a:rPr lang="ru-RU" sz="2000" b="1" i="1">
                            <a:latin typeface="Cambria Math" panose="02040503050406030204" pitchFamily="18" charset="0"/>
                          </a:rPr>
                        </m:ctrlPr>
                      </m:sSubPr>
                      <m:e>
                        <m:r>
                          <a:rPr lang="en-US" sz="2000" b="1" i="1">
                            <a:latin typeface="Cambria Math" panose="02040503050406030204" pitchFamily="18" charset="0"/>
                          </a:rPr>
                          <m:t>𝒔</m:t>
                        </m:r>
                      </m:e>
                      <m:sub>
                        <m:r>
                          <a:rPr lang="en-US" sz="2000" b="1" i="1">
                            <a:latin typeface="Cambria Math" panose="02040503050406030204" pitchFamily="18" charset="0"/>
                          </a:rPr>
                          <m:t>𝟐</m:t>
                        </m:r>
                      </m:sub>
                    </m:sSub>
                  </m:oMath>
                </a14:m>
                <a:r>
                  <a:rPr lang="en-US" sz="20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𝝀</m:t>
                        </m:r>
                      </m:e>
                      <m:sub>
                        <m:r>
                          <a:rPr lang="en-US" sz="2000" b="1" i="1">
                            <a:latin typeface="Cambria Math" panose="02040503050406030204" pitchFamily="18" charset="0"/>
                          </a:rPr>
                          <m:t>𝟐</m:t>
                        </m:r>
                      </m:sub>
                    </m:sSub>
                  </m:oMath>
                </a14:m>
                <a:r>
                  <a:rPr lang="en-US" sz="2000" b="1" dirty="0">
                    <a:latin typeface="Times New Roman" panose="02020603050405020304" pitchFamily="18" charset="0"/>
                    <a:cs typeface="Times New Roman" panose="02020603050405020304" pitchFamily="18" charset="0"/>
                  </a:rPr>
                  <a:t>) →   c(</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𝒎</m:t>
                        </m:r>
                      </m:e>
                      <m:sub>
                        <m:r>
                          <a:rPr lang="en-US" sz="2000" b="1" i="1">
                            <a:latin typeface="Cambria Math" panose="02040503050406030204" pitchFamily="18" charset="0"/>
                          </a:rPr>
                          <m:t>𝟑</m:t>
                        </m:r>
                      </m:sub>
                    </m:sSub>
                    <m:r>
                      <a:rPr lang="en-US" sz="2000" b="1" i="1">
                        <a:latin typeface="Cambria Math" panose="02040503050406030204" pitchFamily="18" charset="0"/>
                      </a:rPr>
                      <m:t> , </m:t>
                    </m:r>
                    <m:sSub>
                      <m:sSubPr>
                        <m:ctrlPr>
                          <a:rPr lang="ru-RU" sz="2000" b="1" i="1">
                            <a:latin typeface="Cambria Math" panose="02040503050406030204" pitchFamily="18" charset="0"/>
                          </a:rPr>
                        </m:ctrlPr>
                      </m:sSubPr>
                      <m:e>
                        <m:r>
                          <a:rPr lang="en-US" sz="2000" b="1" i="1">
                            <a:latin typeface="Cambria Math" panose="02040503050406030204" pitchFamily="18" charset="0"/>
                          </a:rPr>
                          <m:t>𝒔</m:t>
                        </m:r>
                      </m:e>
                      <m:sub>
                        <m:r>
                          <a:rPr lang="en-US" sz="2000" b="1" i="1">
                            <a:latin typeface="Cambria Math" panose="02040503050406030204" pitchFamily="18" charset="0"/>
                          </a:rPr>
                          <m:t>𝟑</m:t>
                        </m:r>
                      </m:sub>
                    </m:sSub>
                  </m:oMath>
                </a14:m>
                <a:r>
                  <a:rPr lang="en-US" sz="20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𝝀</m:t>
                        </m:r>
                      </m:e>
                      <m:sub>
                        <m:r>
                          <a:rPr lang="en-US" sz="2000" b="1" i="1">
                            <a:latin typeface="Cambria Math" panose="02040503050406030204" pitchFamily="18" charset="0"/>
                          </a:rPr>
                          <m:t>𝟑</m:t>
                        </m:r>
                      </m:sub>
                    </m:sSub>
                  </m:oMath>
                </a14:m>
                <a:r>
                  <a:rPr lang="en-US" sz="2000" b="1" dirty="0">
                    <a:latin typeface="Times New Roman" panose="02020603050405020304" pitchFamily="18" charset="0"/>
                    <a:cs typeface="Times New Roman" panose="02020603050405020304" pitchFamily="18" charset="0"/>
                  </a:rPr>
                  <a:t>) + d(</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𝒎</m:t>
                        </m:r>
                      </m:e>
                      <m:sub>
                        <m:r>
                          <a:rPr lang="en-US" sz="2000" b="1" i="1">
                            <a:latin typeface="Cambria Math" panose="02040503050406030204" pitchFamily="18" charset="0"/>
                          </a:rPr>
                          <m:t>𝟒</m:t>
                        </m:r>
                      </m:sub>
                    </m:sSub>
                    <m:r>
                      <a:rPr lang="en-US" sz="2000" b="1" i="1">
                        <a:latin typeface="Cambria Math" panose="02040503050406030204" pitchFamily="18" charset="0"/>
                      </a:rPr>
                      <m:t> , </m:t>
                    </m:r>
                    <m:sSub>
                      <m:sSubPr>
                        <m:ctrlPr>
                          <a:rPr lang="ru-RU" sz="2000" b="1" i="1">
                            <a:latin typeface="Cambria Math" panose="02040503050406030204" pitchFamily="18" charset="0"/>
                          </a:rPr>
                        </m:ctrlPr>
                      </m:sSubPr>
                      <m:e>
                        <m:r>
                          <a:rPr lang="en-US" sz="2000" b="1" i="1">
                            <a:latin typeface="Cambria Math" panose="02040503050406030204" pitchFamily="18" charset="0"/>
                          </a:rPr>
                          <m:t>𝒔</m:t>
                        </m:r>
                      </m:e>
                      <m:sub>
                        <m:r>
                          <a:rPr lang="en-US" sz="2000" b="1" i="1">
                            <a:latin typeface="Cambria Math" panose="02040503050406030204" pitchFamily="18" charset="0"/>
                          </a:rPr>
                          <m:t>𝟒</m:t>
                        </m:r>
                      </m:sub>
                    </m:sSub>
                  </m:oMath>
                </a14:m>
                <a:r>
                  <a:rPr lang="en-US" sz="2000"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ru-RU" sz="2000" b="1" i="1">
                            <a:latin typeface="Cambria Math" panose="02040503050406030204" pitchFamily="18" charset="0"/>
                          </a:rPr>
                        </m:ctrlPr>
                      </m:sSubPr>
                      <m:e>
                        <m:r>
                          <a:rPr lang="en-US" sz="2000" b="1" i="1">
                            <a:latin typeface="Cambria Math" panose="02040503050406030204" pitchFamily="18" charset="0"/>
                          </a:rPr>
                          <m:t>𝝀</m:t>
                        </m:r>
                      </m:e>
                      <m:sub>
                        <m:r>
                          <a:rPr lang="en-US" sz="2000" b="1" i="1">
                            <a:latin typeface="Cambria Math" panose="02040503050406030204" pitchFamily="18" charset="0"/>
                          </a:rPr>
                          <m:t>𝟒</m:t>
                        </m:r>
                      </m:sub>
                    </m:sSub>
                  </m:oMath>
                </a14:m>
                <a:r>
                  <a:rPr lang="en-US" sz="2000" b="1" dirty="0">
                    <a:latin typeface="Times New Roman" panose="02020603050405020304" pitchFamily="18" charset="0"/>
                    <a:cs typeface="Times New Roman" panose="02020603050405020304" pitchFamily="18" charset="0"/>
                  </a:rPr>
                  <a:t>).</a:t>
                </a:r>
                <a:endParaRPr lang="ru-RU" sz="20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Spins of massive particles have 2s+1 projection, so</a:t>
                </a:r>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the total number of helicity (or other) amplitudes for scattering</a:t>
                </a:r>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of massive particles with definite spins is</a:t>
                </a:r>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N=(2</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𝒔</m:t>
                        </m:r>
                      </m:e>
                      <m:sub>
                        <m:r>
                          <a:rPr lang="en-US" sz="2800" b="1" i="1">
                            <a:latin typeface="Cambria Math" panose="02040503050406030204" pitchFamily="18" charset="0"/>
                          </a:rPr>
                          <m:t>𝟏</m:t>
                        </m:r>
                      </m:sub>
                    </m:sSub>
                  </m:oMath>
                </a14:m>
                <a:r>
                  <a:rPr lang="en-US" sz="2800" b="1" dirty="0">
                    <a:latin typeface="Times New Roman" panose="02020603050405020304" pitchFamily="18" charset="0"/>
                    <a:cs typeface="Times New Roman" panose="02020603050405020304" pitchFamily="18" charset="0"/>
                  </a:rPr>
                  <a:t>+1)(2</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𝒔</m:t>
                        </m:r>
                      </m:e>
                      <m:sub>
                        <m:r>
                          <a:rPr lang="en-US" sz="2800" b="1" i="1">
                            <a:latin typeface="Cambria Math" panose="02040503050406030204" pitchFamily="18" charset="0"/>
                          </a:rPr>
                          <m:t>𝟐</m:t>
                        </m:r>
                      </m:sub>
                    </m:sSub>
                  </m:oMath>
                </a14:m>
                <a:r>
                  <a:rPr lang="en-US" sz="2800" b="1" dirty="0">
                    <a:latin typeface="Times New Roman" panose="02020603050405020304" pitchFamily="18" charset="0"/>
                    <a:cs typeface="Times New Roman" panose="02020603050405020304" pitchFamily="18" charset="0"/>
                  </a:rPr>
                  <a:t>+1)(2</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𝒔</m:t>
                        </m:r>
                      </m:e>
                      <m:sub>
                        <m:r>
                          <a:rPr lang="en-US" sz="2800" b="1" i="1">
                            <a:latin typeface="Cambria Math" panose="02040503050406030204" pitchFamily="18" charset="0"/>
                          </a:rPr>
                          <m:t>𝟑</m:t>
                        </m:r>
                      </m:sub>
                    </m:sSub>
                  </m:oMath>
                </a14:m>
                <a:r>
                  <a:rPr lang="en-US" sz="2800" b="1" dirty="0">
                    <a:latin typeface="Times New Roman" panose="02020603050405020304" pitchFamily="18" charset="0"/>
                    <a:cs typeface="Times New Roman" panose="02020603050405020304" pitchFamily="18" charset="0"/>
                  </a:rPr>
                  <a:t>+1)(2</a:t>
                </a:r>
                <a14:m>
                  <m:oMath xmlns:m="http://schemas.openxmlformats.org/officeDocument/2006/math">
                    <m:sSub>
                      <m:sSubPr>
                        <m:ctrlPr>
                          <a:rPr lang="ru-RU" sz="2800" b="1" i="1">
                            <a:latin typeface="Cambria Math" panose="02040503050406030204" pitchFamily="18" charset="0"/>
                          </a:rPr>
                        </m:ctrlPr>
                      </m:sSubPr>
                      <m:e>
                        <m:r>
                          <a:rPr lang="en-US" sz="2800" b="1" i="1">
                            <a:latin typeface="Cambria Math" panose="02040503050406030204" pitchFamily="18" charset="0"/>
                          </a:rPr>
                          <m:t>𝒔</m:t>
                        </m:r>
                      </m:e>
                      <m:sub>
                        <m:r>
                          <a:rPr lang="en-US" sz="2800" b="1" i="1">
                            <a:latin typeface="Cambria Math" panose="02040503050406030204" pitchFamily="18" charset="0"/>
                          </a:rPr>
                          <m:t>𝟒</m:t>
                        </m:r>
                      </m:sub>
                    </m:sSub>
                  </m:oMath>
                </a14:m>
                <a:r>
                  <a:rPr lang="en-US" sz="2800" b="1" dirty="0">
                    <a:latin typeface="Times New Roman" panose="02020603050405020304" pitchFamily="18" charset="0"/>
                    <a:cs typeface="Times New Roman" panose="02020603050405020304" pitchFamily="18" charset="0"/>
                  </a:rPr>
                  <a:t>+1).</a:t>
                </a:r>
                <a:endParaRPr lang="ru-RU" sz="2800" b="1" dirty="0">
                  <a:latin typeface="Times New Roman" panose="02020603050405020304" pitchFamily="18" charset="0"/>
                  <a:cs typeface="Times New Roman" panose="02020603050405020304" pitchFamily="18" charset="0"/>
                </a:endParaRPr>
              </a:p>
              <a:p>
                <a:endParaRPr lang="ru-RU" sz="1050" dirty="0">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899592" y="332656"/>
                <a:ext cx="7416824" cy="5732338"/>
              </a:xfrm>
              <a:prstGeom prst="rect">
                <a:avLst/>
              </a:prstGeom>
              <a:blipFill>
                <a:blip r:embed="rId2"/>
                <a:stretch>
                  <a:fillRect l="-1727" t="-1170" r="-2467"/>
                </a:stretch>
              </a:blipFill>
            </p:spPr>
            <p:txBody>
              <a:bodyPr/>
              <a:lstStyle/>
              <a:p>
                <a:r>
                  <a:rPr lang="ru-RU">
                    <a:noFill/>
                  </a:rPr>
                  <a:t> </a:t>
                </a:r>
              </a:p>
            </p:txBody>
          </p:sp>
        </mc:Fallback>
      </mc:AlternateContent>
    </p:spTree>
    <p:extLst>
      <p:ext uri="{BB962C8B-B14F-4D97-AF65-F5344CB8AC3E}">
        <p14:creationId xmlns:p14="http://schemas.microsoft.com/office/powerpoint/2010/main" val="346778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136904" cy="4524315"/>
          </a:xfrm>
          <a:prstGeom prst="rect">
            <a:avLst/>
          </a:prstGeom>
        </p:spPr>
        <p:txBody>
          <a:bodyPr wrap="square">
            <a:spAutoFit/>
          </a:bodyPr>
          <a:lstStyle/>
          <a:p>
            <a:pPr>
              <a:spcAft>
                <a:spcPts val="0"/>
              </a:spcAft>
            </a:pP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particles with a zero spin the binary process is described</a:t>
            </a:r>
            <a:endParaRPr lang="ru-RU" sz="36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by one amplitude, A(</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This amplitude is decomposed in</a:t>
            </a:r>
            <a:endParaRPr lang="ru-RU" sz="36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r>
              <a:rPr lang="en-US" sz="3600" b="1" dirty="0">
                <a:solidFill>
                  <a:srgbClr val="FF0000"/>
                </a:solidFill>
                <a:latin typeface="Times New Roman" panose="02020603050405020304" pitchFamily="18" charset="0"/>
                <a:ea typeface="Calibri" panose="020F0502020204030204" pitchFamily="34" charset="0"/>
              </a:rPr>
              <a:t>polynomials of both invariant variables. For particles with nonzero spin, the process (1) can </a:t>
            </a:r>
            <a:r>
              <a:rPr lang="en-US" sz="3600" b="1" dirty="0" err="1">
                <a:solidFill>
                  <a:srgbClr val="FF0000"/>
                </a:solidFill>
                <a:latin typeface="Times New Roman" panose="02020603050405020304" pitchFamily="18" charset="0"/>
                <a:ea typeface="Calibri" panose="020F0502020204030204" pitchFamily="34" charset="0"/>
              </a:rPr>
              <a:t>bedescribed</a:t>
            </a:r>
            <a:r>
              <a:rPr lang="en-US" sz="3600" b="1" dirty="0">
                <a:solidFill>
                  <a:srgbClr val="FF0000"/>
                </a:solidFill>
                <a:latin typeface="Times New Roman" panose="02020603050405020304" pitchFamily="18" charset="0"/>
                <a:ea typeface="Calibri" panose="020F0502020204030204" pitchFamily="34" charset="0"/>
              </a:rPr>
              <a:t> by  Jacob and Wick </a:t>
            </a:r>
            <a:r>
              <a:rPr lang="en-US" sz="3600" b="1" dirty="0">
                <a:solidFill>
                  <a:srgbClr val="336699"/>
                </a:solidFill>
                <a:latin typeface="Times New Roman" panose="02020603050405020304" pitchFamily="18" charset="0"/>
                <a:ea typeface="Calibri" panose="020F0502020204030204" pitchFamily="34" charset="0"/>
              </a:rPr>
              <a:t>helicity amplitudes </a:t>
            </a:r>
            <a:endParaRPr lang="ru-RU" sz="3600" b="1" dirty="0">
              <a:solidFill>
                <a:srgbClr val="336699"/>
              </a:solidFill>
            </a:endParaRPr>
          </a:p>
        </p:txBody>
      </p:sp>
    </p:spTree>
    <p:extLst>
      <p:ext uri="{BB962C8B-B14F-4D97-AF65-F5344CB8AC3E}">
        <p14:creationId xmlns:p14="http://schemas.microsoft.com/office/powerpoint/2010/main" val="55826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36712"/>
            <a:ext cx="7920880" cy="3785652"/>
          </a:xfrm>
          <a:prstGeom prst="rect">
            <a:avLst/>
          </a:prstGeom>
        </p:spPr>
        <p:txBody>
          <a:bodyPr wrap="square">
            <a:spAutoFit/>
          </a:bodyPr>
          <a:lstStyle/>
          <a:p>
            <a:r>
              <a:rPr lang="en-US" sz="4000" b="1" dirty="0">
                <a:latin typeface="Times New Roman" panose="02020603050405020304" pitchFamily="18" charset="0"/>
                <a:ea typeface="Calibri" panose="020F0502020204030204" pitchFamily="34" charset="0"/>
                <a:cs typeface="Times New Roman" panose="02020603050405020304" pitchFamily="18" charset="0"/>
              </a:rPr>
              <a:t> The helicity amplitudes have clear physical meaning, the same dimensions, observables (polarization, cross sections, asymmetries, etc.) are simply expressed via them.</a:t>
            </a:r>
            <a:endParaRPr lang="ru-RU" sz="4000" b="1" dirty="0"/>
          </a:p>
        </p:txBody>
      </p:sp>
    </p:spTree>
    <p:extLst>
      <p:ext uri="{BB962C8B-B14F-4D97-AF65-F5344CB8AC3E}">
        <p14:creationId xmlns:p14="http://schemas.microsoft.com/office/powerpoint/2010/main" val="516410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611560" y="188640"/>
                <a:ext cx="7704856" cy="5733108"/>
              </a:xfrm>
              <a:prstGeom prst="rect">
                <a:avLst/>
              </a:prstGeom>
            </p:spPr>
            <p:txBody>
              <a:bodyPr wrap="square">
                <a:spAutoFit/>
              </a:bodyPr>
              <a:lstStyle/>
              <a:p>
                <a:pPr>
                  <a:spcAft>
                    <a:spcPts val="0"/>
                  </a:spcAft>
                </a:pPr>
                <a:r>
                  <a:rPr lang="en-US" sz="4400" b="1" dirty="0">
                    <a:latin typeface="Times New Roman" panose="02020603050405020304" pitchFamily="18" charset="0"/>
                    <a:ea typeface="Calibri" panose="020F0502020204030204" pitchFamily="34" charset="0"/>
                    <a:cs typeface="Times New Roman" panose="02020603050405020304" pitchFamily="18" charset="0"/>
                  </a:rPr>
                  <a:t>Asymmetry parameters, such as P, </a:t>
                </a:r>
                <a14:m>
                  <m:oMath xmlns:m="http://schemas.openxmlformats.org/officeDocument/2006/math">
                    <m:sSub>
                      <m:sSubPr>
                        <m:ctrlPr>
                          <a:rPr lang="ru-RU" sz="4400" b="1" i="1">
                            <a:latin typeface="Cambria Math" panose="02040503050406030204" pitchFamily="18" charset="0"/>
                            <a:ea typeface="Calibri" panose="020F0502020204030204" pitchFamily="34" charset="0"/>
                            <a:cs typeface="Times New Roman" panose="02020603050405020304" pitchFamily="18" charset="0"/>
                          </a:rPr>
                        </m:ctrlPr>
                      </m:sSubPr>
                      <m:e>
                        <m:r>
                          <a:rPr lang="en-US" sz="4400" b="1" i="1">
                            <a:latin typeface="Cambria Math" panose="02040503050406030204" pitchFamily="18" charset="0"/>
                            <a:ea typeface="Calibri" panose="020F0502020204030204" pitchFamily="34" charset="0"/>
                            <a:cs typeface="Times New Roman" panose="02020603050405020304" pitchFamily="18" charset="0"/>
                          </a:rPr>
                          <m:t>𝑨</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𝒏𝒏</m:t>
                        </m:r>
                      </m:sub>
                    </m:sSub>
                  </m:oMath>
                </a14:m>
                <a:r>
                  <a:rPr lang="en-US" sz="4400" b="1" dirty="0">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ru-RU" sz="4400" b="1" i="1">
                            <a:latin typeface="Cambria Math" panose="02040503050406030204" pitchFamily="18" charset="0"/>
                            <a:ea typeface="Calibri" panose="020F0502020204030204" pitchFamily="34" charset="0"/>
                            <a:cs typeface="Times New Roman" panose="02020603050405020304" pitchFamily="18" charset="0"/>
                          </a:rPr>
                        </m:ctrlPr>
                      </m:sSubPr>
                      <m:e>
                        <m:r>
                          <a:rPr lang="en-US" sz="4400" b="1" i="1">
                            <a:latin typeface="Cambria Math" panose="02040503050406030204" pitchFamily="18" charset="0"/>
                            <a:ea typeface="Calibri" panose="020F0502020204030204" pitchFamily="34" charset="0"/>
                            <a:cs typeface="Times New Roman" panose="02020603050405020304" pitchFamily="18" charset="0"/>
                          </a:rPr>
                          <m:t>𝑨</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𝒍𝒍</m:t>
                        </m:r>
                      </m:sub>
                    </m:sSub>
                  </m:oMath>
                </a14:m>
                <a:r>
                  <a:rPr lang="en-US" sz="4400" b="1" dirty="0">
                    <a:latin typeface="Times New Roman" panose="02020603050405020304" pitchFamily="18" charset="0"/>
                    <a:ea typeface="Calibri" panose="020F0502020204030204" pitchFamily="34" charset="0"/>
                    <a:cs typeface="Times New Roman" panose="02020603050405020304" pitchFamily="18" charset="0"/>
                  </a:rPr>
                  <a:t> and</a:t>
                </a:r>
                <a:r>
                  <a:rPr lang="en-US" sz="4400" b="1"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sz="4400" b="1" i="1">
                            <a:latin typeface="Cambria Math" panose="02040503050406030204" pitchFamily="18" charset="0"/>
                            <a:ea typeface="Calibri" panose="020F0502020204030204" pitchFamily="34" charset="0"/>
                            <a:cs typeface="Times New Roman" panose="02020603050405020304" pitchFamily="18" charset="0"/>
                          </a:rPr>
                        </m:ctrlPr>
                      </m:sSubPr>
                      <m:e>
                        <m:r>
                          <a:rPr lang="en-US" sz="4400" b="1" i="1">
                            <a:latin typeface="Cambria Math" panose="02040503050406030204" pitchFamily="18" charset="0"/>
                            <a:ea typeface="Calibri" panose="020F0502020204030204" pitchFamily="34" charset="0"/>
                            <a:cs typeface="Times New Roman" panose="02020603050405020304" pitchFamily="18" charset="0"/>
                          </a:rPr>
                          <m:t>𝑨</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𝒔𝒔</m:t>
                        </m:r>
                      </m:sub>
                    </m:sSub>
                  </m:oMath>
                </a14:m>
                <a:r>
                  <a:rPr lang="en-US" sz="4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44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400" b="1" dirty="0">
                    <a:latin typeface="Times New Roman" panose="02020603050405020304" pitchFamily="18" charset="0"/>
                    <a:ea typeface="Calibri" panose="020F0502020204030204" pitchFamily="34" charset="0"/>
                    <a:cs typeface="Times New Roman" panose="02020603050405020304" pitchFamily="18" charset="0"/>
                  </a:rPr>
                  <a:t>in terms of the helicity amplitudes have the form</a:t>
                </a:r>
                <a:endParaRPr lang="ru-RU" sz="44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44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400" b="1"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4400" b="1" i="1">
                        <a:latin typeface="Cambria Math" panose="02040503050406030204" pitchFamily="18" charset="0"/>
                        <a:ea typeface="Times New Roman" panose="02020603050405020304" pitchFamily="18" charset="0"/>
                        <a:cs typeface="Times New Roman" panose="02020603050405020304" pitchFamily="18" charset="0"/>
                      </a:rPr>
                      <m:t>   </m:t>
                    </m:r>
                    <m:f>
                      <m:fPr>
                        <m:ctrlPr>
                          <a:rPr lang="ru-RU" sz="4400" b="1" i="1">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ru-RU" sz="4400" b="1" i="1">
                                <a:latin typeface="Cambria Math" panose="02040503050406030204" pitchFamily="18" charset="0"/>
                                <a:ea typeface="Times New Roman" panose="02020603050405020304" pitchFamily="18" charset="0"/>
                                <a:cs typeface="Times New Roman" panose="02020603050405020304" pitchFamily="18" charset="0"/>
                              </a:rPr>
                            </m:ctrlPr>
                          </m:naryPr>
                          <m:sub/>
                          <m:sup/>
                          <m:e/>
                        </m:nary>
                        <m:sSub>
                          <m:sSubPr>
                            <m:ctrlPr>
                              <a:rPr lang="ru-RU" sz="4400" b="1" i="1" smtClean="0">
                                <a:latin typeface="Cambria Math" panose="02040503050406030204" pitchFamily="18" charset="0"/>
                                <a:ea typeface="Calibri" panose="020F0502020204030204" pitchFamily="34" charset="0"/>
                                <a:cs typeface="Times New Roman" panose="02020603050405020304" pitchFamily="18" charset="0"/>
                              </a:rPr>
                            </m:ctrlPr>
                          </m:sSubPr>
                          <m:e>
                            <m:r>
                              <a:rPr lang="en-US" sz="4400" b="1" i="1">
                                <a:latin typeface="Cambria Math" panose="02040503050406030204" pitchFamily="18" charset="0"/>
                                <a:ea typeface="Calibri" panose="020F0502020204030204" pitchFamily="34" charset="0"/>
                                <a:cs typeface="Times New Roman" panose="02020603050405020304" pitchFamily="18" charset="0"/>
                              </a:rPr>
                              <m:t>𝑪</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𝒎𝒏</m:t>
                            </m:r>
                          </m:sub>
                        </m:sSub>
                        <m:sSub>
                          <m:sSubPr>
                            <m:ctrlPr>
                              <a:rPr lang="ru-RU" sz="4400" b="1" i="1">
                                <a:latin typeface="Cambria Math" panose="02040503050406030204" pitchFamily="18" charset="0"/>
                                <a:ea typeface="Calibri" panose="020F0502020204030204" pitchFamily="34" charset="0"/>
                                <a:cs typeface="Times New Roman" panose="02020603050405020304" pitchFamily="18" charset="0"/>
                              </a:rPr>
                            </m:ctrlPr>
                          </m:sSubPr>
                          <m:e>
                            <m:r>
                              <a:rPr lang="en-US" sz="4400" b="1" i="1">
                                <a:latin typeface="Cambria Math" panose="02040503050406030204" pitchFamily="18" charset="0"/>
                                <a:ea typeface="Calibri" panose="020F0502020204030204" pitchFamily="34" charset="0"/>
                                <a:cs typeface="Times New Roman" panose="02020603050405020304" pitchFamily="18" charset="0"/>
                              </a:rPr>
                              <m:t>𝒇</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𝒎</m:t>
                            </m:r>
                          </m:sub>
                        </m:sSub>
                        <m:sSub>
                          <m:sSubPr>
                            <m:ctrlPr>
                              <a:rPr lang="ru-RU" sz="4400" b="1" i="1">
                                <a:latin typeface="Cambria Math" panose="02040503050406030204" pitchFamily="18" charset="0"/>
                                <a:ea typeface="Calibri" panose="020F0502020204030204" pitchFamily="34" charset="0"/>
                                <a:cs typeface="Times New Roman" panose="02020603050405020304" pitchFamily="18" charset="0"/>
                              </a:rPr>
                            </m:ctrlPr>
                          </m:sSubPr>
                          <m:e>
                            <m:sSubSup>
                              <m:sSubSupPr>
                                <m:ctrlPr>
                                  <a:rPr lang="ru-RU" sz="4400" b="1" i="1">
                                    <a:latin typeface="Cambria Math" panose="02040503050406030204" pitchFamily="18" charset="0"/>
                                    <a:ea typeface="Calibri" panose="020F0502020204030204" pitchFamily="34" charset="0"/>
                                    <a:cs typeface="Times New Roman" panose="02020603050405020304" pitchFamily="18" charset="0"/>
                                  </a:rPr>
                                </m:ctrlPr>
                              </m:sSubSupPr>
                              <m:e>
                                <m:r>
                                  <a:rPr lang="en-US" sz="4400" b="1" i="1">
                                    <a:latin typeface="Cambria Math" panose="02040503050406030204" pitchFamily="18" charset="0"/>
                                    <a:ea typeface="Calibri" panose="020F0502020204030204" pitchFamily="34" charset="0"/>
                                    <a:cs typeface="Times New Roman" panose="02020603050405020304" pitchFamily="18" charset="0"/>
                                  </a:rPr>
                                  <m:t>𝒇</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𝒏</m:t>
                                </m:r>
                              </m:sub>
                              <m:sup>
                                <m:r>
                                  <a:rPr lang="en-US" sz="4400" b="1" i="1">
                                    <a:latin typeface="Cambria Math" panose="02040503050406030204" pitchFamily="18" charset="0"/>
                                    <a:ea typeface="Calibri" panose="020F0502020204030204" pitchFamily="34" charset="0"/>
                                    <a:cs typeface="Times New Roman" panose="02020603050405020304" pitchFamily="18" charset="0"/>
                                  </a:rPr>
                                  <m:t>∗</m:t>
                                </m:r>
                              </m:sup>
                            </m:sSubSup>
                          </m:e>
                          <m:sub>
                            <m:r>
                              <a:rPr lang="en-US" sz="4400" b="1" i="1">
                                <a:latin typeface="Cambria Math" panose="02040503050406030204" pitchFamily="18" charset="0"/>
                                <a:ea typeface="Calibri" panose="020F0502020204030204" pitchFamily="34" charset="0"/>
                                <a:cs typeface="Times New Roman" panose="02020603050405020304" pitchFamily="18" charset="0"/>
                              </a:rPr>
                              <m:t> </m:t>
                            </m:r>
                          </m:sub>
                        </m:sSub>
                      </m:num>
                      <m:den>
                        <m:nary>
                          <m:naryPr>
                            <m:chr m:val="∑"/>
                            <m:limLoc m:val="undOvr"/>
                            <m:subHide m:val="on"/>
                            <m:supHide m:val="on"/>
                            <m:ctrlPr>
                              <a:rPr lang="ru-RU" sz="4400" b="1" i="1">
                                <a:latin typeface="Cambria Math" panose="02040503050406030204" pitchFamily="18" charset="0"/>
                                <a:ea typeface="Times New Roman" panose="02020603050405020304" pitchFamily="18" charset="0"/>
                                <a:cs typeface="Times New Roman" panose="02020603050405020304" pitchFamily="18" charset="0"/>
                              </a:rPr>
                            </m:ctrlPr>
                          </m:naryPr>
                          <m:sub/>
                          <m:sup/>
                          <m:e>
                            <m:sSup>
                              <m:sSupPr>
                                <m:ctrlPr>
                                  <a:rPr lang="ru-RU" sz="4400"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4400" b="1"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4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4400" b="1" i="1">
                                        <a:latin typeface="Cambria Math" panose="02040503050406030204" pitchFamily="18" charset="0"/>
                                        <a:ea typeface="Times New Roman" panose="02020603050405020304" pitchFamily="18" charset="0"/>
                                        <a:cs typeface="Times New Roman" panose="02020603050405020304" pitchFamily="18" charset="0"/>
                                      </a:rPr>
                                      <m:t>𝒇</m:t>
                                    </m:r>
                                  </m:e>
                                  <m:sub>
                                    <m:r>
                                      <a:rPr lang="en-US" sz="4400" b="1" i="1">
                                        <a:latin typeface="Cambria Math" panose="02040503050406030204" pitchFamily="18" charset="0"/>
                                        <a:ea typeface="Calibri" panose="020F0502020204030204" pitchFamily="34" charset="0"/>
                                        <a:cs typeface="Times New Roman" panose="02020603050405020304" pitchFamily="18" charset="0"/>
                                      </a:rPr>
                                      <m:t>𝒎</m:t>
                                    </m:r>
                                  </m:sub>
                                </m:sSub>
                                <m:r>
                                  <a:rPr lang="en-US" sz="4400" b="1" i="1">
                                    <a:latin typeface="Cambria Math" panose="02040503050406030204" pitchFamily="18" charset="0"/>
                                    <a:ea typeface="Times New Roman" panose="02020603050405020304" pitchFamily="18" charset="0"/>
                                    <a:cs typeface="Times New Roman" panose="02020603050405020304" pitchFamily="18" charset="0"/>
                                  </a:rPr>
                                  <m:t>|</m:t>
                                </m:r>
                              </m:e>
                              <m:sup>
                                <m:r>
                                  <a:rPr lang="en-US" sz="4400" b="1" i="1">
                                    <a:latin typeface="Cambria Math" panose="02040503050406030204" pitchFamily="18" charset="0"/>
                                    <a:ea typeface="Times New Roman" panose="02020603050405020304" pitchFamily="18" charset="0"/>
                                    <a:cs typeface="Times New Roman" panose="02020603050405020304" pitchFamily="18" charset="0"/>
                                  </a:rPr>
                                  <m:t>𝟐</m:t>
                                </m:r>
                              </m:sup>
                            </m:sSup>
                          </m:e>
                        </m:nary>
                      </m:den>
                    </m:f>
                  </m:oMath>
                </a14:m>
                <a:endParaRPr lang="en-US" sz="4400" b="1"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endParaRPr lang="en-US" sz="4400" b="1"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t>Here m and n represent sets of helicity indices</a:t>
                </a:r>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611560" y="188640"/>
                <a:ext cx="7704856" cy="5733108"/>
              </a:xfrm>
              <a:prstGeom prst="rect">
                <a:avLst/>
              </a:prstGeom>
              <a:blipFill>
                <a:blip r:embed="rId2"/>
                <a:stretch>
                  <a:fillRect l="-3165" t="-2128" b="-2021"/>
                </a:stretch>
              </a:blipFill>
            </p:spPr>
            <p:txBody>
              <a:bodyPr/>
              <a:lstStyle/>
              <a:p>
                <a:r>
                  <a:rPr lang="ru-RU">
                    <a:noFill/>
                  </a:rPr>
                  <a:t> </a:t>
                </a:r>
              </a:p>
            </p:txBody>
          </p:sp>
        </mc:Fallback>
      </mc:AlternateContent>
    </p:spTree>
    <p:extLst>
      <p:ext uri="{BB962C8B-B14F-4D97-AF65-F5344CB8AC3E}">
        <p14:creationId xmlns:p14="http://schemas.microsoft.com/office/powerpoint/2010/main" val="2852467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136904" cy="5016758"/>
          </a:xfrm>
          <a:prstGeom prst="rect">
            <a:avLst/>
          </a:prstGeom>
        </p:spPr>
        <p:txBody>
          <a:bodyPr wrap="square">
            <a:spAutoFit/>
          </a:bodyPr>
          <a:lstStyle/>
          <a:p>
            <a:pPr>
              <a:spcAft>
                <a:spcPts val="0"/>
              </a:spcAft>
            </a:pPr>
            <a:r>
              <a:rPr lang="en-US"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These equations are  quite simple,</a:t>
            </a:r>
            <a:endParaRPr lang="ru-RU" sz="40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but helicity amplitudes contain kinematic singularities and the</a:t>
            </a:r>
            <a:endParaRPr lang="ru-RU" sz="40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conservation laws are not guaranteed to fulfil (and these laws are not fulfilled automatically), thus kinematics and dynamics are not separated.</a:t>
            </a:r>
            <a:endParaRPr lang="ru-RU" sz="4000" b="1" dirty="0">
              <a:solidFill>
                <a:srgbClr val="FF0000"/>
              </a:solidFill>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0013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179512" y="548680"/>
                <a:ext cx="8568952" cy="5548314"/>
              </a:xfrm>
              <a:prstGeom prst="rect">
                <a:avLst/>
              </a:prstGeom>
            </p:spPr>
            <p:txBody>
              <a:bodyPr wrap="square">
                <a:spAutoFit/>
              </a:bodyPr>
              <a:lstStyle/>
              <a:p>
                <a:pPr>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For proton-proton scattering we have five independent amplitudes.</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standard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choise</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them is the following:</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r>
                            <a:rPr lang="en-US" sz="2400" b="1" i="1">
                              <a:latin typeface="Cambria Math" panose="02040503050406030204" pitchFamily="18" charset="0"/>
                              <a:ea typeface="Calibri" panose="020F0502020204030204" pitchFamily="34" charset="0"/>
                              <a:cs typeface="Times New Roman" panose="02020603050405020304" pitchFamily="18" charset="0"/>
                            </a:rPr>
                            <m:t>𝟏</m:t>
                          </m:r>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 </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r>
                            <a:rPr lang="en-US" sz="2400" b="1" i="1">
                              <a:latin typeface="Cambria Math" panose="02040503050406030204" pitchFamily="18" charset="0"/>
                              <a:ea typeface="Calibri" panose="020F0502020204030204" pitchFamily="34" charset="0"/>
                              <a:cs typeface="Times New Roman" panose="02020603050405020304" pitchFamily="18" charset="0"/>
                            </a:rPr>
                            <m:t>𝟐</m:t>
                          </m:r>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r>
                            <a:rPr lang="en-US" sz="2400" b="1" i="1">
                              <a:latin typeface="Cambria Math" panose="02040503050406030204" pitchFamily="18" charset="0"/>
                              <a:ea typeface="Calibri" panose="020F0502020204030204" pitchFamily="34" charset="0"/>
                              <a:cs typeface="Times New Roman" panose="02020603050405020304" pitchFamily="18" charset="0"/>
                            </a:rPr>
                            <m:t>𝟑</m:t>
                          </m:r>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 </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r>
                            <a:rPr lang="en-US" sz="2400" b="1" i="1">
                              <a:latin typeface="Cambria Math" panose="02040503050406030204" pitchFamily="18" charset="0"/>
                              <a:ea typeface="Calibri" panose="020F0502020204030204" pitchFamily="34" charset="0"/>
                              <a:cs typeface="Times New Roman" panose="02020603050405020304" pitchFamily="18" charset="0"/>
                            </a:rPr>
                            <m:t>𝟒</m:t>
                          </m:r>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r>
                            <a:rPr lang="en-US" sz="2400" b="1" i="1">
                              <a:latin typeface="Cambria Math" panose="02040503050406030204" pitchFamily="18" charset="0"/>
                              <a:ea typeface="Calibri" panose="020F0502020204030204" pitchFamily="34" charset="0"/>
                              <a:cs typeface="Times New Roman" panose="02020603050405020304" pitchFamily="18" charset="0"/>
                            </a:rPr>
                            <m:t>𝟓</m:t>
                          </m:r>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4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𝒇</m:t>
                          </m:r>
                        </m:e>
                        <m:sub>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 </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r>
                            <a:rPr lang="en-US" sz="2400" b="1">
                              <a:latin typeface="Cambria Math" panose="02040503050406030204" pitchFamily="18" charset="0"/>
                              <a:ea typeface="Calibri" panose="020F0502020204030204" pitchFamily="34" charset="0"/>
                              <a:cs typeface="Times New Roman" panose="02020603050405020304" pitchFamily="18" charset="0"/>
                            </a:rPr>
                            <m:t>,</m:t>
                          </m:r>
                          <m:r>
                            <a:rPr lang="en-US" sz="2400" b="1" i="1">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latin typeface="Cambria Math" panose="02040503050406030204" pitchFamily="18" charset="0"/>
                                  <a:ea typeface="Calibri" panose="020F0502020204030204" pitchFamily="34" charset="0"/>
                                  <a:cs typeface="Times New Roman" panose="02020603050405020304" pitchFamily="18" charset="0"/>
                                </a:rPr>
                              </m:ctrlPr>
                            </m:fPr>
                            <m:num>
                              <m:r>
                                <a:rPr lang="en-US" sz="2400" b="1" i="1">
                                  <a:latin typeface="Cambria Math" panose="02040503050406030204" pitchFamily="18" charset="0"/>
                                  <a:ea typeface="Calibri" panose="020F0502020204030204" pitchFamily="34" charset="0"/>
                                  <a:cs typeface="Times New Roman" panose="02020603050405020304" pitchFamily="18" charset="0"/>
                                </a:rPr>
                                <m:t>𝟏</m:t>
                              </m:r>
                            </m:num>
                            <m:den>
                              <m:r>
                                <a:rPr lang="en-US" sz="2400" b="1" i="1">
                                  <a:latin typeface="Cambria Math" panose="02040503050406030204" pitchFamily="18" charset="0"/>
                                  <a:ea typeface="Calibri" panose="020F0502020204030204" pitchFamily="34" charset="0"/>
                                  <a:cs typeface="Times New Roman" panose="02020603050405020304" pitchFamily="18" charset="0"/>
                                </a:rPr>
                                <m:t>𝟐</m:t>
                              </m:r>
                            </m:den>
                          </m:f>
                        </m:sub>
                      </m:sSub>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𝒔</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r>
                        <a:rPr lang="en-US" sz="2400" b="1" i="1">
                          <a:latin typeface="Cambria Math" panose="02040503050406030204" pitchFamily="18" charset="0"/>
                          <a:ea typeface="Times New Roman" panose="02020603050405020304" pitchFamily="18" charset="0"/>
                          <a:cs typeface="Times New Roman" panose="02020603050405020304" pitchFamily="18" charset="0"/>
                        </a:rPr>
                        <m:t>𝒕</m:t>
                      </m:r>
                      <m:r>
                        <a:rPr lang="en-US" sz="2400" b="1" i="1">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ru-RU" sz="2400" dirty="0">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179512" y="548680"/>
                <a:ext cx="8568952" cy="5548314"/>
              </a:xfrm>
              <a:prstGeom prst="rect">
                <a:avLst/>
              </a:prstGeom>
              <a:blipFill>
                <a:blip r:embed="rId2"/>
                <a:stretch>
                  <a:fillRect l="-1067" t="-989"/>
                </a:stretch>
              </a:blipFill>
            </p:spPr>
            <p:txBody>
              <a:bodyPr/>
              <a:lstStyle/>
              <a:p>
                <a:r>
                  <a:rPr lang="ru-RU">
                    <a:noFill/>
                  </a:rPr>
                  <a:t> </a:t>
                </a:r>
              </a:p>
            </p:txBody>
          </p:sp>
        </mc:Fallback>
      </mc:AlternateContent>
    </p:spTree>
    <p:extLst>
      <p:ext uri="{BB962C8B-B14F-4D97-AF65-F5344CB8AC3E}">
        <p14:creationId xmlns:p14="http://schemas.microsoft.com/office/powerpoint/2010/main" val="936105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683568" y="764704"/>
                <a:ext cx="11436524" cy="4195123"/>
              </a:xfrm>
              <a:prstGeom prst="rect">
                <a:avLst/>
              </a:prstGeom>
            </p:spPr>
            <p:txBody>
              <a:bodyPr wrap="square">
                <a:spAutoFit/>
              </a:bodyPr>
              <a:lstStyle/>
              <a:p>
                <a:r>
                  <a:rPr lang="en-US" sz="4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three asymmetry </a:t>
                </a:r>
                <a:endParaRPr lang="ru-RU" sz="4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r>
                  <a:rPr lang="ru-RU" sz="4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р</a:t>
                </a:r>
                <a:r>
                  <a:rPr lang="en-US" sz="48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arameter</a:t>
                </a:r>
                <a:r>
                  <a:rPr lang="ru-RU" sz="4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ru-RU" sz="4800" b="1" i="1">
                            <a:solidFill>
                              <a:srgbClr val="FF0000"/>
                            </a:solidFill>
                            <a:latin typeface="Cambria Math" panose="02040503050406030204" pitchFamily="18" charset="0"/>
                          </a:rPr>
                        </m:ctrlPr>
                      </m:sSubPr>
                      <m:e>
                        <m:r>
                          <a:rPr lang="en-US" sz="4800" b="1" i="1">
                            <a:solidFill>
                              <a:srgbClr val="FF0000"/>
                            </a:solidFill>
                            <a:latin typeface="Cambria Math" panose="02040503050406030204" pitchFamily="18" charset="0"/>
                          </a:rPr>
                          <m:t>𝑨</m:t>
                        </m:r>
                      </m:e>
                      <m:sub>
                        <m:r>
                          <a:rPr lang="en-US" sz="4800" b="1" i="1">
                            <a:solidFill>
                              <a:srgbClr val="FF0000"/>
                            </a:solidFill>
                            <a:latin typeface="Cambria Math" panose="02040503050406030204" pitchFamily="18" charset="0"/>
                          </a:rPr>
                          <m:t>𝒏𝒏</m:t>
                        </m:r>
                      </m:sub>
                    </m:sSub>
                  </m:oMath>
                </a14:m>
                <a:endParaRPr lang="ru-RU" sz="4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14:m>
                  <m:oMath xmlns:m="http://schemas.openxmlformats.org/officeDocument/2006/math">
                    <m:f>
                      <m:fPr>
                        <m:ctrlPr>
                          <a:rPr lang="ru-RU" sz="3600" b="1" i="1">
                            <a:solidFill>
                              <a:srgbClr val="FF0000"/>
                            </a:solidFill>
                            <a:latin typeface="Cambria Math" panose="02040503050406030204" pitchFamily="18" charset="0"/>
                          </a:rPr>
                        </m:ctrlPr>
                      </m:fPr>
                      <m:num>
                        <m:r>
                          <a:rPr lang="en-US" sz="3600" b="1" i="1">
                            <a:solidFill>
                              <a:srgbClr val="FF0000"/>
                            </a:solidFill>
                            <a:latin typeface="Cambria Math" panose="02040503050406030204" pitchFamily="18" charset="0"/>
                          </a:rPr>
                          <m:t>𝒅</m:t>
                        </m:r>
                        <m:r>
                          <a:rPr lang="en-US" sz="3600" b="1" i="1">
                            <a:solidFill>
                              <a:srgbClr val="FF0000"/>
                            </a:solidFill>
                            <a:latin typeface="Cambria Math" panose="02040503050406030204" pitchFamily="18" charset="0"/>
                          </a:rPr>
                          <m:t>𝝈</m:t>
                        </m:r>
                      </m:num>
                      <m:den>
                        <m:r>
                          <a:rPr lang="en-US" sz="3600" b="1" i="1">
                            <a:solidFill>
                              <a:srgbClr val="FF0000"/>
                            </a:solidFill>
                            <a:latin typeface="Cambria Math" panose="02040503050406030204" pitchFamily="18" charset="0"/>
                          </a:rPr>
                          <m:t>𝒅𝒕</m:t>
                        </m:r>
                      </m:den>
                    </m:f>
                  </m:oMath>
                </a14:m>
                <a:r>
                  <a:rPr lang="en-US" sz="3600" b="1" dirty="0">
                    <a:solidFill>
                      <a:srgbClr val="FF0000"/>
                    </a:solidFill>
                  </a:rPr>
                  <a:t> </a:t>
                </a:r>
                <a14:m>
                  <m:oMath xmlns:m="http://schemas.openxmlformats.org/officeDocument/2006/math">
                    <m:sSub>
                      <m:sSubPr>
                        <m:ctrlPr>
                          <a:rPr lang="ru-RU" sz="3600" b="1" i="1">
                            <a:solidFill>
                              <a:srgbClr val="FF0000"/>
                            </a:solidFill>
                            <a:latin typeface="Cambria Math" panose="02040503050406030204" pitchFamily="18" charset="0"/>
                          </a:rPr>
                        </m:ctrlPr>
                      </m:sSubPr>
                      <m:e>
                        <m:r>
                          <a:rPr lang="en-US" sz="3600" b="1" i="1">
                            <a:solidFill>
                              <a:srgbClr val="FF0000"/>
                            </a:solidFill>
                            <a:latin typeface="Cambria Math" panose="02040503050406030204" pitchFamily="18" charset="0"/>
                          </a:rPr>
                          <m:t>𝑨</m:t>
                        </m:r>
                      </m:e>
                      <m:sub>
                        <m:r>
                          <a:rPr lang="en-US" sz="3600" b="1" i="1">
                            <a:solidFill>
                              <a:srgbClr val="FF0000"/>
                            </a:solidFill>
                            <a:latin typeface="Cambria Math" panose="02040503050406030204" pitchFamily="18" charset="0"/>
                          </a:rPr>
                          <m:t>𝒏𝒏</m:t>
                        </m:r>
                      </m:sub>
                    </m:sSub>
                  </m:oMath>
                </a14:m>
                <a:r>
                  <a:rPr lang="en-US" sz="3600" b="1" dirty="0">
                    <a:solidFill>
                      <a:srgbClr val="FF0000"/>
                    </a:solidFill>
                  </a:rPr>
                  <a:t>=  Re[  f</a:t>
                </a:r>
                <a:r>
                  <a:rPr lang="en-US" sz="3600" b="1" baseline="-25000" dirty="0">
                    <a:solidFill>
                      <a:srgbClr val="FF0000"/>
                    </a:solidFill>
                  </a:rPr>
                  <a:t>1 </a:t>
                </a:r>
                <a:r>
                  <a:rPr lang="en-US" sz="3600" b="1" dirty="0">
                    <a:solidFill>
                      <a:srgbClr val="FF0000"/>
                    </a:solidFill>
                  </a:rPr>
                  <a:t>f</a:t>
                </a:r>
                <a:r>
                  <a:rPr lang="en-US" sz="3600" b="1" baseline="-25000" dirty="0">
                    <a:solidFill>
                      <a:srgbClr val="FF0000"/>
                    </a:solidFill>
                  </a:rPr>
                  <a:t>2</a:t>
                </a:r>
                <a:r>
                  <a:rPr lang="en-US" sz="3600" b="1" baseline="30000" dirty="0">
                    <a:solidFill>
                      <a:srgbClr val="FF0000"/>
                    </a:solidFill>
                  </a:rPr>
                  <a:t>*</a:t>
                </a:r>
                <a:r>
                  <a:rPr lang="en-US" sz="3600" b="1" dirty="0">
                    <a:solidFill>
                      <a:srgbClr val="FF0000"/>
                    </a:solidFill>
                  </a:rPr>
                  <a:t> - f</a:t>
                </a:r>
                <a:r>
                  <a:rPr lang="en-US" sz="3600" b="1" baseline="-25000" dirty="0">
                    <a:solidFill>
                      <a:srgbClr val="FF0000"/>
                    </a:solidFill>
                  </a:rPr>
                  <a:t>3</a:t>
                </a:r>
                <a:r>
                  <a:rPr lang="en-US" sz="3600" b="1" dirty="0">
                    <a:solidFill>
                      <a:srgbClr val="FF0000"/>
                    </a:solidFill>
                  </a:rPr>
                  <a:t> f</a:t>
                </a:r>
                <a:r>
                  <a:rPr lang="en-US" sz="3600" b="1" baseline="-25000" dirty="0">
                    <a:solidFill>
                      <a:srgbClr val="FF0000"/>
                    </a:solidFill>
                  </a:rPr>
                  <a:t>4</a:t>
                </a:r>
                <a:r>
                  <a:rPr lang="en-US" sz="3600" b="1" baseline="30000" dirty="0">
                    <a:solidFill>
                      <a:srgbClr val="FF0000"/>
                    </a:solidFill>
                  </a:rPr>
                  <a:t>*  </a:t>
                </a:r>
                <a:r>
                  <a:rPr lang="en-US" sz="3600" b="1" dirty="0">
                    <a:solidFill>
                      <a:srgbClr val="FF0000"/>
                    </a:solidFill>
                  </a:rPr>
                  <a:t>-2</a:t>
                </a:r>
                <a14:m>
                  <m:oMath xmlns:m="http://schemas.openxmlformats.org/officeDocument/2006/math">
                    <m:sSup>
                      <m:sSupPr>
                        <m:ctrlPr>
                          <a:rPr lang="ru-RU" sz="3600" b="1" i="1">
                            <a:solidFill>
                              <a:srgbClr val="FF0000"/>
                            </a:solidFill>
                            <a:latin typeface="Cambria Math" panose="02040503050406030204" pitchFamily="18" charset="0"/>
                          </a:rPr>
                        </m:ctrlPr>
                      </m:sSupPr>
                      <m:e>
                        <m:d>
                          <m:dPr>
                            <m:begChr m:val="|"/>
                            <m:endChr m:val="|"/>
                            <m:ctrlPr>
                              <a:rPr lang="ru-RU" sz="3600" b="1" i="1">
                                <a:solidFill>
                                  <a:srgbClr val="FF0000"/>
                                </a:solidFill>
                                <a:latin typeface="Cambria Math" panose="02040503050406030204" pitchFamily="18" charset="0"/>
                              </a:rPr>
                            </m:ctrlPr>
                          </m:dPr>
                          <m:e>
                            <m:sSub>
                              <m:sSubPr>
                                <m:ctrlPr>
                                  <a:rPr lang="ru-RU" sz="3600" b="1" i="1">
                                    <a:solidFill>
                                      <a:srgbClr val="FF0000"/>
                                    </a:solidFill>
                                    <a:latin typeface="Cambria Math" panose="02040503050406030204" pitchFamily="18" charset="0"/>
                                  </a:rPr>
                                </m:ctrlPr>
                              </m:sSubPr>
                              <m:e>
                                <m:r>
                                  <a:rPr lang="en-US" sz="3600" b="1" i="1">
                                    <a:solidFill>
                                      <a:srgbClr val="FF0000"/>
                                    </a:solidFill>
                                    <a:latin typeface="Cambria Math" panose="02040503050406030204" pitchFamily="18" charset="0"/>
                                  </a:rPr>
                                  <m:t>𝒇</m:t>
                                </m:r>
                              </m:e>
                              <m:sub>
                                <m:r>
                                  <a:rPr lang="en-US" sz="3600" b="1" i="1">
                                    <a:solidFill>
                                      <a:srgbClr val="FF0000"/>
                                    </a:solidFill>
                                    <a:latin typeface="Cambria Math" panose="02040503050406030204" pitchFamily="18" charset="0"/>
                                  </a:rPr>
                                  <m:t>𝟓</m:t>
                                </m:r>
                              </m:sub>
                            </m:sSub>
                          </m:e>
                        </m:d>
                      </m:e>
                      <m:sup>
                        <m:r>
                          <a:rPr lang="en-US" sz="3600" b="1" i="1">
                            <a:solidFill>
                              <a:srgbClr val="FF0000"/>
                            </a:solidFill>
                            <a:latin typeface="Cambria Math" panose="02040503050406030204" pitchFamily="18" charset="0"/>
                          </a:rPr>
                          <m:t>𝟐</m:t>
                        </m:r>
                      </m:sup>
                    </m:sSup>
                  </m:oMath>
                </a14:m>
                <a:r>
                  <a:rPr lang="he-IL" sz="3600" b="1" dirty="0">
                    <a:solidFill>
                      <a:srgbClr val="FF0000"/>
                    </a:solidFill>
                  </a:rPr>
                  <a:t>׀</a:t>
                </a:r>
                <a:r>
                  <a:rPr lang="en-US" sz="3600" b="1" dirty="0">
                    <a:solidFill>
                      <a:srgbClr val="FF0000"/>
                    </a:solidFill>
                  </a:rPr>
                  <a:t>]</a:t>
                </a:r>
                <a:endParaRPr lang="ru-RU" sz="3600" b="1" dirty="0">
                  <a:solidFill>
                    <a:srgbClr val="FF0000"/>
                  </a:solidFill>
                </a:endParaRPr>
              </a:p>
              <a:p>
                <a14:m>
                  <m:oMath xmlns:m="http://schemas.openxmlformats.org/officeDocument/2006/math">
                    <m:f>
                      <m:fPr>
                        <m:ctrlPr>
                          <a:rPr lang="ru-RU" sz="4800" b="1" i="1">
                            <a:solidFill>
                              <a:srgbClr val="FF0000"/>
                            </a:solidFill>
                            <a:latin typeface="Cambria Math" panose="02040503050406030204" pitchFamily="18" charset="0"/>
                          </a:rPr>
                        </m:ctrlPr>
                      </m:fPr>
                      <m:num>
                        <m:r>
                          <a:rPr lang="en-US" sz="4800" b="1" i="1">
                            <a:solidFill>
                              <a:srgbClr val="FF0000"/>
                            </a:solidFill>
                            <a:latin typeface="Cambria Math" panose="02040503050406030204" pitchFamily="18" charset="0"/>
                          </a:rPr>
                          <m:t>𝒅</m:t>
                        </m:r>
                        <m:r>
                          <a:rPr lang="en-US" sz="4800" b="1" i="1">
                            <a:solidFill>
                              <a:srgbClr val="FF0000"/>
                            </a:solidFill>
                            <a:latin typeface="Cambria Math" panose="02040503050406030204" pitchFamily="18" charset="0"/>
                          </a:rPr>
                          <m:t>𝝈</m:t>
                        </m:r>
                      </m:num>
                      <m:den>
                        <m:r>
                          <a:rPr lang="en-US" sz="4800" b="1" i="1">
                            <a:solidFill>
                              <a:srgbClr val="FF0000"/>
                            </a:solidFill>
                            <a:latin typeface="Cambria Math" panose="02040503050406030204" pitchFamily="18" charset="0"/>
                          </a:rPr>
                          <m:t>𝒅𝒕</m:t>
                        </m:r>
                      </m:den>
                    </m:f>
                  </m:oMath>
                </a14:m>
                <a:r>
                  <a:rPr lang="en-US" sz="4800" b="1" dirty="0">
                    <a:solidFill>
                      <a:srgbClr val="FF0000"/>
                    </a:solidFill>
                  </a:rPr>
                  <a:t>    ̴ </a:t>
                </a:r>
                <a14:m>
                  <m:oMath xmlns:m="http://schemas.openxmlformats.org/officeDocument/2006/math">
                    <m:nary>
                      <m:naryPr>
                        <m:chr m:val="∑"/>
                        <m:limLoc m:val="undOvr"/>
                        <m:subHide m:val="on"/>
                        <m:supHide m:val="on"/>
                        <m:ctrlPr>
                          <a:rPr lang="ru-RU" sz="4800" b="1" i="1">
                            <a:solidFill>
                              <a:srgbClr val="FF0000"/>
                            </a:solidFill>
                            <a:latin typeface="Cambria Math" panose="02040503050406030204" pitchFamily="18" charset="0"/>
                          </a:rPr>
                        </m:ctrlPr>
                      </m:naryPr>
                      <m:sub/>
                      <m:sup/>
                      <m:e>
                        <m:r>
                          <a:rPr lang="en-US" sz="4800" b="1" i="1">
                            <a:solidFill>
                              <a:srgbClr val="FF0000"/>
                            </a:solidFill>
                            <a:latin typeface="Cambria Math" panose="02040503050406030204" pitchFamily="18" charset="0"/>
                          </a:rPr>
                          <m:t>   </m:t>
                        </m:r>
                        <m:sSup>
                          <m:sSupPr>
                            <m:ctrlPr>
                              <a:rPr lang="ru-RU" sz="4800" b="1" i="1">
                                <a:solidFill>
                                  <a:srgbClr val="FF0000"/>
                                </a:solidFill>
                                <a:latin typeface="Cambria Math" panose="02040503050406030204" pitchFamily="18" charset="0"/>
                              </a:rPr>
                            </m:ctrlPr>
                          </m:sSupPr>
                          <m:e>
                            <m:r>
                              <a:rPr lang="en-US" sz="4800" b="1" i="1">
                                <a:solidFill>
                                  <a:srgbClr val="FF0000"/>
                                </a:solidFill>
                                <a:latin typeface="Cambria Math" panose="02040503050406030204" pitchFamily="18" charset="0"/>
                              </a:rPr>
                              <m:t>|</m:t>
                            </m:r>
                            <m:sSub>
                              <m:sSubPr>
                                <m:ctrlPr>
                                  <a:rPr lang="ru-RU" sz="4800" b="1" i="1">
                                    <a:solidFill>
                                      <a:srgbClr val="FF0000"/>
                                    </a:solidFill>
                                    <a:latin typeface="Cambria Math" panose="02040503050406030204" pitchFamily="18" charset="0"/>
                                  </a:rPr>
                                </m:ctrlPr>
                              </m:sSubPr>
                              <m:e>
                                <m:r>
                                  <a:rPr lang="en-US" sz="4800" b="1" i="1">
                                    <a:solidFill>
                                      <a:srgbClr val="FF0000"/>
                                    </a:solidFill>
                                    <a:latin typeface="Cambria Math" panose="02040503050406030204" pitchFamily="18" charset="0"/>
                                  </a:rPr>
                                  <m:t>𝒇</m:t>
                                </m:r>
                              </m:e>
                              <m:sub>
                                <m:sSub>
                                  <m:sSubPr>
                                    <m:ctrlPr>
                                      <a:rPr lang="ru-RU" sz="4800" b="1" i="1">
                                        <a:solidFill>
                                          <a:srgbClr val="FF0000"/>
                                        </a:solidFill>
                                        <a:latin typeface="Cambria Math" panose="02040503050406030204" pitchFamily="18" charset="0"/>
                                      </a:rPr>
                                    </m:ctrlPr>
                                  </m:sSubPr>
                                  <m:e>
                                    <m:r>
                                      <a:rPr lang="en-US" sz="4800" b="1" i="1">
                                        <a:solidFill>
                                          <a:srgbClr val="FF0000"/>
                                        </a:solidFill>
                                        <a:latin typeface="Cambria Math" panose="02040503050406030204" pitchFamily="18" charset="0"/>
                                      </a:rPr>
                                      <m:t>𝝀</m:t>
                                    </m:r>
                                  </m:e>
                                  <m:sub>
                                    <m:r>
                                      <a:rPr lang="en-US" sz="4800" b="1" i="1">
                                        <a:solidFill>
                                          <a:srgbClr val="FF0000"/>
                                        </a:solidFill>
                                        <a:latin typeface="Cambria Math" panose="02040503050406030204" pitchFamily="18" charset="0"/>
                                      </a:rPr>
                                      <m:t>𝟑</m:t>
                                    </m:r>
                                  </m:sub>
                                </m:sSub>
                                <m:sSub>
                                  <m:sSubPr>
                                    <m:ctrlPr>
                                      <a:rPr lang="ru-RU" sz="4800" b="1" i="1">
                                        <a:solidFill>
                                          <a:srgbClr val="FF0000"/>
                                        </a:solidFill>
                                        <a:latin typeface="Cambria Math" panose="02040503050406030204" pitchFamily="18" charset="0"/>
                                      </a:rPr>
                                    </m:ctrlPr>
                                  </m:sSubPr>
                                  <m:e>
                                    <m:r>
                                      <a:rPr lang="en-US" sz="4800" b="1" i="1">
                                        <a:solidFill>
                                          <a:srgbClr val="FF0000"/>
                                        </a:solidFill>
                                        <a:latin typeface="Cambria Math" panose="02040503050406030204" pitchFamily="18" charset="0"/>
                                      </a:rPr>
                                      <m:t>𝝀</m:t>
                                    </m:r>
                                  </m:e>
                                  <m:sub>
                                    <m:r>
                                      <a:rPr lang="en-US" sz="4800" b="1" i="1">
                                        <a:solidFill>
                                          <a:srgbClr val="FF0000"/>
                                        </a:solidFill>
                                        <a:latin typeface="Cambria Math" panose="02040503050406030204" pitchFamily="18" charset="0"/>
                                      </a:rPr>
                                      <m:t>𝟒</m:t>
                                    </m:r>
                                  </m:sub>
                                </m:sSub>
                                <m:r>
                                  <a:rPr lang="en-US" sz="4800" b="1" i="1">
                                    <a:solidFill>
                                      <a:srgbClr val="FF0000"/>
                                    </a:solidFill>
                                    <a:latin typeface="Cambria Math" panose="02040503050406030204" pitchFamily="18" charset="0"/>
                                  </a:rPr>
                                  <m:t>;</m:t>
                                </m:r>
                                <m:sSub>
                                  <m:sSubPr>
                                    <m:ctrlPr>
                                      <a:rPr lang="ru-RU" sz="4800" b="1" i="1">
                                        <a:solidFill>
                                          <a:srgbClr val="FF0000"/>
                                        </a:solidFill>
                                        <a:latin typeface="Cambria Math" panose="02040503050406030204" pitchFamily="18" charset="0"/>
                                      </a:rPr>
                                    </m:ctrlPr>
                                  </m:sSubPr>
                                  <m:e>
                                    <m:r>
                                      <a:rPr lang="en-US" sz="4800" b="1" i="1">
                                        <a:solidFill>
                                          <a:srgbClr val="FF0000"/>
                                        </a:solidFill>
                                        <a:latin typeface="Cambria Math" panose="02040503050406030204" pitchFamily="18" charset="0"/>
                                      </a:rPr>
                                      <m:t>𝝀</m:t>
                                    </m:r>
                                  </m:e>
                                  <m:sub>
                                    <m:r>
                                      <a:rPr lang="en-US" sz="4800" b="1" i="1">
                                        <a:solidFill>
                                          <a:srgbClr val="FF0000"/>
                                        </a:solidFill>
                                        <a:latin typeface="Cambria Math" panose="02040503050406030204" pitchFamily="18" charset="0"/>
                                      </a:rPr>
                                      <m:t>𝟏</m:t>
                                    </m:r>
                                  </m:sub>
                                </m:sSub>
                                <m:sSub>
                                  <m:sSubPr>
                                    <m:ctrlPr>
                                      <a:rPr lang="ru-RU" sz="4800" b="1" i="1">
                                        <a:solidFill>
                                          <a:srgbClr val="FF0000"/>
                                        </a:solidFill>
                                        <a:latin typeface="Cambria Math" panose="02040503050406030204" pitchFamily="18" charset="0"/>
                                      </a:rPr>
                                    </m:ctrlPr>
                                  </m:sSubPr>
                                  <m:e>
                                    <m:r>
                                      <a:rPr lang="en-US" sz="4800" b="1" i="1">
                                        <a:solidFill>
                                          <a:srgbClr val="FF0000"/>
                                        </a:solidFill>
                                        <a:latin typeface="Cambria Math" panose="02040503050406030204" pitchFamily="18" charset="0"/>
                                      </a:rPr>
                                      <m:t>𝝀</m:t>
                                    </m:r>
                                  </m:e>
                                  <m:sub>
                                    <m:r>
                                      <a:rPr lang="en-US" sz="4800" b="1" i="1">
                                        <a:solidFill>
                                          <a:srgbClr val="FF0000"/>
                                        </a:solidFill>
                                        <a:latin typeface="Cambria Math" panose="02040503050406030204" pitchFamily="18" charset="0"/>
                                      </a:rPr>
                                      <m:t>𝟐</m:t>
                                    </m:r>
                                  </m:sub>
                                </m:sSub>
                              </m:sub>
                            </m:sSub>
                            <m:r>
                              <a:rPr lang="en-US" sz="4800" b="1" i="1">
                                <a:solidFill>
                                  <a:srgbClr val="FF0000"/>
                                </a:solidFill>
                                <a:latin typeface="Cambria Math" panose="02040503050406030204" pitchFamily="18" charset="0"/>
                              </a:rPr>
                              <m:t>(</m:t>
                            </m:r>
                            <m:r>
                              <a:rPr lang="en-US" sz="4800" b="1" i="1">
                                <a:solidFill>
                                  <a:srgbClr val="FF0000"/>
                                </a:solidFill>
                                <a:latin typeface="Cambria Math" panose="02040503050406030204" pitchFamily="18" charset="0"/>
                              </a:rPr>
                              <m:t>𝒔</m:t>
                            </m:r>
                            <m:r>
                              <a:rPr lang="en-US" sz="4800" b="1" i="1">
                                <a:solidFill>
                                  <a:srgbClr val="FF0000"/>
                                </a:solidFill>
                                <a:latin typeface="Cambria Math" panose="02040503050406030204" pitchFamily="18" charset="0"/>
                              </a:rPr>
                              <m:t>,</m:t>
                            </m:r>
                            <m:r>
                              <a:rPr lang="en-US" sz="4800" b="1" i="1">
                                <a:solidFill>
                                  <a:srgbClr val="FF0000"/>
                                </a:solidFill>
                                <a:latin typeface="Cambria Math" panose="02040503050406030204" pitchFamily="18" charset="0"/>
                              </a:rPr>
                              <m:t>𝒕</m:t>
                            </m:r>
                            <m:r>
                              <a:rPr lang="en-US" sz="4800" b="1" i="1">
                                <a:solidFill>
                                  <a:srgbClr val="FF0000"/>
                                </a:solidFill>
                                <a:latin typeface="Cambria Math" panose="02040503050406030204" pitchFamily="18" charset="0"/>
                              </a:rPr>
                              <m:t>)|</m:t>
                            </m:r>
                          </m:e>
                          <m:sup>
                            <m:r>
                              <a:rPr lang="en-US" sz="4800" b="1" i="1">
                                <a:solidFill>
                                  <a:srgbClr val="FF0000"/>
                                </a:solidFill>
                                <a:latin typeface="Cambria Math" panose="02040503050406030204" pitchFamily="18" charset="0"/>
                              </a:rPr>
                              <m:t>𝟐</m:t>
                            </m:r>
                          </m:sup>
                        </m:sSup>
                      </m:e>
                    </m:nary>
                    <m:r>
                      <a:rPr lang="en-US" sz="4800" b="1" i="1">
                        <a:solidFill>
                          <a:srgbClr val="FF0000"/>
                        </a:solidFill>
                        <a:latin typeface="Cambria Math" panose="02040503050406030204" pitchFamily="18" charset="0"/>
                      </a:rPr>
                      <m:t>.</m:t>
                    </m:r>
                  </m:oMath>
                </a14:m>
                <a:endParaRPr lang="ru-RU" sz="4800" b="1" dirty="0">
                  <a:solidFill>
                    <a:srgbClr val="FF0000"/>
                  </a:solidFill>
                </a:endParaRPr>
              </a:p>
              <a:p>
                <a:pPr>
                  <a:spcAft>
                    <a:spcPts val="0"/>
                  </a:spcAft>
                </a:pPr>
                <a:endParaRPr lang="ru-RU" sz="4800" b="1" dirty="0">
                  <a:solidFill>
                    <a:srgbClr val="FF0000"/>
                  </a:solidFill>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683568" y="764704"/>
                <a:ext cx="11436524" cy="4195123"/>
              </a:xfrm>
              <a:prstGeom prst="rect">
                <a:avLst/>
              </a:prstGeom>
              <a:blipFill>
                <a:blip r:embed="rId2"/>
                <a:stretch>
                  <a:fillRect l="-2399" t="-3193"/>
                </a:stretch>
              </a:blipFill>
            </p:spPr>
            <p:txBody>
              <a:bodyPr/>
              <a:lstStyle/>
              <a:p>
                <a:r>
                  <a:rPr lang="ru-RU">
                    <a:noFill/>
                  </a:rPr>
                  <a:t> </a:t>
                </a:r>
              </a:p>
            </p:txBody>
          </p:sp>
        </mc:Fallback>
      </mc:AlternateContent>
    </p:spTree>
    <p:extLst>
      <p:ext uri="{BB962C8B-B14F-4D97-AF65-F5344CB8AC3E}">
        <p14:creationId xmlns:p14="http://schemas.microsoft.com/office/powerpoint/2010/main" val="1470626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764705"/>
            <a:ext cx="7272808" cy="3170099"/>
          </a:xfrm>
          <a:prstGeom prst="rect">
            <a:avLst/>
          </a:prstGeom>
        </p:spPr>
        <p:txBody>
          <a:bodyPr wrap="square">
            <a:spAutoFit/>
          </a:bodyPr>
          <a:lstStyle/>
          <a:p>
            <a:pPr>
              <a:spcAft>
                <a:spcPts val="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t>We can consider the problem of separating the kinematic singularities using symmetries and consequences of conservation laws.</a:t>
            </a:r>
            <a:endParaRPr lang="ru-RU" sz="40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6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908720"/>
            <a:ext cx="7128792" cy="3785652"/>
          </a:xfrm>
          <a:prstGeom prst="rect">
            <a:avLst/>
          </a:prstGeom>
        </p:spPr>
        <p:txBody>
          <a:bodyPr wrap="square">
            <a:spAutoFit/>
          </a:bodyPr>
          <a:lstStyle/>
          <a:p>
            <a:pPr fontAlgn="base"/>
            <a:r>
              <a:rPr lang="en-US" sz="4000" dirty="0"/>
              <a:t>SYMMETRY UND KINEMATIC HIERARCHY FOR PARTICLE REACTIONS  </a:t>
            </a:r>
            <a:endParaRPr lang="ru-RU" sz="4000" dirty="0"/>
          </a:p>
          <a:p>
            <a:pPr fontAlgn="base"/>
            <a:endParaRPr lang="ru-RU" sz="4000" dirty="0"/>
          </a:p>
          <a:p>
            <a:pPr fontAlgn="base"/>
            <a:r>
              <a:rPr lang="en-US" sz="4000" dirty="0"/>
              <a:t>M.P. </a:t>
            </a:r>
            <a:r>
              <a:rPr lang="en-US" sz="4000" dirty="0" err="1"/>
              <a:t>Chavleishvili</a:t>
            </a:r>
            <a:r>
              <a:rPr lang="en-US" sz="4000" dirty="0"/>
              <a:t>  </a:t>
            </a:r>
            <a:endParaRPr lang="ru-RU" sz="4000" dirty="0"/>
          </a:p>
          <a:p>
            <a:pPr fontAlgn="base"/>
            <a:r>
              <a:rPr lang="en-US" sz="4000" i="1" dirty="0"/>
              <a:t> University </a:t>
            </a:r>
            <a:r>
              <a:rPr lang="en-US" sz="4000" i="1" dirty="0" err="1"/>
              <a:t>Dubna</a:t>
            </a:r>
            <a:endParaRPr lang="ru-RU" sz="4000" dirty="0"/>
          </a:p>
        </p:txBody>
      </p:sp>
    </p:spTree>
    <p:extLst>
      <p:ext uri="{BB962C8B-B14F-4D97-AF65-F5344CB8AC3E}">
        <p14:creationId xmlns:p14="http://schemas.microsoft.com/office/powerpoint/2010/main" val="3192597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96883"/>
            <a:ext cx="7776864" cy="6124754"/>
          </a:xfrm>
          <a:prstGeom prst="rect">
            <a:avLst/>
          </a:prstGeom>
        </p:spPr>
        <p:txBody>
          <a:bodyPr wrap="square">
            <a:spAutoFit/>
          </a:bodyPr>
          <a:lstStyle/>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Using crossing relations we can separate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kinematical </a:t>
            </a:r>
            <a:r>
              <a:rPr lang="en-US" sz="2800" dirty="0">
                <a:latin typeface="Times New Roman" panose="02020603050405020304" pitchFamily="18" charset="0"/>
                <a:ea typeface="Calibri" panose="020F0502020204030204" pitchFamily="34" charset="0"/>
                <a:cs typeface="Times New Roman" panose="02020603050405020304" pitchFamily="18" charset="0"/>
              </a:rPr>
              <a:t>part from helicity amplitudes defining the Dynamic amplitudes</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For any binary reactions with arbitrary masses and spins.</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{It may be strange. Any physicist study definite process !!!}</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For elastic scattering of equal mass spin-particles we can determine dynamic amplitudes by the following equation:</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0878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899592" y="1268760"/>
                <a:ext cx="5958408" cy="2023503"/>
              </a:xfrm>
              <a:prstGeom prst="rect">
                <a:avLst/>
              </a:prstGeom>
            </p:spPr>
            <p:txBody>
              <a:bodyPr wrap="square">
                <a:spAutoFit/>
              </a:bodyPr>
              <a:lstStyle/>
              <a:p>
                <a:pPr>
                  <a:spcAft>
                    <a:spcPts val="0"/>
                  </a:spcAft>
                </a:pPr>
                <a14:m>
                  <m:oMathPara xmlns:m="http://schemas.openxmlformats.org/officeDocument/2006/math">
                    <m:oMathParaPr>
                      <m:jc m:val="centerGroup"/>
                    </m:oMathParaPr>
                    <m:oMath xmlns:m="http://schemas.openxmlformats.org/officeDocument/2006/math">
                      <m:sSub>
                        <m:sSub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b="1" i="1">
                              <a:latin typeface="Cambria Math" panose="02040503050406030204" pitchFamily="18" charset="0"/>
                              <a:ea typeface="Times New Roman" panose="02020603050405020304" pitchFamily="18" charset="0"/>
                              <a:cs typeface="Times New Roman" panose="02020603050405020304" pitchFamily="18" charset="0"/>
                            </a:rPr>
                            <m:t>𝒇</m:t>
                          </m:r>
                        </m:e>
                        <m:sub>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𝟑</m:t>
                              </m:r>
                            </m:sub>
                          </m:sSub>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𝟒</m:t>
                              </m:r>
                            </m:sub>
                          </m:sSub>
                          <m:r>
                            <a:rPr lang="en-US" b="1" i="1">
                              <a:latin typeface="Cambria Math" panose="02040503050406030204" pitchFamily="18" charset="0"/>
                              <a:ea typeface="Calibri" panose="020F0502020204030204" pitchFamily="34" charset="0"/>
                              <a:cs typeface="Times New Roman" panose="02020603050405020304" pitchFamily="18" charset="0"/>
                            </a:rPr>
                            <m:t>;</m:t>
                          </m:r>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𝟐</m:t>
                              </m:r>
                            </m:sub>
                          </m:sSub>
                        </m:sub>
                      </m:sSub>
                      <m:d>
                        <m:dPr>
                          <m:ctrlPr>
                            <a:rPr lang="ru-RU" b="1" i="1">
                              <a:latin typeface="Cambria Math" panose="02040503050406030204" pitchFamily="18" charset="0"/>
                              <a:ea typeface="Times New Roman" panose="02020603050405020304" pitchFamily="18" charset="0"/>
                              <a:cs typeface="Times New Roman" panose="02020603050405020304" pitchFamily="18" charset="0"/>
                            </a:rPr>
                          </m:ctrlPr>
                        </m:dPr>
                        <m:e>
                          <m:r>
                            <a:rPr lang="en-US" b="1" i="1">
                              <a:latin typeface="Cambria Math" panose="02040503050406030204" pitchFamily="18" charset="0"/>
                              <a:ea typeface="Times New Roman" panose="02020603050405020304" pitchFamily="18" charset="0"/>
                              <a:cs typeface="Times New Roman" panose="02020603050405020304" pitchFamily="18" charset="0"/>
                            </a:rPr>
                            <m:t>𝒔</m:t>
                          </m:r>
                          <m:r>
                            <a:rPr lang="en-US" b="1" i="1">
                              <a:latin typeface="Cambria Math" panose="02040503050406030204" pitchFamily="18" charset="0"/>
                              <a:ea typeface="Times New Roman" panose="02020603050405020304" pitchFamily="18" charset="0"/>
                              <a:cs typeface="Times New Roman" panose="02020603050405020304" pitchFamily="18" charset="0"/>
                            </a:rPr>
                            <m:t>,</m:t>
                          </m:r>
                          <m:r>
                            <a:rPr lang="en-US" b="1" i="1">
                              <a:latin typeface="Cambria Math" panose="02040503050406030204" pitchFamily="18" charset="0"/>
                              <a:ea typeface="Times New Roman" panose="02020603050405020304" pitchFamily="18" charset="0"/>
                              <a:cs typeface="Times New Roman" panose="02020603050405020304" pitchFamily="18" charset="0"/>
                            </a:rPr>
                            <m:t>𝒕</m:t>
                          </m:r>
                        </m:e>
                      </m:d>
                      <m:r>
                        <a:rPr lang="en-US" b="1"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a:latin typeface="Cambria Math" panose="02040503050406030204" pitchFamily="18" charset="0"/>
                              <a:ea typeface="Times New Roman" panose="02020603050405020304" pitchFamily="18" charset="0"/>
                              <a:cs typeface="Times New Roman" panose="02020603050405020304" pitchFamily="18" charset="0"/>
                            </a:rPr>
                            <m:t>(</m:t>
                          </m:r>
                          <m:f>
                            <m:fPr>
                              <m:ctrlPr>
                                <a:rPr lang="ru-RU" b="1" i="1">
                                  <a:latin typeface="Cambria Math" panose="02040503050406030204" pitchFamily="18" charset="0"/>
                                  <a:ea typeface="Times New Roman" panose="02020603050405020304" pitchFamily="18" charset="0"/>
                                  <a:cs typeface="Times New Roman" panose="02020603050405020304" pitchFamily="18" charset="0"/>
                                </a:rPr>
                              </m:ctrlPr>
                            </m:fPr>
                            <m:num>
                              <m:rad>
                                <m:radPr>
                                  <m:degHide m:val="on"/>
                                  <m:ctrlPr>
                                    <a:rPr lang="ru-RU" b="1"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b="1" i="1">
                                      <a:latin typeface="Cambria Math" panose="02040503050406030204" pitchFamily="18" charset="0"/>
                                      <a:ea typeface="Times New Roman" panose="02020603050405020304" pitchFamily="18" charset="0"/>
                                      <a:cs typeface="Times New Roman" panose="02020603050405020304" pitchFamily="18" charset="0"/>
                                    </a:rPr>
                                    <m:t>−</m:t>
                                  </m:r>
                                  <m:r>
                                    <a:rPr lang="en-US" b="1" i="1">
                                      <a:latin typeface="Cambria Math" panose="02040503050406030204" pitchFamily="18" charset="0"/>
                                      <a:ea typeface="Times New Roman" panose="02020603050405020304" pitchFamily="18" charset="0"/>
                                      <a:cs typeface="Times New Roman" panose="02020603050405020304" pitchFamily="18" charset="0"/>
                                    </a:rPr>
                                    <m:t>𝒕</m:t>
                                  </m:r>
                                </m:e>
                              </m:rad>
                            </m:num>
                            <m:den>
                              <m:r>
                                <a:rPr lang="en-US" b="1" i="1">
                                  <a:latin typeface="Cambria Math" panose="02040503050406030204" pitchFamily="18" charset="0"/>
                                  <a:ea typeface="Times New Roman" panose="02020603050405020304" pitchFamily="18" charset="0"/>
                                  <a:cs typeface="Times New Roman" panose="02020603050405020304" pitchFamily="18" charset="0"/>
                                </a:rPr>
                                <m:t>𝒎</m:t>
                              </m:r>
                            </m:den>
                          </m:f>
                          <m:r>
                            <a:rPr lang="en-US" b="1">
                              <a:latin typeface="Cambria Math" panose="02040503050406030204" pitchFamily="18" charset="0"/>
                              <a:ea typeface="Times New Roman" panose="02020603050405020304" pitchFamily="18" charset="0"/>
                              <a:cs typeface="Times New Roman" panose="02020603050405020304" pitchFamily="18" charset="0"/>
                            </a:rPr>
                            <m:t>)</m:t>
                          </m:r>
                        </m:e>
                        <m:sup>
                          <m:r>
                            <a:rPr lang="en-US" b="1" i="1">
                              <a:latin typeface="Cambria Math" panose="02040503050406030204" pitchFamily="18" charset="0"/>
                              <a:ea typeface="Calibri" panose="020F0502020204030204" pitchFamily="34" charset="0"/>
                              <a:cs typeface="Times New Roman" panose="02020603050405020304" pitchFamily="18" charset="0"/>
                            </a:rPr>
                            <m:t>[</m:t>
                          </m:r>
                          <m:r>
                            <a:rPr lang="en-US" b="1" i="1">
                              <a:latin typeface="Cambria Math" panose="02040503050406030204" pitchFamily="18" charset="0"/>
                              <a:ea typeface="Calibri" panose="020F0502020204030204" pitchFamily="34" charset="0"/>
                              <a:cs typeface="Times New Roman" panose="02020603050405020304" pitchFamily="18" charset="0"/>
                            </a:rPr>
                            <m:t>𝝀</m:t>
                          </m:r>
                          <m:r>
                            <a:rPr lang="en-US" b="1" i="1">
                              <a:latin typeface="Cambria Math" panose="02040503050406030204" pitchFamily="18" charset="0"/>
                              <a:ea typeface="Calibri" panose="020F0502020204030204" pitchFamily="34" charset="0"/>
                              <a:cs typeface="Times New Roman" panose="02020603050405020304" pitchFamily="18" charset="0"/>
                            </a:rPr>
                            <m:t>−µ]</m:t>
                          </m:r>
                        </m:sup>
                      </m:sSup>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a:latin typeface="Cambria Math" panose="02040503050406030204" pitchFamily="18" charset="0"/>
                              <a:ea typeface="Times New Roman" panose="02020603050405020304" pitchFamily="18" charset="0"/>
                              <a:cs typeface="Times New Roman" panose="02020603050405020304" pitchFamily="18" charset="0"/>
                            </a:rPr>
                            <m:t>(</m:t>
                          </m:r>
                          <m:f>
                            <m:fPr>
                              <m:ctrlPr>
                                <a:rPr lang="ru-RU" b="1" i="1">
                                  <a:latin typeface="Cambria Math" panose="02040503050406030204" pitchFamily="18" charset="0"/>
                                  <a:ea typeface="Times New Roman" panose="02020603050405020304" pitchFamily="18" charset="0"/>
                                  <a:cs typeface="Times New Roman" panose="02020603050405020304" pitchFamily="18" charset="0"/>
                                </a:rPr>
                              </m:ctrlPr>
                            </m:fPr>
                            <m:num>
                              <m:rad>
                                <m:radPr>
                                  <m:degHide m:val="on"/>
                                  <m:ctrlPr>
                                    <a:rPr lang="ru-RU" b="1"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b="1" i="1">
                                      <a:latin typeface="Cambria Math" panose="02040503050406030204" pitchFamily="18" charset="0"/>
                                      <a:ea typeface="Times New Roman" panose="02020603050405020304" pitchFamily="18" charset="0"/>
                                      <a:cs typeface="Times New Roman" panose="02020603050405020304" pitchFamily="18" charset="0"/>
                                    </a:rPr>
                                    <m:t>𝒔</m:t>
                                  </m:r>
                                  <m:r>
                                    <a:rPr lang="en-US" b="1">
                                      <a:latin typeface="Cambria Math" panose="02040503050406030204" pitchFamily="18" charset="0"/>
                                      <a:ea typeface="Times New Roman" panose="02020603050405020304" pitchFamily="18" charset="0"/>
                                      <a:cs typeface="Times New Roman" panose="02020603050405020304" pitchFamily="18" charset="0"/>
                                    </a:rPr>
                                    <m:t>+</m:t>
                                  </m:r>
                                  <m:r>
                                    <a:rPr lang="en-US" b="1" i="1">
                                      <a:latin typeface="Cambria Math" panose="02040503050406030204" pitchFamily="18" charset="0"/>
                                      <a:ea typeface="Times New Roman" panose="02020603050405020304" pitchFamily="18" charset="0"/>
                                      <a:cs typeface="Times New Roman" panose="02020603050405020304" pitchFamily="18" charset="0"/>
                                    </a:rPr>
                                    <m:t>𝒕</m:t>
                                  </m:r>
                                  <m:r>
                                    <a:rPr lang="en-US" b="1" i="1">
                                      <a:latin typeface="Cambria Math" panose="02040503050406030204" pitchFamily="18" charset="0"/>
                                      <a:ea typeface="Times New Roman" panose="02020603050405020304" pitchFamily="18" charset="0"/>
                                      <a:cs typeface="Times New Roman" panose="02020603050405020304" pitchFamily="18" charset="0"/>
                                    </a:rPr>
                                    <m:t>−</m:t>
                                  </m:r>
                                  <m:r>
                                    <a:rPr lang="en-US" b="1" i="1">
                                      <a:latin typeface="Cambria Math" panose="02040503050406030204" pitchFamily="18" charset="0"/>
                                      <a:ea typeface="Times New Roman" panose="02020603050405020304" pitchFamily="18" charset="0"/>
                                      <a:cs typeface="Times New Roman" panose="02020603050405020304" pitchFamily="18" charset="0"/>
                                    </a:rPr>
                                    <m:t>𝟒</m:t>
                                  </m:r>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i="1">
                                          <a:latin typeface="Cambria Math" panose="02040503050406030204" pitchFamily="18" charset="0"/>
                                          <a:ea typeface="Times New Roman" panose="02020603050405020304" pitchFamily="18" charset="0"/>
                                          <a:cs typeface="Times New Roman" panose="02020603050405020304" pitchFamily="18" charset="0"/>
                                        </a:rPr>
                                        <m:t>𝒎</m:t>
                                      </m:r>
                                    </m:e>
                                    <m:sup>
                                      <m:r>
                                        <a:rPr lang="en-US" b="1" i="1">
                                          <a:latin typeface="Cambria Math" panose="02040503050406030204" pitchFamily="18" charset="0"/>
                                          <a:ea typeface="Times New Roman" panose="02020603050405020304" pitchFamily="18" charset="0"/>
                                          <a:cs typeface="Times New Roman" panose="02020603050405020304" pitchFamily="18" charset="0"/>
                                        </a:rPr>
                                        <m:t>𝟐</m:t>
                                      </m:r>
                                    </m:sup>
                                  </m:sSup>
                                </m:e>
                              </m:rad>
                            </m:num>
                            <m:den>
                              <m:r>
                                <a:rPr lang="en-US" b="1" i="1">
                                  <a:latin typeface="Cambria Math" panose="02040503050406030204" pitchFamily="18" charset="0"/>
                                  <a:ea typeface="Times New Roman" panose="02020603050405020304" pitchFamily="18" charset="0"/>
                                  <a:cs typeface="Times New Roman" panose="02020603050405020304" pitchFamily="18" charset="0"/>
                                </a:rPr>
                                <m:t>𝒎</m:t>
                              </m:r>
                            </m:den>
                          </m:f>
                          <m:r>
                            <a:rPr lang="en-US" b="1">
                              <a:latin typeface="Cambria Math" panose="02040503050406030204" pitchFamily="18" charset="0"/>
                              <a:ea typeface="Times New Roman" panose="02020603050405020304" pitchFamily="18" charset="0"/>
                              <a:cs typeface="Times New Roman" panose="02020603050405020304" pitchFamily="18" charset="0"/>
                            </a:rPr>
                            <m:t>)</m:t>
                          </m:r>
                        </m:e>
                        <m:sup>
                          <m:r>
                            <a:rPr lang="en-US" b="1" i="1">
                              <a:latin typeface="Cambria Math" panose="02040503050406030204" pitchFamily="18" charset="0"/>
                              <a:ea typeface="Calibri" panose="020F0502020204030204" pitchFamily="34" charset="0"/>
                              <a:cs typeface="Times New Roman" panose="02020603050405020304" pitchFamily="18" charset="0"/>
                            </a:rPr>
                            <m:t>[</m:t>
                          </m:r>
                          <m:r>
                            <a:rPr lang="en-US" b="1" i="1">
                              <a:latin typeface="Cambria Math" panose="02040503050406030204" pitchFamily="18" charset="0"/>
                              <a:ea typeface="Calibri" panose="020F0502020204030204" pitchFamily="34" charset="0"/>
                              <a:cs typeface="Times New Roman" panose="02020603050405020304" pitchFamily="18" charset="0"/>
                            </a:rPr>
                            <m:t>𝝀</m:t>
                          </m:r>
                          <m:r>
                            <a:rPr lang="en-US" b="1" i="1">
                              <a:latin typeface="Cambria Math" panose="02040503050406030204" pitchFamily="18" charset="0"/>
                              <a:ea typeface="Calibri" panose="020F0502020204030204" pitchFamily="34" charset="0"/>
                              <a:cs typeface="Times New Roman" panose="02020603050405020304" pitchFamily="18" charset="0"/>
                            </a:rPr>
                            <m:t>+µ]</m:t>
                          </m:r>
                        </m:sup>
                      </m:sSup>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a:latin typeface="Cambria Math" panose="02040503050406030204" pitchFamily="18" charset="0"/>
                              <a:ea typeface="Times New Roman" panose="02020603050405020304" pitchFamily="18" charset="0"/>
                              <a:cs typeface="Times New Roman" panose="02020603050405020304" pitchFamily="18" charset="0"/>
                            </a:rPr>
                            <m:t>(</m:t>
                          </m:r>
                          <m:f>
                            <m:fPr>
                              <m:ctrlPr>
                                <a:rPr lang="ru-RU" b="1" i="1">
                                  <a:latin typeface="Cambria Math" panose="02040503050406030204" pitchFamily="18" charset="0"/>
                                  <a:ea typeface="Times New Roman" panose="02020603050405020304" pitchFamily="18" charset="0"/>
                                  <a:cs typeface="Times New Roman" panose="02020603050405020304" pitchFamily="18" charset="0"/>
                                </a:rPr>
                              </m:ctrlPr>
                            </m:fPr>
                            <m:num>
                              <m:r>
                                <a:rPr lang="en-US" b="1" i="1">
                                  <a:latin typeface="Cambria Math" panose="02040503050406030204" pitchFamily="18" charset="0"/>
                                  <a:ea typeface="Times New Roman" panose="02020603050405020304" pitchFamily="18" charset="0"/>
                                  <a:cs typeface="Times New Roman" panose="02020603050405020304" pitchFamily="18" charset="0"/>
                                </a:rPr>
                                <m:t>𝒔</m:t>
                              </m:r>
                              <m:r>
                                <a:rPr lang="en-US" b="1" i="1">
                                  <a:latin typeface="Cambria Math" panose="02040503050406030204" pitchFamily="18" charset="0"/>
                                  <a:ea typeface="Times New Roman" panose="02020603050405020304" pitchFamily="18" charset="0"/>
                                  <a:cs typeface="Times New Roman" panose="02020603050405020304" pitchFamily="18" charset="0"/>
                                </a:rPr>
                                <m:t>−</m:t>
                              </m:r>
                              <m:r>
                                <a:rPr lang="en-US" b="1" i="1">
                                  <a:latin typeface="Cambria Math" panose="02040503050406030204" pitchFamily="18" charset="0"/>
                                  <a:ea typeface="Times New Roman" panose="02020603050405020304" pitchFamily="18" charset="0"/>
                                  <a:cs typeface="Times New Roman" panose="02020603050405020304" pitchFamily="18" charset="0"/>
                                </a:rPr>
                                <m:t>𝟒</m:t>
                              </m:r>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i="1">
                                      <a:latin typeface="Cambria Math" panose="02040503050406030204" pitchFamily="18" charset="0"/>
                                      <a:ea typeface="Times New Roman" panose="02020603050405020304" pitchFamily="18" charset="0"/>
                                      <a:cs typeface="Times New Roman" panose="02020603050405020304" pitchFamily="18" charset="0"/>
                                    </a:rPr>
                                    <m:t>𝒎</m:t>
                                  </m:r>
                                </m:e>
                                <m:sup>
                                  <m:r>
                                    <a:rPr lang="en-US" b="1" i="1">
                                      <a:latin typeface="Cambria Math" panose="02040503050406030204" pitchFamily="18" charset="0"/>
                                      <a:ea typeface="Times New Roman" panose="02020603050405020304" pitchFamily="18" charset="0"/>
                                      <a:cs typeface="Times New Roman" panose="02020603050405020304" pitchFamily="18" charset="0"/>
                                    </a:rPr>
                                    <m:t>𝟐</m:t>
                                  </m:r>
                                </m:sup>
                              </m:sSup>
                            </m:num>
                            <m:den>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i="1">
                                      <a:latin typeface="Cambria Math" panose="02040503050406030204" pitchFamily="18" charset="0"/>
                                      <a:ea typeface="Times New Roman" panose="02020603050405020304" pitchFamily="18" charset="0"/>
                                      <a:cs typeface="Times New Roman" panose="02020603050405020304" pitchFamily="18" charset="0"/>
                                    </a:rPr>
                                    <m:t>𝒎</m:t>
                                  </m:r>
                                </m:e>
                                <m:sup>
                                  <m:r>
                                    <a:rPr lang="en-US" b="1" i="1">
                                      <a:latin typeface="Cambria Math" panose="02040503050406030204" pitchFamily="18" charset="0"/>
                                      <a:ea typeface="Times New Roman" panose="02020603050405020304" pitchFamily="18" charset="0"/>
                                      <a:cs typeface="Times New Roman" panose="02020603050405020304" pitchFamily="18" charset="0"/>
                                    </a:rPr>
                                    <m:t>𝟐</m:t>
                                  </m:r>
                                </m:sup>
                              </m:sSup>
                            </m:den>
                          </m:f>
                          <m:r>
                            <a:rPr lang="en-US" b="1">
                              <a:latin typeface="Cambria Math" panose="02040503050406030204" pitchFamily="18" charset="0"/>
                              <a:ea typeface="Times New Roman" panose="02020603050405020304" pitchFamily="18" charset="0"/>
                              <a:cs typeface="Times New Roman" panose="02020603050405020304" pitchFamily="18" charset="0"/>
                            </a:rPr>
                            <m:t>)</m:t>
                          </m:r>
                        </m:e>
                        <m:sup>
                          <m:r>
                            <a:rPr lang="en-US" b="1" i="1">
                              <a:latin typeface="Cambria Math" panose="02040503050406030204" pitchFamily="18" charset="0"/>
                              <a:ea typeface="Calibri" panose="020F0502020204030204" pitchFamily="34" charset="0"/>
                              <a:cs typeface="Times New Roman" panose="02020603050405020304" pitchFamily="18" charset="0"/>
                            </a:rPr>
                            <m:t>−</m:t>
                          </m:r>
                          <m:r>
                            <a:rPr lang="en-US" b="1" i="1">
                              <a:latin typeface="Cambria Math" panose="02040503050406030204" pitchFamily="18" charset="0"/>
                              <a:ea typeface="Calibri" panose="020F0502020204030204" pitchFamily="34" charset="0"/>
                              <a:cs typeface="Times New Roman" panose="02020603050405020304" pitchFamily="18" charset="0"/>
                            </a:rPr>
                            <m:t>𝟐</m:t>
                          </m:r>
                          <m:r>
                            <a:rPr lang="en-US" b="1" i="1">
                              <a:latin typeface="Cambria Math" panose="02040503050406030204" pitchFamily="18" charset="0"/>
                              <a:ea typeface="Calibri" panose="020F0502020204030204" pitchFamily="34" charset="0"/>
                              <a:cs typeface="Times New Roman" panose="02020603050405020304" pitchFamily="18" charset="0"/>
                            </a:rPr>
                            <m:t>𝑱</m:t>
                          </m:r>
                        </m:sup>
                      </m:sSup>
                      <m:sSup>
                        <m:sSup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b="1">
                              <a:latin typeface="Cambria Math" panose="02040503050406030204" pitchFamily="18" charset="0"/>
                              <a:ea typeface="Times New Roman" panose="02020603050405020304" pitchFamily="18" charset="0"/>
                              <a:cs typeface="Times New Roman" panose="02020603050405020304" pitchFamily="18" charset="0"/>
                            </a:rPr>
                            <m:t>(</m:t>
                          </m:r>
                          <m:f>
                            <m:fPr>
                              <m:ctrlPr>
                                <a:rPr lang="ru-RU" b="1" i="1">
                                  <a:latin typeface="Cambria Math" panose="02040503050406030204" pitchFamily="18" charset="0"/>
                                  <a:ea typeface="Times New Roman" panose="02020603050405020304" pitchFamily="18" charset="0"/>
                                  <a:cs typeface="Times New Roman" panose="02020603050405020304" pitchFamily="18" charset="0"/>
                                </a:rPr>
                              </m:ctrlPr>
                            </m:fPr>
                            <m:num>
                              <m:rad>
                                <m:radPr>
                                  <m:degHide m:val="on"/>
                                  <m:ctrlPr>
                                    <a:rPr lang="ru-RU" b="1"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b="1" i="1">
                                      <a:latin typeface="Cambria Math" panose="02040503050406030204" pitchFamily="18" charset="0"/>
                                      <a:ea typeface="Times New Roman" panose="02020603050405020304" pitchFamily="18" charset="0"/>
                                      <a:cs typeface="Times New Roman" panose="02020603050405020304" pitchFamily="18" charset="0"/>
                                    </a:rPr>
                                    <m:t>𝒔</m:t>
                                  </m:r>
                                </m:e>
                              </m:rad>
                            </m:num>
                            <m:den>
                              <m:r>
                                <a:rPr lang="en-US" b="1" i="1">
                                  <a:latin typeface="Cambria Math" panose="02040503050406030204" pitchFamily="18" charset="0"/>
                                  <a:ea typeface="Times New Roman" panose="02020603050405020304" pitchFamily="18" charset="0"/>
                                  <a:cs typeface="Times New Roman" panose="02020603050405020304" pitchFamily="18" charset="0"/>
                                </a:rPr>
                                <m:t>𝒎</m:t>
                              </m:r>
                            </m:den>
                          </m:f>
                          <m:r>
                            <a:rPr lang="en-US" b="1">
                              <a:latin typeface="Cambria Math" panose="02040503050406030204" pitchFamily="18" charset="0"/>
                              <a:ea typeface="Times New Roman" panose="02020603050405020304" pitchFamily="18" charset="0"/>
                              <a:cs typeface="Times New Roman" panose="02020603050405020304" pitchFamily="18" charset="0"/>
                            </a:rPr>
                            <m:t>)</m:t>
                          </m:r>
                        </m:e>
                        <m:sup>
                          <m:r>
                            <a:rPr lang="en-US" b="1" i="1">
                              <a:latin typeface="Cambria Math" panose="02040503050406030204" pitchFamily="18" charset="0"/>
                              <a:ea typeface="Calibri" panose="020F0502020204030204" pitchFamily="34" charset="0"/>
                              <a:cs typeface="Times New Roman" panose="02020603050405020304" pitchFamily="18" charset="0"/>
                            </a:rPr>
                            <m:t>𝑲</m:t>
                          </m:r>
                        </m:sup>
                      </m:sSup>
                      <m:sSub>
                        <m:sSubPr>
                          <m:ctrlPr>
                            <a:rPr lang="ru-RU"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b="1" i="1">
                              <a:latin typeface="Cambria Math" panose="02040503050406030204" pitchFamily="18" charset="0"/>
                              <a:ea typeface="Times New Roman" panose="02020603050405020304" pitchFamily="18" charset="0"/>
                              <a:cs typeface="Times New Roman" panose="02020603050405020304" pitchFamily="18" charset="0"/>
                            </a:rPr>
                            <m:t>𝑫</m:t>
                          </m:r>
                        </m:e>
                        <m:sub>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𝟑</m:t>
                              </m:r>
                            </m:sub>
                          </m:sSub>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𝟒</m:t>
                              </m:r>
                            </m:sub>
                          </m:sSub>
                          <m:r>
                            <a:rPr lang="en-US" b="1" i="1">
                              <a:latin typeface="Cambria Math" panose="02040503050406030204" pitchFamily="18" charset="0"/>
                              <a:ea typeface="Calibri" panose="020F0502020204030204" pitchFamily="34" charset="0"/>
                              <a:cs typeface="Times New Roman" panose="02020603050405020304" pitchFamily="18" charset="0"/>
                            </a:rPr>
                            <m:t>;</m:t>
                          </m:r>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ru-RU" b="1" i="1">
                                  <a:latin typeface="Cambria Math" panose="02040503050406030204" pitchFamily="18" charset="0"/>
                                  <a:ea typeface="Calibri" panose="020F0502020204030204" pitchFamily="34" charset="0"/>
                                  <a:cs typeface="Times New Roman" panose="02020603050405020304" pitchFamily="18" charset="0"/>
                                </a:rPr>
                              </m:ctrlPr>
                            </m:sSubPr>
                            <m:e>
                              <m:r>
                                <a:rPr lang="en-US" b="1" i="1">
                                  <a:latin typeface="Cambria Math" panose="02040503050406030204" pitchFamily="18" charset="0"/>
                                  <a:ea typeface="Calibri" panose="020F0502020204030204" pitchFamily="34" charset="0"/>
                                  <a:cs typeface="Times New Roman" panose="02020603050405020304" pitchFamily="18" charset="0"/>
                                </a:rPr>
                                <m:t>𝝀</m:t>
                              </m:r>
                            </m:e>
                            <m:sub>
                              <m:r>
                                <a:rPr lang="en-US" b="1" i="1">
                                  <a:latin typeface="Cambria Math" panose="02040503050406030204" pitchFamily="18" charset="0"/>
                                  <a:ea typeface="Calibri" panose="020F0502020204030204" pitchFamily="34" charset="0"/>
                                  <a:cs typeface="Times New Roman" panose="02020603050405020304" pitchFamily="18" charset="0"/>
                                </a:rPr>
                                <m:t>𝟐</m:t>
                              </m:r>
                            </m:sub>
                          </m:sSub>
                        </m:sub>
                      </m:sSub>
                      <m:d>
                        <m:dPr>
                          <m:ctrlPr>
                            <a:rPr lang="ru-RU" b="1" i="1">
                              <a:latin typeface="Cambria Math" panose="02040503050406030204" pitchFamily="18" charset="0"/>
                              <a:ea typeface="Times New Roman" panose="02020603050405020304" pitchFamily="18" charset="0"/>
                              <a:cs typeface="Times New Roman" panose="02020603050405020304" pitchFamily="18" charset="0"/>
                            </a:rPr>
                          </m:ctrlPr>
                        </m:dPr>
                        <m:e>
                          <m:r>
                            <a:rPr lang="en-US" b="1" i="1">
                              <a:latin typeface="Cambria Math" panose="02040503050406030204" pitchFamily="18" charset="0"/>
                              <a:ea typeface="Times New Roman" panose="02020603050405020304" pitchFamily="18" charset="0"/>
                              <a:cs typeface="Times New Roman" panose="02020603050405020304" pitchFamily="18" charset="0"/>
                            </a:rPr>
                            <m:t>𝒔</m:t>
                          </m:r>
                          <m:r>
                            <a:rPr lang="en-US" b="1" i="1">
                              <a:latin typeface="Cambria Math" panose="02040503050406030204" pitchFamily="18" charset="0"/>
                              <a:ea typeface="Times New Roman" panose="02020603050405020304" pitchFamily="18" charset="0"/>
                              <a:cs typeface="Times New Roman" panose="02020603050405020304" pitchFamily="18" charset="0"/>
                            </a:rPr>
                            <m:t>,</m:t>
                          </m:r>
                          <m:r>
                            <a:rPr lang="en-US" b="1" i="1">
                              <a:latin typeface="Cambria Math" panose="02040503050406030204" pitchFamily="18" charset="0"/>
                              <a:ea typeface="Times New Roman" panose="02020603050405020304" pitchFamily="18" charset="0"/>
                              <a:cs typeface="Times New Roman" panose="02020603050405020304" pitchFamily="18" charset="0"/>
                            </a:rPr>
                            <m:t>𝒕</m:t>
                          </m:r>
                        </m:e>
                      </m:d>
                    </m:oMath>
                  </m:oMathPara>
                </a14:m>
                <a:endParaRPr lang="ru-RU" b="1"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ru-RU" b="1"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05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Where K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ru-RU" i="1">
                            <a:latin typeface="Cambria Math" panose="02040503050406030204" pitchFamily="18" charset="0"/>
                            <a:ea typeface="Calibri" panose="020F0502020204030204" pitchFamily="34" charset="0"/>
                            <a:cs typeface="Times New Roman" panose="02020603050405020304" pitchFamily="18" charset="0"/>
                          </a:rPr>
                        </m:ctrlPr>
                      </m:fPr>
                      <m:num>
                        <m:r>
                          <a:rPr lang="en-US">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m:t>
                        </m:r>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en-US">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a:latin typeface="Cambria Math" panose="02040503050406030204" pitchFamily="18" charset="0"/>
                                <a:ea typeface="Calibri" panose="020F0502020204030204" pitchFamily="34" charset="0"/>
                                <a:cs typeface="Times New Roman" panose="02020603050405020304" pitchFamily="18" charset="0"/>
                              </a:rPr>
                              <m:t>1)</m:t>
                            </m:r>
                          </m:e>
                          <m:sup>
                            <m:nary>
                              <m:naryPr>
                                <m:chr m:val="∑"/>
                                <m:limLoc m:val="undOvr"/>
                                <m:subHide m:val="on"/>
                                <m:supHide m:val="on"/>
                                <m:ctrlPr>
                                  <a:rPr lang="ru-RU" b="1" i="1">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b="1" i="1">
                                    <a:latin typeface="Cambria Math" panose="02040503050406030204" pitchFamily="18" charset="0"/>
                                    <a:ea typeface="Times New Roman" panose="02020603050405020304" pitchFamily="18" charset="0"/>
                                    <a:cs typeface="Times New Roman" panose="02020603050405020304" pitchFamily="18" charset="0"/>
                                  </a:rPr>
                                  <m:t> </m:t>
                                </m:r>
                              </m:e>
                            </m:nary>
                            <m:r>
                              <a:rPr lang="en-US" i="1">
                                <a:latin typeface="Cambria Math" panose="02040503050406030204" pitchFamily="18" charset="0"/>
                                <a:ea typeface="Calibri" panose="020F0502020204030204" pitchFamily="34" charset="0"/>
                                <a:cs typeface="Times New Roman" panose="02020603050405020304" pitchFamily="18" charset="0"/>
                              </a:rPr>
                              <m:t>𝜆</m:t>
                            </m:r>
                            <m:r>
                              <a:rPr lang="en-US" b="1" i="1">
                                <a:latin typeface="Cambria Math" panose="02040503050406030204" pitchFamily="18" charset="0"/>
                                <a:ea typeface="Times New Roman" panose="02020603050405020304" pitchFamily="18" charset="0"/>
                                <a:cs typeface="Times New Roman" panose="02020603050405020304" pitchFamily="18" charset="0"/>
                              </a:rPr>
                              <m:t> </m:t>
                            </m:r>
                          </m:sup>
                        </m:sSup>
                      </m:num>
                      <m:den>
                        <m:r>
                          <a:rPr lang="en-US">
                            <a:latin typeface="Cambria Math" panose="02040503050406030204" pitchFamily="18" charset="0"/>
                            <a:ea typeface="Calibri" panose="020F0502020204030204" pitchFamily="34" charset="0"/>
                            <a:cs typeface="Times New Roman" panose="02020603050405020304" pitchFamily="18" charset="0"/>
                          </a:rPr>
                          <m:t>2</m:t>
                        </m:r>
                      </m:den>
                    </m:f>
                  </m:oMath>
                </a14:m>
                <a:r>
                  <a:rPr lang="en-US"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ru-RU" sz="1050" dirty="0">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899592" y="1268760"/>
                <a:ext cx="5958408" cy="2023503"/>
              </a:xfrm>
              <a:prstGeom prst="rect">
                <a:avLst/>
              </a:prstGeom>
              <a:blipFill>
                <a:blip r:embed="rId2"/>
                <a:stretch>
                  <a:fillRect l="-921" r="-13408" b="-904"/>
                </a:stretch>
              </a:blipFill>
            </p:spPr>
            <p:txBody>
              <a:bodyPr/>
              <a:lstStyle/>
              <a:p>
                <a:r>
                  <a:rPr lang="ru-RU">
                    <a:noFill/>
                  </a:rPr>
                  <a:t> </a:t>
                </a:r>
              </a:p>
            </p:txBody>
          </p:sp>
        </mc:Fallback>
      </mc:AlternateContent>
    </p:spTree>
    <p:extLst>
      <p:ext uri="{BB962C8B-B14F-4D97-AF65-F5344CB8AC3E}">
        <p14:creationId xmlns:p14="http://schemas.microsoft.com/office/powerpoint/2010/main" val="1907826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628507"/>
            <a:ext cx="7920880" cy="4401205"/>
          </a:xfrm>
          <a:prstGeom prst="rect">
            <a:avLst/>
          </a:prstGeom>
        </p:spPr>
        <p:txBody>
          <a:bodyPr wrap="square">
            <a:spAutoFit/>
          </a:bodyPr>
          <a:lstStyle/>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Kinematic hierarchy and proton-proton scattering</a:t>
            </a:r>
            <a:endParaRPr lang="ru-RU" sz="28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high energies it was often assumed that spin effects are died out, and consequently, the helicity amplitudes do not depend on spin. However, this cannot be assumed</a:t>
            </a:r>
            <a:endParaRPr lang="ru-RU" sz="28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directly. Simplifications like that are not correct, as the obligatory kinematic conditions are not taken into account. One cannot neglect the kinematic factors or consider them to be all equal. </a:t>
            </a:r>
            <a:endParaRPr lang="ru-RU" sz="2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0377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340768"/>
            <a:ext cx="8280920" cy="941796"/>
          </a:xfrm>
          <a:prstGeom prst="rect">
            <a:avLst/>
          </a:prstGeom>
        </p:spPr>
        <p:txBody>
          <a:bodyPr wrap="square">
            <a:spAutoFit/>
          </a:bodyPr>
          <a:lstStyle/>
          <a:p>
            <a:pPr algn="ctr">
              <a:lnSpc>
                <a:spcPct val="115000"/>
              </a:lnSpc>
              <a:spcAft>
                <a:spcPts val="1000"/>
              </a:spcAft>
            </a:pPr>
            <a:r>
              <a:rPr lang="en-US" sz="4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Quantum Chromodynamics</a:t>
            </a:r>
            <a:endParaRPr lang="ru-RU" sz="4800" dirty="0"/>
          </a:p>
        </p:txBody>
      </p:sp>
    </p:spTree>
    <p:extLst>
      <p:ext uri="{BB962C8B-B14F-4D97-AF65-F5344CB8AC3E}">
        <p14:creationId xmlns:p14="http://schemas.microsoft.com/office/powerpoint/2010/main" val="525660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64704"/>
            <a:ext cx="7776864" cy="3662541"/>
          </a:xfrm>
          <a:prstGeom prst="rect">
            <a:avLst/>
          </a:prstGeom>
        </p:spPr>
        <p:txBody>
          <a:bodyPr wrap="square">
            <a:spAutoFit/>
          </a:bodyPr>
          <a:lstStyle/>
          <a:p>
            <a:pPr algn="ctr">
              <a:lnSpc>
                <a:spcPct val="115000"/>
              </a:lnSpc>
              <a:spcAft>
                <a:spcPts val="1000"/>
              </a:spcAft>
            </a:pPr>
            <a:r>
              <a:rPr lang="en-US" sz="3600" b="1" dirty="0">
                <a:solidFill>
                  <a:srgbClr val="000000"/>
                </a:solidFill>
                <a:latin typeface="Times New Roman" panose="02020603050405020304" pitchFamily="18" charset="0"/>
                <a:cs typeface="Times New Roman" panose="02020603050405020304" pitchFamily="18" charset="0"/>
              </a:rPr>
              <a:t>FUNDAMTNTAL CONTRIBUTION IN QCD …</a:t>
            </a:r>
          </a:p>
          <a:p>
            <a:pPr>
              <a:lnSpc>
                <a:spcPct val="115000"/>
              </a:lnSpc>
              <a:spcAft>
                <a:spcPts val="1000"/>
              </a:spcAft>
            </a:pPr>
            <a:r>
              <a:rPr lang="en-US" sz="3600" b="1" dirty="0">
                <a:solidFill>
                  <a:srgbClr val="000000"/>
                </a:solidFill>
                <a:latin typeface="Times New Roman" panose="02020603050405020304" pitchFamily="18" charset="0"/>
                <a:cs typeface="Times New Roman" panose="02020603050405020304" pitchFamily="18" charset="0"/>
              </a:rPr>
              <a:t>             </a:t>
            </a:r>
            <a:r>
              <a:rPr lang="en-US" sz="3600" b="1" dirty="0" err="1">
                <a:solidFill>
                  <a:srgbClr val="000000"/>
                </a:solidFill>
                <a:latin typeface="Times New Roman" panose="02020603050405020304" pitchFamily="18" charset="0"/>
                <a:cs typeface="Times New Roman" panose="02020603050405020304" pitchFamily="18" charset="0"/>
              </a:rPr>
              <a:t>M.Gell</a:t>
            </a:r>
            <a:r>
              <a:rPr lang="en-US" sz="3600" b="1" dirty="0">
                <a:solidFill>
                  <a:srgbClr val="000000"/>
                </a:solidFill>
                <a:latin typeface="Times New Roman" panose="02020603050405020304" pitchFamily="18" charset="0"/>
                <a:cs typeface="Times New Roman" panose="02020603050405020304" pitchFamily="18" charset="0"/>
              </a:rPr>
              <a:t>-Mann</a:t>
            </a:r>
            <a:r>
              <a:rPr lang="en-US" sz="3600" dirty="0"/>
              <a:t> </a:t>
            </a:r>
          </a:p>
          <a:p>
            <a:pPr>
              <a:lnSpc>
                <a:spcPct val="115000"/>
              </a:lnSpc>
              <a:spcAft>
                <a:spcPts val="1000"/>
              </a:spcAft>
            </a:pPr>
            <a:r>
              <a:rPr lang="en-US" sz="3600" dirty="0"/>
              <a:t>           </a:t>
            </a:r>
            <a:r>
              <a:rPr lang="en-US" sz="3600" dirty="0" err="1"/>
              <a:t>H.Fritzsch</a:t>
            </a:r>
            <a:endParaRPr lang="en-US" sz="3600" dirty="0"/>
          </a:p>
          <a:p>
            <a:pPr>
              <a:lnSpc>
                <a:spcPct val="115000"/>
              </a:lnSpc>
              <a:spcAft>
                <a:spcPts val="1000"/>
              </a:spcAft>
            </a:pPr>
            <a:r>
              <a:rPr lang="en-US" sz="3600" dirty="0"/>
              <a:t>           </a:t>
            </a:r>
            <a:r>
              <a:rPr lang="en-US" sz="3600" dirty="0" err="1"/>
              <a:t>S.Brodsky</a:t>
            </a:r>
            <a:r>
              <a:rPr lang="en-US" sz="3600" dirty="0"/>
              <a:t>   …</a:t>
            </a:r>
          </a:p>
        </p:txBody>
      </p:sp>
    </p:spTree>
    <p:extLst>
      <p:ext uri="{BB962C8B-B14F-4D97-AF65-F5344CB8AC3E}">
        <p14:creationId xmlns:p14="http://schemas.microsoft.com/office/powerpoint/2010/main" val="425830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08720"/>
            <a:ext cx="7776864" cy="2472472"/>
          </a:xfrm>
          <a:prstGeom prst="rect">
            <a:avLst/>
          </a:prstGeom>
        </p:spPr>
        <p:txBody>
          <a:bodyPr wrap="square">
            <a:spAutoFit/>
          </a:bodyPr>
          <a:lstStyle/>
          <a:p>
            <a:pPr algn="ctr">
              <a:lnSpc>
                <a:spcPct val="115000"/>
              </a:lnSpc>
              <a:spcAft>
                <a:spcPts val="1000"/>
              </a:spcAft>
            </a:pP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QCD</a:t>
            </a:r>
            <a:r>
              <a:rPr lang="en-US" sz="4000" dirty="0">
                <a:latin typeface="Calibri" panose="020F0502020204030204" pitchFamily="34" charset="0"/>
                <a:ea typeface="Times New Roman" panose="02020603050405020304" pitchFamily="18" charset="0"/>
                <a:cs typeface="Times New Roman" panose="02020603050405020304" pitchFamily="18" charset="0"/>
              </a:rPr>
              <a:t>: ales </a:t>
            </a:r>
            <a:r>
              <a:rPr lang="en-US" sz="4000" dirty="0" err="1">
                <a:latin typeface="Calibri" panose="020F0502020204030204" pitchFamily="34" charset="0"/>
                <a:ea typeface="Times New Roman" panose="02020603050405020304" pitchFamily="18" charset="0"/>
                <a:cs typeface="Times New Roman" panose="02020603050405020304" pitchFamily="18" charset="0"/>
              </a:rPr>
              <a:t>ist</a:t>
            </a:r>
            <a:r>
              <a:rPr lang="en-US" sz="4000" dirty="0">
                <a:latin typeface="Calibri" panose="020F0502020204030204" pitchFamily="34" charset="0"/>
                <a:ea typeface="Times New Roman" panose="02020603050405020304" pitchFamily="18" charset="0"/>
                <a:cs typeface="Times New Roman" panose="02020603050405020304" pitchFamily="18" charset="0"/>
              </a:rPr>
              <a:t> in </a:t>
            </a:r>
            <a:r>
              <a:rPr lang="en-US" sz="4000" dirty="0" err="1">
                <a:latin typeface="Calibri" panose="020F0502020204030204" pitchFamily="34" charset="0"/>
                <a:ea typeface="Times New Roman" panose="02020603050405020304" pitchFamily="18" charset="0"/>
                <a:cs typeface="Times New Roman" panose="02020603050405020304" pitchFamily="18" charset="0"/>
              </a:rPr>
              <a:t>ordnung</a:t>
            </a:r>
            <a:r>
              <a:rPr lang="en-US" sz="4000"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1000"/>
              </a:spcAft>
            </a:pPr>
            <a:r>
              <a:rPr lang="en-US" sz="4000" dirty="0">
                <a:latin typeface="Calibri" panose="020F0502020204030204" pitchFamily="34" charset="0"/>
                <a:cs typeface="Times New Roman" panose="02020603050405020304" pitchFamily="18" charset="0"/>
              </a:rPr>
              <a:t>Only: </a:t>
            </a:r>
            <a:r>
              <a:rPr lang="en-US" sz="4000" dirty="0" err="1">
                <a:latin typeface="Calibri" panose="020F0502020204030204" pitchFamily="34" charset="0"/>
                <a:cs typeface="Times New Roman" panose="02020603050405020304" pitchFamily="18" charset="0"/>
              </a:rPr>
              <a:t>Prodlems</a:t>
            </a:r>
            <a:r>
              <a:rPr lang="en-US" sz="4000" dirty="0">
                <a:latin typeface="Calibri" panose="020F0502020204030204" pitchFamily="34" charset="0"/>
                <a:cs typeface="Times New Roman" panose="02020603050405020304" pitchFamily="18" charset="0"/>
              </a:rPr>
              <a:t> with Spin </a:t>
            </a:r>
          </a:p>
          <a:p>
            <a:pPr>
              <a:lnSpc>
                <a:spcPct val="115000"/>
              </a:lnSpc>
              <a:spcAft>
                <a:spcPts val="1000"/>
              </a:spcAft>
            </a:pPr>
            <a:r>
              <a:rPr lang="en-US" sz="4000" dirty="0"/>
              <a:t>“Spin crisis”     </a:t>
            </a:r>
            <a:r>
              <a:rPr lang="en-US" sz="4000" dirty="0" err="1">
                <a:solidFill>
                  <a:srgbClr val="FF0000"/>
                </a:solidFill>
              </a:rPr>
              <a:t>Krish</a:t>
            </a:r>
            <a:r>
              <a:rPr lang="en-US" sz="4000" dirty="0">
                <a:solidFill>
                  <a:srgbClr val="FF0000"/>
                </a:solidFill>
              </a:rPr>
              <a:t> Effect</a:t>
            </a:r>
          </a:p>
        </p:txBody>
      </p:sp>
    </p:spTree>
    <p:extLst>
      <p:ext uri="{BB962C8B-B14F-4D97-AF65-F5344CB8AC3E}">
        <p14:creationId xmlns:p14="http://schemas.microsoft.com/office/powerpoint/2010/main" val="188657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136904" cy="5509200"/>
          </a:xfrm>
          <a:prstGeom prst="rect">
            <a:avLst/>
          </a:prstGeom>
        </p:spPr>
        <p:txBody>
          <a:bodyPr wrap="square">
            <a:spAutoFit/>
          </a:bodyPr>
          <a:lstStyle/>
          <a:p>
            <a:pPr>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PERPURBATIVE QCD AND HARD PROTON-PROTON SCATTERING</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There exists contradiction between the perturbative QCD and experiment.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This is connected with proton-proton scattering at high energies and large fixed angles. This is just the region where PQCD must work. But one can say that "the naive PQCD" has some difficulty here.</a:t>
            </a:r>
            <a:endParaRPr lang="ru-RU" sz="3200" dirty="0">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3440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p:cNvSpPr/>
              <p:nvPr/>
            </p:nvSpPr>
            <p:spPr>
              <a:xfrm>
                <a:off x="467544" y="1556792"/>
                <a:ext cx="7992888" cy="3539430"/>
              </a:xfrm>
              <a:prstGeom prst="rect">
                <a:avLst/>
              </a:prstGeom>
            </p:spPr>
            <p:txBody>
              <a:bodyPr wrap="square">
                <a:spAutoFit/>
              </a:bodyPr>
              <a:lstStyle/>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pp elastic scattering at high energies and large fixed angle. This is the region of hard collisions where perturbative QCD must work. PQCD predicts "the helicity conservation"</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which gives a zero polarization and the value 1/3 for asymmetry parameter </a:t>
                </a:r>
                <a14:m>
                  <m:oMath xmlns:m="http://schemas.openxmlformats.org/officeDocument/2006/math">
                    <m:sSub>
                      <m:sSubPr>
                        <m:ctrlPr>
                          <a:rPr lang="ru-RU" sz="3200" i="1">
                            <a:latin typeface="Cambria Math" panose="02040503050406030204" pitchFamily="18" charset="0"/>
                            <a:ea typeface="Calibri" panose="020F0502020204030204" pitchFamily="34" charset="0"/>
                            <a:cs typeface="Times New Roman" panose="02020603050405020304" pitchFamily="18" charset="0"/>
                          </a:rPr>
                        </m:ctrlPr>
                      </m:sSubPr>
                      <m:e>
                        <m:r>
                          <a:rPr lang="en-US" sz="3200" i="1">
                            <a:latin typeface="Cambria Math" panose="02040503050406030204" pitchFamily="18" charset="0"/>
                            <a:ea typeface="Calibri" panose="020F0502020204030204" pitchFamily="34" charset="0"/>
                            <a:cs typeface="Times New Roman" panose="02020603050405020304" pitchFamily="18" charset="0"/>
                          </a:rPr>
                          <m:t>𝐴</m:t>
                        </m:r>
                      </m:e>
                      <m:sub>
                        <m:r>
                          <a:rPr lang="en-US" sz="3200" i="1">
                            <a:latin typeface="Cambria Math" panose="02040503050406030204" pitchFamily="18" charset="0"/>
                            <a:ea typeface="Calibri" panose="020F0502020204030204" pitchFamily="34" charset="0"/>
                            <a:cs typeface="Times New Roman" panose="02020603050405020304" pitchFamily="18" charset="0"/>
                          </a:rPr>
                          <m:t>𝑛𝑛</m:t>
                        </m:r>
                      </m:sub>
                    </m:sSub>
                  </m:oMath>
                </a14:m>
                <a:r>
                  <a:rPr lang="en-US" sz="3200" dirty="0">
                    <a:latin typeface="Times New Roman" panose="02020603050405020304" pitchFamily="18" charset="0"/>
                    <a:ea typeface="Calibri" panose="020F0502020204030204" pitchFamily="34" charset="0"/>
                    <a:cs typeface="Times New Roman" panose="02020603050405020304" pitchFamily="18" charset="0"/>
                  </a:rPr>
                  <a:t> which are in contradiction with the experiment.</a:t>
                </a:r>
                <a:endParaRPr lang="ru-RU" sz="3200" dirty="0">
                  <a:latin typeface="Consolas" panose="020B0609020204030204" pitchFamily="49" charset="0"/>
                  <a:ea typeface="Calibri" panose="020F0502020204030204" pitchFamily="34"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467544" y="1556792"/>
                <a:ext cx="7992888" cy="3539430"/>
              </a:xfrm>
              <a:prstGeom prst="rect">
                <a:avLst/>
              </a:prstGeom>
              <a:blipFill>
                <a:blip r:embed="rId2"/>
                <a:stretch>
                  <a:fillRect l="-1983" t="-2410" r="-2746" b="-4303"/>
                </a:stretch>
              </a:blipFill>
            </p:spPr>
            <p:txBody>
              <a:bodyPr/>
              <a:lstStyle/>
              <a:p>
                <a:r>
                  <a:rPr lang="ru-RU">
                    <a:noFill/>
                  </a:rPr>
                  <a:t> </a:t>
                </a:r>
              </a:p>
            </p:txBody>
          </p:sp>
        </mc:Fallback>
      </mc:AlternateContent>
    </p:spTree>
    <p:extLst>
      <p:ext uri="{BB962C8B-B14F-4D97-AF65-F5344CB8AC3E}">
        <p14:creationId xmlns:p14="http://schemas.microsoft.com/office/powerpoint/2010/main" val="1959223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p:cNvSpPr/>
              <p:nvPr/>
            </p:nvSpPr>
            <p:spPr>
              <a:xfrm>
                <a:off x="107504" y="404664"/>
                <a:ext cx="8640960" cy="5632311"/>
              </a:xfrm>
              <a:prstGeom prst="rect">
                <a:avLst/>
              </a:prstGeom>
            </p:spPr>
            <p:txBody>
              <a:bodyPr wrap="square">
                <a:spAutoFit/>
              </a:bodyPr>
              <a:lstStyle/>
              <a:p>
                <a:pPr>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The point is that PQCD yields a "helicity conservation rule" [1-3]  which gives in the lowest orders of perturbation theory  a zero value for polarization and the value </a:t>
                </a:r>
                <a:r>
                  <a:rPr lang="en-US" sz="3600" b="1" dirty="0">
                    <a:latin typeface="Times New Roman" panose="02020603050405020304" pitchFamily="18" charset="0"/>
                    <a:ea typeface="Calibri" panose="020F0502020204030204" pitchFamily="34" charset="0"/>
                    <a:cs typeface="Times New Roman" panose="02020603050405020304" pitchFamily="18" charset="0"/>
                  </a:rPr>
                  <a:t>1/3</a:t>
                </a:r>
                <a:r>
                  <a:rPr lang="en-US" sz="3600" dirty="0">
                    <a:latin typeface="Times New Roman" panose="02020603050405020304" pitchFamily="18" charset="0"/>
                    <a:ea typeface="Calibri" panose="020F0502020204030204" pitchFamily="34" charset="0"/>
                    <a:cs typeface="Times New Roman" panose="02020603050405020304" pitchFamily="18" charset="0"/>
                  </a:rPr>
                  <a:t> for the asymmetry parameter </a:t>
                </a:r>
                <a14:m>
                  <m:oMath xmlns:m="http://schemas.openxmlformats.org/officeDocument/2006/math">
                    <m:sSub>
                      <m:sSubPr>
                        <m:ctrlPr>
                          <a:rPr lang="ru-RU" sz="3600" b="1" i="1">
                            <a:latin typeface="Cambria Math" panose="02040503050406030204" pitchFamily="18" charset="0"/>
                            <a:ea typeface="Calibri" panose="020F0502020204030204" pitchFamily="34" charset="0"/>
                            <a:cs typeface="Times New Roman" panose="02020603050405020304" pitchFamily="18" charset="0"/>
                          </a:rPr>
                        </m:ctrlPr>
                      </m:sSubPr>
                      <m:e>
                        <m:r>
                          <a:rPr lang="en-US" sz="3600" b="1" i="1">
                            <a:latin typeface="Cambria Math" panose="02040503050406030204" pitchFamily="18" charset="0"/>
                            <a:ea typeface="Calibri" panose="020F0502020204030204" pitchFamily="34" charset="0"/>
                            <a:cs typeface="Times New Roman" panose="02020603050405020304" pitchFamily="18" charset="0"/>
                          </a:rPr>
                          <m:t>𝑨</m:t>
                        </m:r>
                      </m:e>
                      <m:sub>
                        <m:r>
                          <a:rPr lang="en-US" sz="3600" b="1" i="1">
                            <a:latin typeface="Cambria Math" panose="02040503050406030204" pitchFamily="18" charset="0"/>
                            <a:ea typeface="Calibri" panose="020F0502020204030204" pitchFamily="34" charset="0"/>
                            <a:cs typeface="Times New Roman" panose="02020603050405020304" pitchFamily="18" charset="0"/>
                          </a:rPr>
                          <m:t>𝒏𝒏</m:t>
                        </m:r>
                      </m:sub>
                    </m:sSub>
                  </m:oMath>
                </a14:m>
                <a:r>
                  <a:rPr lang="en-US" sz="3600" dirty="0">
                    <a:latin typeface="Times New Roman" panose="02020603050405020304" pitchFamily="18" charset="0"/>
                    <a:ea typeface="Calibri" panose="020F0502020204030204" pitchFamily="34" charset="0"/>
                    <a:cs typeface="Times New Roman" panose="02020603050405020304" pitchFamily="18" charset="0"/>
                  </a:rPr>
                  <a:t>.</a:t>
                </a:r>
                <a:endParaRPr lang="ru-RU" sz="36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endParaRPr lang="ru-RU" sz="36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[1] </a:t>
                </a:r>
                <a:r>
                  <a:rPr lang="en-US" sz="3600" dirty="0" err="1">
                    <a:latin typeface="Times New Roman" panose="02020603050405020304" pitchFamily="18" charset="0"/>
                    <a:ea typeface="Calibri" panose="020F0502020204030204" pitchFamily="34" charset="0"/>
                    <a:cs typeface="Times New Roman" panose="02020603050405020304" pitchFamily="18" charset="0"/>
                  </a:rPr>
                  <a:t>S.J.Brodsky</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G.P.Lapage</a:t>
                </a:r>
                <a:r>
                  <a:rPr lang="en-US" sz="3600" dirty="0">
                    <a:latin typeface="Times New Roman" panose="02020603050405020304" pitchFamily="18" charset="0"/>
                    <a:ea typeface="Calibri" panose="020F0502020204030204" pitchFamily="34" charset="0"/>
                    <a:cs typeface="Times New Roman" panose="02020603050405020304" pitchFamily="18" charset="0"/>
                  </a:rPr>
                  <a:t>, Phys. Rev., D24 (1981) 2848   </a:t>
                </a:r>
                <a:endParaRPr lang="ru-RU" sz="36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[2] </a:t>
                </a:r>
                <a:r>
                  <a:rPr lang="en-US" sz="3600" dirty="0" err="1">
                    <a:latin typeface="Times New Roman" panose="02020603050405020304" pitchFamily="18" charset="0"/>
                    <a:ea typeface="Calibri" panose="020F0502020204030204" pitchFamily="34" charset="0"/>
                    <a:cs typeface="Times New Roman" panose="02020603050405020304" pitchFamily="18" charset="0"/>
                  </a:rPr>
                  <a:t>S.J.Brodsky</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C.E.Carlson</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H.J.Lipkin</a:t>
                </a:r>
                <a:r>
                  <a:rPr lang="en-US" sz="3600" dirty="0">
                    <a:latin typeface="Times New Roman" panose="02020603050405020304" pitchFamily="18" charset="0"/>
                    <a:ea typeface="Calibri" panose="020F0502020204030204" pitchFamily="34" charset="0"/>
                    <a:cs typeface="Times New Roman" panose="02020603050405020304" pitchFamily="18" charset="0"/>
                  </a:rPr>
                  <a:t>, Phys. Rev., (1979)</a:t>
                </a:r>
                <a:endParaRPr lang="ru-RU" sz="3600" dirty="0">
                  <a:latin typeface="Consolas" panose="020B0609020204030204" pitchFamily="49" charset="0"/>
                  <a:ea typeface="Calibri" panose="020F0502020204030204" pitchFamily="34"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107504" y="404664"/>
                <a:ext cx="8640960" cy="5632311"/>
              </a:xfrm>
              <a:prstGeom prst="rect">
                <a:avLst/>
              </a:prstGeom>
              <a:blipFill>
                <a:blip r:embed="rId2"/>
                <a:stretch>
                  <a:fillRect l="-2188" t="-1732" r="-2188" b="-2922"/>
                </a:stretch>
              </a:blipFill>
            </p:spPr>
            <p:txBody>
              <a:bodyPr/>
              <a:lstStyle/>
              <a:p>
                <a:r>
                  <a:rPr lang="ru-RU">
                    <a:noFill/>
                  </a:rPr>
                  <a:t> </a:t>
                </a:r>
              </a:p>
            </p:txBody>
          </p:sp>
        </mc:Fallback>
      </mc:AlternateContent>
    </p:spTree>
    <p:extLst>
      <p:ext uri="{BB962C8B-B14F-4D97-AF65-F5344CB8AC3E}">
        <p14:creationId xmlns:p14="http://schemas.microsoft.com/office/powerpoint/2010/main" val="288317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5776" y="1484784"/>
            <a:ext cx="5616624" cy="3447098"/>
          </a:xfrm>
          <a:prstGeom prst="rect">
            <a:avLst/>
          </a:prstGeom>
        </p:spPr>
        <p:txBody>
          <a:bodyPr wrap="square">
            <a:spAutoFit/>
          </a:bodyPr>
          <a:lstStyle/>
          <a:p>
            <a:r>
              <a:rPr lang="en-US" sz="4000" dirty="0"/>
              <a:t>A</a:t>
            </a:r>
            <a:r>
              <a:rPr lang="ru-RU" sz="4000" dirty="0"/>
              <a:t>.</a:t>
            </a:r>
            <a:r>
              <a:rPr lang="en-US" sz="4000" dirty="0"/>
              <a:t>D</a:t>
            </a:r>
            <a:r>
              <a:rPr lang="ru-RU" sz="4000" dirty="0"/>
              <a:t>.</a:t>
            </a:r>
            <a:r>
              <a:rPr lang="en-US" sz="4000" dirty="0" err="1"/>
              <a:t>Krish</a:t>
            </a:r>
            <a:r>
              <a:rPr lang="ru-RU" sz="4000" dirty="0"/>
              <a:t>  </a:t>
            </a:r>
          </a:p>
          <a:p>
            <a:r>
              <a:rPr lang="en-US" sz="4000" dirty="0"/>
              <a:t>Spin crisis</a:t>
            </a:r>
            <a:endParaRPr lang="ru-RU" sz="4000" dirty="0"/>
          </a:p>
          <a:p>
            <a:r>
              <a:rPr lang="en-US" sz="4000" dirty="0"/>
              <a:t>A(3,56) = 0,26</a:t>
            </a:r>
          </a:p>
          <a:p>
            <a:r>
              <a:rPr lang="en-US" sz="4000" dirty="0"/>
              <a:t>A(4,79) = 0,52</a:t>
            </a:r>
          </a:p>
          <a:p>
            <a:r>
              <a:rPr lang="en-US" sz="4000" dirty="0"/>
              <a:t>A(5,56) = 0,5</a:t>
            </a:r>
            <a:r>
              <a:rPr lang="ru-RU" sz="4000" dirty="0"/>
              <a:t>9</a:t>
            </a:r>
            <a:endParaRPr lang="en-US" sz="4000" dirty="0"/>
          </a:p>
          <a:p>
            <a:endParaRPr lang="en-US" dirty="0"/>
          </a:p>
        </p:txBody>
      </p:sp>
    </p:spTree>
    <p:extLst>
      <p:ext uri="{BB962C8B-B14F-4D97-AF65-F5344CB8AC3E}">
        <p14:creationId xmlns:p14="http://schemas.microsoft.com/office/powerpoint/2010/main" val="38134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1"/>
            <a:ext cx="8136904" cy="3477875"/>
          </a:xfrm>
          <a:prstGeom prst="rect">
            <a:avLst/>
          </a:prstGeom>
        </p:spPr>
        <p:txBody>
          <a:bodyPr wrap="square">
            <a:spAutoFit/>
          </a:bodyPr>
          <a:lstStyle/>
          <a:p>
            <a:r>
              <a:rPr lang="en-US" sz="4400" b="1" dirty="0"/>
              <a:t>GENERAL </a:t>
            </a:r>
            <a:r>
              <a:rPr lang="en-US" sz="4400" b="1" dirty="0">
                <a:solidFill>
                  <a:srgbClr val="00B0F0"/>
                </a:solidFill>
              </a:rPr>
              <a:t>SPIN</a:t>
            </a:r>
            <a:r>
              <a:rPr lang="en-US" sz="4400" b="1" dirty="0"/>
              <a:t> PARTICLE FORMALISM BASED ON </a:t>
            </a:r>
            <a:r>
              <a:rPr lang="en-US" sz="4400" b="1" dirty="0">
                <a:solidFill>
                  <a:srgbClr val="00B0F0"/>
                </a:solidFill>
              </a:rPr>
              <a:t>SYMMETRY</a:t>
            </a:r>
            <a:r>
              <a:rPr lang="en-US" sz="4400" b="1" dirty="0"/>
              <a:t> PROPERTIES AND SOME</a:t>
            </a:r>
            <a:r>
              <a:rPr lang="en-US" sz="4400" dirty="0"/>
              <a:t> </a:t>
            </a:r>
            <a:r>
              <a:rPr lang="en-US" sz="4400" b="1" dirty="0"/>
              <a:t>RESULTS FOR </a:t>
            </a:r>
            <a:r>
              <a:rPr lang="en-US" sz="4400" b="1" dirty="0">
                <a:solidFill>
                  <a:srgbClr val="FF0000"/>
                </a:solidFill>
              </a:rPr>
              <a:t>BINARY PROCESSES</a:t>
            </a:r>
            <a:endParaRPr lang="ru-RU" sz="4400" dirty="0">
              <a:solidFill>
                <a:srgbClr val="FF0000"/>
              </a:solidFill>
            </a:endParaRPr>
          </a:p>
        </p:txBody>
      </p:sp>
    </p:spTree>
    <p:extLst>
      <p:ext uri="{BB962C8B-B14F-4D97-AF65-F5344CB8AC3E}">
        <p14:creationId xmlns:p14="http://schemas.microsoft.com/office/powerpoint/2010/main" val="1313261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20880" cy="5509200"/>
          </a:xfrm>
          <a:prstGeom prst="rect">
            <a:avLst/>
          </a:prstGeom>
        </p:spPr>
        <p:txBody>
          <a:bodyPr wrap="square">
            <a:spAutoFit/>
          </a:bodyPr>
          <a:lstStyle/>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 use of perturbative QCD for this reaction is based on the</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following assumptions: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Factorization property</a:t>
            </a:r>
            <a:r>
              <a:rPr lang="en-US" sz="3200" dirty="0">
                <a:latin typeface="Times New Roman" panose="02020603050405020304" pitchFamily="18" charset="0"/>
                <a:ea typeface="Calibri" panose="020F0502020204030204" pitchFamily="34" charset="0"/>
                <a:cs typeface="Times New Roman" panose="02020603050405020304" pitchFamily="18" charset="0"/>
              </a:rPr>
              <a:t>. The quark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subprocess</a:t>
            </a:r>
            <a:r>
              <a:rPr lang="en-US" sz="3200" dirty="0">
                <a:latin typeface="Times New Roman" panose="02020603050405020304" pitchFamily="18" charset="0"/>
                <a:ea typeface="Calibri" panose="020F0502020204030204" pitchFamily="34" charset="0"/>
                <a:cs typeface="Times New Roman" panose="02020603050405020304" pitchFamily="18" charset="0"/>
              </a:rPr>
              <a:t> is separable.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 simple connection between quark and proton helicities.</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 proton helicity is just the sum of quark helicities. </a:t>
            </a:r>
            <a:endParaRPr lang="ru-RU" sz="3200" dirty="0"/>
          </a:p>
        </p:txBody>
      </p:sp>
    </p:spTree>
    <p:extLst>
      <p:ext uri="{BB962C8B-B14F-4D97-AF65-F5344CB8AC3E}">
        <p14:creationId xmlns:p14="http://schemas.microsoft.com/office/powerpoint/2010/main" val="3565767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92697"/>
            <a:ext cx="7704856" cy="4005199"/>
          </a:xfrm>
          <a:prstGeom prst="rect">
            <a:avLst/>
          </a:prstGeom>
        </p:spPr>
        <p:txBody>
          <a:bodyPr wrap="square">
            <a:spAutoFit/>
          </a:bodyPr>
          <a:lstStyle/>
          <a:p>
            <a:pPr marL="457200" algn="ctr">
              <a:lnSpc>
                <a:spcPct val="115000"/>
              </a:lnSpc>
              <a:spcAft>
                <a:spcPts val="1000"/>
              </a:spcAft>
            </a:pPr>
            <a:r>
              <a:rPr lang="en-US" sz="3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PUZZLE OF HIGH ENERGY PP-SCATTERING.</a:t>
            </a:r>
            <a:endParaRPr lang="ru-RU" sz="3600" dirty="0">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15000"/>
              </a:lnSpc>
              <a:spcAft>
                <a:spcPts val="1000"/>
              </a:spcAft>
            </a:pPr>
            <a:r>
              <a:rPr lang="en-US" sz="3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HELICITY CONSERVATION </a:t>
            </a:r>
            <a:r>
              <a:rPr lang="en-US" sz="3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FROM PERTURBATIVE QCD </a:t>
            </a:r>
            <a:endParaRPr lang="ru-RU" sz="3600" dirty="0">
              <a:latin typeface="Calibri" panose="020F0502020204030204" pitchFamily="34" charset="0"/>
              <a:ea typeface="Calibri" panose="020F0502020204030204" pitchFamily="34" charset="0"/>
              <a:cs typeface="Times New Roman" panose="02020603050405020304" pitchFamily="18" charset="0"/>
            </a:endParaRPr>
          </a:p>
          <a:p>
            <a:r>
              <a:rPr lang="en-US" sz="3600" b="1" i="1" dirty="0">
                <a:solidFill>
                  <a:srgbClr val="000000"/>
                </a:solidFill>
                <a:latin typeface="Times New Roman" panose="02020603050405020304" pitchFamily="18" charset="0"/>
                <a:ea typeface="Times New Roman" panose="02020603050405020304" pitchFamily="18" charset="0"/>
              </a:rPr>
              <a:t>OR </a:t>
            </a:r>
            <a:r>
              <a:rPr lang="en-US" sz="3600" b="1" i="1" dirty="0">
                <a:solidFill>
                  <a:srgbClr val="FF0000"/>
                </a:solidFill>
                <a:latin typeface="Times New Roman" panose="02020603050405020304" pitchFamily="18" charset="0"/>
                <a:ea typeface="Times New Roman" panose="02020603050405020304" pitchFamily="18" charset="0"/>
              </a:rPr>
              <a:t>KINEMATIC HIERARCHY</a:t>
            </a:r>
            <a:r>
              <a:rPr lang="en-US" sz="3600" b="1" i="1" dirty="0">
                <a:solidFill>
                  <a:srgbClr val="000000"/>
                </a:solidFill>
                <a:latin typeface="Times New Roman" panose="02020603050405020304" pitchFamily="18" charset="0"/>
                <a:ea typeface="Times New Roman" panose="02020603050405020304" pitchFamily="18" charset="0"/>
              </a:rPr>
              <a:t>?</a:t>
            </a:r>
            <a:r>
              <a:rPr lang="en-US" sz="3600" b="1" dirty="0">
                <a:solidFill>
                  <a:srgbClr val="000000"/>
                </a:solidFill>
                <a:latin typeface="Times New Roman" panose="02020603050405020304" pitchFamily="18" charset="0"/>
                <a:ea typeface="Times New Roman" panose="02020603050405020304" pitchFamily="18" charset="0"/>
              </a:rPr>
              <a:t/>
            </a:r>
            <a:br>
              <a:rPr lang="en-US" sz="3600" b="1" dirty="0">
                <a:solidFill>
                  <a:srgbClr val="000000"/>
                </a:solidFill>
                <a:latin typeface="Times New Roman" panose="02020603050405020304" pitchFamily="18" charset="0"/>
                <a:ea typeface="Times New Roman" panose="02020603050405020304" pitchFamily="18" charset="0"/>
              </a:rPr>
            </a:br>
            <a:endParaRPr lang="ru-RU" sz="3600" dirty="0"/>
          </a:p>
        </p:txBody>
      </p:sp>
    </p:spTree>
    <p:extLst>
      <p:ext uri="{BB962C8B-B14F-4D97-AF65-F5344CB8AC3E}">
        <p14:creationId xmlns:p14="http://schemas.microsoft.com/office/powerpoint/2010/main" val="2176157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340768"/>
            <a:ext cx="9525552" cy="769441"/>
          </a:xfrm>
          <a:prstGeom prst="rect">
            <a:avLst/>
          </a:prstGeom>
        </p:spPr>
        <p:txBody>
          <a:bodyPr wrap="square">
            <a:spAutoFit/>
          </a:bodyPr>
          <a:lstStyle/>
          <a:p>
            <a:r>
              <a:rPr lang="en-US" sz="4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What is       Small parameter ? </a:t>
            </a:r>
            <a:endParaRPr lang="ru-RU" sz="4400" dirty="0"/>
          </a:p>
        </p:txBody>
      </p:sp>
    </p:spTree>
    <p:extLst>
      <p:ext uri="{BB962C8B-B14F-4D97-AF65-F5344CB8AC3E}">
        <p14:creationId xmlns:p14="http://schemas.microsoft.com/office/powerpoint/2010/main" val="2362214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836712"/>
            <a:ext cx="4662264" cy="2862322"/>
          </a:xfrm>
          <a:prstGeom prst="rect">
            <a:avLst/>
          </a:prstGeom>
        </p:spPr>
        <p:txBody>
          <a:bodyPr wrap="square">
            <a:spAutoFit/>
          </a:bodyPr>
          <a:lstStyle/>
          <a:p>
            <a:r>
              <a:rPr lang="en-US"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Small parameter in QCD     </a:t>
            </a:r>
          </a:p>
          <a:p>
            <a:endParaRPr lang="en-US"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ASYMPTOTIC FREEDOM </a:t>
            </a:r>
            <a:endParaRPr lang="ru-RU" sz="3600" dirty="0"/>
          </a:p>
        </p:txBody>
      </p:sp>
    </p:spTree>
    <p:extLst>
      <p:ext uri="{BB962C8B-B14F-4D97-AF65-F5344CB8AC3E}">
        <p14:creationId xmlns:p14="http://schemas.microsoft.com/office/powerpoint/2010/main" val="696746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p:cNvSpPr/>
              <p:nvPr/>
            </p:nvSpPr>
            <p:spPr>
              <a:xfrm>
                <a:off x="1187624" y="188640"/>
                <a:ext cx="7560840" cy="6247864"/>
              </a:xfrm>
              <a:prstGeom prst="rect">
                <a:avLst/>
              </a:prstGeom>
            </p:spPr>
            <p:txBody>
              <a:bodyPr wrap="square">
                <a:spAutoFit/>
              </a:bodyPr>
              <a:lstStyle/>
              <a:p>
                <a:pPr>
                  <a:spcAft>
                    <a:spcPts val="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In our  approach  obligatory kinematic factors are  </a:t>
                </a:r>
                <a:r>
                  <a:rPr lang="en-US" sz="4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small parameters </a:t>
                </a:r>
                <a:r>
                  <a:rPr lang="en-US" sz="4000" dirty="0">
                    <a:latin typeface="Times New Roman" panose="02020603050405020304" pitchFamily="18" charset="0"/>
                    <a:ea typeface="Calibri" panose="020F0502020204030204" pitchFamily="34" charset="0"/>
                    <a:cs typeface="Times New Roman" panose="02020603050405020304" pitchFamily="18" charset="0"/>
                  </a:rPr>
                  <a:t>in the considered region. These parameters </a:t>
                </a:r>
                <a:r>
                  <a:rPr lang="en-US" sz="4000" dirty="0" err="1">
                    <a:latin typeface="Times New Roman" panose="02020603050405020304" pitchFamily="18" charset="0"/>
                    <a:ea typeface="Calibri" panose="020F0502020204030204" pitchFamily="34" charset="0"/>
                    <a:cs typeface="Times New Roman" panose="02020603050405020304" pitchFamily="18" charset="0"/>
                  </a:rPr>
                  <a:t>supress</a:t>
                </a:r>
                <a:r>
                  <a:rPr lang="en-US" sz="4000" dirty="0">
                    <a:latin typeface="Times New Roman" panose="02020603050405020304" pitchFamily="18" charset="0"/>
                    <a:ea typeface="Calibri" panose="020F0502020204030204" pitchFamily="34" charset="0"/>
                    <a:cs typeface="Times New Roman" panose="02020603050405020304" pitchFamily="18" charset="0"/>
                  </a:rPr>
                  <a:t> contributions of definite helicity amplitudes in observables. This "kinematic hierarchy" gives the nonzero </a:t>
                </a:r>
                <a:r>
                  <a:rPr lang="en-US" sz="4000" dirty="0" err="1">
                    <a:latin typeface="Times New Roman" panose="02020603050405020304" pitchFamily="18" charset="0"/>
                    <a:ea typeface="Calibri" panose="020F0502020204030204" pitchFamily="34" charset="0"/>
                    <a:cs typeface="Times New Roman" panose="02020603050405020304" pitchFamily="18" charset="0"/>
                  </a:rPr>
                  <a:t>polarisation</a:t>
                </a:r>
                <a:r>
                  <a:rPr lang="en-US" sz="4000" dirty="0">
                    <a:latin typeface="Times New Roman" panose="02020603050405020304" pitchFamily="18" charset="0"/>
                    <a:ea typeface="Calibri" panose="020F0502020204030204" pitchFamily="34" charset="0"/>
                    <a:cs typeface="Times New Roman" panose="02020603050405020304" pitchFamily="18" charset="0"/>
                  </a:rPr>
                  <a:t> and is closer to the </a:t>
                </a:r>
                <a:r>
                  <a:rPr lang="en-US" sz="4000" dirty="0" err="1">
                    <a:latin typeface="Times New Roman" panose="02020603050405020304" pitchFamily="18" charset="0"/>
                    <a:ea typeface="Calibri" panose="020F0502020204030204" pitchFamily="34" charset="0"/>
                    <a:cs typeface="Times New Roman" panose="02020603050405020304" pitchFamily="18" charset="0"/>
                  </a:rPr>
                  <a:t>esperimental</a:t>
                </a:r>
                <a:r>
                  <a:rPr lang="en-US" sz="4000" dirty="0">
                    <a:latin typeface="Times New Roman" panose="02020603050405020304" pitchFamily="18" charset="0"/>
                    <a:ea typeface="Calibri" panose="020F0502020204030204" pitchFamily="34" charset="0"/>
                    <a:cs typeface="Times New Roman" panose="02020603050405020304" pitchFamily="18" charset="0"/>
                  </a:rPr>
                  <a:t> value for </a:t>
                </a:r>
                <a14:m>
                  <m:oMath xmlns:m="http://schemas.openxmlformats.org/officeDocument/2006/math">
                    <m:r>
                      <a:rPr lang="en-US" sz="4000" i="1">
                        <a:latin typeface="Cambria Math" panose="02040503050406030204" pitchFamily="18" charset="0"/>
                        <a:ea typeface="Calibri" panose="020F0502020204030204" pitchFamily="34" charset="0"/>
                        <a:cs typeface="Times New Roman" panose="02020603050405020304" pitchFamily="18" charset="0"/>
                      </a:rPr>
                      <m:t> </m:t>
                    </m:r>
                    <m:sSub>
                      <m:sSubPr>
                        <m:ctrlPr>
                          <a:rPr lang="ru-RU" sz="4000" i="1">
                            <a:latin typeface="Cambria Math" panose="02040503050406030204" pitchFamily="18" charset="0"/>
                            <a:ea typeface="Calibri" panose="020F0502020204030204" pitchFamily="34" charset="0"/>
                            <a:cs typeface="Times New Roman" panose="02020603050405020304" pitchFamily="18" charset="0"/>
                          </a:rPr>
                        </m:ctrlPr>
                      </m:sSubPr>
                      <m:e>
                        <m:r>
                          <a:rPr lang="en-US" sz="4000" i="1">
                            <a:latin typeface="Cambria Math" panose="02040503050406030204" pitchFamily="18" charset="0"/>
                            <a:ea typeface="Calibri" panose="020F0502020204030204" pitchFamily="34" charset="0"/>
                            <a:cs typeface="Times New Roman" panose="02020603050405020304" pitchFamily="18" charset="0"/>
                          </a:rPr>
                          <m:t>𝐴</m:t>
                        </m:r>
                      </m:e>
                      <m:sub>
                        <m:r>
                          <a:rPr lang="en-US" sz="4000" i="1">
                            <a:latin typeface="Cambria Math" panose="02040503050406030204" pitchFamily="18" charset="0"/>
                            <a:ea typeface="Calibri" panose="020F0502020204030204" pitchFamily="34" charset="0"/>
                            <a:cs typeface="Times New Roman" panose="02020603050405020304" pitchFamily="18" charset="0"/>
                          </a:rPr>
                          <m:t>𝑛𝑛</m:t>
                        </m:r>
                      </m:sub>
                    </m:sSub>
                  </m:oMath>
                </a14:m>
                <a:r>
                  <a:rPr lang="en-US" sz="4000" dirty="0">
                    <a:latin typeface="Times New Roman" panose="02020603050405020304" pitchFamily="18" charset="0"/>
                    <a:ea typeface="Calibri" panose="020F0502020204030204" pitchFamily="34" charset="0"/>
                    <a:cs typeface="Times New Roman" panose="02020603050405020304" pitchFamily="18" charset="0"/>
                  </a:rPr>
                  <a:t>  than QCD.</a:t>
                </a:r>
                <a:endParaRPr lang="ru-RU" sz="4000" dirty="0">
                  <a:latin typeface="Consolas" panose="020B0609020204030204" pitchFamily="49" charset="0"/>
                  <a:ea typeface="Calibri" panose="020F0502020204030204" pitchFamily="34"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1187624" y="188640"/>
                <a:ext cx="7560840" cy="6247864"/>
              </a:xfrm>
              <a:prstGeom prst="rect">
                <a:avLst/>
              </a:prstGeom>
              <a:blipFill>
                <a:blip r:embed="rId2"/>
                <a:stretch>
                  <a:fillRect l="-2903" t="-1756" r="-4194" b="-3122"/>
                </a:stretch>
              </a:blipFill>
            </p:spPr>
            <p:txBody>
              <a:bodyPr/>
              <a:lstStyle/>
              <a:p>
                <a:r>
                  <a:rPr lang="ru-RU">
                    <a:noFill/>
                  </a:rPr>
                  <a:t> </a:t>
                </a:r>
              </a:p>
            </p:txBody>
          </p:sp>
        </mc:Fallback>
      </mc:AlternateContent>
    </p:spTree>
    <p:extLst>
      <p:ext uri="{BB962C8B-B14F-4D97-AF65-F5344CB8AC3E}">
        <p14:creationId xmlns:p14="http://schemas.microsoft.com/office/powerpoint/2010/main" val="3179007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p:cNvSpPr/>
              <p:nvPr/>
            </p:nvSpPr>
            <p:spPr>
              <a:xfrm>
                <a:off x="539552" y="476672"/>
                <a:ext cx="7632848" cy="5634812"/>
              </a:xfrm>
              <a:prstGeom prst="rect">
                <a:avLst/>
              </a:prstGeom>
            </p:spPr>
            <p:txBody>
              <a:bodyPr wrap="square">
                <a:spAutoFit/>
              </a:bodyPr>
              <a:lstStyle/>
              <a:p>
                <a:r>
                  <a:rPr lang="en-US" dirty="0" smtClean="0"/>
                  <a:t> </a:t>
                </a:r>
                <a:r>
                  <a:rPr lang="en-US" sz="3200" dirty="0" smtClean="0"/>
                  <a:t>In studying the binary processes at fixed scattering angles and high energies it is convenient to represent kinematic factors in the definition of dynamic amplitudes as functions of the scattering angle in the </a:t>
                </a:r>
                <a:r>
                  <a:rPr lang="en-US" sz="3200" dirty="0" err="1"/>
                  <a:t>c.m</a:t>
                </a:r>
                <a:r>
                  <a:rPr lang="en-US" sz="3200" dirty="0"/>
                  <a:t>. system </a:t>
                </a:r>
                <a14:m>
                  <m:oMath xmlns:m="http://schemas.openxmlformats.org/officeDocument/2006/math">
                    <m:r>
                      <a:rPr lang="en-US" sz="3200" i="1">
                        <a:latin typeface="Cambria Math" panose="02040503050406030204" pitchFamily="18" charset="0"/>
                      </a:rPr>
                      <m:t>𝜃</m:t>
                    </m:r>
                  </m:oMath>
                </a14:m>
                <a:r>
                  <a:rPr lang="en-US" sz="3200" dirty="0"/>
                  <a:t>     and invariant variable </a:t>
                </a:r>
                <a:r>
                  <a:rPr lang="en-US" sz="3200" b="1" i="1" dirty="0"/>
                  <a:t>s</a:t>
                </a:r>
                <a:r>
                  <a:rPr lang="en-US" sz="3200" dirty="0"/>
                  <a:t>. Kinematic factors expressed in terms of </a:t>
                </a:r>
                <a14:m>
                  <m:oMath xmlns:m="http://schemas.openxmlformats.org/officeDocument/2006/math">
                    <m:r>
                      <a:rPr lang="en-US" sz="3200" i="1">
                        <a:latin typeface="Cambria Math" panose="02040503050406030204" pitchFamily="18" charset="0"/>
                      </a:rPr>
                      <m:t> </m:t>
                    </m:r>
                  </m:oMath>
                </a14:m>
                <a:r>
                  <a:rPr lang="en-US" sz="3200" dirty="0"/>
                  <a:t> </a:t>
                </a:r>
                <a14:m>
                  <m:oMath xmlns:m="http://schemas.openxmlformats.org/officeDocument/2006/math">
                    <m:r>
                      <a:rPr lang="en-US" sz="3200" i="1">
                        <a:latin typeface="Cambria Math" panose="02040503050406030204" pitchFamily="18" charset="0"/>
                      </a:rPr>
                      <m:t>𝜃</m:t>
                    </m:r>
                  </m:oMath>
                </a14:m>
                <a:r>
                  <a:rPr lang="en-US" sz="3200" dirty="0"/>
                  <a:t> and </a:t>
                </a:r>
                <a:r>
                  <a:rPr lang="en-US" sz="3200" b="1" i="1" dirty="0"/>
                  <a:t>s</a:t>
                </a:r>
                <a:r>
                  <a:rPr lang="en-US" sz="3200" dirty="0"/>
                  <a:t> and are </a:t>
                </a:r>
                <a:r>
                  <a:rPr lang="en-US" sz="3200" dirty="0" err="1"/>
                  <a:t>factorizable</a:t>
                </a:r>
                <a:r>
                  <a:rPr lang="en-US" sz="3200" dirty="0"/>
                  <a:t>, and we can </a:t>
                </a:r>
                <a:r>
                  <a:rPr lang="en-US" sz="3200" dirty="0" err="1" smtClean="0"/>
                  <a:t>wri</a:t>
                </a:r>
                <a:endParaRPr lang="ru-RU" sz="3200" dirty="0"/>
              </a:p>
              <a:p>
                <a:pPr/>
                <a14:m>
                  <m:oMathPara xmlns:m="http://schemas.openxmlformats.org/officeDocument/2006/math">
                    <m:oMathParaPr>
                      <m:jc m:val="centerGroup"/>
                    </m:oMathParaPr>
                    <m:oMath xmlns:m="http://schemas.openxmlformats.org/officeDocument/2006/math">
                      <m:sSub>
                        <m:sSubPr>
                          <m:ctrlPr>
                            <a:rPr lang="ru-RU" sz="2400" i="1">
                              <a:latin typeface="Cambria Math" panose="02040503050406030204" pitchFamily="18" charset="0"/>
                            </a:rPr>
                          </m:ctrlPr>
                        </m:sSubPr>
                        <m:e>
                          <m:r>
                            <a:rPr lang="en-US" sz="2400" i="1">
                              <a:latin typeface="Cambria Math" panose="02040503050406030204" pitchFamily="18" charset="0"/>
                            </a:rPr>
                            <m:t>𝑓</m:t>
                          </m:r>
                        </m:e>
                        <m: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3</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4</m:t>
                              </m:r>
                            </m:sub>
                          </m:sSub>
                          <m:r>
                            <a:rPr lang="en-US" sz="2400" i="1">
                              <a:latin typeface="Cambria Math" panose="02040503050406030204" pitchFamily="18" charset="0"/>
                            </a:rPr>
                            <m:t>;</m:t>
                          </m:r>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1</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2</m:t>
                              </m:r>
                            </m:sub>
                          </m:sSub>
                        </m:sub>
                      </m:sSub>
                      <m:d>
                        <m:dPr>
                          <m:ctrlPr>
                            <a:rPr lang="ru-RU" sz="2400" i="1">
                              <a:latin typeface="Cambria Math" panose="02040503050406030204" pitchFamily="18" charset="0"/>
                            </a:rPr>
                          </m:ctrlPr>
                        </m:dPr>
                        <m:e>
                          <m:r>
                            <a:rPr lang="en-US" sz="2400" i="1">
                              <a:latin typeface="Cambria Math" panose="02040503050406030204" pitchFamily="18" charset="0"/>
                            </a:rPr>
                            <m:t>𝑠</m:t>
                          </m:r>
                          <m:r>
                            <a:rPr lang="en-US" sz="2400" i="1">
                              <a:latin typeface="Cambria Math" panose="02040503050406030204" pitchFamily="18" charset="0"/>
                            </a:rPr>
                            <m:t>,</m:t>
                          </m:r>
                          <m:r>
                            <a:rPr lang="en-US" sz="2400" i="1">
                              <a:latin typeface="Cambria Math" panose="02040503050406030204" pitchFamily="18" charset="0"/>
                            </a:rPr>
                            <m:t>𝑡</m:t>
                          </m:r>
                        </m:e>
                      </m:d>
                      <m:sSub>
                        <m:sSubPr>
                          <m:ctrlPr>
                            <a:rPr lang="ru-RU"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rPr>
                            <m:t>𝑃</m:t>
                          </m:r>
                        </m:e>
                        <m: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3</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4</m:t>
                              </m:r>
                            </m:sub>
                          </m:sSub>
                          <m:r>
                            <a:rPr lang="en-US" sz="2400" i="1">
                              <a:latin typeface="Cambria Math" panose="02040503050406030204" pitchFamily="18" charset="0"/>
                            </a:rPr>
                            <m:t>;</m:t>
                          </m:r>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1</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2</m:t>
                              </m:r>
                            </m:sub>
                          </m:sSub>
                        </m:sub>
                      </m:sSub>
                      <m:d>
                        <m:dPr>
                          <m:ctrlPr>
                            <a:rPr lang="ru-RU" sz="2400" i="1">
                              <a:latin typeface="Cambria Math" panose="02040503050406030204" pitchFamily="18" charset="0"/>
                            </a:rPr>
                          </m:ctrlPr>
                        </m:dPr>
                        <m:e>
                          <m:r>
                            <a:rPr lang="en-US" sz="2400" i="1">
                              <a:latin typeface="Cambria Math" panose="02040503050406030204" pitchFamily="18" charset="0"/>
                            </a:rPr>
                            <m:t>𝑠</m:t>
                          </m:r>
                        </m:e>
                      </m:d>
                      <m:sSub>
                        <m:sSubPr>
                          <m:ctrlPr>
                            <a:rPr lang="ru-RU" sz="2400" i="1">
                              <a:latin typeface="Cambria Math" panose="02040503050406030204" pitchFamily="18" charset="0"/>
                            </a:rPr>
                          </m:ctrlPr>
                        </m:sSubPr>
                        <m:e>
                          <m:r>
                            <a:rPr lang="en-US" sz="2400" i="1">
                              <a:latin typeface="Cambria Math" panose="02040503050406030204" pitchFamily="18" charset="0"/>
                            </a:rPr>
                            <m:t>𝐹</m:t>
                          </m:r>
                        </m:e>
                        <m: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3</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4</m:t>
                              </m:r>
                            </m:sub>
                          </m:sSub>
                          <m:r>
                            <a:rPr lang="en-US" sz="2400" i="1">
                              <a:latin typeface="Cambria Math" panose="02040503050406030204" pitchFamily="18" charset="0"/>
                            </a:rPr>
                            <m:t>;</m:t>
                          </m:r>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1</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2</m:t>
                              </m:r>
                            </m:sub>
                          </m:sSub>
                        </m:sub>
                      </m:sSub>
                      <m:d>
                        <m:dPr>
                          <m:ctrlPr>
                            <a:rPr lang="ru-RU" sz="2400" i="1">
                              <a:latin typeface="Cambria Math" panose="02040503050406030204" pitchFamily="18" charset="0"/>
                            </a:rPr>
                          </m:ctrlPr>
                        </m:dPr>
                        <m:e>
                          <m:r>
                            <a:rPr lang="en-US" sz="2400" i="1">
                              <a:latin typeface="Cambria Math" panose="02040503050406030204" pitchFamily="18" charset="0"/>
                            </a:rPr>
                            <m:t>𝜃</m:t>
                          </m:r>
                        </m:e>
                      </m:d>
                      <m:sSub>
                        <m:sSubPr>
                          <m:ctrlPr>
                            <a:rPr lang="ru-RU" sz="2400" i="1">
                              <a:latin typeface="Cambria Math" panose="02040503050406030204" pitchFamily="18" charset="0"/>
                            </a:rPr>
                          </m:ctrlPr>
                        </m:sSubPr>
                        <m:e>
                          <m:r>
                            <a:rPr lang="en-US" sz="2400" i="1">
                              <a:latin typeface="Cambria Math" panose="02040503050406030204" pitchFamily="18" charset="0"/>
                            </a:rPr>
                            <m:t>𝐷</m:t>
                          </m:r>
                        </m:e>
                        <m: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3</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4</m:t>
                              </m:r>
                            </m:sub>
                          </m:sSub>
                          <m:r>
                            <a:rPr lang="en-US" sz="2400" i="1">
                              <a:latin typeface="Cambria Math" panose="02040503050406030204" pitchFamily="18" charset="0"/>
                            </a:rPr>
                            <m:t>;</m:t>
                          </m:r>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1</m:t>
                              </m:r>
                            </m:sub>
                          </m:sSub>
                          <m:sSub>
                            <m:sSubPr>
                              <m:ctrlPr>
                                <a:rPr lang="ru-RU" sz="2400" i="1">
                                  <a:latin typeface="Cambria Math" panose="02040503050406030204" pitchFamily="18" charset="0"/>
                                </a:rPr>
                              </m:ctrlPr>
                            </m:sSubPr>
                            <m:e>
                              <m:r>
                                <a:rPr lang="en-US" sz="2400" i="1">
                                  <a:latin typeface="Cambria Math" panose="02040503050406030204" pitchFamily="18" charset="0"/>
                                </a:rPr>
                                <m:t>𝜆</m:t>
                              </m:r>
                            </m:e>
                            <m:sub>
                              <m:r>
                                <a:rPr lang="en-US" sz="2400" i="1">
                                  <a:latin typeface="Cambria Math" panose="02040503050406030204" pitchFamily="18" charset="0"/>
                                </a:rPr>
                                <m:t>2</m:t>
                              </m:r>
                            </m:sub>
                          </m:sSub>
                        </m:sub>
                      </m:sSub>
                      <m:d>
                        <m:dPr>
                          <m:ctrlPr>
                            <a:rPr lang="ru-RU" sz="2400" i="1">
                              <a:latin typeface="Cambria Math" panose="02040503050406030204" pitchFamily="18" charset="0"/>
                            </a:rPr>
                          </m:ctrlPr>
                        </m:dPr>
                        <m:e>
                          <m:r>
                            <a:rPr lang="en-US" sz="2400" i="1">
                              <a:latin typeface="Cambria Math" panose="02040503050406030204" pitchFamily="18" charset="0"/>
                            </a:rPr>
                            <m:t>𝑠</m:t>
                          </m:r>
                          <m:r>
                            <a:rPr lang="en-US" sz="2400" i="1">
                              <a:latin typeface="Cambria Math" panose="02040503050406030204" pitchFamily="18" charset="0"/>
                            </a:rPr>
                            <m:t>,</m:t>
                          </m:r>
                          <m:r>
                            <a:rPr lang="en-US" sz="2400" i="1">
                              <a:latin typeface="Cambria Math" panose="02040503050406030204" pitchFamily="18" charset="0"/>
                            </a:rPr>
                            <m:t>𝑡</m:t>
                          </m:r>
                        </m:e>
                      </m:d>
                    </m:oMath>
                  </m:oMathPara>
                </a14:m>
                <a:endParaRPr lang="ru-RU" sz="2400" dirty="0"/>
              </a:p>
              <a:p>
                <a:r>
                  <a:rPr lang="en-US" sz="3200" dirty="0"/>
                  <a:t> </a:t>
                </a:r>
                <a:endParaRPr lang="ru-RU" sz="3200" dirty="0"/>
              </a:p>
              <a:p>
                <a14:m>
                  <m:oMath xmlns:m="http://schemas.openxmlformats.org/officeDocument/2006/math">
                    <m:sSub>
                      <m:sSubPr>
                        <m:ctrlPr>
                          <a:rPr lang="ru-RU" sz="3200" i="1">
                            <a:latin typeface="Cambria Math" panose="02040503050406030204" pitchFamily="18" charset="0"/>
                          </a:rPr>
                        </m:ctrlPr>
                      </m:sSubPr>
                      <m:e>
                        <m:r>
                          <a:rPr lang="en-US" sz="3200" b="0" i="1" smtClean="0">
                            <a:latin typeface="Cambria Math" panose="02040503050406030204" pitchFamily="18" charset="0"/>
                          </a:rPr>
                          <m:t>                     </m:t>
                        </m:r>
                        <m:r>
                          <a:rPr lang="en-US" sz="3200" i="1">
                            <a:latin typeface="Cambria Math" panose="02040503050406030204" pitchFamily="18" charset="0"/>
                          </a:rPr>
                          <m:t>𝑃</m:t>
                        </m:r>
                      </m:e>
                      <m:sub>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3</m:t>
                            </m:r>
                          </m:sub>
                        </m:sSub>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4</m:t>
                            </m:r>
                          </m:sub>
                        </m:sSub>
                        <m:r>
                          <a:rPr lang="en-US" sz="3200" i="1">
                            <a:latin typeface="Cambria Math" panose="02040503050406030204" pitchFamily="18" charset="0"/>
                          </a:rPr>
                          <m:t>;</m:t>
                        </m:r>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1</m:t>
                            </m:r>
                          </m:sub>
                        </m:sSub>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2</m:t>
                            </m:r>
                          </m:sub>
                        </m:sSub>
                      </m:sub>
                    </m:sSub>
                    <m:d>
                      <m:dPr>
                        <m:ctrlPr>
                          <a:rPr lang="ru-RU" sz="3200" i="1">
                            <a:latin typeface="Cambria Math" panose="02040503050406030204" pitchFamily="18" charset="0"/>
                          </a:rPr>
                        </m:ctrlPr>
                      </m:dPr>
                      <m:e>
                        <m:r>
                          <a:rPr lang="en-US" sz="3200" i="1">
                            <a:latin typeface="Cambria Math" panose="02040503050406030204" pitchFamily="18" charset="0"/>
                          </a:rPr>
                          <m:t>𝑠</m:t>
                        </m:r>
                      </m:e>
                    </m:d>
                    <m:r>
                      <a:rPr lang="en-US" sz="3200" i="1">
                        <a:latin typeface="Cambria Math" panose="02040503050406030204" pitchFamily="18" charset="0"/>
                      </a:rPr>
                      <m:t>=(</m:t>
                    </m:r>
                    <m:sSup>
                      <m:sSupPr>
                        <m:ctrlPr>
                          <a:rPr lang="ru-RU" sz="3200" i="1">
                            <a:latin typeface="Cambria Math" panose="02040503050406030204" pitchFamily="18" charset="0"/>
                          </a:rPr>
                        </m:ctrlPr>
                      </m:sSupPr>
                      <m:e>
                        <m:f>
                          <m:fPr>
                            <m:ctrlPr>
                              <a:rPr lang="ru-RU" sz="3200" i="1">
                                <a:latin typeface="Cambria Math" panose="02040503050406030204" pitchFamily="18" charset="0"/>
                              </a:rPr>
                            </m:ctrlPr>
                          </m:fPr>
                          <m:num>
                            <m:r>
                              <m:rPr>
                                <m:sty m:val="p"/>
                              </m:rPr>
                              <a:rPr lang="en-US" sz="3200">
                                <a:latin typeface="Cambria Math" panose="02040503050406030204" pitchFamily="18" charset="0"/>
                              </a:rPr>
                              <m:t>m</m:t>
                            </m:r>
                          </m:num>
                          <m:den>
                            <m:rad>
                              <m:radPr>
                                <m:degHide m:val="on"/>
                                <m:ctrlPr>
                                  <a:rPr lang="ru-RU" sz="3200" i="1">
                                    <a:latin typeface="Cambria Math" panose="02040503050406030204" pitchFamily="18" charset="0"/>
                                  </a:rPr>
                                </m:ctrlPr>
                              </m:radPr>
                              <m:deg/>
                              <m:e>
                                <m:r>
                                  <m:rPr>
                                    <m:sty m:val="p"/>
                                  </m:rPr>
                                  <a:rPr lang="en-US" sz="3200">
                                    <a:latin typeface="Cambria Math" panose="02040503050406030204" pitchFamily="18" charset="0"/>
                                  </a:rPr>
                                  <m:t>s</m:t>
                                </m:r>
                              </m:e>
                            </m:rad>
                          </m:den>
                        </m:f>
                        <m:r>
                          <a:rPr lang="en-US" sz="3200">
                            <a:latin typeface="Cambria Math" panose="02040503050406030204" pitchFamily="18" charset="0"/>
                          </a:rPr>
                          <m:t>)</m:t>
                        </m:r>
                      </m:e>
                      <m:sup>
                        <m:sSub>
                          <m:sSubPr>
                            <m:ctrlPr>
                              <a:rPr lang="ru-RU" sz="3200" i="1">
                                <a:latin typeface="Cambria Math" panose="02040503050406030204" pitchFamily="18" charset="0"/>
                              </a:rPr>
                            </m:ctrlPr>
                          </m:sSubPr>
                          <m:e>
                            <m:r>
                              <a:rPr lang="en-US" sz="3200" i="1">
                                <a:latin typeface="Cambria Math" panose="02040503050406030204" pitchFamily="18" charset="0"/>
                              </a:rPr>
                              <m:t>𝑙</m:t>
                            </m:r>
                            <m:r>
                              <a:rPr lang="en-US" sz="3200" i="1">
                                <a:latin typeface="Cambria Math" panose="02040503050406030204" pitchFamily="18" charset="0"/>
                              </a:rPr>
                              <m:t>(</m:t>
                            </m:r>
                            <m:r>
                              <a:rPr lang="en-US" sz="3200" i="1">
                                <a:latin typeface="Cambria Math" panose="02040503050406030204" pitchFamily="18" charset="0"/>
                              </a:rPr>
                              <m:t>𝜆</m:t>
                            </m:r>
                          </m:e>
                          <m:sub>
                            <m:r>
                              <a:rPr lang="en-US" sz="3200" i="1">
                                <a:latin typeface="Cambria Math" panose="02040503050406030204" pitchFamily="18" charset="0"/>
                              </a:rPr>
                              <m:t>3</m:t>
                            </m:r>
                          </m:sub>
                        </m:sSub>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4</m:t>
                            </m:r>
                          </m:sub>
                        </m:sSub>
                        <m:r>
                          <a:rPr lang="en-US" sz="3200" i="1">
                            <a:latin typeface="Cambria Math" panose="02040503050406030204" pitchFamily="18" charset="0"/>
                          </a:rPr>
                          <m:t>;</m:t>
                        </m:r>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1</m:t>
                            </m:r>
                          </m:sub>
                        </m:sSub>
                        <m:sSub>
                          <m:sSubPr>
                            <m:ctrlPr>
                              <a:rPr lang="ru-RU"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2</m:t>
                            </m:r>
                          </m:sub>
                        </m:sSub>
                        <m:r>
                          <a:rPr lang="en-US" sz="3200" i="1">
                            <a:latin typeface="Cambria Math" panose="02040503050406030204" pitchFamily="18" charset="0"/>
                          </a:rPr>
                          <m:t>)</m:t>
                        </m:r>
                      </m:sup>
                    </m:sSup>
                  </m:oMath>
                </a14:m>
                <a:r>
                  <a:rPr lang="en-US" sz="3200" dirty="0"/>
                  <a:t>.</a:t>
                </a:r>
                <a:endParaRPr lang="ru-RU" sz="3200" dirty="0">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539552" y="476672"/>
                <a:ext cx="7632848" cy="5634812"/>
              </a:xfrm>
              <a:prstGeom prst="rect">
                <a:avLst/>
              </a:prstGeom>
              <a:blipFill>
                <a:blip r:embed="rId2"/>
                <a:stretch>
                  <a:fillRect l="-2077" t="-1297" r="-1757"/>
                </a:stretch>
              </a:blipFill>
            </p:spPr>
            <p:txBody>
              <a:bodyPr/>
              <a:lstStyle/>
              <a:p>
                <a:r>
                  <a:rPr lang="ru-RU">
                    <a:noFill/>
                  </a:rPr>
                  <a:t> </a:t>
                </a:r>
              </a:p>
            </p:txBody>
          </p:sp>
        </mc:Fallback>
      </mc:AlternateContent>
    </p:spTree>
    <p:extLst>
      <p:ext uri="{BB962C8B-B14F-4D97-AF65-F5344CB8AC3E}">
        <p14:creationId xmlns:p14="http://schemas.microsoft.com/office/powerpoint/2010/main" val="2918977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467544" y="836713"/>
                <a:ext cx="7992888" cy="4364015"/>
              </a:xfrm>
              <a:prstGeom prst="rect">
                <a:avLst/>
              </a:prstGeom>
            </p:spPr>
            <p:txBody>
              <a:bodyPr wrap="square">
                <a:spAutoFit/>
              </a:bodyPr>
              <a:lstStyle/>
              <a:p>
                <a:pPr>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ea typeface="Calibri" panose="020F0502020204030204" pitchFamily="34" charset="0"/>
                    <a:cs typeface="Times New Roman" panose="02020603050405020304" pitchFamily="18" charset="0"/>
                  </a:rPr>
                  <a:t>For elastic scattering at   </a:t>
                </a:r>
                <a:r>
                  <a:rPr lang="en-US" sz="2800" b="1" dirty="0">
                    <a:latin typeface="Cambria Math" panose="02040503050406030204" pitchFamily="18" charset="0"/>
                    <a:ea typeface="Calibri" panose="020F0502020204030204" pitchFamily="34" charset="0"/>
                    <a:cs typeface="Times New Roman" panose="02020603050405020304" pitchFamily="18" charset="0"/>
                  </a:rPr>
                  <a:t/>
                </a:r>
                <a:br>
                  <a:rPr lang="en-US" sz="2800" b="1" dirty="0">
                    <a:latin typeface="Cambria Math" panose="020405030504060302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ea typeface="Calibri" panose="020F0502020204030204" pitchFamily="34" charset="0"/>
                          <a:cs typeface="Times New Roman" panose="02020603050405020304" pitchFamily="18" charset="0"/>
                        </a:rPr>
                        <m:t>𝒔</m:t>
                      </m:r>
                      <m:r>
                        <a:rPr lang="en-US" sz="2800" b="1">
                          <a:latin typeface="Cambria Math" panose="02040503050406030204" pitchFamily="18" charset="0"/>
                          <a:ea typeface="Calibri" panose="020F0502020204030204" pitchFamily="34" charset="0"/>
                          <a:cs typeface="Times New Roman" panose="02020603050405020304" pitchFamily="18" charset="0"/>
                        </a:rPr>
                        <m:t>→∞</m:t>
                      </m:r>
                    </m:oMath>
                  </m:oMathPara>
                </a14:m>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we get the small kinematic factor</a:t>
                </a:r>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Para xmlns:m="http://schemas.openxmlformats.org/officeDocument/2006/math">
                    <m:oMathParaPr>
                      <m:jc m:val="centerGroup"/>
                    </m:oMathParaPr>
                    <m:oMath xmlns:m="http://schemas.openxmlformats.org/officeDocument/2006/math">
                      <m:sSup>
                        <m:sSupPr>
                          <m:ctrlPr>
                            <a:rPr lang="ru-RU" sz="2800" b="1"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800" b="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800" b="1" i="1">
                                  <a:latin typeface="Cambria Math" panose="02040503050406030204" pitchFamily="18" charset="0"/>
                                  <a:ea typeface="Times New Roman" panose="02020603050405020304" pitchFamily="18" charset="0"/>
                                  <a:cs typeface="Times New Roman" panose="02020603050405020304" pitchFamily="18" charset="0"/>
                                </a:rPr>
                              </m:ctrlPr>
                            </m:fPr>
                            <m:num>
                              <m:r>
                                <a:rPr lang="en-US" sz="2800" b="1" i="1">
                                  <a:latin typeface="Cambria Math" panose="02040503050406030204" pitchFamily="18" charset="0"/>
                                  <a:ea typeface="Times New Roman" panose="02020603050405020304" pitchFamily="18" charset="0"/>
                                  <a:cs typeface="Times New Roman" panose="02020603050405020304" pitchFamily="18" charset="0"/>
                                </a:rPr>
                                <m:t>𝒎</m:t>
                              </m:r>
                            </m:num>
                            <m:den>
                              <m:rad>
                                <m:radPr>
                                  <m:degHide m:val="on"/>
                                  <m:ctrlPr>
                                    <a:rPr lang="ru-RU" sz="2800" b="1"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2800" b="1" i="1">
                                      <a:latin typeface="Cambria Math" panose="02040503050406030204" pitchFamily="18" charset="0"/>
                                      <a:ea typeface="Times New Roman" panose="02020603050405020304" pitchFamily="18" charset="0"/>
                                      <a:cs typeface="Times New Roman" panose="02020603050405020304" pitchFamily="18" charset="0"/>
                                    </a:rPr>
                                    <m:t>𝒔</m:t>
                                  </m:r>
                                </m:e>
                              </m:rad>
                            </m:den>
                          </m:f>
                          <m:r>
                            <a:rPr lang="en-US" sz="2800" b="1">
                              <a:latin typeface="Cambria Math" panose="02040503050406030204" pitchFamily="18" charset="0"/>
                              <a:ea typeface="Times New Roman" panose="02020603050405020304" pitchFamily="18" charset="0"/>
                              <a:cs typeface="Times New Roman" panose="02020603050405020304" pitchFamily="18" charset="0"/>
                            </a:rPr>
                            <m:t>)</m:t>
                          </m:r>
                        </m:e>
                        <m:sup>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𝒍</m:t>
                              </m:r>
                              <m:r>
                                <a:rPr lang="en-US" sz="2800" b="1" i="1">
                                  <a:latin typeface="Cambria Math" panose="02040503050406030204" pitchFamily="18" charset="0"/>
                                  <a:ea typeface="Calibri" panose="020F0502020204030204" pitchFamily="34" charset="0"/>
                                  <a:cs typeface="Times New Roman" panose="02020603050405020304" pitchFamily="18" charset="0"/>
                                </a:rPr>
                                <m:t>(</m:t>
                              </m:r>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𝟑</m:t>
                              </m:r>
                            </m:sub>
                          </m:sSub>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𝟒</m:t>
                              </m:r>
                            </m:sub>
                          </m:sSub>
                          <m:r>
                            <a:rPr lang="en-US" sz="2800" b="1"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For different values of helicities</a:t>
                </a:r>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8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 xmlns:m="http://schemas.openxmlformats.org/officeDocument/2006/math">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𝒍</m:t>
                            </m:r>
                          </m:e>
                          <m:sub>
                            <m:r>
                              <a:rPr lang="en-US" sz="2800" b="1" i="1">
                                <a:latin typeface="Cambria Math" panose="02040503050406030204" pitchFamily="18" charset="0"/>
                                <a:ea typeface="Calibri" panose="020F0502020204030204" pitchFamily="34" charset="0"/>
                                <a:cs typeface="Times New Roman" panose="02020603050405020304" pitchFamily="18" charset="0"/>
                              </a:rPr>
                              <m:t>𝒎𝒊𝒏</m:t>
                            </m:r>
                          </m:sub>
                        </m:sSub>
                        <m:r>
                          <a:rPr lang="en-US" sz="2800" b="1" i="1">
                            <a:latin typeface="Cambria Math" panose="02040503050406030204" pitchFamily="18" charset="0"/>
                            <a:ea typeface="Calibri" panose="020F0502020204030204" pitchFamily="34" charset="0"/>
                            <a:cs typeface="Times New Roman" panose="02020603050405020304" pitchFamily="18" charset="0"/>
                          </a:rPr>
                          <m:t>≤</m:t>
                        </m:r>
                        <m:r>
                          <a:rPr lang="en-US" sz="2800" b="1" i="1">
                            <a:latin typeface="Cambria Math" panose="02040503050406030204" pitchFamily="18" charset="0"/>
                            <a:ea typeface="Calibri" panose="020F0502020204030204" pitchFamily="34" charset="0"/>
                            <a:cs typeface="Times New Roman" panose="02020603050405020304" pitchFamily="18" charset="0"/>
                          </a:rPr>
                          <m:t>𝒍</m:t>
                        </m:r>
                        <m:r>
                          <a:rPr lang="en-US" sz="2800" b="1" i="1">
                            <a:latin typeface="Cambria Math" panose="02040503050406030204" pitchFamily="18" charset="0"/>
                            <a:ea typeface="Calibri" panose="020F0502020204030204" pitchFamily="34" charset="0"/>
                            <a:cs typeface="Times New Roman" panose="02020603050405020304" pitchFamily="18" charset="0"/>
                          </a:rPr>
                          <m:t>(</m:t>
                        </m:r>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𝟑</m:t>
                        </m:r>
                      </m:sub>
                    </m:sSub>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𝟒</m:t>
                        </m:r>
                      </m:sub>
                    </m:sSub>
                    <m:r>
                      <a:rPr lang="en-US" sz="2800" b="1"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ru-RU" sz="2800" b="1" i="1">
                            <a:latin typeface="Cambria Math" panose="02040503050406030204" pitchFamily="18" charset="0"/>
                            <a:ea typeface="Calibri" panose="020F0502020204030204" pitchFamily="34" charset="0"/>
                            <a:cs typeface="Times New Roman" panose="02020603050405020304" pitchFamily="18" charset="0"/>
                          </a:rPr>
                        </m:ctrlPr>
                      </m:sSubPr>
                      <m:e>
                        <m:r>
                          <a:rPr lang="en-US" sz="2800" b="1" i="1">
                            <a:latin typeface="Cambria Math" panose="02040503050406030204" pitchFamily="18" charset="0"/>
                            <a:ea typeface="Calibri" panose="020F0502020204030204" pitchFamily="34" charset="0"/>
                            <a:cs typeface="Times New Roman" panose="02020603050405020304" pitchFamily="18" charset="0"/>
                          </a:rPr>
                          <m:t>𝝀</m:t>
                        </m:r>
                      </m:e>
                      <m:sub>
                        <m:r>
                          <a:rPr lang="en-US" sz="2800" b="1" i="1">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latin typeface="Cambria Math" panose="02040503050406030204" pitchFamily="18" charset="0"/>
                        <a:ea typeface="Calibri" panose="020F0502020204030204" pitchFamily="34" charset="0"/>
                        <a:cs typeface="Times New Roman" panose="02020603050405020304" pitchFamily="18" charset="0"/>
                      </a:rPr>
                      <m:t>)≤</m:t>
                    </m:r>
                  </m:oMath>
                </a14:m>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sz="2800" b="1"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2800" b="1" i="1">
                            <a:latin typeface="Cambria Math" panose="02040503050406030204" pitchFamily="18" charset="0"/>
                            <a:ea typeface="Times New Roman" panose="02020603050405020304" pitchFamily="18" charset="0"/>
                            <a:cs typeface="Times New Roman" panose="02020603050405020304" pitchFamily="18" charset="0"/>
                          </a:rPr>
                          <m:t>𝒍</m:t>
                        </m:r>
                      </m:e>
                      <m:sub>
                        <m:r>
                          <a:rPr lang="en-US" sz="2800" b="1" i="1">
                            <a:latin typeface="Cambria Math" panose="02040503050406030204" pitchFamily="18" charset="0"/>
                            <a:ea typeface="Times New Roman" panose="02020603050405020304" pitchFamily="18" charset="0"/>
                            <a:cs typeface="Times New Roman" panose="02020603050405020304" pitchFamily="18" charset="0"/>
                          </a:rPr>
                          <m:t>𝒎𝒂𝒙</m:t>
                        </m:r>
                      </m:sub>
                    </m:sSub>
                  </m:oMath>
                </a14:m>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800" b="1" dirty="0"/>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467544" y="836713"/>
                <a:ext cx="7992888" cy="4364015"/>
              </a:xfrm>
              <a:prstGeom prst="rect">
                <a:avLst/>
              </a:prstGeom>
              <a:blipFill>
                <a:blip r:embed="rId2"/>
                <a:stretch>
                  <a:fillRect l="-1602" t="-1397" b="-2933"/>
                </a:stretch>
              </a:blipFill>
            </p:spPr>
            <p:txBody>
              <a:bodyPr/>
              <a:lstStyle/>
              <a:p>
                <a:r>
                  <a:rPr lang="ru-RU">
                    <a:noFill/>
                  </a:rPr>
                  <a:t> </a:t>
                </a:r>
              </a:p>
            </p:txBody>
          </p:sp>
        </mc:Fallback>
      </mc:AlternateContent>
    </p:spTree>
    <p:extLst>
      <p:ext uri="{BB962C8B-B14F-4D97-AF65-F5344CB8AC3E}">
        <p14:creationId xmlns:p14="http://schemas.microsoft.com/office/powerpoint/2010/main" val="3200967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9"/>
            <a:ext cx="8064896" cy="5447645"/>
          </a:xfrm>
          <a:prstGeom prst="rect">
            <a:avLst/>
          </a:prstGeom>
        </p:spPr>
        <p:txBody>
          <a:bodyPr wrap="square">
            <a:spAutoFit/>
          </a:bodyPr>
          <a:lstStyle/>
          <a:p>
            <a:pPr>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In observables, some of contributions of amplitudes are </a:t>
            </a:r>
            <a:r>
              <a:rPr lang="en-US" sz="3200" dirty="0" err="1">
                <a:latin typeface="Times New Roman" panose="02020603050405020304" pitchFamily="18" charset="0"/>
                <a:ea typeface="Calibri" panose="020F0502020204030204" pitchFamily="34" charset="0"/>
                <a:cs typeface="Times New Roman" panose="02020603050405020304" pitchFamily="18" charset="0"/>
              </a:rPr>
              <a:t>kinematically</a:t>
            </a:r>
            <a:r>
              <a:rPr lang="en-US" sz="3200" dirty="0">
                <a:latin typeface="Times New Roman" panose="02020603050405020304" pitchFamily="18" charset="0"/>
                <a:ea typeface="Calibri" panose="020F0502020204030204" pitchFamily="34" charset="0"/>
                <a:cs typeface="Times New Roman" panose="02020603050405020304" pitchFamily="18" charset="0"/>
              </a:rPr>
              <a:t> increased (such amplitudes will give leading contributions) whereas others are suppressed (and can be neglected in the first approximation).</a:t>
            </a:r>
            <a:endParaRPr lang="ru-RU" sz="3200" dirty="0">
              <a:latin typeface="Consolas" panose="020B0609020204030204" pitchFamily="49" charset="0"/>
              <a:ea typeface="Calibri" panose="020F0502020204030204" pitchFamily="34" charset="0"/>
              <a:cs typeface="Times New Roman" panose="02020603050405020304" pitchFamily="18" charset="0"/>
            </a:endParaRPr>
          </a:p>
          <a:p>
            <a:r>
              <a:rPr lang="en-US" sz="3200" dirty="0">
                <a:latin typeface="Times New Roman" panose="02020603050405020304" pitchFamily="18" charset="0"/>
                <a:ea typeface="Calibri" panose="020F0502020204030204" pitchFamily="34" charset="0"/>
              </a:rPr>
              <a:t>So we have </a:t>
            </a:r>
            <a:r>
              <a:rPr lang="en-US" sz="3200" dirty="0" smtClean="0">
                <a:latin typeface="Times New Roman" panose="02020603050405020304" pitchFamily="18" charset="0"/>
                <a:ea typeface="Calibri" panose="020F0502020204030204" pitchFamily="34" charset="0"/>
              </a:rPr>
              <a:t>the</a:t>
            </a:r>
          </a:p>
          <a:p>
            <a:r>
              <a:rPr lang="en-US" sz="3200" dirty="0" smtClean="0">
                <a:latin typeface="Times New Roman" panose="02020603050405020304" pitchFamily="18" charset="0"/>
                <a:ea typeface="Calibri" panose="020F0502020204030204" pitchFamily="34" charset="0"/>
              </a:rPr>
              <a:t> </a:t>
            </a:r>
            <a:r>
              <a:rPr lang="en-US" sz="6000" b="1" u="sng" dirty="0" smtClean="0">
                <a:solidFill>
                  <a:srgbClr val="FF0000"/>
                </a:solidFill>
                <a:latin typeface="Times New Roman" panose="02020603050405020304" pitchFamily="18" charset="0"/>
                <a:ea typeface="Calibri" panose="020F0502020204030204" pitchFamily="34" charset="0"/>
              </a:rPr>
              <a:t>"kinematic hierarchy"</a:t>
            </a:r>
            <a:r>
              <a:rPr lang="en-US" sz="6000" dirty="0" smtClean="0">
                <a:solidFill>
                  <a:srgbClr val="FF0000"/>
                </a:solidFill>
                <a:latin typeface="Times New Roman" panose="02020603050405020304" pitchFamily="18" charset="0"/>
                <a:ea typeface="Calibri" panose="020F0502020204030204" pitchFamily="34" charset="0"/>
              </a:rPr>
              <a:t> </a:t>
            </a:r>
          </a:p>
          <a:p>
            <a:r>
              <a:rPr lang="en-US" sz="3200" dirty="0" smtClean="0">
                <a:latin typeface="Times New Roman" panose="02020603050405020304" pitchFamily="18" charset="0"/>
                <a:ea typeface="Calibri" panose="020F0502020204030204" pitchFamily="34" charset="0"/>
              </a:rPr>
              <a:t>-- </a:t>
            </a:r>
            <a:r>
              <a:rPr lang="en-US" sz="3200" dirty="0">
                <a:latin typeface="Times New Roman" panose="02020603050405020304" pitchFamily="18" charset="0"/>
                <a:ea typeface="Calibri" panose="020F0502020204030204" pitchFamily="34" charset="0"/>
              </a:rPr>
              <a:t>the helicity amplitudes are divided into classes giving the leading contribution, the first corrections, second correct </a:t>
            </a:r>
            <a:r>
              <a:rPr lang="en-US" sz="3200" dirty="0" err="1">
                <a:latin typeface="Times New Roman" panose="02020603050405020304" pitchFamily="18" charset="0"/>
                <a:ea typeface="Calibri" panose="020F0502020204030204" pitchFamily="34" charset="0"/>
              </a:rPr>
              <a:t>ons</a:t>
            </a:r>
            <a:r>
              <a:rPr lang="en-US" sz="3200" dirty="0">
                <a:latin typeface="Times New Roman" panose="02020603050405020304" pitchFamily="18" charset="0"/>
                <a:ea typeface="Calibri" panose="020F0502020204030204" pitchFamily="34" charset="0"/>
              </a:rPr>
              <a:t>, and so on. </a:t>
            </a:r>
            <a:endParaRPr lang="ru-RU" sz="3200" dirty="0"/>
          </a:p>
        </p:txBody>
      </p:sp>
    </p:spTree>
    <p:extLst>
      <p:ext uri="{BB962C8B-B14F-4D97-AF65-F5344CB8AC3E}">
        <p14:creationId xmlns:p14="http://schemas.microsoft.com/office/powerpoint/2010/main" val="31632195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Прямоугольник 3"/>
              <p:cNvSpPr/>
              <p:nvPr/>
            </p:nvSpPr>
            <p:spPr>
              <a:xfrm>
                <a:off x="323528" y="620689"/>
                <a:ext cx="7920880" cy="4053289"/>
              </a:xfrm>
              <a:prstGeom prst="rect">
                <a:avLst/>
              </a:prstGeom>
            </p:spPr>
            <p:txBody>
              <a:bodyPr wrap="square">
                <a:spAutoFit/>
              </a:bodyPr>
              <a:lstStyle/>
              <a:p>
                <a:pPr>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In the high-energy large-fixed-angle region  </a:t>
                </a:r>
                <a14:m>
                  <m:oMath xmlns:m="http://schemas.openxmlformats.org/officeDocument/2006/math">
                    <m:f>
                      <m:fPr>
                        <m:ctrlPr>
                          <a:rPr lang="ru-RU" sz="4000" b="1" i="1">
                            <a:latin typeface="Cambria Math" panose="02040503050406030204" pitchFamily="18" charset="0"/>
                            <a:ea typeface="Times New Roman" panose="02020603050405020304" pitchFamily="18" charset="0"/>
                            <a:cs typeface="Times New Roman" panose="02020603050405020304" pitchFamily="18" charset="0"/>
                          </a:rPr>
                        </m:ctrlPr>
                      </m:fPr>
                      <m:num>
                        <m:r>
                          <a:rPr lang="en-US" sz="4000" b="1" i="1">
                            <a:latin typeface="Cambria Math" panose="02040503050406030204" pitchFamily="18" charset="0"/>
                            <a:ea typeface="Times New Roman" panose="02020603050405020304" pitchFamily="18" charset="0"/>
                            <a:cs typeface="Times New Roman" panose="02020603050405020304" pitchFamily="18" charset="0"/>
                          </a:rPr>
                          <m:t>𝒎</m:t>
                        </m:r>
                      </m:num>
                      <m:den>
                        <m:rad>
                          <m:radPr>
                            <m:degHide m:val="on"/>
                            <m:ctrlPr>
                              <a:rPr lang="ru-RU" sz="4000" b="1"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4000" b="1" i="1">
                                <a:latin typeface="Cambria Math" panose="02040503050406030204" pitchFamily="18" charset="0"/>
                                <a:ea typeface="Times New Roman" panose="02020603050405020304" pitchFamily="18" charset="0"/>
                                <a:cs typeface="Times New Roman" panose="02020603050405020304" pitchFamily="18" charset="0"/>
                              </a:rPr>
                              <m:t>𝒔</m:t>
                            </m:r>
                          </m:e>
                        </m:rad>
                      </m:den>
                    </m:f>
                    <m:r>
                      <a:rPr lang="en-US" sz="4000" b="1">
                        <a:latin typeface="Cambria Math" panose="02040503050406030204" pitchFamily="18" charset="0"/>
                        <a:ea typeface="Times New Roman" panose="02020603050405020304" pitchFamily="18" charset="0"/>
                        <a:cs typeface="Times New Roman" panose="02020603050405020304" pitchFamily="18" charset="0"/>
                      </a:rPr>
                      <m:t>≪</m:t>
                    </m:r>
                    <m:r>
                      <a:rPr lang="en-US" sz="4000" b="1" i="1">
                        <a:latin typeface="Cambria Math" panose="02040503050406030204" pitchFamily="18" charset="0"/>
                        <a:ea typeface="Times New Roman" panose="02020603050405020304" pitchFamily="18" charset="0"/>
                        <a:cs typeface="Times New Roman" panose="02020603050405020304" pitchFamily="18" charset="0"/>
                      </a:rPr>
                      <m:t>𝟏</m:t>
                    </m:r>
                  </m:oMath>
                </a14:m>
                <a:endParaRPr lang="ru-RU" sz="40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and the helicity amplitudes are</a:t>
                </a:r>
                <a:endParaRPr lang="ru-RU" sz="40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000" b="1" dirty="0" err="1">
                    <a:latin typeface="Times New Roman" panose="02020603050405020304" pitchFamily="18" charset="0"/>
                    <a:ea typeface="Calibri" panose="020F0502020204030204" pitchFamily="34" charset="0"/>
                    <a:cs typeface="Times New Roman" panose="02020603050405020304" pitchFamily="18" charset="0"/>
                  </a:rPr>
                  <a:t>splitted</a:t>
                </a:r>
                <a:r>
                  <a:rPr lang="en-US" sz="4000" b="1" dirty="0">
                    <a:latin typeface="Times New Roman" panose="02020603050405020304" pitchFamily="18" charset="0"/>
                    <a:ea typeface="Calibri" panose="020F0502020204030204" pitchFamily="34" charset="0"/>
                    <a:cs typeface="Times New Roman" panose="02020603050405020304" pitchFamily="18" charset="0"/>
                  </a:rPr>
                  <a:t> into three classes in the order of smallness determined by</a:t>
                </a:r>
                <a:endParaRPr lang="ru-RU" sz="4000" b="1"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the kinematic factors. </a:t>
                </a:r>
                <a:endParaRPr lang="ru-RU" sz="4000" b="1" dirty="0">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4" name="Прямоугольник 3"/>
              <p:cNvSpPr>
                <a:spLocks noRot="1" noChangeAspect="1" noMove="1" noResize="1" noEditPoints="1" noAdjustHandles="1" noChangeArrowheads="1" noChangeShapeType="1" noTextEdit="1"/>
              </p:cNvSpPr>
              <p:nvPr/>
            </p:nvSpPr>
            <p:spPr>
              <a:xfrm>
                <a:off x="323528" y="620689"/>
                <a:ext cx="7920880" cy="4053289"/>
              </a:xfrm>
              <a:prstGeom prst="rect">
                <a:avLst/>
              </a:prstGeom>
              <a:blipFill>
                <a:blip r:embed="rId2"/>
                <a:stretch>
                  <a:fillRect l="-2694" t="-2707" b="-5263"/>
                </a:stretch>
              </a:blipFill>
            </p:spPr>
            <p:txBody>
              <a:bodyPr/>
              <a:lstStyle/>
              <a:p>
                <a:r>
                  <a:rPr lang="ru-RU">
                    <a:noFill/>
                  </a:rPr>
                  <a:t> </a:t>
                </a:r>
              </a:p>
            </p:txBody>
          </p:sp>
        </mc:Fallback>
      </mc:AlternateContent>
    </p:spTree>
    <p:extLst>
      <p:ext uri="{BB962C8B-B14F-4D97-AF65-F5344CB8AC3E}">
        <p14:creationId xmlns:p14="http://schemas.microsoft.com/office/powerpoint/2010/main" val="1696151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467544" y="623606"/>
                <a:ext cx="8568952" cy="4264885"/>
              </a:xfrm>
              <a:prstGeom prst="rect">
                <a:avLst/>
              </a:prstGeom>
            </p:spPr>
            <p:txBody>
              <a:bodyPr wrap="square">
                <a:spAutoFit/>
              </a:bodyPr>
              <a:lstStyle/>
              <a:p>
                <a:pPr>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Taking into account the dominating amplitudes we get for </a:t>
                </a:r>
                <a:r>
                  <a:rPr lang="en-US" sz="3600" dirty="0" err="1" smtClean="0">
                    <a:latin typeface="Times New Roman" panose="02020603050405020304" pitchFamily="18" charset="0"/>
                    <a:ea typeface="Calibri" panose="020F0502020204030204" pitchFamily="34" charset="0"/>
                    <a:cs typeface="Times New Roman" panose="02020603050405020304" pitchFamily="18" charset="0"/>
                  </a:rPr>
                  <a:t>asymmetrie</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 quantity</a:t>
                </a:r>
                <a:endParaRPr lang="ru-RU" sz="36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endParaRPr lang="ru-RU" sz="36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endParaRPr lang="ru-RU" sz="36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14:m>
                  <m:oMath xmlns:m="http://schemas.openxmlformats.org/officeDocument/2006/math">
                    <m:sSub>
                      <m:sSubPr>
                        <m:ctrlPr>
                          <a:rPr lang="ru-RU" sz="3600" i="1">
                            <a:latin typeface="Cambria Math" panose="02040503050406030204" pitchFamily="18" charset="0"/>
                            <a:ea typeface="Calibri" panose="020F0502020204030204" pitchFamily="34" charset="0"/>
                            <a:cs typeface="Times New Roman" panose="02020603050405020304" pitchFamily="18" charset="0"/>
                          </a:rPr>
                        </m:ctrlPr>
                      </m:sSubPr>
                      <m:e>
                        <m:r>
                          <a:rPr lang="en-US" sz="3600" i="1">
                            <a:latin typeface="Cambria Math" panose="02040503050406030204" pitchFamily="18" charset="0"/>
                            <a:ea typeface="Calibri" panose="020F0502020204030204" pitchFamily="34" charset="0"/>
                            <a:cs typeface="Times New Roman" panose="02020603050405020304" pitchFamily="18" charset="0"/>
                          </a:rPr>
                          <m:t>𝐴</m:t>
                        </m:r>
                      </m:e>
                      <m:sub>
                        <m:r>
                          <a:rPr lang="en-US" sz="3600" i="1">
                            <a:latin typeface="Cambria Math" panose="02040503050406030204" pitchFamily="18" charset="0"/>
                            <a:ea typeface="Calibri" panose="020F0502020204030204" pitchFamily="34" charset="0"/>
                            <a:cs typeface="Times New Roman" panose="02020603050405020304" pitchFamily="18" charset="0"/>
                          </a:rPr>
                          <m:t>𝑛𝑛</m:t>
                        </m:r>
                      </m:sub>
                    </m:sSub>
                  </m:oMath>
                </a14:m>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3600" i="1">
                            <a:latin typeface="Cambria Math" panose="02040503050406030204" pitchFamily="18" charset="0"/>
                            <a:ea typeface="Times New Roman" panose="02020603050405020304" pitchFamily="18" charset="0"/>
                            <a:cs typeface="Times New Roman" panose="02020603050405020304" pitchFamily="18" charset="0"/>
                          </a:rPr>
                          <m:t>2 </m:t>
                        </m:r>
                        <m:r>
                          <a:rPr lang="en-US" sz="3600" i="1">
                            <a:latin typeface="Cambria Math" panose="02040503050406030204" pitchFamily="18" charset="0"/>
                            <a:ea typeface="Times New Roman" panose="02020603050405020304" pitchFamily="18" charset="0"/>
                            <a:cs typeface="Times New Roman" panose="02020603050405020304" pitchFamily="18" charset="0"/>
                          </a:rPr>
                          <m:t>𝑅𝑒𝑓</m:t>
                        </m:r>
                      </m:e>
                      <m:sub>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 </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sub>
                    </m:sSub>
                    <m:sSubSup>
                      <m:sSubSup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3600" i="1">
                            <a:latin typeface="Cambria Math" panose="02040503050406030204" pitchFamily="18" charset="0"/>
                            <a:ea typeface="Times New Roman" panose="02020603050405020304" pitchFamily="18" charset="0"/>
                            <a:cs typeface="Times New Roman" panose="02020603050405020304" pitchFamily="18" charset="0"/>
                          </a:rPr>
                          <m:t>𝑓</m:t>
                        </m:r>
                      </m:e>
                      <m:sub>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sub>
                      <m:sup>
                        <m:r>
                          <a:rPr lang="en-US" sz="3600" i="1">
                            <a:latin typeface="Cambria Math" panose="02040503050406030204" pitchFamily="18" charset="0"/>
                            <a:ea typeface="Times New Roman" panose="02020603050405020304" pitchFamily="18" charset="0"/>
                            <a:cs typeface="Times New Roman" panose="02020603050405020304" pitchFamily="18" charset="0"/>
                          </a:rPr>
                          <m:t>∗</m:t>
                        </m:r>
                      </m:sup>
                    </m:sSubSup>
                  </m:oMath>
                </a14:m>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sSup>
                      <m:sSup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3600">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3600" i="1">
                                <a:latin typeface="Cambria Math" panose="02040503050406030204" pitchFamily="18" charset="0"/>
                                <a:ea typeface="Times New Roman" panose="02020603050405020304" pitchFamily="18" charset="0"/>
                                <a:cs typeface="Times New Roman" panose="02020603050405020304" pitchFamily="18" charset="0"/>
                              </a:rPr>
                              <m:t>𝑓</m:t>
                            </m:r>
                          </m:e>
                          <m:sub>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 </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sub>
                        </m:sSub>
                        <m:r>
                          <a:rPr lang="en-US" sz="3600" i="1">
                            <a:latin typeface="Cambria Math" panose="02040503050406030204" pitchFamily="18" charset="0"/>
                            <a:ea typeface="Times New Roman" panose="02020603050405020304" pitchFamily="18" charset="0"/>
                            <a:cs typeface="Times New Roman" panose="02020603050405020304" pitchFamily="18" charset="0"/>
                          </a:rPr>
                          <m:t>]</m:t>
                        </m:r>
                      </m:e>
                      <m:sup>
                        <m:r>
                          <a:rPr lang="en-US" sz="3600" i="1">
                            <a:latin typeface="Cambria Math" panose="02040503050406030204" pitchFamily="18" charset="0"/>
                            <a:ea typeface="Times New Roman" panose="02020603050405020304" pitchFamily="18" charset="0"/>
                            <a:cs typeface="Times New Roman" panose="02020603050405020304" pitchFamily="18" charset="0"/>
                          </a:rPr>
                          <m:t>2</m:t>
                        </m:r>
                      </m:sup>
                    </m:sSup>
                    <m:r>
                      <a:rPr lang="en-US" sz="36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pPr>
                      <m:e>
                        <m:eqArr>
                          <m:eqArr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eqArrPr>
                          <m:e>
                            <m:r>
                              <a:rPr lang="en-US" sz="3600">
                                <a:latin typeface="Cambria Math" panose="02040503050406030204" pitchFamily="18" charset="0"/>
                                <a:ea typeface="Times New Roman" panose="02020603050405020304" pitchFamily="18" charset="0"/>
                                <a:cs typeface="Times New Roman" panose="02020603050405020304" pitchFamily="18" charset="0"/>
                              </a:rPr>
                              <m:t> </m:t>
                            </m:r>
                          </m:e>
                          <m:e>
                            <m:r>
                              <a:rPr lang="en-US" sz="3600">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3600" i="1">
                                    <a:latin typeface="Cambria Math" panose="02040503050406030204" pitchFamily="18" charset="0"/>
                                    <a:ea typeface="Times New Roman" panose="02020603050405020304" pitchFamily="18" charset="0"/>
                                    <a:cs typeface="Times New Roman" panose="02020603050405020304" pitchFamily="18" charset="0"/>
                                  </a:rPr>
                                </m:ctrlPr>
                              </m:sSubPr>
                              <m:e>
                                <m:r>
                                  <a:rPr lang="en-US" sz="3600" i="1">
                                    <a:latin typeface="Cambria Math" panose="02040503050406030204" pitchFamily="18" charset="0"/>
                                    <a:ea typeface="Times New Roman" panose="02020603050405020304" pitchFamily="18" charset="0"/>
                                    <a:cs typeface="Times New Roman" panose="02020603050405020304" pitchFamily="18" charset="0"/>
                                  </a:rPr>
                                  <m:t>𝑓</m:t>
                                </m:r>
                              </m:e>
                              <m:sub>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 </m:t>
                                </m:r>
                                <m:r>
                                  <a:rPr lang="en-US" sz="3600" i="1">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r>
                                  <a:rPr lang="en-US" sz="3600">
                                    <a:latin typeface="Cambria Math" panose="02040503050406030204" pitchFamily="18" charset="0"/>
                                    <a:ea typeface="Calibri" panose="020F0502020204030204" pitchFamily="34" charset="0"/>
                                    <a:cs typeface="Times New Roman" panose="02020603050405020304" pitchFamily="18" charset="0"/>
                                  </a:rPr>
                                  <m:t>,</m:t>
                                </m:r>
                                <m:f>
                                  <m:fPr>
                                    <m:ctrlPr>
                                      <a:rPr lang="ru-RU" sz="3600" i="1">
                                        <a:latin typeface="Cambria Math" panose="02040503050406030204" pitchFamily="18" charset="0"/>
                                        <a:ea typeface="Calibri" panose="020F0502020204030204" pitchFamily="34" charset="0"/>
                                        <a:cs typeface="Times New Roman" panose="02020603050405020304" pitchFamily="18" charset="0"/>
                                      </a:rPr>
                                    </m:ctrlPr>
                                  </m:fPr>
                                  <m:num>
                                    <m:r>
                                      <a:rPr lang="en-US" sz="3600">
                                        <a:latin typeface="Cambria Math" panose="02040503050406030204" pitchFamily="18" charset="0"/>
                                        <a:ea typeface="Calibri" panose="020F0502020204030204" pitchFamily="34" charset="0"/>
                                        <a:cs typeface="Times New Roman" panose="02020603050405020304" pitchFamily="18" charset="0"/>
                                      </a:rPr>
                                      <m:t>1</m:t>
                                    </m:r>
                                  </m:num>
                                  <m:den>
                                    <m:r>
                                      <a:rPr lang="en-US" sz="3600">
                                        <a:latin typeface="Cambria Math" panose="02040503050406030204" pitchFamily="18" charset="0"/>
                                        <a:ea typeface="Calibri" panose="020F0502020204030204" pitchFamily="34" charset="0"/>
                                        <a:cs typeface="Times New Roman" panose="02020603050405020304" pitchFamily="18" charset="0"/>
                                      </a:rPr>
                                      <m:t>2</m:t>
                                    </m:r>
                                  </m:den>
                                </m:f>
                              </m:sub>
                            </m:sSub>
                            <m:r>
                              <a:rPr lang="en-US" sz="3600" i="1">
                                <a:latin typeface="Cambria Math" panose="02040503050406030204" pitchFamily="18" charset="0"/>
                                <a:ea typeface="Times New Roman" panose="02020603050405020304" pitchFamily="18" charset="0"/>
                                <a:cs typeface="Times New Roman" panose="02020603050405020304" pitchFamily="18" charset="0"/>
                              </a:rPr>
                              <m:t>]</m:t>
                            </m:r>
                          </m:e>
                        </m:eqArr>
                      </m:e>
                      <m:sup>
                        <m:r>
                          <a:rPr lang="en-US" sz="3600" i="1">
                            <a:latin typeface="Cambria Math" panose="02040503050406030204" pitchFamily="18" charset="0"/>
                            <a:ea typeface="Times New Roman" panose="02020603050405020304" pitchFamily="18" charset="0"/>
                            <a:cs typeface="Times New Roman" panose="02020603050405020304" pitchFamily="18" charset="0"/>
                          </a:rPr>
                          <m:t>2</m:t>
                        </m:r>
                      </m:sup>
                    </m:sSup>
                    <m:r>
                      <a:rPr lang="en-US" sz="3600" i="1">
                        <a:latin typeface="Cambria Math" panose="02040503050406030204" pitchFamily="18" charset="0"/>
                        <a:ea typeface="Times New Roman" panose="02020603050405020304" pitchFamily="18" charset="0"/>
                        <a:cs typeface="Times New Roman" panose="02020603050405020304" pitchFamily="18" charset="0"/>
                      </a:rPr>
                      <m:t>}</m:t>
                    </m:r>
                  </m:oMath>
                </a14:m>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3600" b="1">
                        <a:latin typeface="Cambria Math" panose="02040503050406030204" pitchFamily="18" charset="0"/>
                        <a:ea typeface="Calibri" panose="020F0502020204030204" pitchFamily="34" charset="0"/>
                        <a:cs typeface="Times New Roman" panose="02020603050405020304" pitchFamily="18" charset="0"/>
                      </a:rPr>
                      <m:t>→</m:t>
                    </m:r>
                  </m:oMath>
                </a14:m>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1</a:t>
                </a:r>
                <a:r>
                  <a:rPr lang="en-US" sz="36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3600" dirty="0">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467544" y="623606"/>
                <a:ext cx="8568952" cy="4264885"/>
              </a:xfrm>
              <a:prstGeom prst="rect">
                <a:avLst/>
              </a:prstGeom>
              <a:blipFill>
                <a:blip r:embed="rId2"/>
                <a:stretch>
                  <a:fillRect l="-2206" t="-2286"/>
                </a:stretch>
              </a:blipFill>
            </p:spPr>
            <p:txBody>
              <a:bodyPr/>
              <a:lstStyle/>
              <a:p>
                <a:r>
                  <a:rPr lang="ru-RU">
                    <a:noFill/>
                  </a:rPr>
                  <a:t> </a:t>
                </a:r>
              </a:p>
            </p:txBody>
          </p:sp>
        </mc:Fallback>
      </mc:AlternateContent>
    </p:spTree>
    <p:extLst>
      <p:ext uri="{BB962C8B-B14F-4D97-AF65-F5344CB8AC3E}">
        <p14:creationId xmlns:p14="http://schemas.microsoft.com/office/powerpoint/2010/main" val="296098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68760"/>
            <a:ext cx="7505414" cy="584775"/>
          </a:xfrm>
          <a:prstGeom prst="rect">
            <a:avLst/>
          </a:prstGeom>
        </p:spPr>
        <p:txBody>
          <a:bodyPr wrap="square">
            <a:spAutoFit/>
          </a:bodyPr>
          <a:lstStyle/>
          <a:p>
            <a:pPr algn="ctr"/>
            <a:r>
              <a:rPr lang="en-US" sz="3200" dirty="0">
                <a:solidFill>
                  <a:srgbClr val="FF0000"/>
                </a:solidFill>
              </a:rPr>
              <a:t>Symmetry means harmony, beauty, order.</a:t>
            </a:r>
            <a:endParaRPr lang="en-US" sz="3200" dirty="0">
              <a:solidFill>
                <a:srgbClr val="FF0000"/>
              </a:solidFill>
            </a:endParaRPr>
          </a:p>
        </p:txBody>
      </p:sp>
    </p:spTree>
    <p:extLst>
      <p:ext uri="{BB962C8B-B14F-4D97-AF65-F5344CB8AC3E}">
        <p14:creationId xmlns:p14="http://schemas.microsoft.com/office/powerpoint/2010/main" val="2597600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1014412" y="2209711"/>
                <a:ext cx="7662043" cy="2554545"/>
              </a:xfrm>
              <a:prstGeom prst="rect">
                <a:avLst/>
              </a:prstGeom>
            </p:spPr>
            <p:txBody>
              <a:bodyPr wrap="square">
                <a:spAutoFit/>
              </a:bodyPr>
              <a:lstStyle/>
              <a:p>
                <a:pPr>
                  <a:spcAft>
                    <a:spcPts val="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We get numerical </a:t>
                </a:r>
                <a:r>
                  <a:rPr lang="en-US" sz="4000" dirty="0">
                    <a:latin typeface="Times New Roman" panose="02020603050405020304" pitchFamily="18" charset="0"/>
                    <a:ea typeface="Calibri" panose="020F0502020204030204" pitchFamily="34" charset="0"/>
                    <a:cs typeface="Times New Roman" panose="02020603050405020304" pitchFamily="18" charset="0"/>
                  </a:rPr>
                  <a:t>values for asymmetry parameters </a:t>
                </a:r>
                <a:r>
                  <a:rPr lang="en-US" sz="4000" b="1" dirty="0">
                    <a:latin typeface="Times New Roman" panose="02020603050405020304" pitchFamily="18" charset="0"/>
                    <a:ea typeface="Calibri" panose="020F0502020204030204" pitchFamily="34" charset="0"/>
                    <a:cs typeface="Times New Roman" panose="02020603050405020304" pitchFamily="18" charset="0"/>
                  </a:rPr>
                  <a:t>!</a:t>
                </a:r>
                <a:endParaRPr lang="ru-RU" sz="4000" dirty="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 </a:t>
                </a:r>
                <a:endParaRPr lang="ru-RU" sz="4000" dirty="0" smtClean="0">
                  <a:effectLst/>
                  <a:latin typeface="Consolas" panose="020B0609020204030204" pitchFamily="49" charset="0"/>
                  <a:ea typeface="Calibri" panose="020F0502020204030204" pitchFamily="34" charset="0"/>
                  <a:cs typeface="Times New Roman" panose="02020603050405020304" pitchFamily="18" charset="0"/>
                </a:endParaRPr>
              </a:p>
              <a:p>
                <a:pPr algn="ctr">
                  <a:spcAft>
                    <a:spcPts val="0"/>
                  </a:spcAft>
                </a:pPr>
                <a14:m>
                  <m:oMath xmlns:m="http://schemas.openxmlformats.org/officeDocument/2006/math">
                    <m:sSub>
                      <m:sSubPr>
                        <m:ctrlPr>
                          <a:rPr lang="ru-RU" sz="400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40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𝐴</m:t>
                        </m:r>
                      </m:e>
                      <m:sub>
                        <m:r>
                          <a:rPr lang="en-US" sz="40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𝑛𝑛</m:t>
                        </m:r>
                      </m:sub>
                    </m:sSub>
                    <m:r>
                      <a:rPr lang="en-US" sz="4000" b="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oMath>
                </a14:m>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a:t>
                </a:r>
                <a:endParaRPr lang="ru-RU" sz="4000" dirty="0">
                  <a:solidFill>
                    <a:srgbClr val="FF0000"/>
                  </a:solidFill>
                  <a:effectLst/>
                  <a:latin typeface="Consolas" panose="020B0609020204030204" pitchFamily="49" charset="0"/>
                  <a:ea typeface="Calibri" panose="020F0502020204030204" pitchFamily="34"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1014412" y="2209711"/>
                <a:ext cx="7662043" cy="2554545"/>
              </a:xfrm>
              <a:prstGeom prst="rect">
                <a:avLst/>
              </a:prstGeom>
              <a:blipFill>
                <a:blip r:embed="rId2"/>
                <a:stretch>
                  <a:fillRect l="-2784" t="-4286" b="-8810"/>
                </a:stretch>
              </a:blipFill>
            </p:spPr>
            <p:txBody>
              <a:bodyPr/>
              <a:lstStyle/>
              <a:p>
                <a:r>
                  <a:rPr lang="ru-RU">
                    <a:noFill/>
                  </a:rPr>
                  <a:t> </a:t>
                </a:r>
              </a:p>
            </p:txBody>
          </p:sp>
        </mc:Fallback>
      </mc:AlternateContent>
    </p:spTree>
    <p:extLst>
      <p:ext uri="{BB962C8B-B14F-4D97-AF65-F5344CB8AC3E}">
        <p14:creationId xmlns:p14="http://schemas.microsoft.com/office/powerpoint/2010/main" val="2065344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55776" y="1268760"/>
            <a:ext cx="2531365" cy="1261884"/>
          </a:xfrm>
          <a:prstGeom prst="rect">
            <a:avLst/>
          </a:prstGeom>
        </p:spPr>
        <p:txBody>
          <a:bodyPr wrap="square">
            <a:spAutoFit/>
          </a:bodyPr>
          <a:lstStyle/>
          <a:p>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r>
              <a:rPr lang="en-US" sz="4000" b="1" dirty="0" smtClean="0">
                <a:latin typeface="Times New Roman" panose="02020603050405020304" pitchFamily="18" charset="0"/>
                <a:cs typeface="Times New Roman" panose="02020603050405020304" pitchFamily="18" charset="0"/>
              </a:rPr>
              <a:t>THE END</a:t>
            </a:r>
            <a:endParaRPr lang="ru-RU" sz="4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230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Chavleichvili\Desktop\Svetitskhoveli_Cathedral_from_the_north.jpg"/>
          <p:cNvPicPr/>
          <p:nvPr/>
        </p:nvPicPr>
        <p:blipFill>
          <a:blip r:embed="rId2" cstate="print"/>
          <a:srcRect/>
          <a:stretch>
            <a:fillRect/>
          </a:stretch>
        </p:blipFill>
        <p:spPr bwMode="auto">
          <a:xfrm>
            <a:off x="2738437" y="1812131"/>
            <a:ext cx="3667125" cy="3233738"/>
          </a:xfrm>
          <a:prstGeom prst="rect">
            <a:avLst/>
          </a:prstGeom>
          <a:noFill/>
          <a:ln w="9525">
            <a:noFill/>
            <a:miter lim="800000"/>
            <a:headEnd/>
            <a:tailEnd/>
          </a:ln>
        </p:spPr>
      </p:pic>
      <p:pic>
        <p:nvPicPr>
          <p:cNvPr id="3" name="Рисунок 2" descr="C:\Users\Chavleichvili\Desktop\Svetitskhoveli_Cathedral_from_the_north.jpg"/>
          <p:cNvPicPr/>
          <p:nvPr/>
        </p:nvPicPr>
        <p:blipFill>
          <a:blip r:embed="rId2" cstate="print"/>
          <a:srcRect/>
          <a:stretch>
            <a:fillRect/>
          </a:stretch>
        </p:blipFill>
        <p:spPr bwMode="auto">
          <a:xfrm>
            <a:off x="2890837" y="1964531"/>
            <a:ext cx="3667125" cy="3233738"/>
          </a:xfrm>
          <a:prstGeom prst="rect">
            <a:avLst/>
          </a:prstGeom>
          <a:noFill/>
          <a:ln w="9525">
            <a:noFill/>
            <a:miter lim="800000"/>
            <a:headEnd/>
            <a:tailEnd/>
          </a:ln>
        </p:spPr>
      </p:pic>
    </p:spTree>
    <p:extLst>
      <p:ext uri="{BB962C8B-B14F-4D97-AF65-F5344CB8AC3E}">
        <p14:creationId xmlns:p14="http://schemas.microsoft.com/office/powerpoint/2010/main" val="3889402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620689"/>
            <a:ext cx="6552728" cy="4524315"/>
          </a:xfrm>
          <a:prstGeom prst="rect">
            <a:avLst/>
          </a:prstGeom>
        </p:spPr>
        <p:txBody>
          <a:bodyPr wrap="square">
            <a:spAutoFit/>
          </a:bodyPr>
          <a:lstStyle/>
          <a:p>
            <a:r>
              <a:rPr lang="en-US" sz="2800" b="1" dirty="0">
                <a:solidFill>
                  <a:srgbClr val="0D0D0D"/>
                </a:solidFill>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0D0D0D"/>
                </a:solidFill>
                <a:latin typeface="Calibri" panose="020F0502020204030204" pitchFamily="34" charset="0"/>
                <a:ea typeface="Calibri" panose="020F0502020204030204" pitchFamily="34" charset="0"/>
                <a:cs typeface="Times New Roman" panose="02020603050405020304" pitchFamily="18" charset="0"/>
              </a:rPr>
              <a:t>We consider approach  in   particle physics which is based on the application of the similarity laws, </a:t>
            </a:r>
            <a:r>
              <a:rPr lang="en-US"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symmetry</a:t>
            </a:r>
            <a:r>
              <a:rPr lang="en-US" sz="3600" dirty="0">
                <a:solidFill>
                  <a:srgbClr val="0D0D0D"/>
                </a:solidFill>
                <a:latin typeface="Calibri" panose="020F0502020204030204" pitchFamily="34" charset="0"/>
                <a:ea typeface="Calibri" panose="020F0502020204030204" pitchFamily="34" charset="0"/>
                <a:cs typeface="Times New Roman" panose="02020603050405020304" pitchFamily="18" charset="0"/>
              </a:rPr>
              <a:t> and other methods, not resting upon the Lagrange functions, to the construction of models   starting from the </a:t>
            </a:r>
            <a:r>
              <a:rPr lang="en-US" sz="3600" b="1" u="sng" dirty="0">
                <a:solidFill>
                  <a:srgbClr val="0D0D0D"/>
                </a:solidFill>
                <a:latin typeface="Calibri" panose="020F0502020204030204" pitchFamily="34" charset="0"/>
                <a:ea typeface="Calibri" panose="020F0502020204030204" pitchFamily="34" charset="0"/>
                <a:cs typeface="Times New Roman" panose="02020603050405020304" pitchFamily="18" charset="0"/>
              </a:rPr>
              <a:t>first principles</a:t>
            </a:r>
            <a:r>
              <a:rPr lang="en-US" sz="3600" dirty="0">
                <a:solidFill>
                  <a:srgbClr val="0D0D0D"/>
                </a:solidFill>
                <a:latin typeface="Calibri" panose="020F0502020204030204" pitchFamily="34" charset="0"/>
                <a:ea typeface="Calibri" panose="020F0502020204030204" pitchFamily="34" charset="0"/>
                <a:cs typeface="Times New Roman" panose="02020603050405020304" pitchFamily="18" charset="0"/>
              </a:rPr>
              <a:t>.</a:t>
            </a:r>
            <a:endParaRPr lang="ru-RU" sz="3600" dirty="0"/>
          </a:p>
        </p:txBody>
      </p:sp>
    </p:spTree>
    <p:extLst>
      <p:ext uri="{BB962C8B-B14F-4D97-AF65-F5344CB8AC3E}">
        <p14:creationId xmlns:p14="http://schemas.microsoft.com/office/powerpoint/2010/main" val="399524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7416824" cy="3237489"/>
          </a:xfrm>
          <a:prstGeom prst="rect">
            <a:avLst/>
          </a:prstGeom>
        </p:spPr>
        <p:txBody>
          <a:bodyPr wrap="square">
            <a:spAutoFit/>
          </a:bodyPr>
          <a:lstStyle/>
          <a:p>
            <a:pPr algn="ctr">
              <a:lnSpc>
                <a:spcPct val="115000"/>
              </a:lnSpc>
              <a:spcAft>
                <a:spcPts val="1000"/>
              </a:spcAft>
            </a:pP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GENERAL SPIN PARTICLE FORMALISM BASED ON SYMMETRY PROPERTIES AND KINEMATIC HIERARCHY IN PARTICLE REACTIONS </a:t>
            </a:r>
            <a:endParaRPr lang="ru-RU"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641600" y="4430640"/>
            <a:ext cx="4572000" cy="1279325"/>
          </a:xfrm>
          <a:prstGeom prst="rect">
            <a:avLst/>
          </a:prstGeom>
        </p:spPr>
        <p:txBody>
          <a:bodyPr>
            <a:spAutoFit/>
          </a:bodyPr>
          <a:lstStyle/>
          <a:p>
            <a:pPr algn="ctr">
              <a:lnSpc>
                <a:spcPct val="115000"/>
              </a:lnSpc>
              <a:spcAft>
                <a:spcPts val="1000"/>
              </a:spcAft>
            </a:pPr>
            <a:r>
              <a:rPr lang="en-US" sz="1600" b="1" dirty="0">
                <a:solidFill>
                  <a:srgbClr val="FFFFFF"/>
                </a:solidFill>
                <a:latin typeface="Calibri" panose="020F0502020204030204" pitchFamily="34" charset="0"/>
                <a:ea typeface="Times New Roman" panose="02020603050405020304" pitchFamily="18" charset="0"/>
                <a:cs typeface="Calibri" panose="020F0502020204030204" pitchFamily="34" charset="0"/>
              </a:rPr>
              <a:t> </a:t>
            </a:r>
            <a:r>
              <a:rPr lang="en-US" sz="3200" b="1" dirty="0">
                <a:solidFill>
                  <a:srgbClr val="000000"/>
                </a:solidFill>
                <a:latin typeface="Calibri" panose="020F0502020204030204" pitchFamily="34" charset="0"/>
                <a:ea typeface="Calibri" panose="020F0502020204030204" pitchFamily="34" charset="0"/>
                <a:cs typeface="Calibri" panose="020F0502020204030204" pitchFamily="34" charset="0"/>
              </a:rPr>
              <a:t>M. P. </a:t>
            </a:r>
            <a:r>
              <a:rPr lang="en-US" sz="3200" b="1" dirty="0" err="1">
                <a:solidFill>
                  <a:srgbClr val="000000"/>
                </a:solidFill>
                <a:latin typeface="Calibri" panose="020F0502020204030204" pitchFamily="34" charset="0"/>
                <a:ea typeface="Calibri" panose="020F0502020204030204" pitchFamily="34" charset="0"/>
                <a:cs typeface="Calibri" panose="020F0502020204030204" pitchFamily="34" charset="0"/>
              </a:rPr>
              <a:t>Chavleishvili</a:t>
            </a:r>
            <a:r>
              <a:rPr lang="en-US" sz="32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ru-RU" sz="3200" b="1" dirty="0">
              <a:latin typeface="Calibri" panose="020F0502020204030204" pitchFamily="34" charset="0"/>
              <a:ea typeface="Calibri" panose="020F0502020204030204" pitchFamily="34" charset="0"/>
              <a:cs typeface="Times New Roman" panose="02020603050405020304" pitchFamily="18" charset="0"/>
            </a:endParaRPr>
          </a:p>
          <a:p>
            <a:pPr algn="ctr"/>
            <a:r>
              <a:rPr lang="en-US" sz="3200" b="1" dirty="0">
                <a:solidFill>
                  <a:srgbClr val="000000"/>
                </a:solidFill>
                <a:latin typeface="Calibri" panose="020F0502020204030204" pitchFamily="34" charset="0"/>
                <a:ea typeface="Calibri" panose="020F0502020204030204" pitchFamily="34" charset="0"/>
              </a:rPr>
              <a:t>  </a:t>
            </a:r>
            <a:endParaRPr lang="ru-RU" sz="3200" b="1" dirty="0"/>
          </a:p>
        </p:txBody>
      </p:sp>
    </p:spTree>
    <p:extLst>
      <p:ext uri="{BB962C8B-B14F-4D97-AF65-F5344CB8AC3E}">
        <p14:creationId xmlns:p14="http://schemas.microsoft.com/office/powerpoint/2010/main" val="124527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548680"/>
            <a:ext cx="6120680" cy="5509200"/>
          </a:xfrm>
          <a:prstGeom prst="rect">
            <a:avLst/>
          </a:prstGeom>
        </p:spPr>
        <p:txBody>
          <a:bodyPr wrap="square">
            <a:spAutoFit/>
          </a:bodyPr>
          <a:lstStyle/>
          <a:p>
            <a:r>
              <a:rPr lang="en-US" sz="3200" b="1">
                <a:solidFill>
                  <a:srgbClr val="FF0000"/>
                </a:solidFill>
              </a:rPr>
              <a:t>We consider the general spin particle formalism based on symmetry properties, including requirements of angular momentum conservation in the t-channel. In such "a dynamic amplitude" approach obligatory kinematic factors arise in helicity amplitudes and consequently in expressions of all observable quantities.</a:t>
            </a:r>
            <a:endParaRPr lang="ru-RU" sz="3200">
              <a:solidFill>
                <a:srgbClr val="FF0000"/>
              </a:solidFill>
            </a:endParaRPr>
          </a:p>
        </p:txBody>
      </p:sp>
    </p:spTree>
    <p:extLst>
      <p:ext uri="{BB962C8B-B14F-4D97-AF65-F5344CB8AC3E}">
        <p14:creationId xmlns:p14="http://schemas.microsoft.com/office/powerpoint/2010/main" val="91329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476672"/>
            <a:ext cx="5526360" cy="5632311"/>
          </a:xfrm>
          <a:prstGeom prst="rect">
            <a:avLst/>
          </a:prstGeom>
        </p:spPr>
        <p:txBody>
          <a:bodyPr wrap="square">
            <a:spAutoFit/>
          </a:bodyPr>
          <a:lstStyle/>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FORMALISM FOR HELICITY AMPLITHDES FOR ANY MASSES AND ARBITRARY SPIN</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PARTICLE --- 2 JETS</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2PARTICLE --- N PARTICLE REACTIONS</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 lot of diagrams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Helisity</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approach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Small parameters at asymptotic energies we have in two approaches …</a:t>
            </a:r>
            <a:endParaRPr lang="ru-RU" sz="2400" b="1" dirty="0">
              <a:solidFill>
                <a:srgbClr val="FF0000"/>
              </a:solidFill>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0872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Другая 1">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3B3D42"/>
      </a:hlink>
      <a:folHlink>
        <a:srgbClr val="3B435B"/>
      </a:folHlink>
    </a:clrScheme>
    <a:fontScheme name="Другая 3">
      <a:majorFont>
        <a:latin typeface="Arial Black"/>
        <a:ea typeface=""/>
        <a:cs typeface=""/>
      </a:majorFont>
      <a:minorFont>
        <a:latin typeface="Franklin Gothic Medium"/>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4553</TotalTime>
  <Words>815</Words>
  <Application>Microsoft Office PowerPoint</Application>
  <PresentationFormat>Экран (4:3)</PresentationFormat>
  <Paragraphs>149</Paragraphs>
  <Slides>41</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41</vt:i4>
      </vt:variant>
    </vt:vector>
  </HeadingPairs>
  <TitlesOfParts>
    <vt:vector size="51" baseType="lpstr">
      <vt:lpstr>Arial Black</vt:lpstr>
      <vt:lpstr>Calibri</vt:lpstr>
      <vt:lpstr>Cambria Math</vt:lpstr>
      <vt:lpstr>Consolas</vt:lpstr>
      <vt:lpstr>Franklin Gothic Medium</vt:lpstr>
      <vt:lpstr>Times New Roman</vt:lpstr>
      <vt:lpstr>Times New Roman,sans-serif</vt:lpstr>
      <vt:lpstr>Wingdings</vt:lpstr>
      <vt:lpstr>Wingdings 2</vt:lpstr>
      <vt:lpstr>Oriel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IDNO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Томский политехнический университет</dc:title>
  <dc:creator>322-5</dc:creator>
  <cp:lastModifiedBy>Пользователь</cp:lastModifiedBy>
  <cp:revision>185</cp:revision>
  <dcterms:created xsi:type="dcterms:W3CDTF">2009-09-25T03:58:04Z</dcterms:created>
  <dcterms:modified xsi:type="dcterms:W3CDTF">2018-09-19T22:06:48Z</dcterms:modified>
</cp:coreProperties>
</file>