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31" r:id="rId1"/>
  </p:sldMasterIdLst>
  <p:notesMasterIdLst>
    <p:notesMasterId r:id="rId21"/>
  </p:notesMasterIdLst>
  <p:sldIdLst>
    <p:sldId id="256" r:id="rId2"/>
    <p:sldId id="262" r:id="rId3"/>
    <p:sldId id="260" r:id="rId4"/>
    <p:sldId id="258" r:id="rId5"/>
    <p:sldId id="259" r:id="rId6"/>
    <p:sldId id="261" r:id="rId7"/>
    <p:sldId id="263" r:id="rId8"/>
    <p:sldId id="264" r:id="rId9"/>
    <p:sldId id="265" r:id="rId10"/>
    <p:sldId id="269" r:id="rId11"/>
    <p:sldId id="267" r:id="rId12"/>
    <p:sldId id="266" r:id="rId13"/>
    <p:sldId id="270" r:id="rId14"/>
    <p:sldId id="271" r:id="rId15"/>
    <p:sldId id="268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3" autoAdjust="0"/>
    <p:restoredTop sz="94660"/>
  </p:normalViewPr>
  <p:slideViewPr>
    <p:cSldViewPr snapToGrid="0">
      <p:cViewPr>
        <p:scale>
          <a:sx n="79" d="100"/>
          <a:sy n="79" d="100"/>
        </p:scale>
        <p:origin x="76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F5092E-1A3D-4694-A3F5-E1B7BFBDE490}" type="datetimeFigureOut">
              <a:rPr lang="ru-RU" smtClean="0"/>
              <a:t>13.06.2018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44D043-F0FD-4DDB-8F61-87F85BA946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053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07.02.2018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VII Annual Conference of Young Scientists and Specialists "Alushta-2018", 11 - 18 June 2018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191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07.02.2018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VII Annual Conference of Young Scientists and Specialists "Alushta-2018", 11 - 18 June 2018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197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07.02.2018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VII Annual Conference of Young Scientists and Specialists "Alushta-2018", 11 - 18 June 2018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711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07.02.2018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VII Annual Conference of Young Scientists and Specialists "Alushta-2018", 11 - 18 June 2018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625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07.02.2018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VII Annual Conference of Young Scientists and Specialists "Alushta-2018", 11 - 18 June 2018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919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07.02.2018</a:t>
            </a:r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VII Annual Conference of Young Scientists and Specialists "Alushta-2018", 11 - 18 June 2018</a:t>
            </a:r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309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07.02.2018</a:t>
            </a:r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VII Annual Conference of Young Scientists and Specialists "Alushta-2018", 11 - 18 June 2018</a:t>
            </a:r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808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07.02.2018</a:t>
            </a:r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VII Annual Conference of Young Scientists and Specialists "Alushta-2018", 11 - 18 June 2018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205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07.02.2018</a:t>
            </a:r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VII Annual Conference of Young Scientists and Specialists "Alushta-2018", 11 - 18 June 2018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23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07.02.2018</a:t>
            </a:r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VII Annual Conference of Young Scientists and Specialists "Alushta-2018", 11 - 18 June 2018</a:t>
            </a:r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593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07.02.2018</a:t>
            </a:r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VII Annual Conference of Young Scientists and Specialists "Alushta-2018", 11 - 18 June 2018</a:t>
            </a:r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523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07.02.2018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The VII Annual Conference of Young Scientists and Specialists "Alushta-2018", 11 - 18 June 2018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259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microsoft.com/office/2007/relationships/hdphoto" Target="../media/hdphoto3.wdp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3F3F3">
                <a:alpha val="76000"/>
                <a:lumMod val="76000"/>
              </a:srgbClr>
            </a:gs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Liquid argon veto for the GERDA experiment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Egor Shevchik </a:t>
            </a:r>
            <a:endParaRPr lang="en-US" dirty="0"/>
          </a:p>
          <a:p>
            <a:r>
              <a:rPr lang="en-US" dirty="0" smtClean="0"/>
              <a:t>For the GERDA collaboration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4148931"/>
            <a:ext cx="1219202" cy="13014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980" y="4148932"/>
            <a:ext cx="1324747" cy="1301499"/>
          </a:xfrm>
          <a:prstGeom prst="rect">
            <a:avLst/>
          </a:prstGeo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VII Annual Conference of Young Scientists and Specialists "Alushta-2018", 11 - 18 June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237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3F3F3">
                <a:alpha val="76000"/>
                <a:lumMod val="52000"/>
              </a:srgbClr>
            </a:gs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/>
          </p:cNvSpPr>
          <p:nvPr/>
        </p:nvSpPr>
        <p:spPr>
          <a:xfrm>
            <a:off x="596412" y="407389"/>
            <a:ext cx="10515600" cy="592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LAr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-veto installation</a:t>
            </a:r>
            <a:endParaRPr lang="ru-RU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11" y="962024"/>
            <a:ext cx="2651613" cy="53798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2693" y="5972553"/>
            <a:ext cx="2343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New shroud in the lock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148" y="980949"/>
            <a:ext cx="3531771" cy="26766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46772" y="1124328"/>
            <a:ext cx="2051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Electronics coupling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6148" y="3781929"/>
            <a:ext cx="3531771" cy="255995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22662" y="5972553"/>
            <a:ext cx="137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Bottom view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0724" y="980949"/>
            <a:ext cx="4551226" cy="26718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0724" y="3781929"/>
            <a:ext cx="4551226" cy="255995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9771726" y="4600242"/>
            <a:ext cx="20202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/>
              <a:t>approx</a:t>
            </a:r>
            <a:r>
              <a:rPr lang="ru-RU" dirty="0"/>
              <a:t>. </a:t>
            </a:r>
            <a:r>
              <a:rPr lang="ru-RU" dirty="0" err="1"/>
              <a:t>factor</a:t>
            </a:r>
            <a:r>
              <a:rPr lang="ru-RU" dirty="0"/>
              <a:t> 2 </a:t>
            </a:r>
            <a:r>
              <a:rPr lang="ru-RU" dirty="0" err="1"/>
              <a:t>improvement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pe</a:t>
            </a:r>
            <a:r>
              <a:rPr lang="ru-RU" dirty="0"/>
              <a:t> </a:t>
            </a:r>
            <a:r>
              <a:rPr lang="ru-RU" dirty="0" err="1"/>
              <a:t>yield</a:t>
            </a:r>
            <a:r>
              <a:rPr lang="ru-RU" dirty="0"/>
              <a:t>!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935391" y="4041665"/>
            <a:ext cx="1580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Th-228 </a:t>
            </a:r>
            <a:r>
              <a:rPr lang="ru-RU" dirty="0" err="1" smtClean="0"/>
              <a:t>spectra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578543" y="1259735"/>
            <a:ext cx="2035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Background</a:t>
            </a:r>
            <a:r>
              <a:rPr lang="ru-RU" dirty="0"/>
              <a:t> </a:t>
            </a:r>
            <a:r>
              <a:rPr lang="ru-RU" dirty="0" err="1" smtClean="0"/>
              <a:t>spectra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VII Annual Conference of Young Scientists and Specialists "Alushta-2018", 11 - 18 June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307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3F3F3">
                <a:alpha val="76000"/>
                <a:lumMod val="52000"/>
              </a:srgbClr>
            </a:gs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/>
          </p:cNvSpPr>
          <p:nvPr/>
        </p:nvSpPr>
        <p:spPr>
          <a:xfrm>
            <a:off x="596412" y="407389"/>
            <a:ext cx="10515600" cy="592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From GERDA to LEGEND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26696" y="894969"/>
            <a:ext cx="9785316" cy="588889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>
              <a:tabLst>
                <a:tab pos="2247900" algn="l"/>
              </a:tabLst>
            </a:pPr>
            <a:r>
              <a:rPr lang="en-US" sz="1800" dirty="0">
                <a:solidFill>
                  <a:schemeClr val="tx1"/>
                </a:solidFill>
              </a:rPr>
              <a:t>	</a:t>
            </a:r>
            <a:r>
              <a:rPr lang="en-US" sz="1800" dirty="0" smtClean="0">
                <a:solidFill>
                  <a:schemeClr val="tx1"/>
                </a:solidFill>
              </a:rPr>
              <a:t>  </a:t>
            </a:r>
            <a:endParaRPr lang="ru-RU" sz="1800" dirty="0" smtClean="0">
              <a:solidFill>
                <a:schemeClr val="tx1"/>
              </a:solidFill>
            </a:endParaRPr>
          </a:p>
          <a:p>
            <a:pPr marL="266700" algn="just"/>
            <a:endParaRPr lang="en-US" sz="1600" u="sng" dirty="0" smtClean="0">
              <a:solidFill>
                <a:schemeClr val="tx1"/>
              </a:solidFill>
            </a:endParaRPr>
          </a:p>
          <a:p>
            <a:pPr marL="266700" algn="just"/>
            <a:r>
              <a:rPr lang="en-US" sz="1800" b="1" u="sng" dirty="0" smtClean="0">
                <a:solidFill>
                  <a:schemeClr val="tx1"/>
                </a:solidFill>
              </a:rPr>
              <a:t>To </a:t>
            </a:r>
            <a:r>
              <a:rPr lang="en-US" sz="1800" b="1" u="sng" dirty="0">
                <a:solidFill>
                  <a:schemeClr val="tx1"/>
                </a:solidFill>
              </a:rPr>
              <a:t>be done:</a:t>
            </a:r>
            <a:endParaRPr lang="en-US" sz="1800" b="1" u="sng" dirty="0" smtClean="0">
              <a:solidFill>
                <a:schemeClr val="tx1"/>
              </a:solidFill>
            </a:endParaRPr>
          </a:p>
          <a:p>
            <a:pPr marL="266700" algn="just"/>
            <a:endParaRPr lang="en-US" sz="1800" u="sng" dirty="0">
              <a:solidFill>
                <a:schemeClr val="tx1"/>
              </a:solidFill>
            </a:endParaRPr>
          </a:p>
          <a:p>
            <a:pPr marL="266700" algn="just"/>
            <a:endParaRPr lang="en-US" sz="1800" u="sng" dirty="0" smtClean="0">
              <a:solidFill>
                <a:schemeClr val="tx1"/>
              </a:solidFill>
            </a:endParaRPr>
          </a:p>
          <a:p>
            <a:pPr marL="266700" algn="just"/>
            <a:endParaRPr lang="en-US" sz="1800" u="sng" dirty="0">
              <a:solidFill>
                <a:schemeClr val="tx1"/>
              </a:solidFill>
            </a:endParaRPr>
          </a:p>
          <a:p>
            <a:pPr marL="266700" algn="just"/>
            <a:endParaRPr lang="en-US" sz="1800" u="sng" dirty="0" smtClean="0">
              <a:solidFill>
                <a:schemeClr val="tx1"/>
              </a:solidFill>
            </a:endParaRPr>
          </a:p>
          <a:p>
            <a:pPr marL="266700" algn="just"/>
            <a:endParaRPr lang="en-US" sz="1800" u="sng" dirty="0">
              <a:solidFill>
                <a:schemeClr val="tx1"/>
              </a:solidFill>
            </a:endParaRPr>
          </a:p>
          <a:p>
            <a:pPr marL="266700" algn="just"/>
            <a:endParaRPr lang="en-US" sz="1800" u="sng" dirty="0" smtClean="0">
              <a:solidFill>
                <a:schemeClr val="tx1"/>
              </a:solidFill>
            </a:endParaRPr>
          </a:p>
          <a:p>
            <a:pPr marL="266700" algn="just"/>
            <a:endParaRPr lang="en-US" sz="1800" u="sng" dirty="0">
              <a:solidFill>
                <a:schemeClr val="tx1"/>
              </a:solidFill>
            </a:endParaRPr>
          </a:p>
          <a:p>
            <a:pPr marL="266700" algn="just"/>
            <a:endParaRPr lang="en-US" sz="1800" u="sng" dirty="0" smtClean="0">
              <a:solidFill>
                <a:schemeClr val="tx1"/>
              </a:solidFill>
            </a:endParaRPr>
          </a:p>
          <a:p>
            <a:pPr marL="266700" algn="just"/>
            <a:endParaRPr lang="en-US" sz="1800" u="sng" dirty="0">
              <a:solidFill>
                <a:schemeClr val="tx1"/>
              </a:solidFill>
            </a:endParaRPr>
          </a:p>
          <a:p>
            <a:pPr marL="266700" algn="just"/>
            <a:endParaRPr lang="en-US" sz="1800" u="sng" dirty="0" smtClean="0">
              <a:solidFill>
                <a:schemeClr val="tx1"/>
              </a:solidFill>
            </a:endParaRPr>
          </a:p>
          <a:p>
            <a:pPr marL="266700" algn="just"/>
            <a:endParaRPr lang="en-US" sz="1800" u="sng" dirty="0">
              <a:solidFill>
                <a:schemeClr val="tx1"/>
              </a:solidFill>
            </a:endParaRPr>
          </a:p>
          <a:p>
            <a:pPr marL="266700" algn="just"/>
            <a:endParaRPr lang="en-US" sz="1800" u="sng" dirty="0" smtClean="0">
              <a:solidFill>
                <a:schemeClr val="tx1"/>
              </a:solidFill>
            </a:endParaRPr>
          </a:p>
          <a:p>
            <a:pPr marL="266700" algn="just"/>
            <a:endParaRPr lang="en-US" sz="1800" u="sng" dirty="0">
              <a:solidFill>
                <a:schemeClr val="tx1"/>
              </a:solidFill>
            </a:endParaRPr>
          </a:p>
          <a:p>
            <a:pPr marL="266700" algn="just"/>
            <a:endParaRPr lang="en-US" sz="1800" u="sng" dirty="0" smtClean="0">
              <a:solidFill>
                <a:schemeClr val="tx1"/>
              </a:solidFill>
            </a:endParaRPr>
          </a:p>
          <a:p>
            <a:pPr marL="266700" algn="just"/>
            <a:endParaRPr lang="en-US" sz="1800" u="sng" dirty="0">
              <a:solidFill>
                <a:schemeClr val="tx1"/>
              </a:solidFill>
            </a:endParaRPr>
          </a:p>
          <a:p>
            <a:pPr marL="266700" algn="just"/>
            <a:endParaRPr lang="ru-RU" sz="1800" u="sng" dirty="0">
              <a:solidFill>
                <a:schemeClr val="tx1"/>
              </a:solidFill>
            </a:endParaRPr>
          </a:p>
          <a:p>
            <a:pPr marL="266700" algn="just"/>
            <a:r>
              <a:rPr lang="en-US" sz="1800" u="sng" dirty="0" smtClean="0">
                <a:solidFill>
                  <a:schemeClr val="tx1"/>
                </a:solidFill>
              </a:rPr>
              <a:t>The </a:t>
            </a:r>
            <a:r>
              <a:rPr lang="en-US" sz="1800" u="sng" dirty="0">
                <a:solidFill>
                  <a:schemeClr val="tx1"/>
                </a:solidFill>
              </a:rPr>
              <a:t>LEGEND collaboration aims </a:t>
            </a:r>
            <a:r>
              <a:rPr lang="en-US" sz="1800" u="sng" dirty="0" smtClean="0">
                <a:solidFill>
                  <a:schemeClr val="tx1"/>
                </a:solidFill>
              </a:rPr>
              <a:t>to improve </a:t>
            </a:r>
            <a:r>
              <a:rPr lang="en-US" sz="1800" u="sng" dirty="0">
                <a:solidFill>
                  <a:schemeClr val="tx1"/>
                </a:solidFill>
              </a:rPr>
              <a:t>the </a:t>
            </a:r>
            <a:r>
              <a:rPr lang="en-US" sz="1800" u="sng" baseline="30000" dirty="0">
                <a:solidFill>
                  <a:schemeClr val="tx1"/>
                </a:solidFill>
              </a:rPr>
              <a:t>76</a:t>
            </a:r>
            <a:r>
              <a:rPr lang="en-US" sz="1800" u="sng" dirty="0">
                <a:solidFill>
                  <a:schemeClr val="tx1"/>
                </a:solidFill>
              </a:rPr>
              <a:t>Ge half-life discovery level </a:t>
            </a:r>
            <a:r>
              <a:rPr lang="en-US" sz="1800" u="sng" dirty="0" smtClean="0">
                <a:solidFill>
                  <a:schemeClr val="tx1"/>
                </a:solidFill>
              </a:rPr>
              <a:t>to 10</a:t>
            </a:r>
            <a:r>
              <a:rPr lang="en-US" sz="1800" u="sng" baseline="30000" dirty="0" smtClean="0">
                <a:solidFill>
                  <a:schemeClr val="tx1"/>
                </a:solidFill>
              </a:rPr>
              <a:t>27</a:t>
            </a:r>
            <a:r>
              <a:rPr lang="en-US" sz="1800" u="sng" dirty="0" smtClean="0">
                <a:solidFill>
                  <a:schemeClr val="tx1"/>
                </a:solidFill>
              </a:rPr>
              <a:t>yr </a:t>
            </a:r>
            <a:r>
              <a:rPr lang="en-US" sz="1800" u="sng" dirty="0">
                <a:solidFill>
                  <a:schemeClr val="tx1"/>
                </a:solidFill>
              </a:rPr>
              <a:t>(</a:t>
            </a:r>
            <a:r>
              <a:rPr lang="en-US" sz="1800" u="sng" dirty="0" smtClean="0">
                <a:solidFill>
                  <a:schemeClr val="tx1"/>
                </a:solidFill>
              </a:rPr>
              <a:t>3</a:t>
            </a:r>
            <a:r>
              <a:rPr lang="el-GR" sz="1800" u="sng" dirty="0" smtClean="0">
                <a:solidFill>
                  <a:schemeClr val="tx1"/>
                </a:solidFill>
              </a:rPr>
              <a:t>σ</a:t>
            </a:r>
            <a:r>
              <a:rPr lang="en-US" sz="1800" u="sng" dirty="0" smtClean="0">
                <a:solidFill>
                  <a:schemeClr val="tx1"/>
                </a:solidFill>
              </a:rPr>
              <a:t>) in </a:t>
            </a:r>
            <a:r>
              <a:rPr lang="en-US" sz="1800" u="sng" dirty="0">
                <a:solidFill>
                  <a:schemeClr val="tx1"/>
                </a:solidFill>
              </a:rPr>
              <a:t>its first phase with </a:t>
            </a:r>
            <a:r>
              <a:rPr lang="en-US" sz="1800" u="sng" dirty="0" smtClean="0">
                <a:solidFill>
                  <a:schemeClr val="tx1"/>
                </a:solidFill>
              </a:rPr>
              <a:t>further improvement </a:t>
            </a:r>
            <a:r>
              <a:rPr lang="en-US" sz="1800" u="sng" dirty="0">
                <a:solidFill>
                  <a:schemeClr val="tx1"/>
                </a:solidFill>
              </a:rPr>
              <a:t>to 10</a:t>
            </a:r>
            <a:r>
              <a:rPr lang="en-US" sz="1800" u="sng" baseline="30000" dirty="0">
                <a:solidFill>
                  <a:schemeClr val="tx1"/>
                </a:solidFill>
              </a:rPr>
              <a:t>28</a:t>
            </a:r>
            <a:r>
              <a:rPr lang="en-US" sz="1800" u="sng" dirty="0">
                <a:solidFill>
                  <a:schemeClr val="tx1"/>
                </a:solidFill>
              </a:rPr>
              <a:t>yr in its </a:t>
            </a:r>
            <a:r>
              <a:rPr lang="en-US" sz="1800" u="sng" dirty="0" smtClean="0">
                <a:solidFill>
                  <a:schemeClr val="tx1"/>
                </a:solidFill>
              </a:rPr>
              <a:t>second phase</a:t>
            </a:r>
            <a:r>
              <a:rPr lang="en-US" sz="1800" u="sng" dirty="0">
                <a:solidFill>
                  <a:schemeClr val="tx1"/>
                </a:solidFill>
              </a:rPr>
              <a:t>.</a:t>
            </a:r>
            <a:endParaRPr lang="en-US" sz="1800" dirty="0" smtClean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pPr marL="363538"/>
            <a:endParaRPr lang="en-US" sz="2000" dirty="0" smtClean="0">
              <a:solidFill>
                <a:schemeClr val="tx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982" y="1801642"/>
            <a:ext cx="1994266" cy="4247317"/>
          </a:xfrm>
          <a:prstGeom prst="rect">
            <a:avLst/>
          </a:prstGeom>
          <a:noFill/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1"/>
          <a:stretch/>
        </p:blipFill>
        <p:spPr bwMode="auto">
          <a:xfrm>
            <a:off x="1483565" y="1801642"/>
            <a:ext cx="2480935" cy="4247317"/>
          </a:xfrm>
          <a:prstGeom prst="rect">
            <a:avLst/>
          </a:prstGeom>
          <a:noFill/>
          <a:extLst/>
        </p:spPr>
      </p:pic>
      <p:sp>
        <p:nvSpPr>
          <p:cNvPr id="21" name="TextBox 20"/>
          <p:cNvSpPr txBox="1"/>
          <p:nvPr/>
        </p:nvSpPr>
        <p:spPr>
          <a:xfrm>
            <a:off x="8290264" y="1801642"/>
            <a:ext cx="266429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96850">
              <a:tabLst>
                <a:tab pos="177800" algn="l"/>
              </a:tabLst>
            </a:pPr>
            <a:r>
              <a:rPr lang="en-US" sz="1800" b="1" dirty="0" smtClean="0"/>
              <a:t>LEGEND </a:t>
            </a:r>
            <a:r>
              <a:rPr lang="en-US" sz="1800" b="1" dirty="0"/>
              <a:t>1000</a:t>
            </a:r>
            <a:endParaRPr lang="en-US" sz="1800" b="1" u="sng" dirty="0"/>
          </a:p>
          <a:p>
            <a:pPr indent="196850">
              <a:tabLst>
                <a:tab pos="177800" algn="l"/>
              </a:tabLst>
            </a:pPr>
            <a:r>
              <a:rPr lang="en-US" sz="1800" u="sng" dirty="0" smtClean="0"/>
              <a:t>Second </a:t>
            </a:r>
            <a:r>
              <a:rPr lang="en-US" sz="1800" u="sng" dirty="0"/>
              <a:t>stage</a:t>
            </a:r>
            <a:r>
              <a:rPr lang="ru-RU" sz="1800" u="sng" dirty="0"/>
              <a:t>:</a:t>
            </a:r>
          </a:p>
          <a:p>
            <a:pPr indent="196850">
              <a:tabLst>
                <a:tab pos="177800" algn="l"/>
              </a:tabLst>
            </a:pPr>
            <a:endParaRPr lang="en-US" sz="1800" dirty="0"/>
          </a:p>
          <a:p>
            <a:pPr indent="196850"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en-US" sz="1800" dirty="0" smtClean="0"/>
              <a:t>1000 kg of </a:t>
            </a:r>
            <a:r>
              <a:rPr lang="en-US" sz="1800" dirty="0" err="1" smtClean="0"/>
              <a:t>HPGe</a:t>
            </a:r>
            <a:endParaRPr lang="en-US" sz="1800" dirty="0"/>
          </a:p>
          <a:p>
            <a:pPr indent="196850">
              <a:buFont typeface="Arial" panose="020B0604020202020204" pitchFamily="34" charset="0"/>
              <a:buChar char="•"/>
              <a:tabLst>
                <a:tab pos="177800" algn="l"/>
              </a:tabLst>
            </a:pPr>
            <a:endParaRPr lang="en-US" sz="1800" dirty="0" smtClean="0"/>
          </a:p>
          <a:p>
            <a:pPr indent="196850"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en-US" sz="1800" dirty="0"/>
              <a:t>Location </a:t>
            </a:r>
            <a:r>
              <a:rPr lang="en-US" sz="1800" dirty="0" smtClean="0"/>
              <a:t>to be 	determined</a:t>
            </a:r>
          </a:p>
          <a:p>
            <a:pPr indent="196850">
              <a:buFont typeface="Arial" panose="020B0604020202020204" pitchFamily="34" charset="0"/>
              <a:buChar char="•"/>
              <a:tabLst>
                <a:tab pos="177800" algn="l"/>
              </a:tabLst>
            </a:pPr>
            <a:endParaRPr lang="ru-RU" sz="1800" dirty="0" smtClean="0"/>
          </a:p>
          <a:p>
            <a:pPr indent="196850"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en-US" sz="1800" dirty="0" smtClean="0"/>
              <a:t>Goal </a:t>
            </a:r>
            <a:r>
              <a:rPr lang="en-US" sz="1800" dirty="0"/>
              <a:t>for the BI: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en-US" sz="1800" dirty="0"/>
              <a:t>	</a:t>
            </a:r>
            <a:r>
              <a:rPr lang="en-US" sz="1800" dirty="0" smtClean="0"/>
              <a:t>~30 </a:t>
            </a:r>
            <a:r>
              <a:rPr lang="en-US" sz="1800" dirty="0"/>
              <a:t>times better 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en-US" sz="1800" dirty="0"/>
              <a:t>	than current </a:t>
            </a:r>
            <a:br>
              <a:rPr lang="en-US" sz="1800" dirty="0"/>
            </a:br>
            <a:r>
              <a:rPr lang="en-US" sz="1800" dirty="0"/>
              <a:t>	GERDA </a:t>
            </a:r>
            <a:r>
              <a:rPr lang="en-US" sz="1800" dirty="0" smtClean="0"/>
              <a:t>BI</a:t>
            </a:r>
          </a:p>
          <a:p>
            <a:pPr indent="196850">
              <a:buFont typeface="Arial" panose="020B0604020202020204" pitchFamily="34" charset="0"/>
              <a:buChar char="•"/>
              <a:tabLst>
                <a:tab pos="177800" algn="l"/>
              </a:tabLst>
            </a:pPr>
            <a:endParaRPr lang="en-US" sz="1800" dirty="0"/>
          </a:p>
          <a:p>
            <a:pPr indent="196850"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en-US" sz="1800" dirty="0"/>
              <a:t>New improved </a:t>
            </a:r>
            <a:r>
              <a:rPr lang="en-US" sz="1800" dirty="0" err="1" smtClean="0"/>
              <a:t>LAr</a:t>
            </a:r>
            <a:r>
              <a:rPr lang="en-US" sz="1800" dirty="0" smtClean="0"/>
              <a:t> veto instrumentation design</a:t>
            </a:r>
            <a:endParaRPr lang="en-US" sz="1800" dirty="0"/>
          </a:p>
        </p:txBody>
      </p:sp>
      <p:sp>
        <p:nvSpPr>
          <p:cNvPr id="23" name="TextBox 22"/>
          <p:cNvSpPr txBox="1"/>
          <p:nvPr/>
        </p:nvSpPr>
        <p:spPr>
          <a:xfrm>
            <a:off x="1483565" y="932902"/>
            <a:ext cx="9563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/>
              <a:t>LEGEND (Large Enriched Germanium Experiment for </a:t>
            </a:r>
            <a:r>
              <a:rPr lang="en-US" sz="1800" dirty="0" err="1"/>
              <a:t>Neutrinoless</a:t>
            </a:r>
            <a:r>
              <a:rPr lang="en-US" sz="1800" dirty="0"/>
              <a:t> Double Beta Decay) – This collaboration is the combination of GERDA + </a:t>
            </a:r>
            <a:r>
              <a:rPr lang="en-US" sz="1800" dirty="0" err="1"/>
              <a:t>Majorana</a:t>
            </a:r>
            <a:r>
              <a:rPr lang="en-US" sz="1800" dirty="0"/>
              <a:t> + some other new groups around the globe. </a:t>
            </a:r>
          </a:p>
          <a:p>
            <a:endParaRPr lang="en-US" sz="1800" dirty="0"/>
          </a:p>
        </p:txBody>
      </p:sp>
      <p:sp>
        <p:nvSpPr>
          <p:cNvPr id="24" name="TextBox 23"/>
          <p:cNvSpPr txBox="1"/>
          <p:nvPr/>
        </p:nvSpPr>
        <p:spPr>
          <a:xfrm>
            <a:off x="3643805" y="1801642"/>
            <a:ext cx="223224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4625">
              <a:tabLst>
                <a:tab pos="261938" algn="l"/>
                <a:tab pos="2247900" algn="l"/>
              </a:tabLst>
            </a:pPr>
            <a:r>
              <a:rPr lang="en-US" sz="1800" b="1" dirty="0" smtClean="0"/>
              <a:t>LEGEND 200</a:t>
            </a:r>
          </a:p>
          <a:p>
            <a:pPr indent="174625">
              <a:tabLst>
                <a:tab pos="261938" algn="l"/>
                <a:tab pos="2247900" algn="l"/>
              </a:tabLst>
            </a:pPr>
            <a:r>
              <a:rPr lang="en-US" sz="1800" u="sng" dirty="0" smtClean="0"/>
              <a:t>First stage</a:t>
            </a:r>
            <a:r>
              <a:rPr lang="ru-RU" sz="1800" u="sng" dirty="0" smtClean="0"/>
              <a:t>:</a:t>
            </a:r>
          </a:p>
          <a:p>
            <a:pPr>
              <a:tabLst>
                <a:tab pos="2336800" algn="l"/>
              </a:tabLst>
            </a:pPr>
            <a:endParaRPr lang="ru-RU" sz="1800" u="sng" dirty="0" smtClean="0"/>
          </a:p>
          <a:p>
            <a:pPr marL="198438" indent="-198438">
              <a:buFont typeface="Arial" panose="020B0604020202020204" pitchFamily="34" charset="0"/>
              <a:buChar char="•"/>
              <a:tabLst>
                <a:tab pos="2336800" algn="l"/>
              </a:tabLst>
            </a:pPr>
            <a:r>
              <a:rPr lang="en-US" sz="1800" dirty="0" smtClean="0"/>
              <a:t>(up to) 200 kg of HPG</a:t>
            </a:r>
            <a:r>
              <a:rPr lang="ru-RU" sz="1800" dirty="0" smtClean="0"/>
              <a:t> </a:t>
            </a:r>
            <a:r>
              <a:rPr lang="en-US" sz="1800" dirty="0" smtClean="0"/>
              <a:t>inn upgraded GERDA experimental setup</a:t>
            </a:r>
          </a:p>
          <a:p>
            <a:pPr marL="198438" indent="-198438">
              <a:buFont typeface="Arial" panose="020B0604020202020204" pitchFamily="34" charset="0"/>
              <a:buChar char="•"/>
              <a:tabLst>
                <a:tab pos="2336800" algn="l"/>
              </a:tabLst>
            </a:pPr>
            <a:endParaRPr lang="en-US" sz="1800" dirty="0" smtClean="0"/>
          </a:p>
          <a:p>
            <a:pPr marL="198438" indent="-198438">
              <a:buFont typeface="Arial" panose="020B0604020202020204" pitchFamily="34" charset="0"/>
              <a:buChar char="•"/>
              <a:tabLst>
                <a:tab pos="2336800" algn="l"/>
              </a:tabLst>
            </a:pPr>
            <a:r>
              <a:rPr lang="en-US" sz="1800" dirty="0" smtClean="0"/>
              <a:t>Goal for the BI:  3-5 times better than current GERDA BI </a:t>
            </a:r>
          </a:p>
          <a:p>
            <a:pPr marL="198438" indent="-198438">
              <a:buFont typeface="Arial" panose="020B0604020202020204" pitchFamily="34" charset="0"/>
              <a:buChar char="•"/>
              <a:tabLst>
                <a:tab pos="2336800" algn="l"/>
              </a:tabLst>
            </a:pPr>
            <a:endParaRPr lang="en-US" sz="1800" dirty="0" smtClean="0"/>
          </a:p>
          <a:p>
            <a:pPr marL="198438" indent="-198438">
              <a:buFont typeface="Arial" panose="020B0604020202020204" pitchFamily="34" charset="0"/>
              <a:buChar char="•"/>
              <a:tabLst>
                <a:tab pos="2336800" algn="l"/>
              </a:tabLst>
            </a:pPr>
            <a:r>
              <a:rPr lang="en-US" sz="1800" dirty="0" smtClean="0"/>
              <a:t>New </a:t>
            </a:r>
            <a:r>
              <a:rPr lang="en-US" sz="1800" dirty="0" err="1" smtClean="0"/>
              <a:t>LAr</a:t>
            </a:r>
            <a:r>
              <a:rPr lang="en-US" sz="1800" dirty="0" smtClean="0"/>
              <a:t> veto shroud with better Suppression Factor</a:t>
            </a:r>
            <a:endParaRPr lang="en-US" sz="180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VII Annual Conference of Young Scientists and Specialists "Alushta-2018", 11 - 18 June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20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3F3F3">
                <a:alpha val="76000"/>
                <a:lumMod val="52000"/>
              </a:srgbClr>
            </a:gs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/>
          </p:cNvSpPr>
          <p:nvPr/>
        </p:nvSpPr>
        <p:spPr>
          <a:xfrm>
            <a:off x="596412" y="407389"/>
            <a:ext cx="10515600" cy="592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Individual shroud for the central string – first design</a:t>
            </a:r>
            <a:endParaRPr lang="ru-RU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D:\Dropbox\gerda\LAr_Veto\CString-Temp004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6"/>
          <a:stretch/>
        </p:blipFill>
        <p:spPr bwMode="auto">
          <a:xfrm>
            <a:off x="596412" y="739416"/>
            <a:ext cx="3181350" cy="509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Dropbox\gerda\LAr_Veto\CString-Temp0015c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662" y="1228476"/>
            <a:ext cx="1341415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Dropbox\gerda\LAr_Veto\CString-Temp0029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4" b="3918"/>
          <a:stretch/>
        </p:blipFill>
        <p:spPr bwMode="auto">
          <a:xfrm>
            <a:off x="7919260" y="1106505"/>
            <a:ext cx="3311128" cy="494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>
            <a:off x="3214396" y="3576651"/>
            <a:ext cx="115699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6615404" y="3576651"/>
            <a:ext cx="115699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98706" y="5786874"/>
            <a:ext cx="10983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u="sng" dirty="0" smtClean="0"/>
              <a:t>Motivation</a:t>
            </a:r>
            <a:r>
              <a:rPr lang="en-US" dirty="0" smtClean="0"/>
              <a:t>: Replacement of the PMT’s with high background contamination and increasing of light collection (current light collection less then 1%). The way to LEGEND </a:t>
            </a:r>
            <a:r>
              <a:rPr lang="en-US" dirty="0" err="1" smtClean="0"/>
              <a:t>LAr</a:t>
            </a:r>
            <a:r>
              <a:rPr lang="en-US" dirty="0" smtClean="0"/>
              <a:t> veto technique.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VII Annual Conference of Young Scientists and Specialists "Alushta-2018", 11 - 18 June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002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3F3F3">
                <a:alpha val="76000"/>
                <a:lumMod val="52000"/>
              </a:srgbClr>
            </a:gs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/>
          </p:cNvSpPr>
          <p:nvPr/>
        </p:nvSpPr>
        <p:spPr>
          <a:xfrm>
            <a:off x="596412" y="407389"/>
            <a:ext cx="10515600" cy="592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Individual shroud for the central string – final design</a:t>
            </a:r>
            <a:endParaRPr lang="ru-RU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8706" y="5786874"/>
            <a:ext cx="109836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u="sng" dirty="0" smtClean="0"/>
              <a:t>Motivation</a:t>
            </a:r>
            <a:r>
              <a:rPr lang="en-US" dirty="0" smtClean="0"/>
              <a:t>: Replacement of the PMT’s with high background contamination and increasing of light collection (current light collection less then 1%). </a:t>
            </a:r>
            <a:r>
              <a:rPr lang="en-US" dirty="0"/>
              <a:t>The way to LEGEND </a:t>
            </a:r>
            <a:r>
              <a:rPr lang="en-US" dirty="0" err="1"/>
              <a:t>LAr</a:t>
            </a:r>
            <a:r>
              <a:rPr lang="en-US" dirty="0"/>
              <a:t> veto technique.</a:t>
            </a:r>
          </a:p>
          <a:p>
            <a:pPr algn="just"/>
            <a:endParaRPr lang="en-US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2267">
                        <a14:backgroundMark x1="55867" y1="57200" x2="55867" y2="57200"/>
                        <a14:backgroundMark x1="50000" y1="69600" x2="58400" y2="33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149" y="770368"/>
            <a:ext cx="2789726" cy="371963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39318" y="4298275"/>
            <a:ext cx="2232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4625">
              <a:tabLst>
                <a:tab pos="261938" algn="l"/>
                <a:tab pos="2247900" algn="l"/>
              </a:tabLst>
            </a:pPr>
            <a:r>
              <a:rPr lang="en-US" dirty="0" smtClean="0"/>
              <a:t>Silicon </a:t>
            </a:r>
            <a:r>
              <a:rPr lang="en-US" sz="1800" dirty="0" smtClean="0"/>
              <a:t>rings with lower background contribution instead of copper ones</a:t>
            </a:r>
            <a:endParaRPr lang="en-US" sz="1800" dirty="0"/>
          </a:p>
        </p:txBody>
      </p:sp>
      <p:sp>
        <p:nvSpPr>
          <p:cNvPr id="11" name="AutoShape 2" descr="https://www.mpi-hd.mpg.de/gerda/internal/EB/photos/upgrade_may18/centralshroud/P518137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83621" y="1694605"/>
            <a:ext cx="4512153" cy="3384115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VII Annual Conference of Young Scientists and Specialists "Alushta-2018", 11 - 18 June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524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3F3F3">
                <a:alpha val="76000"/>
                <a:lumMod val="52000"/>
              </a:srgbClr>
            </a:gs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/>
          </p:cNvSpPr>
          <p:nvPr/>
        </p:nvSpPr>
        <p:spPr>
          <a:xfrm>
            <a:off x="596412" y="407389"/>
            <a:ext cx="10515600" cy="592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Individual shroud for the central string – installation</a:t>
            </a:r>
            <a:endParaRPr lang="ru-RU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AutoShape 2" descr="https://www.mpi-hd.mpg.de/gerda/internal/EB/photos/upgrade_may18/centralshroud/P518137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76" y="999999"/>
            <a:ext cx="6838950" cy="5129213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VII Annual Conference of Young Scientists and Specialists "Alushta-2018", 11 - 18 June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101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3F3F3">
                <a:alpha val="76000"/>
                <a:lumMod val="52000"/>
              </a:srgbClr>
            </a:gs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7362" y="3101546"/>
            <a:ext cx="5539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Thank you for your attention</a:t>
            </a:r>
            <a:endParaRPr lang="ru-RU" sz="36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VII Annual Conference of Young Scientists and Specialists "Alushta-2018", 11 - 18 June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74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3F3F3">
                <a:alpha val="76000"/>
                <a:lumMod val="52000"/>
              </a:srgbClr>
            </a:gs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VII Annual Conference of Young Scientists and Specialists "Alushta-2018", 11 - 18 June 2018</a:t>
            </a:r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233" y="1112654"/>
            <a:ext cx="9711068" cy="463269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68233" y="501650"/>
            <a:ext cx="51258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smtClean="0"/>
              <a:t>Background suppression with PSD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81635" y="5756185"/>
            <a:ext cx="100287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●	</a:t>
            </a:r>
            <a:r>
              <a:rPr lang="ru-RU" dirty="0" err="1"/>
              <a:t>Both</a:t>
            </a:r>
            <a:r>
              <a:rPr lang="ru-RU" dirty="0"/>
              <a:t> K </a:t>
            </a:r>
            <a:r>
              <a:rPr lang="ru-RU" dirty="0" err="1"/>
              <a:t>lines</a:t>
            </a:r>
            <a:r>
              <a:rPr lang="ru-RU" dirty="0"/>
              <a:t> </a:t>
            </a:r>
            <a:r>
              <a:rPr lang="ru-RU" dirty="0" err="1"/>
              <a:t>and</a:t>
            </a:r>
            <a:r>
              <a:rPr lang="ru-RU" dirty="0"/>
              <a:t> </a:t>
            </a:r>
            <a:r>
              <a:rPr lang="ru-RU" dirty="0" err="1"/>
              <a:t>high</a:t>
            </a:r>
            <a:r>
              <a:rPr lang="ru-RU" dirty="0"/>
              <a:t> </a:t>
            </a:r>
            <a:r>
              <a:rPr lang="ru-RU" dirty="0" err="1"/>
              <a:t>energy</a:t>
            </a:r>
            <a:r>
              <a:rPr lang="ru-RU" dirty="0"/>
              <a:t> α </a:t>
            </a:r>
            <a:r>
              <a:rPr lang="ru-RU" dirty="0" err="1"/>
              <a:t>events</a:t>
            </a:r>
            <a:r>
              <a:rPr lang="ru-RU" dirty="0"/>
              <a:t> </a:t>
            </a:r>
            <a:r>
              <a:rPr lang="ru-RU" dirty="0" err="1"/>
              <a:t>strongly</a:t>
            </a:r>
            <a:r>
              <a:rPr lang="ru-RU" dirty="0"/>
              <a:t> </a:t>
            </a:r>
            <a:r>
              <a:rPr lang="ru-RU" dirty="0" err="1"/>
              <a:t>suppressed</a:t>
            </a:r>
            <a:endParaRPr lang="ru-RU" dirty="0"/>
          </a:p>
          <a:p>
            <a:r>
              <a:rPr lang="ru-RU" dirty="0"/>
              <a:t>●	</a:t>
            </a:r>
            <a:r>
              <a:rPr lang="ru-RU" dirty="0" err="1"/>
              <a:t>High</a:t>
            </a:r>
            <a:r>
              <a:rPr lang="ru-RU" dirty="0"/>
              <a:t> 0νββ </a:t>
            </a:r>
            <a:r>
              <a:rPr lang="ru-RU" dirty="0" err="1"/>
              <a:t>signal</a:t>
            </a:r>
            <a:r>
              <a:rPr lang="ru-RU" dirty="0"/>
              <a:t> </a:t>
            </a:r>
            <a:r>
              <a:rPr lang="ru-RU" dirty="0" err="1"/>
              <a:t>efficiency</a:t>
            </a:r>
            <a:r>
              <a:rPr lang="ru-RU" dirty="0"/>
              <a:t>(71.2 ± 4.3)% </a:t>
            </a:r>
            <a:r>
              <a:rPr lang="ru-RU" dirty="0" err="1"/>
              <a:t>for</a:t>
            </a:r>
            <a:r>
              <a:rPr lang="ru-RU" dirty="0"/>
              <a:t> </a:t>
            </a:r>
            <a:r>
              <a:rPr lang="ru-RU" dirty="0" err="1"/>
              <a:t>Coax</a:t>
            </a:r>
            <a:r>
              <a:rPr lang="ru-RU" dirty="0"/>
              <a:t> </a:t>
            </a:r>
            <a:r>
              <a:rPr lang="ru-RU" dirty="0" err="1"/>
              <a:t>and</a:t>
            </a:r>
            <a:r>
              <a:rPr lang="ru-RU" dirty="0"/>
              <a:t> (87.6 ± 2.5)% </a:t>
            </a:r>
            <a:r>
              <a:rPr lang="ru-RU" dirty="0" err="1"/>
              <a:t>for</a:t>
            </a:r>
            <a:r>
              <a:rPr lang="ru-RU" dirty="0"/>
              <a:t> </a:t>
            </a:r>
            <a:r>
              <a:rPr lang="ru-RU" dirty="0" err="1"/>
              <a:t>BEGe</a:t>
            </a:r>
            <a:r>
              <a:rPr lang="ru-RU" dirty="0"/>
              <a:t> </a:t>
            </a:r>
            <a:r>
              <a:rPr lang="ru-RU" dirty="0" err="1"/>
              <a:t>detectors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9154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3F3F3">
                <a:alpha val="76000"/>
                <a:lumMod val="52000"/>
              </a:srgbClr>
            </a:gs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VII Annual Conference of Young Scientists and Specialists "Alushta-2018", 11 - 18 June 2018</a:t>
            </a:r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68233" y="501650"/>
            <a:ext cx="27815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/>
              <a:t>Background index</a:t>
            </a:r>
            <a:endParaRPr 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635" y="1184761"/>
            <a:ext cx="6702903" cy="453723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Прямоугольник 7"/>
              <p:cNvSpPr/>
              <p:nvPr/>
            </p:nvSpPr>
            <p:spPr>
              <a:xfrm>
                <a:off x="7985141" y="2030529"/>
                <a:ext cx="3462807" cy="12128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/>
                  <a:t>Coax*: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5.7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−2.6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+4.1</m:t>
                        </m:r>
                      </m:sup>
                    </m:sSubSup>
                  </m:oMath>
                </a14:m>
                <a:r>
                  <a:rPr lang="en-US" dirty="0"/>
                  <a:t> ∙10</a:t>
                </a:r>
                <a:r>
                  <a:rPr lang="en-US" baseline="30000" dirty="0"/>
                  <a:t>-4</a:t>
                </a:r>
                <a:r>
                  <a:rPr lang="en-US" dirty="0"/>
                  <a:t> </a:t>
                </a:r>
                <a:r>
                  <a:rPr lang="en-US" dirty="0" err="1"/>
                  <a:t>cts</a:t>
                </a:r>
                <a:r>
                  <a:rPr lang="en-US" dirty="0"/>
                  <a:t>/(</a:t>
                </a:r>
                <a:r>
                  <a:rPr lang="en-US" dirty="0" err="1"/>
                  <a:t>keV∙kg∙yr</a:t>
                </a:r>
                <a:r>
                  <a:rPr lang="en-US" dirty="0"/>
                  <a:t>)</a:t>
                </a:r>
                <a:r>
                  <a:rPr lang="en-US" dirty="0"/>
                  <a:t> </a:t>
                </a:r>
                <a:endParaRPr lang="en-US" dirty="0" smtClean="0"/>
              </a:p>
              <a:p>
                <a:endParaRPr lang="en-US" dirty="0"/>
              </a:p>
              <a:p>
                <a:r>
                  <a:rPr lang="en-US" dirty="0" err="1" smtClean="0"/>
                  <a:t>BEGe</a:t>
                </a:r>
                <a:r>
                  <a:rPr lang="en-US" dirty="0" smtClean="0"/>
                  <a:t>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5.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6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−2.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bSup>
                  </m:oMath>
                </a14:m>
                <a:r>
                  <a:rPr lang="en-US" dirty="0"/>
                  <a:t> ∙10</a:t>
                </a:r>
                <a:r>
                  <a:rPr lang="en-US" baseline="30000" dirty="0"/>
                  <a:t>-4</a:t>
                </a:r>
                <a:r>
                  <a:rPr lang="en-US" dirty="0"/>
                  <a:t> </a:t>
                </a:r>
                <a:r>
                  <a:rPr lang="en-US" dirty="0" err="1"/>
                  <a:t>cts</a:t>
                </a:r>
                <a:r>
                  <a:rPr lang="en-US" dirty="0"/>
                  <a:t>/(</a:t>
                </a:r>
                <a:r>
                  <a:rPr lang="en-US" dirty="0" err="1"/>
                  <a:t>keV∙kg∙yr</a:t>
                </a:r>
                <a:r>
                  <a:rPr lang="en-US" dirty="0"/>
                  <a:t>)</a:t>
                </a:r>
                <a:endParaRPr lang="ru-RU" dirty="0"/>
              </a:p>
              <a:p>
                <a:endParaRPr lang="ru-RU" dirty="0"/>
              </a:p>
            </p:txBody>
          </p:sp>
        </mc:Choice>
        <mc:Fallback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5141" y="2030529"/>
                <a:ext cx="3462807" cy="1212896"/>
              </a:xfrm>
              <a:prstGeom prst="rect">
                <a:avLst/>
              </a:prstGeom>
              <a:blipFill>
                <a:blip r:embed="rId3"/>
                <a:stretch>
                  <a:fillRect l="-1585" t="-2010" r="-35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Прямоугольник 8"/>
          <p:cNvSpPr/>
          <p:nvPr/>
        </p:nvSpPr>
        <p:spPr>
          <a:xfrm>
            <a:off x="990600" y="5716006"/>
            <a:ext cx="89787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*</a:t>
            </a:r>
            <a:r>
              <a:rPr lang="ru-RU" dirty="0" err="1"/>
              <a:t>Coax</a:t>
            </a:r>
            <a:r>
              <a:rPr lang="ru-RU" dirty="0"/>
              <a:t>: </a:t>
            </a:r>
            <a:r>
              <a:rPr lang="ru-RU" dirty="0" err="1"/>
              <a:t>new</a:t>
            </a:r>
            <a:r>
              <a:rPr lang="ru-RU" dirty="0"/>
              <a:t> </a:t>
            </a:r>
            <a:r>
              <a:rPr lang="ru-RU" dirty="0" err="1"/>
              <a:t>dataset</a:t>
            </a:r>
            <a:r>
              <a:rPr lang="ru-RU" dirty="0"/>
              <a:t> </a:t>
            </a:r>
            <a:r>
              <a:rPr lang="ru-RU" dirty="0" err="1"/>
              <a:t>with</a:t>
            </a:r>
            <a:r>
              <a:rPr lang="ru-RU" dirty="0"/>
              <a:t> </a:t>
            </a:r>
            <a:r>
              <a:rPr lang="ru-RU" dirty="0" err="1"/>
              <a:t>improved</a:t>
            </a:r>
            <a:r>
              <a:rPr lang="ru-RU" dirty="0"/>
              <a:t> PSD </a:t>
            </a:r>
            <a:r>
              <a:rPr lang="ru-RU" dirty="0" err="1"/>
              <a:t>BEGe</a:t>
            </a:r>
            <a:r>
              <a:rPr lang="ru-RU" dirty="0"/>
              <a:t>: </a:t>
            </a:r>
            <a:r>
              <a:rPr lang="ru-RU" dirty="0" err="1"/>
              <a:t>full</a:t>
            </a:r>
            <a:r>
              <a:rPr lang="ru-RU" dirty="0"/>
              <a:t> </a:t>
            </a:r>
            <a:r>
              <a:rPr lang="ru-RU" dirty="0" err="1"/>
              <a:t>Phase</a:t>
            </a:r>
            <a:r>
              <a:rPr lang="ru-RU" dirty="0"/>
              <a:t> II </a:t>
            </a:r>
            <a:r>
              <a:rPr lang="ru-RU" dirty="0" err="1"/>
              <a:t>dataset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50424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3F3F3">
                <a:alpha val="76000"/>
                <a:lumMod val="52000"/>
              </a:srgbClr>
            </a:gs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VII Annual Conference of Young Scientists and Specialists "Alushta-2018", 11 - 18 June 2018</a:t>
            </a:r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68233" y="501650"/>
            <a:ext cx="1009193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Background index window: 1930-2190 </a:t>
            </a:r>
            <a:r>
              <a:rPr lang="en-US" sz="2800" dirty="0" err="1"/>
              <a:t>keV</a:t>
            </a:r>
            <a:r>
              <a:rPr lang="en-US" sz="2800" dirty="0"/>
              <a:t>, excl. ±5 </a:t>
            </a:r>
            <a:r>
              <a:rPr lang="en-US" sz="2800" dirty="0" err="1"/>
              <a:t>keV</a:t>
            </a:r>
            <a:r>
              <a:rPr lang="en-US" sz="2800" dirty="0"/>
              <a:t> around two </a:t>
            </a:r>
          </a:p>
          <a:p>
            <a:r>
              <a:rPr lang="en-US" sz="2800" dirty="0"/>
              <a:t>known γ lines and around Q</a:t>
            </a:r>
            <a:r>
              <a:rPr lang="en-US" sz="2800" baseline="-25000" dirty="0"/>
              <a:t>ββ</a:t>
            </a:r>
            <a:endParaRPr lang="ru-RU" sz="2800" baseline="-25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Прямоугольник 7"/>
              <p:cNvSpPr/>
              <p:nvPr/>
            </p:nvSpPr>
            <p:spPr>
              <a:xfrm>
                <a:off x="7985141" y="2030529"/>
                <a:ext cx="3462807" cy="12128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/>
                  <a:t>Coax*: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5.7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−2.6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+4.1</m:t>
                        </m:r>
                      </m:sup>
                    </m:sSubSup>
                  </m:oMath>
                </a14:m>
                <a:r>
                  <a:rPr lang="en-US" dirty="0"/>
                  <a:t> ∙10</a:t>
                </a:r>
                <a:r>
                  <a:rPr lang="en-US" baseline="30000" dirty="0"/>
                  <a:t>-4</a:t>
                </a:r>
                <a:r>
                  <a:rPr lang="en-US" dirty="0"/>
                  <a:t> </a:t>
                </a:r>
                <a:r>
                  <a:rPr lang="en-US" dirty="0" err="1"/>
                  <a:t>cts</a:t>
                </a:r>
                <a:r>
                  <a:rPr lang="en-US" dirty="0"/>
                  <a:t>/(</a:t>
                </a:r>
                <a:r>
                  <a:rPr lang="en-US" dirty="0" err="1"/>
                  <a:t>keV∙kg∙yr</a:t>
                </a:r>
                <a:r>
                  <a:rPr lang="en-US" dirty="0"/>
                  <a:t>)</a:t>
                </a:r>
                <a:r>
                  <a:rPr lang="en-US" dirty="0"/>
                  <a:t> </a:t>
                </a:r>
                <a:endParaRPr lang="en-US" dirty="0" smtClean="0"/>
              </a:p>
              <a:p>
                <a:endParaRPr lang="en-US" dirty="0"/>
              </a:p>
              <a:p>
                <a:r>
                  <a:rPr lang="en-US" dirty="0" err="1" smtClean="0"/>
                  <a:t>BEGe</a:t>
                </a:r>
                <a:r>
                  <a:rPr lang="en-US" dirty="0" smtClean="0"/>
                  <a:t>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5.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6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−2.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bSup>
                  </m:oMath>
                </a14:m>
                <a:r>
                  <a:rPr lang="en-US" dirty="0"/>
                  <a:t> ∙10</a:t>
                </a:r>
                <a:r>
                  <a:rPr lang="en-US" baseline="30000" dirty="0"/>
                  <a:t>-4</a:t>
                </a:r>
                <a:r>
                  <a:rPr lang="en-US" dirty="0"/>
                  <a:t> </a:t>
                </a:r>
                <a:r>
                  <a:rPr lang="en-US" dirty="0" err="1"/>
                  <a:t>cts</a:t>
                </a:r>
                <a:r>
                  <a:rPr lang="en-US" dirty="0"/>
                  <a:t>/(</a:t>
                </a:r>
                <a:r>
                  <a:rPr lang="en-US" dirty="0" err="1"/>
                  <a:t>keV∙kg∙yr</a:t>
                </a:r>
                <a:r>
                  <a:rPr lang="en-US" dirty="0"/>
                  <a:t>)</a:t>
                </a:r>
                <a:endParaRPr lang="ru-RU" dirty="0"/>
              </a:p>
              <a:p>
                <a:endParaRPr lang="ru-RU" dirty="0"/>
              </a:p>
            </p:txBody>
          </p:sp>
        </mc:Choice>
        <mc:Fallback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5141" y="2030529"/>
                <a:ext cx="3462807" cy="1212896"/>
              </a:xfrm>
              <a:prstGeom prst="rect">
                <a:avLst/>
              </a:prstGeom>
              <a:blipFill>
                <a:blip r:embed="rId2"/>
                <a:stretch>
                  <a:fillRect l="-1585" t="-2010" r="-35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416" y="1639862"/>
            <a:ext cx="6497148" cy="439795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985141" y="3383056"/>
            <a:ext cx="3254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One</a:t>
            </a:r>
            <a:r>
              <a:rPr lang="ru-RU" dirty="0"/>
              <a:t> </a:t>
            </a:r>
            <a:r>
              <a:rPr lang="ru-RU" dirty="0" err="1"/>
              <a:t>new</a:t>
            </a:r>
            <a:r>
              <a:rPr lang="ru-RU" dirty="0"/>
              <a:t> </a:t>
            </a:r>
            <a:r>
              <a:rPr lang="ru-RU" dirty="0" err="1"/>
              <a:t>event</a:t>
            </a:r>
            <a:r>
              <a:rPr lang="ru-RU" dirty="0"/>
              <a:t> </a:t>
            </a:r>
            <a:r>
              <a:rPr lang="ru-RU" dirty="0" err="1"/>
              <a:t>in</a:t>
            </a:r>
            <a:r>
              <a:rPr lang="ru-RU" dirty="0"/>
              <a:t>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BEGe</a:t>
            </a:r>
            <a:r>
              <a:rPr lang="ru-RU" dirty="0"/>
              <a:t> </a:t>
            </a:r>
            <a:r>
              <a:rPr lang="ru-RU" dirty="0" err="1"/>
              <a:t>dataset</a:t>
            </a:r>
            <a:r>
              <a:rPr lang="ru-RU" dirty="0"/>
              <a:t> </a:t>
            </a:r>
            <a:r>
              <a:rPr lang="ru-RU" dirty="0" err="1"/>
              <a:t>with</a:t>
            </a:r>
            <a:r>
              <a:rPr lang="ru-RU" dirty="0"/>
              <a:t> </a:t>
            </a:r>
            <a:r>
              <a:rPr lang="ru-RU" dirty="0" err="1"/>
              <a:t>energy</a:t>
            </a:r>
            <a:r>
              <a:rPr lang="ru-RU" dirty="0"/>
              <a:t> 2042 </a:t>
            </a:r>
            <a:r>
              <a:rPr lang="ru-RU" dirty="0" err="1"/>
              <a:t>keV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2138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3F3F3">
                <a:alpha val="76000"/>
                <a:lumMod val="52000"/>
              </a:srgbClr>
            </a:gs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VII Annual Conference of Young Scientists and Specialists "Alushta-2018", 11 - 18 June 2018</a:t>
            </a:r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68233" y="501650"/>
            <a:ext cx="27955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Statistical analysis</a:t>
            </a:r>
            <a:endParaRPr lang="ru-RU" sz="2800" baseline="-25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68233" y="991217"/>
            <a:ext cx="76092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●	</a:t>
            </a:r>
            <a:r>
              <a:rPr lang="ru-RU" dirty="0" err="1"/>
              <a:t>Total</a:t>
            </a:r>
            <a:r>
              <a:rPr lang="ru-RU" dirty="0"/>
              <a:t> </a:t>
            </a:r>
            <a:r>
              <a:rPr lang="ru-RU" dirty="0" err="1"/>
              <a:t>exposure</a:t>
            </a:r>
            <a:r>
              <a:rPr lang="ru-RU" dirty="0"/>
              <a:t> 82.4 </a:t>
            </a:r>
            <a:r>
              <a:rPr lang="ru-RU" dirty="0" err="1"/>
              <a:t>kg∙yr</a:t>
            </a:r>
            <a:r>
              <a:rPr lang="ru-RU" dirty="0"/>
              <a:t> </a:t>
            </a:r>
            <a:r>
              <a:rPr lang="ru-RU" dirty="0" err="1"/>
              <a:t>incl</a:t>
            </a:r>
            <a:r>
              <a:rPr lang="ru-RU" dirty="0"/>
              <a:t>. </a:t>
            </a:r>
            <a:r>
              <a:rPr lang="ru-RU" dirty="0" err="1"/>
              <a:t>Phase</a:t>
            </a:r>
            <a:r>
              <a:rPr lang="ru-RU" dirty="0"/>
              <a:t> I</a:t>
            </a:r>
          </a:p>
          <a:p>
            <a:r>
              <a:rPr lang="ru-RU" dirty="0"/>
              <a:t>●	</a:t>
            </a:r>
            <a:r>
              <a:rPr lang="ru-RU" dirty="0" err="1"/>
              <a:t>Combined</a:t>
            </a:r>
            <a:r>
              <a:rPr lang="ru-RU" dirty="0"/>
              <a:t> </a:t>
            </a:r>
            <a:r>
              <a:rPr lang="ru-RU" dirty="0" err="1"/>
              <a:t>fit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7 </a:t>
            </a:r>
            <a:r>
              <a:rPr lang="ru-RU" dirty="0" err="1"/>
              <a:t>datasets</a:t>
            </a:r>
            <a:r>
              <a:rPr lang="ru-RU" dirty="0"/>
              <a:t> → </a:t>
            </a:r>
            <a:r>
              <a:rPr lang="ru-RU" dirty="0" err="1"/>
              <a:t>flat</a:t>
            </a:r>
            <a:r>
              <a:rPr lang="ru-RU" dirty="0"/>
              <a:t> </a:t>
            </a:r>
            <a:r>
              <a:rPr lang="ru-RU" dirty="0" err="1"/>
              <a:t>background</a:t>
            </a:r>
            <a:r>
              <a:rPr lang="ru-RU" dirty="0"/>
              <a:t> + </a:t>
            </a:r>
            <a:r>
              <a:rPr lang="ru-RU" dirty="0" err="1"/>
              <a:t>gaussian</a:t>
            </a:r>
            <a:r>
              <a:rPr lang="ru-RU" dirty="0"/>
              <a:t> </a:t>
            </a:r>
            <a:r>
              <a:rPr lang="ru-RU" dirty="0" err="1"/>
              <a:t>signal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73429" y="1615448"/>
            <a:ext cx="168584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/>
              <a:t>Dataset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 smtClean="0"/>
          </a:p>
          <a:p>
            <a:endParaRPr lang="en-US" dirty="0" smtClean="0"/>
          </a:p>
          <a:p>
            <a:r>
              <a:rPr lang="ru-RU" dirty="0" err="1" smtClean="0"/>
              <a:t>Phase</a:t>
            </a:r>
            <a:r>
              <a:rPr lang="ru-RU" dirty="0" smtClean="0"/>
              <a:t> I </a:t>
            </a:r>
            <a:r>
              <a:rPr lang="ru-RU" dirty="0" err="1" smtClean="0"/>
              <a:t>golden</a:t>
            </a:r>
            <a:r>
              <a:rPr lang="ru-RU" dirty="0" smtClean="0"/>
              <a:t> </a:t>
            </a:r>
            <a:r>
              <a:rPr lang="ru-RU" dirty="0" err="1" smtClean="0"/>
              <a:t>Phase</a:t>
            </a:r>
            <a:r>
              <a:rPr lang="ru-RU" dirty="0" smtClean="0"/>
              <a:t> I </a:t>
            </a:r>
            <a:r>
              <a:rPr lang="ru-RU" dirty="0" err="1" smtClean="0"/>
              <a:t>silver</a:t>
            </a:r>
            <a:r>
              <a:rPr lang="ru-RU" dirty="0" smtClean="0"/>
              <a:t> </a:t>
            </a:r>
            <a:r>
              <a:rPr lang="ru-RU" dirty="0" err="1" smtClean="0"/>
              <a:t>Phase</a:t>
            </a:r>
            <a:r>
              <a:rPr lang="ru-RU" dirty="0" smtClean="0"/>
              <a:t> I </a:t>
            </a:r>
            <a:r>
              <a:rPr lang="ru-RU" dirty="0" err="1" smtClean="0"/>
              <a:t>BEGe</a:t>
            </a:r>
            <a:r>
              <a:rPr lang="ru-RU" dirty="0" smtClean="0"/>
              <a:t> </a:t>
            </a:r>
            <a:r>
              <a:rPr lang="ru-RU" dirty="0" err="1" smtClean="0"/>
              <a:t>Phase</a:t>
            </a:r>
            <a:r>
              <a:rPr lang="ru-RU" dirty="0" smtClean="0"/>
              <a:t> I </a:t>
            </a:r>
            <a:r>
              <a:rPr lang="ru-RU" dirty="0" err="1" smtClean="0"/>
              <a:t>extra</a:t>
            </a:r>
            <a:r>
              <a:rPr lang="ru-RU" dirty="0" smtClean="0"/>
              <a:t> </a:t>
            </a:r>
            <a:r>
              <a:rPr lang="ru-RU" dirty="0" err="1" smtClean="0"/>
              <a:t>Phase</a:t>
            </a:r>
            <a:r>
              <a:rPr lang="ru-RU" dirty="0" smtClean="0"/>
              <a:t> II coax-1 </a:t>
            </a:r>
            <a:r>
              <a:rPr lang="ru-RU" b="1" dirty="0" err="1" smtClean="0"/>
              <a:t>Phase</a:t>
            </a:r>
            <a:r>
              <a:rPr lang="ru-RU" b="1" dirty="0" smtClean="0"/>
              <a:t> II coax-2 </a:t>
            </a:r>
            <a:r>
              <a:rPr lang="ru-RU" b="1" dirty="0" err="1" smtClean="0"/>
              <a:t>Phase</a:t>
            </a:r>
            <a:r>
              <a:rPr lang="ru-RU" b="1" dirty="0" smtClean="0"/>
              <a:t> II </a:t>
            </a:r>
            <a:r>
              <a:rPr lang="ru-RU" b="1" dirty="0" err="1" smtClean="0"/>
              <a:t>BEGe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108153" y="1615448"/>
            <a:ext cx="111130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Exposure</a:t>
            </a:r>
            <a:r>
              <a:rPr lang="ru-RU" b="1" dirty="0"/>
              <a:t> [</a:t>
            </a:r>
            <a:r>
              <a:rPr lang="ru-RU" b="1" dirty="0" err="1"/>
              <a:t>kg∙yr</a:t>
            </a:r>
            <a:r>
              <a:rPr lang="ru-RU" b="1" dirty="0"/>
              <a:t>]</a:t>
            </a:r>
          </a:p>
          <a:p>
            <a:endParaRPr lang="en-US" dirty="0"/>
          </a:p>
          <a:p>
            <a:r>
              <a:rPr lang="ru-RU" dirty="0" smtClean="0"/>
              <a:t>17.9</a:t>
            </a:r>
            <a:endParaRPr lang="ru-RU" dirty="0"/>
          </a:p>
          <a:p>
            <a:r>
              <a:rPr lang="ru-RU" dirty="0"/>
              <a:t>1.3</a:t>
            </a:r>
          </a:p>
          <a:p>
            <a:r>
              <a:rPr lang="ru-RU" dirty="0"/>
              <a:t>2.4</a:t>
            </a:r>
          </a:p>
          <a:p>
            <a:r>
              <a:rPr lang="ru-RU" dirty="0"/>
              <a:t>1.9</a:t>
            </a:r>
          </a:p>
          <a:p>
            <a:r>
              <a:rPr lang="ru-RU" dirty="0"/>
              <a:t>5.0</a:t>
            </a:r>
          </a:p>
          <a:p>
            <a:r>
              <a:rPr lang="ru-RU" b="1" dirty="0"/>
              <a:t>23.1</a:t>
            </a:r>
          </a:p>
          <a:p>
            <a:r>
              <a:rPr lang="ru-RU" b="1" dirty="0"/>
              <a:t>30.8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68342" y="1615448"/>
            <a:ext cx="848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mtClean="0"/>
              <a:t>FWHM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752211" y="1892447"/>
            <a:ext cx="691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[</a:t>
            </a:r>
            <a:r>
              <a:rPr lang="ru-RU" b="1" dirty="0" err="1"/>
              <a:t>keV</a:t>
            </a:r>
            <a:r>
              <a:rPr lang="ru-RU" b="1" dirty="0"/>
              <a:t>]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557889" y="2197348"/>
            <a:ext cx="119096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r>
              <a:rPr lang="ru-RU" dirty="0" smtClean="0"/>
              <a:t>4.3 </a:t>
            </a:r>
            <a:r>
              <a:rPr lang="ru-RU" dirty="0"/>
              <a:t>± 0.1 4.3 ± 0.1 2.7 ± 0.2 4.2 ± 0.2 3.6 ± 0.1 </a:t>
            </a:r>
            <a:r>
              <a:rPr lang="ru-RU" b="1" dirty="0"/>
              <a:t>3.6 ± 0.1 3.0 ± 0.1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087284" y="1615448"/>
            <a:ext cx="1321699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ε</a:t>
            </a:r>
            <a:endParaRPr lang="en-US" sz="2000" b="1" dirty="0" smtClean="0"/>
          </a:p>
          <a:p>
            <a:endParaRPr lang="ru-RU" dirty="0"/>
          </a:p>
          <a:p>
            <a:endParaRPr lang="en-US" dirty="0" smtClean="0"/>
          </a:p>
          <a:p>
            <a:r>
              <a:rPr lang="ru-RU" dirty="0" smtClean="0"/>
              <a:t>0.57 </a:t>
            </a:r>
            <a:r>
              <a:rPr lang="ru-RU" dirty="0"/>
              <a:t>± 0.03 0.57 ± 0.03 0.66 ± 0.02 0.58 ± 0.04 0.52 ± 0.04 </a:t>
            </a:r>
            <a:r>
              <a:rPr lang="ru-RU" b="1" dirty="0"/>
              <a:t>0.48 ± 0.04 0.60 ± 0.02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990836" y="1615448"/>
            <a:ext cx="24317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BI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b="1" dirty="0" smtClean="0"/>
              <a:t>[10</a:t>
            </a:r>
            <a:r>
              <a:rPr lang="ru-RU" b="1" baseline="30000" dirty="0" smtClean="0"/>
              <a:t>-3</a:t>
            </a:r>
            <a:r>
              <a:rPr lang="ru-RU" b="1" dirty="0" smtClean="0"/>
              <a:t> </a:t>
            </a:r>
            <a:r>
              <a:rPr lang="ru-RU" b="1" dirty="0" err="1" smtClean="0"/>
              <a:t>cts</a:t>
            </a:r>
            <a:r>
              <a:rPr lang="ru-RU" b="1" dirty="0"/>
              <a:t>/(</a:t>
            </a:r>
            <a:r>
              <a:rPr lang="ru-RU" b="1" dirty="0" err="1"/>
              <a:t>keV∙kg∙yr</a:t>
            </a:r>
            <a:r>
              <a:rPr lang="ru-RU" b="1" dirty="0"/>
              <a:t>)]</a:t>
            </a:r>
          </a:p>
          <a:p>
            <a:pPr algn="ctr"/>
            <a:endParaRPr lang="en-US" dirty="0" smtClean="0"/>
          </a:p>
          <a:p>
            <a:pPr algn="ctr"/>
            <a:r>
              <a:rPr lang="ru-RU" dirty="0" smtClean="0"/>
              <a:t>11 </a:t>
            </a:r>
            <a:r>
              <a:rPr lang="ru-RU" dirty="0"/>
              <a:t>± 2</a:t>
            </a:r>
          </a:p>
          <a:p>
            <a:pPr algn="ctr"/>
            <a:r>
              <a:rPr lang="ru-RU" dirty="0"/>
              <a:t>30 ± 10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Прямоугольник 15"/>
              <p:cNvSpPr/>
              <p:nvPr/>
            </p:nvSpPr>
            <p:spPr>
              <a:xfrm>
                <a:off x="8396518" y="2692207"/>
                <a:ext cx="1620342" cy="18212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en-US" i="1" dirty="0" smtClean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5.0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+4</m:t>
                          </m:r>
                        </m:sup>
                      </m:sSubSup>
                    </m:oMath>
                  </m:oMathPara>
                </a14:m>
                <a:endParaRPr lang="ru-RU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5.0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−3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+4</m:t>
                          </m:r>
                        </m:sup>
                      </m:sSubSup>
                    </m:oMath>
                  </m:oMathPara>
                </a14:m>
                <a:endParaRPr lang="ru-RU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−1.5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2.5</m:t>
                          </m:r>
                        </m:sup>
                      </m:sSubSup>
                    </m:oMath>
                  </m:oMathPara>
                </a14:m>
                <a:endParaRPr lang="ru-RU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</m:sSubSup>
                    </m:oMath>
                  </m:oMathPara>
                </a14:m>
                <a:endParaRPr lang="ru-RU" b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</m:sSubSup>
                    </m:oMath>
                  </m:oMathPara>
                </a14:m>
                <a:endParaRPr lang="ru-RU" b="1" dirty="0"/>
              </a:p>
            </p:txBody>
          </p:sp>
        </mc:Choice>
        <mc:Fallback>
          <p:sp>
            <p:nvSpPr>
              <p:cNvPr id="16" name="Прямоугольник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6518" y="2692207"/>
                <a:ext cx="1620342" cy="182126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Прямоугольник 16"/>
          <p:cNvSpPr/>
          <p:nvPr/>
        </p:nvSpPr>
        <p:spPr>
          <a:xfrm>
            <a:off x="901337" y="4566782"/>
            <a:ext cx="2692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/>
              <a:t>Limits</a:t>
            </a:r>
            <a:r>
              <a:rPr lang="ru-RU" sz="2800" dirty="0"/>
              <a:t> </a:t>
            </a:r>
            <a:r>
              <a:rPr lang="ru-RU" sz="2800" dirty="0" err="1"/>
              <a:t>on</a:t>
            </a:r>
            <a:r>
              <a:rPr lang="ru-RU" sz="2800" dirty="0"/>
              <a:t> </a:t>
            </a:r>
            <a:r>
              <a:rPr lang="ru-RU" sz="2800" dirty="0" err="1"/>
              <a:t>half-life</a:t>
            </a:r>
            <a:endParaRPr lang="ru-RU" sz="2800" dirty="0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679731" y="2302544"/>
            <a:ext cx="10268793" cy="6443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679731" y="4464499"/>
            <a:ext cx="10268793" cy="6443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1757282" y="4980200"/>
            <a:ext cx="24621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err="1" smtClean="0"/>
              <a:t>Frequentist</a:t>
            </a:r>
            <a:r>
              <a:rPr lang="ru-RU" i="1" dirty="0" smtClean="0"/>
              <a:t> </a:t>
            </a:r>
            <a:r>
              <a:rPr lang="ru-RU" i="1" dirty="0" err="1"/>
              <a:t>analysis</a:t>
            </a:r>
            <a:endParaRPr lang="ru-RU" i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782230" y="5339404"/>
            <a:ext cx="37756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●	</a:t>
            </a:r>
            <a:r>
              <a:rPr lang="ru-RU" dirty="0" err="1"/>
              <a:t>Best</a:t>
            </a:r>
            <a:r>
              <a:rPr lang="ru-RU" dirty="0"/>
              <a:t> </a:t>
            </a:r>
            <a:r>
              <a:rPr lang="ru-RU" dirty="0" err="1"/>
              <a:t>fit</a:t>
            </a:r>
            <a:r>
              <a:rPr lang="ru-RU" dirty="0"/>
              <a:t> → </a:t>
            </a:r>
            <a:r>
              <a:rPr lang="ru-RU" dirty="0" err="1"/>
              <a:t>no</a:t>
            </a:r>
            <a:r>
              <a:rPr lang="ru-RU" dirty="0"/>
              <a:t> </a:t>
            </a:r>
            <a:r>
              <a:rPr lang="ru-RU" dirty="0" err="1"/>
              <a:t>signal</a:t>
            </a:r>
            <a:endParaRPr lang="ru-RU" dirty="0"/>
          </a:p>
          <a:p>
            <a:r>
              <a:rPr lang="ru-RU" dirty="0"/>
              <a:t>●	T</a:t>
            </a:r>
            <a:r>
              <a:rPr lang="ru-RU" baseline="-25000" dirty="0"/>
              <a:t>1/2 </a:t>
            </a:r>
            <a:r>
              <a:rPr lang="ru-RU" dirty="0"/>
              <a:t>&gt; 0.9∙10</a:t>
            </a:r>
            <a:r>
              <a:rPr lang="ru-RU" baseline="30000" dirty="0"/>
              <a:t>26</a:t>
            </a:r>
            <a:r>
              <a:rPr lang="ru-RU" dirty="0"/>
              <a:t> </a:t>
            </a:r>
            <a:r>
              <a:rPr lang="ru-RU" dirty="0" err="1"/>
              <a:t>yr</a:t>
            </a:r>
            <a:r>
              <a:rPr lang="ru-RU" dirty="0"/>
              <a:t> (90% CL)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7158642" y="4966497"/>
            <a:ext cx="1818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err="1"/>
              <a:t>Bayesian</a:t>
            </a:r>
            <a:r>
              <a:rPr lang="ru-RU" i="1" dirty="0"/>
              <a:t> </a:t>
            </a:r>
            <a:r>
              <a:rPr lang="ru-RU" i="1" dirty="0" err="1"/>
              <a:t>analysis</a:t>
            </a:r>
            <a:endParaRPr lang="ru-RU" i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6695534" y="5324325"/>
            <a:ext cx="2717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Best</a:t>
            </a:r>
            <a:r>
              <a:rPr lang="ru-RU" dirty="0"/>
              <a:t> </a:t>
            </a:r>
            <a:r>
              <a:rPr lang="ru-RU" dirty="0" err="1"/>
              <a:t>fit</a:t>
            </a:r>
            <a:r>
              <a:rPr lang="ru-RU" dirty="0"/>
              <a:t> → </a:t>
            </a:r>
            <a:r>
              <a:rPr lang="ru-RU" dirty="0" err="1"/>
              <a:t>background</a:t>
            </a:r>
            <a:r>
              <a:rPr lang="ru-RU" dirty="0"/>
              <a:t> </a:t>
            </a:r>
            <a:r>
              <a:rPr lang="ru-RU" dirty="0" err="1"/>
              <a:t>only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6796651" y="5588730"/>
            <a:ext cx="26164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T</a:t>
            </a:r>
            <a:r>
              <a:rPr lang="ru-RU" baseline="-25000" dirty="0" smtClean="0"/>
              <a:t>1/2</a:t>
            </a:r>
            <a:r>
              <a:rPr lang="ru-RU" dirty="0" smtClean="0"/>
              <a:t> </a:t>
            </a:r>
            <a:r>
              <a:rPr lang="ru-RU" dirty="0"/>
              <a:t>&gt; 0.8∙10</a:t>
            </a:r>
            <a:r>
              <a:rPr lang="ru-RU" baseline="30000" dirty="0"/>
              <a:t>26</a:t>
            </a:r>
            <a:r>
              <a:rPr lang="ru-RU" dirty="0"/>
              <a:t> </a:t>
            </a:r>
            <a:r>
              <a:rPr lang="ru-RU" dirty="0" err="1"/>
              <a:t>yr</a:t>
            </a:r>
            <a:r>
              <a:rPr lang="ru-RU" dirty="0"/>
              <a:t> (90% CI)</a:t>
            </a:r>
          </a:p>
        </p:txBody>
      </p:sp>
    </p:spTree>
    <p:extLst>
      <p:ext uri="{BB962C8B-B14F-4D97-AF65-F5344CB8AC3E}">
        <p14:creationId xmlns:p14="http://schemas.microsoft.com/office/powerpoint/2010/main" val="277618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3F3F3">
                <a:alpha val="76000"/>
                <a:lumMod val="76000"/>
              </a:srgbClr>
            </a:gs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204" y="990601"/>
            <a:ext cx="4593630" cy="51216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117" y="687224"/>
            <a:ext cx="4325255" cy="5425038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 flipH="1">
            <a:off x="4813160" y="3807989"/>
            <a:ext cx="3099917" cy="989081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4204" y="687224"/>
            <a:ext cx="4593630" cy="3070946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 VII Annual Conference of Young Scientists and Specialists "Alushta-2018", 11 - 18 June 2018</a:t>
            </a:r>
            <a:endParaRPr lang="en-US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96412" y="188905"/>
            <a:ext cx="10515600" cy="592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GERDA</a:t>
            </a:r>
            <a:r>
              <a:rPr lang="ru-RU" sz="2800" dirty="0" smtClean="0"/>
              <a:t> </a:t>
            </a:r>
            <a:r>
              <a:rPr lang="en-US" sz="2800" dirty="0" smtClean="0"/>
              <a:t>setup location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4242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3F3F3">
                <a:alpha val="76000"/>
                <a:lumMod val="76000"/>
              </a:srgbClr>
            </a:gs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96412" y="407389"/>
            <a:ext cx="10515600" cy="592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GERDA</a:t>
            </a:r>
            <a:r>
              <a:rPr lang="ru-RU" sz="2800" dirty="0" smtClean="0"/>
              <a:t> </a:t>
            </a:r>
            <a:r>
              <a:rPr lang="en-US" sz="2800" dirty="0" smtClean="0"/>
              <a:t>setup (Phase </a:t>
            </a:r>
            <a:r>
              <a:rPr lang="en-US" sz="2800" dirty="0" smtClean="0"/>
              <a:t>II)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60" y="1690688"/>
            <a:ext cx="3136384" cy="42898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903" y="1695084"/>
            <a:ext cx="830541" cy="43258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126" y="1639489"/>
            <a:ext cx="1275161" cy="43774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06559" y="1097632"/>
            <a:ext cx="1690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Plastic scintillator</a:t>
            </a:r>
          </a:p>
          <a:p>
            <a:pPr algn="ctr"/>
            <a:r>
              <a:rPr lang="en-US" sz="1400" dirty="0"/>
              <a:t>m</a:t>
            </a:r>
            <a:r>
              <a:rPr lang="en-US" sz="1400" dirty="0" smtClean="0"/>
              <a:t>uon veto</a:t>
            </a:r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84801" y="2377926"/>
            <a:ext cx="915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Clean room</a:t>
            </a: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055153" y="4230641"/>
            <a:ext cx="1097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Liquid Argon</a:t>
            </a:r>
          </a:p>
          <a:p>
            <a:pPr algn="ctr"/>
            <a:r>
              <a:rPr lang="en-US" sz="1400" dirty="0" smtClean="0"/>
              <a:t>Cryostat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209258" y="4396154"/>
            <a:ext cx="14430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Ultra-pure water</a:t>
            </a:r>
            <a:r>
              <a:rPr lang="en-US" sz="1400" baseline="30000" dirty="0"/>
              <a:t/>
            </a:r>
            <a:br>
              <a:rPr lang="en-US" sz="1400" baseline="30000" dirty="0"/>
            </a:br>
            <a:r>
              <a:rPr lang="en-US" sz="1400" dirty="0" smtClean="0"/>
              <a:t>muon Cherenkov veto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H="1" flipV="1">
            <a:off x="3312505" y="4321663"/>
            <a:ext cx="821796" cy="164677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>
            <a:endCxn id="9" idx="3"/>
          </p:cNvCxnSpPr>
          <p:nvPr/>
        </p:nvCxnSpPr>
        <p:spPr>
          <a:xfrm flipH="1" flipV="1">
            <a:off x="1400175" y="2639536"/>
            <a:ext cx="653976" cy="163824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 flipV="1">
            <a:off x="1560486" y="4847086"/>
            <a:ext cx="493664" cy="188101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 flipV="1">
            <a:off x="2600561" y="1620852"/>
            <a:ext cx="493664" cy="227266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30635" y="1587702"/>
            <a:ext cx="1534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Low-background</a:t>
            </a:r>
          </a:p>
          <a:p>
            <a:pPr algn="ctr"/>
            <a:r>
              <a:rPr lang="en-US" sz="1400" dirty="0" smtClean="0"/>
              <a:t>PMTs</a:t>
            </a:r>
            <a:endParaRPr lang="ru-RU" sz="1400" dirty="0"/>
          </a:p>
        </p:txBody>
      </p:sp>
      <p:cxnSp>
        <p:nvCxnSpPr>
          <p:cNvPr id="17" name="Прямая соединительная линия 16"/>
          <p:cNvCxnSpPr>
            <a:stCxn id="16" idx="1"/>
          </p:cNvCxnSpPr>
          <p:nvPr/>
        </p:nvCxnSpPr>
        <p:spPr>
          <a:xfrm flipH="1">
            <a:off x="6043851" y="1849312"/>
            <a:ext cx="686784" cy="424794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730635" y="4108422"/>
            <a:ext cx="1432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WLS optical fibers</a:t>
            </a:r>
            <a:endParaRPr lang="ru-RU" sz="1400" baseline="30000" dirty="0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H="1">
            <a:off x="6387244" y="4361076"/>
            <a:ext cx="343391" cy="35078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3143250" y="2392898"/>
            <a:ext cx="2523392" cy="196817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3094225" y="4396154"/>
            <a:ext cx="2783433" cy="158442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756398" y="5698524"/>
            <a:ext cx="1633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Low-background PMTs</a:t>
            </a:r>
            <a:endParaRPr lang="ru-RU" sz="1400" baseline="30000" dirty="0"/>
          </a:p>
        </p:txBody>
      </p:sp>
      <p:cxnSp>
        <p:nvCxnSpPr>
          <p:cNvPr id="23" name="Прямая соединительная линия 22"/>
          <p:cNvCxnSpPr>
            <a:stCxn id="22" idx="1"/>
          </p:cNvCxnSpPr>
          <p:nvPr/>
        </p:nvCxnSpPr>
        <p:spPr>
          <a:xfrm flipH="1" flipV="1">
            <a:off x="6144154" y="5836831"/>
            <a:ext cx="612244" cy="123303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756398" y="2313587"/>
            <a:ext cx="1508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Silicon PMs</a:t>
            </a:r>
            <a:endParaRPr lang="ru-RU" sz="1400" baseline="30000" dirty="0"/>
          </a:p>
        </p:txBody>
      </p:sp>
      <p:cxnSp>
        <p:nvCxnSpPr>
          <p:cNvPr id="25" name="Прямая соединительная линия 24"/>
          <p:cNvCxnSpPr>
            <a:stCxn id="24" idx="1"/>
          </p:cNvCxnSpPr>
          <p:nvPr/>
        </p:nvCxnSpPr>
        <p:spPr>
          <a:xfrm flipH="1">
            <a:off x="6144154" y="2467476"/>
            <a:ext cx="612244" cy="859102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6193178" y="2188746"/>
            <a:ext cx="2840944" cy="217233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6144153" y="4396154"/>
            <a:ext cx="2783433" cy="158442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9891782" y="4236842"/>
            <a:ext cx="1508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Ge-detectors</a:t>
            </a:r>
          </a:p>
          <a:p>
            <a:pPr algn="ctr"/>
            <a:r>
              <a:rPr lang="en-US" sz="1400" dirty="0" smtClean="0"/>
              <a:t>Array </a:t>
            </a:r>
            <a:endParaRPr lang="ru-RU" sz="1400" dirty="0" smtClean="0"/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flipH="1">
            <a:off x="9667085" y="4651222"/>
            <a:ext cx="343391" cy="35078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9891782" y="2803358"/>
            <a:ext cx="1508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Low background electronics</a:t>
            </a:r>
            <a:endParaRPr lang="ru-RU" sz="1400" dirty="0" smtClean="0"/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 flipH="1">
            <a:off x="9667085" y="3217738"/>
            <a:ext cx="343391" cy="35078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198475" y="1097632"/>
            <a:ext cx="1690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LAr</a:t>
            </a:r>
            <a:r>
              <a:rPr lang="en-US" sz="1400" dirty="0" smtClean="0"/>
              <a:t> veto instrumentation</a:t>
            </a:r>
            <a:endParaRPr lang="ru-RU" sz="1400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VII Annual Conference of Young Scientists and Specialists "Alushta-2018", 11 - 18 June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570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3F3F3">
                <a:lumMod val="46000"/>
                <a:alpha val="65000"/>
              </a:srgbClr>
            </a:gs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436028"/>
            <a:ext cx="10515600" cy="669209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Fiber shroud (old design)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8" name="Picture 1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31" y="1228561"/>
            <a:ext cx="2240199" cy="4329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255" y="1879040"/>
            <a:ext cx="1784454" cy="7997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2" t="25697" r="11561" b="-1"/>
          <a:stretch/>
        </p:blipFill>
        <p:spPr>
          <a:xfrm>
            <a:off x="6263245" y="3757146"/>
            <a:ext cx="2413109" cy="16305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081" y="3737295"/>
            <a:ext cx="1368152" cy="102611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427" y="1826440"/>
            <a:ext cx="1100806" cy="971882"/>
          </a:xfrm>
          <a:prstGeom prst="rect">
            <a:avLst/>
          </a:prstGeom>
        </p:spPr>
      </p:pic>
      <p:cxnSp>
        <p:nvCxnSpPr>
          <p:cNvPr id="15" name="Прямая со стрелкой 14"/>
          <p:cNvCxnSpPr/>
          <p:nvPr/>
        </p:nvCxnSpPr>
        <p:spPr>
          <a:xfrm>
            <a:off x="3266344" y="2649410"/>
            <a:ext cx="527537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8830412" y="4161687"/>
            <a:ext cx="589084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8777658" y="2286587"/>
            <a:ext cx="641838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2338156" y="2796165"/>
            <a:ext cx="4311402" cy="1176193"/>
          </a:xfrm>
          <a:prstGeom prst="rect">
            <a:avLst/>
          </a:prstGeom>
        </p:spPr>
      </p:pic>
      <p:cxnSp>
        <p:nvCxnSpPr>
          <p:cNvPr id="28" name="Прямая со стрелкой 27"/>
          <p:cNvCxnSpPr/>
          <p:nvPr/>
        </p:nvCxnSpPr>
        <p:spPr>
          <a:xfrm>
            <a:off x="5360381" y="4161687"/>
            <a:ext cx="589084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5307627" y="2286587"/>
            <a:ext cx="641838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940231" y="5616741"/>
            <a:ext cx="23261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Fiber shroud with 6 double modules and 3 single modules</a:t>
            </a:r>
            <a:endParaRPr lang="ru-RU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3366905" y="5827756"/>
            <a:ext cx="23261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Double module</a:t>
            </a:r>
            <a:endParaRPr lang="ru-RU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6393353" y="2721140"/>
            <a:ext cx="2326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SiPM</a:t>
            </a:r>
            <a:r>
              <a:rPr lang="en-US" sz="1400" dirty="0" smtClean="0"/>
              <a:t> array</a:t>
            </a:r>
          </a:p>
          <a:p>
            <a:pPr algn="ctr"/>
            <a:r>
              <a:rPr lang="en-US" sz="1400" dirty="0" smtClean="0"/>
              <a:t>( 3 </a:t>
            </a:r>
            <a:r>
              <a:rPr lang="en-US" sz="1400" dirty="0" err="1" smtClean="0"/>
              <a:t>SiPMs</a:t>
            </a:r>
            <a:r>
              <a:rPr lang="en-US" sz="1400" dirty="0" smtClean="0"/>
              <a:t> per array</a:t>
            </a:r>
            <a:r>
              <a:rPr lang="ru-RU" sz="1400" dirty="0" smtClean="0"/>
              <a:t>)</a:t>
            </a:r>
            <a:endParaRPr lang="ru-RU" sz="1400" dirty="0"/>
          </a:p>
        </p:txBody>
      </p:sp>
      <p:sp>
        <p:nvSpPr>
          <p:cNvPr id="34" name="TextBox 33"/>
          <p:cNvSpPr txBox="1"/>
          <p:nvPr/>
        </p:nvSpPr>
        <p:spPr>
          <a:xfrm>
            <a:off x="6279698" y="5649296"/>
            <a:ext cx="2650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Light collection with 54 WLS optical fibers</a:t>
            </a:r>
            <a:endParaRPr lang="ru-RU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9351773" y="2721140"/>
            <a:ext cx="2326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Silicon PMT</a:t>
            </a:r>
            <a:endParaRPr lang="ru-RU" sz="1400" dirty="0" smtClean="0"/>
          </a:p>
          <a:p>
            <a:pPr algn="ctr"/>
            <a:r>
              <a:rPr lang="en-US" sz="1400" dirty="0" smtClean="0"/>
              <a:t>KETEK</a:t>
            </a:r>
            <a:endParaRPr lang="ru-RU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9284677" y="5425711"/>
            <a:ext cx="23932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WLS optical fibers</a:t>
            </a:r>
          </a:p>
          <a:p>
            <a:pPr algn="ctr"/>
            <a:r>
              <a:rPr lang="en-US" sz="1400" dirty="0" err="1" smtClean="0"/>
              <a:t>SaintGobain</a:t>
            </a:r>
            <a:r>
              <a:rPr lang="en-US" sz="1400" dirty="0" smtClean="0"/>
              <a:t> BCF-91(M) 1x1 mm</a:t>
            </a:r>
            <a:r>
              <a:rPr lang="ru-RU" sz="1400" dirty="0" smtClean="0"/>
              <a:t>, </a:t>
            </a:r>
            <a:r>
              <a:rPr lang="en-US" sz="1400" dirty="0" smtClean="0"/>
              <a:t>with TPB coating</a:t>
            </a:r>
            <a:endParaRPr lang="ru-RU" sz="140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VII Annual Conference of Young Scientists and Specialists "Alushta-2018", 11 - 18 June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618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3F3F3">
                <a:alpha val="76000"/>
                <a:lumMod val="76000"/>
              </a:srgbClr>
            </a:gs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685" y="729102"/>
            <a:ext cx="8632311" cy="4286666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679685" y="123412"/>
            <a:ext cx="5650523" cy="669209"/>
          </a:xfrm>
        </p:spPr>
        <p:txBody>
          <a:bodyPr>
            <a:normAutofit/>
          </a:bodyPr>
          <a:lstStyle/>
          <a:p>
            <a:r>
              <a:rPr lang="en-US" sz="2800" dirty="0"/>
              <a:t>Background suppression with </a:t>
            </a:r>
            <a:r>
              <a:rPr lang="en-US" sz="2800" dirty="0" err="1"/>
              <a:t>LAr</a:t>
            </a:r>
            <a:r>
              <a:rPr lang="en-US" sz="2800" dirty="0"/>
              <a:t> veto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35015" y="5224394"/>
            <a:ext cx="85769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●	</a:t>
            </a:r>
            <a:r>
              <a:rPr lang="ru-RU" dirty="0" err="1"/>
              <a:t>Almost</a:t>
            </a:r>
            <a:r>
              <a:rPr lang="ru-RU" dirty="0"/>
              <a:t> </a:t>
            </a:r>
            <a:r>
              <a:rPr lang="ru-RU" dirty="0" err="1"/>
              <a:t>pure</a:t>
            </a:r>
            <a:r>
              <a:rPr lang="ru-RU" dirty="0"/>
              <a:t> 2νββ </a:t>
            </a:r>
            <a:r>
              <a:rPr lang="ru-RU" dirty="0" err="1"/>
              <a:t>spectrum</a:t>
            </a:r>
            <a:r>
              <a:rPr lang="ru-RU" dirty="0"/>
              <a:t> </a:t>
            </a:r>
            <a:r>
              <a:rPr lang="ru-RU" dirty="0" err="1"/>
              <a:t>after</a:t>
            </a:r>
            <a:r>
              <a:rPr lang="ru-RU" dirty="0"/>
              <a:t> </a:t>
            </a:r>
            <a:r>
              <a:rPr lang="ru-RU" dirty="0" err="1"/>
              <a:t>LAr</a:t>
            </a:r>
            <a:r>
              <a:rPr lang="ru-RU" dirty="0"/>
              <a:t> </a:t>
            </a:r>
            <a:r>
              <a:rPr lang="ru-RU" dirty="0" err="1"/>
              <a:t>veto</a:t>
            </a:r>
            <a:r>
              <a:rPr lang="ru-RU" dirty="0"/>
              <a:t> </a:t>
            </a:r>
            <a:r>
              <a:rPr lang="ru-RU" dirty="0" err="1"/>
              <a:t>cut</a:t>
            </a:r>
            <a:r>
              <a:rPr lang="ru-RU" dirty="0"/>
              <a:t> (600-1300 </a:t>
            </a:r>
            <a:r>
              <a:rPr lang="ru-RU" dirty="0" err="1"/>
              <a:t>keV</a:t>
            </a:r>
            <a:r>
              <a:rPr lang="ru-RU" dirty="0"/>
              <a:t>)</a:t>
            </a:r>
          </a:p>
          <a:p>
            <a:r>
              <a:rPr lang="ru-RU" dirty="0"/>
              <a:t>●	</a:t>
            </a:r>
            <a:r>
              <a:rPr lang="ru-RU" dirty="0" err="1"/>
              <a:t>LAr</a:t>
            </a:r>
            <a:r>
              <a:rPr lang="ru-RU" dirty="0"/>
              <a:t> </a:t>
            </a:r>
            <a:r>
              <a:rPr lang="ru-RU" dirty="0" err="1"/>
              <a:t>veto</a:t>
            </a:r>
            <a:r>
              <a:rPr lang="ru-RU" dirty="0"/>
              <a:t> </a:t>
            </a:r>
            <a:r>
              <a:rPr lang="ru-RU" dirty="0" err="1"/>
              <a:t>cut</a:t>
            </a:r>
            <a:r>
              <a:rPr lang="ru-RU" dirty="0"/>
              <a:t> </a:t>
            </a:r>
            <a:r>
              <a:rPr lang="ru-RU" dirty="0" err="1"/>
              <a:t>signal</a:t>
            </a:r>
            <a:r>
              <a:rPr lang="ru-RU" dirty="0"/>
              <a:t> </a:t>
            </a:r>
            <a:r>
              <a:rPr lang="ru-RU" dirty="0" err="1"/>
              <a:t>acceptance</a:t>
            </a:r>
            <a:r>
              <a:rPr lang="ru-RU" dirty="0"/>
              <a:t> 97.7(1)%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VII Annual Conference of Young Scientists and Specialists "Alushta-2018", 11 - 18 June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453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3F3F3">
                <a:alpha val="76000"/>
                <a:lumMod val="71000"/>
              </a:srgbClr>
            </a:gs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596412" y="407389"/>
            <a:ext cx="10515600" cy="592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228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Th calibration</a:t>
            </a:r>
            <a:endParaRPr lang="ru-RU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2827" t="22419" r="15116" b="8101"/>
          <a:stretch/>
        </p:blipFill>
        <p:spPr>
          <a:xfrm>
            <a:off x="4923132" y="1108709"/>
            <a:ext cx="6707606" cy="51674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8733" t="24556" r="42360" b="11176"/>
          <a:stretch/>
        </p:blipFill>
        <p:spPr>
          <a:xfrm>
            <a:off x="640080" y="1108709"/>
            <a:ext cx="4131944" cy="5167431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VII Annual Conference of Young Scientists and Specialists "Alushta-2018", 11 - 18 June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676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3F3F3">
                <a:alpha val="76000"/>
                <a:lumMod val="52000"/>
              </a:srgbClr>
            </a:gs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t="16253" r="6819" b="9729"/>
          <a:stretch/>
        </p:blipFill>
        <p:spPr>
          <a:xfrm>
            <a:off x="8453213" y="4604992"/>
            <a:ext cx="3169088" cy="13343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20" y="4868194"/>
            <a:ext cx="1463142" cy="6557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848" y="4872633"/>
            <a:ext cx="1448941" cy="6494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2" t="25697" r="11561" b="-1"/>
          <a:stretch/>
        </p:blipFill>
        <p:spPr>
          <a:xfrm>
            <a:off x="372399" y="1683153"/>
            <a:ext cx="3825853" cy="25851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56790" y="1741118"/>
            <a:ext cx="3930617" cy="28137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77885" y="1429835"/>
            <a:ext cx="36014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 algn="just">
              <a:buFont typeface="Arial" panose="020B0604020202020204" pitchFamily="34" charset="0"/>
              <a:buChar char="•"/>
            </a:pPr>
            <a:r>
              <a:rPr lang="en-US" sz="1800" dirty="0" smtClean="0"/>
              <a:t>WLS optical fibers amount increased from </a:t>
            </a:r>
            <a:r>
              <a:rPr lang="ru-RU" sz="1800" dirty="0" smtClean="0"/>
              <a:t>54 </a:t>
            </a:r>
            <a:r>
              <a:rPr lang="en-US" sz="1800" dirty="0" smtClean="0"/>
              <a:t>to</a:t>
            </a:r>
            <a:r>
              <a:rPr lang="ru-RU" sz="1800" dirty="0" smtClean="0"/>
              <a:t> 81</a:t>
            </a:r>
            <a:r>
              <a:rPr lang="en-US" sz="1800" dirty="0" smtClean="0"/>
              <a:t> (per module)</a:t>
            </a:r>
            <a:r>
              <a:rPr lang="ru-RU" sz="1800" dirty="0" smtClean="0"/>
              <a:t> </a:t>
            </a:r>
            <a:r>
              <a:rPr lang="en-US" sz="1800" dirty="0" smtClean="0"/>
              <a:t>for better light collection</a:t>
            </a:r>
            <a:endParaRPr lang="ru-RU" sz="18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4477885" y="2825359"/>
            <a:ext cx="3463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 algn="just">
              <a:buFont typeface="Arial" panose="020B0604020202020204" pitchFamily="34" charset="0"/>
              <a:buChar char="•"/>
            </a:pPr>
            <a:r>
              <a:rPr lang="en-US" dirty="0" smtClean="0"/>
              <a:t>Light is collected with 9 </a:t>
            </a:r>
            <a:r>
              <a:rPr lang="en-US" dirty="0" err="1" smtClean="0"/>
              <a:t>SiPMs</a:t>
            </a:r>
            <a:r>
              <a:rPr lang="en-US" dirty="0" smtClean="0"/>
              <a:t> instead of 6 </a:t>
            </a:r>
            <a:endParaRPr lang="ru-RU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4477885" y="3949875"/>
            <a:ext cx="3299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 algn="just">
              <a:buFont typeface="Arial" panose="020B0604020202020204" pitchFamily="34" charset="0"/>
              <a:buChar char="•"/>
            </a:pPr>
            <a:r>
              <a:rPr lang="en-US" sz="1800" dirty="0" smtClean="0"/>
              <a:t>Using of synthetic quartz for </a:t>
            </a:r>
            <a:r>
              <a:rPr lang="en-US" sz="1800" dirty="0" err="1" smtClean="0"/>
              <a:t>SiPM</a:t>
            </a:r>
            <a:r>
              <a:rPr lang="en-US" dirty="0" err="1" smtClean="0"/>
              <a:t>s</a:t>
            </a:r>
            <a:r>
              <a:rPr lang="en-US" dirty="0" smtClean="0"/>
              <a:t> placement instead of </a:t>
            </a:r>
            <a:r>
              <a:rPr lang="en-US" dirty="0" smtClean="0"/>
              <a:t>the acrylic </a:t>
            </a:r>
            <a:r>
              <a:rPr lang="en-US" dirty="0" smtClean="0"/>
              <a:t>pieces</a:t>
            </a:r>
            <a:endParaRPr lang="ru-RU" sz="1800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580646" y="407389"/>
            <a:ext cx="10515600" cy="592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LAr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-veto modules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upgrade </a:t>
            </a:r>
            <a:endParaRPr lang="ru-RU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77885" y="5144562"/>
            <a:ext cx="34634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 algn="just">
              <a:buFont typeface="Arial" panose="020B0604020202020204" pitchFamily="34" charset="0"/>
              <a:buChar char="•"/>
            </a:pPr>
            <a:r>
              <a:rPr lang="en-US" dirty="0" smtClean="0"/>
              <a:t>Copper holders with reduced mass produced with high-purity materials</a:t>
            </a:r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VII Annual Conference of Young Scientists and Specialists "Alushta-2018", 11 - 18 June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348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3F3F3">
                <a:alpha val="76000"/>
                <a:lumMod val="52000"/>
              </a:srgbClr>
            </a:gs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/>
          </p:cNvSpPr>
          <p:nvPr/>
        </p:nvSpPr>
        <p:spPr>
          <a:xfrm>
            <a:off x="596412" y="407389"/>
            <a:ext cx="10515600" cy="592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odules assembling</a:t>
            </a:r>
            <a:endParaRPr lang="ru-RU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31" y="1033761"/>
            <a:ext cx="4348066" cy="232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36" y="3445777"/>
            <a:ext cx="4348066" cy="286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D:\Dropbox\gerda\LAr_Veto\IMG_114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7" b="23062"/>
          <a:stretch/>
        </p:blipFill>
        <p:spPr bwMode="auto">
          <a:xfrm rot="5400000">
            <a:off x="4418017" y="2469957"/>
            <a:ext cx="5279688" cy="240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49479" y="1870788"/>
            <a:ext cx="31194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Produced and installed</a:t>
            </a:r>
            <a:r>
              <a:rPr lang="ru-RU" dirty="0" smtClean="0"/>
              <a:t>: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9 </a:t>
            </a:r>
            <a:r>
              <a:rPr lang="en-US" dirty="0" smtClean="0"/>
              <a:t>double modules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2 </a:t>
            </a:r>
            <a:r>
              <a:rPr lang="en-US" dirty="0" smtClean="0"/>
              <a:t>single modules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r>
              <a:rPr lang="en-US" dirty="0" smtClean="0"/>
              <a:t>Tests provided</a:t>
            </a:r>
            <a:r>
              <a:rPr lang="ru-RU" dirty="0" smtClean="0"/>
              <a:t>:</a:t>
            </a:r>
            <a:endParaRPr lang="ru-RU" dirty="0" smtClean="0"/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Etching of quartz pieces </a:t>
            </a:r>
          </a:p>
          <a:p>
            <a:r>
              <a:rPr lang="en-US" dirty="0" smtClean="0"/>
              <a:t>and evaporating of aluminum layers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TPB evaporating at the WLS fibers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Electrical tests of the </a:t>
            </a:r>
            <a:r>
              <a:rPr lang="en-US" dirty="0" err="1" smtClean="0"/>
              <a:t>SiPM</a:t>
            </a:r>
            <a:r>
              <a:rPr lang="en-US" dirty="0" smtClean="0"/>
              <a:t> arrays</a:t>
            </a:r>
            <a:endParaRPr lang="ru-RU" dirty="0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VII Annual Conference of Young Scientists and Specialists "Alushta-2018", 11 - 18 June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923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3F3F3">
                <a:alpha val="76000"/>
                <a:lumMod val="52000"/>
              </a:srgbClr>
            </a:gs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/>
          </p:cNvSpPr>
          <p:nvPr/>
        </p:nvSpPr>
        <p:spPr>
          <a:xfrm>
            <a:off x="596412" y="407389"/>
            <a:ext cx="10515600" cy="592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LAr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-veto tests</a:t>
            </a:r>
            <a:endParaRPr lang="ru-RU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9" t="19914" r="15119" b="41389"/>
          <a:stretch/>
        </p:blipFill>
        <p:spPr bwMode="auto">
          <a:xfrm>
            <a:off x="613775" y="1429436"/>
            <a:ext cx="5724395" cy="4008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1" t="62804" r="21485" b="3941"/>
          <a:stretch/>
        </p:blipFill>
        <p:spPr bwMode="auto">
          <a:xfrm>
            <a:off x="6425851" y="1429436"/>
            <a:ext cx="5319039" cy="4008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96412" y="5891904"/>
            <a:ext cx="1083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</a:t>
            </a:r>
            <a:r>
              <a:rPr lang="en-US" dirty="0" err="1" smtClean="0"/>
              <a:t>cryotests</a:t>
            </a:r>
            <a:r>
              <a:rPr lang="en-US" dirty="0" smtClean="0"/>
              <a:t> of the double module with</a:t>
            </a:r>
            <a:r>
              <a:rPr lang="ru-RU" dirty="0" smtClean="0"/>
              <a:t> </a:t>
            </a:r>
            <a:r>
              <a:rPr lang="ru-RU" dirty="0" smtClean="0"/>
              <a:t>9 </a:t>
            </a:r>
            <a:r>
              <a:rPr lang="en-US" dirty="0" err="1" smtClean="0"/>
              <a:t>SiPM</a:t>
            </a:r>
            <a:r>
              <a:rPr lang="en-US" dirty="0" smtClean="0"/>
              <a:t> </a:t>
            </a:r>
            <a:r>
              <a:rPr lang="en-US" dirty="0" smtClean="0"/>
              <a:t>array and</a:t>
            </a:r>
            <a:r>
              <a:rPr lang="ru-RU" dirty="0" smtClean="0"/>
              <a:t> </a:t>
            </a:r>
            <a:r>
              <a:rPr lang="en-US" dirty="0" smtClean="0"/>
              <a:t>PMT</a:t>
            </a:r>
            <a:r>
              <a:rPr lang="ru-RU" dirty="0" smtClean="0"/>
              <a:t> </a:t>
            </a:r>
            <a:r>
              <a:rPr lang="en-US" dirty="0" smtClean="0"/>
              <a:t>R11065-20  at TUM liquid argon cryostat </a:t>
            </a:r>
            <a:r>
              <a:rPr lang="en-US" dirty="0" smtClean="0"/>
              <a:t>(Munich)</a:t>
            </a:r>
            <a:endParaRPr lang="ru-RU" dirty="0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VII Annual Conference of Young Scientists and Specialists "Alushta-2018", 11 - 18 June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8406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1478</TotalTime>
  <Words>897</Words>
  <Application>Microsoft Office PowerPoint</Application>
  <PresentationFormat>Широкоэкранный</PresentationFormat>
  <Paragraphs>183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Тема Office</vt:lpstr>
      <vt:lpstr>Liquid argon veto for the GERDA experiment</vt:lpstr>
      <vt:lpstr>Презентация PowerPoint</vt:lpstr>
      <vt:lpstr>Презентация PowerPoint</vt:lpstr>
      <vt:lpstr>Fiber shroud (old design)</vt:lpstr>
      <vt:lpstr>Background suppression with LAr veto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Egor Shevchik</dc:creator>
  <cp:lastModifiedBy>Egor Shevchik</cp:lastModifiedBy>
  <cp:revision>61</cp:revision>
  <dcterms:created xsi:type="dcterms:W3CDTF">2018-02-07T06:46:47Z</dcterms:created>
  <dcterms:modified xsi:type="dcterms:W3CDTF">2018-06-14T07:10:06Z</dcterms:modified>
</cp:coreProperties>
</file>