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7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87" r:id="rId4"/>
    <p:sldId id="259" r:id="rId5"/>
    <p:sldId id="288" r:id="rId6"/>
    <p:sldId id="261" r:id="rId7"/>
    <p:sldId id="270" r:id="rId8"/>
    <p:sldId id="295" r:id="rId9"/>
    <p:sldId id="277" r:id="rId10"/>
    <p:sldId id="298" r:id="rId11"/>
    <p:sldId id="300" r:id="rId12"/>
    <p:sldId id="311" r:id="rId13"/>
    <p:sldId id="305" r:id="rId14"/>
    <p:sldId id="313" r:id="rId15"/>
    <p:sldId id="279" r:id="rId16"/>
    <p:sldId id="280" r:id="rId17"/>
    <p:sldId id="31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604" autoAdjust="0"/>
  </p:normalViewPr>
  <p:slideViewPr>
    <p:cSldViewPr snapToGrid="0">
      <p:cViewPr varScale="1">
        <p:scale>
          <a:sx n="121" d="100"/>
          <a:sy n="121" d="100"/>
        </p:scale>
        <p:origin x="13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C9360C-D7F0-49C6-A96E-1BA4096892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3E398-F215-449B-B2A4-21803FAC13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7FACE-5D5E-4839-BFE0-E368B2E19209}" type="datetimeFigureOut">
              <a:rPr lang="en-GB" smtClean="0"/>
              <a:pPr/>
              <a:t>15/06/2018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CF741-8117-4DB1-A295-703F02596F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A412D-269B-4F75-A249-7BDE45F5E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79D46-E813-482F-ADA8-D9F1A6FD9C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32692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12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2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2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51ECEAE-1750-4B9A-9A1E-7DA70184B825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3884760" y="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9/9/16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4A0EAE-78FF-44BC-B030-247D41A53848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0FDAFD-2709-493A-90AA-EA1F7E40610B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2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TextShape 2"/>
          <p:cNvSpPr txBox="1"/>
          <p:nvPr/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1E9DF6D6-2177-4DCC-83FC-7B5A369AB3E8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2729B0-6F6F-4D1C-8D76-70AAF901D01B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B299A9-289D-46F1-83BA-50B8630BB284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2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TextShape 2"/>
          <p:cNvSpPr txBox="1"/>
          <p:nvPr/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1E9DF6D6-2177-4DCC-83FC-7B5A369AB3E8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2729B0-6F6F-4D1C-8D76-70AAF901D01B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B299A9-289D-46F1-83BA-50B8630BB284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</p:spTree>
    <p:extLst>
      <p:ext uri="{BB962C8B-B14F-4D97-AF65-F5344CB8AC3E}">
        <p14:creationId xmlns:p14="http://schemas.microsoft.com/office/powerpoint/2010/main" val="416931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CustomShape 2"/>
          <p:cNvSpPr/>
          <p:nvPr/>
        </p:nvSpPr>
        <p:spPr>
          <a:xfrm>
            <a:off x="3884760" y="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9/9/16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86515A-7B6D-471E-8244-25EC12960E7A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33F83-AECA-4464-9314-D3003ABC490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3884760" y="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9/9/16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EF0749-3D15-4D9D-A34B-D0B8ECD365D3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F63F8-98AC-4F88-8A5A-05755723A2C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3884760" y="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9/9/16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C62DB8-B6F6-48CF-925F-5572C4A284C1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7E852-3B81-413D-9220-C9CCEAE8A23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3884760" y="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9/9/16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5BBC76-8BE5-452A-BA70-EB22CD604BCD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55DC2-2169-47D1-8451-B1C743DC209D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2"/>
          <p:cNvSpPr/>
          <p:nvPr/>
        </p:nvSpPr>
        <p:spPr>
          <a:xfrm>
            <a:off x="3884760" y="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9/9/16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3645A1-6E55-4A06-BA51-4C058D9A6005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ABFE2F-1B41-4379-AB7E-A2E42FD0631B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2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TextShape 2"/>
          <p:cNvSpPr txBox="1"/>
          <p:nvPr/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B40E8C73-107A-4F68-90DC-08A7AB57D1CC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BEDEDC-7FD8-4EFE-9B12-0925A156ACB3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DDB9BC-BD86-472D-BCC2-642FF4BDF845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2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TextShape 2"/>
          <p:cNvSpPr txBox="1"/>
          <p:nvPr/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AFD3FF78-284E-4298-9899-6F38FFBCF8A4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63FB30-4BF0-4618-A860-EC8D7CFB57CF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3400C9-62CA-422B-9516-2C74A977DFC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2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TextShape 2"/>
          <p:cNvSpPr txBox="1"/>
          <p:nvPr/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9E5E56F7-9EA8-4198-AFA2-48D62EF2A363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4975FB-FDC3-433D-B5FF-2A08E997EAE7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186A4D-5CA1-49F2-85C0-8FE7B24C7BE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6/15/18</a:t>
            </a:fld>
            <a:endParaRPr lang="en-US" sz="1600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6/15/18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6/15/18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6/15/18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6/15/18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6/15/18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6/15/18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6/15/18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6/15/18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6/15/18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6/15/18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6/15/18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0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6.png"/><Relationship Id="rId5" Type="http://schemas.openxmlformats.org/officeDocument/2006/relationships/image" Target="../media/image22.wmf"/><Relationship Id="rId10" Type="http://schemas.openxmlformats.org/officeDocument/2006/relationships/image" Target="../media/image2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CustomShape 1"/>
              <p:cNvSpPr/>
              <p:nvPr/>
            </p:nvSpPr>
            <p:spPr>
              <a:xfrm>
                <a:off x="685800" y="1523956"/>
                <a:ext cx="7695720" cy="17229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algn="ctr">
                  <a:lnSpc>
                    <a:spcPct val="100000"/>
                  </a:lnSpc>
                </a:pPr>
                <a:r>
                  <a:rPr lang="en-US" sz="3200" b="1" i="1" spc="-1" dirty="0"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Search for the decay of the Higgs boson into </a:t>
                </a:r>
                <a14:m>
                  <m:oMath xmlns:m="http://schemas.openxmlformats.org/officeDocument/2006/math">
                    <m:r>
                      <a:rPr lang="en-US" sz="3200" b="1" i="1" spc="-1" dirty="0" smtClean="0"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𝒃</m:t>
                    </m:r>
                    <m:acc>
                      <m:accPr>
                        <m:chr m:val="̅"/>
                        <m:ctrlPr>
                          <a:rPr lang="en-US" sz="3200" b="1" i="1" spc="-1" dirty="0" smtClean="0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spc="-1" dirty="0" smtClean="0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3200" b="1" i="1" spc="-1" dirty="0"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 pair in VH channel with the ATLAS detector</a:t>
                </a:r>
                <a:endParaRPr lang="en-US" sz="3200" b="1" strike="noStrike" spc="-1" dirty="0">
                  <a:uFill>
                    <a:solidFill>
                      <a:srgbClr val="FFFFFF"/>
                    </a:solidFill>
                  </a:uFill>
                  <a:latin typeface="+mj-lt"/>
                </a:endParaRPr>
              </a:p>
            </p:txBody>
          </p:sp>
        </mc:Choice>
        <mc:Fallback xmlns="">
          <p:sp>
            <p:nvSpPr>
              <p:cNvPr id="123" name="CustomShap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3956"/>
                <a:ext cx="7695720" cy="1722996"/>
              </a:xfrm>
              <a:prstGeom prst="rect">
                <a:avLst/>
              </a:prstGeom>
              <a:blipFill>
                <a:blip r:embed="rId3"/>
                <a:stretch>
                  <a:fillRect l="-79" t="-4947" r="-1664" b="-21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CustomShape 2"/>
          <p:cNvSpPr/>
          <p:nvPr/>
        </p:nvSpPr>
        <p:spPr>
          <a:xfrm>
            <a:off x="694800" y="3201345"/>
            <a:ext cx="7754400" cy="20097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 dirty="0" err="1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Faig</a:t>
            </a:r>
            <a:r>
              <a:rPr lang="en-US" sz="1800" b="1" i="1" strike="noStrike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</a:t>
            </a:r>
            <a:r>
              <a:rPr lang="en-US" sz="1800" b="1" i="1" strike="noStrike" spc="-1" dirty="0" err="1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Ahmadov</a:t>
            </a:r>
            <a:endParaRPr lang="en-US" sz="1800" b="1" i="1" strike="noStrike" spc="-1" dirty="0">
              <a:uFill>
                <a:solidFill>
                  <a:srgbClr val="FFFFFF"/>
                </a:solidFill>
              </a:uFill>
              <a:latin typeface="+mj-lt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i="1" spc="-1" dirty="0">
                <a:uFill>
                  <a:solidFill>
                    <a:srgbClr val="FFFFFF"/>
                  </a:solidFill>
                </a:uFill>
                <a:latin typeface="+mj-lt"/>
              </a:rPr>
              <a:t>Joint Institute </a:t>
            </a:r>
            <a:r>
              <a:rPr lang="en-US" sz="1800" i="1" strike="noStrike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for Nuclear Research</a:t>
            </a:r>
          </a:p>
          <a:p>
            <a:pPr algn="ctr"/>
            <a:r>
              <a:rPr lang="en-US" i="1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Institute of Physics, ANAS</a:t>
            </a:r>
            <a:endParaRPr lang="en-US" spc="-1" dirty="0"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125" name="Рисунок 1"/>
          <p:cNvPicPr/>
          <p:nvPr/>
        </p:nvPicPr>
        <p:blipFill>
          <a:blip r:embed="rId4" cstate="print"/>
          <a:stretch/>
        </p:blipFill>
        <p:spPr>
          <a:xfrm>
            <a:off x="7475206" y="28136"/>
            <a:ext cx="1202787" cy="984738"/>
          </a:xfrm>
          <a:prstGeom prst="rect">
            <a:avLst/>
          </a:prstGeom>
          <a:ln>
            <a:noFill/>
          </a:ln>
        </p:spPr>
      </p:pic>
      <p:pic>
        <p:nvPicPr>
          <p:cNvPr id="126" name="Рисунок 3"/>
          <p:cNvPicPr/>
          <p:nvPr/>
        </p:nvPicPr>
        <p:blipFill>
          <a:blip r:embed="rId5" cstate="print"/>
          <a:stretch/>
        </p:blipFill>
        <p:spPr>
          <a:xfrm>
            <a:off x="3679233" y="28136"/>
            <a:ext cx="1553954" cy="984738"/>
          </a:xfrm>
          <a:prstGeom prst="rect">
            <a:avLst/>
          </a:prstGeom>
          <a:ln>
            <a:noFill/>
          </a:ln>
        </p:spPr>
      </p:pic>
      <p:pic>
        <p:nvPicPr>
          <p:cNvPr id="127" name="Рисунок 4"/>
          <p:cNvPicPr/>
          <p:nvPr/>
        </p:nvPicPr>
        <p:blipFill>
          <a:blip r:embed="rId6" cstate="print"/>
          <a:stretch/>
        </p:blipFill>
        <p:spPr>
          <a:xfrm>
            <a:off x="330591" y="28136"/>
            <a:ext cx="1202787" cy="984738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65F76C-BAE2-41FC-807B-681B77658EE8}"/>
              </a:ext>
            </a:extLst>
          </p:cNvPr>
          <p:cNvSpPr/>
          <p:nvPr/>
        </p:nvSpPr>
        <p:spPr>
          <a:xfrm>
            <a:off x="3469198" y="5415266"/>
            <a:ext cx="2205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+mj-lt"/>
              </a:rPr>
              <a:t>11-18 June 2018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0630" y="6020237"/>
            <a:ext cx="82612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VII Annual Scientific Conference of Young Scientists and Specialists of JINR</a:t>
            </a:r>
          </a:p>
          <a:p>
            <a:pPr algn="ctr"/>
            <a:r>
              <a:rPr lang="en-US" sz="1600" dirty="0">
                <a:latin typeface="+mj-lt"/>
              </a:rPr>
              <a:t> “Alushta-2018”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1107270" y="261543"/>
            <a:ext cx="727280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400"/>
            </a:lvl1pPr>
          </a:lstStyle>
          <a:p>
            <a:pPr lvl="0">
              <a:defRPr sz="1800"/>
            </a:pPr>
            <a:r>
              <a:rPr lang="en-US" sz="3600" b="1" i="1" dirty="0">
                <a:latin typeface="+mj-lt"/>
              </a:rPr>
              <a:t>BDT output</a:t>
            </a:r>
            <a:endParaRPr sz="3600" b="1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9607" y="6436429"/>
            <a:ext cx="47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  <a:endParaRPr lang="ru-RU" dirty="0"/>
          </a:p>
        </p:txBody>
      </p:sp>
      <p:pic>
        <p:nvPicPr>
          <p:cNvPr id="3074" name="Picture 2" descr="https://atlas.web.cern.ch/Atlas/GROUPS/PHYSICS/PAPERS/HIGG-2016-29/fig_0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2938" y="796786"/>
            <a:ext cx="5118386" cy="49140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60264" y="5685422"/>
            <a:ext cx="8049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latin typeface="+mj-lt"/>
              </a:rPr>
              <a:t>The BDT output post-fit distributions in the 1-lepton channel for 2-b-tag events, in the 2-jet categories in the high </a:t>
            </a:r>
            <a:r>
              <a:rPr lang="en-US" i="1" dirty="0" err="1">
                <a:latin typeface="+mj-lt"/>
              </a:rPr>
              <a:t>p</a:t>
            </a:r>
            <a:r>
              <a:rPr lang="en-US" i="1" baseline="-25000" dirty="0" err="1">
                <a:latin typeface="+mj-lt"/>
              </a:rPr>
              <a:t>T</a:t>
            </a:r>
            <a:r>
              <a:rPr lang="en-US" i="1" dirty="0" err="1">
                <a:latin typeface="+mj-lt"/>
              </a:rPr>
              <a:t>V</a:t>
            </a:r>
            <a:r>
              <a:rPr lang="en-US" i="1" dirty="0">
                <a:latin typeface="+mj-lt"/>
              </a:rPr>
              <a:t> region. </a:t>
            </a:r>
            <a:endParaRPr lang="ru-RU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723818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529254" y="264001"/>
            <a:ext cx="648891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400"/>
            </a:lvl1pPr>
          </a:lstStyle>
          <a:p>
            <a:pPr lvl="0">
              <a:defRPr sz="1800"/>
            </a:pPr>
            <a:r>
              <a:rPr lang="en-US" sz="3600" b="1" i="1" dirty="0">
                <a:latin typeface="+mj-lt"/>
              </a:rPr>
              <a:t>Some new variables in NN</a:t>
            </a:r>
            <a:endParaRPr sz="3600" b="1" i="1" dirty="0">
              <a:latin typeface="+mj-lt"/>
            </a:endParaRPr>
          </a:p>
        </p:txBody>
      </p:sp>
      <p:grpSp>
        <p:nvGrpSpPr>
          <p:cNvPr id="6" name="Группа 48">
            <a:extLst>
              <a:ext uri="{FF2B5EF4-FFF2-40B4-BE49-F238E27FC236}">
                <a16:creationId xmlns:a16="http://schemas.microsoft.com/office/drawing/2014/main" id="{D2F71DF0-D7D1-42DA-A066-BEF54D16313E}"/>
              </a:ext>
            </a:extLst>
          </p:cNvPr>
          <p:cNvGrpSpPr/>
          <p:nvPr/>
        </p:nvGrpSpPr>
        <p:grpSpPr>
          <a:xfrm>
            <a:off x="2960710" y="1399863"/>
            <a:ext cx="5888261" cy="2737662"/>
            <a:chOff x="1475656" y="1988840"/>
            <a:chExt cx="6143821" cy="3100806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3DF5EA17-C20A-4E98-824C-A5D9CC8C1E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656" y="1988840"/>
              <a:ext cx="6143821" cy="3100806"/>
              <a:chOff x="1170" y="1609"/>
              <a:chExt cx="3891" cy="1795"/>
            </a:xfrm>
          </p:grpSpPr>
          <p:grpSp>
            <p:nvGrpSpPr>
              <p:cNvPr id="17" name="Group 4">
                <a:extLst>
                  <a:ext uri="{FF2B5EF4-FFF2-40B4-BE49-F238E27FC236}">
                    <a16:creationId xmlns:a16="http://schemas.microsoft.com/office/drawing/2014/main" id="{D14116AE-1E3F-4DD4-8D4A-9A126C373A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1" y="2251"/>
                <a:ext cx="2718" cy="821"/>
                <a:chOff x="1701" y="2251"/>
                <a:chExt cx="2718" cy="821"/>
              </a:xfrm>
            </p:grpSpPr>
            <p:cxnSp>
              <p:nvCxnSpPr>
                <p:cNvPr id="35" name="AutoShape 5">
                  <a:extLst>
                    <a:ext uri="{FF2B5EF4-FFF2-40B4-BE49-F238E27FC236}">
                      <a16:creationId xmlns:a16="http://schemas.microsoft.com/office/drawing/2014/main" id="{A139A630-D2A5-4C8D-B958-918F0B3F03B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701" y="2567"/>
                  <a:ext cx="1270" cy="1"/>
                </a:xfrm>
                <a:prstGeom prst="straightConnector1">
                  <a:avLst/>
                </a:prstGeom>
                <a:noFill/>
                <a:ln w="38100">
                  <a:solidFill>
                    <a:srgbClr val="7030A0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36" name="AutoShape 6">
                  <a:extLst>
                    <a:ext uri="{FF2B5EF4-FFF2-40B4-BE49-F238E27FC236}">
                      <a16:creationId xmlns:a16="http://schemas.microsoft.com/office/drawing/2014/main" id="{32BFFF52-2979-4E07-94D7-44661AEE118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971" y="2568"/>
                  <a:ext cx="1406" cy="1"/>
                </a:xfrm>
                <a:prstGeom prst="straightConnector1">
                  <a:avLst/>
                </a:prstGeom>
                <a:noFill/>
                <a:ln w="38100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37" name="AutoShape 7">
                  <a:extLst>
                    <a:ext uri="{FF2B5EF4-FFF2-40B4-BE49-F238E27FC236}">
                      <a16:creationId xmlns:a16="http://schemas.microsoft.com/office/drawing/2014/main" id="{8676D506-8AB2-4600-8376-603C77BD3F3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925" y="2251"/>
                  <a:ext cx="862" cy="318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38" name="AutoShape 8">
                  <a:extLst>
                    <a:ext uri="{FF2B5EF4-FFF2-40B4-BE49-F238E27FC236}">
                      <a16:creationId xmlns:a16="http://schemas.microsoft.com/office/drawing/2014/main" id="{7E8793FB-80EF-444C-A5D6-DB6337CC2E4A}"/>
                    </a:ext>
                  </a:extLst>
                </p:cNvPr>
                <p:cNvCxnSpPr>
                  <a:cxnSpLocks noChangeShapeType="1"/>
                  <a:endCxn id="20" idx="1"/>
                </p:cNvCxnSpPr>
                <p:nvPr/>
              </p:nvCxnSpPr>
              <p:spPr bwMode="auto">
                <a:xfrm rot="10800000" flipV="1">
                  <a:off x="2124" y="2550"/>
                  <a:ext cx="849" cy="330"/>
                </a:xfrm>
                <a:prstGeom prst="straightConnector1">
                  <a:avLst/>
                </a:prstGeom>
                <a:noFill/>
                <a:ln w="38100">
                  <a:solidFill>
                    <a:srgbClr val="00B050"/>
                  </a:solidFill>
                  <a:miter lim="800000"/>
                  <a:headEnd/>
                  <a:tailEnd type="triangle" w="med" len="med"/>
                </a:ln>
              </p:spPr>
            </p:cxnSp>
            <p:sp>
              <p:nvSpPr>
                <p:cNvPr id="39" name="Text Box 9">
                  <a:extLst>
                    <a:ext uri="{FF2B5EF4-FFF2-40B4-BE49-F238E27FC236}">
                      <a16:creationId xmlns:a16="http://schemas.microsoft.com/office/drawing/2014/main" id="{50060C63-3208-418A-A624-5A72AA12B5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09" y="2377"/>
                  <a:ext cx="394" cy="24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>
                    <a:lnSpc>
                      <a:spcPct val="100000"/>
                    </a:lnSpc>
                    <a:buClr>
                      <a:srgbClr val="0070C0"/>
                    </a:buClr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dirty="0">
                      <a:solidFill>
                        <a:srgbClr val="0070C0"/>
                      </a:solidFill>
                      <a:latin typeface="Arial" charset="0"/>
                      <a:cs typeface="Arial" charset="0"/>
                    </a:rPr>
                    <a:t>θ*</a:t>
                  </a:r>
                </a:p>
              </p:txBody>
            </p:sp>
            <p:sp>
              <p:nvSpPr>
                <p:cNvPr id="40" name="Text Box 10">
                  <a:extLst>
                    <a:ext uri="{FF2B5EF4-FFF2-40B4-BE49-F238E27FC236}">
                      <a16:creationId xmlns:a16="http://schemas.microsoft.com/office/drawing/2014/main" id="{EAC43910-7E28-46BD-B364-D0E705DCC0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1" y="2521"/>
                  <a:ext cx="268" cy="24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lnSpc>
                      <a:spcPct val="100000"/>
                    </a:lnSpc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i="1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q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 Box 11">
                      <a:extLst>
                        <a:ext uri="{FF2B5EF4-FFF2-40B4-BE49-F238E27FC236}">
                          <a16:creationId xmlns:a16="http://schemas.microsoft.com/office/drawing/2014/main" id="{579EFFC7-2366-405C-8DC2-86037C3B4C0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95" y="2568"/>
                      <a:ext cx="224" cy="244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GB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𝑞</m:t>
                                </m:r>
                              </m:e>
                            </m:acc>
                          </m:oMath>
                        </m:oMathPara>
                      </a14:m>
                      <a:endParaRPr lang="en-GB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1" name="Text Box 11">
                      <a:extLst>
                        <a:ext uri="{FF2B5EF4-FFF2-40B4-BE49-F238E27FC236}">
                          <a16:creationId xmlns="" xmlns:a16="http://schemas.microsoft.com/office/drawing/2014/main" id="{579EFFC7-2366-405C-8DC2-86037C3B4C0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195" y="2568"/>
                      <a:ext cx="224" cy="244"/>
                    </a:xfrm>
                    <a:prstGeom prst="rect">
                      <a:avLst/>
                    </a:prstGeom>
                    <a:blipFill>
                      <a:blip r:embed="rId3" cstate="print"/>
                      <a:stretch>
                        <a:fillRect b="-6557"/>
                      </a:stretch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2" name="Text Box 12">
                  <a:extLst>
                    <a:ext uri="{FF2B5EF4-FFF2-40B4-BE49-F238E27FC236}">
                      <a16:creationId xmlns:a16="http://schemas.microsoft.com/office/drawing/2014/main" id="{154FF5B4-0AD8-49F8-AD95-5C13900619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96" y="2335"/>
                  <a:ext cx="388" cy="23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>
                    <a:lnSpc>
                      <a:spcPct val="100000"/>
                    </a:lnSpc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W</a:t>
                  </a:r>
                  <a:r>
                    <a:rPr lang="en-GB" b="1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rPr>
                    <a:t>⁻</a:t>
                  </a:r>
                </a:p>
              </p:txBody>
            </p:sp>
            <p:sp>
              <p:nvSpPr>
                <p:cNvPr id="43" name="Text Box 13">
                  <a:extLst>
                    <a:ext uri="{FF2B5EF4-FFF2-40B4-BE49-F238E27FC236}">
                      <a16:creationId xmlns:a16="http://schemas.microsoft.com/office/drawing/2014/main" id="{3C9C8ECF-CDF1-447A-BD4A-80D0BDB71A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0" y="2840"/>
                  <a:ext cx="312" cy="23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lnSpc>
                      <a:spcPct val="100000"/>
                    </a:lnSpc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H</a:t>
                  </a:r>
                </a:p>
              </p:txBody>
            </p:sp>
            <p:sp>
              <p:nvSpPr>
                <p:cNvPr id="44" name="Oval 14">
                  <a:extLst>
                    <a:ext uri="{FF2B5EF4-FFF2-40B4-BE49-F238E27FC236}">
                      <a16:creationId xmlns:a16="http://schemas.microsoft.com/office/drawing/2014/main" id="{13399279-E94E-44BE-AB05-8183862EA3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5" y="2273"/>
                  <a:ext cx="1175" cy="522"/>
                </a:xfrm>
                <a:prstGeom prst="ellipse">
                  <a:avLst/>
                </a:prstGeom>
                <a:noFill/>
                <a:ln w="25560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ea typeface="DejaVu LGC Sans" charset="0"/>
                    <a:cs typeface="DejaVu LGC Sans" charset="0"/>
                  </a:endParaRPr>
                </a:p>
              </p:txBody>
            </p:sp>
            <p:sp>
              <p:nvSpPr>
                <p:cNvPr id="45" name="Text Box 15">
                  <a:extLst>
                    <a:ext uri="{FF2B5EF4-FFF2-40B4-BE49-F238E27FC236}">
                      <a16:creationId xmlns:a16="http://schemas.microsoft.com/office/drawing/2014/main" id="{B21AC9C0-8C35-4B3C-B769-20A09FCE6D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08" y="2321"/>
                  <a:ext cx="907" cy="47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lnSpc>
                      <a:spcPct val="100000"/>
                    </a:lnSpc>
                    <a:buFont typeface="Perpetua" pitchFamily="18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i="1" dirty="0">
                      <a:solidFill>
                        <a:srgbClr val="000000"/>
                      </a:solidFill>
                      <a:latin typeface="Perpetua" pitchFamily="18" charset="0"/>
                      <a:ea typeface="DejaVu LGC Sans" charset="0"/>
                      <a:cs typeface="DejaVu LGC Sans" charset="0"/>
                    </a:rPr>
                    <a:t>     </a:t>
                  </a:r>
                  <a:r>
                    <a:rPr lang="en-GB" i="1" dirty="0">
                      <a:solidFill>
                        <a:srgbClr val="0070C0"/>
                      </a:solidFill>
                      <a:latin typeface="Arial" charset="0"/>
                      <a:cs typeface="Arial" charset="0"/>
                    </a:rPr>
                    <a:t>WH</a:t>
                  </a:r>
                </a:p>
                <a:p>
                  <a:pPr>
                    <a:lnSpc>
                      <a:spcPct val="100000"/>
                    </a:lnSpc>
                    <a:spcBef>
                      <a:spcPts val="600"/>
                    </a:spcBef>
                    <a:buFont typeface="Perpetua" pitchFamily="18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i="1" dirty="0">
                      <a:solidFill>
                        <a:srgbClr val="0070C0"/>
                      </a:solidFill>
                      <a:latin typeface="Arial" charset="0"/>
                      <a:cs typeface="Arial" charset="0"/>
                    </a:rPr>
                    <a:t>     </a:t>
                  </a:r>
                  <a:r>
                    <a:rPr lang="en-GB" i="1" dirty="0" err="1">
                      <a:solidFill>
                        <a:srgbClr val="0070C0"/>
                      </a:solidFill>
                      <a:latin typeface="Arial" charset="0"/>
                      <a:cs typeface="Arial" charset="0"/>
                    </a:rPr>
                    <a:t>c.m.s</a:t>
                  </a:r>
                  <a:r>
                    <a:rPr lang="en-GB" i="1" dirty="0">
                      <a:solidFill>
                        <a:srgbClr val="0070C0"/>
                      </a:solidFill>
                      <a:latin typeface="Arial" charset="0"/>
                      <a:cs typeface="Arial" charset="0"/>
                    </a:rPr>
                    <a:t>.</a:t>
                  </a:r>
                </a:p>
              </p:txBody>
            </p:sp>
          </p:grpSp>
          <p:grpSp>
            <p:nvGrpSpPr>
              <p:cNvPr id="18" name="Group 16">
                <a:extLst>
                  <a:ext uri="{FF2B5EF4-FFF2-40B4-BE49-F238E27FC236}">
                    <a16:creationId xmlns:a16="http://schemas.microsoft.com/office/drawing/2014/main" id="{9FE17B46-B374-42C5-B4AE-3FDF432CFF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80" y="1609"/>
                <a:ext cx="1281" cy="949"/>
                <a:chOff x="3780" y="1609"/>
                <a:chExt cx="1281" cy="949"/>
              </a:xfrm>
            </p:grpSpPr>
            <p:sp>
              <p:nvSpPr>
                <p:cNvPr id="27" name="Line 17">
                  <a:extLst>
                    <a:ext uri="{FF2B5EF4-FFF2-40B4-BE49-F238E27FC236}">
                      <a16:creationId xmlns:a16="http://schemas.microsoft.com/office/drawing/2014/main" id="{334CA602-0772-4599-90DA-65684EB7FD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62" y="1833"/>
                  <a:ext cx="938" cy="377"/>
                </a:xfrm>
                <a:prstGeom prst="line">
                  <a:avLst/>
                </a:prstGeom>
                <a:noFill/>
                <a:ln w="9360">
                  <a:solidFill>
                    <a:srgbClr val="FF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28" name="AutoShape 18">
                  <a:extLst>
                    <a:ext uri="{FF2B5EF4-FFF2-40B4-BE49-F238E27FC236}">
                      <a16:creationId xmlns:a16="http://schemas.microsoft.com/office/drawing/2014/main" id="{CE726C0B-C870-45A2-AF43-7F09C148F68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4314" y="1720"/>
                  <a:ext cx="179" cy="308"/>
                </a:xfrm>
                <a:prstGeom prst="straightConnector1">
                  <a:avLst/>
                </a:prstGeom>
                <a:noFill/>
                <a:ln w="936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29" name="AutoShape 19">
                  <a:extLst>
                    <a:ext uri="{FF2B5EF4-FFF2-40B4-BE49-F238E27FC236}">
                      <a16:creationId xmlns:a16="http://schemas.microsoft.com/office/drawing/2014/main" id="{D11677BA-005F-40F0-A588-6BE424807B2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4130" y="2036"/>
                  <a:ext cx="179" cy="325"/>
                </a:xfrm>
                <a:prstGeom prst="straightConnector1">
                  <a:avLst/>
                </a:prstGeom>
                <a:noFill/>
                <a:ln w="9360">
                  <a:solidFill>
                    <a:srgbClr val="065093"/>
                  </a:solidFill>
                  <a:miter lim="800000"/>
                  <a:headEnd/>
                  <a:tailEnd type="triangle" w="med" len="med"/>
                </a:ln>
              </p:spPr>
            </p:cxnSp>
            <p:sp>
              <p:nvSpPr>
                <p:cNvPr id="30" name="Text Box 20">
                  <a:extLst>
                    <a:ext uri="{FF2B5EF4-FFF2-40B4-BE49-F238E27FC236}">
                      <a16:creationId xmlns:a16="http://schemas.microsoft.com/office/drawing/2014/main" id="{89B35763-B0EC-4092-B77E-7E1F935F08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30" y="1609"/>
                  <a:ext cx="269" cy="23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lnSpc>
                      <a:spcPct val="100000"/>
                    </a:lnSpc>
                    <a:buClr>
                      <a:srgbClr val="FF0000"/>
                    </a:buClr>
                    <a:buFont typeface="Calibri" pitchFamily="34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FF0000"/>
                      </a:solidFill>
                      <a:latin typeface="Calibri" pitchFamily="34" charset="0"/>
                      <a:ea typeface="DejaVu LGC Sans" charset="0"/>
                      <a:cs typeface="DejaVu LGC Sans" charset="0"/>
                    </a:rPr>
                    <a:t>ℓ¯</a:t>
                  </a:r>
                </a:p>
              </p:txBody>
            </p:sp>
            <p:sp>
              <p:nvSpPr>
                <p:cNvPr id="31" name="Text Box 21">
                  <a:extLst>
                    <a:ext uri="{FF2B5EF4-FFF2-40B4-BE49-F238E27FC236}">
                      <a16:creationId xmlns:a16="http://schemas.microsoft.com/office/drawing/2014/main" id="{2B855AA2-6419-4B9B-9EC4-B5F0843CA8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91" y="2326"/>
                  <a:ext cx="312" cy="23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lnSpc>
                      <a:spcPct val="100000"/>
                    </a:lnSpc>
                    <a:buClr>
                      <a:srgbClr val="FF0000"/>
                    </a:buClr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ν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32" name="Object 31">
                      <a:extLst>
                        <a:ext uri="{FF2B5EF4-FFF2-40B4-BE49-F238E27FC236}">
                          <a16:creationId xmlns:a16="http://schemas.microsoft.com/office/drawing/2014/main" id="{02DE8B0F-D236-4DD1-9F61-921BE5BA3353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4512" y="1672"/>
                    <a:ext cx="549" cy="225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056" r:id="rId4" imgW="368280" imgH="241200" progId="">
                            <p:embed/>
                          </p:oleObj>
                        </mc:Choice>
                        <mc:Fallback>
                          <p:oleObj r:id="rId4" imgW="368280" imgH="241200" progId="">
                            <p:embed/>
                            <p:pic>
                              <p:nvPicPr>
                                <p:cNvPr id="23" name="Object 2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5">
                                  <a:extLst>
                                    <a:ext uri="{28A0092B-C50C-407E-A947-70E740481C1C}">
                                      <a14:useLocalDpi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4512" y="1672"/>
                                  <a:ext cx="549" cy="225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>
                                      <a:blipFill dpi="0" rotWithShape="0">
                                        <a:blip/>
                                        <a:srcRect/>
                                        <a:stretch>
                                          <a:fillRect/>
                                        </a:stretch>
                                      </a:blip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32" name="Object 31">
                      <a:extLst>
                        <a:ext uri="{FF2B5EF4-FFF2-40B4-BE49-F238E27FC236}">
                          <a16:creationId xmlns="" xmlns:a16="http://schemas.microsoft.com/office/drawing/2014/main" id="{02DE8B0F-D236-4DD1-9F61-921BE5BA3353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4512" y="1672"/>
                    <a:ext cx="549" cy="225"/>
                  </p:xfrm>
                  <a:graphic>
                    <a:graphicData uri="http://schemas.openxmlformats.org/presentationml/2006/ole">
                      <p:oleObj spid="_x0000_s1040" r:id="rId6" imgW="368300" imgH="241300" progId="">
                        <p:embed/>
                      </p:oleObj>
                    </a:graphicData>
                  </a:graphic>
                </p:graphicFrame>
              </mc:Fallback>
            </mc:AlternateContent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2CF90F5C-B8CB-4C47-B217-C2CB8D137D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0" y="1860"/>
                  <a:ext cx="1005" cy="384"/>
                </a:xfrm>
                <a:prstGeom prst="ellipse">
                  <a:avLst/>
                </a:prstGeom>
                <a:noFill/>
                <a:ln w="2556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ea typeface="DejaVu LGC Sans" charset="0"/>
                    <a:cs typeface="DejaVu LGC Sans" charset="0"/>
                  </a:endParaRPr>
                </a:p>
              </p:txBody>
            </p:sp>
            <p:sp>
              <p:nvSpPr>
                <p:cNvPr id="34" name="Text Box 24">
                  <a:extLst>
                    <a:ext uri="{FF2B5EF4-FFF2-40B4-BE49-F238E27FC236}">
                      <a16:creationId xmlns:a16="http://schemas.microsoft.com/office/drawing/2014/main" id="{28C06AD8-4E4C-484B-9E3F-C287F909DE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75" y="1980"/>
                  <a:ext cx="515" cy="28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>
                    <a:lnSpc>
                      <a:spcPct val="100000"/>
                    </a:lnSpc>
                    <a:buClr>
                      <a:srgbClr val="FF0000"/>
                    </a:buClr>
                    <a:buFont typeface="Calibri" pitchFamily="34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100" i="1" dirty="0">
                      <a:solidFill>
                        <a:srgbClr val="FF0000"/>
                      </a:solidFill>
                      <a:latin typeface="Calibri" pitchFamily="34" charset="0"/>
                      <a:cs typeface="Arial" charset="0"/>
                    </a:rPr>
                    <a:t>W⁻ rest </a:t>
                  </a:r>
                </a:p>
                <a:p>
                  <a:pPr>
                    <a:lnSpc>
                      <a:spcPct val="100000"/>
                    </a:lnSpc>
                    <a:buClr>
                      <a:srgbClr val="FF0000"/>
                    </a:buClr>
                    <a:buFont typeface="Calibri" pitchFamily="34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100" i="1" dirty="0">
                      <a:solidFill>
                        <a:srgbClr val="FF0000"/>
                      </a:solidFill>
                      <a:latin typeface="Calibri" pitchFamily="34" charset="0"/>
                      <a:cs typeface="Arial" charset="0"/>
                    </a:rPr>
                    <a:t>  frame</a:t>
                  </a:r>
                </a:p>
              </p:txBody>
            </p:sp>
          </p:grpSp>
          <p:grpSp>
            <p:nvGrpSpPr>
              <p:cNvPr id="19" name="Group 25">
                <a:extLst>
                  <a:ext uri="{FF2B5EF4-FFF2-40B4-BE49-F238E27FC236}">
                    <a16:creationId xmlns:a16="http://schemas.microsoft.com/office/drawing/2014/main" id="{3E75EC71-9CE9-4308-A183-835B5C7125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70" y="2689"/>
                <a:ext cx="1260" cy="715"/>
                <a:chOff x="1170" y="2689"/>
                <a:chExt cx="1260" cy="715"/>
              </a:xfrm>
            </p:grpSpPr>
            <p:sp>
              <p:nvSpPr>
                <p:cNvPr id="20" name="Line 26">
                  <a:extLst>
                    <a:ext uri="{FF2B5EF4-FFF2-40B4-BE49-F238E27FC236}">
                      <a16:creationId xmlns:a16="http://schemas.microsoft.com/office/drawing/2014/main" id="{783D43C2-F9B3-4B4A-B063-A8C3CC1D67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86" y="2880"/>
                  <a:ext cx="938" cy="376"/>
                </a:xfrm>
                <a:prstGeom prst="line">
                  <a:avLst/>
                </a:prstGeom>
                <a:noFill/>
                <a:ln w="9360">
                  <a:solidFill>
                    <a:srgbClr val="009DD9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21" name="AutoShape 27">
                  <a:extLst>
                    <a:ext uri="{FF2B5EF4-FFF2-40B4-BE49-F238E27FC236}">
                      <a16:creationId xmlns:a16="http://schemas.microsoft.com/office/drawing/2014/main" id="{827E8B8A-C343-4A8B-8208-5D1E3B14359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665" y="3049"/>
                  <a:ext cx="492" cy="168"/>
                </a:xfrm>
                <a:prstGeom prst="straightConnector1">
                  <a:avLst/>
                </a:prstGeom>
                <a:noFill/>
                <a:ln w="25560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22" name="AutoShape 28">
                  <a:extLst>
                    <a:ext uri="{FF2B5EF4-FFF2-40B4-BE49-F238E27FC236}">
                      <a16:creationId xmlns:a16="http://schemas.microsoft.com/office/drawing/2014/main" id="{893B3A12-055E-475E-8AF4-78EC02D8969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186" y="2886"/>
                  <a:ext cx="491" cy="169"/>
                </a:xfrm>
                <a:prstGeom prst="straightConnector1">
                  <a:avLst/>
                </a:prstGeom>
                <a:noFill/>
                <a:ln w="25560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</p:spPr>
            </p:cxnSp>
            <p:sp>
              <p:nvSpPr>
                <p:cNvPr id="23" name="Text Box 29">
                  <a:extLst>
                    <a:ext uri="{FF2B5EF4-FFF2-40B4-BE49-F238E27FC236}">
                      <a16:creationId xmlns:a16="http://schemas.microsoft.com/office/drawing/2014/main" id="{40939ACA-B5EB-46E4-8CDE-6DB87B0DDF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0" y="2689"/>
                  <a:ext cx="268" cy="24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lnSpc>
                      <a:spcPct val="100000"/>
                    </a:lnSpc>
                    <a:buClr>
                      <a:srgbClr val="0070C0"/>
                    </a:buClr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b="1" i="1" dirty="0">
                      <a:solidFill>
                        <a:srgbClr val="0070C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 Box 30">
                      <a:extLst>
                        <a:ext uri="{FF2B5EF4-FFF2-40B4-BE49-F238E27FC236}">
                          <a16:creationId xmlns:a16="http://schemas.microsoft.com/office/drawing/2014/main" id="{7ED4A3B5-06E4-4E12-83D8-7CB0E836286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18" y="3152"/>
                      <a:ext cx="312" cy="248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70C0"/>
                        </a:buClr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GB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GB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𝒃</m:t>
                                </m:r>
                              </m:e>
                            </m:acc>
                          </m:oMath>
                        </m:oMathPara>
                      </a14:m>
                      <a:endParaRPr lang="en-GB" b="1" dirty="0">
                        <a:solidFill>
                          <a:srgbClr val="0070C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 Box 30">
                      <a:extLst>
                        <a:ext uri="{FF2B5EF4-FFF2-40B4-BE49-F238E27FC236}">
                          <a16:creationId xmlns="" xmlns:a16="http://schemas.microsoft.com/office/drawing/2014/main" id="{7ED4A3B5-06E4-4E12-83D8-7CB0E836286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118" y="3152"/>
                      <a:ext cx="312" cy="248"/>
                    </a:xfrm>
                    <a:prstGeom prst="rect">
                      <a:avLst/>
                    </a:prstGeom>
                    <a:blipFill>
                      <a:blip r:embed="rId7" cstate="print"/>
                      <a:stretch>
                        <a:fillRect r="-3896"/>
                      </a:stretch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5" name="Oval 31">
                  <a:extLst>
                    <a:ext uri="{FF2B5EF4-FFF2-40B4-BE49-F238E27FC236}">
                      <a16:creationId xmlns:a16="http://schemas.microsoft.com/office/drawing/2014/main" id="{BF6113B2-814A-4FB4-B18C-F26F674EC0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2" y="2869"/>
                  <a:ext cx="907" cy="397"/>
                </a:xfrm>
                <a:prstGeom prst="ellipse">
                  <a:avLst/>
                </a:prstGeom>
                <a:noFill/>
                <a:ln w="25560">
                  <a:solidFill>
                    <a:srgbClr val="009DD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ea typeface="DejaVu LGC Sans" charset="0"/>
                    <a:cs typeface="DejaVu LGC Sans" charset="0"/>
                  </a:endParaRPr>
                </a:p>
              </p:txBody>
            </p:sp>
            <p:sp>
              <p:nvSpPr>
                <p:cNvPr id="26" name="Text Box 32">
                  <a:extLst>
                    <a:ext uri="{FF2B5EF4-FFF2-40B4-BE49-F238E27FC236}">
                      <a16:creationId xmlns:a16="http://schemas.microsoft.com/office/drawing/2014/main" id="{996D6FE9-03CB-4E8D-A808-027D5CFFA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04" y="3120"/>
                  <a:ext cx="540" cy="28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lnSpc>
                      <a:spcPct val="100000"/>
                    </a:lnSpc>
                    <a:buClr>
                      <a:srgbClr val="009DD9"/>
                    </a:buClr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100" i="1" dirty="0">
                      <a:solidFill>
                        <a:srgbClr val="009DD9"/>
                      </a:solidFill>
                      <a:latin typeface="Arial" charset="0"/>
                      <a:cs typeface="Arial" charset="0"/>
                    </a:rPr>
                    <a:t>H rest</a:t>
                  </a:r>
                </a:p>
                <a:p>
                  <a:pPr>
                    <a:lnSpc>
                      <a:spcPct val="100000"/>
                    </a:lnSpc>
                    <a:buClr>
                      <a:srgbClr val="009DD9"/>
                    </a:buClr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100" i="1" dirty="0">
                      <a:solidFill>
                        <a:srgbClr val="009DD9"/>
                      </a:solidFill>
                      <a:latin typeface="Arial" charset="0"/>
                      <a:cs typeface="Arial" charset="0"/>
                    </a:rPr>
                    <a:t> frame</a:t>
                  </a:r>
                </a:p>
              </p:txBody>
            </p:sp>
          </p:grpSp>
        </p:grpSp>
        <p:sp>
          <p:nvSpPr>
            <p:cNvPr id="9" name="Прямоугольник 40">
              <a:extLst>
                <a:ext uri="{FF2B5EF4-FFF2-40B4-BE49-F238E27FC236}">
                  <a16:creationId xmlns:a16="http://schemas.microsoft.com/office/drawing/2014/main" id="{81BB3D92-96E6-4C9C-A0D6-085052172366}"/>
                </a:ext>
              </a:extLst>
            </p:cNvPr>
            <p:cNvSpPr/>
            <p:nvPr/>
          </p:nvSpPr>
          <p:spPr>
            <a:xfrm>
              <a:off x="1549523" y="2044098"/>
              <a:ext cx="2675362" cy="41832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+mj-lt"/>
                </a:rPr>
                <a:t>Some useful angles</a:t>
              </a:r>
              <a:endParaRPr lang="ru-RU" dirty="0">
                <a:latin typeface="+mj-lt"/>
              </a:endParaRPr>
            </a:p>
          </p:txBody>
        </p:sp>
        <p:cxnSp>
          <p:nvCxnSpPr>
            <p:cNvPr id="10" name="Прямая со стрелкой 41">
              <a:extLst>
                <a:ext uri="{FF2B5EF4-FFF2-40B4-BE49-F238E27FC236}">
                  <a16:creationId xmlns:a16="http://schemas.microsoft.com/office/drawing/2014/main" id="{4C90FAD3-51B7-400C-AAAB-B273641F806B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rot="16200000" flipH="1">
              <a:off x="3324246" y="2025379"/>
              <a:ext cx="903910" cy="1777994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42">
              <a:extLst>
                <a:ext uri="{FF2B5EF4-FFF2-40B4-BE49-F238E27FC236}">
                  <a16:creationId xmlns:a16="http://schemas.microsoft.com/office/drawing/2014/main" id="{449C1B6C-D7C7-4F8D-837C-06D63CDBFED3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rot="16200000" flipH="1">
              <a:off x="4701365" y="648261"/>
              <a:ext cx="23929" cy="3652250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43">
              <a:extLst>
                <a:ext uri="{FF2B5EF4-FFF2-40B4-BE49-F238E27FC236}">
                  <a16:creationId xmlns:a16="http://schemas.microsoft.com/office/drawing/2014/main" id="{4A775CBE-B0C2-4565-BCF0-22265799B4B0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rot="5400000">
              <a:off x="1485105" y="2985776"/>
              <a:ext cx="1925453" cy="878744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974D49B9-DE84-4E39-B389-1AC547892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2329" y="4275238"/>
              <a:ext cx="432048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70C0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 err="1">
                  <a:solidFill>
                    <a:srgbClr val="0070C0"/>
                  </a:solidFill>
                  <a:latin typeface="Arial" charset="0"/>
                  <a:cs typeface="Arial" charset="0"/>
                </a:rPr>
                <a:t>θ</a:t>
              </a:r>
              <a:r>
                <a:rPr lang="en-GB" baseline="-25000" dirty="0" err="1">
                  <a:solidFill>
                    <a:srgbClr val="0070C0"/>
                  </a:solidFill>
                  <a:latin typeface="Arial" charset="0"/>
                  <a:cs typeface="Arial" charset="0"/>
                </a:rPr>
                <a:t>b</a:t>
              </a:r>
              <a:endParaRPr lang="en-GB" baseline="-25000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Дуга 45">
              <a:extLst>
                <a:ext uri="{FF2B5EF4-FFF2-40B4-BE49-F238E27FC236}">
                  <a16:creationId xmlns:a16="http://schemas.microsoft.com/office/drawing/2014/main" id="{E3B360E0-718F-4F6D-9013-5C9E35F515CA}"/>
                </a:ext>
              </a:extLst>
            </p:cNvPr>
            <p:cNvSpPr/>
            <p:nvPr/>
          </p:nvSpPr>
          <p:spPr>
            <a:xfrm rot="13242902">
              <a:off x="1966788" y="4352180"/>
              <a:ext cx="288032" cy="28803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Дуга 46">
              <a:extLst>
                <a:ext uri="{FF2B5EF4-FFF2-40B4-BE49-F238E27FC236}">
                  <a16:creationId xmlns:a16="http://schemas.microsoft.com/office/drawing/2014/main" id="{9A95C6C5-FB50-4A0A-A6A1-25103EFE8D2A}"/>
                </a:ext>
              </a:extLst>
            </p:cNvPr>
            <p:cNvSpPr/>
            <p:nvPr/>
          </p:nvSpPr>
          <p:spPr>
            <a:xfrm rot="2079104">
              <a:off x="4484325" y="3413331"/>
              <a:ext cx="288032" cy="28803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уга 47">
              <a:extLst>
                <a:ext uri="{FF2B5EF4-FFF2-40B4-BE49-F238E27FC236}">
                  <a16:creationId xmlns:a16="http://schemas.microsoft.com/office/drawing/2014/main" id="{4542F8DA-0C03-4B5D-82A0-91FD725ACB85}"/>
                </a:ext>
              </a:extLst>
            </p:cNvPr>
            <p:cNvSpPr/>
            <p:nvPr/>
          </p:nvSpPr>
          <p:spPr>
            <a:xfrm rot="619392">
              <a:off x="6419393" y="2467697"/>
              <a:ext cx="269133" cy="291475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6" name="Picture 6">
            <a:extLst>
              <a:ext uri="{FF2B5EF4-FFF2-40B4-BE49-F238E27FC236}">
                <a16:creationId xmlns:a16="http://schemas.microsoft.com/office/drawing/2014/main" id="{F63A5885-85C8-4C1B-8F1C-7742113CA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037" y="4740220"/>
            <a:ext cx="2573898" cy="14042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" name="Picture 7">
            <a:extLst>
              <a:ext uri="{FF2B5EF4-FFF2-40B4-BE49-F238E27FC236}">
                <a16:creationId xmlns:a16="http://schemas.microsoft.com/office/drawing/2014/main" id="{4FA97579-9A95-411B-B540-DA971856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3021" y="4755695"/>
            <a:ext cx="2573898" cy="14027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8" name="Picture 5">
            <a:extLst>
              <a:ext uri="{FF2B5EF4-FFF2-40B4-BE49-F238E27FC236}">
                <a16:creationId xmlns:a16="http://schemas.microsoft.com/office/drawing/2014/main" id="{05B9CE53-56D1-47A8-A6C6-05600277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92917" y="4725104"/>
            <a:ext cx="2573898" cy="1428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49" name="Прямоугольник 43">
            <a:extLst>
              <a:ext uri="{FF2B5EF4-FFF2-40B4-BE49-F238E27FC236}">
                <a16:creationId xmlns:a16="http://schemas.microsoft.com/office/drawing/2014/main" id="{E5B9D51A-FAB5-4293-8065-25A8A4D46CD4}"/>
              </a:ext>
            </a:extLst>
          </p:cNvPr>
          <p:cNvSpPr/>
          <p:nvPr/>
        </p:nvSpPr>
        <p:spPr>
          <a:xfrm>
            <a:off x="4122281" y="4320539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err="1">
                <a:solidFill>
                  <a:schemeClr val="tx1"/>
                </a:solidFill>
                <a:ea typeface="MS Gothic" pitchFamily="49" charset="-128"/>
              </a:rPr>
              <a:t>cosθ</a:t>
            </a:r>
            <a:r>
              <a:rPr lang="en-GB" b="1" i="1" baseline="-25000" dirty="0" err="1">
                <a:solidFill>
                  <a:schemeClr val="tx1"/>
                </a:solidFill>
                <a:ea typeface="MS Gothic" pitchFamily="49" charset="-128"/>
              </a:rPr>
              <a:t>w</a:t>
            </a:r>
            <a:endParaRPr lang="ru-RU" dirty="0"/>
          </a:p>
        </p:txBody>
      </p:sp>
      <p:sp>
        <p:nvSpPr>
          <p:cNvPr id="50" name="Прямоугольник 44">
            <a:extLst>
              <a:ext uri="{FF2B5EF4-FFF2-40B4-BE49-F238E27FC236}">
                <a16:creationId xmlns:a16="http://schemas.microsoft.com/office/drawing/2014/main" id="{8356FBAF-4B11-406E-9EAE-7EA96FDE9927}"/>
              </a:ext>
            </a:extLst>
          </p:cNvPr>
          <p:cNvSpPr/>
          <p:nvPr/>
        </p:nvSpPr>
        <p:spPr>
          <a:xfrm>
            <a:off x="1327416" y="4334187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err="1">
                <a:solidFill>
                  <a:schemeClr val="tx1"/>
                </a:solidFill>
                <a:ea typeface="MS Gothic" pitchFamily="49" charset="-128"/>
              </a:rPr>
              <a:t>cosθ</a:t>
            </a:r>
            <a:r>
              <a:rPr lang="en-GB" b="1" i="1" baseline="-25000" dirty="0" err="1">
                <a:solidFill>
                  <a:schemeClr val="tx1"/>
                </a:solidFill>
                <a:ea typeface="MS Gothic" pitchFamily="49" charset="-128"/>
              </a:rPr>
              <a:t>e</a:t>
            </a:r>
            <a:r>
              <a:rPr lang="en-GB" b="1" i="1" baseline="30000" dirty="0">
                <a:solidFill>
                  <a:schemeClr val="tx1"/>
                </a:solidFill>
                <a:ea typeface="MS Gothic" pitchFamily="49" charset="-128"/>
              </a:rPr>
              <a:t>*</a:t>
            </a:r>
            <a:endParaRPr lang="ru-RU" dirty="0"/>
          </a:p>
        </p:txBody>
      </p:sp>
      <p:sp>
        <p:nvSpPr>
          <p:cNvPr id="51" name="Прямоугольник 45">
            <a:extLst>
              <a:ext uri="{FF2B5EF4-FFF2-40B4-BE49-F238E27FC236}">
                <a16:creationId xmlns:a16="http://schemas.microsoft.com/office/drawing/2014/main" id="{4F8A07F4-2D31-49FF-83A6-F9918B0331BF}"/>
              </a:ext>
            </a:extLst>
          </p:cNvPr>
          <p:cNvSpPr/>
          <p:nvPr/>
        </p:nvSpPr>
        <p:spPr>
          <a:xfrm>
            <a:off x="7001973" y="4306891"/>
            <a:ext cx="946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err="1">
                <a:solidFill>
                  <a:schemeClr val="tx1"/>
                </a:solidFill>
                <a:ea typeface="MS Gothic" pitchFamily="49" charset="-128"/>
              </a:rPr>
              <a:t>cosθ</a:t>
            </a:r>
            <a:r>
              <a:rPr lang="en-GB" b="1" i="1" baseline="-25000" dirty="0" err="1">
                <a:solidFill>
                  <a:schemeClr val="tx1"/>
                </a:solidFill>
                <a:ea typeface="MS Gothic" pitchFamily="49" charset="-128"/>
              </a:rPr>
              <a:t>b</a:t>
            </a:r>
            <a:r>
              <a:rPr lang="en-GB" b="1" i="1" baseline="30000" dirty="0">
                <a:solidFill>
                  <a:schemeClr val="tx1"/>
                </a:solidFill>
                <a:ea typeface="MS Gothic" pitchFamily="49" charset="-128"/>
              </a:rPr>
              <a:t>*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Прямоугольник 46">
                <a:extLst>
                  <a:ext uri="{FF2B5EF4-FFF2-40B4-BE49-F238E27FC236}">
                    <a16:creationId xmlns:a16="http://schemas.microsoft.com/office/drawing/2014/main" id="{D46E281C-E33E-4A08-A44C-E6C139DDFDC4}"/>
                  </a:ext>
                </a:extLst>
              </p:cNvPr>
              <p:cNvSpPr/>
              <p:nvPr/>
            </p:nvSpPr>
            <p:spPr>
              <a:xfrm>
                <a:off x="382534" y="3427167"/>
                <a:ext cx="776671" cy="1105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MS Gothic" pitchFamily="49" charset="-128"/>
                      </a:rPr>
                      <m:t>𝑾𝒁</m:t>
                    </m:r>
                    <m:r>
                      <a:rPr lang="en-GB" sz="1400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MS Gothic" pitchFamily="49" charset="-128"/>
                      </a:rPr>
                      <m:t>𝒃</m:t>
                    </m:r>
                    <m:acc>
                      <m:accPr>
                        <m:chr m:val="̅"/>
                        <m:ctrlPr>
                          <a:rPr lang="en-GB" sz="1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MS Gothic" pitchFamily="49" charset="-128"/>
                          </a:rPr>
                        </m:ctrlPr>
                      </m:accPr>
                      <m:e>
                        <m:r>
                          <a:rPr lang="en-US" sz="1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MS Gothic" pitchFamily="49" charset="-128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chemeClr val="tx1"/>
                    </a:solidFill>
                    <a:ea typeface="MS Gothic" pitchFamily="49" charset="-128"/>
                  </a:rPr>
                  <a:t> </a:t>
                </a:r>
              </a:p>
              <a:p>
                <a:pPr>
                  <a:lnSpc>
                    <a:spcPct val="15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Gothic" pitchFamily="49" charset="-128"/>
                        </a:rPr>
                        <m:t>𝑾𝑯</m:t>
                      </m:r>
                      <m:r>
                        <a:rPr lang="en-GB" sz="14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Gothic" pitchFamily="49" charset="-128"/>
                        </a:rPr>
                        <m:t>𝒃</m:t>
                      </m:r>
                      <m:acc>
                        <m:accPr>
                          <m:chr m:val="̅"/>
                          <m:ctrlPr>
                            <a:rPr lang="en-GB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Gothic" pitchFamily="49" charset="-128"/>
                            </a:rPr>
                          </m:ctrlPr>
                        </m:accPr>
                        <m:e>
                          <m:r>
                            <a:rPr lang="en-US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Gothic" pitchFamily="49" charset="-128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ea typeface="MS Gothic" pitchFamily="49" charset="-128"/>
                </a:endParaRPr>
              </a:p>
              <a:p>
                <a:pPr>
                  <a:lnSpc>
                    <a:spcPct val="15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S Gothic" pitchFamily="49" charset="-128"/>
                        </a:rPr>
                        <m:t>𝑾𝒃</m:t>
                      </m:r>
                      <m:acc>
                        <m:accPr>
                          <m:chr m:val="̅"/>
                          <m:ctrlPr>
                            <a:rPr lang="en-GB" sz="1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S Gothic" pitchFamily="49" charset="-128"/>
                            </a:rPr>
                          </m:ctrlPr>
                        </m:accPr>
                        <m:e>
                          <m:r>
                            <a:rPr lang="en-US" sz="1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S Gothic" pitchFamily="49" charset="-128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ea typeface="MS Gothic" pitchFamily="49" charset="-128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52" name="Прямоугольник 46">
                <a:extLst>
                  <a:ext uri="{FF2B5EF4-FFF2-40B4-BE49-F238E27FC236}">
                    <a16:creationId xmlns:a16="http://schemas.microsoft.com/office/drawing/2014/main" id="{D46E281C-E33E-4A08-A44C-E6C139DDFD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34" y="3427167"/>
                <a:ext cx="776671" cy="11053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8609607" y="6436429"/>
            <a:ext cx="47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7552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tlas.web.cern.ch/Atlas/GROUPS/PHYSICS/PAPERS/HIGG-2016-29/fig_0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425" y="1719141"/>
            <a:ext cx="4459458" cy="4063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Shape 1"/>
          <p:cNvSpPr txBox="1"/>
          <p:nvPr/>
        </p:nvSpPr>
        <p:spPr>
          <a:xfrm>
            <a:off x="1613400" y="325742"/>
            <a:ext cx="5917199" cy="6167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i="1" dirty="0">
                <a:latin typeface="+mj-lt"/>
              </a:rPr>
              <a:t>Cut-Flow result</a:t>
            </a:r>
            <a:endParaRPr sz="36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507" y="2020821"/>
            <a:ext cx="36897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+mj-lt"/>
              </a:rPr>
              <a:t>The cut-flow method of the analysis was applied to the experimental data at 13 </a:t>
            </a:r>
            <a:r>
              <a:rPr lang="en-US" dirty="0" err="1">
                <a:latin typeface="+mj-lt"/>
              </a:rPr>
              <a:t>TeV</a:t>
            </a:r>
            <a:r>
              <a:rPr lang="en-US" dirty="0">
                <a:latin typeface="+mj-lt"/>
              </a:rPr>
              <a:t> for crosscheck and revealed excess of the observed (expected) events over the expected background from the Standard Model is 3.5</a:t>
            </a:r>
            <a:r>
              <a:rPr lang="el-GR" dirty="0">
                <a:latin typeface="+mj-lt"/>
              </a:rPr>
              <a:t>σ</a:t>
            </a:r>
            <a:r>
              <a:rPr lang="en-US" dirty="0">
                <a:latin typeface="+mj-lt"/>
              </a:rPr>
              <a:t> (2.8</a:t>
            </a:r>
            <a:r>
              <a:rPr lang="el-GR" dirty="0">
                <a:latin typeface="+mj-lt"/>
              </a:rPr>
              <a:t>σ</a:t>
            </a:r>
            <a:r>
              <a:rPr lang="en-US" dirty="0">
                <a:latin typeface="+mj-lt"/>
              </a:rPr>
              <a:t>) and for the µ found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09607" y="6436429"/>
            <a:ext cx="47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  <a:endParaRPr lang="ru-RU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331" y="4838135"/>
            <a:ext cx="2920622" cy="355673"/>
          </a:xfrm>
          <a:prstGeom prst="rect">
            <a:avLst/>
          </a:prstGeom>
          <a:noFill/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7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1613400" y="325742"/>
            <a:ext cx="5917199" cy="6167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i="1" dirty="0">
                <a:latin typeface="+mj-lt"/>
              </a:rPr>
              <a:t>MVA result</a:t>
            </a:r>
            <a:endParaRPr sz="3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9607" y="6436429"/>
            <a:ext cx="47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  <a:endParaRPr lang="ru-RU" dirty="0"/>
          </a:p>
        </p:txBody>
      </p:sp>
      <p:pic>
        <p:nvPicPr>
          <p:cNvPr id="115714" name="Picture 2" descr="https://atlas.web.cern.ch/Atlas/GROUPS/PHYSICS/PAPERS/HIGG-2016-29/fig_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8249" y="1268277"/>
            <a:ext cx="4472075" cy="429355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84492" y="1792045"/>
            <a:ext cx="30934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+mj-lt"/>
              </a:rPr>
              <a:t>For the Higgs boson mass of 125 GeV, the observation corresponds to an excess with a significance of 3.5</a:t>
            </a:r>
            <a:r>
              <a:rPr lang="el-GR" sz="1600" dirty="0">
                <a:latin typeface="+mj-lt"/>
              </a:rPr>
              <a:t>σ</a:t>
            </a:r>
            <a:r>
              <a:rPr lang="en-US" sz="1600" dirty="0">
                <a:latin typeface="+mj-lt"/>
              </a:rPr>
              <a:t>, to be compared to an expectation of 3.0</a:t>
            </a:r>
            <a:r>
              <a:rPr lang="el-GR" sz="1600" dirty="0">
                <a:latin typeface="+mj-lt"/>
              </a:rPr>
              <a:t>σ</a:t>
            </a:r>
            <a:r>
              <a:rPr lang="en-US" sz="1600" dirty="0">
                <a:latin typeface="+mj-lt"/>
              </a:rPr>
              <a:t>. </a:t>
            </a:r>
          </a:p>
          <a:p>
            <a:pPr algn="just"/>
            <a:r>
              <a:rPr lang="en-US" sz="1600" dirty="0">
                <a:latin typeface="+mj-lt"/>
              </a:rPr>
              <a:t>For the fitted value of the signal strength parameter is</a:t>
            </a:r>
            <a:endParaRPr lang="ru-RU" sz="1600" dirty="0">
              <a:latin typeface="+mj-lt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207" y="4149783"/>
            <a:ext cx="2800066" cy="293555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678EC6-033F-1345-B0F9-A9F0A4901B2A}"/>
              </a:ext>
            </a:extLst>
          </p:cNvPr>
          <p:cNvSpPr/>
          <p:nvPr/>
        </p:nvSpPr>
        <p:spPr>
          <a:xfrm>
            <a:off x="4939862" y="5571796"/>
            <a:ext cx="37714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>
                <a:latin typeface="+mj-lt"/>
              </a:rPr>
              <a:t>Event yields as a function of log(S/B) for data, background and a Higgs boson signal with </a:t>
            </a:r>
            <a:r>
              <a:rPr lang="en-US" sz="1400" i="1" dirty="0" err="1">
                <a:latin typeface="+mj-lt"/>
              </a:rPr>
              <a:t>m</a:t>
            </a:r>
            <a:r>
              <a:rPr lang="en-US" sz="1400" i="1" baseline="-25000" dirty="0" err="1">
                <a:latin typeface="+mj-lt"/>
              </a:rPr>
              <a:t>H</a:t>
            </a:r>
            <a:r>
              <a:rPr lang="en-US" sz="1400" i="1" dirty="0">
                <a:latin typeface="+mj-lt"/>
              </a:rPr>
              <a:t>=125GeV.</a:t>
            </a:r>
          </a:p>
        </p:txBody>
      </p:sp>
    </p:spTree>
    <p:extLst>
      <p:ext uri="{BB962C8B-B14F-4D97-AF65-F5344CB8AC3E}">
        <p14:creationId xmlns:p14="http://schemas.microsoft.com/office/powerpoint/2010/main" val="58737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1613400" y="325742"/>
            <a:ext cx="5917199" cy="6167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i="1" dirty="0">
                <a:latin typeface="+mj-lt"/>
              </a:rPr>
              <a:t>Run-1 + Run-2</a:t>
            </a:r>
            <a:endParaRPr sz="3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9607" y="6436429"/>
            <a:ext cx="47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  <a:endParaRPr lang="ru-RU" dirty="0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96301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451122-BE2D-4E12-8D6B-BBCED597E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5" y="1635391"/>
            <a:ext cx="5306441" cy="38182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E134FF-E097-4F79-944D-5A20A56D3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76" y="995291"/>
            <a:ext cx="2881883" cy="52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14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4"/>
          <p:cNvSpPr/>
          <p:nvPr/>
        </p:nvSpPr>
        <p:spPr>
          <a:xfrm>
            <a:off x="228960" y="366120"/>
            <a:ext cx="876204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Expected results from full Run-II </a:t>
            </a:r>
            <a:endParaRPr lang="en-US" sz="1800" b="1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9607" y="6436429"/>
            <a:ext cx="47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  <a:endParaRPr lang="ru-RU" dirty="0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037229" y="1547942"/>
            <a:ext cx="7315201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800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Two times more data in full 13TeV datasets L=80fb</a:t>
            </a:r>
            <a:r>
              <a:rPr kumimoji="0" lang="en-US" sz="2000" b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-1</a:t>
            </a: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10800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Reasonable agreement between data and MC in full 13TeV data;</a:t>
            </a:r>
            <a:endParaRPr kumimoji="0" lang="ru-RU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10800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Signal efficiency can be improved by adding the new variables;</a:t>
            </a:r>
            <a:endParaRPr kumimoji="0" lang="ru-RU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10800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Expected some other improvements;</a:t>
            </a:r>
            <a:endParaRPr kumimoji="0" lang="ru-RU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10800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Processing of data collected in 2017 (43.8fb</a:t>
            </a:r>
            <a:r>
              <a:rPr kumimoji="0" lang="en-US" sz="2000" b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-1</a:t>
            </a: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 continues;</a:t>
            </a:r>
            <a:endParaRPr kumimoji="0" lang="ru-RU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1080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We are aiming for 5</a:t>
            </a:r>
            <a:r>
              <a:rPr kumimoji="0" lang="el-GR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σ</a:t>
            </a: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significance in later summer   2018.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2"/>
          <p:cNvSpPr/>
          <p:nvPr/>
        </p:nvSpPr>
        <p:spPr>
          <a:xfrm>
            <a:off x="199440" y="380880"/>
            <a:ext cx="838116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i="1" strike="noStrike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Conclusions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11" name="CustomShape 3"/>
          <p:cNvSpPr/>
          <p:nvPr/>
        </p:nvSpPr>
        <p:spPr>
          <a:xfrm>
            <a:off x="685800" y="1533600"/>
            <a:ext cx="7467120" cy="268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9607" y="6436429"/>
            <a:ext cx="47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45" name="Rectangle 1"/>
              <p:cNvSpPr>
                <a:spLocks noChangeArrowheads="1"/>
              </p:cNvSpPr>
              <p:nvPr/>
            </p:nvSpPr>
            <p:spPr bwMode="auto">
              <a:xfrm>
                <a:off x="723331" y="1432301"/>
                <a:ext cx="7792871" cy="4461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285750" marR="0" lvl="0" indent="-28575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For the Higgs boson with a mass of 125GeV, an excess of events over the expected background from other Standard Model processes is found with an observed significance </a:t>
                </a:r>
                <a:r>
                  <a:rPr kumimoji="0" lang="en-US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of 3.5 standard deviations, compared to an expectation of </a:t>
                </a:r>
                <a:r>
                  <a:rPr kumimoji="0" lang="en-US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3.0 standard deviations</a:t>
                </a:r>
                <a:r>
                  <a:rPr kumimoji="0" lang="en-US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.</a:t>
                </a:r>
                <a:endParaRPr kumimoji="0" lang="ru-RU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  <a:p>
                <a:pPr marL="285750" lvl="0" indent="-285750" algn="just" eaLnBrk="0" fontAlgn="base" hangingPunct="0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ü"/>
                </a:pPr>
                <a:r>
                  <a:rPr lang="en-US" dirty="0">
                    <a:latin typeface="+mj-lt"/>
                  </a:rPr>
                  <a:t>The result of the search for the SM Higgs boson based on Run 2 data is combined with previous results based on the full Run 1 dataset. An excess over the expected SM background is observed, with a significance of 3.6</a:t>
                </a:r>
                <a:r>
                  <a:rPr lang="el-GR" dirty="0">
                    <a:latin typeface="+mj-lt"/>
                  </a:rPr>
                  <a:t>σ</a:t>
                </a:r>
                <a:r>
                  <a:rPr lang="en-US" dirty="0">
                    <a:latin typeface="+mj-lt"/>
                  </a:rPr>
                  <a:t> compared to an expectation of 4.0</a:t>
                </a:r>
                <a:r>
                  <a:rPr lang="el-GR" dirty="0">
                    <a:latin typeface="+mj-lt"/>
                  </a:rPr>
                  <a:t>σ</a:t>
                </a:r>
                <a:r>
                  <a:rPr lang="en-US" dirty="0">
                    <a:latin typeface="+mj-lt"/>
                  </a:rPr>
                  <a:t>.</a:t>
                </a:r>
              </a:p>
              <a:p>
                <a:pPr marL="285750" lvl="0" indent="-285750" algn="just" eaLnBrk="0" fontAlgn="base" hangingPunct="0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ü"/>
                </a:pPr>
                <a:r>
                  <a:rPr lang="en-US" dirty="0">
                    <a:latin typeface="+mj-lt"/>
                  </a:rPr>
                  <a:t>The measured signal strength with respect to the SM expectation is found to be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µ=0.90±0.18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−0.19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+0.21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𝑠𝑦𝑠𝑡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.)</m:t>
                    </m:r>
                  </m:oMath>
                </a14:m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itchFamily="34" charset="0"/>
                  <a:cs typeface="Times New Roman" pitchFamily="18" charset="0"/>
                </a:endParaRPr>
              </a:p>
              <a:p>
                <a:pPr marL="285750" lvl="0" indent="-285750" algn="just" eaLnBrk="0" fontAlgn="base" hangingPunct="0">
                  <a:spcBef>
                    <a:spcPct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ü"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This excess indicates the existence of the decay of the Higgs boson into </a:t>
                </a:r>
                <a14:m>
                  <m:oMath xmlns:m="http://schemas.openxmlformats.org/officeDocument/2006/math">
                    <m:r>
                      <a:rPr lang="en-US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 quarks and for its production in association with a vector boson.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734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331" y="1432301"/>
                <a:ext cx="7792871" cy="4461927"/>
              </a:xfrm>
              <a:prstGeom prst="rect">
                <a:avLst/>
              </a:prstGeom>
              <a:blipFill>
                <a:blip r:embed="rId3"/>
                <a:stretch>
                  <a:fillRect l="-548" t="-137" r="-626" b="-17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2"/>
          <p:cNvSpPr/>
          <p:nvPr/>
        </p:nvSpPr>
        <p:spPr>
          <a:xfrm>
            <a:off x="228780" y="2874780"/>
            <a:ext cx="838116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i="1" spc="-1" dirty="0">
                <a:uFill>
                  <a:solidFill>
                    <a:srgbClr val="FFFFFF"/>
                  </a:solidFill>
                </a:uFill>
                <a:latin typeface="+mj-lt"/>
              </a:rPr>
              <a:t>Thank You!</a:t>
            </a:r>
            <a:endParaRPr lang="en-US" sz="40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11" name="CustomShape 3"/>
          <p:cNvSpPr/>
          <p:nvPr/>
        </p:nvSpPr>
        <p:spPr>
          <a:xfrm>
            <a:off x="685800" y="1533600"/>
            <a:ext cx="7467120" cy="268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5519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457200" y="366120"/>
            <a:ext cx="838116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i="1" strike="noStrike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Overview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838079" y="1523879"/>
            <a:ext cx="6381587" cy="40717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8288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Higgs boson</a:t>
            </a:r>
            <a:endParaRPr lang="en-US" sz="24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18288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</a:t>
            </a:r>
            <a:r>
              <a:rPr lang="en-US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nalysis methods</a:t>
            </a:r>
          </a:p>
          <a:p>
            <a:pPr marL="18288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2015-2016 data analysis</a:t>
            </a:r>
            <a:r>
              <a:rPr lang="en-US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results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Expected results from full Run-II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Conclusion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9607" y="6436429"/>
            <a:ext cx="47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57200" y="366120"/>
            <a:ext cx="838116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i="1" strike="noStrike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Higgs boson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Shape 3"/>
              <p:cNvSpPr txBox="1"/>
              <p:nvPr/>
            </p:nvSpPr>
            <p:spPr>
              <a:xfrm>
                <a:off x="483990" y="1310195"/>
                <a:ext cx="8187044" cy="52692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pPr algn="just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b="0" i="1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LGC Sans"/>
                  </a:rPr>
                  <a:t> </a:t>
                </a:r>
                <a:r>
                  <a:rPr lang="en-US" i="1" dirty="0">
                    <a:latin typeface="+mj-lt"/>
                  </a:rPr>
                  <a:t>The most popular theory to introduce mass into the Standard Model is the Higgs mechanism.</a:t>
                </a:r>
              </a:p>
              <a:p>
                <a:pPr algn="just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LGC Sans"/>
                  </a:rPr>
                  <a:t> The search for the SM Higgs boson was a central component of the physics program not only at the LHC, also at previous colliders as LEP and </a:t>
                </a:r>
                <a:r>
                  <a:rPr lang="en-US" i="1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LGC Sans"/>
                  </a:rPr>
                  <a:t>Tevatron</a:t>
                </a:r>
                <a:r>
                  <a:rPr lang="en-US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LGC Sans"/>
                  </a:rPr>
                  <a:t>. </a:t>
                </a:r>
                <a:endParaRPr lang="en-US" i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</a:endParaRPr>
              </a:p>
              <a:p>
                <a:pPr algn="just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LGC Sans"/>
                  </a:rPr>
                  <a:t> </a:t>
                </a:r>
                <a:r>
                  <a:rPr lang="en-US" i="1" dirty="0">
                    <a:latin typeface="+mj-lt"/>
                  </a:rPr>
                  <a:t>In July 2012, the ATLAS and CMS experiments reported the observation of a new particle with a mass of about 125 GeV and with properties consistent with those expected from the SM Higgs boson. </a:t>
                </a:r>
              </a:p>
              <a:p>
                <a:pPr algn="just">
                  <a:lnSpc>
                    <a:spcPct val="100000"/>
                  </a:lnSpc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b="0" i="1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LGC Sans"/>
                  </a:rPr>
                  <a:t>Determining the nature of this boson - whether it is indeed the SM Higgs boson - is one of the most important questions in particle physics.</a:t>
                </a:r>
              </a:p>
              <a:p>
                <a:pPr algn="just">
                  <a:lnSpc>
                    <a:spcPct val="100000"/>
                  </a:lnSpc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b="0" i="1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LGC Sans"/>
                  </a:rPr>
                  <a:t>The decay to b-quarks plays an important role since this is the dominant decay mode at this mass (BR(</a:t>
                </a:r>
                <a:r>
                  <a:rPr lang="en-US" b="0" i="1" strike="noStrike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LGC Sans"/>
                  </a:rPr>
                  <a:t>H→</a:t>
                </a:r>
                <a14:m>
                  <m:oMath xmlns:m="http://schemas.openxmlformats.org/officeDocument/2006/math">
                    <m:r>
                      <a:rPr lang="en-US" b="0" i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b="0" i="1" strike="noStrike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trike="noStrike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b="0" i="1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LGC Sans"/>
                  </a:rPr>
                  <a:t>) ≈ 58%).</a:t>
                </a:r>
              </a:p>
              <a:p>
                <a:pPr algn="just">
                  <a:lnSpc>
                    <a:spcPct val="100000"/>
                  </a:lnSpc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b="0" i="1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LGC Sans"/>
                  </a:rPr>
                  <a:t> Therefore an observation in this channel is crucial in order to provide a direct constraint on the largest decay mode.  </a:t>
                </a:r>
                <a:endParaRPr lang="en-US" b="0" i="1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</a:endParaRPr>
              </a:p>
            </p:txBody>
          </p:sp>
        </mc:Choice>
        <mc:Fallback xmlns="">
          <p:sp>
            <p:nvSpPr>
              <p:cNvPr id="133" name="TextShap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0" y="1310195"/>
                <a:ext cx="8187044" cy="5269281"/>
              </a:xfrm>
              <a:prstGeom prst="rect">
                <a:avLst/>
              </a:prstGeom>
              <a:blipFill>
                <a:blip r:embed="rId3"/>
                <a:stretch>
                  <a:fillRect l="-596" t="-579" r="-6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CF53116-0B59-4B8C-B413-5056DD826D31}"/>
              </a:ext>
            </a:extLst>
          </p:cNvPr>
          <p:cNvSpPr txBox="1"/>
          <p:nvPr/>
        </p:nvSpPr>
        <p:spPr>
          <a:xfrm>
            <a:off x="8609607" y="6436429"/>
            <a:ext cx="47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510397" y="309301"/>
            <a:ext cx="838116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i="1" strike="noStrike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Production &amp; decay channels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136" name="Рисунок 1"/>
          <p:cNvPicPr/>
          <p:nvPr/>
        </p:nvPicPr>
        <p:blipFill>
          <a:blip r:embed="rId3" cstate="print"/>
          <a:stretch/>
        </p:blipFill>
        <p:spPr>
          <a:xfrm>
            <a:off x="3447401" y="1303283"/>
            <a:ext cx="2981111" cy="2654049"/>
          </a:xfrm>
          <a:prstGeom prst="rect">
            <a:avLst/>
          </a:prstGeom>
          <a:ln>
            <a:noFill/>
          </a:ln>
        </p:spPr>
      </p:pic>
      <p:pic>
        <p:nvPicPr>
          <p:cNvPr id="137" name="Рисунок 2"/>
          <p:cNvPicPr/>
          <p:nvPr/>
        </p:nvPicPr>
        <p:blipFill>
          <a:blip r:embed="rId4" cstate="print"/>
          <a:stretch/>
        </p:blipFill>
        <p:spPr>
          <a:xfrm>
            <a:off x="6554147" y="1439602"/>
            <a:ext cx="2555552" cy="2016326"/>
          </a:xfrm>
          <a:prstGeom prst="rect">
            <a:avLst/>
          </a:prstGeom>
          <a:ln>
            <a:noFill/>
          </a:ln>
        </p:spPr>
      </p:pic>
      <p:pic>
        <p:nvPicPr>
          <p:cNvPr id="138" name="Picture 8"/>
          <p:cNvPicPr/>
          <p:nvPr/>
        </p:nvPicPr>
        <p:blipFill>
          <a:blip r:embed="rId5" cstate="print"/>
          <a:stretch/>
        </p:blipFill>
        <p:spPr>
          <a:xfrm>
            <a:off x="510397" y="1261242"/>
            <a:ext cx="2789851" cy="2490952"/>
          </a:xfrm>
          <a:prstGeom prst="rect">
            <a:avLst/>
          </a:prstGeom>
          <a:ln w="9360">
            <a:noFill/>
          </a:ln>
        </p:spPr>
      </p:pic>
      <p:sp>
        <p:nvSpPr>
          <p:cNvPr id="139" name="TextShape 3"/>
          <p:cNvSpPr txBox="1"/>
          <p:nvPr/>
        </p:nvSpPr>
        <p:spPr>
          <a:xfrm>
            <a:off x="510397" y="4258845"/>
            <a:ext cx="2686929" cy="83366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LGC Sans"/>
              </a:rPr>
              <a:t>Higgs boson production XS as a function of the </a:t>
            </a:r>
            <a:r>
              <a:rPr lang="en-US" sz="16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LGC Sans"/>
              </a:rPr>
              <a:t>C</a:t>
            </a:r>
            <a:r>
              <a:rPr lang="en-US" sz="16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LGC Sans"/>
              </a:rPr>
              <a:t>oM</a:t>
            </a:r>
            <a:r>
              <a:rPr lang="en-US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LGC Sans"/>
              </a:rPr>
              <a:t> energy.</a:t>
            </a:r>
          </a:p>
        </p:txBody>
      </p:sp>
      <p:pic>
        <p:nvPicPr>
          <p:cNvPr id="141" name="Picture 2"/>
          <p:cNvPicPr/>
          <p:nvPr/>
        </p:nvPicPr>
        <p:blipFill>
          <a:blip r:embed="rId6" cstate="print"/>
          <a:stretch/>
        </p:blipFill>
        <p:spPr>
          <a:xfrm>
            <a:off x="6529068" y="4245359"/>
            <a:ext cx="2318045" cy="1632101"/>
          </a:xfrm>
          <a:prstGeom prst="rect">
            <a:avLst/>
          </a:prstGeom>
          <a:ln w="9360"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361529" y="5185359"/>
            <a:ext cx="5688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latin typeface="+mj-lt"/>
              </a:rPr>
              <a:t>The leptonic decays of the vector boson, W or Z can be used for triggering and background reduction purposes.</a:t>
            </a:r>
            <a:endParaRPr lang="en-US" i="1" u="sn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9607" y="6422781"/>
            <a:ext cx="47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Shape 3">
                <a:extLst>
                  <a:ext uri="{FF2B5EF4-FFF2-40B4-BE49-F238E27FC236}">
                    <a16:creationId xmlns:a16="http://schemas.microsoft.com/office/drawing/2014/main" id="{A1FBAB59-EE34-4D16-ADDF-2CC610C9CB31}"/>
                  </a:ext>
                </a:extLst>
              </p:cNvPr>
              <p:cNvSpPr txBox="1"/>
              <p:nvPr/>
            </p:nvSpPr>
            <p:spPr>
              <a:xfrm>
                <a:off x="3842139" y="4235354"/>
                <a:ext cx="2686929" cy="9606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pPr algn="just">
                  <a:lnSpc>
                    <a:spcPct val="100000"/>
                  </a:lnSpc>
                </a:pPr>
                <a:r>
                  <a:rPr lang="en-US" b="0" i="1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XS(pp-&gt;</a:t>
                </a:r>
                <a:r>
                  <a:rPr lang="en-US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ea typeface="DejaVu LGC Sans"/>
                  </a:rPr>
                  <a:t> H→</a:t>
                </a:r>
                <a14:m>
                  <m:oMath xmlns:m="http://schemas.openxmlformats.org/officeDocument/2006/math">
                    <m:r>
                      <a:rPr lang="en-US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b="0" i="1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) ~ 30pb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en-US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XS(</a:t>
                </a:r>
                <a:r>
                  <a:rPr lang="en-US" i="1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Bkg</a:t>
                </a:r>
                <a:r>
                  <a:rPr lang="en-US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ea typeface="DejaVu LGC Sans"/>
                  </a:rPr>
                  <a:t>→</a:t>
                </a:r>
                <a14:m>
                  <m:oMath xmlns:m="http://schemas.openxmlformats.org/officeDocument/2006/math">
                    <m:r>
                      <a:rPr lang="en-US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)~10</a:t>
                </a:r>
                <a:r>
                  <a:rPr lang="en-US" i="1" spc="-1" baseline="30000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6</a:t>
                </a:r>
                <a:r>
                  <a:rPr lang="en-US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pb</a:t>
                </a:r>
                <a:endParaRPr lang="en-US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mc:Choice>
        <mc:Fallback xmlns="">
          <p:sp>
            <p:nvSpPr>
              <p:cNvPr id="13" name="TextShape 3">
                <a:extLst>
                  <a:ext uri="{FF2B5EF4-FFF2-40B4-BE49-F238E27FC236}">
                    <a16:creationId xmlns:a16="http://schemas.microsoft.com/office/drawing/2014/main" id="{A1FBAB59-EE34-4D16-ADDF-2CC610C9C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139" y="4235354"/>
                <a:ext cx="2686929" cy="960634"/>
              </a:xfrm>
              <a:prstGeom prst="rect">
                <a:avLst/>
              </a:prstGeom>
              <a:blipFill>
                <a:blip r:embed="rId7"/>
                <a:stretch>
                  <a:fillRect l="-1814" t="-38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57200" y="366120"/>
            <a:ext cx="838116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i="1" strike="noStrike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Analysis methods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133" name="TextShape 3"/>
          <p:cNvSpPr txBox="1"/>
          <p:nvPr/>
        </p:nvSpPr>
        <p:spPr>
          <a:xfrm>
            <a:off x="725727" y="1755868"/>
            <a:ext cx="7545913" cy="416662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0">
              <a:spcAft>
                <a:spcPts val="1200"/>
              </a:spcAft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The m</a:t>
            </a:r>
            <a:r>
              <a:rPr lang="en-US" sz="2000" dirty="0">
                <a:latin typeface="+mj-lt"/>
              </a:rPr>
              <a:t>ethods are used for data analysis: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latin typeface="+mj-lt"/>
              </a:rPr>
              <a:t>Multivariate - analyze (MVA) data with more than one variable and take into account relation between them (for main result);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latin typeface="+mj-lt"/>
              </a:rPr>
              <a:t>Cut-flow - which based on some </a:t>
            </a:r>
            <a:r>
              <a:rPr lang="en-US" sz="2000" dirty="0">
                <a:latin typeface="+mj-lt"/>
                <a:ea typeface="Arial"/>
                <a:cs typeface="Arial"/>
                <a:sym typeface="Arial"/>
              </a:rPr>
              <a:t>kinematic variables and the best cuts for them (for cross-check).</a:t>
            </a:r>
          </a:p>
          <a:p>
            <a:pPr lvl="0">
              <a:spcAft>
                <a:spcPts val="600"/>
              </a:spcAft>
            </a:pPr>
            <a:endParaRPr lang="en-US" sz="2000" dirty="0">
              <a:latin typeface="+mj-lt"/>
            </a:endParaRPr>
          </a:p>
          <a:p>
            <a:pPr lvl="0">
              <a:spcAft>
                <a:spcPts val="600"/>
              </a:spcAft>
            </a:pPr>
            <a:r>
              <a:rPr lang="en-US" sz="2000" dirty="0">
                <a:latin typeface="+mj-lt"/>
              </a:rPr>
              <a:t>    In this analysis used two MVA techniques: </a:t>
            </a:r>
          </a:p>
          <a:p>
            <a:pPr lvl="0">
              <a:spcAft>
                <a:spcPts val="600"/>
              </a:spcAft>
            </a:pPr>
            <a:r>
              <a:rPr lang="en-US" sz="2000" dirty="0">
                <a:latin typeface="+mj-lt"/>
              </a:rPr>
              <a:t>      Boosted Decision Tree (BDT) and Neural Network (NN).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09607" y="6436429"/>
            <a:ext cx="47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CustomShape 1"/>
              <p:cNvSpPr/>
              <p:nvPr/>
            </p:nvSpPr>
            <p:spPr>
              <a:xfrm>
                <a:off x="457200" y="366120"/>
                <a:ext cx="8381160" cy="4564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3600" b="1" i="1" strike="noStrike" spc="-1" dirty="0"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V(</a:t>
                </a:r>
                <a:r>
                  <a:rPr lang="en-US" sz="3600" b="1" i="1" strike="noStrike" spc="-1" dirty="0" err="1"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H→</a:t>
                </a:r>
                <a:r>
                  <a:rPr lang="en-US" sz="3600" b="1" spc="-1" dirty="0"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pc="-1" dirty="0"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𝒃</m:t>
                    </m:r>
                    <m:acc>
                      <m:accPr>
                        <m:chr m:val="̅"/>
                        <m:ctrlPr>
                          <a:rPr lang="en-US" sz="3600" b="1" i="1" spc="-1" dirty="0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pc="-1" dirty="0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3600" b="1" i="1" strike="noStrike" spc="-1" dirty="0"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) event selection</a:t>
                </a:r>
                <a:endParaRPr lang="en-US" sz="1800" b="0" strike="noStrike" spc="-1" dirty="0">
                  <a:uFill>
                    <a:solidFill>
                      <a:srgbClr val="FFFFFF"/>
                    </a:solidFill>
                  </a:uFill>
                  <a:latin typeface="+mj-lt"/>
                </a:endParaRPr>
              </a:p>
            </p:txBody>
          </p:sp>
        </mc:Choice>
        <mc:Fallback>
          <p:sp>
            <p:nvSpPr>
              <p:cNvPr id="148" name="CustomShap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6120"/>
                <a:ext cx="8381160" cy="456480"/>
              </a:xfrm>
              <a:prstGeom prst="rect">
                <a:avLst/>
              </a:prstGeom>
              <a:blipFill>
                <a:blip r:embed="rId3"/>
                <a:stretch>
                  <a:fillRect t="-40541" b="-675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CustomShape 3"/>
              <p:cNvSpPr/>
              <p:nvPr/>
            </p:nvSpPr>
            <p:spPr>
              <a:xfrm>
                <a:off x="286690" y="3108963"/>
                <a:ext cx="8592126" cy="92143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r>
                  <a:rPr lang="en-US" sz="1600" b="0" i="1" u="sng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Trigger</a:t>
                </a:r>
                <a:r>
                  <a:rPr lang="en-US" sz="16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: MET trigger, single electron and </a:t>
                </a:r>
                <a:r>
                  <a:rPr lang="en-US" sz="1600" b="0" strike="noStrike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muon</a:t>
                </a:r>
                <a:r>
                  <a:rPr lang="en-US" sz="16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 triggers</a:t>
                </a:r>
                <a:endParaRPr lang="en-US" sz="16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</a:endParaRPr>
              </a:p>
              <a:p>
                <a:r>
                  <a:rPr lang="en-US" sz="16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At least 2 jets with |η|&lt;2.5 and </a:t>
                </a:r>
                <a:r>
                  <a:rPr lang="en-US" sz="1600" b="0" strike="noStrike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p</a:t>
                </a:r>
                <a:r>
                  <a:rPr lang="en-US" sz="1600" b="0" strike="noStrike" spc="-1" baseline="-25000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T</a:t>
                </a:r>
                <a:r>
                  <a:rPr lang="en-US" sz="16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 &gt; 20 GeV, </a:t>
                </a:r>
                <a:r>
                  <a:rPr lang="en-US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e</a:t>
                </a:r>
                <a:r>
                  <a:rPr lang="en-US" sz="16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xactly 2 b-tags (MV2c10 @70%);</a:t>
                </a:r>
                <a:endParaRPr lang="en-US" sz="1600" b="0" i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0" strike="noStrike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6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sSub>
                          <m:sSubPr>
                            <m:ctrlPr>
                              <a:rPr lang="en-US" sz="1600" b="0" i="1" strike="noStrike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trike="noStrike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1600" b="0" i="1" strike="noStrike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sz="1600" b="0" i="1" strike="noStrike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&gt;45</m:t>
                    </m:r>
                  </m:oMath>
                </a14:m>
                <a:r>
                  <a:rPr lang="en-US" sz="16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 GeV;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6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sz="1600" b="0" i="1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 or MET regions</a:t>
                </a:r>
                <a:r>
                  <a:rPr lang="en-US" sz="16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: reg.1. 150-200GeV &amp; reg.2. &gt;200GeV</a:t>
                </a:r>
                <a:endParaRPr lang="en-US" sz="16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</a:endParaRPr>
              </a:p>
            </p:txBody>
          </p:sp>
        </mc:Choice>
        <mc:Fallback>
          <p:sp>
            <p:nvSpPr>
              <p:cNvPr id="150" name="CustomShap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90" y="3108963"/>
                <a:ext cx="8592126" cy="921435"/>
              </a:xfrm>
              <a:prstGeom prst="rect">
                <a:avLst/>
              </a:prstGeom>
              <a:blipFill>
                <a:blip r:embed="rId4"/>
                <a:stretch>
                  <a:fillRect l="-295" t="-1351" b="-135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CustomShape 4"/>
              <p:cNvSpPr/>
              <p:nvPr/>
            </p:nvSpPr>
            <p:spPr>
              <a:xfrm>
                <a:off x="118523" y="4178123"/>
                <a:ext cx="2837795" cy="2139457"/>
              </a:xfrm>
              <a:prstGeom prst="rect">
                <a:avLst/>
              </a:prstGeom>
              <a:noFill/>
              <a:ln>
                <a:solidFill>
                  <a:schemeClr val="accent1">
                    <a:alpha val="8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>
                  <a:lnSpc>
                    <a:spcPct val="100000"/>
                  </a:lnSpc>
                </a:pPr>
                <a:r>
                  <a:rPr lang="en-US" sz="1400" b="1" u="sng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ZH→vvbb: </a:t>
                </a:r>
                <a:r>
                  <a:rPr lang="en-US" sz="1400" b="0" u="sng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0 Lepton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- 0 loose leptons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- max. 3 signal jets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- Anti-QCD cuts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  (topological cuts)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</a:endParaRPr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en-US" sz="1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4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𝑚𝑖𝑠𝑠</m:t>
                        </m:r>
                      </m:sup>
                    </m:sSubSup>
                    <m:r>
                      <a:rPr lang="en-US" sz="14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&gt; 150 GeV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</a:endParaRPr>
              </a:p>
              <a:p>
                <a:pPr lvl="1"/>
                <a:r>
                  <a:rPr lang="en-US" sz="14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dR</a:t>
                </a:r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(b</a:t>
                </a:r>
                <a:r>
                  <a:rPr lang="en-US" sz="1400" spc="-1" baseline="-25000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1</a:t>
                </a:r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,b</a:t>
                </a:r>
                <a:r>
                  <a:rPr lang="en-US" sz="1400" spc="-1" baseline="-25000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2</a:t>
                </a:r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)&lt;1.8 (reg. 1)</a:t>
                </a:r>
              </a:p>
              <a:p>
                <a:pPr lvl="1"/>
                <a:r>
                  <a:rPr lang="en-US" sz="14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dR</a:t>
                </a:r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(b</a:t>
                </a:r>
                <a:r>
                  <a:rPr lang="en-US" sz="1400" spc="-1" baseline="-25000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1</a:t>
                </a:r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,b</a:t>
                </a:r>
                <a:r>
                  <a:rPr lang="en-US" sz="1400" spc="-1" baseline="-25000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2</a:t>
                </a:r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)&lt;1.2 (reg. 2)</a:t>
                </a:r>
              </a:p>
              <a:p>
                <a:pPr>
                  <a:lnSpc>
                    <a:spcPct val="100000"/>
                  </a:lnSpc>
                </a:pPr>
                <a:endParaRPr lang="en-US" sz="18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mc:Choice>
        <mc:Fallback>
          <p:sp>
            <p:nvSpPr>
              <p:cNvPr id="151" name="Custom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23" y="4178123"/>
                <a:ext cx="2837795" cy="2139457"/>
              </a:xfrm>
              <a:prstGeom prst="rect">
                <a:avLst/>
              </a:prstGeom>
              <a:blipFill>
                <a:blip r:embed="rId5"/>
                <a:stretch>
                  <a:fillRect l="-442" t="-588"/>
                </a:stretch>
              </a:blipFill>
              <a:ln>
                <a:solidFill>
                  <a:schemeClr val="accent1">
                    <a:alpha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CustomShape 5"/>
              <p:cNvSpPr/>
              <p:nvPr/>
            </p:nvSpPr>
            <p:spPr>
              <a:xfrm>
                <a:off x="3108960" y="4163611"/>
                <a:ext cx="2837795" cy="2139458"/>
              </a:xfrm>
              <a:prstGeom prst="rect">
                <a:avLst/>
              </a:prstGeom>
              <a:noFill/>
              <a:ln>
                <a:solidFill>
                  <a:schemeClr val="accent1">
                    <a:alpha val="8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>
                  <a:lnSpc>
                    <a:spcPct val="100000"/>
                  </a:lnSpc>
                </a:pPr>
                <a:r>
                  <a:rPr lang="en-US" sz="1400" b="1" u="sng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WH→lvbb: </a:t>
                </a:r>
                <a:r>
                  <a:rPr lang="en-US" sz="1400" b="0" u="sng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1 Lepton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- exactly 1 signal lepton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- max. 3 signal jets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4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𝑚𝑖𝑠𝑠</m:t>
                        </m:r>
                      </m:sup>
                    </m:sSubSup>
                  </m:oMath>
                </a14:m>
                <a:r>
                  <a:rPr lang="en-US" sz="1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 &gt; 30 </a:t>
                </a:r>
                <a:r>
                  <a:rPr lang="en-US" sz="1400" b="0" strike="noStrike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GeV</a:t>
                </a:r>
                <a:r>
                  <a:rPr lang="en-US" sz="1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 (for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   electron channel)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</a:endParaRPr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en-US" sz="1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4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sz="1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&gt; 150 </a:t>
                </a:r>
                <a:r>
                  <a:rPr lang="en-US" sz="1400" b="0" strike="noStrike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GeV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</a:endParaRPr>
              </a:p>
              <a:p>
                <a:pPr lvl="1"/>
                <a:r>
                  <a:rPr lang="en-US" sz="14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dR</a:t>
                </a:r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(b</a:t>
                </a:r>
                <a:r>
                  <a:rPr lang="en-US" sz="1400" spc="-1" baseline="-25000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1</a:t>
                </a:r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,b</a:t>
                </a:r>
                <a:r>
                  <a:rPr lang="en-US" sz="1400" spc="-1" baseline="-25000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2</a:t>
                </a:r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)&lt;1.8 (reg. 1)</a:t>
                </a:r>
              </a:p>
              <a:p>
                <a:pPr lvl="1"/>
                <a:r>
                  <a:rPr lang="en-US" sz="14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dR</a:t>
                </a:r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(b</a:t>
                </a:r>
                <a:r>
                  <a:rPr lang="en-US" sz="1400" spc="-1" baseline="-25000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1</a:t>
                </a:r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,b</a:t>
                </a:r>
                <a:r>
                  <a:rPr lang="en-US" sz="1400" spc="-1" baseline="-25000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2</a:t>
                </a:r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)&lt;1.2 (reg. 2)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4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 &lt; 120 GeV</a:t>
                </a:r>
              </a:p>
              <a:p>
                <a:pPr>
                  <a:lnSpc>
                    <a:spcPct val="100000"/>
                  </a:lnSpc>
                </a:pPr>
                <a:endParaRPr lang="en-US" sz="18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mc:Choice>
        <mc:Fallback>
          <p:sp>
            <p:nvSpPr>
              <p:cNvPr id="152" name="Custom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960" y="4163611"/>
                <a:ext cx="2837795" cy="2139458"/>
              </a:xfrm>
              <a:prstGeom prst="rect">
                <a:avLst/>
              </a:prstGeom>
              <a:blipFill>
                <a:blip r:embed="rId6"/>
                <a:stretch>
                  <a:fillRect l="-444" t="-588" b="-4118"/>
                </a:stretch>
              </a:blipFill>
              <a:ln>
                <a:solidFill>
                  <a:schemeClr val="accent1">
                    <a:alpha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CustomShape 6"/>
              <p:cNvSpPr/>
              <p:nvPr/>
            </p:nvSpPr>
            <p:spPr>
              <a:xfrm>
                <a:off x="6119446" y="4163611"/>
                <a:ext cx="2837794" cy="2139458"/>
              </a:xfrm>
              <a:prstGeom prst="rect">
                <a:avLst/>
              </a:prstGeom>
              <a:noFill/>
              <a:ln>
                <a:solidFill>
                  <a:schemeClr val="accent1">
                    <a:alpha val="8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>
                  <a:lnSpc>
                    <a:spcPct val="100000"/>
                  </a:lnSpc>
                </a:pPr>
                <a:r>
                  <a:rPr lang="en-US" sz="1400" b="1" u="sng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ZH→llbb</a:t>
                </a:r>
                <a:r>
                  <a:rPr lang="en-US" sz="1400" b="1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: </a:t>
                </a:r>
                <a:r>
                  <a:rPr lang="en-US" sz="1400" b="0" u="sng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2 Leptons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- exactly 2 loose leptons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  (of which at least 1 is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  signal lepton)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- 71 &lt; </a:t>
                </a:r>
                <a:r>
                  <a:rPr lang="en-US" sz="1400" b="0" strike="noStrike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m</a:t>
                </a:r>
                <a:r>
                  <a:rPr lang="en-US" sz="1400" b="0" strike="noStrike" spc="-1" baseline="-25000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ll</a:t>
                </a:r>
                <a:r>
                  <a:rPr lang="en-US" sz="1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 &lt; 121 </a:t>
                </a:r>
                <a:r>
                  <a:rPr lang="en-US" sz="1400" b="0" strike="noStrike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GeV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</a:endParaRPr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en-US" sz="1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4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𝑍</m:t>
                        </m:r>
                      </m:sup>
                    </m:sSubSup>
                  </m:oMath>
                </a14:m>
                <a:r>
                  <a:rPr lang="en-US" sz="14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 &gt; 75 </a:t>
                </a:r>
                <a:r>
                  <a:rPr lang="en-US" sz="1400" b="0" strike="noStrike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DejaVu Sans"/>
                  </a:rPr>
                  <a:t>GeV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</a:endParaRPr>
              </a:p>
              <a:p>
                <a:pPr lvl="1"/>
                <a:r>
                  <a:rPr lang="en-US" sz="14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dR</a:t>
                </a:r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(b</a:t>
                </a:r>
                <a:r>
                  <a:rPr lang="en-US" sz="1400" spc="-1" baseline="-25000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1</a:t>
                </a:r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,b</a:t>
                </a:r>
                <a:r>
                  <a:rPr lang="en-US" sz="1400" spc="-1" baseline="-25000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2</a:t>
                </a:r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)&lt;1.8 (reg. 1)</a:t>
                </a:r>
              </a:p>
              <a:p>
                <a:pPr lvl="1"/>
                <a:r>
                  <a:rPr lang="en-US" sz="14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dR</a:t>
                </a:r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(b</a:t>
                </a:r>
                <a:r>
                  <a:rPr lang="en-US" sz="1400" spc="-1" baseline="-25000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1</a:t>
                </a:r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,b</a:t>
                </a:r>
                <a:r>
                  <a:rPr lang="en-US" sz="1400" spc="-1" baseline="-25000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2</a:t>
                </a:r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)&lt;1.2 (reg. 2)</a:t>
                </a:r>
              </a:p>
              <a:p>
                <a:pPr lvl="1"/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81 &lt; </a:t>
                </a:r>
                <a:r>
                  <a:rPr lang="en-US" sz="14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m</a:t>
                </a:r>
                <a:r>
                  <a:rPr lang="en-US" sz="1400" spc="-1" baseline="-25000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ll</a:t>
                </a:r>
                <a:r>
                  <a:rPr lang="en-US" sz="1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</a:rPr>
                  <a:t> &lt; 101 </a:t>
                </a:r>
              </a:p>
              <a:p>
                <a:pPr>
                  <a:lnSpc>
                    <a:spcPct val="100000"/>
                  </a:lnSpc>
                </a:pPr>
                <a:endParaRPr lang="en-US" sz="18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mc:Choice>
        <mc:Fallback>
          <p:sp>
            <p:nvSpPr>
              <p:cNvPr id="153" name="CustomShap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446" y="4163611"/>
                <a:ext cx="2837794" cy="2139458"/>
              </a:xfrm>
              <a:prstGeom prst="rect">
                <a:avLst/>
              </a:prstGeom>
              <a:blipFill>
                <a:blip r:embed="rId7"/>
                <a:stretch>
                  <a:fillRect l="-444" t="-588" b="-3529"/>
                </a:stretch>
              </a:blipFill>
              <a:ln>
                <a:solidFill>
                  <a:schemeClr val="accent1">
                    <a:alpha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609607" y="6436429"/>
            <a:ext cx="47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endParaRPr lang="ru-RU" dirty="0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C784EE96-EB6C-43EA-B06F-3C3DD31240FF}"/>
              </a:ext>
            </a:extLst>
          </p:cNvPr>
          <p:cNvSpPr/>
          <p:nvPr/>
        </p:nvSpPr>
        <p:spPr>
          <a:xfrm>
            <a:off x="1245476" y="954434"/>
            <a:ext cx="6653047" cy="2022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Event preselection</a:t>
            </a:r>
          </a:p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Object selection:</a:t>
            </a:r>
          </a:p>
          <a:p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	Electron selection</a:t>
            </a:r>
          </a:p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	Muon selection</a:t>
            </a:r>
          </a:p>
          <a:p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	Jet selection (</a:t>
            </a:r>
            <a:r>
              <a:rPr lang="en-US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b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-jet selection)</a:t>
            </a:r>
          </a:p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	Neutrino selection (Missing transverse energy)</a:t>
            </a:r>
          </a:p>
          <a:p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Final event 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2"/>
          <p:cNvSpPr/>
          <p:nvPr/>
        </p:nvSpPr>
        <p:spPr>
          <a:xfrm>
            <a:off x="384480" y="380880"/>
            <a:ext cx="838116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i="1" strike="noStrike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XS, acceptance and yields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9607" y="6436429"/>
            <a:ext cx="47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016404-9804-4CE5-8976-C00F1A6A0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80" y="3325267"/>
            <a:ext cx="8381160" cy="2975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895A76-6F6B-4958-974D-6CAD25B6F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48" y="1093809"/>
            <a:ext cx="6866504" cy="2095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467544" y="319299"/>
            <a:ext cx="82296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/>
            </a:lvl1pPr>
          </a:lstStyle>
          <a:p>
            <a:pPr lvl="0">
              <a:defRPr sz="1800"/>
            </a:pPr>
            <a:r>
              <a:rPr lang="en-US" sz="3600" b="1" i="1" dirty="0">
                <a:latin typeface="+mj-lt"/>
              </a:rPr>
              <a:t>Cut-flow output</a:t>
            </a:r>
            <a:endParaRPr sz="3600" b="1" i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916" y="5540092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latin typeface="+mj-lt"/>
              </a:rPr>
              <a:t>Agreement between data and estimated background is observed within the uncertainties</a:t>
            </a:r>
            <a:endParaRPr lang="ru-RU" sz="2000" i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09607" y="6436429"/>
            <a:ext cx="47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endParaRPr lang="ru-RU" dirty="0"/>
          </a:p>
        </p:txBody>
      </p:sp>
      <p:pic>
        <p:nvPicPr>
          <p:cNvPr id="7170" name="Picture 2" descr="https://atlas.web.cern.ch/Atlas/GROUPS/PHYSICS/PAPERS/HIGG-2016-29/fig_07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120" y="1175842"/>
            <a:ext cx="4383990" cy="4208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15063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2"/>
          <p:cNvSpPr/>
          <p:nvPr/>
        </p:nvSpPr>
        <p:spPr>
          <a:xfrm>
            <a:off x="457200" y="366480"/>
            <a:ext cx="838116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i="1" strike="noStrike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BDT response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99" name="Рисунок 6"/>
          <p:cNvPicPr/>
          <p:nvPr/>
        </p:nvPicPr>
        <p:blipFill>
          <a:blip r:embed="rId3" cstate="print"/>
          <a:stretch/>
        </p:blipFill>
        <p:spPr>
          <a:xfrm>
            <a:off x="1209821" y="1143003"/>
            <a:ext cx="6879101" cy="4519244"/>
          </a:xfrm>
          <a:prstGeom prst="rect">
            <a:avLst/>
          </a:prstGeom>
          <a:ln>
            <a:noFill/>
          </a:ln>
        </p:spPr>
      </p:pic>
      <p:sp>
        <p:nvSpPr>
          <p:cNvPr id="300" name="CustomShape 5"/>
          <p:cNvSpPr/>
          <p:nvPr/>
        </p:nvSpPr>
        <p:spPr>
          <a:xfrm>
            <a:off x="599428" y="5760000"/>
            <a:ext cx="7489494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Good separation of signal and background events in the BDT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9607" y="6436429"/>
            <a:ext cx="47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4098</TotalTime>
  <Words>1168</Words>
  <Application>Microsoft Macintosh PowerPoint</Application>
  <PresentationFormat>On-screen Show (4:3)</PresentationFormat>
  <Paragraphs>171</Paragraphs>
  <Slides>17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MS Gothic</vt:lpstr>
      <vt:lpstr>Arial</vt:lpstr>
      <vt:lpstr>Bookman Old Style</vt:lpstr>
      <vt:lpstr>Calibri</vt:lpstr>
      <vt:lpstr>Cambria</vt:lpstr>
      <vt:lpstr>Cambria Math</vt:lpstr>
      <vt:lpstr>DejaVu LGC Sans</vt:lpstr>
      <vt:lpstr>DejaVu Sans</vt:lpstr>
      <vt:lpstr>Gill Sans MT</vt:lpstr>
      <vt:lpstr>Perpetua</vt:lpstr>
      <vt:lpstr>Times New Roman</vt:lpstr>
      <vt:lpstr>Wingdings</vt:lpstr>
      <vt:lpstr>Wingdings 3</vt:lpstr>
      <vt:lpstr>Начальная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Faiq</dc:creator>
  <cp:lastModifiedBy>Faiq Ahmedov</cp:lastModifiedBy>
  <cp:revision>373</cp:revision>
  <dcterms:modified xsi:type="dcterms:W3CDTF">2018-06-15T17:51:39Z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25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30</vt:i4>
  </property>
</Properties>
</file>