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84" r:id="rId1"/>
  </p:sldMasterIdLst>
  <p:notesMasterIdLst>
    <p:notesMasterId r:id="rId28"/>
  </p:notesMasterIdLst>
  <p:sldIdLst>
    <p:sldId id="256" r:id="rId2"/>
    <p:sldId id="328" r:id="rId3"/>
    <p:sldId id="274" r:id="rId4"/>
    <p:sldId id="317" r:id="rId5"/>
    <p:sldId id="333" r:id="rId6"/>
    <p:sldId id="338" r:id="rId7"/>
    <p:sldId id="340" r:id="rId8"/>
    <p:sldId id="339" r:id="rId9"/>
    <p:sldId id="341" r:id="rId10"/>
    <p:sldId id="342" r:id="rId11"/>
    <p:sldId id="343" r:id="rId12"/>
    <p:sldId id="346" r:id="rId13"/>
    <p:sldId id="344" r:id="rId14"/>
    <p:sldId id="315" r:id="rId15"/>
    <p:sldId id="305" r:id="rId16"/>
    <p:sldId id="312" r:id="rId17"/>
    <p:sldId id="309" r:id="rId18"/>
    <p:sldId id="334" r:id="rId19"/>
    <p:sldId id="335" r:id="rId20"/>
    <p:sldId id="308" r:id="rId21"/>
    <p:sldId id="325" r:id="rId22"/>
    <p:sldId id="326" r:id="rId23"/>
    <p:sldId id="336" r:id="rId24"/>
    <p:sldId id="337" r:id="rId25"/>
    <p:sldId id="347" r:id="rId26"/>
    <p:sldId id="349" r:id="rId27"/>
  </p:sldIdLst>
  <p:sldSz cx="12192000" cy="6858000"/>
  <p:notesSz cx="6735763" cy="9799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4" autoAdjust="0"/>
    <p:restoredTop sz="94643"/>
  </p:normalViewPr>
  <p:slideViewPr>
    <p:cSldViewPr snapToGrid="0" snapToObjects="1">
      <p:cViewPr varScale="1">
        <p:scale>
          <a:sx n="43" d="100"/>
          <a:sy n="43" d="100"/>
        </p:scale>
        <p:origin x="83" y="908"/>
      </p:cViewPr>
      <p:guideLst>
        <p:guide orient="horz" pos="2228"/>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16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1684"/>
          </a:xfrm>
          <a:prstGeom prst="rect">
            <a:avLst/>
          </a:prstGeom>
        </p:spPr>
        <p:txBody>
          <a:bodyPr vert="horz" lIns="91440" tIns="45720" rIns="91440" bIns="45720" rtlCol="0"/>
          <a:lstStyle>
            <a:lvl1pPr algn="r">
              <a:defRPr sz="1200"/>
            </a:lvl1pPr>
          </a:lstStyle>
          <a:p>
            <a:fld id="{5865F9C5-3188-0247-9B17-F1283FB21601}" type="datetimeFigureOut">
              <a:rPr lang="en-US" smtClean="0"/>
              <a:t>4/23/2018</a:t>
            </a:fld>
            <a:endParaRPr lang="en-US"/>
          </a:p>
        </p:txBody>
      </p:sp>
      <p:sp>
        <p:nvSpPr>
          <p:cNvPr id="4" name="Slide Image Placeholder 3"/>
          <p:cNvSpPr>
            <a:spLocks noGrp="1" noRot="1" noChangeAspect="1"/>
          </p:cNvSpPr>
          <p:nvPr>
            <p:ph type="sldImg" idx="2"/>
          </p:nvPr>
        </p:nvSpPr>
        <p:spPr>
          <a:xfrm>
            <a:off x="428625" y="1225550"/>
            <a:ext cx="5878513" cy="33067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16076"/>
            <a:ext cx="5388610" cy="385860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07956"/>
            <a:ext cx="2918831" cy="49168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07956"/>
            <a:ext cx="2918831" cy="491683"/>
          </a:xfrm>
          <a:prstGeom prst="rect">
            <a:avLst/>
          </a:prstGeom>
        </p:spPr>
        <p:txBody>
          <a:bodyPr vert="horz" lIns="91440" tIns="45720" rIns="91440" bIns="45720" rtlCol="0" anchor="b"/>
          <a:lstStyle>
            <a:lvl1pPr algn="r">
              <a:defRPr sz="1200"/>
            </a:lvl1pPr>
          </a:lstStyle>
          <a:p>
            <a:fld id="{4FA85E29-3498-BE4D-ABD8-BCE684AFAFFF}" type="slidenum">
              <a:rPr lang="en-US" smtClean="0"/>
              <a:t>‹#›</a:t>
            </a:fld>
            <a:endParaRPr lang="en-US"/>
          </a:p>
        </p:txBody>
      </p:sp>
    </p:spTree>
    <p:extLst>
      <p:ext uri="{BB962C8B-B14F-4D97-AF65-F5344CB8AC3E}">
        <p14:creationId xmlns:p14="http://schemas.microsoft.com/office/powerpoint/2010/main" val="696722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A85E29-3498-BE4D-ABD8-BCE684AFAFFF}" type="slidenum">
              <a:rPr lang="en-US" smtClean="0"/>
              <a:t>1</a:t>
            </a:fld>
            <a:endParaRPr lang="en-US"/>
          </a:p>
        </p:txBody>
      </p:sp>
    </p:spTree>
    <p:extLst>
      <p:ext uri="{BB962C8B-B14F-4D97-AF65-F5344CB8AC3E}">
        <p14:creationId xmlns:p14="http://schemas.microsoft.com/office/powerpoint/2010/main" val="173470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4FA85E29-3498-BE4D-ABD8-BCE684AFAFFF}" type="slidenum">
              <a:rPr lang="en-US" smtClean="0"/>
              <a:t>3</a:t>
            </a:fld>
            <a:endParaRPr lang="en-US"/>
          </a:p>
        </p:txBody>
      </p:sp>
    </p:spTree>
    <p:extLst>
      <p:ext uri="{BB962C8B-B14F-4D97-AF65-F5344CB8AC3E}">
        <p14:creationId xmlns:p14="http://schemas.microsoft.com/office/powerpoint/2010/main" val="313670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FA85E29-3498-BE4D-ABD8-BCE684AFAFFF}" type="slidenum">
              <a:rPr lang="en-US" smtClean="0"/>
              <a:t>16</a:t>
            </a:fld>
            <a:endParaRPr lang="en-US"/>
          </a:p>
        </p:txBody>
      </p:sp>
    </p:spTree>
    <p:extLst>
      <p:ext uri="{BB962C8B-B14F-4D97-AF65-F5344CB8AC3E}">
        <p14:creationId xmlns:p14="http://schemas.microsoft.com/office/powerpoint/2010/main" val="211644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r>
              <a:rPr lang="ru-RU"/>
              <a:t>November 2016</a:t>
            </a:r>
            <a:endParaRPr lang="en-US"/>
          </a:p>
        </p:txBody>
      </p:sp>
      <p:sp>
        <p:nvSpPr>
          <p:cNvPr id="5" name="Footer Placeholder 4"/>
          <p:cNvSpPr>
            <a:spLocks noGrp="1"/>
          </p:cNvSpPr>
          <p:nvPr>
            <p:ph type="ftr" sz="quarter" idx="11"/>
          </p:nvPr>
        </p:nvSpPr>
        <p:spPr/>
        <p:txBody>
          <a:bodyPr/>
          <a:lstStyle/>
          <a:p>
            <a:r>
              <a:rPr lang="en-US"/>
              <a:t>RUPAC-2016</a:t>
            </a:r>
          </a:p>
        </p:txBody>
      </p:sp>
      <p:sp>
        <p:nvSpPr>
          <p:cNvPr id="6" name="Slide Number Placeholder 5"/>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2350161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r>
              <a:rPr lang="ru-RU"/>
              <a:t>November 2016</a:t>
            </a:r>
            <a:endParaRPr lang="en-US"/>
          </a:p>
        </p:txBody>
      </p:sp>
      <p:sp>
        <p:nvSpPr>
          <p:cNvPr id="5" name="Footer Placeholder 4"/>
          <p:cNvSpPr>
            <a:spLocks noGrp="1"/>
          </p:cNvSpPr>
          <p:nvPr>
            <p:ph type="ftr" sz="quarter" idx="11"/>
          </p:nvPr>
        </p:nvSpPr>
        <p:spPr/>
        <p:txBody>
          <a:bodyPr/>
          <a:lstStyle/>
          <a:p>
            <a:r>
              <a:rPr lang="en-US"/>
              <a:t>RUPAC-2016</a:t>
            </a:r>
          </a:p>
        </p:txBody>
      </p:sp>
      <p:sp>
        <p:nvSpPr>
          <p:cNvPr id="6" name="Slide Number Placeholder 5"/>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2231933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r>
              <a:rPr lang="ru-RU"/>
              <a:t>November 2016</a:t>
            </a:r>
            <a:endParaRPr lang="en-US"/>
          </a:p>
        </p:txBody>
      </p:sp>
      <p:sp>
        <p:nvSpPr>
          <p:cNvPr id="5" name="Footer Placeholder 4"/>
          <p:cNvSpPr>
            <a:spLocks noGrp="1"/>
          </p:cNvSpPr>
          <p:nvPr>
            <p:ph type="ftr" sz="quarter" idx="11"/>
          </p:nvPr>
        </p:nvSpPr>
        <p:spPr/>
        <p:txBody>
          <a:bodyPr/>
          <a:lstStyle/>
          <a:p>
            <a:r>
              <a:rPr lang="en-US"/>
              <a:t>RUPAC-2016</a:t>
            </a:r>
          </a:p>
        </p:txBody>
      </p:sp>
      <p:sp>
        <p:nvSpPr>
          <p:cNvPr id="6" name="Slide Number Placeholder 5"/>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248632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r>
              <a:rPr lang="ru-RU"/>
              <a:t>November 2016</a:t>
            </a:r>
            <a:endParaRPr lang="en-US"/>
          </a:p>
        </p:txBody>
      </p:sp>
      <p:sp>
        <p:nvSpPr>
          <p:cNvPr id="5" name="Footer Placeholder 4"/>
          <p:cNvSpPr>
            <a:spLocks noGrp="1"/>
          </p:cNvSpPr>
          <p:nvPr>
            <p:ph type="ftr" sz="quarter" idx="11"/>
          </p:nvPr>
        </p:nvSpPr>
        <p:spPr/>
        <p:txBody>
          <a:bodyPr/>
          <a:lstStyle/>
          <a:p>
            <a:r>
              <a:rPr lang="en-US"/>
              <a:t>RUPAC-2016</a:t>
            </a:r>
          </a:p>
        </p:txBody>
      </p:sp>
      <p:sp>
        <p:nvSpPr>
          <p:cNvPr id="6" name="Slide Number Placeholder 5"/>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2527028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ru-RU"/>
              <a:t>November 2016</a:t>
            </a:r>
            <a:endParaRPr lang="en-US"/>
          </a:p>
        </p:txBody>
      </p:sp>
      <p:sp>
        <p:nvSpPr>
          <p:cNvPr id="5" name="Footer Placeholder 4"/>
          <p:cNvSpPr>
            <a:spLocks noGrp="1"/>
          </p:cNvSpPr>
          <p:nvPr>
            <p:ph type="ftr" sz="quarter" idx="11"/>
          </p:nvPr>
        </p:nvSpPr>
        <p:spPr/>
        <p:txBody>
          <a:bodyPr/>
          <a:lstStyle/>
          <a:p>
            <a:r>
              <a:rPr lang="en-US"/>
              <a:t>RUPAC-2016</a:t>
            </a:r>
          </a:p>
        </p:txBody>
      </p:sp>
      <p:sp>
        <p:nvSpPr>
          <p:cNvPr id="6" name="Slide Number Placeholder 5"/>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319956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p:txBody>
          <a:bodyPr/>
          <a:lstStyle/>
          <a:p>
            <a:r>
              <a:rPr lang="ru-RU"/>
              <a:t>November 2016</a:t>
            </a:r>
            <a:endParaRPr lang="en-US"/>
          </a:p>
        </p:txBody>
      </p:sp>
      <p:sp>
        <p:nvSpPr>
          <p:cNvPr id="6" name="Footer Placeholder 5"/>
          <p:cNvSpPr>
            <a:spLocks noGrp="1"/>
          </p:cNvSpPr>
          <p:nvPr>
            <p:ph type="ftr" sz="quarter" idx="11"/>
          </p:nvPr>
        </p:nvSpPr>
        <p:spPr/>
        <p:txBody>
          <a:bodyPr/>
          <a:lstStyle/>
          <a:p>
            <a:r>
              <a:rPr lang="en-US"/>
              <a:t>RUPAC-2016</a:t>
            </a:r>
          </a:p>
        </p:txBody>
      </p:sp>
      <p:sp>
        <p:nvSpPr>
          <p:cNvPr id="7" name="Slide Number Placeholder 6"/>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82501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p:txBody>
          <a:bodyPr/>
          <a:lstStyle/>
          <a:p>
            <a:r>
              <a:rPr lang="ru-RU"/>
              <a:t>November 2016</a:t>
            </a:r>
            <a:endParaRPr lang="en-US"/>
          </a:p>
        </p:txBody>
      </p:sp>
      <p:sp>
        <p:nvSpPr>
          <p:cNvPr id="8" name="Footer Placeholder 7"/>
          <p:cNvSpPr>
            <a:spLocks noGrp="1"/>
          </p:cNvSpPr>
          <p:nvPr>
            <p:ph type="ftr" sz="quarter" idx="11"/>
          </p:nvPr>
        </p:nvSpPr>
        <p:spPr/>
        <p:txBody>
          <a:bodyPr/>
          <a:lstStyle/>
          <a:p>
            <a:r>
              <a:rPr lang="en-US"/>
              <a:t>RUPAC-2016</a:t>
            </a:r>
          </a:p>
        </p:txBody>
      </p:sp>
      <p:sp>
        <p:nvSpPr>
          <p:cNvPr id="9" name="Slide Number Placeholder 8"/>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29659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r>
              <a:rPr lang="ru-RU"/>
              <a:t>November 2016</a:t>
            </a:r>
            <a:endParaRPr lang="en-US"/>
          </a:p>
        </p:txBody>
      </p:sp>
      <p:sp>
        <p:nvSpPr>
          <p:cNvPr id="4" name="Footer Placeholder 3"/>
          <p:cNvSpPr>
            <a:spLocks noGrp="1"/>
          </p:cNvSpPr>
          <p:nvPr>
            <p:ph type="ftr" sz="quarter" idx="11"/>
          </p:nvPr>
        </p:nvSpPr>
        <p:spPr/>
        <p:txBody>
          <a:bodyPr/>
          <a:lstStyle/>
          <a:p>
            <a:r>
              <a:rPr lang="en-US"/>
              <a:t>RUPAC-2016</a:t>
            </a:r>
          </a:p>
        </p:txBody>
      </p:sp>
      <p:sp>
        <p:nvSpPr>
          <p:cNvPr id="5" name="Slide Number Placeholder 4"/>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1416673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a:t>November 2016</a:t>
            </a:r>
            <a:endParaRPr lang="en-US"/>
          </a:p>
        </p:txBody>
      </p:sp>
      <p:sp>
        <p:nvSpPr>
          <p:cNvPr id="3" name="Footer Placeholder 2"/>
          <p:cNvSpPr>
            <a:spLocks noGrp="1"/>
          </p:cNvSpPr>
          <p:nvPr>
            <p:ph type="ftr" sz="quarter" idx="11"/>
          </p:nvPr>
        </p:nvSpPr>
        <p:spPr/>
        <p:txBody>
          <a:bodyPr/>
          <a:lstStyle/>
          <a:p>
            <a:r>
              <a:rPr lang="en-US"/>
              <a:t>RUPAC-2016</a:t>
            </a:r>
          </a:p>
        </p:txBody>
      </p:sp>
      <p:sp>
        <p:nvSpPr>
          <p:cNvPr id="4" name="Slide Number Placeholder 3"/>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194202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ru-RU"/>
              <a:t>November 2016</a:t>
            </a:r>
            <a:endParaRPr lang="en-US"/>
          </a:p>
        </p:txBody>
      </p:sp>
      <p:sp>
        <p:nvSpPr>
          <p:cNvPr id="6" name="Footer Placeholder 5"/>
          <p:cNvSpPr>
            <a:spLocks noGrp="1"/>
          </p:cNvSpPr>
          <p:nvPr>
            <p:ph type="ftr" sz="quarter" idx="11"/>
          </p:nvPr>
        </p:nvSpPr>
        <p:spPr/>
        <p:txBody>
          <a:bodyPr/>
          <a:lstStyle/>
          <a:p>
            <a:r>
              <a:rPr lang="en-US"/>
              <a:t>RUPAC-2016</a:t>
            </a:r>
          </a:p>
        </p:txBody>
      </p:sp>
      <p:sp>
        <p:nvSpPr>
          <p:cNvPr id="7" name="Slide Number Placeholder 6"/>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5782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ru-RU"/>
              <a:t>November 2016</a:t>
            </a:r>
            <a:endParaRPr lang="en-US"/>
          </a:p>
        </p:txBody>
      </p:sp>
      <p:sp>
        <p:nvSpPr>
          <p:cNvPr id="6" name="Footer Placeholder 5"/>
          <p:cNvSpPr>
            <a:spLocks noGrp="1"/>
          </p:cNvSpPr>
          <p:nvPr>
            <p:ph type="ftr" sz="quarter" idx="11"/>
          </p:nvPr>
        </p:nvSpPr>
        <p:spPr/>
        <p:txBody>
          <a:bodyPr/>
          <a:lstStyle/>
          <a:p>
            <a:r>
              <a:rPr lang="en-US"/>
              <a:t>RUPAC-2016</a:t>
            </a:r>
          </a:p>
        </p:txBody>
      </p:sp>
      <p:sp>
        <p:nvSpPr>
          <p:cNvPr id="7" name="Slide Number Placeholder 6"/>
          <p:cNvSpPr>
            <a:spLocks noGrp="1"/>
          </p:cNvSpPr>
          <p:nvPr>
            <p:ph type="sldNum" sz="quarter" idx="12"/>
          </p:nvPr>
        </p:nvSpPr>
        <p:spPr/>
        <p:txBody>
          <a:bodyPr/>
          <a:lstStyle/>
          <a:p>
            <a:fld id="{A990FD77-9374-2642-B159-6B9CA34A1307}" type="slidenum">
              <a:rPr lang="en-US" smtClean="0"/>
              <a:t>‹#›</a:t>
            </a:fld>
            <a:endParaRPr lang="en-US"/>
          </a:p>
        </p:txBody>
      </p:sp>
    </p:spTree>
    <p:extLst>
      <p:ext uri="{BB962C8B-B14F-4D97-AF65-F5344CB8AC3E}">
        <p14:creationId xmlns:p14="http://schemas.microsoft.com/office/powerpoint/2010/main" val="173468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t>November 2016</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RUPAC-2016</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0FD77-9374-2642-B159-6B9CA34A1307}" type="slidenum">
              <a:rPr lang="en-US" smtClean="0"/>
              <a:t>‹#›</a:t>
            </a:fld>
            <a:endParaRPr lang="en-US"/>
          </a:p>
        </p:txBody>
      </p:sp>
    </p:spTree>
    <p:extLst>
      <p:ext uri="{BB962C8B-B14F-4D97-AF65-F5344CB8AC3E}">
        <p14:creationId xmlns:p14="http://schemas.microsoft.com/office/powerpoint/2010/main" val="34881855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2.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7.tiff"/><Relationship Id="rId4" Type="http://schemas.openxmlformats.org/officeDocument/2006/relationships/image" Target="../media/image36.tif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4.wmf"/><Relationship Id="rId3" Type="http://schemas.openxmlformats.org/officeDocument/2006/relationships/image" Target="../media/image1.jpg"/><Relationship Id="rId7" Type="http://schemas.openxmlformats.org/officeDocument/2006/relationships/image" Target="../media/image41.wmf"/><Relationship Id="rId12" Type="http://schemas.openxmlformats.org/officeDocument/2006/relationships/oleObject" Target="../embeddings/oleObject8.bin"/><Relationship Id="rId17" Type="http://schemas.openxmlformats.org/officeDocument/2006/relationships/image" Target="../media/image46.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5.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2.wmf"/><Relationship Id="rId1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g"/><Relationship Id="rId7" Type="http://schemas.openxmlformats.org/officeDocument/2006/relationships/image" Target="../media/image1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sp>
        <p:nvSpPr>
          <p:cNvPr id="8" name="TextBox 7"/>
          <p:cNvSpPr txBox="1"/>
          <p:nvPr/>
        </p:nvSpPr>
        <p:spPr>
          <a:xfrm>
            <a:off x="7704400" y="5440089"/>
            <a:ext cx="3882453" cy="646331"/>
          </a:xfrm>
          <a:prstGeom prst="rect">
            <a:avLst/>
          </a:prstGeom>
          <a:noFill/>
        </p:spPr>
        <p:txBody>
          <a:bodyPr wrap="square" rtlCol="0">
            <a:spAutoFit/>
          </a:bodyPr>
          <a:lstStyle/>
          <a:p>
            <a:r>
              <a:rPr lang="en-US" dirty="0"/>
              <a:t>POPOV D., KARAMYSHEVA G., MALININ V., KARAMYSHEV O. </a:t>
            </a:r>
          </a:p>
        </p:txBody>
      </p:sp>
      <p:sp>
        <p:nvSpPr>
          <p:cNvPr id="2" name="Rectangle 1"/>
          <p:cNvSpPr/>
          <p:nvPr/>
        </p:nvSpPr>
        <p:spPr>
          <a:xfrm>
            <a:off x="2478338" y="2797102"/>
            <a:ext cx="7334119" cy="954107"/>
          </a:xfrm>
          <a:prstGeom prst="rect">
            <a:avLst/>
          </a:prstGeom>
        </p:spPr>
        <p:txBody>
          <a:bodyPr wrap="square">
            <a:spAutoFit/>
          </a:bodyPr>
          <a:lstStyle/>
          <a:p>
            <a:r>
              <a:rPr lang="en-US" sz="2800" dirty="0"/>
              <a:t>Simulations of the magnet for compact superconducting cyclotron SC200 commissioning.</a:t>
            </a:r>
          </a:p>
        </p:txBody>
      </p:sp>
    </p:spTree>
    <p:extLst>
      <p:ext uri="{BB962C8B-B14F-4D97-AF65-F5344CB8AC3E}">
        <p14:creationId xmlns:p14="http://schemas.microsoft.com/office/powerpoint/2010/main" val="939205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Screw Simulation</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5389113"/>
            <a:ext cx="10515600" cy="1282853"/>
          </a:xfrm>
        </p:spPr>
        <p:txBody>
          <a:bodyPr>
            <a:normAutofit/>
          </a:bodyPr>
          <a:lstStyle/>
          <a:p>
            <a:r>
              <a:rPr lang="en-US" sz="1800" dirty="0"/>
              <a:t>Different phantom shapes around the screw were created for better meshing. Around 75% of the mesh elements were concentrated in the screw and its surroundings.</a:t>
            </a:r>
          </a:p>
          <a:p>
            <a:r>
              <a:rPr lang="en-US" sz="1800" dirty="0"/>
              <a:t>The models were simulated, the results were processed.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200" y="2010769"/>
            <a:ext cx="3806830" cy="2827480"/>
          </a:xfrm>
          <a:prstGeom prst="rect">
            <a:avLst/>
          </a:prstGeom>
        </p:spPr>
      </p:pic>
      <p:pic>
        <p:nvPicPr>
          <p:cNvPr id="6" name="Рисунок 25" descr="mes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9816" y="2010767"/>
            <a:ext cx="4817406" cy="2829941"/>
          </a:xfrm>
          <a:prstGeom prst="rect">
            <a:avLst/>
          </a:prstGeom>
          <a:noFill/>
          <a:ln>
            <a:noFill/>
          </a:ln>
        </p:spPr>
      </p:pic>
    </p:spTree>
    <p:extLst>
      <p:ext uri="{BB962C8B-B14F-4D97-AF65-F5344CB8AC3E}">
        <p14:creationId xmlns:p14="http://schemas.microsoft.com/office/powerpoint/2010/main" val="3339638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Screw Simulation</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1825625"/>
            <a:ext cx="5177921" cy="4480582"/>
          </a:xfrm>
        </p:spPr>
        <p:txBody>
          <a:bodyPr>
            <a:normAutofit/>
          </a:bodyPr>
          <a:lstStyle/>
          <a:p>
            <a:r>
              <a:rPr lang="en-US" sz="1800" dirty="0"/>
              <a:t>The Cartesian maps were extracted to assess the maximum positive deviation for the extruded plug (</a:t>
            </a:r>
            <a:r>
              <a:rPr lang="en-US" sz="1800" dirty="0" err="1"/>
              <a:t>MPos</a:t>
            </a:r>
            <a:r>
              <a:rPr lang="en-US" sz="1800" dirty="0"/>
              <a:t>) and the maximum negative deviation for the cut plug (</a:t>
            </a:r>
            <a:r>
              <a:rPr lang="en-US" sz="1800" dirty="0" err="1"/>
              <a:t>MNeg</a:t>
            </a:r>
            <a:r>
              <a:rPr lang="en-US" sz="1800" dirty="0"/>
              <a:t>), so that </a:t>
            </a:r>
            <a:r>
              <a:rPr lang="en-US" sz="1800" dirty="0" err="1"/>
              <a:t>MPos</a:t>
            </a:r>
            <a:r>
              <a:rPr lang="en-US" sz="1800" dirty="0"/>
              <a:t>=95.7 </a:t>
            </a:r>
            <a:r>
              <a:rPr lang="en-US" sz="1800" dirty="0" err="1"/>
              <a:t>Gs</a:t>
            </a:r>
            <a:r>
              <a:rPr lang="en-US" sz="1800" dirty="0"/>
              <a:t>, </a:t>
            </a:r>
            <a:r>
              <a:rPr lang="en-US" sz="1800" dirty="0" err="1"/>
              <a:t>MNeg</a:t>
            </a:r>
            <a:r>
              <a:rPr lang="en-US" sz="1800" dirty="0"/>
              <a:t>=-29 </a:t>
            </a:r>
            <a:r>
              <a:rPr lang="en-US" sz="1800" dirty="0" err="1"/>
              <a:t>Gs</a:t>
            </a:r>
            <a:r>
              <a:rPr lang="en-US" sz="1800" dirty="0"/>
              <a:t>. Cylindrical maps were also extracted and evaluated, the influence on the mean field was estimated. As you can see, the deviation of mean field floats around 2 </a:t>
            </a:r>
            <a:r>
              <a:rPr lang="en-US" sz="1800" dirty="0" err="1"/>
              <a:t>Gs</a:t>
            </a:r>
            <a:r>
              <a:rPr lang="en-US" sz="1800" dirty="0"/>
              <a:t>, but in the case of the cut plug, the influence is much more smoother and more monotonous.</a:t>
            </a:r>
          </a:p>
        </p:txBody>
      </p:sp>
      <p:pic>
        <p:nvPicPr>
          <p:cNvPr id="5" name="Рисунок 2"/>
          <p:cNvPicPr/>
          <p:nvPr/>
        </p:nvPicPr>
        <p:blipFill>
          <a:blip r:embed="rId3">
            <a:extLst>
              <a:ext uri="{28A0092B-C50C-407E-A947-70E740481C1C}">
                <a14:useLocalDpi xmlns:a14="http://schemas.microsoft.com/office/drawing/2010/main" val="0"/>
              </a:ext>
            </a:extLst>
          </a:blip>
          <a:srcRect/>
          <a:stretch>
            <a:fillRect/>
          </a:stretch>
        </p:blipFill>
        <p:spPr bwMode="auto">
          <a:xfrm>
            <a:off x="7353993" y="721415"/>
            <a:ext cx="4838007" cy="2949814"/>
          </a:xfrm>
          <a:prstGeom prst="rect">
            <a:avLst/>
          </a:prstGeom>
          <a:noFill/>
          <a:ln>
            <a:noFill/>
          </a:ln>
        </p:spPr>
      </p:pic>
      <p:pic>
        <p:nvPicPr>
          <p:cNvPr id="6" name="Рисунок 3"/>
          <p:cNvPicPr/>
          <p:nvPr/>
        </p:nvPicPr>
        <p:blipFill>
          <a:blip r:embed="rId4">
            <a:extLst>
              <a:ext uri="{28A0092B-C50C-407E-A947-70E740481C1C}">
                <a14:useLocalDpi xmlns:a14="http://schemas.microsoft.com/office/drawing/2010/main" val="0"/>
              </a:ext>
            </a:extLst>
          </a:blip>
          <a:srcRect/>
          <a:stretch>
            <a:fillRect/>
          </a:stretch>
        </p:blipFill>
        <p:spPr bwMode="auto">
          <a:xfrm>
            <a:off x="7310242" y="3671229"/>
            <a:ext cx="4881758" cy="2976490"/>
          </a:xfrm>
          <a:prstGeom prst="rect">
            <a:avLst/>
          </a:prstGeom>
          <a:noFill/>
          <a:ln>
            <a:noFill/>
          </a:ln>
        </p:spPr>
      </p:pic>
    </p:spTree>
    <p:extLst>
      <p:ext uri="{BB962C8B-B14F-4D97-AF65-F5344CB8AC3E}">
        <p14:creationId xmlns:p14="http://schemas.microsoft.com/office/powerpoint/2010/main" val="232695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Magnetic Correctors</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5183702"/>
            <a:ext cx="10515600" cy="1277040"/>
          </a:xfrm>
        </p:spPr>
        <p:txBody>
          <a:bodyPr/>
          <a:lstStyle/>
          <a:p>
            <a:r>
              <a:rPr lang="en-US" dirty="0"/>
              <a:t>MC’s are under development and their effect is also evaluated.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265" y="1881254"/>
            <a:ext cx="2898334" cy="29019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4282" y="1879272"/>
            <a:ext cx="3189921" cy="2903980"/>
          </a:xfrm>
          <a:prstGeom prst="rect">
            <a:avLst/>
          </a:prstGeom>
        </p:spPr>
      </p:pic>
    </p:spTree>
    <p:extLst>
      <p:ext uri="{BB962C8B-B14F-4D97-AF65-F5344CB8AC3E}">
        <p14:creationId xmlns:p14="http://schemas.microsoft.com/office/powerpoint/2010/main" val="125274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Magnetic Corrections</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5133251"/>
            <a:ext cx="10515600" cy="1043711"/>
          </a:xfrm>
        </p:spPr>
        <p:txBody>
          <a:bodyPr>
            <a:normAutofit/>
          </a:bodyPr>
          <a:lstStyle/>
          <a:p>
            <a:r>
              <a:rPr lang="en-US" sz="1800" dirty="0"/>
              <a:t>After being launched, the RF system produces a significant alternating magnetic field, this field ‘slows down’ the phase of the beam and needs to be taken into consideration.</a:t>
            </a:r>
          </a:p>
        </p:txBody>
      </p:sp>
      <p:pic>
        <p:nvPicPr>
          <p:cNvPr id="17410" name="Picture 2" descr="th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24013"/>
            <a:ext cx="6255602" cy="321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8"/>
          <p:cNvPicPr/>
          <p:nvPr/>
        </p:nvPicPr>
        <p:blipFill rotWithShape="1">
          <a:blip r:embed="rId4">
            <a:extLst>
              <a:ext uri="{28A0092B-C50C-407E-A947-70E740481C1C}">
                <a14:useLocalDpi xmlns:a14="http://schemas.microsoft.com/office/drawing/2010/main" val="0"/>
              </a:ext>
            </a:extLst>
          </a:blip>
          <a:srcRect l="8217" t="4516" r="5774" b="5173"/>
          <a:stretch/>
        </p:blipFill>
        <p:spPr bwMode="auto">
          <a:xfrm>
            <a:off x="7093802" y="1624013"/>
            <a:ext cx="3880881" cy="3212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0329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635500" y="1730707"/>
            <a:ext cx="5801783" cy="4351338"/>
          </a:xfrm>
          <a:prstGeom prst="rect">
            <a:avLst/>
          </a:prstGeom>
        </p:spPr>
      </p:pic>
      <p:sp>
        <p:nvSpPr>
          <p:cNvPr id="5" name="TextBox 4"/>
          <p:cNvSpPr txBox="1"/>
          <p:nvPr/>
        </p:nvSpPr>
        <p:spPr>
          <a:xfrm>
            <a:off x="10110702" y="3342143"/>
            <a:ext cx="1498591" cy="923330"/>
          </a:xfrm>
          <a:prstGeom prst="rect">
            <a:avLst/>
          </a:prstGeom>
          <a:noFill/>
        </p:spPr>
        <p:txBody>
          <a:bodyPr wrap="square" rtlCol="0">
            <a:spAutoFit/>
          </a:bodyPr>
          <a:lstStyle/>
          <a:p>
            <a:r>
              <a:rPr lang="en-US" dirty="0"/>
              <a:t>The fourth-order Runge–</a:t>
            </a:r>
            <a:r>
              <a:rPr lang="en-US" dirty="0" err="1"/>
              <a:t>Kutta</a:t>
            </a:r>
            <a:r>
              <a:rPr lang="en-US" dirty="0"/>
              <a:t> method</a:t>
            </a:r>
          </a:p>
        </p:txBody>
      </p:sp>
      <p:sp>
        <p:nvSpPr>
          <p:cNvPr id="7" name="TextBox 6"/>
          <p:cNvSpPr txBox="1"/>
          <p:nvPr/>
        </p:nvSpPr>
        <p:spPr>
          <a:xfrm>
            <a:off x="591671" y="2337438"/>
            <a:ext cx="3657600" cy="1754326"/>
          </a:xfrm>
          <a:prstGeom prst="rect">
            <a:avLst/>
          </a:prstGeom>
          <a:noFill/>
        </p:spPr>
        <p:txBody>
          <a:bodyPr wrap="square" rtlCol="0">
            <a:spAutoFit/>
          </a:bodyPr>
          <a:lstStyle/>
          <a:p>
            <a:pPr algn="just"/>
            <a:r>
              <a:rPr lang="en-US" dirty="0"/>
              <a:t>Beam dynamics simulation solves the system of differential equations of particle motion with field maps from FEM</a:t>
            </a:r>
            <a:r>
              <a:rPr lang="ru-RU" dirty="0"/>
              <a:t> (</a:t>
            </a:r>
            <a:r>
              <a:rPr lang="en-US" dirty="0"/>
              <a:t>finite element method</a:t>
            </a:r>
            <a:r>
              <a:rPr lang="ru-RU" dirty="0"/>
              <a:t>)</a:t>
            </a:r>
            <a:r>
              <a:rPr lang="en-US" dirty="0"/>
              <a:t> codes or field measurements with different initial coordinates and velocities</a:t>
            </a:r>
            <a:r>
              <a:rPr lang="ru-RU" dirty="0"/>
              <a:t>.</a:t>
            </a:r>
            <a:endParaRPr lang="en-US" dirty="0"/>
          </a:p>
        </p:txBody>
      </p:sp>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59664"/>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Beam dynamics simulations</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Tree>
    <p:extLst>
      <p:ext uri="{BB962C8B-B14F-4D97-AF65-F5344CB8AC3E}">
        <p14:creationId xmlns:p14="http://schemas.microsoft.com/office/powerpoint/2010/main" val="294649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3475" y="576988"/>
            <a:ext cx="8877510" cy="901835"/>
          </a:xfrm>
        </p:spPr>
        <p:style>
          <a:lnRef idx="1">
            <a:schemeClr val="accent1"/>
          </a:lnRef>
          <a:fillRef idx="2">
            <a:schemeClr val="accent1"/>
          </a:fillRef>
          <a:effectRef idx="1">
            <a:schemeClr val="accent1"/>
          </a:effectRef>
          <a:fontRef idx="minor">
            <a:schemeClr val="dk1"/>
          </a:fontRef>
        </p:style>
        <p:txBody>
          <a:bodyPr>
            <a:noAutofit/>
          </a:bodyPr>
          <a:lstStyle/>
          <a:p>
            <a:pPr fontAlgn="base"/>
            <a:r>
              <a:rPr lang="en-US" sz="2800" dirty="0">
                <a:solidFill>
                  <a:srgbClr val="333333"/>
                </a:solidFill>
                <a:latin typeface="Georgia" panose="02040502050405020303" pitchFamily="18" charset="0"/>
              </a:rPr>
              <a:t>Motion of charged particles in electromagnetic fields</a:t>
            </a:r>
            <a:endParaRPr lang="en-US" sz="2800" b="0" i="0" dirty="0">
              <a:solidFill>
                <a:srgbClr val="333333"/>
              </a:solidFill>
              <a:effectLst/>
              <a:latin typeface="Georgia" panose="02040502050405020303"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10" name="Rectangle 2"/>
          <p:cNvSpPr>
            <a:spLocks noChangeArrowheads="1"/>
          </p:cNvSpPr>
          <p:nvPr/>
        </p:nvSpPr>
        <p:spPr bwMode="auto">
          <a:xfrm>
            <a:off x="838200" y="1885070"/>
            <a:ext cx="140937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485017864"/>
              </p:ext>
            </p:extLst>
          </p:nvPr>
        </p:nvGraphicFramePr>
        <p:xfrm>
          <a:off x="3378200" y="2372082"/>
          <a:ext cx="5435600" cy="971550"/>
        </p:xfrm>
        <a:graphic>
          <a:graphicData uri="http://schemas.openxmlformats.org/presentationml/2006/ole">
            <mc:AlternateContent xmlns:mc="http://schemas.openxmlformats.org/markup-compatibility/2006">
              <mc:Choice xmlns:v="urn:schemas-microsoft-com:vml" Requires="v">
                <p:oleObj spid="_x0000_s1251" name="Equation" r:id="rId4" imgW="2489040" imgH="469800" progId="Equation.DSMT4">
                  <p:embed/>
                </p:oleObj>
              </mc:Choice>
              <mc:Fallback>
                <p:oleObj name="Equation" r:id="rId4" imgW="2489040" imgH="469800" progId="Equation.DSMT4">
                  <p:embed/>
                  <p:pic>
                    <p:nvPicPr>
                      <p:cNvPr id="0" name="Object 1"/>
                      <p:cNvPicPr>
                        <a:picLocks noChangeAspect="1" noChangeArrowheads="1"/>
                      </p:cNvPicPr>
                      <p:nvPr/>
                    </p:nvPicPr>
                    <p:blipFill>
                      <a:blip r:embed="rId5"/>
                      <a:srcRect/>
                      <a:stretch>
                        <a:fillRect/>
                      </a:stretch>
                    </p:blipFill>
                    <p:spPr bwMode="auto">
                      <a:xfrm>
                        <a:off x="3378200" y="2372082"/>
                        <a:ext cx="5435600" cy="971550"/>
                      </a:xfrm>
                      <a:prstGeom prst="rect">
                        <a:avLst/>
                      </a:prstGeom>
                      <a:noFill/>
                    </p:spPr>
                  </p:pic>
                </p:oleObj>
              </mc:Fallback>
            </mc:AlternateContent>
          </a:graphicData>
        </a:graphic>
      </p:graphicFrame>
      <p:sp>
        <p:nvSpPr>
          <p:cNvPr id="12" name="Rectangle 4"/>
          <p:cNvSpPr>
            <a:spLocks noChangeArrowheads="1"/>
          </p:cNvSpPr>
          <p:nvPr/>
        </p:nvSpPr>
        <p:spPr bwMode="auto">
          <a:xfrm>
            <a:off x="838200" y="3657599"/>
            <a:ext cx="207836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
          <p:cNvSpPr/>
          <p:nvPr/>
        </p:nvSpPr>
        <p:spPr>
          <a:xfrm>
            <a:off x="1325060" y="1683075"/>
            <a:ext cx="8990686" cy="685059"/>
          </a:xfrm>
          <a:prstGeom prst="rect">
            <a:avLst/>
          </a:prstGeom>
        </p:spPr>
        <p:txBody>
          <a:bodyPr wrap="square">
            <a:spAutoFit/>
          </a:bodyPr>
          <a:lstStyle/>
          <a:p>
            <a:pPr algn="just">
              <a:lnSpc>
                <a:spcPct val="107000"/>
              </a:lnSpc>
              <a:spcAft>
                <a:spcPts val="800"/>
              </a:spcAft>
            </a:pPr>
            <a:r>
              <a:rPr lang="en-US" dirty="0">
                <a:ea typeface="Calibri" panose="020F0502020204030204" pitchFamily="34" charset="0"/>
                <a:cs typeface="Times New Roman" panose="02020603050405020304" pitchFamily="18" charset="0"/>
              </a:rPr>
              <a:t>Systems of differential equations of motion of charged particles in an electromagnetic field are derived from the Newton-Lorentz equations:</a:t>
            </a:r>
            <a:endParaRPr lang="ru-RU" dirty="0">
              <a:ea typeface="Calibri" panose="020F0502020204030204" pitchFamily="34"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09332C97-1A7A-4FED-8827-E6A0AF51A899}"/>
              </a:ext>
            </a:extLst>
          </p:cNvPr>
          <p:cNvGraphicFramePr>
            <a:graphicFrameLocks noChangeAspect="1"/>
          </p:cNvGraphicFramePr>
          <p:nvPr>
            <p:extLst>
              <p:ext uri="{D42A27DB-BD31-4B8C-83A1-F6EECF244321}">
                <p14:modId xmlns:p14="http://schemas.microsoft.com/office/powerpoint/2010/main" val="2345563811"/>
              </p:ext>
            </p:extLst>
          </p:nvPr>
        </p:nvGraphicFramePr>
        <p:xfrm>
          <a:off x="721549" y="3454966"/>
          <a:ext cx="7528005" cy="3030842"/>
        </p:xfrm>
        <a:graphic>
          <a:graphicData uri="http://schemas.openxmlformats.org/presentationml/2006/ole">
            <mc:AlternateContent xmlns:mc="http://schemas.openxmlformats.org/markup-compatibility/2006">
              <mc:Choice xmlns:v="urn:schemas-microsoft-com:vml" Requires="v">
                <p:oleObj spid="_x0000_s1252" name="Уравнение" r:id="rId6" imgW="5499000" imgH="1930320" progId="Equation.3">
                  <p:embed/>
                </p:oleObj>
              </mc:Choice>
              <mc:Fallback>
                <p:oleObj name="Уравнение" r:id="rId6" imgW="5499000" imgH="1930320" progId="Equation.3">
                  <p:embed/>
                  <p:pic>
                    <p:nvPicPr>
                      <p:cNvPr id="10" name="Object 9"/>
                      <p:cNvPicPr>
                        <a:picLocks noChangeAspect="1" noChangeArrowheads="1"/>
                      </p:cNvPicPr>
                      <p:nvPr/>
                    </p:nvPicPr>
                    <p:blipFill>
                      <a:blip r:embed="rId7"/>
                      <a:srcRect/>
                      <a:stretch>
                        <a:fillRect/>
                      </a:stretch>
                    </p:blipFill>
                    <p:spPr bwMode="auto">
                      <a:xfrm>
                        <a:off x="721549" y="3454966"/>
                        <a:ext cx="7528005" cy="3030842"/>
                      </a:xfrm>
                      <a:prstGeom prst="rect">
                        <a:avLst/>
                      </a:prstGeom>
                      <a:noFill/>
                    </p:spPr>
                  </p:pic>
                </p:oleObj>
              </mc:Fallback>
            </mc:AlternateContent>
          </a:graphicData>
        </a:graphic>
      </p:graphicFrame>
      <p:sp>
        <p:nvSpPr>
          <p:cNvPr id="14" name="Rectangle 13">
            <a:extLst>
              <a:ext uri="{FF2B5EF4-FFF2-40B4-BE49-F238E27FC236}">
                <a16:creationId xmlns:a16="http://schemas.microsoft.com/office/drawing/2014/main" id="{511E9B41-E3C4-4501-81BC-13E41CB3CF51}"/>
              </a:ext>
            </a:extLst>
          </p:cNvPr>
          <p:cNvSpPr/>
          <p:nvPr/>
        </p:nvSpPr>
        <p:spPr>
          <a:xfrm>
            <a:off x="8813800" y="3454966"/>
            <a:ext cx="3273235" cy="2552686"/>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In cyclotrons, it is most convenient to use the azimuth angle as a variable.</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So the representation of the equations of motion with an independent variable azimuth angle is widely used in the design of cyclotrons.</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67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3"/>
          <a:stretch>
            <a:fillRect/>
          </a:stretch>
        </p:blipFill>
        <p:spPr>
          <a:xfrm>
            <a:off x="1027552" y="1919772"/>
            <a:ext cx="6491081" cy="4521373"/>
          </a:xfrm>
          <a:prstGeom prst="rect">
            <a:avLst/>
          </a:prstGeom>
        </p:spPr>
      </p:pic>
      <p:sp>
        <p:nvSpPr>
          <p:cNvPr id="7" name="TextBox 6"/>
          <p:cNvSpPr txBox="1"/>
          <p:nvPr/>
        </p:nvSpPr>
        <p:spPr>
          <a:xfrm>
            <a:off x="405509" y="2298950"/>
            <a:ext cx="685766" cy="369332"/>
          </a:xfrm>
          <a:prstGeom prst="rect">
            <a:avLst/>
          </a:prstGeom>
          <a:noFill/>
        </p:spPr>
        <p:txBody>
          <a:bodyPr wrap="square" rtlCol="0">
            <a:spAutoFit/>
          </a:bodyPr>
          <a:lstStyle/>
          <a:p>
            <a:pPr algn="ctr"/>
            <a:r>
              <a:rPr lang="en-US" b="1" dirty="0"/>
              <a:t>2D</a:t>
            </a:r>
          </a:p>
        </p:txBody>
      </p:sp>
      <p:sp>
        <p:nvSpPr>
          <p:cNvPr id="8" name="TextBox 7"/>
          <p:cNvSpPr txBox="1"/>
          <p:nvPr/>
        </p:nvSpPr>
        <p:spPr>
          <a:xfrm>
            <a:off x="6311077" y="5174013"/>
            <a:ext cx="998501" cy="369332"/>
          </a:xfrm>
          <a:prstGeom prst="rect">
            <a:avLst/>
          </a:prstGeom>
          <a:noFill/>
        </p:spPr>
        <p:txBody>
          <a:bodyPr wrap="square" rtlCol="0">
            <a:spAutoFit/>
          </a:bodyPr>
          <a:lstStyle/>
          <a:p>
            <a:pPr algn="ctr"/>
            <a:r>
              <a:rPr lang="en-US" b="1" dirty="0"/>
              <a:t>2D, 3D</a:t>
            </a:r>
          </a:p>
        </p:txBody>
      </p:sp>
      <p:sp>
        <p:nvSpPr>
          <p:cNvPr id="9" name="Title 1"/>
          <p:cNvSpPr txBox="1">
            <a:spLocks/>
          </p:cNvSpPr>
          <p:nvPr/>
        </p:nvSpPr>
        <p:spPr>
          <a:xfrm>
            <a:off x="2323475" y="576988"/>
            <a:ext cx="8877510"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dirty="0"/>
              <a:t>Representation of the electromagnetic field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4" name="Rectangle 3"/>
          <p:cNvSpPr/>
          <p:nvPr/>
        </p:nvSpPr>
        <p:spPr>
          <a:xfrm>
            <a:off x="7863840" y="2608608"/>
            <a:ext cx="3469342" cy="2712281"/>
          </a:xfrm>
          <a:prstGeom prst="rect">
            <a:avLst/>
          </a:prstGeom>
        </p:spPr>
        <p:txBody>
          <a:bodyPr wrap="square">
            <a:spAutoFit/>
          </a:bodyPr>
          <a:lstStyle/>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When particle trajectories are being calculated, an electromagnetic field can be specified analytically, in the form of a field map obtained as a result of measurements (2D maps) or as a result of model calculations (3D field maps)</a:t>
            </a:r>
            <a:r>
              <a:rPr lang="ru-RU" sz="2000"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6981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23475" y="591055"/>
            <a:ext cx="8877510" cy="901835"/>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a:t>Motion of charged particles in an electromagnetic field.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91055"/>
            <a:ext cx="1158145" cy="901835"/>
          </a:xfrm>
          <a:prstGeom prst="rect">
            <a:avLst/>
          </a:prstGeom>
        </p:spPr>
      </p:pic>
      <p:pic>
        <p:nvPicPr>
          <p:cNvPr id="10" name="Picture 9"/>
          <p:cNvPicPr>
            <a:picLocks noChangeAspect="1"/>
          </p:cNvPicPr>
          <p:nvPr/>
        </p:nvPicPr>
        <p:blipFill>
          <a:blip r:embed="rId3"/>
          <a:stretch>
            <a:fillRect/>
          </a:stretch>
        </p:blipFill>
        <p:spPr>
          <a:xfrm>
            <a:off x="4595165" y="2034731"/>
            <a:ext cx="1723866" cy="1572445"/>
          </a:xfrm>
          <a:prstGeom prst="rect">
            <a:avLst/>
          </a:prstGeom>
        </p:spPr>
      </p:pic>
      <p:pic>
        <p:nvPicPr>
          <p:cNvPr id="11" name="Picture 10"/>
          <p:cNvPicPr>
            <a:picLocks noChangeAspect="1"/>
          </p:cNvPicPr>
          <p:nvPr/>
        </p:nvPicPr>
        <p:blipFill>
          <a:blip r:embed="rId4"/>
          <a:stretch>
            <a:fillRect/>
          </a:stretch>
        </p:blipFill>
        <p:spPr>
          <a:xfrm>
            <a:off x="4673782" y="4078936"/>
            <a:ext cx="1458041" cy="2060917"/>
          </a:xfrm>
          <a:prstGeom prst="rect">
            <a:avLst/>
          </a:prstGeom>
        </p:spPr>
      </p:pic>
      <p:sp>
        <p:nvSpPr>
          <p:cNvPr id="12" name="Right Arrow 11"/>
          <p:cNvSpPr/>
          <p:nvPr/>
        </p:nvSpPr>
        <p:spPr>
          <a:xfrm>
            <a:off x="6179380" y="3556864"/>
            <a:ext cx="1477108" cy="781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7812811" y="2016645"/>
            <a:ext cx="3787462" cy="2505304"/>
          </a:xfrm>
          <a:prstGeom prst="rect">
            <a:avLst/>
          </a:prstGeom>
        </p:spPr>
      </p:pic>
      <p:sp>
        <p:nvSpPr>
          <p:cNvPr id="14" name="TextBox 13"/>
          <p:cNvSpPr txBox="1"/>
          <p:nvPr/>
        </p:nvSpPr>
        <p:spPr>
          <a:xfrm>
            <a:off x="7621707" y="5241481"/>
            <a:ext cx="1378634" cy="646331"/>
          </a:xfrm>
          <a:prstGeom prst="rect">
            <a:avLst/>
          </a:prstGeom>
          <a:noFill/>
        </p:spPr>
        <p:txBody>
          <a:bodyPr wrap="square" rtlCol="0">
            <a:spAutoFit/>
          </a:bodyPr>
          <a:lstStyle/>
          <a:p>
            <a:r>
              <a:rPr lang="en-US" dirty="0"/>
              <a:t>E-Field</a:t>
            </a:r>
          </a:p>
          <a:p>
            <a:r>
              <a:rPr lang="en-US" dirty="0"/>
              <a:t>B-Field</a:t>
            </a:r>
          </a:p>
        </p:txBody>
      </p:sp>
      <p:sp>
        <p:nvSpPr>
          <p:cNvPr id="15" name="TextBox 14"/>
          <p:cNvSpPr txBox="1"/>
          <p:nvPr/>
        </p:nvSpPr>
        <p:spPr>
          <a:xfrm>
            <a:off x="9706708" y="5430129"/>
            <a:ext cx="1350498" cy="369332"/>
          </a:xfrm>
          <a:prstGeom prst="rect">
            <a:avLst/>
          </a:prstGeom>
          <a:noFill/>
        </p:spPr>
        <p:txBody>
          <a:bodyPr wrap="square" rtlCol="0">
            <a:spAutoFit/>
          </a:bodyPr>
          <a:lstStyle/>
          <a:p>
            <a:r>
              <a:rPr lang="en-US" dirty="0"/>
              <a:t>Up to 30 GB</a:t>
            </a:r>
          </a:p>
        </p:txBody>
      </p:sp>
      <p:pic>
        <p:nvPicPr>
          <p:cNvPr id="16" name="Рисунок 2"/>
          <p:cNvPicPr/>
          <p:nvPr/>
        </p:nvPicPr>
        <p:blipFill rotWithShape="1">
          <a:blip r:embed="rId6"/>
          <a:srcRect l="28993" r="28646"/>
          <a:stretch/>
        </p:blipFill>
        <p:spPr bwMode="auto">
          <a:xfrm>
            <a:off x="558175" y="1849957"/>
            <a:ext cx="2718984" cy="2671991"/>
          </a:xfrm>
          <a:prstGeom prst="rect">
            <a:avLst/>
          </a:prstGeom>
          <a:ln>
            <a:noFill/>
          </a:ln>
          <a:extLst>
            <a:ext uri="{53640926-AAD7-44D8-BBD7-CCE9431645EC}">
              <a14:shadowObscured xmlns:a14="http://schemas.microsoft.com/office/drawing/2010/main"/>
            </a:ext>
          </a:extLst>
        </p:spPr>
      </p:pic>
      <p:pic>
        <p:nvPicPr>
          <p:cNvPr id="17" name="Рисунок 99"/>
          <p:cNvPicPr/>
          <p:nvPr/>
        </p:nvPicPr>
        <p:blipFill>
          <a:blip r:embed="rId7"/>
          <a:stretch>
            <a:fillRect/>
          </a:stretch>
        </p:blipFill>
        <p:spPr>
          <a:xfrm>
            <a:off x="524926" y="4624257"/>
            <a:ext cx="3016133" cy="1578852"/>
          </a:xfrm>
          <a:prstGeom prst="rect">
            <a:avLst/>
          </a:prstGeom>
        </p:spPr>
      </p:pic>
      <p:sp>
        <p:nvSpPr>
          <p:cNvPr id="18" name="Right Arrow 17"/>
          <p:cNvSpPr/>
          <p:nvPr/>
        </p:nvSpPr>
        <p:spPr>
          <a:xfrm>
            <a:off x="3433482" y="3556864"/>
            <a:ext cx="1036420" cy="781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79380" y="5896776"/>
            <a:ext cx="5867103"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representation in the form of a </a:t>
            </a:r>
            <a:r>
              <a:rPr lang="ru-RU" dirty="0">
                <a:latin typeface="Times New Roman" panose="02020603050405020304" pitchFamily="18" charset="0"/>
                <a:ea typeface="Calibri" panose="020F0502020204030204" pitchFamily="34" charset="0"/>
              </a:rPr>
              <a:t>3</a:t>
            </a:r>
            <a:r>
              <a:rPr lang="en-US" dirty="0">
                <a:latin typeface="Times New Roman" panose="02020603050405020304" pitchFamily="18" charset="0"/>
                <a:ea typeface="Calibri" panose="020F0502020204030204" pitchFamily="34" charset="0"/>
              </a:rPr>
              <a:t>D field map is obviously the most acceptable for calculations of beam dynamics</a:t>
            </a:r>
            <a:r>
              <a:rPr lang="ru-RU" dirty="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but maps can be huge when high accuracy is needed.</a:t>
            </a:r>
            <a:endParaRPr lang="ru-RU" dirty="0"/>
          </a:p>
        </p:txBody>
      </p:sp>
    </p:spTree>
    <p:extLst>
      <p:ext uri="{BB962C8B-B14F-4D97-AF65-F5344CB8AC3E}">
        <p14:creationId xmlns:p14="http://schemas.microsoft.com/office/powerpoint/2010/main" val="630965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23475" y="576988"/>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Radial component of magnetic field in the median plane as a function of the radius (different curves correspond to different values of the azimuth angle).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pic>
        <p:nvPicPr>
          <p:cNvPr id="6" name="Рисунок 11"/>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0731" y="1599870"/>
            <a:ext cx="8370538" cy="4351338"/>
          </a:xfrm>
          <a:prstGeom prst="rect">
            <a:avLst/>
          </a:prstGeom>
          <a:noFill/>
          <a:ln>
            <a:noFill/>
          </a:ln>
        </p:spPr>
      </p:pic>
      <p:sp>
        <p:nvSpPr>
          <p:cNvPr id="2" name="Rectangle 1"/>
          <p:cNvSpPr>
            <a:spLocks noChangeArrowheads="1"/>
          </p:cNvSpPr>
          <p:nvPr/>
        </p:nvSpPr>
        <p:spPr bwMode="auto">
          <a:xfrm>
            <a:off x="575535" y="6072256"/>
            <a:ext cx="10424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ru-RU" dirty="0">
                <a:latin typeface="Times New Roman" panose="02020603050405020304" pitchFamily="18" charset="0"/>
                <a:ea typeface="Calibri" panose="020F0502020204030204" pitchFamily="34" charset="0"/>
                <a:cs typeface="Times New Roman" panose="02020603050405020304" pitchFamily="18" charset="0"/>
              </a:rPr>
              <a:t>Theoretically, the components </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и </a:t>
            </a:r>
            <a:r>
              <a:rPr kumimoji="0" lang="en-US"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Br</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a:t>
            </a:r>
            <a:r>
              <a:rPr lang="en-US" alt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are equal to zero in the median plane, the presence of components indicates an error value, that is </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±0.03 </a:t>
            </a:r>
            <a:r>
              <a:rPr lang="en-US" altLang="ru-RU" dirty="0" err="1">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Gs</a:t>
            </a:r>
            <a:r>
              <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a:t>
            </a:r>
            <a:r>
              <a:rPr lang="en-US" alt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in the extraction zone.</a:t>
            </a:r>
            <a:endParaRPr kumimoji="0" lang="ru-RU" altLang="ru-RU"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4175972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23475" y="576988"/>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Black curves - the deviation of the magnetic field from the average value in valleys (minimum points), green lines - deviation from the average value in sectors (maximum points).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pic>
        <p:nvPicPr>
          <p:cNvPr id="6" name="Объект 5"/>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9258" y="1825625"/>
            <a:ext cx="7533484" cy="4351338"/>
          </a:xfrm>
          <a:prstGeom prst="rect">
            <a:avLst/>
          </a:prstGeom>
          <a:noFill/>
          <a:ln>
            <a:noFill/>
          </a:ln>
        </p:spPr>
      </p:pic>
      <p:sp>
        <p:nvSpPr>
          <p:cNvPr id="2" name="Rectangle 1"/>
          <p:cNvSpPr/>
          <p:nvPr/>
        </p:nvSpPr>
        <p:spPr>
          <a:xfrm>
            <a:off x="783516" y="6061509"/>
            <a:ext cx="10791712"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The four-sector structure of the magnet makes it possible to estimate the accuracy of the model calculation by comparing the magnetic field for identical parts of the magnet sectors (calculation in the 360-degree model).</a:t>
            </a:r>
            <a:endParaRPr lang="ru-RU" dirty="0"/>
          </a:p>
        </p:txBody>
      </p:sp>
    </p:spTree>
    <p:extLst>
      <p:ext uri="{BB962C8B-B14F-4D97-AF65-F5344CB8AC3E}">
        <p14:creationId xmlns:p14="http://schemas.microsoft.com/office/powerpoint/2010/main" val="3714783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Abstract</a:t>
            </a:r>
            <a:endParaRPr lang="ru-RU" dirty="0"/>
          </a:p>
        </p:txBody>
      </p:sp>
      <p:sp>
        <p:nvSpPr>
          <p:cNvPr id="3" name="Объект 2"/>
          <p:cNvSpPr>
            <a:spLocks noGrp="1"/>
          </p:cNvSpPr>
          <p:nvPr>
            <p:ph idx="1"/>
          </p:nvPr>
        </p:nvSpPr>
        <p:spPr>
          <a:xfrm>
            <a:off x="838200" y="2377439"/>
            <a:ext cx="10913076" cy="3799523"/>
          </a:xfrm>
        </p:spPr>
        <p:txBody>
          <a:bodyPr>
            <a:noAutofit/>
          </a:bodyPr>
          <a:lstStyle/>
          <a:p>
            <a:pPr marL="0" indent="0" algn="just">
              <a:buNone/>
            </a:pPr>
            <a:r>
              <a:rPr lang="en-US" sz="2000" dirty="0"/>
              <a:t>	Modern packages for the design and simulation of cyclotron magnet systems, such as Tosca, CST Studio, </a:t>
            </a:r>
            <a:r>
              <a:rPr lang="en-US" sz="2000" dirty="0" err="1"/>
              <a:t>Comsol</a:t>
            </a:r>
            <a:r>
              <a:rPr lang="en-US" sz="2000" dirty="0"/>
              <a:t>, etc., combined with recent hardware of a high performance allow us to simulate magnet corrections called the ‘shimming’. That means a significant part of the commissioning stage could be performed in ‘virtual reality’. This can substantially decrease the duration of the shimming procedure and the amount of the material wasted on the shimming of the real magnet, and additionally it provides a field of high-precision.</a:t>
            </a:r>
            <a:endParaRPr lang="ru-RU" sz="2000" dirty="0"/>
          </a:p>
        </p:txBody>
      </p:sp>
    </p:spTree>
    <p:extLst>
      <p:ext uri="{BB962C8B-B14F-4D97-AF65-F5344CB8AC3E}">
        <p14:creationId xmlns:p14="http://schemas.microsoft.com/office/powerpoint/2010/main" val="1120565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323475" y="576988"/>
            <a:ext cx="8877510" cy="901835"/>
          </a:xfrm>
        </p:spPr>
        <p:style>
          <a:lnRef idx="1">
            <a:schemeClr val="accent1"/>
          </a:lnRef>
          <a:fillRef idx="2">
            <a:schemeClr val="accent1"/>
          </a:fillRef>
          <a:effectRef idx="1">
            <a:schemeClr val="accent1"/>
          </a:effectRef>
          <a:fontRef idx="minor">
            <a:schemeClr val="dk1"/>
          </a:fontRef>
        </p:style>
        <p:txBody>
          <a:bodyPr>
            <a:noAutofit/>
          </a:bodyPr>
          <a:lstStyle/>
          <a:p>
            <a:r>
              <a:rPr lang="en-GB" sz="2800" dirty="0"/>
              <a:t>Using of 2D field map in median plane for beam dynamics simulations.</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8" name="Rectangle 2"/>
          <p:cNvSpPr>
            <a:spLocks noChangeArrowheads="1"/>
          </p:cNvSpPr>
          <p:nvPr/>
        </p:nvSpPr>
        <p:spPr bwMode="auto">
          <a:xfrm>
            <a:off x="838200" y="18850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2128069" y="1910750"/>
            <a:ext cx="109021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261727541"/>
              </p:ext>
            </p:extLst>
          </p:nvPr>
        </p:nvGraphicFramePr>
        <p:xfrm>
          <a:off x="1162596" y="4032416"/>
          <a:ext cx="2363785" cy="757578"/>
        </p:xfrm>
        <a:graphic>
          <a:graphicData uri="http://schemas.openxmlformats.org/presentationml/2006/ole">
            <mc:AlternateContent xmlns:mc="http://schemas.openxmlformats.org/markup-compatibility/2006">
              <mc:Choice xmlns:v="urn:schemas-microsoft-com:vml" Requires="v">
                <p:oleObj spid="_x0000_s14181" name="Equation" r:id="rId4" imgW="1015920" imgH="393480" progId="Equation.3">
                  <p:embed/>
                </p:oleObj>
              </mc:Choice>
              <mc:Fallback>
                <p:oleObj name="Equation" r:id="rId4" imgW="1015920" imgH="393480" progId="Equation.3">
                  <p:embed/>
                  <p:pic>
                    <p:nvPicPr>
                      <p:cNvPr id="0" name="Object 3"/>
                      <p:cNvPicPr>
                        <a:picLocks noChangeAspect="1" noChangeArrowheads="1"/>
                      </p:cNvPicPr>
                      <p:nvPr/>
                    </p:nvPicPr>
                    <p:blipFill>
                      <a:blip r:embed="rId5"/>
                      <a:srcRect/>
                      <a:stretch>
                        <a:fillRect/>
                      </a:stretch>
                    </p:blipFill>
                    <p:spPr bwMode="auto">
                      <a:xfrm>
                        <a:off x="1162596" y="4032416"/>
                        <a:ext cx="2363785" cy="757578"/>
                      </a:xfrm>
                      <a:prstGeom prst="rect">
                        <a:avLst/>
                      </a:prstGeom>
                      <a:noFill/>
                    </p:spPr>
                  </p:pic>
                </p:oleObj>
              </mc:Fallback>
            </mc:AlternateContent>
          </a:graphicData>
        </a:graphic>
      </p:graphicFrame>
      <p:sp>
        <p:nvSpPr>
          <p:cNvPr id="12" name="Rectangle 6"/>
          <p:cNvSpPr>
            <a:spLocks noChangeArrowheads="1"/>
          </p:cNvSpPr>
          <p:nvPr/>
        </p:nvSpPr>
        <p:spPr bwMode="auto">
          <a:xfrm>
            <a:off x="2108141" y="2644725"/>
            <a:ext cx="131145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690386870"/>
              </p:ext>
            </p:extLst>
          </p:nvPr>
        </p:nvGraphicFramePr>
        <p:xfrm>
          <a:off x="1152798" y="4672900"/>
          <a:ext cx="2151508" cy="849755"/>
        </p:xfrm>
        <a:graphic>
          <a:graphicData uri="http://schemas.openxmlformats.org/presentationml/2006/ole">
            <mc:AlternateContent xmlns:mc="http://schemas.openxmlformats.org/markup-compatibility/2006">
              <mc:Choice xmlns:v="urn:schemas-microsoft-com:vml" Requires="v">
                <p:oleObj spid="_x0000_s14182" name="Equation" r:id="rId6" imgW="1104840" imgH="419040" progId="Equation.3">
                  <p:embed/>
                </p:oleObj>
              </mc:Choice>
              <mc:Fallback>
                <p:oleObj name="Equation" r:id="rId6" imgW="1104840" imgH="419040" progId="Equation.3">
                  <p:embed/>
                  <p:pic>
                    <p:nvPicPr>
                      <p:cNvPr id="0" name="Object 5"/>
                      <p:cNvPicPr>
                        <a:picLocks noChangeAspect="1" noChangeArrowheads="1"/>
                      </p:cNvPicPr>
                      <p:nvPr/>
                    </p:nvPicPr>
                    <p:blipFill>
                      <a:blip r:embed="rId7"/>
                      <a:srcRect/>
                      <a:stretch>
                        <a:fillRect/>
                      </a:stretch>
                    </p:blipFill>
                    <p:spPr bwMode="auto">
                      <a:xfrm>
                        <a:off x="1152798" y="4672900"/>
                        <a:ext cx="2151508" cy="849755"/>
                      </a:xfrm>
                      <a:prstGeom prst="rect">
                        <a:avLst/>
                      </a:prstGeom>
                      <a:noFill/>
                    </p:spPr>
                  </p:pic>
                </p:oleObj>
              </mc:Fallback>
            </mc:AlternateContent>
          </a:graphicData>
        </a:graphic>
      </p:graphicFrame>
      <p:sp>
        <p:nvSpPr>
          <p:cNvPr id="14" name="Rectangle 8"/>
          <p:cNvSpPr>
            <a:spLocks noChangeArrowheads="1"/>
          </p:cNvSpPr>
          <p:nvPr/>
        </p:nvSpPr>
        <p:spPr bwMode="auto">
          <a:xfrm>
            <a:off x="2108140" y="3630671"/>
            <a:ext cx="121101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229994305"/>
              </p:ext>
            </p:extLst>
          </p:nvPr>
        </p:nvGraphicFramePr>
        <p:xfrm>
          <a:off x="1131854" y="5510379"/>
          <a:ext cx="2540000" cy="450850"/>
        </p:xfrm>
        <a:graphic>
          <a:graphicData uri="http://schemas.openxmlformats.org/presentationml/2006/ole">
            <mc:AlternateContent xmlns:mc="http://schemas.openxmlformats.org/markup-compatibility/2006">
              <mc:Choice xmlns:v="urn:schemas-microsoft-com:vml" Requires="v">
                <p:oleObj spid="_x0000_s14183" name="Equation" r:id="rId8" imgW="1257120" imgH="228600" progId="Equation.3">
                  <p:embed/>
                </p:oleObj>
              </mc:Choice>
              <mc:Fallback>
                <p:oleObj name="Equation" r:id="rId8" imgW="1257120" imgH="228600" progId="Equation.3">
                  <p:embed/>
                  <p:pic>
                    <p:nvPicPr>
                      <p:cNvPr id="0" name="Object 7"/>
                      <p:cNvPicPr>
                        <a:picLocks noChangeAspect="1" noChangeArrowheads="1"/>
                      </p:cNvPicPr>
                      <p:nvPr/>
                    </p:nvPicPr>
                    <p:blipFill>
                      <a:blip r:embed="rId9"/>
                      <a:srcRect/>
                      <a:stretch>
                        <a:fillRect/>
                      </a:stretch>
                    </p:blipFill>
                    <p:spPr bwMode="auto">
                      <a:xfrm>
                        <a:off x="1131854" y="5510379"/>
                        <a:ext cx="2540000" cy="450850"/>
                      </a:xfrm>
                      <a:prstGeom prst="rect">
                        <a:avLst/>
                      </a:prstGeom>
                      <a:noFill/>
                    </p:spPr>
                  </p:pic>
                </p:oleObj>
              </mc:Fallback>
            </mc:AlternateContent>
          </a:graphicData>
        </a:graphic>
      </p:graphicFrame>
      <p:sp>
        <p:nvSpPr>
          <p:cNvPr id="16" name="Rectangle 10"/>
          <p:cNvSpPr>
            <a:spLocks noChangeArrowheads="1"/>
          </p:cNvSpPr>
          <p:nvPr/>
        </p:nvSpPr>
        <p:spPr bwMode="auto">
          <a:xfrm>
            <a:off x="6680200" y="18843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7" name="Object 16"/>
          <p:cNvGraphicFramePr>
            <a:graphicFrameLocks noChangeAspect="1"/>
          </p:cNvGraphicFramePr>
          <p:nvPr>
            <p:extLst>
              <p:ext uri="{D42A27DB-BD31-4B8C-83A1-F6EECF244321}">
                <p14:modId xmlns:p14="http://schemas.microsoft.com/office/powerpoint/2010/main" val="3657493126"/>
              </p:ext>
            </p:extLst>
          </p:nvPr>
        </p:nvGraphicFramePr>
        <p:xfrm>
          <a:off x="6257925" y="1858029"/>
          <a:ext cx="3517929" cy="808971"/>
        </p:xfrm>
        <a:graphic>
          <a:graphicData uri="http://schemas.openxmlformats.org/presentationml/2006/ole">
            <mc:AlternateContent xmlns:mc="http://schemas.openxmlformats.org/markup-compatibility/2006">
              <mc:Choice xmlns:v="urn:schemas-microsoft-com:vml" Requires="v">
                <p:oleObj spid="_x0000_s14184" name="Equation" r:id="rId10" imgW="2209680" imgH="482400" progId="Equation.DSMT4">
                  <p:embed/>
                </p:oleObj>
              </mc:Choice>
              <mc:Fallback>
                <p:oleObj name="Equation" r:id="rId10" imgW="2209680" imgH="482400" progId="Equation.DSMT4">
                  <p:embed/>
                  <p:pic>
                    <p:nvPicPr>
                      <p:cNvPr id="0" name="Object 9"/>
                      <p:cNvPicPr>
                        <a:picLocks noChangeAspect="1" noChangeArrowheads="1"/>
                      </p:cNvPicPr>
                      <p:nvPr/>
                    </p:nvPicPr>
                    <p:blipFill>
                      <a:blip r:embed="rId11"/>
                      <a:srcRect/>
                      <a:stretch>
                        <a:fillRect/>
                      </a:stretch>
                    </p:blipFill>
                    <p:spPr bwMode="auto">
                      <a:xfrm>
                        <a:off x="6257925" y="1858029"/>
                        <a:ext cx="3517929" cy="808971"/>
                      </a:xfrm>
                      <a:prstGeom prst="rect">
                        <a:avLst/>
                      </a:prstGeom>
                      <a:noFill/>
                    </p:spPr>
                  </p:pic>
                </p:oleObj>
              </mc:Fallback>
            </mc:AlternateContent>
          </a:graphicData>
        </a:graphic>
      </p:graphicFrame>
      <p:sp>
        <p:nvSpPr>
          <p:cNvPr id="18" name="Rectangle 12"/>
          <p:cNvSpPr>
            <a:spLocks noChangeArrowheads="1"/>
          </p:cNvSpPr>
          <p:nvPr/>
        </p:nvSpPr>
        <p:spPr bwMode="auto">
          <a:xfrm>
            <a:off x="6294423" y="3017327"/>
            <a:ext cx="125777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extLst>
              <p:ext uri="{D42A27DB-BD31-4B8C-83A1-F6EECF244321}">
                <p14:modId xmlns:p14="http://schemas.microsoft.com/office/powerpoint/2010/main" val="2647606644"/>
              </p:ext>
            </p:extLst>
          </p:nvPr>
        </p:nvGraphicFramePr>
        <p:xfrm>
          <a:off x="6342062" y="3007429"/>
          <a:ext cx="5243385" cy="732721"/>
        </p:xfrm>
        <a:graphic>
          <a:graphicData uri="http://schemas.openxmlformats.org/presentationml/2006/ole">
            <mc:AlternateContent xmlns:mc="http://schemas.openxmlformats.org/markup-compatibility/2006">
              <mc:Choice xmlns:v="urn:schemas-microsoft-com:vml" Requires="v">
                <p:oleObj spid="_x0000_s14185" name="Equation" r:id="rId12" imgW="3466800" imgH="482400" progId="Equation.DSMT4">
                  <p:embed/>
                </p:oleObj>
              </mc:Choice>
              <mc:Fallback>
                <p:oleObj name="Equation" r:id="rId12" imgW="3466800" imgH="482400" progId="Equation.DSMT4">
                  <p:embed/>
                  <p:pic>
                    <p:nvPicPr>
                      <p:cNvPr id="0" name="Object 11"/>
                      <p:cNvPicPr>
                        <a:picLocks noChangeAspect="1" noChangeArrowheads="1"/>
                      </p:cNvPicPr>
                      <p:nvPr/>
                    </p:nvPicPr>
                    <p:blipFill>
                      <a:blip r:embed="rId13"/>
                      <a:srcRect/>
                      <a:stretch>
                        <a:fillRect/>
                      </a:stretch>
                    </p:blipFill>
                    <p:spPr bwMode="auto">
                      <a:xfrm>
                        <a:off x="6342062" y="3007429"/>
                        <a:ext cx="5243385" cy="732721"/>
                      </a:xfrm>
                      <a:prstGeom prst="rect">
                        <a:avLst/>
                      </a:prstGeom>
                      <a:noFill/>
                    </p:spPr>
                  </p:pic>
                </p:oleObj>
              </mc:Fallback>
            </mc:AlternateContent>
          </a:graphicData>
        </a:graphic>
      </p:graphicFrame>
      <p:sp>
        <p:nvSpPr>
          <p:cNvPr id="20" name="Rectangle 14"/>
          <p:cNvSpPr>
            <a:spLocks noChangeArrowheads="1"/>
          </p:cNvSpPr>
          <p:nvPr/>
        </p:nvSpPr>
        <p:spPr bwMode="auto">
          <a:xfrm>
            <a:off x="6248414" y="4032416"/>
            <a:ext cx="125989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1056352219"/>
              </p:ext>
            </p:extLst>
          </p:nvPr>
        </p:nvGraphicFramePr>
        <p:xfrm>
          <a:off x="6370552" y="3823381"/>
          <a:ext cx="3663683" cy="699292"/>
        </p:xfrm>
        <a:graphic>
          <a:graphicData uri="http://schemas.openxmlformats.org/presentationml/2006/ole">
            <mc:AlternateContent xmlns:mc="http://schemas.openxmlformats.org/markup-compatibility/2006">
              <mc:Choice xmlns:v="urn:schemas-microsoft-com:vml" Requires="v">
                <p:oleObj spid="_x0000_s14186" name="Equation" r:id="rId14" imgW="2489040" imgH="482400" progId="Equation.DSMT4">
                  <p:embed/>
                </p:oleObj>
              </mc:Choice>
              <mc:Fallback>
                <p:oleObj name="Equation" r:id="rId14" imgW="2489040" imgH="482400" progId="Equation.DSMT4">
                  <p:embed/>
                  <p:pic>
                    <p:nvPicPr>
                      <p:cNvPr id="0" name="Object 13"/>
                      <p:cNvPicPr>
                        <a:picLocks noChangeAspect="1" noChangeArrowheads="1"/>
                      </p:cNvPicPr>
                      <p:nvPr/>
                    </p:nvPicPr>
                    <p:blipFill>
                      <a:blip r:embed="rId15"/>
                      <a:srcRect/>
                      <a:stretch>
                        <a:fillRect/>
                      </a:stretch>
                    </p:blipFill>
                    <p:spPr bwMode="auto">
                      <a:xfrm>
                        <a:off x="6370552" y="3823381"/>
                        <a:ext cx="3663683" cy="699292"/>
                      </a:xfrm>
                      <a:prstGeom prst="rect">
                        <a:avLst/>
                      </a:prstGeom>
                      <a:noFill/>
                    </p:spPr>
                  </p:pic>
                </p:oleObj>
              </mc:Fallback>
            </mc:AlternateContent>
          </a:graphicData>
        </a:graphic>
      </p:graphicFrame>
      <p:sp>
        <p:nvSpPr>
          <p:cNvPr id="22" name="Rectangle 16"/>
          <p:cNvSpPr>
            <a:spLocks noChangeArrowheads="1"/>
          </p:cNvSpPr>
          <p:nvPr/>
        </p:nvSpPr>
        <p:spPr bwMode="auto">
          <a:xfrm>
            <a:off x="6400799" y="5047504"/>
            <a:ext cx="1262961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3574347039"/>
              </p:ext>
            </p:extLst>
          </p:nvPr>
        </p:nvGraphicFramePr>
        <p:xfrm>
          <a:off x="6294423" y="4616617"/>
          <a:ext cx="5662613" cy="1344612"/>
        </p:xfrm>
        <a:graphic>
          <a:graphicData uri="http://schemas.openxmlformats.org/presentationml/2006/ole">
            <mc:AlternateContent xmlns:mc="http://schemas.openxmlformats.org/markup-compatibility/2006">
              <mc:Choice xmlns:v="urn:schemas-microsoft-com:vml" Requires="v">
                <p:oleObj spid="_x0000_s14187" name="Equation" r:id="rId16" imgW="3848040" imgH="914400" progId="Equation.DSMT4">
                  <p:embed/>
                </p:oleObj>
              </mc:Choice>
              <mc:Fallback>
                <p:oleObj name="Equation" r:id="rId16" imgW="3848040" imgH="914400" progId="Equation.DSMT4">
                  <p:embed/>
                  <p:pic>
                    <p:nvPicPr>
                      <p:cNvPr id="0" name="Object 15"/>
                      <p:cNvPicPr>
                        <a:picLocks noChangeAspect="1" noChangeArrowheads="1"/>
                      </p:cNvPicPr>
                      <p:nvPr/>
                    </p:nvPicPr>
                    <p:blipFill>
                      <a:blip r:embed="rId17"/>
                      <a:srcRect/>
                      <a:stretch>
                        <a:fillRect/>
                      </a:stretch>
                    </p:blipFill>
                    <p:spPr bwMode="auto">
                      <a:xfrm>
                        <a:off x="6294423" y="4616617"/>
                        <a:ext cx="5662613" cy="1344612"/>
                      </a:xfrm>
                      <a:prstGeom prst="rect">
                        <a:avLst/>
                      </a:prstGeom>
                      <a:noFill/>
                    </p:spPr>
                  </p:pic>
                </p:oleObj>
              </mc:Fallback>
            </mc:AlternateContent>
          </a:graphicData>
        </a:graphic>
      </p:graphicFrame>
      <p:sp>
        <p:nvSpPr>
          <p:cNvPr id="3" name="Rectangle 2"/>
          <p:cNvSpPr/>
          <p:nvPr/>
        </p:nvSpPr>
        <p:spPr>
          <a:xfrm>
            <a:off x="651231" y="1567585"/>
            <a:ext cx="5697642" cy="2585323"/>
          </a:xfrm>
          <a:prstGeom prst="rect">
            <a:avLst/>
          </a:prstGeom>
        </p:spPr>
        <p:txBody>
          <a:bodyPr wrap="square">
            <a:spAutoFit/>
          </a:bodyPr>
          <a:lstStyle/>
          <a:p>
            <a:r>
              <a:rPr lang="en-GB" dirty="0"/>
              <a:t>3D particle tracking ensures us that there is no problem</a:t>
            </a:r>
            <a:r>
              <a:rPr lang="ru-RU" dirty="0"/>
              <a:t> </a:t>
            </a:r>
            <a:r>
              <a:rPr lang="en-US" dirty="0"/>
              <a:t>with particle motion</a:t>
            </a:r>
            <a:r>
              <a:rPr lang="en-GB" dirty="0"/>
              <a:t>, however in order to study non-linear resonances and define the conditions of their appearances we have performed simulations with a 2D field map in the median plane used to perform particle tracking. This is a traditional method and it is widely used in cyclotron physics. In the median plane of the cyclotron only vertical component exists (due to symmetry) and other components of the magnetic field can be calculated by:</a:t>
            </a:r>
            <a:endParaRPr lang="ru-RU" dirty="0"/>
          </a:p>
        </p:txBody>
      </p:sp>
      <p:sp>
        <p:nvSpPr>
          <p:cNvPr id="2" name="Прямоугольник 1"/>
          <p:cNvSpPr/>
          <p:nvPr/>
        </p:nvSpPr>
        <p:spPr>
          <a:xfrm>
            <a:off x="506412" y="5995497"/>
            <a:ext cx="11671300" cy="923330"/>
          </a:xfrm>
          <a:prstGeom prst="rect">
            <a:avLst/>
          </a:prstGeom>
        </p:spPr>
        <p:txBody>
          <a:bodyPr wrap="square">
            <a:spAutoFit/>
          </a:bodyPr>
          <a:lstStyle/>
          <a:p>
            <a:r>
              <a:rPr lang="en-GB" kern="800" dirty="0">
                <a:latin typeface="Times" panose="02020603050405020304" pitchFamily="18" charset="0"/>
                <a:ea typeface="Times New Roman" panose="02020603050405020304" pitchFamily="18" charset="0"/>
                <a:cs typeface="Times New Roman" panose="02020603050405020304" pitchFamily="18" charset="0"/>
              </a:rPr>
              <a:t>The formulas are presented for a cylindrical coordinate system, which is most suitable for cyclotrons. </a:t>
            </a:r>
            <a:r>
              <a:rPr lang="en-GB" dirty="0"/>
              <a:t>It is important to be able to calculate all derivatives for correct beam dynamics simulations during research and development and, especially on the commissioning stage, when the real magnetic field will be measured only on the median plane.</a:t>
            </a:r>
            <a:endParaRPr lang="ru-RU" dirty="0"/>
          </a:p>
        </p:txBody>
      </p:sp>
    </p:spTree>
    <p:extLst>
      <p:ext uri="{BB962C8B-B14F-4D97-AF65-F5344CB8AC3E}">
        <p14:creationId xmlns:p14="http://schemas.microsoft.com/office/powerpoint/2010/main" val="179410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6" y="0"/>
            <a:ext cx="12181208" cy="977153"/>
          </a:xfrm>
        </p:spPr>
        <p:txBody>
          <a:bodyPr>
            <a:normAutofit fontScale="90000"/>
          </a:bodyPr>
          <a:lstStyle/>
          <a:p>
            <a:pPr algn="ctr"/>
            <a:r>
              <a:rPr lang="en-GB" sz="2900" dirty="0"/>
              <a:t>Derivatives of the magnetic field in the median plane taken without smoothing algorithms.</a:t>
            </a:r>
            <a:br>
              <a:rPr lang="ru-RU" sz="3100" dirty="0"/>
            </a:br>
            <a:r>
              <a:rPr lang="en-GB" sz="1400" dirty="0"/>
              <a:t>The biggest problem of these calculations is that the derivatives  must be taken using the measured or calculated field map, which already contains errors. Special mathematical algorithms were developed in order to obtain smooth and realistic derivatives of the magnetic field on the median plane.</a:t>
            </a:r>
            <a:br>
              <a:rPr lang="ru-RU" sz="1400" dirty="0"/>
            </a:br>
            <a:endParaRPr lang="ru-RU" sz="1400" dirty="0"/>
          </a:p>
        </p:txBody>
      </p:sp>
      <p:pic>
        <p:nvPicPr>
          <p:cNvPr id="4" name="Объект 3"/>
          <p:cNvPicPr>
            <a:picLocks noGrp="1" noChangeAspect="1"/>
          </p:cNvPicPr>
          <p:nvPr>
            <p:ph idx="1"/>
          </p:nvPr>
        </p:nvPicPr>
        <p:blipFill>
          <a:blip r:embed="rId2"/>
          <a:stretch>
            <a:fillRect/>
          </a:stretch>
        </p:blipFill>
        <p:spPr>
          <a:xfrm>
            <a:off x="5396" y="977153"/>
            <a:ext cx="12186604" cy="5886889"/>
          </a:xfrm>
        </p:spPr>
      </p:pic>
    </p:spTree>
    <p:extLst>
      <p:ext uri="{BB962C8B-B14F-4D97-AF65-F5344CB8AC3E}">
        <p14:creationId xmlns:p14="http://schemas.microsoft.com/office/powerpoint/2010/main" val="127480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1"/>
            <a:ext cx="12192000" cy="968504"/>
          </a:xfrm>
        </p:spPr>
        <p:txBody>
          <a:bodyPr>
            <a:normAutofit fontScale="90000"/>
          </a:bodyPr>
          <a:lstStyle/>
          <a:p>
            <a:pPr algn="ctr"/>
            <a:r>
              <a:rPr lang="en-GB" sz="2800" dirty="0"/>
              <a:t>Derivatives of the magnetic field in the median plane taken with smoothing algorithms.</a:t>
            </a:r>
            <a:br>
              <a:rPr lang="en-GB" sz="2800" dirty="0"/>
            </a:br>
            <a:r>
              <a:rPr lang="en-GB" sz="1600" dirty="0"/>
              <a:t>Such results were obtained by combining fitting of the field map by spline surface together with smoothing algorithms. </a:t>
            </a:r>
            <a:br>
              <a:rPr lang="ru-RU" sz="2800" dirty="0"/>
            </a:br>
            <a:endParaRPr lang="ru-RU" sz="2800" dirty="0"/>
          </a:p>
        </p:txBody>
      </p:sp>
      <p:pic>
        <p:nvPicPr>
          <p:cNvPr id="9" name="Объект 8"/>
          <p:cNvPicPr>
            <a:picLocks noGrp="1" noChangeAspect="1"/>
          </p:cNvPicPr>
          <p:nvPr>
            <p:ph idx="1"/>
          </p:nvPr>
        </p:nvPicPr>
        <p:blipFill>
          <a:blip r:embed="rId2"/>
          <a:stretch>
            <a:fillRect/>
          </a:stretch>
        </p:blipFill>
        <p:spPr>
          <a:xfrm>
            <a:off x="418854" y="803486"/>
            <a:ext cx="10391778" cy="5564951"/>
          </a:xfrm>
        </p:spPr>
      </p:pic>
      <p:sp>
        <p:nvSpPr>
          <p:cNvPr id="2" name="Rectangle 1">
            <a:extLst>
              <a:ext uri="{FF2B5EF4-FFF2-40B4-BE49-F238E27FC236}">
                <a16:creationId xmlns:a16="http://schemas.microsoft.com/office/drawing/2014/main" id="{BC539444-8ACA-4D18-9C73-B74C1A2C2A1F}"/>
              </a:ext>
            </a:extLst>
          </p:cNvPr>
          <p:cNvSpPr/>
          <p:nvPr/>
        </p:nvSpPr>
        <p:spPr>
          <a:xfrm>
            <a:off x="1386349" y="6365571"/>
            <a:ext cx="9592351" cy="369332"/>
          </a:xfrm>
          <a:prstGeom prst="rect">
            <a:avLst/>
          </a:prstGeom>
        </p:spPr>
        <p:txBody>
          <a:bodyPr wrap="square">
            <a:spAutoFit/>
          </a:bodyPr>
          <a:lstStyle/>
          <a:p>
            <a:pPr indent="118745" algn="just">
              <a:spcAft>
                <a:spcPts val="0"/>
              </a:spcAft>
            </a:pPr>
            <a:r>
              <a:rPr lang="en-GB" b="1" dirty="0">
                <a:latin typeface="Times New Roman" panose="02020603050405020304" pitchFamily="18" charset="0"/>
                <a:ea typeface="Times New Roman" panose="02020603050405020304" pitchFamily="18" charset="0"/>
              </a:rPr>
              <a:t>Developed software creates 3D field maps which can be used for beam dynamics simulations.</a:t>
            </a:r>
            <a:endParaRPr lang="ru-RU"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69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23475" y="576988"/>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Using Fourier analysis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sp>
        <p:nvSpPr>
          <p:cNvPr id="7" name="Rectangle 6"/>
          <p:cNvSpPr/>
          <p:nvPr/>
        </p:nvSpPr>
        <p:spPr>
          <a:xfrm>
            <a:off x="4612528" y="1845200"/>
            <a:ext cx="6741271" cy="4524315"/>
          </a:xfrm>
          <a:prstGeom prst="rect">
            <a:avLst/>
          </a:prstGeom>
        </p:spPr>
        <p:txBody>
          <a:bodyPr wrap="square">
            <a:spAutoFit/>
          </a:bodyPr>
          <a:lstStyle/>
          <a:p>
            <a:r>
              <a:rPr lang="en-US" dirty="0"/>
              <a:t>As you can see on the picture, due to the symmetrical design of the yoke, the magnetic field in the median plane is a periodical function from the angle, with 4 periods in it. As almost every periodical function, it can be represented as a Fourier series, which in its turn allows us to perform several useful things:</a:t>
            </a:r>
          </a:p>
          <a:p>
            <a:pPr marL="285750" indent="-285750">
              <a:buFont typeface="Arial" panose="020B0604020202020204" pitchFamily="34" charset="0"/>
              <a:buChar char="•"/>
            </a:pPr>
            <a:r>
              <a:rPr lang="en-US" dirty="0"/>
              <a:t>We can “shut down”(exclude) harmonics(Fourier terms) which are not divisible by 4, except for the first and the zero ones, of course. This allows us:</a:t>
            </a:r>
          </a:p>
          <a:p>
            <a:pPr marL="742950" lvl="1" indent="-285750">
              <a:buFont typeface="Courier New" panose="02070309020205020404" pitchFamily="49" charset="0"/>
              <a:buChar char="o"/>
            </a:pPr>
            <a:r>
              <a:rPr lang="en-US" dirty="0"/>
              <a:t>To improve the field map by omitting mistakes and representing it through an analytic function.</a:t>
            </a:r>
          </a:p>
          <a:p>
            <a:pPr marL="742950" lvl="1" indent="-285750">
              <a:buFont typeface="Courier New" panose="02070309020205020404" pitchFamily="49" charset="0"/>
              <a:buChar char="o"/>
            </a:pPr>
            <a:r>
              <a:rPr lang="en-US" dirty="0"/>
              <a:t>To assess the error of the simulation. Because in a perfect simulation, the “shut down” harmonics should equal zero, so their sum would be the error we are looking for.</a:t>
            </a:r>
          </a:p>
          <a:p>
            <a:pPr marL="285750" indent="-285750">
              <a:buFont typeface="Arial" panose="020B0604020202020204" pitchFamily="34" charset="0"/>
              <a:buChar char="•"/>
            </a:pPr>
            <a:r>
              <a:rPr lang="en-US" dirty="0"/>
              <a:t>The Fourier series is easy to differentiate without any significant loss, so all of the angle derivatives(which is half of all) do not require the  smoothing mentioned above. </a:t>
            </a:r>
          </a:p>
        </p:txBody>
      </p:sp>
      <p:pic>
        <p:nvPicPr>
          <p:cNvPr id="8" name="Рисунок 1"/>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7580" y="1564105"/>
            <a:ext cx="4491789" cy="3391760"/>
          </a:xfrm>
          <a:prstGeom prst="rect">
            <a:avLst/>
          </a:prstGeom>
          <a:noFill/>
          <a:ln>
            <a:noFill/>
          </a:ln>
        </p:spPr>
      </p:pic>
    </p:spTree>
    <p:extLst>
      <p:ext uri="{BB962C8B-B14F-4D97-AF65-F5344CB8AC3E}">
        <p14:creationId xmlns:p14="http://schemas.microsoft.com/office/powerpoint/2010/main" val="384640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272" t="2960" r="6775" b="4736"/>
          <a:stretch/>
        </p:blipFill>
        <p:spPr>
          <a:xfrm>
            <a:off x="6643646" y="3947686"/>
            <a:ext cx="5548353" cy="2910314"/>
          </a:xfrm>
          <a:prstGeom prst="rect">
            <a:avLst/>
          </a:prstGeom>
        </p:spPr>
      </p:pic>
      <p:sp>
        <p:nvSpPr>
          <p:cNvPr id="4" name="Title 1"/>
          <p:cNvSpPr txBox="1">
            <a:spLocks/>
          </p:cNvSpPr>
          <p:nvPr/>
        </p:nvSpPr>
        <p:spPr>
          <a:xfrm>
            <a:off x="2323475" y="576988"/>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400" dirty="0"/>
              <a:t>Two and a half methods, two and a half packages.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sp>
        <p:nvSpPr>
          <p:cNvPr id="7" name="Rectangle 6"/>
          <p:cNvSpPr/>
          <p:nvPr/>
        </p:nvSpPr>
        <p:spPr>
          <a:xfrm>
            <a:off x="701475" y="2208570"/>
            <a:ext cx="6096000" cy="3693319"/>
          </a:xfrm>
          <a:prstGeom prst="rect">
            <a:avLst/>
          </a:prstGeom>
        </p:spPr>
        <p:txBody>
          <a:bodyPr>
            <a:spAutoFit/>
          </a:bodyPr>
          <a:lstStyle/>
          <a:p>
            <a:r>
              <a:rPr lang="en-US" dirty="0"/>
              <a:t>So, bottom line: we have 2.5 ways to</a:t>
            </a:r>
            <a:r>
              <a:rPr lang="ru-RU" dirty="0"/>
              <a:t> </a:t>
            </a:r>
            <a:r>
              <a:rPr lang="en-US" dirty="0"/>
              <a:t>get a 3D map of the magnetic field:</a:t>
            </a:r>
          </a:p>
          <a:p>
            <a:pPr marL="285750" indent="-285750">
              <a:buFont typeface="Arial" panose="020B0604020202020204" pitchFamily="34" charset="0"/>
              <a:buChar char="•"/>
            </a:pPr>
            <a:r>
              <a:rPr lang="en-US" dirty="0"/>
              <a:t>Straightforward one: we obtain a raw 3D field map from the simulation. It takes time and resources, you need to simulate the final design and prove that the other methods are right.</a:t>
            </a:r>
          </a:p>
          <a:p>
            <a:pPr marL="285750" indent="-285750">
              <a:buFont typeface="Courier New" panose="02070309020205020404" pitchFamily="49" charset="0"/>
              <a:buChar char="o"/>
            </a:pPr>
            <a:r>
              <a:rPr lang="en-US" dirty="0"/>
              <a:t>Using Maxwell’s equations on a 2D map in the median plane and some interpolation with smoothing.</a:t>
            </a:r>
          </a:p>
          <a:p>
            <a:pPr marL="285750" indent="-285750">
              <a:buFont typeface="Courier New" panose="02070309020205020404" pitchFamily="49" charset="0"/>
              <a:buChar char="o"/>
            </a:pPr>
            <a:r>
              <a:rPr lang="en-US" dirty="0"/>
              <a:t>Same as previous, but this time we apply Fourier analysis where it’s possible.</a:t>
            </a:r>
          </a:p>
          <a:p>
            <a:r>
              <a:rPr lang="en-US" dirty="0"/>
              <a:t>These approaches were coded in MATLAB and performed on three packages: CST, TOSCA and COMSOL. The results were adequate.</a:t>
            </a:r>
          </a:p>
        </p:txBody>
      </p:sp>
    </p:spTree>
    <p:extLst>
      <p:ext uri="{BB962C8B-B14F-4D97-AF65-F5344CB8AC3E}">
        <p14:creationId xmlns:p14="http://schemas.microsoft.com/office/powerpoint/2010/main" val="2600694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Sector </a:t>
            </a:r>
            <a:r>
              <a:rPr lang="en-US" dirty="0" err="1"/>
              <a:t>Spirality</a:t>
            </a:r>
            <a:r>
              <a:rPr lang="en-US" dirty="0"/>
              <a:t> Shimming</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531823" y="1598323"/>
            <a:ext cx="6959951" cy="3249722"/>
          </a:xfrm>
        </p:spPr>
        <p:txBody>
          <a:bodyPr>
            <a:normAutofit lnSpcReduction="10000"/>
          </a:bodyPr>
          <a:lstStyle/>
          <a:p>
            <a:pPr marL="0" indent="0">
              <a:buNone/>
            </a:pPr>
            <a:r>
              <a:rPr lang="en-US" sz="1800" dirty="0"/>
              <a:t>The spiral curves of the manufactured sectors were measured, smoothed and processed into MATLAB, then a model with a precise spiral and gap geometry of the real sectors was created. The step of every curve is 250 microns, and its error is less than 50 microns. The model was simulated, beam dynamic simulation conducted, frequency was obtained.</a:t>
            </a:r>
          </a:p>
          <a:p>
            <a:pPr marL="0" indent="0">
              <a:buNone/>
            </a:pPr>
            <a:r>
              <a:rPr lang="en-US" sz="1800" dirty="0"/>
              <a:t>Recently, the working current was decreased by 1% of the expected, but sectors are made with 2-degree azimuthal reserve. Therefor, our ongoing task is field </a:t>
            </a:r>
            <a:r>
              <a:rPr lang="en-US" sz="1800" dirty="0" err="1"/>
              <a:t>isochronization</a:t>
            </a:r>
            <a:r>
              <a:rPr lang="en-US" sz="1800" dirty="0"/>
              <a:t>, which means keeping frequency in the range of 5 KHz and bringing it down to 45 </a:t>
            </a:r>
            <a:r>
              <a:rPr lang="en-US" sz="1800" dirty="0" err="1"/>
              <a:t>MHz.</a:t>
            </a:r>
            <a:r>
              <a:rPr lang="en-US" sz="1800" dirty="0"/>
              <a:t> This could be achieved by changing spiral geometry and repeating the calculations till the desired result is found. The approaches mentioned before help greatly reduce the time spent on this procedure terrifically.</a:t>
            </a:r>
          </a:p>
        </p:txBody>
      </p:sp>
      <p:pic>
        <p:nvPicPr>
          <p:cNvPr id="4" name="Picture 3"/>
          <p:cNvPicPr>
            <a:picLocks noChangeAspect="1"/>
          </p:cNvPicPr>
          <p:nvPr/>
        </p:nvPicPr>
        <p:blipFill>
          <a:blip r:embed="rId3"/>
          <a:stretch>
            <a:fillRect/>
          </a:stretch>
        </p:blipFill>
        <p:spPr>
          <a:xfrm>
            <a:off x="7100225" y="1501110"/>
            <a:ext cx="4887876" cy="304856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333" y="4549674"/>
            <a:ext cx="6761844" cy="1978199"/>
          </a:xfrm>
          <a:prstGeom prst="rect">
            <a:avLst/>
          </a:prstGeom>
        </p:spPr>
      </p:pic>
      <p:cxnSp>
        <p:nvCxnSpPr>
          <p:cNvPr id="7" name="Straight Arrow Connector 6"/>
          <p:cNvCxnSpPr/>
          <p:nvPr/>
        </p:nvCxnSpPr>
        <p:spPr>
          <a:xfrm>
            <a:off x="8078251" y="2093661"/>
            <a:ext cx="0" cy="164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125081" y="2093661"/>
            <a:ext cx="0" cy="164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298036" y="2093661"/>
            <a:ext cx="0" cy="1645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843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Conclusion</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1825622"/>
            <a:ext cx="10515600" cy="4747705"/>
          </a:xfrm>
        </p:spPr>
        <p:txBody>
          <a:bodyPr>
            <a:noAutofit/>
          </a:bodyPr>
          <a:lstStyle/>
          <a:p>
            <a:pPr marL="0" indent="0">
              <a:buNone/>
            </a:pPr>
            <a:r>
              <a:rPr lang="en-US" sz="2600" dirty="0"/>
              <a:t>A full range of works for estimating small corrections to the magnetic field was conducted:</a:t>
            </a:r>
          </a:p>
          <a:p>
            <a:r>
              <a:rPr lang="en-US" sz="2600" dirty="0"/>
              <a:t>Mistakes of the production were assessed.</a:t>
            </a:r>
          </a:p>
          <a:p>
            <a:r>
              <a:rPr lang="en-US" sz="2600" dirty="0"/>
              <a:t>The implementation of the small parts was calculated. Some of them were shimmed.</a:t>
            </a:r>
          </a:p>
          <a:p>
            <a:r>
              <a:rPr lang="en-US" sz="2600" dirty="0"/>
              <a:t>The influence of the RF-system was taken into consideration.</a:t>
            </a:r>
          </a:p>
          <a:p>
            <a:pPr marL="0" indent="0">
              <a:buNone/>
            </a:pPr>
            <a:r>
              <a:rPr lang="en-US" sz="2600" dirty="0"/>
              <a:t>Special scripts were written. A great and comfortable environment for sector </a:t>
            </a:r>
            <a:r>
              <a:rPr lang="en-US" sz="2600" dirty="0" err="1"/>
              <a:t>spiratlity</a:t>
            </a:r>
            <a:r>
              <a:rPr lang="en-US" sz="2600" dirty="0"/>
              <a:t> shimming was produced.</a:t>
            </a:r>
          </a:p>
          <a:p>
            <a:pPr marL="0" indent="0">
              <a:buNone/>
            </a:pPr>
            <a:endParaRPr lang="en-US" sz="2600" dirty="0"/>
          </a:p>
          <a:p>
            <a:pPr marL="0" indent="0">
              <a:buNone/>
            </a:pPr>
            <a:r>
              <a:rPr lang="en-US" sz="2600" dirty="0"/>
              <a:t>The main goal to reach field coincidence less than 1 </a:t>
            </a:r>
            <a:r>
              <a:rPr lang="en-US" sz="2600" dirty="0" err="1"/>
              <a:t>Gs</a:t>
            </a:r>
            <a:r>
              <a:rPr lang="en-US" sz="2600" dirty="0"/>
              <a:t> can be achieved.</a:t>
            </a:r>
          </a:p>
          <a:p>
            <a:endParaRPr lang="en-US" sz="2600" dirty="0"/>
          </a:p>
        </p:txBody>
      </p:sp>
    </p:spTree>
    <p:extLst>
      <p:ext uri="{BB962C8B-B14F-4D97-AF65-F5344CB8AC3E}">
        <p14:creationId xmlns:p14="http://schemas.microsoft.com/office/powerpoint/2010/main" val="179443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488" y="542144"/>
            <a:ext cx="8877510" cy="901835"/>
          </a:xfrm>
        </p:spPr>
        <p:style>
          <a:lnRef idx="1">
            <a:schemeClr val="accent1"/>
          </a:lnRef>
          <a:fillRef idx="2">
            <a:schemeClr val="accent1"/>
          </a:fillRef>
          <a:effectRef idx="1">
            <a:schemeClr val="accent1"/>
          </a:effectRef>
          <a:fontRef idx="minor">
            <a:schemeClr val="dk1"/>
          </a:fontRef>
        </p:style>
        <p:txBody>
          <a:bodyPr>
            <a:noAutofit/>
          </a:bodyPr>
          <a:lstStyle/>
          <a:p>
            <a:r>
              <a:rPr lang="en-US" sz="2800" dirty="0"/>
              <a:t>JINR MEDICAL TECHNICAL COMPLEX with the future SC202 cyclotron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pic>
        <p:nvPicPr>
          <p:cNvPr id="7" name="Содержимое 3" descr="Drawing1.bmp"/>
          <p:cNvPicPr>
            <a:picLocks noGrp="1" noChangeAspect="1"/>
          </p:cNvPicPr>
          <p:nvPr>
            <p:ph idx="1"/>
          </p:nvPr>
        </p:nvPicPr>
        <p:blipFill rotWithShape="1">
          <a:blip r:embed="rId4">
            <a:extLst>
              <a:ext uri="{28A0092B-C50C-407E-A947-70E740481C1C}">
                <a14:useLocalDpi xmlns:a14="http://schemas.microsoft.com/office/drawing/2010/main" val="0"/>
              </a:ext>
            </a:extLst>
          </a:blip>
          <a:srcRect l="14878" t="6116" r="16551" b="4725"/>
          <a:stretch/>
        </p:blipFill>
        <p:spPr>
          <a:xfrm>
            <a:off x="678053" y="2157475"/>
            <a:ext cx="6151792" cy="4500197"/>
          </a:xfr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179" y="2653776"/>
            <a:ext cx="4064000" cy="3048000"/>
          </a:xfrm>
          <a:prstGeom prst="rect">
            <a:avLst/>
          </a:prstGeom>
        </p:spPr>
      </p:pic>
      <p:sp>
        <p:nvSpPr>
          <p:cNvPr id="9" name="TextBox 8"/>
          <p:cNvSpPr txBox="1"/>
          <p:nvPr/>
        </p:nvSpPr>
        <p:spPr>
          <a:xfrm>
            <a:off x="8157982" y="5770493"/>
            <a:ext cx="3043003" cy="923330"/>
          </a:xfrm>
          <a:prstGeom prst="rect">
            <a:avLst/>
          </a:prstGeom>
          <a:noFill/>
        </p:spPr>
        <p:txBody>
          <a:bodyPr wrap="square" rtlCol="0">
            <a:spAutoFit/>
          </a:bodyPr>
          <a:lstStyle/>
          <a:p>
            <a:r>
              <a:rPr lang="en-GB" dirty="0" err="1"/>
              <a:t>Dubna</a:t>
            </a:r>
            <a:r>
              <a:rPr lang="en-GB" dirty="0"/>
              <a:t>, “</a:t>
            </a:r>
            <a:r>
              <a:rPr lang="en-GB" dirty="0" err="1"/>
              <a:t>Pha</a:t>
            </a:r>
            <a:r>
              <a:rPr lang="en-US" dirty="0"/>
              <a:t>s</a:t>
            </a:r>
            <a:r>
              <a:rPr lang="en-GB" dirty="0" err="1"/>
              <a:t>otron</a:t>
            </a:r>
            <a:r>
              <a:rPr lang="en-GB" dirty="0"/>
              <a:t>”.</a:t>
            </a:r>
          </a:p>
          <a:p>
            <a:r>
              <a:rPr lang="en-GB" dirty="0"/>
              <a:t>Originally built in 1949,</a:t>
            </a:r>
          </a:p>
          <a:p>
            <a:r>
              <a:rPr lang="en-GB" dirty="0" err="1"/>
              <a:t>moderni</a:t>
            </a:r>
            <a:r>
              <a:rPr lang="en-US" dirty="0"/>
              <a:t>z</a:t>
            </a:r>
            <a:r>
              <a:rPr lang="en-GB" dirty="0" err="1"/>
              <a:t>ed</a:t>
            </a:r>
            <a:r>
              <a:rPr lang="en-GB" dirty="0"/>
              <a:t> in 1984</a:t>
            </a:r>
            <a:endParaRPr lang="en-US" dirty="0"/>
          </a:p>
        </p:txBody>
      </p:sp>
      <p:sp>
        <p:nvSpPr>
          <p:cNvPr id="12" name="TextBox 1"/>
          <p:cNvSpPr txBox="1">
            <a:spLocks noChangeArrowheads="1"/>
          </p:cNvSpPr>
          <p:nvPr/>
        </p:nvSpPr>
        <p:spPr bwMode="auto">
          <a:xfrm>
            <a:off x="5857267" y="3493236"/>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en-US" altLang="ru-RU" sz="1800" dirty="0">
                <a:solidFill>
                  <a:srgbClr val="FF0000"/>
                </a:solidFill>
              </a:rPr>
              <a:t>SC202</a:t>
            </a:r>
            <a:endParaRPr lang="ru-RU" altLang="ru-RU" sz="1800" dirty="0">
              <a:solidFill>
                <a:srgbClr val="FF0000"/>
              </a:solidFill>
            </a:endParaRPr>
          </a:p>
        </p:txBody>
      </p:sp>
      <p:sp>
        <p:nvSpPr>
          <p:cNvPr id="3" name="Rectangle 2">
            <a:extLst>
              <a:ext uri="{FF2B5EF4-FFF2-40B4-BE49-F238E27FC236}">
                <a16:creationId xmlns:a16="http://schemas.microsoft.com/office/drawing/2014/main" id="{DF9BD683-3248-48C8-8D1B-2AE1D43D10B4}"/>
              </a:ext>
            </a:extLst>
          </p:cNvPr>
          <p:cNvSpPr/>
          <p:nvPr/>
        </p:nvSpPr>
        <p:spPr>
          <a:xfrm>
            <a:off x="421341" y="1478823"/>
            <a:ext cx="11286565" cy="646331"/>
          </a:xfrm>
          <a:prstGeom prst="rect">
            <a:avLst/>
          </a:prstGeom>
        </p:spPr>
        <p:txBody>
          <a:bodyPr wrap="square">
            <a:spAutoFit/>
          </a:bodyPr>
          <a:lstStyle/>
          <a:p>
            <a:r>
              <a:rPr lang="en-GB" kern="800" dirty="0">
                <a:latin typeface="Times" panose="02020603050405020304" pitchFamily="18" charset="0"/>
                <a:ea typeface="Times New Roman" panose="02020603050405020304" pitchFamily="18" charset="0"/>
                <a:cs typeface="Times New Roman" panose="02020603050405020304" pitchFamily="18" charset="0"/>
              </a:rPr>
              <a:t>It is planned to manufacture two cyclotrons</a:t>
            </a:r>
            <a:r>
              <a:rPr lang="ru-RU" kern="800" dirty="0">
                <a:latin typeface="Times" panose="02020603050405020304" pitchFamily="18" charset="0"/>
                <a:ea typeface="Times New Roman" panose="02020603050405020304" pitchFamily="18" charset="0"/>
                <a:cs typeface="Times New Roman" panose="02020603050405020304" pitchFamily="18" charset="0"/>
              </a:rPr>
              <a:t> </a:t>
            </a:r>
            <a:r>
              <a:rPr lang="en-GB" kern="800" dirty="0">
                <a:latin typeface="Times" panose="02020603050405020304" pitchFamily="18" charset="0"/>
                <a:ea typeface="Times New Roman" panose="02020603050405020304" pitchFamily="18" charset="0"/>
                <a:cs typeface="Times New Roman" panose="02020603050405020304" pitchFamily="18" charset="0"/>
              </a:rPr>
              <a:t>in China : one will operate in Hefei cyclotron medical </a:t>
            </a:r>
            <a:r>
              <a:rPr lang="en-GB" kern="800" dirty="0" err="1">
                <a:latin typeface="Times" panose="02020603050405020304" pitchFamily="18" charset="0"/>
                <a:ea typeface="Times New Roman" panose="02020603050405020304" pitchFamily="18" charset="0"/>
                <a:cs typeface="Times New Roman" panose="02020603050405020304" pitchFamily="18" charset="0"/>
              </a:rPr>
              <a:t>center</a:t>
            </a:r>
            <a:r>
              <a:rPr lang="ru-RU" kern="800" dirty="0">
                <a:latin typeface="Times" panose="02020603050405020304" pitchFamily="18" charset="0"/>
                <a:ea typeface="Times New Roman" panose="02020603050405020304" pitchFamily="18" charset="0"/>
                <a:cs typeface="Times New Roman" panose="02020603050405020304" pitchFamily="18" charset="0"/>
              </a:rPr>
              <a:t>,</a:t>
            </a:r>
            <a:r>
              <a:rPr lang="en-GB" kern="800" dirty="0">
                <a:latin typeface="Times" panose="02020603050405020304" pitchFamily="18" charset="0"/>
                <a:ea typeface="Times New Roman" panose="02020603050405020304" pitchFamily="18" charset="0"/>
                <a:cs typeface="Times New Roman" panose="02020603050405020304" pitchFamily="18" charset="0"/>
              </a:rPr>
              <a:t> the other will replace </a:t>
            </a:r>
            <a:r>
              <a:rPr lang="en-GB" kern="800" dirty="0" err="1">
                <a:latin typeface="Times" panose="02020603050405020304" pitchFamily="18" charset="0"/>
                <a:ea typeface="Times New Roman" panose="02020603050405020304" pitchFamily="18" charset="0"/>
                <a:cs typeface="Times New Roman" panose="02020603050405020304" pitchFamily="18" charset="0"/>
              </a:rPr>
              <a:t>Phasotron</a:t>
            </a:r>
            <a:r>
              <a:rPr lang="en-GB" kern="800" dirty="0">
                <a:latin typeface="Times" panose="02020603050405020304" pitchFamily="18" charset="0"/>
                <a:ea typeface="Times New Roman" panose="02020603050405020304" pitchFamily="18" charset="0"/>
                <a:cs typeface="Times New Roman" panose="02020603050405020304" pitchFamily="18" charset="0"/>
              </a:rPr>
              <a:t> in Medico-technical </a:t>
            </a:r>
            <a:r>
              <a:rPr lang="en-GB" kern="800" dirty="0" err="1">
                <a:latin typeface="Times" panose="02020603050405020304" pitchFamily="18" charset="0"/>
                <a:ea typeface="Times New Roman" panose="02020603050405020304" pitchFamily="18" charset="0"/>
                <a:cs typeface="Times New Roman" panose="02020603050405020304" pitchFamily="18" charset="0"/>
              </a:rPr>
              <a:t>center</a:t>
            </a:r>
            <a:r>
              <a:rPr lang="en-GB" kern="800" dirty="0">
                <a:latin typeface="Times" panose="02020603050405020304" pitchFamily="18" charset="0"/>
                <a:ea typeface="Times New Roman" panose="02020603050405020304" pitchFamily="18" charset="0"/>
                <a:cs typeface="Times New Roman" panose="02020603050405020304" pitchFamily="18" charset="0"/>
              </a:rPr>
              <a:t> JINR </a:t>
            </a:r>
            <a:r>
              <a:rPr lang="en-GB" kern="800" dirty="0" err="1">
                <a:latin typeface="Times" panose="02020603050405020304" pitchFamily="18" charset="0"/>
                <a:ea typeface="Times New Roman" panose="02020603050405020304" pitchFamily="18" charset="0"/>
                <a:cs typeface="Times New Roman" panose="02020603050405020304" pitchFamily="18" charset="0"/>
              </a:rPr>
              <a:t>Dubna</a:t>
            </a:r>
            <a:r>
              <a:rPr lang="en-GB" kern="800" dirty="0">
                <a:latin typeface="Times" panose="02020603050405020304" pitchFamily="18" charset="0"/>
                <a:ea typeface="Times New Roman" panose="02020603050405020304" pitchFamily="18" charset="0"/>
                <a:cs typeface="Times New Roman" panose="02020603050405020304" pitchFamily="18" charset="0"/>
              </a:rPr>
              <a:t> and will be used</a:t>
            </a:r>
            <a:r>
              <a:rPr lang="en-US" kern="800" dirty="0">
                <a:latin typeface="Times" panose="02020603050405020304" pitchFamily="18" charset="0"/>
                <a:ea typeface="Times New Roman" panose="02020603050405020304" pitchFamily="18" charset="0"/>
                <a:cs typeface="Times New Roman" panose="02020603050405020304" pitchFamily="18" charset="0"/>
              </a:rPr>
              <a:t> to treat cancer with protons</a:t>
            </a:r>
            <a:r>
              <a:rPr lang="en-GB" kern="800" dirty="0">
                <a:latin typeface="Times" panose="02020603050405020304" pitchFamily="18" charset="0"/>
                <a:ea typeface="Times New Roman" panose="02020603050405020304" pitchFamily="18" charset="0"/>
                <a:cs typeface="Times New Roman" panose="02020603050405020304" pitchFamily="18" charset="0"/>
              </a:rPr>
              <a:t>.</a:t>
            </a:r>
            <a:endParaRPr lang="ru-RU"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761" y="4256690"/>
            <a:ext cx="3468412" cy="2601309"/>
          </a:xfrm>
          <a:prstGeom prst="rect">
            <a:avLst/>
          </a:prstGeom>
        </p:spPr>
      </p:pic>
    </p:spTree>
    <p:extLst>
      <p:ext uri="{BB962C8B-B14F-4D97-AF65-F5344CB8AC3E}">
        <p14:creationId xmlns:p14="http://schemas.microsoft.com/office/powerpoint/2010/main" val="421316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475" y="576988"/>
            <a:ext cx="9030324" cy="901835"/>
          </a:xfrm>
        </p:spPr>
        <p:style>
          <a:lnRef idx="1">
            <a:schemeClr val="accent1"/>
          </a:lnRef>
          <a:fillRef idx="2">
            <a:schemeClr val="accent1"/>
          </a:fillRef>
          <a:effectRef idx="1">
            <a:schemeClr val="accent1"/>
          </a:effectRef>
          <a:fontRef idx="minor">
            <a:schemeClr val="dk1"/>
          </a:fontRef>
        </p:style>
        <p:txBody>
          <a:bodyPr/>
          <a:lstStyle/>
          <a:p>
            <a:r>
              <a:rPr lang="ru-RU" dirty="0"/>
              <a:t> </a:t>
            </a:r>
            <a:r>
              <a:rPr lang="en-US" dirty="0"/>
              <a:t>SC202 magnet design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11" name="Прямоугольник 10"/>
          <p:cNvSpPr/>
          <p:nvPr/>
        </p:nvSpPr>
        <p:spPr>
          <a:xfrm>
            <a:off x="8027901" y="1089157"/>
            <a:ext cx="2984791" cy="338554"/>
          </a:xfrm>
          <a:prstGeom prst="rect">
            <a:avLst/>
          </a:prstGeom>
        </p:spPr>
        <p:txBody>
          <a:bodyPr wrap="none">
            <a:spAutoFit/>
          </a:bodyPr>
          <a:lstStyle/>
          <a:p>
            <a:pPr indent="226695" algn="just">
              <a:spcAft>
                <a:spcPts val="0"/>
              </a:spcAft>
            </a:pPr>
            <a:r>
              <a:rPr lang="en-GB" sz="1600" dirty="0">
                <a:latin typeface="Times" panose="02020603050405020304" pitchFamily="18" charset="0"/>
                <a:ea typeface="Times New Roman" panose="02020603050405020304" pitchFamily="18" charset="0"/>
                <a:cs typeface="Times New Roman" panose="02020603050405020304" pitchFamily="18" charset="0"/>
              </a:rPr>
              <a:t>Computer model of the magnet</a:t>
            </a:r>
            <a:endParaRPr lang="ru-RU" sz="1600" dirty="0">
              <a:effectLst/>
              <a:latin typeface="Times New Roman" panose="02020603050405020304" pitchFamily="18" charset="0"/>
              <a:ea typeface="Times New Roman" panose="02020603050405020304" pitchFamily="18" charset="0"/>
            </a:endParaRPr>
          </a:p>
        </p:txBody>
      </p:sp>
      <p:sp>
        <p:nvSpPr>
          <p:cNvPr id="12" name="Rectangle 8"/>
          <p:cNvSpPr>
            <a:spLocks noChangeArrowheads="1"/>
          </p:cNvSpPr>
          <p:nvPr/>
        </p:nvSpPr>
        <p:spPr bwMode="auto">
          <a:xfrm>
            <a:off x="7617641" y="15995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Прямоугольник 8"/>
          <p:cNvSpPr/>
          <p:nvPr/>
        </p:nvSpPr>
        <p:spPr>
          <a:xfrm>
            <a:off x="2777205" y="3050969"/>
            <a:ext cx="1625381" cy="338554"/>
          </a:xfrm>
          <a:prstGeom prst="rect">
            <a:avLst/>
          </a:prstGeom>
        </p:spPr>
        <p:txBody>
          <a:bodyPr wrap="none">
            <a:spAutoFit/>
          </a:bodyPr>
          <a:lstStyle/>
          <a:p>
            <a:r>
              <a:rPr lang="en-US" sz="1600" dirty="0">
                <a:latin typeface="Times New Roman" panose="02020603050405020304" pitchFamily="18" charset="0"/>
                <a:ea typeface="Calibri" panose="020F0502020204030204" pitchFamily="34" charset="0"/>
              </a:rPr>
              <a:t>Working diagram</a:t>
            </a:r>
            <a:endParaRPr lang="ru-RU" sz="1600" dirty="0"/>
          </a:p>
        </p:txBody>
      </p:sp>
      <p:pic>
        <p:nvPicPr>
          <p:cNvPr id="15" name="Рисунок 22"/>
          <p:cNvPicPr/>
          <p:nvPr/>
        </p:nvPicPr>
        <p:blipFill>
          <a:blip r:embed="rId3">
            <a:extLst>
              <a:ext uri="{28A0092B-C50C-407E-A947-70E740481C1C}">
                <a14:useLocalDpi xmlns:a14="http://schemas.microsoft.com/office/drawing/2010/main" val="0"/>
              </a:ext>
            </a:extLst>
          </a:blip>
          <a:srcRect/>
          <a:stretch>
            <a:fillRect/>
          </a:stretch>
        </p:blipFill>
        <p:spPr bwMode="auto">
          <a:xfrm>
            <a:off x="750493" y="3362427"/>
            <a:ext cx="5090316" cy="2527600"/>
          </a:xfrm>
          <a:prstGeom prst="rect">
            <a:avLst/>
          </a:prstGeom>
          <a:noFill/>
          <a:ln>
            <a:noFill/>
          </a:ln>
        </p:spPr>
      </p:pic>
      <p:pic>
        <p:nvPicPr>
          <p:cNvPr id="16" name="Рисунок 2"/>
          <p:cNvPicPr/>
          <p:nvPr/>
        </p:nvPicPr>
        <p:blipFill rotWithShape="1">
          <a:blip r:embed="rId4"/>
          <a:srcRect l="28993" r="28646"/>
          <a:stretch/>
        </p:blipFill>
        <p:spPr bwMode="auto">
          <a:xfrm>
            <a:off x="7500544" y="1478823"/>
            <a:ext cx="3589579" cy="3018694"/>
          </a:xfrm>
          <a:prstGeom prst="rect">
            <a:avLst/>
          </a:prstGeom>
          <a:ln>
            <a:noFill/>
          </a:ln>
          <a:extLst>
            <a:ext uri="{53640926-AAD7-44D8-BBD7-CCE9431645EC}">
              <a14:shadowObscured xmlns:a14="http://schemas.microsoft.com/office/drawing/2010/main"/>
            </a:ext>
          </a:extLst>
        </p:spPr>
      </p:pic>
      <p:pic>
        <p:nvPicPr>
          <p:cNvPr id="17" name="Рисунок 99"/>
          <p:cNvPicPr/>
          <p:nvPr/>
        </p:nvPicPr>
        <p:blipFill>
          <a:blip r:embed="rId5"/>
          <a:stretch>
            <a:fillRect/>
          </a:stretch>
        </p:blipFill>
        <p:spPr>
          <a:xfrm>
            <a:off x="6037714" y="4318123"/>
            <a:ext cx="5486400" cy="1783715"/>
          </a:xfrm>
          <a:prstGeom prst="rect">
            <a:avLst/>
          </a:prstGeom>
        </p:spPr>
      </p:pic>
      <p:sp>
        <p:nvSpPr>
          <p:cNvPr id="18" name="Прямоугольник 10"/>
          <p:cNvSpPr/>
          <p:nvPr/>
        </p:nvSpPr>
        <p:spPr>
          <a:xfrm>
            <a:off x="9459869" y="6210520"/>
            <a:ext cx="1630254" cy="338554"/>
          </a:xfrm>
          <a:prstGeom prst="rect">
            <a:avLst/>
          </a:prstGeom>
        </p:spPr>
        <p:txBody>
          <a:bodyPr wrap="none">
            <a:spAutoFit/>
          </a:bodyPr>
          <a:lstStyle/>
          <a:p>
            <a:pPr indent="226695" algn="just">
              <a:spcAft>
                <a:spcPts val="0"/>
              </a:spcAft>
            </a:pPr>
            <a:r>
              <a:rPr lang="en-GB" sz="1600" dirty="0">
                <a:latin typeface="Times" panose="02020603050405020304" pitchFamily="18" charset="0"/>
                <a:ea typeface="Times New Roman" panose="02020603050405020304" pitchFamily="18" charset="0"/>
                <a:cs typeface="Times New Roman" panose="02020603050405020304" pitchFamily="18" charset="0"/>
              </a:rPr>
              <a:t>Meshed model</a:t>
            </a:r>
            <a:endParaRPr lang="ru-RU" sz="16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40131" y="5892817"/>
            <a:ext cx="6381979" cy="646331"/>
          </a:xfrm>
          <a:prstGeom prst="rect">
            <a:avLst/>
          </a:prstGeom>
        </p:spPr>
        <p:txBody>
          <a:bodyPr wrap="square">
            <a:spAutoFit/>
          </a:bodyPr>
          <a:lstStyle/>
          <a:p>
            <a:r>
              <a:rPr lang="en-GB" dirty="0"/>
              <a:t>Magnet modelling </a:t>
            </a:r>
            <a:r>
              <a:rPr lang="en-US" dirty="0"/>
              <a:t>goes hand in hand with beam dynamics modeling. </a:t>
            </a:r>
            <a:endParaRPr lang="ru-RU" dirty="0"/>
          </a:p>
        </p:txBody>
      </p:sp>
      <p:sp>
        <p:nvSpPr>
          <p:cNvPr id="4" name="Rectangle 3">
            <a:extLst>
              <a:ext uri="{FF2B5EF4-FFF2-40B4-BE49-F238E27FC236}">
                <a16:creationId xmlns:a16="http://schemas.microsoft.com/office/drawing/2014/main" id="{4390FC1E-5380-4ACF-B73C-C8FA33DC1668}"/>
              </a:ext>
            </a:extLst>
          </p:cNvPr>
          <p:cNvSpPr/>
          <p:nvPr/>
        </p:nvSpPr>
        <p:spPr>
          <a:xfrm>
            <a:off x="626110" y="1743871"/>
            <a:ext cx="6096000" cy="923330"/>
          </a:xfrm>
          <a:prstGeom prst="rect">
            <a:avLst/>
          </a:prstGeom>
        </p:spPr>
        <p:txBody>
          <a:bodyPr>
            <a:spAutoFit/>
          </a:bodyPr>
          <a:lstStyle/>
          <a:p>
            <a:pPr algn="just"/>
            <a:r>
              <a:rPr lang="en-GB" kern="800" dirty="0">
                <a:latin typeface="Times" panose="02020603050405020304" pitchFamily="18" charset="0"/>
                <a:ea typeface="Times New Roman" panose="02020603050405020304" pitchFamily="18" charset="0"/>
                <a:cs typeface="Times New Roman" panose="02020603050405020304" pitchFamily="18" charset="0"/>
              </a:rPr>
              <a:t>3D magnet simulation is the most </a:t>
            </a:r>
            <a:r>
              <a:rPr lang="en-US" kern="800" dirty="0">
                <a:latin typeface="Times" panose="02020603050405020304" pitchFamily="18" charset="0"/>
                <a:ea typeface="Times New Roman" panose="02020603050405020304" pitchFamily="18" charset="0"/>
                <a:cs typeface="Times New Roman" panose="02020603050405020304" pitchFamily="18" charset="0"/>
              </a:rPr>
              <a:t>important</a:t>
            </a:r>
            <a:r>
              <a:rPr lang="en-GB" kern="800" dirty="0">
                <a:latin typeface="Times" panose="02020603050405020304" pitchFamily="18" charset="0"/>
                <a:ea typeface="Times New Roman" panose="02020603050405020304" pitchFamily="18" charset="0"/>
                <a:cs typeface="Times New Roman" panose="02020603050405020304" pitchFamily="18" charset="0"/>
              </a:rPr>
              <a:t> part when it comes to </a:t>
            </a:r>
            <a:r>
              <a:rPr lang="en-US" kern="800" dirty="0">
                <a:latin typeface="Times" panose="02020603050405020304" pitchFamily="18" charset="0"/>
                <a:ea typeface="Times New Roman" panose="02020603050405020304" pitchFamily="18" charset="0"/>
                <a:cs typeface="Times New Roman" panose="02020603050405020304" pitchFamily="18" charset="0"/>
              </a:rPr>
              <a:t>the </a:t>
            </a:r>
            <a:r>
              <a:rPr lang="en-GB" kern="800" dirty="0">
                <a:latin typeface="Times" panose="02020603050405020304" pitchFamily="18" charset="0"/>
                <a:ea typeface="Times New Roman" panose="02020603050405020304" pitchFamily="18" charset="0"/>
                <a:cs typeface="Times New Roman" panose="02020603050405020304" pitchFamily="18" charset="0"/>
              </a:rPr>
              <a:t>development of an isochronous superconducting cyclotron as it defines the particle motion in the accelerator. </a:t>
            </a:r>
            <a:endParaRPr lang="ru-RU" dirty="0"/>
          </a:p>
        </p:txBody>
      </p:sp>
    </p:spTree>
    <p:extLst>
      <p:ext uri="{BB962C8B-B14F-4D97-AF65-F5344CB8AC3E}">
        <p14:creationId xmlns:p14="http://schemas.microsoft.com/office/powerpoint/2010/main" val="1786732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23475" y="576988"/>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GB" sz="2800" kern="800" dirty="0">
                <a:ea typeface="Times New Roman" panose="02020603050405020304" pitchFamily="18" charset="0"/>
              </a:rPr>
              <a:t>About the accuracy of the simulations</a:t>
            </a:r>
            <a:r>
              <a:rPr lang="ru-RU" sz="2800" dirty="0"/>
              <a:t> </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75" y="536484"/>
            <a:ext cx="1158145" cy="901835"/>
          </a:xfrm>
          <a:prstGeom prst="rect">
            <a:avLst/>
          </a:prstGeom>
        </p:spPr>
      </p:pic>
      <p:pic>
        <p:nvPicPr>
          <p:cNvPr id="6" name="Рисунок 1"/>
          <p:cNvPicPr>
            <a:picLocks noGrp="1"/>
          </p:cNvPicPr>
          <p:nvPr>
            <p:ph idx="1"/>
          </p:nvPr>
        </p:nvPicPr>
        <p:blipFill rotWithShape="1">
          <a:blip r:embed="rId3">
            <a:extLst>
              <a:ext uri="{28A0092B-C50C-407E-A947-70E740481C1C}">
                <a14:useLocalDpi xmlns:a14="http://schemas.microsoft.com/office/drawing/2010/main" val="0"/>
              </a:ext>
            </a:extLst>
          </a:blip>
          <a:srcRect l="6956" r="7413"/>
          <a:stretch/>
        </p:blipFill>
        <p:spPr bwMode="auto">
          <a:xfrm>
            <a:off x="4725382" y="1690688"/>
            <a:ext cx="7167717" cy="4351338"/>
          </a:xfrm>
          <a:prstGeom prst="rect">
            <a:avLst/>
          </a:prstGeom>
          <a:noFill/>
          <a:ln>
            <a:noFill/>
          </a:ln>
        </p:spPr>
      </p:pic>
      <p:pic>
        <p:nvPicPr>
          <p:cNvPr id="7" name="Рисунок 6"/>
          <p:cNvPicPr/>
          <p:nvPr/>
        </p:nvPicPr>
        <p:blipFill>
          <a:blip r:embed="rId4">
            <a:extLst>
              <a:ext uri="{28A0092B-C50C-407E-A947-70E740481C1C}">
                <a14:useLocalDpi xmlns:a14="http://schemas.microsoft.com/office/drawing/2010/main" val="0"/>
              </a:ext>
            </a:extLst>
          </a:blip>
          <a:srcRect/>
          <a:stretch>
            <a:fillRect/>
          </a:stretch>
        </p:blipFill>
        <p:spPr bwMode="auto">
          <a:xfrm>
            <a:off x="332702" y="3952878"/>
            <a:ext cx="4433977" cy="2958217"/>
          </a:xfrm>
          <a:prstGeom prst="rect">
            <a:avLst/>
          </a:prstGeom>
          <a:noFill/>
          <a:ln>
            <a:noFill/>
          </a:ln>
        </p:spPr>
      </p:pic>
      <p:sp>
        <p:nvSpPr>
          <p:cNvPr id="2" name="Rectangle 1">
            <a:extLst>
              <a:ext uri="{FF2B5EF4-FFF2-40B4-BE49-F238E27FC236}">
                <a16:creationId xmlns:a16="http://schemas.microsoft.com/office/drawing/2014/main" id="{ACB4220C-A6FD-4560-9D38-F59EDF6027FC}"/>
              </a:ext>
            </a:extLst>
          </p:cNvPr>
          <p:cNvSpPr/>
          <p:nvPr/>
        </p:nvSpPr>
        <p:spPr>
          <a:xfrm>
            <a:off x="253032" y="1512722"/>
            <a:ext cx="4513647" cy="2585323"/>
          </a:xfrm>
          <a:prstGeom prst="rect">
            <a:avLst/>
          </a:prstGeom>
        </p:spPr>
        <p:txBody>
          <a:bodyPr wrap="square">
            <a:spAutoFit/>
          </a:bodyPr>
          <a:lstStyle/>
          <a:p>
            <a:pPr indent="118745" algn="just">
              <a:spcAft>
                <a:spcPts val="0"/>
              </a:spcAft>
            </a:pPr>
            <a:r>
              <a:rPr lang="en-GB" kern="800" dirty="0">
                <a:ea typeface="Times New Roman" panose="02020603050405020304" pitchFamily="18" charset="0"/>
              </a:rPr>
              <a:t>Also the accuracy of the simulations has been increased and the numerical error is lower than 0.1 Gauss. This accuracy, of course, cannot be achieved in production, however when accuracy of the model is much lower than accuracy of manufacturing, it becomes possible to simulate tolerances and errors and the major weak spots that would help on the production stage. </a:t>
            </a:r>
            <a:endParaRPr lang="ru-RU" dirty="0">
              <a:ea typeface="Times New Roman" panose="02020603050405020304" pitchFamily="18" charset="0"/>
            </a:endParaRPr>
          </a:p>
        </p:txBody>
      </p:sp>
    </p:spTree>
    <p:extLst>
      <p:ext uri="{BB962C8B-B14F-4D97-AF65-F5344CB8AC3E}">
        <p14:creationId xmlns:p14="http://schemas.microsoft.com/office/powerpoint/2010/main" val="406824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Manufactured Model</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1825625"/>
            <a:ext cx="5644581" cy="4351338"/>
          </a:xfrm>
        </p:spPr>
        <p:txBody>
          <a:bodyPr>
            <a:normAutofit/>
          </a:bodyPr>
          <a:lstStyle/>
          <a:p>
            <a:r>
              <a:rPr lang="en-US" sz="1800" dirty="0"/>
              <a:t>Due to physical limitations and the necessity of engineering</a:t>
            </a:r>
            <a:r>
              <a:rPr lang="ru-RU" sz="1800" dirty="0"/>
              <a:t> </a:t>
            </a:r>
            <a:r>
              <a:rPr lang="en-US" sz="1800" dirty="0"/>
              <a:t>restrictions, the model put into production significantly differs from a simulated one.</a:t>
            </a:r>
          </a:p>
          <a:p>
            <a:r>
              <a:rPr lang="en-US" sz="1800" dirty="0"/>
              <a:t>Ambition to achieve several contradictory goals:</a:t>
            </a:r>
          </a:p>
          <a:p>
            <a:pPr lvl="1"/>
            <a:r>
              <a:rPr lang="en-US" sz="1400" dirty="0"/>
              <a:t>Smooth and isochronous magnetic field</a:t>
            </a:r>
          </a:p>
          <a:p>
            <a:pPr lvl="1"/>
            <a:r>
              <a:rPr lang="en-US" sz="1400" dirty="0"/>
              <a:t>Easy way to disassemble and </a:t>
            </a:r>
            <a:r>
              <a:rPr lang="en-US" sz="1400" dirty="0" err="1"/>
              <a:t>shimm</a:t>
            </a:r>
            <a:r>
              <a:rPr lang="en-US" sz="1400" dirty="0"/>
              <a:t> the sectors</a:t>
            </a:r>
          </a:p>
          <a:p>
            <a:pPr lvl="1"/>
            <a:r>
              <a:rPr lang="en-US" sz="1400" dirty="0"/>
              <a:t>Solid attachment against strong magnetic fields</a:t>
            </a:r>
          </a:p>
          <a:p>
            <a:pPr marL="252000" indent="0">
              <a:buNone/>
            </a:pPr>
            <a:r>
              <a:rPr lang="en-US" sz="1800" dirty="0"/>
              <a:t>at first</a:t>
            </a:r>
            <a:r>
              <a:rPr lang="ru-RU" sz="1800" dirty="0"/>
              <a:t> </a:t>
            </a:r>
            <a:r>
              <a:rPr lang="en-US" sz="1800" dirty="0"/>
              <a:t>resulted into 4-partition sector design, then 3 parts (BCD) were merged into one.</a:t>
            </a:r>
          </a:p>
          <a:p>
            <a:r>
              <a:rPr lang="en-US" sz="1800" dirty="0"/>
              <a:t>Accidental mistake called ‘Zig-Zag’ in the process of the smoothing was made.</a:t>
            </a:r>
          </a:p>
          <a:p>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996" y="-565"/>
            <a:ext cx="3357004" cy="29587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491" y="2958209"/>
            <a:ext cx="5460509" cy="3899791"/>
          </a:xfrm>
          <a:prstGeom prst="rect">
            <a:avLst/>
          </a:prstGeom>
        </p:spPr>
      </p:pic>
      <p:sp>
        <p:nvSpPr>
          <p:cNvPr id="4" name="TextBox 3"/>
          <p:cNvSpPr txBox="1"/>
          <p:nvPr/>
        </p:nvSpPr>
        <p:spPr>
          <a:xfrm>
            <a:off x="10420168" y="2590722"/>
            <a:ext cx="1771832" cy="369332"/>
          </a:xfrm>
          <a:prstGeom prst="rect">
            <a:avLst/>
          </a:prstGeom>
          <a:noFill/>
        </p:spPr>
        <p:txBody>
          <a:bodyPr wrap="none" rtlCol="0">
            <a:spAutoFit/>
          </a:bodyPr>
          <a:lstStyle/>
          <a:p>
            <a:r>
              <a:rPr lang="en-US" dirty="0">
                <a:solidFill>
                  <a:srgbClr val="FF0000"/>
                </a:solidFill>
              </a:rPr>
              <a:t>Simulated model</a:t>
            </a:r>
          </a:p>
        </p:txBody>
      </p:sp>
      <p:sp>
        <p:nvSpPr>
          <p:cNvPr id="9" name="TextBox 8"/>
          <p:cNvSpPr txBox="1"/>
          <p:nvPr/>
        </p:nvSpPr>
        <p:spPr>
          <a:xfrm>
            <a:off x="10019097" y="6484978"/>
            <a:ext cx="2172903" cy="369332"/>
          </a:xfrm>
          <a:prstGeom prst="rect">
            <a:avLst/>
          </a:prstGeom>
          <a:noFill/>
        </p:spPr>
        <p:txBody>
          <a:bodyPr wrap="none" rtlCol="0">
            <a:spAutoFit/>
          </a:bodyPr>
          <a:lstStyle/>
          <a:p>
            <a:r>
              <a:rPr lang="en-US" dirty="0">
                <a:solidFill>
                  <a:srgbClr val="FF0000"/>
                </a:solidFill>
              </a:rPr>
              <a:t>Manufactured model</a:t>
            </a:r>
          </a:p>
        </p:txBody>
      </p:sp>
    </p:spTree>
    <p:extLst>
      <p:ext uri="{BB962C8B-B14F-4D97-AF65-F5344CB8AC3E}">
        <p14:creationId xmlns:p14="http://schemas.microsoft.com/office/powerpoint/2010/main" val="3380957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17950" cy="3162300"/>
          </a:xfrm>
          <a:prstGeom prst="rect">
            <a:avLst/>
          </a:prstGeom>
        </p:spPr>
      </p:pic>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The ‘Zig-Zag’ Flaw</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4185632"/>
            <a:ext cx="6495919" cy="2593539"/>
          </a:xfrm>
        </p:spPr>
        <p:txBody>
          <a:bodyPr>
            <a:normAutofit lnSpcReduction="10000"/>
          </a:bodyPr>
          <a:lstStyle/>
          <a:p>
            <a:r>
              <a:rPr lang="en-US" sz="1800" dirty="0"/>
              <a:t>It is about 300 microns deviation in the gap curve.</a:t>
            </a:r>
          </a:p>
          <a:p>
            <a:r>
              <a:rPr lang="en-US" sz="1800" dirty="0"/>
              <a:t>Two separate models with especially neat geometry in the Zig-Zag region were made, simulated, and the results were compared.</a:t>
            </a:r>
          </a:p>
          <a:p>
            <a:r>
              <a:rPr lang="en-US" sz="1800" dirty="0"/>
              <a:t>Apart from the great deviation in the mean field, its maximum was displaced on 500 microns. It has a drastic influence on the extraction trajectory and needs to be corrected.</a:t>
            </a:r>
          </a:p>
          <a:p>
            <a:r>
              <a:rPr lang="en-US" sz="1800" dirty="0"/>
              <a:t>Possible solutions are under discussion: cutting the gap, increasing field.</a:t>
            </a:r>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2938806" y="1410569"/>
            <a:ext cx="4456363" cy="2775064"/>
          </a:xfrm>
          <a:prstGeom prst="rect">
            <a:avLst/>
          </a:prstGeom>
          <a:noFill/>
          <a:ln>
            <a:noFill/>
          </a:ln>
        </p:spPr>
      </p:pic>
      <p:pic>
        <p:nvPicPr>
          <p:cNvPr id="13" name="Picture 12"/>
          <p:cNvPicPr/>
          <p:nvPr/>
        </p:nvPicPr>
        <p:blipFill>
          <a:blip r:embed="rId5">
            <a:extLst>
              <a:ext uri="{28A0092B-C50C-407E-A947-70E740481C1C}">
                <a14:useLocalDpi xmlns:a14="http://schemas.microsoft.com/office/drawing/2010/main" val="0"/>
              </a:ext>
            </a:extLst>
          </a:blip>
          <a:srcRect/>
          <a:stretch>
            <a:fillRect/>
          </a:stretch>
        </p:blipFill>
        <p:spPr bwMode="auto">
          <a:xfrm>
            <a:off x="7412873" y="576987"/>
            <a:ext cx="4709190" cy="2932505"/>
          </a:xfrm>
          <a:prstGeom prst="rect">
            <a:avLst/>
          </a:prstGeom>
          <a:noFill/>
          <a:ln>
            <a:noFill/>
          </a:ln>
        </p:spPr>
      </p:pic>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7404021" y="3432219"/>
            <a:ext cx="4726894" cy="2943529"/>
          </a:xfrm>
          <a:prstGeom prst="rect">
            <a:avLst/>
          </a:prstGeom>
          <a:noFill/>
          <a:ln>
            <a:noFill/>
          </a:ln>
        </p:spPr>
      </p:pic>
    </p:spTree>
    <p:extLst>
      <p:ext uri="{BB962C8B-B14F-4D97-AF65-F5344CB8AC3E}">
        <p14:creationId xmlns:p14="http://schemas.microsoft.com/office/powerpoint/2010/main" val="159812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Sector Partition</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1825625"/>
            <a:ext cx="4818468" cy="3055379"/>
          </a:xfrm>
        </p:spPr>
        <p:txBody>
          <a:bodyPr>
            <a:normAutofit/>
          </a:bodyPr>
          <a:lstStyle/>
          <a:p>
            <a:r>
              <a:rPr lang="en-US" sz="1800" dirty="0"/>
              <a:t>Every sector consists of two parts: A and BCD, combined between themselves and the yoke by screws of medium carbon steel 1045 covered with plugs to avoid field distortions.</a:t>
            </a:r>
          </a:p>
          <a:p>
            <a:r>
              <a:rPr lang="en-US" sz="1800" dirty="0"/>
              <a:t>It was manufactured with 2 degrees azimuthal reserve for</a:t>
            </a:r>
            <a:r>
              <a:rPr lang="ru-RU" sz="1800" dirty="0"/>
              <a:t> </a:t>
            </a:r>
            <a:r>
              <a:rPr lang="en-US" sz="1800" dirty="0"/>
              <a:t>the following shimming.</a:t>
            </a:r>
          </a:p>
          <a:p>
            <a:r>
              <a:rPr lang="en-US" sz="1800" dirty="0"/>
              <a:t>All parts were produced and measured along the numerous amounts of lines and points, deviation from the manufactured model didn’t exceed 50 microns.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2478" y="1505856"/>
            <a:ext cx="418639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896776" y="3370024"/>
            <a:ext cx="4221804" cy="2346253"/>
            <a:chOff x="120291" y="1844824"/>
            <a:chExt cx="4221804" cy="2346253"/>
          </a:xfrm>
        </p:grpSpPr>
        <p:pic>
          <p:nvPicPr>
            <p:cNvPr id="9" name="Picture 6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291" y="1844824"/>
              <a:ext cx="4221804" cy="1912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接箭头连接符 13"/>
            <p:cNvCxnSpPr>
              <a:stCxn id="12" idx="2"/>
            </p:cNvCxnSpPr>
            <p:nvPr/>
          </p:nvCxnSpPr>
          <p:spPr>
            <a:xfrm flipH="1" flipV="1">
              <a:off x="827585" y="2852936"/>
              <a:ext cx="340270" cy="8115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8519" y="3618765"/>
              <a:ext cx="1758671" cy="276999"/>
            </a:xfrm>
            <a:prstGeom prst="rect">
              <a:avLst/>
            </a:prstGeom>
            <a:noFill/>
          </p:spPr>
          <p:txBody>
            <a:bodyPr wrap="square" rtlCol="0">
              <a:spAutoFit/>
            </a:bodyPr>
            <a:lstStyle/>
            <a:p>
              <a:r>
                <a:rPr lang="zh-CN" altLang="en-US" sz="1200" dirty="0">
                  <a:latin typeface="微软雅黑 Light" pitchFamily="34" charset="-122"/>
                  <a:ea typeface="微软雅黑 Light" pitchFamily="34" charset="-122"/>
                </a:rPr>
                <a:t>（</a:t>
              </a:r>
              <a:r>
                <a:rPr lang="en-US" altLang="zh-CN" sz="1200" dirty="0">
                  <a:latin typeface="微软雅黑 Light" pitchFamily="34" charset="-122"/>
                  <a:ea typeface="微软雅黑 Light" pitchFamily="34" charset="-122"/>
                </a:rPr>
                <a:t>final point</a:t>
              </a:r>
              <a:r>
                <a:rPr lang="zh-CN" altLang="en-US" sz="1200" dirty="0">
                  <a:latin typeface="微软雅黑 Light" pitchFamily="34" charset="-122"/>
                  <a:ea typeface="微软雅黑 Light" pitchFamily="34" charset="-122"/>
                </a:rPr>
                <a:t>）</a:t>
              </a:r>
              <a:endParaRPr lang="en-US" altLang="zh-CN" sz="1200" dirty="0">
                <a:latin typeface="微软雅黑 Light" pitchFamily="34" charset="-122"/>
                <a:ea typeface="微软雅黑 Light" pitchFamily="34" charset="-122"/>
              </a:endParaRPr>
            </a:p>
          </p:txBody>
        </p:sp>
        <p:sp>
          <p:nvSpPr>
            <p:cNvPr id="13" name="TextBox 12"/>
            <p:cNvSpPr txBox="1"/>
            <p:nvPr/>
          </p:nvSpPr>
          <p:spPr>
            <a:xfrm>
              <a:off x="2294147" y="3914078"/>
              <a:ext cx="1758671" cy="276999"/>
            </a:xfrm>
            <a:prstGeom prst="rect">
              <a:avLst/>
            </a:prstGeom>
            <a:noFill/>
          </p:spPr>
          <p:txBody>
            <a:bodyPr wrap="square" rtlCol="0">
              <a:spAutoFit/>
            </a:bodyPr>
            <a:lstStyle/>
            <a:p>
              <a:r>
                <a:rPr lang="zh-CN" altLang="en-US" sz="1200" dirty="0">
                  <a:latin typeface="微软雅黑 Light" pitchFamily="34" charset="-122"/>
                  <a:ea typeface="微软雅黑 Light" pitchFamily="34" charset="-122"/>
                </a:rPr>
                <a:t>（</a:t>
              </a:r>
              <a:r>
                <a:rPr lang="en-US" altLang="zh-CN" sz="1200" dirty="0">
                  <a:latin typeface="微软雅黑 Light" pitchFamily="34" charset="-122"/>
                  <a:ea typeface="微软雅黑 Light" pitchFamily="34" charset="-122"/>
                </a:rPr>
                <a:t>start point</a:t>
              </a:r>
              <a:r>
                <a:rPr lang="zh-CN" altLang="en-US" sz="1200" dirty="0">
                  <a:latin typeface="微软雅黑 Light" pitchFamily="34" charset="-122"/>
                  <a:ea typeface="微软雅黑 Light" pitchFamily="34" charset="-122"/>
                </a:rPr>
                <a:t>）</a:t>
              </a:r>
              <a:endParaRPr lang="en-US" altLang="zh-CN" sz="1200" dirty="0">
                <a:latin typeface="微软雅黑 Light" pitchFamily="34" charset="-122"/>
                <a:ea typeface="微软雅黑 Light" pitchFamily="34" charset="-122"/>
              </a:endParaRPr>
            </a:p>
          </p:txBody>
        </p:sp>
        <p:cxnSp>
          <p:nvCxnSpPr>
            <p:cNvPr id="14" name="直接箭头连接符 18"/>
            <p:cNvCxnSpPr/>
            <p:nvPr/>
          </p:nvCxnSpPr>
          <p:spPr>
            <a:xfrm flipV="1">
              <a:off x="3059832" y="3489990"/>
              <a:ext cx="687532" cy="5150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5" name="对象 1">
            <a:extLst>
              <a:ext uri="{FF2B5EF4-FFF2-40B4-BE49-F238E27FC236}">
                <a16:creationId xmlns:a16="http://schemas.microsoft.com/office/drawing/2014/main" id="{514E4F48-C942-4517-8F85-68E6ECABCC2B}"/>
              </a:ext>
            </a:extLst>
          </p:cNvPr>
          <p:cNvGraphicFramePr>
            <a:graphicFrameLocks noChangeAspect="1"/>
          </p:cNvGraphicFramePr>
          <p:nvPr>
            <p:extLst>
              <p:ext uri="{D42A27DB-BD31-4B8C-83A1-F6EECF244321}">
                <p14:modId xmlns:p14="http://schemas.microsoft.com/office/powerpoint/2010/main" val="3262754912"/>
              </p:ext>
            </p:extLst>
          </p:nvPr>
        </p:nvGraphicFramePr>
        <p:xfrm>
          <a:off x="9563030" y="5015190"/>
          <a:ext cx="2638203" cy="1842810"/>
        </p:xfrm>
        <a:graphic>
          <a:graphicData uri="http://schemas.openxmlformats.org/presentationml/2006/ole">
            <mc:AlternateContent xmlns:mc="http://schemas.openxmlformats.org/markup-compatibility/2006">
              <mc:Choice xmlns:v="urn:schemas-microsoft-com:vml" Requires="v">
                <p:oleObj spid="_x0000_s14356" name="Graph" r:id="rId6" imgW="4154400" imgH="2901600" progId="Origin50.Graph">
                  <p:embed/>
                </p:oleObj>
              </mc:Choice>
              <mc:Fallback>
                <p:oleObj name="Graph" r:id="rId6" imgW="4154400" imgH="2901600" progId="Origin50.Graph">
                  <p:embed/>
                  <p:pic>
                    <p:nvPicPr>
                      <p:cNvPr id="2" name="对象 1">
                        <a:extLst>
                          <a:ext uri="{FF2B5EF4-FFF2-40B4-BE49-F238E27FC236}">
                            <a16:creationId xmlns:a16="http://schemas.microsoft.com/office/drawing/2014/main" id="{514E4F48-C942-4517-8F85-68E6ECABCC2B}"/>
                          </a:ext>
                        </a:extLst>
                      </p:cNvPr>
                      <p:cNvPicPr/>
                      <p:nvPr/>
                    </p:nvPicPr>
                    <p:blipFill>
                      <a:blip r:embed="rId7"/>
                      <a:stretch>
                        <a:fillRect/>
                      </a:stretch>
                    </p:blipFill>
                    <p:spPr>
                      <a:xfrm>
                        <a:off x="9563030" y="5015190"/>
                        <a:ext cx="2638203" cy="1842810"/>
                      </a:xfrm>
                      <a:prstGeom prst="rect">
                        <a:avLst/>
                      </a:prstGeom>
                    </p:spPr>
                  </p:pic>
                </p:oleObj>
              </mc:Fallback>
            </mc:AlternateContent>
          </a:graphicData>
        </a:graphic>
      </p:graphicFrame>
      <p:sp>
        <p:nvSpPr>
          <p:cNvPr id="3" name="TextBox 2"/>
          <p:cNvSpPr txBox="1"/>
          <p:nvPr/>
        </p:nvSpPr>
        <p:spPr>
          <a:xfrm>
            <a:off x="9376709" y="2617334"/>
            <a:ext cx="294279" cy="369332"/>
          </a:xfrm>
          <a:prstGeom prst="rect">
            <a:avLst/>
          </a:prstGeom>
          <a:noFill/>
        </p:spPr>
        <p:txBody>
          <a:bodyPr wrap="square" rtlCol="0">
            <a:spAutoFit/>
          </a:bodyPr>
          <a:lstStyle/>
          <a:p>
            <a:r>
              <a:rPr lang="en-US" dirty="0"/>
              <a:t>A</a:t>
            </a:r>
          </a:p>
        </p:txBody>
      </p:sp>
      <p:sp>
        <p:nvSpPr>
          <p:cNvPr id="4" name="TextBox 3"/>
          <p:cNvSpPr txBox="1"/>
          <p:nvPr/>
        </p:nvSpPr>
        <p:spPr>
          <a:xfrm>
            <a:off x="7498673" y="4429078"/>
            <a:ext cx="575799" cy="369332"/>
          </a:xfrm>
          <a:prstGeom prst="rect">
            <a:avLst/>
          </a:prstGeom>
          <a:noFill/>
        </p:spPr>
        <p:txBody>
          <a:bodyPr wrap="none" rtlCol="0">
            <a:spAutoFit/>
          </a:bodyPr>
          <a:lstStyle/>
          <a:p>
            <a:r>
              <a:rPr lang="en-US" dirty="0"/>
              <a:t>BCD</a:t>
            </a: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 y="4798410"/>
            <a:ext cx="2746119" cy="2059589"/>
          </a:xfrm>
          <a:prstGeom prst="rect">
            <a:avLst/>
          </a:prstGeom>
        </p:spPr>
      </p:pic>
    </p:spTree>
    <p:extLst>
      <p:ext uri="{BB962C8B-B14F-4D97-AF65-F5344CB8AC3E}">
        <p14:creationId xmlns:p14="http://schemas.microsoft.com/office/powerpoint/2010/main" val="3096160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B032229-9763-4E6A-9DF4-309A1750E8C6}"/>
              </a:ext>
            </a:extLst>
          </p:cNvPr>
          <p:cNvSpPr txBox="1">
            <a:spLocks/>
          </p:cNvSpPr>
          <p:nvPr/>
        </p:nvSpPr>
        <p:spPr>
          <a:xfrm>
            <a:off x="2367265" y="576987"/>
            <a:ext cx="9030324"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ru-RU" dirty="0"/>
              <a:t> </a:t>
            </a:r>
            <a:r>
              <a:rPr lang="en-US" dirty="0"/>
              <a:t>Screw Simulation</a:t>
            </a:r>
          </a:p>
        </p:txBody>
      </p:sp>
      <p:pic>
        <p:nvPicPr>
          <p:cNvPr id="10" name="Picture 9">
            <a:extLst>
              <a:ext uri="{FF2B5EF4-FFF2-40B4-BE49-F238E27FC236}">
                <a16:creationId xmlns:a16="http://schemas.microsoft.com/office/drawing/2014/main" id="{07FFC065-C279-43BD-89E5-CEFF873AF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76988"/>
            <a:ext cx="1158145" cy="901835"/>
          </a:xfrm>
          <a:prstGeom prst="rect">
            <a:avLst/>
          </a:prstGeom>
        </p:spPr>
      </p:pic>
      <p:sp>
        <p:nvSpPr>
          <p:cNvPr id="2" name="Content Placeholder 1"/>
          <p:cNvSpPr>
            <a:spLocks noGrp="1"/>
          </p:cNvSpPr>
          <p:nvPr>
            <p:ph idx="1"/>
          </p:nvPr>
        </p:nvSpPr>
        <p:spPr>
          <a:xfrm>
            <a:off x="838200" y="1715243"/>
            <a:ext cx="10515600" cy="1756301"/>
          </a:xfrm>
        </p:spPr>
        <p:txBody>
          <a:bodyPr>
            <a:normAutofit lnSpcReduction="10000"/>
          </a:bodyPr>
          <a:lstStyle/>
          <a:p>
            <a:r>
              <a:rPr lang="en-US" sz="1800" dirty="0"/>
              <a:t>Measured BH-curve of steel1045 was brought to the proper shape, i.e. the faulty part was replaced and extended until 7T by a physically realistic one, and then the curve was smoothed for a better processing by CST studio.</a:t>
            </a:r>
          </a:p>
          <a:p>
            <a:r>
              <a:rPr lang="en-US" sz="1800" dirty="0"/>
              <a:t>A plug and a screw from the middle of the sector were inserted into the simulated model.</a:t>
            </a:r>
          </a:p>
          <a:p>
            <a:r>
              <a:rPr lang="en-US" sz="1800" dirty="0"/>
              <a:t>The plug turned out to be extruded on about 500 microns, so 3 models were created: without a plug, with a  plug, with cut plug for no extrusion to be.</a:t>
            </a:r>
          </a:p>
        </p:txBody>
      </p:sp>
      <p:pic>
        <p:nvPicPr>
          <p:cNvPr id="25" name="Рисунок 19" descr="plug cross section picture y 1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584" y="3493639"/>
            <a:ext cx="5698218" cy="3364361"/>
          </a:xfrm>
          <a:prstGeom prst="rect">
            <a:avLst/>
          </a:prstGeom>
          <a:noFill/>
          <a:ln>
            <a:noFill/>
          </a:ln>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 y="3430577"/>
            <a:ext cx="5531265" cy="3427423"/>
          </a:xfrm>
          <a:prstGeom prst="rect">
            <a:avLst/>
          </a:prstGeom>
        </p:spPr>
      </p:pic>
      <p:pic>
        <p:nvPicPr>
          <p:cNvPr id="26" name="Рисунок 11" descr="plug extrusion dimenti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4574" y="4003455"/>
            <a:ext cx="3057426" cy="1793899"/>
          </a:xfrm>
          <a:prstGeom prst="rect">
            <a:avLst/>
          </a:prstGeom>
          <a:noFill/>
          <a:ln>
            <a:noFill/>
          </a:ln>
        </p:spPr>
      </p:pic>
    </p:spTree>
    <p:extLst>
      <p:ext uri="{BB962C8B-B14F-4D97-AF65-F5344CB8AC3E}">
        <p14:creationId xmlns:p14="http://schemas.microsoft.com/office/powerpoint/2010/main" val="1856987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13292</TotalTime>
  <Words>1855</Words>
  <Application>Microsoft Office PowerPoint</Application>
  <PresentationFormat>Широкоэкранный</PresentationFormat>
  <Paragraphs>106</Paragraphs>
  <Slides>26</Slides>
  <Notes>3</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3</vt:i4>
      </vt:variant>
      <vt:variant>
        <vt:lpstr>Заголовки слайдов</vt:lpstr>
      </vt:variant>
      <vt:variant>
        <vt:i4>26</vt:i4>
      </vt:variant>
    </vt:vector>
  </HeadingPairs>
  <TitlesOfParts>
    <vt:vector size="39" baseType="lpstr">
      <vt:lpstr>微软雅黑 Light</vt:lpstr>
      <vt:lpstr>Arial</vt:lpstr>
      <vt:lpstr>Calibri</vt:lpstr>
      <vt:lpstr>Calibri Light</vt:lpstr>
      <vt:lpstr>Courier New</vt:lpstr>
      <vt:lpstr>Georgia</vt:lpstr>
      <vt:lpstr>Symbol</vt:lpstr>
      <vt:lpstr>Times</vt:lpstr>
      <vt:lpstr>Times New Roman</vt:lpstr>
      <vt:lpstr>Office Theme</vt:lpstr>
      <vt:lpstr>Graph</vt:lpstr>
      <vt:lpstr>Equation</vt:lpstr>
      <vt:lpstr>Уравнение</vt:lpstr>
      <vt:lpstr>Презентация PowerPoint</vt:lpstr>
      <vt:lpstr>Abstract</vt:lpstr>
      <vt:lpstr>JINR MEDICAL TECHNICAL COMPLEX with the future SC202 cyclotron</vt:lpstr>
      <vt:lpstr> SC202 magnet design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Motion of charged particles in electromagnetic fields</vt:lpstr>
      <vt:lpstr>Презентация PowerPoint</vt:lpstr>
      <vt:lpstr>Motion of charged particles in an electromagnetic field.</vt:lpstr>
      <vt:lpstr>Презентация PowerPoint</vt:lpstr>
      <vt:lpstr>Презентация PowerPoint</vt:lpstr>
      <vt:lpstr>Using of 2D field map in median plane for beam dynamics simulations.</vt:lpstr>
      <vt:lpstr>Derivatives of the magnetic field in the median plane taken without smoothing algorithms. The biggest problem of these calculations is that the derivatives  must be taken using the measured or calculated field map, which already contains errors. Special mathematical algorithms were developed in order to obtain smooth and realistic derivatives of the magnetic field on the median plane. </vt:lpstr>
      <vt:lpstr>Derivatives of the magnetic field in the median plane taken with smoothing algorithms. Such results were obtained by combining fitting of the field map by spline surface together with smoothing algorithms.  </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Dmitry Popov</dc:creator>
  <cp:lastModifiedBy>Taisia Karamysheva</cp:lastModifiedBy>
  <cp:revision>260</cp:revision>
  <cp:lastPrinted>2016-12-05T09:17:18Z</cp:lastPrinted>
  <dcterms:created xsi:type="dcterms:W3CDTF">2016-09-14T05:53:07Z</dcterms:created>
  <dcterms:modified xsi:type="dcterms:W3CDTF">2018-04-24T10:34:38Z</dcterms:modified>
</cp:coreProperties>
</file>