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7" r:id="rId2"/>
    <p:sldId id="356" r:id="rId3"/>
    <p:sldId id="357" r:id="rId4"/>
    <p:sldId id="259" r:id="rId5"/>
    <p:sldId id="271" r:id="rId6"/>
    <p:sldId id="300" r:id="rId7"/>
    <p:sldId id="332" r:id="rId8"/>
    <p:sldId id="333" r:id="rId9"/>
    <p:sldId id="334" r:id="rId10"/>
    <p:sldId id="335" r:id="rId11"/>
    <p:sldId id="331" r:id="rId12"/>
    <p:sldId id="303" r:id="rId13"/>
    <p:sldId id="358" r:id="rId14"/>
    <p:sldId id="361" r:id="rId15"/>
    <p:sldId id="336" r:id="rId16"/>
    <p:sldId id="337" r:id="rId17"/>
    <p:sldId id="362" r:id="rId18"/>
    <p:sldId id="338" r:id="rId19"/>
    <p:sldId id="339" r:id="rId20"/>
    <p:sldId id="359" r:id="rId21"/>
    <p:sldId id="363" r:id="rId22"/>
    <p:sldId id="375" r:id="rId23"/>
    <p:sldId id="365" r:id="rId24"/>
    <p:sldId id="366" r:id="rId25"/>
    <p:sldId id="367" r:id="rId26"/>
    <p:sldId id="376" r:id="rId27"/>
    <p:sldId id="377" r:id="rId28"/>
    <p:sldId id="368" r:id="rId29"/>
    <p:sldId id="369" r:id="rId30"/>
    <p:sldId id="370" r:id="rId31"/>
    <p:sldId id="371" r:id="rId32"/>
    <p:sldId id="374" r:id="rId33"/>
    <p:sldId id="360" r:id="rId34"/>
    <p:sldId id="304" r:id="rId35"/>
    <p:sldId id="381" r:id="rId36"/>
    <p:sldId id="378" r:id="rId37"/>
    <p:sldId id="380" r:id="rId38"/>
    <p:sldId id="383" r:id="rId39"/>
    <p:sldId id="379" r:id="rId40"/>
    <p:sldId id="382" r:id="rId41"/>
    <p:sldId id="384" r:id="rId42"/>
    <p:sldId id="313" r:id="rId43"/>
    <p:sldId id="349" r:id="rId44"/>
    <p:sldId id="350" r:id="rId45"/>
    <p:sldId id="351" r:id="rId46"/>
    <p:sldId id="352" r:id="rId47"/>
    <p:sldId id="385" r:id="rId48"/>
    <p:sldId id="386" r:id="rId49"/>
    <p:sldId id="33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1B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42" autoAdjust="0"/>
  </p:normalViewPr>
  <p:slideViewPr>
    <p:cSldViewPr>
      <p:cViewPr varScale="1">
        <p:scale>
          <a:sx n="62" d="100"/>
          <a:sy n="62" d="100"/>
        </p:scale>
        <p:origin x="-99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4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554061-2C02-4A55-BC88-75967CD45CA6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823062-E69D-446C-90FE-BDA3E6F53A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183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Glasses belong to a well-known state of matter (Tabor,1991): glasses are easily designed with desired mechanical or optical properties on an industrial scale, and they are widely present in our daily life. Yet, a deep microscopic understanding of the glassy state of matter remains a challenge for condensed matter physicists.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3062-E69D-446C-90FE-BDA3E6F53A2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745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826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01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systems response will be linear in the reduced time-scale:</a:t>
            </a:r>
            <a:endParaRPr lang="ru-RU" sz="1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594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928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 structural parameter, a fictive temperature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Tf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usually introduced. which indeed represents an attempt to associate the equilibrium state at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en-US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Tf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the out-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ofequilibriumstate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the actual temperature </a:t>
            </a:r>
            <a:r>
              <a:rPr lang="en-US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This approach, intensively tested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dilatometric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calorimetric experiments, is able to describe the structural relaxation mechanism fairly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well, even if some problems have been evidenced, especially in polymeric systems [2].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56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0802DE-C59D-48B5-9C40-97A4F79C2564}" type="slidenum">
              <a:rPr lang="ru-RU" smtClean="0"/>
              <a:pPr eaLnBrk="1" hangingPunct="1"/>
              <a:t>29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33904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10802DE-C59D-48B5-9C40-97A4F79C2564}" type="slidenum">
              <a:rPr lang="ru-RU" smtClean="0"/>
              <a:pPr eaLnBrk="1" hangingPunct="1"/>
              <a:t>31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531686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Исходной точкой ТВМ является уравнение для динамического структурного фактора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для однокомпонентной жидкости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(29) для точного описания динамики системы необходимо задать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ядро памяти для частиц заданной массы при данной температуре, а также статический структурный фактор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)=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,0). Базовым предположением ТВМ является замыкание в выражении для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на автокорреляционные функции плотности,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в квадратичной форме [83]. В итоге, зная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для рассматриваемой жидкости, можно численными методами получать решение уравнения (29).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Временная зависимость приведенной корреляционной функции  также носит интересный характер, представленный на Рис. 3. Для  разных температур наблюдается три режима: начальная быстрая релаксация до плато, определяемого значением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</a:t>
            </a:r>
            <a:r>
              <a:rPr lang="ru-RU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медленная релаксация возле плато, режим </a:t>
            </a:r>
            <a:r>
              <a:rPr lang="ru-RU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-релаксации, и структурная релаксация в режиме α-релаксации.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931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698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63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548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18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96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8692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50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4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867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0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053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Rapid cooling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363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Rapid cooling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6876BE-4EC5-4AE6-A58D-51CACC82B39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454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Dynamic</a:t>
            </a:r>
            <a:r>
              <a:rPr lang="en-US" baseline="0" dirty="0" smtClean="0"/>
              <a:t> mechanical analysis (DMA) measures the response of a material to an applied oscillatory strain (or stress) and analyses the dependence of this response on temperature and frequency. The GT is identified from DMA data in three different ways: as a sharp decrease in the storage modulus, E’, and as two peaks respectively in the loss modulus, E’’, and in the tan</a:t>
            </a:r>
            <a:r>
              <a:rPr lang="el-GR" baseline="0" dirty="0" smtClean="0"/>
              <a:t>δ</a:t>
            </a:r>
            <a:r>
              <a:rPr lang="en-US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823062-E69D-446C-90FE-BDA3E6F53A2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141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50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009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5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907BD-44C6-4653-A633-571E27AF9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073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58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48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639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943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506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51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72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862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E6194-8AC5-48D8-993A-EEF7AC9231D8}" type="datetimeFigureOut">
              <a:rPr lang="ru-RU" smtClean="0"/>
              <a:t>19.04.2018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F57C-5232-4168-A5C1-14920712F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77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5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1.jpe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5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4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image" Target="../media/image39.w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wmf"/><Relationship Id="rId12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7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5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29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48.wmf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28.bin"/><Relationship Id="rId5" Type="http://schemas.openxmlformats.org/officeDocument/2006/relationships/image" Target="../media/image43.wmf"/><Relationship Id="rId10" Type="http://schemas.openxmlformats.org/officeDocument/2006/relationships/image" Target="../media/image44.wmf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4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52.wmf"/><Relationship Id="rId4" Type="http://schemas.openxmlformats.org/officeDocument/2006/relationships/image" Target="../media/image54.emf"/><Relationship Id="rId9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0.wmf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5.bin"/><Relationship Id="rId11" Type="http://schemas.openxmlformats.org/officeDocument/2006/relationships/oleObject" Target="../embeddings/oleObject37.bin"/><Relationship Id="rId5" Type="http://schemas.openxmlformats.org/officeDocument/2006/relationships/image" Target="../media/image59.wmf"/><Relationship Id="rId10" Type="http://schemas.openxmlformats.org/officeDocument/2006/relationships/image" Target="../media/image61.wmf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0" y="506413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On the theoretical description of polymers glass transition 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 a wide range of cooling rates</a:t>
            </a:r>
            <a:endParaRPr lang="en-US" sz="3600" b="1" baseline="-250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2593975"/>
            <a:ext cx="9144000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V.L. Aksenov, </a:t>
            </a:r>
            <a:r>
              <a:rPr lang="en-US" sz="2700" b="1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T.V. Tropin</a:t>
            </a:r>
            <a:r>
              <a:rPr lang="en-US" sz="27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, J.W.P. Schmelzer, C. Schick</a:t>
            </a:r>
            <a:endParaRPr lang="en-US" sz="27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Frank Laboratory of Neutron Physics, Joint Institute for Nuclear Research, Dubna, Russia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Institute of Physics, University of Rostock, Rostock, Germany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Bogoliubov Laboratory of Theoretical Physics, </a:t>
            </a:r>
            <a:r>
              <a:rPr lang="en-US" sz="16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Joint Institute for Nuclear Research, Dubna, </a:t>
            </a: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Russia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National Research Center “Kurchatov Institute”, Moscow. Russia</a:t>
            </a:r>
            <a:endParaRPr lang="ru-RU" sz="1600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200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111375" y="5222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6280074"/>
            <a:ext cx="9144000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Colloquium on Non-equilibrium phenomena in strongly correlated systems,</a:t>
            </a:r>
          </a:p>
          <a:p>
            <a:pPr algn="ctr" eaLnBrk="1" hangingPunct="1"/>
            <a:r>
              <a:rPr lang="en-US" sz="15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II International Workshop on Simulations of HIC 4 NICA energies, 16-19 April 2018, JINR, Dubna, </a:t>
            </a:r>
            <a:r>
              <a:rPr lang="en-US" sz="1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Russia</a:t>
            </a:r>
            <a:endParaRPr lang="ru-RU" sz="1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1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Memory effect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482" y="883756"/>
            <a:ext cx="4872038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9" y="781308"/>
            <a:ext cx="3857625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6379732"/>
            <a:ext cx="91276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Ritland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H. N. (1956).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Limitations of the Fictive Temperature Concept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Journal of the American Ceramic Society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39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(12), 403–406.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200" dirty="0" err="1" smtClean="0">
                <a:effectLst/>
                <a:latin typeface="Times New Roman" pitchFamily="18" charset="0"/>
                <a:cs typeface="Times New Roman" pitchFamily="18" charset="0"/>
              </a:rPr>
              <a:t>Boesch</a:t>
            </a:r>
            <a:r>
              <a:rPr lang="en-US" sz="1200" dirty="0" smtClean="0">
                <a:effectLst/>
                <a:latin typeface="Times New Roman" pitchFamily="18" charset="0"/>
                <a:cs typeface="Times New Roman" pitchFamily="18" charset="0"/>
              </a:rPr>
              <a:t> L.,A., Napolitano P.B., </a:t>
            </a:r>
            <a:r>
              <a:rPr lang="en-US" sz="1200" dirty="0" err="1" smtClean="0">
                <a:effectLst/>
                <a:latin typeface="Times New Roman" pitchFamily="18" charset="0"/>
                <a:cs typeface="Times New Roman" pitchFamily="18" charset="0"/>
              </a:rPr>
              <a:t>Macedo</a:t>
            </a:r>
            <a:r>
              <a:rPr lang="en-US" sz="1200" dirty="0" smtClean="0">
                <a:effectLst/>
                <a:latin typeface="Times New Roman" pitchFamily="18" charset="0"/>
                <a:cs typeface="Times New Roman" pitchFamily="18" charset="0"/>
              </a:rPr>
              <a:t> P.B.,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Journal of the American Ceramic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Society</a:t>
            </a:r>
            <a:r>
              <a:rPr lang="en-US" sz="1200" i="1" dirty="0" smtClean="0">
                <a:latin typeface="Times New Roman" pitchFamily="18" charset="0"/>
                <a:cs typeface="Times New Roman" pitchFamily="18" charset="0"/>
              </a:rPr>
              <a:t>, 1970, 53, 148.</a:t>
            </a:r>
            <a:endParaRPr lang="en-US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7984" y="3805644"/>
            <a:ext cx="46996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: T</a:t>
            </a:r>
            <a:r>
              <a:rPr lang="en-US" baseline="-25000" dirty="0" smtClean="0"/>
              <a:t>0</a:t>
            </a:r>
            <a:r>
              <a:rPr lang="en-US" dirty="0" smtClean="0"/>
              <a:t>=583.2 K → T</a:t>
            </a:r>
            <a:r>
              <a:rPr lang="en-US" baseline="-25000" dirty="0" smtClean="0"/>
              <a:t>1</a:t>
            </a:r>
            <a:r>
              <a:rPr lang="en-US" dirty="0" smtClean="0"/>
              <a:t>=498.7 K</a:t>
            </a:r>
          </a:p>
          <a:p>
            <a:pPr algn="ctr"/>
            <a:r>
              <a:rPr lang="en-US" dirty="0" smtClean="0"/>
              <a:t>t</a:t>
            </a:r>
            <a:r>
              <a:rPr lang="en-US" baseline="-25000" dirty="0" smtClean="0"/>
              <a:t>2</a:t>
            </a:r>
            <a:r>
              <a:rPr lang="en-US" dirty="0" smtClean="0"/>
              <a:t>: T</a:t>
            </a:r>
            <a:r>
              <a:rPr lang="en-US" baseline="-25000" dirty="0" smtClean="0"/>
              <a:t>1</a:t>
            </a:r>
            <a:r>
              <a:rPr lang="en-US" dirty="0" smtClean="0"/>
              <a:t>=498.7 K → T</a:t>
            </a:r>
            <a:r>
              <a:rPr lang="en-US" baseline="-25000" dirty="0" smtClean="0"/>
              <a:t>2</a:t>
            </a:r>
            <a:r>
              <a:rPr lang="en-US" dirty="0" smtClean="0"/>
              <a:t>=543.4 K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057908"/>
            <a:ext cx="4427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“Rate” and “Soak” samples have the refractive index corresponding to T=530ºC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55749"/>
            <a:ext cx="9127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1B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“Memory” effect: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 of past heat treatment on the future behavior of the system.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4860032" y="4941168"/>
            <a:ext cx="1656184" cy="514582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96136" y="4509954"/>
            <a:ext cx="36549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Non-exponential relaxation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Spectrum effect</a:t>
            </a:r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74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Typical time-evolution experiments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229653"/>
            <a:ext cx="5992978" cy="42074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553" y="2924944"/>
            <a:ext cx="6023031" cy="4198620"/>
          </a:xfrm>
          <a:prstGeom prst="rect">
            <a:avLst/>
          </a:prstGeom>
        </p:spPr>
      </p:pic>
      <p:cxnSp>
        <p:nvCxnSpPr>
          <p:cNvPr id="9" name="Прямая со стрелкой 8"/>
          <p:cNvCxnSpPr/>
          <p:nvPr/>
        </p:nvCxnSpPr>
        <p:spPr>
          <a:xfrm flipH="1">
            <a:off x="3059832" y="1484784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3550871" y="4891236"/>
            <a:ext cx="69092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7984" y="1196752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Isothermal relaxation in response to an single (instantaneous) temperature step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15661" y="4701088"/>
            <a:ext cx="3304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Linear temperature change: cooling/heating in the glass transition interval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67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Glass properties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527670"/>
            <a:ext cx="5711495" cy="3981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980728"/>
            <a:ext cx="28083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 – enthalpy, volume, …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765" y="2924944"/>
            <a:ext cx="5880811" cy="4157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36096" y="2586390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dP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dT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heat capacity, thermal expansion coefficient, …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72000" y="2276872"/>
            <a:ext cx="936104" cy="8942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447299" y="4293096"/>
            <a:ext cx="936104" cy="89429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526340" y="1246413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Linear cooling/heating!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5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Experiments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05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Investigating glass transition experimentally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54451" y="3032961"/>
            <a:ext cx="2635098" cy="1015663"/>
          </a:xfrm>
          <a:prstGeom prst="rect">
            <a:avLst/>
          </a:prstGeom>
          <a:noFill/>
          <a:ln w="25400" cap="flat">
            <a:solidFill>
              <a:srgbClr val="FF0000">
                <a:alpha val="77000"/>
              </a:srgb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Experimental </a:t>
            </a:r>
          </a:p>
          <a:p>
            <a:pPr algn="ctr"/>
            <a:r>
              <a:rPr lang="en-US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0001" y="3079127"/>
            <a:ext cx="1728192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Dilatometric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methods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V(T)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or 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045948"/>
            <a:ext cx="1843010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Electrical conductivity methods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ρ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5094" y="1045947"/>
            <a:ext cx="2016224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Viscosity measurements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η(T)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8104" y="5085182"/>
            <a:ext cx="1830205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Dynamic mechanical analysis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E'(T),E''(T)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415" y="2986794"/>
            <a:ext cx="1830205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Dielectric methods </a:t>
            </a:r>
          </a:p>
          <a:p>
            <a:pPr algn="ctr"/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'(T),</a:t>
            </a:r>
            <a:r>
              <a:rPr lang="el-G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''(T)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5239071"/>
            <a:ext cx="1830205" cy="1015663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Calorimetric methods 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(T),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''(T)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125293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most common method available to determine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is the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ifferential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canning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alorimetry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(DSC).</a:t>
            </a:r>
          </a:p>
          <a:p>
            <a:pPr algn="ctr"/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Glass transition measured as a step change in the heat flow curve.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14908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Several experimental techniques are available for the investigations of glass transition.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45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96296E-6 L 0.1915 -0.61088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66" y="-3055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  <p:bldP spid="5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26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DSC measurements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researchndevelopment.com/images/pyris%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8"/>
            <a:ext cx="3238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/>
          </p:nvPr>
        </p:nvGraphicFramePr>
        <p:xfrm>
          <a:off x="179512" y="188640"/>
          <a:ext cx="6195176" cy="4357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Graph" r:id="rId4" imgW="3097588" imgH="2178651" progId="Origin50.Graph">
                  <p:embed/>
                </p:oleObj>
              </mc:Choice>
              <mc:Fallback>
                <p:oleObj name="Graph" r:id="rId4" imgW="3097588" imgH="2178651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6195176" cy="43573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52120" y="3571528"/>
            <a:ext cx="3310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Perkin Elmer </a:t>
            </a:r>
            <a:r>
              <a:rPr lang="en-US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Pyris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DSC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509120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 scheme:</a:t>
            </a:r>
          </a:p>
          <a:p>
            <a:pPr algn="just"/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cooling at a certain cooling rate, </a:t>
            </a:r>
            <a:r>
              <a:rPr lang="en-US" sz="1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reheating at 0.5 K/s, measurement: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H1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pPr algn="just"/>
            <a:r>
              <a:rPr lang="en-US" sz="1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C2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cooling at 0.5 K/s;</a:t>
            </a:r>
          </a:p>
          <a:p>
            <a:pPr algn="just"/>
            <a:r>
              <a:rPr lang="en-US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reheating at 0.5 K/s, measurement: </a:t>
            </a:r>
            <a:r>
              <a:rPr lang="en-US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1400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14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H2</a:t>
            </a: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4491696"/>
            <a:ext cx="396044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Range of cooling rates covered: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5*10</a:t>
            </a:r>
            <a:r>
              <a:rPr lang="en-US" b="1" baseline="30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-6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K/s – 2 K/s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3691" y="6581001"/>
            <a:ext cx="9174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T. V., Schulz, G., Schmelzer, J. W. P.,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Schick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C. (2015).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Journal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of Non-Crystalline Solids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409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63–75. </a:t>
            </a:r>
            <a:endParaRPr lang="en-US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8709" y="6257947"/>
            <a:ext cx="43952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Measurements by Dr. Schick’s group, Rostock</a:t>
            </a:r>
            <a:endParaRPr lang="ru-RU" sz="14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392" y="5287251"/>
            <a:ext cx="975360" cy="97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DSC measurements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5" name="Рисунок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" y="96168"/>
            <a:ext cx="7749540" cy="544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5472145"/>
            <a:ext cx="914100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Example of a single experimental data set and its treatment: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907205"/>
              </p:ext>
            </p:extLst>
          </p:nvPr>
        </p:nvGraphicFramePr>
        <p:xfrm>
          <a:off x="3736506" y="5780903"/>
          <a:ext cx="1634300" cy="646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1" name="Equation" r:id="rId4" imgW="1218671" imgH="482391" progId="Equation.3">
                  <p:embed/>
                </p:oleObj>
              </mc:Choice>
              <mc:Fallback>
                <p:oleObj name="Equation" r:id="rId4" imgW="1218671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506" y="5780903"/>
                        <a:ext cx="1634300" cy="64677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3691" y="6581001"/>
            <a:ext cx="9174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T. V., Schulz, G., Schmelzer, J. W. P.,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Schick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C. (2015).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Journal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of Non-Crystalline Solids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409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63–75. </a:t>
            </a:r>
            <a:endParaRPr lang="en-US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08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Cooling rates range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H="1">
            <a:off x="251520" y="3284984"/>
            <a:ext cx="8676000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0" y="342900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5*10</a:t>
            </a:r>
            <a:r>
              <a:rPr lang="ru-RU" baseline="30000" dirty="0" smtClean="0"/>
              <a:t>-6</a:t>
            </a:r>
            <a:r>
              <a:rPr lang="ru-RU" dirty="0" smtClean="0"/>
              <a:t> </a:t>
            </a:r>
            <a:r>
              <a:rPr lang="en-US" dirty="0" smtClean="0"/>
              <a:t>K/s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96944" y="3429000"/>
            <a:ext cx="118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ru-RU" dirty="0" smtClean="0"/>
              <a:t> </a:t>
            </a:r>
            <a:r>
              <a:rPr lang="en-US" dirty="0" smtClean="0"/>
              <a:t>K/s</a:t>
            </a:r>
            <a:endParaRPr lang="ru-RU" dirty="0"/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1907704" y="2132856"/>
            <a:ext cx="360040" cy="1944216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6004" y="537321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Conventionally experimentally and theoretically</a:t>
            </a:r>
          </a:p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covered cooling rate ranges…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99592" y="2525045"/>
            <a:ext cx="2898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~2-3 orders of magnitude</a:t>
            </a:r>
            <a:endParaRPr lang="ru-RU" dirty="0"/>
          </a:p>
        </p:txBody>
      </p:sp>
      <p:sp>
        <p:nvSpPr>
          <p:cNvPr id="12" name="Левая фигурная скобка 11"/>
          <p:cNvSpPr/>
          <p:nvPr/>
        </p:nvSpPr>
        <p:spPr>
          <a:xfrm>
            <a:off x="4427984" y="-1179512"/>
            <a:ext cx="360040" cy="8640960"/>
          </a:xfrm>
          <a:prstGeom prst="leftBrace">
            <a:avLst/>
          </a:pr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-33691" y="6581001"/>
            <a:ext cx="917469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T. V., Schulz, G., Schmelzer, J. W. P.,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Schick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C. (2015).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Journal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of Non-Crystalline Solids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409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63–75. </a:t>
            </a:r>
            <a:endParaRPr lang="en-US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67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22222E-6 L 0.64184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6467 2.96296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1" grpId="0"/>
      <p:bldP spid="11" grpId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DSC measurements: current work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9" b="-998"/>
          <a:stretch/>
        </p:blipFill>
        <p:spPr bwMode="auto">
          <a:xfrm>
            <a:off x="420568" y="428182"/>
            <a:ext cx="8266176" cy="5543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3691" y="5910549"/>
            <a:ext cx="917769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Final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set of experimentally measured curves.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3691" y="6427673"/>
            <a:ext cx="91746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T. V., Schulz, G., Schmelzer, J. W. P.,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Schick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C. (2015).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Heat capacity measurements and modeling of polystyrene glass transition in a wide range of cooling rates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Journal of Non-Crystalline Solids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409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63–75. </a:t>
            </a:r>
            <a:endParaRPr lang="en-US" sz="12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3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task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999967"/>
            <a:ext cx="8136904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 available theoretical methods for description of glass transition;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 the possibilities of application of these methods to modeling of modern experimental results.</a:t>
            </a:r>
          </a:p>
        </p:txBody>
      </p:sp>
    </p:spTree>
    <p:extLst>
      <p:ext uri="{BB962C8B-B14F-4D97-AF65-F5344CB8AC3E}">
        <p14:creationId xmlns:p14="http://schemas.microsoft.com/office/powerpoint/2010/main" val="4111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250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Outline</a:t>
            </a:r>
            <a:endParaRPr lang="ru-RU" sz="3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51520" y="906391"/>
            <a:ext cx="8640960" cy="6022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</a:p>
          <a:p>
            <a:pPr algn="just">
              <a:spcAft>
                <a:spcPts val="1000"/>
              </a:spcAft>
              <a:defRPr/>
            </a:pPr>
            <a:r>
              <a:rPr lang="en-US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Definition of the glass transition and description of its common characteristics and properties.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Experiments </a:t>
            </a:r>
          </a:p>
          <a:p>
            <a:pPr algn="just">
              <a:spcAft>
                <a:spcPts val="1000"/>
              </a:spcAft>
              <a:defRPr/>
            </a:pP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Calorimetric measurements of the kinetics of polymers glass transition in an exceptionally wide range of cooling rates. Problem formulation.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Theoretical methods</a:t>
            </a:r>
          </a:p>
          <a:p>
            <a:pPr algn="just">
              <a:spcAft>
                <a:spcPts val="1000"/>
              </a:spcAft>
              <a:defRPr/>
            </a:pPr>
            <a:r>
              <a:rPr lang="en-US" sz="2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Description of certain theoretical methods of modeling the glass transition kinetics with respect to given problem.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21BB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Modeling results</a:t>
            </a:r>
          </a:p>
          <a:p>
            <a:pPr algn="just">
              <a:spcAft>
                <a:spcPts val="1000"/>
              </a:spcAft>
              <a:defRPr/>
            </a:pPr>
            <a:r>
              <a:rPr lang="en-US" sz="2200" b="1" dirty="0" smtClean="0">
                <a:solidFill>
                  <a:srgbClr val="21BB1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results of modeling of the experimental curves in a wide range of cooling/heating rates.</a:t>
            </a:r>
          </a:p>
          <a:p>
            <a:pPr marL="457200" indent="-457200" algn="just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Conclusions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36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Theoretical methods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32656"/>
            <a:ext cx="9144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Theoretical modeling</a:t>
            </a:r>
          </a:p>
          <a:p>
            <a:pPr algn="ctr"/>
            <a:r>
              <a:rPr lang="en-US" sz="3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Methods for modeling kinetics of GT</a:t>
            </a:r>
          </a:p>
          <a:p>
            <a:pPr algn="ctr"/>
            <a:endParaRPr lang="en-US" sz="1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Concept of the fictive temperature</a:t>
            </a: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Relaxational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theory by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Volkenstein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Ptitsyn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Free-volume models</a:t>
            </a: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Tool-</a:t>
            </a:r>
            <a:r>
              <a:rPr lang="en-US" sz="2000" b="1" dirty="0" err="1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Narayanaswamy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-Moynihan method</a:t>
            </a: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Adam-Gibbs theory</a:t>
            </a: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Kovacs-</a:t>
            </a:r>
            <a:r>
              <a:rPr lang="en-US" sz="20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Aklonis</a:t>
            </a:r>
            <a:r>
              <a:rPr lang="en-US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-Hutchinson-Ramos method</a:t>
            </a: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Configurational </a:t>
            </a:r>
            <a:r>
              <a:rPr lang="en-US" sz="20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entropy approaches</a:t>
            </a: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Application of irreversible thermodynamics</a:t>
            </a: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Mode-coupling theory</a:t>
            </a:r>
          </a:p>
          <a:p>
            <a:pPr lvl="1" algn="ctr">
              <a:spcBef>
                <a:spcPct val="50000"/>
              </a:spcBef>
              <a:buFontTx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Random first-order transitions theory</a:t>
            </a:r>
          </a:p>
          <a:p>
            <a:pPr algn="ctr"/>
            <a:endParaRPr lang="en-US" sz="3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T.V. Tropin, J.W.P. Schmelzer, V.L. Aksenov, “Modern aspects of the kinetic theories of glass transition” // Phys. Uspekhi, 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59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42-66 2016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32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nature.com/ncomms/journal/v4/n2/images/ncomms2546-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1" y="824641"/>
            <a:ext cx="6307455" cy="4980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532076" y="4512697"/>
            <a:ext cx="2079848" cy="1004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Fictive temperature concept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7448" y="639633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Tool, A. Q. </a:t>
            </a:r>
            <a:r>
              <a:rPr lang="en-US" sz="1200" dirty="0"/>
              <a:t>(1946). </a:t>
            </a:r>
            <a:r>
              <a:rPr lang="en-US" sz="1200" dirty="0" smtClean="0"/>
              <a:t>“Relation </a:t>
            </a:r>
            <a:r>
              <a:rPr lang="en-US" sz="1200" dirty="0"/>
              <a:t>Between Inelastic Deformability and Thermal Expansion of Glass in Its Annealing </a:t>
            </a:r>
            <a:r>
              <a:rPr lang="en-US" sz="1200" dirty="0" smtClean="0"/>
              <a:t>Range” // </a:t>
            </a:r>
            <a:r>
              <a:rPr lang="en-US" sz="1200" i="1" dirty="0"/>
              <a:t>Journal of the American Ceramic Society</a:t>
            </a:r>
            <a:r>
              <a:rPr lang="en-US" sz="1200" dirty="0"/>
              <a:t>, </a:t>
            </a:r>
            <a:r>
              <a:rPr lang="en-US" sz="1200" i="1" dirty="0"/>
              <a:t>29</a:t>
            </a:r>
            <a:r>
              <a:rPr lang="en-US" sz="1200" dirty="0"/>
              <a:t>(9), 240–253. doi:10.1111/j.1151-2916.1946.tb11592.x</a:t>
            </a:r>
            <a:endParaRPr lang="en-US" sz="1200" dirty="0"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672" y="4941168"/>
            <a:ext cx="6048672" cy="1004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-7448" y="5218072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Fictive temperature – a structural parameter characterizing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non-equilibrium state of the system 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(in respect to the corresponding equilibrium state!).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092446" y="3987335"/>
            <a:ext cx="1656184" cy="44977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611924" y="2924944"/>
            <a:ext cx="3532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Fictive temperature </a:t>
            </a:r>
            <a:r>
              <a:rPr lang="en-US" b="1" dirty="0" err="1" smtClean="0"/>
              <a:t>T</a:t>
            </a:r>
            <a:r>
              <a:rPr lang="en-US" b="1" baseline="-25000" dirty="0" err="1" smtClean="0"/>
              <a:t>f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– structural parameter</a:t>
            </a:r>
            <a:endParaRPr lang="ru-RU" b="1" dirty="0"/>
          </a:p>
        </p:txBody>
      </p:sp>
      <p:cxnSp>
        <p:nvCxnSpPr>
          <p:cNvPr id="11" name="Прямая со стрелкой 10"/>
          <p:cNvCxnSpPr>
            <a:stCxn id="9" idx="2"/>
            <a:endCxn id="3" idx="7"/>
          </p:cNvCxnSpPr>
          <p:nvPr/>
        </p:nvCxnSpPr>
        <p:spPr>
          <a:xfrm flipH="1">
            <a:off x="5506087" y="3571275"/>
            <a:ext cx="1871875" cy="481928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43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Fictive temperature concept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Picture 4" descr="http://www.nature.com/ncomms/journal/v4/n2/images/ncomms2546-f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" y="824641"/>
            <a:ext cx="4505325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4908" y="3781165"/>
            <a:ext cx="6048672" cy="1004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64732" y="849935"/>
            <a:ext cx="444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Arial" pitchFamily="34" charset="0"/>
                <a:cs typeface="Arial" pitchFamily="34" charset="0"/>
              </a:rPr>
              <a:t>T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(T) → 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systems properties evolution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1382633"/>
              </p:ext>
            </p:extLst>
          </p:nvPr>
        </p:nvGraphicFramePr>
        <p:xfrm>
          <a:off x="4788025" y="1358705"/>
          <a:ext cx="510650" cy="7021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3" name="Equation" r:id="rId4" imgW="304560" imgH="419040" progId="Equation.DSMT4">
                  <p:embed/>
                </p:oleObj>
              </mc:Choice>
              <mc:Fallback>
                <p:oleObj name="Equation" r:id="rId4" imgW="3045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5" y="1358705"/>
                        <a:ext cx="510650" cy="7021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04722"/>
              </p:ext>
            </p:extLst>
          </p:nvPr>
        </p:nvGraphicFramePr>
        <p:xfrm>
          <a:off x="5722938" y="5662613"/>
          <a:ext cx="29813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4" name="Equation" r:id="rId6" imgW="1574640" imgH="469800" progId="Equation.DSMT4">
                  <p:embed/>
                </p:oleObj>
              </mc:Choice>
              <mc:Fallback>
                <p:oleObj name="Equation" r:id="rId6" imgW="1574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2938" y="5662613"/>
                        <a:ext cx="29813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-468560" y="4320698"/>
            <a:ext cx="53285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 equation for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evolution: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84186" y="1537412"/>
            <a:ext cx="3859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 a common reduced function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466067"/>
              </p:ext>
            </p:extLst>
          </p:nvPr>
        </p:nvGraphicFramePr>
        <p:xfrm>
          <a:off x="4664732" y="2166236"/>
          <a:ext cx="1316038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5" name="Equation" r:id="rId8" imgW="787320" imgH="761760" progId="Equation.DSMT4">
                  <p:embed/>
                </p:oleObj>
              </mc:Choice>
              <mc:Fallback>
                <p:oleObj name="Equation" r:id="rId8" imgW="7873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4732" y="2166236"/>
                        <a:ext cx="1316038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42521" y="2330939"/>
            <a:ext cx="3859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 liquid state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5432" y="2955189"/>
            <a:ext cx="38598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- glassy state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89333" y="3579439"/>
            <a:ext cx="44427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connected with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b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851920" y="5013176"/>
            <a:ext cx="1584176" cy="639068"/>
          </a:xfrm>
          <a:prstGeom prst="straightConnector1">
            <a:avLst/>
          </a:prstGeom>
          <a:ln w="63500" cmpd="dbl">
            <a:solidFill>
              <a:srgbClr val="C00000"/>
            </a:solidFill>
            <a:tailEnd type="stealth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341043" y="4997216"/>
            <a:ext cx="37664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Account for non-linearity: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179697"/>
              </p:ext>
            </p:extLst>
          </p:nvPr>
        </p:nvGraphicFramePr>
        <p:xfrm>
          <a:off x="725488" y="4810125"/>
          <a:ext cx="25955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6" name="Equation" r:id="rId10" imgW="1371600" imgH="444240" progId="Equation.DSMT4">
                  <p:embed/>
                </p:oleObj>
              </mc:Choice>
              <mc:Fallback>
                <p:oleObj name="Equation" r:id="rId10" imgW="137160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8" y="4810125"/>
                        <a:ext cx="2595562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Овал 25"/>
          <p:cNvSpPr/>
          <p:nvPr/>
        </p:nvSpPr>
        <p:spPr>
          <a:xfrm>
            <a:off x="6444208" y="6107113"/>
            <a:ext cx="1368152" cy="444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-1" y="5750787"/>
            <a:ext cx="46893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1B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expression for relaxation time governs the character of glass transition.</a:t>
            </a:r>
            <a:endParaRPr lang="ru-RU" sz="2000" b="1" dirty="0">
              <a:solidFill>
                <a:srgbClr val="21BB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7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6" grpId="0" animBg="1"/>
      <p:bldP spid="27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Relaxation laws: different for different glasses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18" name="Picture 2" descr="http://www.nature.com/nature/journal/v410/n6825/images/410259ab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764702"/>
            <a:ext cx="5715000" cy="545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3"/>
          <p:cNvSpPr/>
          <p:nvPr/>
        </p:nvSpPr>
        <p:spPr>
          <a:xfrm>
            <a:off x="0" y="6402814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/>
              <a:t>Angell</a:t>
            </a:r>
            <a:r>
              <a:rPr lang="en-US" sz="1600" dirty="0"/>
              <a:t>, C. A. </a:t>
            </a:r>
            <a:r>
              <a:rPr lang="en-US" sz="1600" i="1" dirty="0"/>
              <a:t>Formation of glasses from liquids and biopolymers</a:t>
            </a:r>
            <a:r>
              <a:rPr lang="en-US" sz="1600" dirty="0"/>
              <a:t>. </a:t>
            </a:r>
            <a:r>
              <a:rPr lang="en-US" sz="1600" b="1" dirty="0"/>
              <a:t>Science</a:t>
            </a:r>
            <a:r>
              <a:rPr lang="en-US" sz="1600" dirty="0"/>
              <a:t> </a:t>
            </a:r>
            <a:r>
              <a:rPr lang="en-US" sz="1600" b="1" dirty="0"/>
              <a:t>267,</a:t>
            </a:r>
            <a:r>
              <a:rPr lang="en-US" sz="1600" dirty="0"/>
              <a:t> 1924–35 (1995).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821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Relaxation laws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052736"/>
            <a:ext cx="91440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Arrhenius-type relaxation: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Vogel-Fulcher-Tammann relaxation law:</a:t>
            </a: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Extended non-linear law:</a:t>
            </a: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Adam-Gibbs theory: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3491880" y="1556792"/>
          <a:ext cx="28463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6" name="Формула" r:id="rId3" imgW="1218960" imgH="431640" progId="Equation.3">
                  <p:embed/>
                </p:oleObj>
              </mc:Choice>
              <mc:Fallback>
                <p:oleObj name="Формула" r:id="rId3" imgW="12189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1556792"/>
                        <a:ext cx="2846388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632058"/>
              </p:ext>
            </p:extLst>
          </p:nvPr>
        </p:nvGraphicFramePr>
        <p:xfrm>
          <a:off x="3203848" y="2924944"/>
          <a:ext cx="34988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7" name="Формула" r:id="rId5" imgW="1498320" imgH="482400" progId="Equation.3">
                  <p:embed/>
                </p:oleObj>
              </mc:Choice>
              <mc:Fallback>
                <p:oleObj name="Формула" r:id="rId5" imgW="149832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924944"/>
                        <a:ext cx="3498850" cy="1127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835696" y="4437112"/>
          <a:ext cx="601980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8" name="Формула" r:id="rId7" imgW="2577960" imgH="507960" progId="Equation.3">
                  <p:embed/>
                </p:oleObj>
              </mc:Choice>
              <mc:Fallback>
                <p:oleObj name="Формула" r:id="rId7" imgW="25779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4437112"/>
                        <a:ext cx="601980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3419872" y="5928215"/>
          <a:ext cx="31242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9" name="Equation" r:id="rId9" imgW="1562100" imgH="431800" progId="Equation.3">
                  <p:embed/>
                </p:oleObj>
              </mc:Choice>
              <mc:Fallback>
                <p:oleObj name="Equation" r:id="rId9" imgW="1562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928215"/>
                        <a:ext cx="31242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56176" y="1052736"/>
            <a:ext cx="269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“Strong”-type glasses!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44072" y="2655769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“Fragile” glasses</a:t>
            </a:r>
            <a:endParaRPr lang="ru-RU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45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90288" y="764529"/>
            <a:ext cx="450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Account for non-</a:t>
            </a:r>
            <a:r>
              <a:rPr lang="en-US" sz="20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exponentiality</a:t>
            </a: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Describe the memory effect.</a:t>
            </a:r>
            <a:endParaRPr lang="ru-RU" sz="2000" b="1" baseline="-250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TNM method</a:t>
            </a:r>
            <a:endParaRPr lang="en-US" sz="2600" b="1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007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err="1"/>
              <a:t>Narayanaswamy</a:t>
            </a:r>
            <a:r>
              <a:rPr lang="en-US" sz="1200" b="1" dirty="0"/>
              <a:t>, O. S.</a:t>
            </a:r>
            <a:r>
              <a:rPr lang="en-US" sz="1200" dirty="0"/>
              <a:t> (1971) “A Model of Structural Relaxation in Glass” // </a:t>
            </a:r>
            <a:r>
              <a:rPr lang="en-US" sz="1200" i="1" dirty="0"/>
              <a:t>Journal of the American Ceramic Society</a:t>
            </a:r>
            <a:r>
              <a:rPr lang="en-US" sz="1200" dirty="0"/>
              <a:t>, </a:t>
            </a:r>
            <a:r>
              <a:rPr lang="en-US" sz="1200" i="1" dirty="0"/>
              <a:t>54</a:t>
            </a:r>
            <a:r>
              <a:rPr lang="en-US" sz="1200" dirty="0"/>
              <a:t>(10), 491–498. </a:t>
            </a:r>
            <a:r>
              <a:rPr lang="en-US" sz="1200" dirty="0" smtClean="0"/>
              <a:t>doi:10.1111/j.1151-2916.1971.tb12186.x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70080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Three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general assumptions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2162473"/>
            <a:ext cx="8784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A single non-exponential mechanism with constant activation energy. 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3035113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21B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Fixed shape of the equilibrium response function.</a:t>
            </a:r>
            <a:endParaRPr lang="ru-RU" sz="2400" b="1" dirty="0">
              <a:solidFill>
                <a:srgbClr val="21BB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3538421"/>
            <a:ext cx="8784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Linear relation between “cause” and “effect”.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700873"/>
              </p:ext>
            </p:extLst>
          </p:nvPr>
        </p:nvGraphicFramePr>
        <p:xfrm>
          <a:off x="1115616" y="4621887"/>
          <a:ext cx="3987360" cy="96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1" name="Equation" r:id="rId4" imgW="1993680" imgH="482400" progId="Equation.3">
                  <p:embed/>
                </p:oleObj>
              </mc:Choice>
              <mc:Fallback>
                <p:oleObj name="Equation" r:id="rId4" imgW="19936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4621887"/>
                        <a:ext cx="3987360" cy="96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292080" y="4887623"/>
            <a:ext cx="42583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the reduced time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938413"/>
              </p:ext>
            </p:extLst>
          </p:nvPr>
        </p:nvGraphicFramePr>
        <p:xfrm>
          <a:off x="3153345" y="715191"/>
          <a:ext cx="2981325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12" name="Equation" r:id="rId6" imgW="1574640" imgH="469800" progId="Equation.DSMT4">
                  <p:embed/>
                </p:oleObj>
              </mc:Choice>
              <mc:Fallback>
                <p:oleObj name="Equation" r:id="rId6" imgW="157464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345" y="715191"/>
                        <a:ext cx="2981325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8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TNM method</a:t>
            </a:r>
            <a:endParaRPr lang="en-US" sz="2600" b="1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400745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 err="1"/>
              <a:t>Narayanaswamy</a:t>
            </a:r>
            <a:r>
              <a:rPr lang="en-US" sz="1200" b="1" dirty="0"/>
              <a:t>, O. S.</a:t>
            </a:r>
            <a:r>
              <a:rPr lang="en-US" sz="1200" dirty="0"/>
              <a:t> (1971) “A Model of Structural Relaxation in Glass” // </a:t>
            </a:r>
            <a:r>
              <a:rPr lang="en-US" sz="1200" i="1" dirty="0"/>
              <a:t>Journal of the American Ceramic Society</a:t>
            </a:r>
            <a:r>
              <a:rPr lang="en-US" sz="1200" dirty="0"/>
              <a:t>, </a:t>
            </a:r>
            <a:r>
              <a:rPr lang="en-US" sz="1200" i="1" dirty="0"/>
              <a:t>54</a:t>
            </a:r>
            <a:r>
              <a:rPr lang="en-US" sz="1200" dirty="0"/>
              <a:t>(10), 491–498. </a:t>
            </a:r>
            <a:r>
              <a:rPr lang="en-US" sz="1200" dirty="0" smtClean="0"/>
              <a:t>doi:10.1111/j.1151-2916.1971.tb12186.x</a:t>
            </a:r>
            <a:endParaRPr lang="en-US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600" y="767615"/>
            <a:ext cx="9007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Systems response is linear 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the reduced 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time-scale!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619492"/>
              </p:ext>
            </p:extLst>
          </p:nvPr>
        </p:nvGraphicFramePr>
        <p:xfrm>
          <a:off x="2987824" y="1844824"/>
          <a:ext cx="274320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6" name="Equation" r:id="rId4" imgW="1371600" imgH="241200" progId="Equation.3">
                  <p:embed/>
                </p:oleObj>
              </mc:Choice>
              <mc:Fallback>
                <p:oleObj name="Equation" r:id="rId4" imgW="1371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844824"/>
                        <a:ext cx="2743200" cy="48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0" y="1224049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Assuming the stretched-exponential response of the system: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75" y="2533776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 arrive at the final expression: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5137618"/>
              </p:ext>
            </p:extLst>
          </p:nvPr>
        </p:nvGraphicFramePr>
        <p:xfrm>
          <a:off x="931863" y="3130550"/>
          <a:ext cx="6856412" cy="1268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7" name="Equation" r:id="rId6" imgW="3429000" imgH="634680" progId="Equation.DSMT4">
                  <p:embed/>
                </p:oleObj>
              </mc:Choice>
              <mc:Fallback>
                <p:oleObj name="Equation" r:id="rId6" imgW="34290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3130550"/>
                        <a:ext cx="6856412" cy="1268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39452" y="4713857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21BB1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For an arbitrary temperature history.</a:t>
            </a:r>
            <a:endParaRPr lang="ru-RU" sz="2200" b="1" dirty="0">
              <a:solidFill>
                <a:srgbClr val="21BB1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0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448" y="1929606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Structural parameter: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Number of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unnocupied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sites per one mole </a:t>
            </a:r>
            <a:r>
              <a:rPr lang="el-GR" sz="3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ξ</a:t>
            </a:r>
            <a:endParaRPr lang="ru-RU" sz="3000" b="1" baseline="-250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extLst/>
          </p:nvPr>
        </p:nvGraphicFramePr>
        <p:xfrm>
          <a:off x="1388758" y="3429496"/>
          <a:ext cx="6351588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Формула" r:id="rId4" imgW="3175000" imgH="431800" progId="Equation.3">
                  <p:embed/>
                </p:oleObj>
              </mc:Choice>
              <mc:Fallback>
                <p:oleObj name="Формула" r:id="rId4" imgW="31750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8758" y="3429496"/>
                        <a:ext cx="6351588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Basing on irreversible thermodynamics</a:t>
            </a:r>
            <a:endParaRPr lang="en-US" sz="2600" b="1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580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98"/>
          <p:cNvGraphicFramePr>
            <a:graphicFrameLocks noChangeAspect="1"/>
          </p:cNvGraphicFramePr>
          <p:nvPr>
            <p:extLst/>
          </p:nvPr>
        </p:nvGraphicFramePr>
        <p:xfrm>
          <a:off x="120314" y="2027139"/>
          <a:ext cx="28892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6" name="Формула" r:id="rId4" imgW="1308100" imgH="241300" progId="Equation.3">
                  <p:embed/>
                </p:oleObj>
              </mc:Choice>
              <mc:Fallback>
                <p:oleObj name="Формула" r:id="rId4" imgW="1308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14" y="2027139"/>
                        <a:ext cx="2889250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300"/>
          <p:cNvGraphicFramePr>
            <a:graphicFrameLocks noChangeAspect="1"/>
          </p:cNvGraphicFramePr>
          <p:nvPr>
            <p:extLst/>
          </p:nvPr>
        </p:nvGraphicFramePr>
        <p:xfrm>
          <a:off x="3033376" y="2027139"/>
          <a:ext cx="298767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7" name="Формула" r:id="rId6" imgW="1346200" imgH="241300" progId="Equation.3">
                  <p:embed/>
                </p:oleObj>
              </mc:Choice>
              <mc:Fallback>
                <p:oleObj name="Формула" r:id="rId6" imgW="13462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376" y="2027139"/>
                        <a:ext cx="2987675" cy="528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302"/>
          <p:cNvGraphicFramePr>
            <a:graphicFrameLocks noChangeAspect="1"/>
          </p:cNvGraphicFramePr>
          <p:nvPr>
            <p:extLst/>
          </p:nvPr>
        </p:nvGraphicFramePr>
        <p:xfrm>
          <a:off x="6119476" y="2027139"/>
          <a:ext cx="2914650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8" name="Формула" r:id="rId8" imgW="1320800" imgH="228600" progId="Equation.3">
                  <p:embed/>
                </p:oleObj>
              </mc:Choice>
              <mc:Fallback>
                <p:oleObj name="Формула" r:id="rId8" imgW="132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9476" y="2027139"/>
                        <a:ext cx="2914650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04"/>
          <p:cNvGraphicFramePr>
            <a:graphicFrameLocks noChangeAspect="1"/>
          </p:cNvGraphicFramePr>
          <p:nvPr>
            <p:extLst/>
          </p:nvPr>
        </p:nvGraphicFramePr>
        <p:xfrm>
          <a:off x="2604751" y="2833589"/>
          <a:ext cx="432593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" name="Формула" r:id="rId10" imgW="1968500" imgH="457200" progId="Equation.3">
                  <p:embed/>
                </p:oleObj>
              </mc:Choice>
              <mc:Fallback>
                <p:oleObj name="Формула" r:id="rId10" imgW="1968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751" y="2833589"/>
                        <a:ext cx="4325938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06"/>
          <p:cNvGraphicFramePr>
            <a:graphicFrameLocks noChangeAspect="1"/>
          </p:cNvGraphicFramePr>
          <p:nvPr>
            <p:extLst/>
          </p:nvPr>
        </p:nvGraphicFramePr>
        <p:xfrm>
          <a:off x="1390314" y="4270276"/>
          <a:ext cx="68341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" name="Формула" r:id="rId12" imgW="3060700" imgH="241300" progId="Equation.3">
                  <p:embed/>
                </p:oleObj>
              </mc:Choice>
              <mc:Fallback>
                <p:oleObj name="Формула" r:id="rId12" imgW="30607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314" y="4270276"/>
                        <a:ext cx="683418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20"/>
          <p:cNvSpPr txBox="1">
            <a:spLocks noChangeArrowheads="1"/>
          </p:cNvSpPr>
          <p:nvPr/>
        </p:nvSpPr>
        <p:spPr bwMode="auto">
          <a:xfrm>
            <a:off x="33001" y="1412776"/>
            <a:ext cx="8172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Configurational part of thermodynamic functions and parameters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Basing on irreversible thermodynamics</a:t>
            </a:r>
            <a:endParaRPr lang="en-US" sz="2600" b="1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2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Introduction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2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Model of glass transition</a:t>
            </a:r>
          </a:p>
        </p:txBody>
      </p:sp>
      <p:graphicFrame>
        <p:nvGraphicFramePr>
          <p:cNvPr id="15363" name="Object 308"/>
          <p:cNvGraphicFramePr>
            <a:graphicFrameLocks noChangeAspect="1"/>
          </p:cNvGraphicFramePr>
          <p:nvPr>
            <p:extLst/>
          </p:nvPr>
        </p:nvGraphicFramePr>
        <p:xfrm>
          <a:off x="357188" y="764753"/>
          <a:ext cx="85518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0" name="Формула" r:id="rId3" imgW="3873500" imgH="457200" progId="Equation.3">
                  <p:embed/>
                </p:oleObj>
              </mc:Choice>
              <mc:Fallback>
                <p:oleObj name="Формула" r:id="rId3" imgW="38735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764753"/>
                        <a:ext cx="855186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3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4401625"/>
              </p:ext>
            </p:extLst>
          </p:nvPr>
        </p:nvGraphicFramePr>
        <p:xfrm>
          <a:off x="6024563" y="2171140"/>
          <a:ext cx="257333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1" name="Формула" r:id="rId5" imgW="1168400" imgH="457200" progId="Equation.3">
                  <p:embed/>
                </p:oleObj>
              </mc:Choice>
              <mc:Fallback>
                <p:oleObj name="Формула" r:id="rId5" imgW="1168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2171140"/>
                        <a:ext cx="2573338" cy="1008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312"/>
          <p:cNvGraphicFramePr>
            <a:graphicFrameLocks noChangeAspect="1"/>
          </p:cNvGraphicFramePr>
          <p:nvPr>
            <p:extLst/>
          </p:nvPr>
        </p:nvGraphicFramePr>
        <p:xfrm>
          <a:off x="2755676" y="3663107"/>
          <a:ext cx="4192588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2" name="Формула" r:id="rId7" imgW="1916868" imgH="482391" progId="Equation.3">
                  <p:embed/>
                </p:oleObj>
              </mc:Choice>
              <mc:Fallback>
                <p:oleObj name="Формула" r:id="rId7" imgW="1916868" imgH="48239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676" y="3663107"/>
                        <a:ext cx="4192588" cy="1062037"/>
                      </a:xfrm>
                      <a:prstGeom prst="rect">
                        <a:avLst/>
                      </a:prstGeom>
                      <a:noFill/>
                      <a:ln w="12700">
                        <a:solidFill>
                          <a:srgbClr val="0033C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314"/>
          <p:cNvGraphicFramePr>
            <a:graphicFrameLocks noChangeAspect="1"/>
          </p:cNvGraphicFramePr>
          <p:nvPr>
            <p:extLst/>
          </p:nvPr>
        </p:nvGraphicFramePr>
        <p:xfrm>
          <a:off x="3714750" y="5514553"/>
          <a:ext cx="2309813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73" name="Формула" r:id="rId9" imgW="1066337" imgH="393529" progId="Equation.3">
                  <p:embed/>
                </p:oleObj>
              </mc:Choice>
              <mc:Fallback>
                <p:oleObj name="Формула" r:id="rId9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5514553"/>
                        <a:ext cx="2309813" cy="866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Box 103"/>
          <p:cNvSpPr txBox="1">
            <a:spLocks noChangeArrowheads="1"/>
          </p:cNvSpPr>
          <p:nvPr/>
        </p:nvSpPr>
        <p:spPr bwMode="auto">
          <a:xfrm>
            <a:off x="142875" y="5082505"/>
            <a:ext cx="8388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Kinetics of systems relaxation to equilibrium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governed by the equation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sp>
        <p:nvSpPr>
          <p:cNvPr id="15368" name="Text Box 21"/>
          <p:cNvSpPr txBox="1">
            <a:spLocks noChangeArrowheads="1"/>
          </p:cNvSpPr>
          <p:nvPr/>
        </p:nvSpPr>
        <p:spPr bwMode="auto">
          <a:xfrm>
            <a:off x="250825" y="2455739"/>
            <a:ext cx="6553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Equilibrium value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ξ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=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ξ</a:t>
            </a:r>
            <a:r>
              <a:rPr lang="en-US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can be obtained from equation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:</a:t>
            </a:r>
            <a:endParaRPr lang="el-G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67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Прямоугольник 14"/>
          <p:cNvSpPr>
            <a:spLocks noChangeArrowheads="1"/>
          </p:cNvSpPr>
          <p:nvPr/>
        </p:nvSpPr>
        <p:spPr bwMode="auto">
          <a:xfrm>
            <a:off x="0" y="6238875"/>
            <a:ext cx="9144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200" dirty="0"/>
              <a:t>J.W.P. Schmelzer, I.S. </a:t>
            </a:r>
            <a:r>
              <a:rPr lang="en-US" sz="1200" dirty="0" err="1"/>
              <a:t>Gutzow</a:t>
            </a:r>
            <a:r>
              <a:rPr lang="en-US" sz="1200" dirty="0"/>
              <a:t>, </a:t>
            </a:r>
            <a:r>
              <a:rPr lang="en-US" sz="1200" i="1" dirty="0"/>
              <a:t>Glasses and Glass Transition</a:t>
            </a:r>
            <a:r>
              <a:rPr lang="en-US" sz="1200" dirty="0"/>
              <a:t>, WILEY-VCH, Berlin-</a:t>
            </a:r>
            <a:r>
              <a:rPr lang="en-US" sz="1200" dirty="0" err="1"/>
              <a:t>Weinheim</a:t>
            </a:r>
            <a:r>
              <a:rPr lang="en-US" sz="1200" dirty="0"/>
              <a:t>, 2011;</a:t>
            </a:r>
          </a:p>
          <a:p>
            <a:pPr algn="ctr"/>
            <a:r>
              <a:rPr lang="en-US" sz="1200" dirty="0"/>
              <a:t>J. </a:t>
            </a:r>
            <a:r>
              <a:rPr lang="en-US" sz="1200" dirty="0" err="1"/>
              <a:t>Möller</a:t>
            </a:r>
            <a:r>
              <a:rPr lang="en-US" sz="1200" dirty="0"/>
              <a:t>, I. </a:t>
            </a:r>
            <a:r>
              <a:rPr lang="en-US" sz="1200" dirty="0" err="1"/>
              <a:t>Gutzow</a:t>
            </a:r>
            <a:r>
              <a:rPr lang="en-US" sz="1200" dirty="0"/>
              <a:t>, J.W.P. Schmelzer // </a:t>
            </a:r>
            <a:r>
              <a:rPr lang="en-US" sz="1200" i="1" dirty="0"/>
              <a:t>J. Chem. Phys.</a:t>
            </a:r>
            <a:r>
              <a:rPr lang="en-US" sz="1200" dirty="0"/>
              <a:t> </a:t>
            </a:r>
            <a:r>
              <a:rPr lang="en-US" sz="1200" b="1" dirty="0"/>
              <a:t>125</a:t>
            </a:r>
            <a:r>
              <a:rPr lang="en-US" sz="1200" dirty="0"/>
              <a:t>, 094505/13, 2006;</a:t>
            </a:r>
          </a:p>
          <a:p>
            <a:pPr algn="ctr"/>
            <a:r>
              <a:rPr lang="en-US" sz="1200" dirty="0"/>
              <a:t>T.V. </a:t>
            </a:r>
            <a:r>
              <a:rPr lang="en-US" sz="1200" dirty="0" err="1"/>
              <a:t>Tropin</a:t>
            </a:r>
            <a:r>
              <a:rPr lang="en-US" sz="1200" dirty="0"/>
              <a:t>, J.W.P. Schmelzer, C. Schick // </a:t>
            </a:r>
            <a:r>
              <a:rPr lang="en-US" sz="1200" i="1" dirty="0"/>
              <a:t>J. Non-</a:t>
            </a:r>
            <a:r>
              <a:rPr lang="en-US" sz="1200" i="1" dirty="0" err="1"/>
              <a:t>Cryst</a:t>
            </a:r>
            <a:r>
              <a:rPr lang="en-US" sz="1200" i="1" dirty="0"/>
              <a:t>. Solids</a:t>
            </a:r>
            <a:r>
              <a:rPr lang="en-US" sz="1200" dirty="0"/>
              <a:t> </a:t>
            </a:r>
            <a:r>
              <a:rPr lang="en-US" sz="1200" b="1" dirty="0"/>
              <a:t>357</a:t>
            </a:r>
            <a:r>
              <a:rPr lang="en-US" sz="1200" dirty="0"/>
              <a:t>, 1291-1309, 2011;</a:t>
            </a:r>
          </a:p>
        </p:txBody>
      </p:sp>
      <p:graphicFrame>
        <p:nvGraphicFramePr>
          <p:cNvPr id="17412" name="Object 314"/>
          <p:cNvGraphicFramePr>
            <a:graphicFrameLocks noChangeAspect="1"/>
          </p:cNvGraphicFramePr>
          <p:nvPr/>
        </p:nvGraphicFramePr>
        <p:xfrm>
          <a:off x="285750" y="1284288"/>
          <a:ext cx="1878013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4" name="Формула" r:id="rId4" imgW="1066337" imgH="393529" progId="Equation.3">
                  <p:embed/>
                </p:oleObj>
              </mc:Choice>
              <mc:Fallback>
                <p:oleObj name="Формула" r:id="rId4" imgW="106633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284288"/>
                        <a:ext cx="1878013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TextBox 103"/>
          <p:cNvSpPr txBox="1">
            <a:spLocks noChangeArrowheads="1"/>
          </p:cNvSpPr>
          <p:nvPr/>
        </p:nvSpPr>
        <p:spPr bwMode="auto">
          <a:xfrm>
            <a:off x="0" y="714375"/>
            <a:ext cx="838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With one structural order parameter, the kinetics of systems relaxation to equilibrium:</a:t>
            </a:r>
            <a:endParaRPr lang="ru-RU"/>
          </a:p>
        </p:txBody>
      </p:sp>
      <p:pic>
        <p:nvPicPr>
          <p:cNvPr id="17414" name="Рисунок 177" descr="An example.wm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4973" r="6934" b="4973"/>
          <a:stretch>
            <a:fillRect/>
          </a:stretch>
        </p:blipFill>
        <p:spPr bwMode="auto">
          <a:xfrm>
            <a:off x="25400" y="2343150"/>
            <a:ext cx="511810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Box 7"/>
          <p:cNvSpPr txBox="1">
            <a:spLocks noChangeArrowheads="1"/>
          </p:cNvSpPr>
          <p:nvPr/>
        </p:nvSpPr>
        <p:spPr bwMode="auto">
          <a:xfrm>
            <a:off x="2428875" y="1000125"/>
            <a:ext cx="6643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l-GR" sz="1600" b="1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   - structural order parameter;</a:t>
            </a:r>
          </a:p>
          <a:p>
            <a:pPr eaLnBrk="1" hangingPunct="1"/>
            <a:r>
              <a:rPr lang="el-GR" sz="1600" b="1" i="1">
                <a:latin typeface="Times New Roman" pitchFamily="18" charset="0"/>
                <a:cs typeface="Times New Roman" pitchFamily="18" charset="0"/>
              </a:rPr>
              <a:t>ξ</a:t>
            </a:r>
            <a:r>
              <a:rPr lang="en-US" sz="1600" b="1" baseline="-2500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 - value of structural order parameter at equilibrium state of system;</a:t>
            </a:r>
          </a:p>
          <a:p>
            <a:pPr eaLnBrk="1" hangingPunct="1"/>
            <a:r>
              <a:rPr lang="el-GR" sz="1600" b="1" i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   - systems relaxation time to equilibrium;</a:t>
            </a:r>
            <a:endParaRPr lang="ru-RU" sz="1600"/>
          </a:p>
        </p:txBody>
      </p:sp>
      <p:pic>
        <p:nvPicPr>
          <p:cNvPr id="17416" name="Рисунок 8" descr="Entropy for one q.wm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3" y="1428750"/>
            <a:ext cx="3100387" cy="2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Рисунок 9" descr="Cp conf for one q.wmf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6313" y="3286125"/>
            <a:ext cx="30876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4643438" y="2428875"/>
            <a:ext cx="1357312" cy="1000125"/>
          </a:xfrm>
          <a:prstGeom prst="straightConnector1">
            <a:avLst/>
          </a:prstGeom>
          <a:ln w="254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643438" y="3714750"/>
            <a:ext cx="1428750" cy="500063"/>
          </a:xfrm>
          <a:prstGeom prst="straightConnector1">
            <a:avLst/>
          </a:prstGeom>
          <a:ln w="254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72000" y="4786313"/>
            <a:ext cx="1928813" cy="1000125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421" name="Объект 16"/>
          <p:cNvGraphicFramePr>
            <a:graphicFrameLocks noChangeAspect="1"/>
          </p:cNvGraphicFramePr>
          <p:nvPr/>
        </p:nvGraphicFramePr>
        <p:xfrm>
          <a:off x="6643688" y="3571875"/>
          <a:ext cx="800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5" name="Формула" r:id="rId9" imgW="799753" imgH="393529" progId="Equation.3">
                  <p:embed/>
                </p:oleObj>
              </mc:Choice>
              <mc:Fallback>
                <p:oleObj name="Формула" r:id="rId9" imgW="79975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3571875"/>
                        <a:ext cx="8001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2" name="Object 332"/>
          <p:cNvGraphicFramePr>
            <a:graphicFrameLocks noChangeAspect="1"/>
          </p:cNvGraphicFramePr>
          <p:nvPr/>
        </p:nvGraphicFramePr>
        <p:xfrm>
          <a:off x="6643688" y="1714500"/>
          <a:ext cx="1144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6" name="Формула" r:id="rId11" imgW="1257300" imgH="469900" progId="Equation.3">
                  <p:embed/>
                </p:oleObj>
              </mc:Choice>
              <mc:Fallback>
                <p:oleObj name="Формула" r:id="rId11" imgW="12573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688" y="1714500"/>
                        <a:ext cx="1144587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 rot="16200000" flipH="1">
            <a:off x="1607344" y="1964531"/>
            <a:ext cx="1143000" cy="9286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TextBox 23"/>
          <p:cNvSpPr txBox="1">
            <a:spLocks noChangeArrowheads="1"/>
          </p:cNvSpPr>
          <p:nvPr/>
        </p:nvSpPr>
        <p:spPr bwMode="auto">
          <a:xfrm>
            <a:off x="2143125" y="2000250"/>
            <a:ext cx="2214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System parameters,</a:t>
            </a:r>
          </a:p>
          <a:p>
            <a:pPr eaLnBrk="1" hangingPunct="1"/>
            <a:r>
              <a:rPr lang="en-US" sz="1200"/>
              <a:t>cooling/heating rates</a:t>
            </a:r>
            <a:endParaRPr lang="ru-RU" sz="1200"/>
          </a:p>
        </p:txBody>
      </p:sp>
      <p:sp>
        <p:nvSpPr>
          <p:cNvPr id="17425" name="TextBox 24"/>
          <p:cNvSpPr txBox="1">
            <a:spLocks noChangeArrowheads="1"/>
          </p:cNvSpPr>
          <p:nvPr/>
        </p:nvSpPr>
        <p:spPr bwMode="auto">
          <a:xfrm rot="-2160000">
            <a:off x="4460875" y="2452688"/>
            <a:ext cx="2214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Entropy production</a:t>
            </a:r>
            <a:endParaRPr lang="ru-RU" sz="1200"/>
          </a:p>
        </p:txBody>
      </p:sp>
      <p:sp>
        <p:nvSpPr>
          <p:cNvPr id="17426" name="TextBox 25"/>
          <p:cNvSpPr txBox="1">
            <a:spLocks noChangeArrowheads="1"/>
          </p:cNvSpPr>
          <p:nvPr/>
        </p:nvSpPr>
        <p:spPr bwMode="auto">
          <a:xfrm rot="1200000">
            <a:off x="4733925" y="3852863"/>
            <a:ext cx="22145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200"/>
              <a:t>Heat capacity</a:t>
            </a:r>
            <a:endParaRPr lang="ru-RU" sz="1200"/>
          </a:p>
        </p:txBody>
      </p:sp>
      <p:sp>
        <p:nvSpPr>
          <p:cNvPr id="17427" name="TextBox 26"/>
          <p:cNvSpPr txBox="1">
            <a:spLocks noChangeArrowheads="1"/>
          </p:cNvSpPr>
          <p:nvPr/>
        </p:nvSpPr>
        <p:spPr bwMode="auto">
          <a:xfrm>
            <a:off x="6572250" y="5559425"/>
            <a:ext cx="228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/>
              <a:t>Volume, enthalpy, viscosity,…</a:t>
            </a:r>
            <a:endParaRPr lang="ru-RU" sz="1600" b="1"/>
          </a:p>
        </p:txBody>
      </p:sp>
      <p:graphicFrame>
        <p:nvGraphicFramePr>
          <p:cNvPr id="17428" name="Объект 28"/>
          <p:cNvGraphicFramePr>
            <a:graphicFrameLocks noChangeAspect="1"/>
          </p:cNvGraphicFramePr>
          <p:nvPr/>
        </p:nvGraphicFramePr>
        <p:xfrm>
          <a:off x="1143000" y="2143125"/>
          <a:ext cx="83820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7" name="Формула" r:id="rId13" imgW="558558" imgH="342751" progId="Equation.3">
                  <p:embed/>
                </p:oleObj>
              </mc:Choice>
              <mc:Fallback>
                <p:oleObj name="Формула" r:id="rId13" imgW="558558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143125"/>
                        <a:ext cx="838200" cy="512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Basing on irreversible thermodynamics</a:t>
            </a:r>
            <a:endParaRPr lang="en-US" sz="2600" b="1" baseline="30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45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8982" y="1892529"/>
            <a:ext cx="4284144" cy="3181382"/>
          </a:xfrm>
          <a:prstGeom prst="rect">
            <a:avLst/>
          </a:prstGeom>
        </p:spPr>
      </p:pic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107504" y="764704"/>
            <a:ext cx="9036496" cy="372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600" dirty="0" smtClean="0"/>
              <a:t>Equation for the dynamical correlation function for a one-component liquid:</a:t>
            </a:r>
          </a:p>
          <a:p>
            <a:pPr eaLnBrk="1" hangingPunct="1">
              <a:spcBef>
                <a:spcPct val="50000"/>
              </a:spcBef>
            </a:pPr>
            <a:endParaRPr lang="en-US" sz="1600" dirty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 dirty="0" smtClean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600" i="1" dirty="0" smtClean="0">
              <a:cs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i="1" dirty="0" smtClean="0">
                <a:cs typeface="Arial" charset="0"/>
              </a:rPr>
              <a:t>M</a:t>
            </a:r>
            <a:r>
              <a:rPr lang="en-US" sz="1600" dirty="0" smtClean="0">
                <a:cs typeface="Arial" charset="0"/>
              </a:rPr>
              <a:t>(</a:t>
            </a:r>
            <a:r>
              <a:rPr lang="en-US" sz="1600" i="1" dirty="0" smtClean="0">
                <a:cs typeface="Arial" charset="0"/>
              </a:rPr>
              <a:t>k</a:t>
            </a:r>
            <a:r>
              <a:rPr lang="en-US" sz="1600" dirty="0" smtClean="0">
                <a:cs typeface="Arial" charset="0"/>
              </a:rPr>
              <a:t>,</a:t>
            </a: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1600" dirty="0" smtClean="0">
                <a:cs typeface="Arial" charset="0"/>
              </a:rPr>
              <a:t>) – memory kernel for the present particles </a:t>
            </a:r>
          </a:p>
          <a:p>
            <a:pPr eaLnBrk="1" hangingPunct="1">
              <a:spcAft>
                <a:spcPts val="600"/>
              </a:spcAft>
            </a:pPr>
            <a:r>
              <a:rPr lang="en-US" sz="1600" dirty="0" smtClean="0">
                <a:cs typeface="Arial" charset="0"/>
              </a:rPr>
              <a:t>at temperature</a:t>
            </a:r>
            <a:r>
              <a:rPr lang="en-US" sz="1600" i="1" dirty="0" smtClean="0">
                <a:cs typeface="Arial" charset="0"/>
              </a:rPr>
              <a:t> T</a:t>
            </a:r>
            <a:r>
              <a:rPr lang="en-US" sz="1600" dirty="0" smtClean="0">
                <a:cs typeface="Arial" charset="0"/>
              </a:rPr>
              <a:t>.</a:t>
            </a:r>
          </a:p>
          <a:p>
            <a:pPr eaLnBrk="1" hangingPunct="1"/>
            <a:r>
              <a:rPr lang="en-US" sz="1600" dirty="0" smtClean="0">
                <a:cs typeface="Arial" charset="0"/>
              </a:rPr>
              <a:t>S(k)=</a:t>
            </a:r>
            <a:r>
              <a:rPr lang="en-US" sz="1600" i="1" dirty="0" smtClean="0">
                <a:cs typeface="Arial" charset="0"/>
              </a:rPr>
              <a:t>F</a:t>
            </a:r>
            <a:r>
              <a:rPr lang="en-US" sz="1600" dirty="0" smtClean="0">
                <a:cs typeface="Arial" charset="0"/>
              </a:rPr>
              <a:t>(</a:t>
            </a:r>
            <a:r>
              <a:rPr lang="en-US" sz="1600" i="1" dirty="0" smtClean="0">
                <a:cs typeface="Arial" charset="0"/>
              </a:rPr>
              <a:t>k,0</a:t>
            </a:r>
            <a:r>
              <a:rPr lang="en-US" sz="1600" dirty="0" smtClean="0">
                <a:cs typeface="Arial" charset="0"/>
              </a:rPr>
              <a:t>) – static structure factor.</a:t>
            </a:r>
          </a:p>
          <a:p>
            <a:pPr eaLnBrk="1" hangingPunct="1">
              <a:spcBef>
                <a:spcPts val="600"/>
              </a:spcBef>
            </a:pPr>
            <a:endParaRPr lang="en-US" sz="1600" dirty="0" smtClean="0"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1600" dirty="0" smtClean="0">
                <a:cs typeface="Arial" charset="0"/>
              </a:rPr>
              <a:t>One of the consequences:</a:t>
            </a:r>
          </a:p>
          <a:p>
            <a:pPr eaLnBrk="1" hangingPunct="1">
              <a:spcBef>
                <a:spcPts val="600"/>
              </a:spcBef>
            </a:pPr>
            <a:endParaRPr lang="en-US" sz="1600" dirty="0">
              <a:cs typeface="Arial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1600" dirty="0" smtClean="0">
                <a:cs typeface="Arial" charset="0"/>
              </a:rPr>
              <a:t>Time-temperature superposition principle:</a:t>
            </a:r>
            <a:endParaRPr lang="el-GR" sz="1600" dirty="0">
              <a:cs typeface="Arial" charset="0"/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Mode coupling theory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1907704" y="1283990"/>
          <a:ext cx="52768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2" name="Equation" r:id="rId5" imgW="3517900" imgH="469900" progId="Equation.DSMT4">
                  <p:embed/>
                </p:oleObj>
              </mc:Choice>
              <mc:Fallback>
                <p:oleObj name="Equation" r:id="rId5" imgW="3517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1283990"/>
                        <a:ext cx="5276850" cy="704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74234"/>
              </p:ext>
            </p:extLst>
          </p:nvPr>
        </p:nvGraphicFramePr>
        <p:xfrm>
          <a:off x="2699149" y="3388373"/>
          <a:ext cx="1885133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3" name="Equation" r:id="rId7" imgW="1257120" imgH="304560" progId="Equation.DSMT4">
                  <p:embed/>
                </p:oleObj>
              </mc:Choice>
              <mc:Fallback>
                <p:oleObj name="Equation" r:id="rId7" imgW="12571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149" y="3388373"/>
                        <a:ext cx="1885133" cy="457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6683875"/>
              </p:ext>
            </p:extLst>
          </p:nvPr>
        </p:nvGraphicFramePr>
        <p:xfrm>
          <a:off x="5987772" y="5369449"/>
          <a:ext cx="20002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4" name="Equation" r:id="rId9" imgW="1333440" imgH="482400" progId="Equation.DSMT4">
                  <p:embed/>
                </p:oleObj>
              </mc:Choice>
              <mc:Fallback>
                <p:oleObj name="Equation" r:id="rId9" imgW="133344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7772" y="5369449"/>
                        <a:ext cx="200025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0" y="6381328"/>
            <a:ext cx="91440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Leutheusser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E. (1984).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Dynamical model of the liquid-glass transition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Physical Review 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(5), 2765–2773. </a:t>
            </a:r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Bengtzelius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U., </a:t>
            </a:r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Gotze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W., </a:t>
            </a:r>
            <a:r>
              <a:rPr lang="en-US" sz="1100" dirty="0" err="1" smtClean="0">
                <a:latin typeface="Times New Roman" pitchFamily="18" charset="0"/>
                <a:cs typeface="Times New Roman" pitchFamily="18" charset="0"/>
              </a:rPr>
              <a:t>Sjolander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A. (2000). 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Dynamics of </a:t>
            </a:r>
            <a:r>
              <a:rPr lang="en-US" sz="1100" i="1" dirty="0" err="1">
                <a:latin typeface="Times New Roman" pitchFamily="18" charset="0"/>
                <a:cs typeface="Times New Roman" pitchFamily="18" charset="0"/>
              </a:rPr>
              <a:t>supercooled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 liquids and the glass transition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Journal of Physics C: Solid State Physics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1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11675"/>
              </p:ext>
            </p:extLst>
          </p:nvPr>
        </p:nvGraphicFramePr>
        <p:xfrm>
          <a:off x="2821161" y="4393563"/>
          <a:ext cx="1694715" cy="323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5" name="Equation" r:id="rId11" imgW="1129810" imgH="215806" progId="Equation.DSMT4">
                  <p:embed/>
                </p:oleObj>
              </mc:Choice>
              <mc:Fallback>
                <p:oleObj name="Equation" r:id="rId11" imgW="1129810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161" y="4393563"/>
                        <a:ext cx="1694715" cy="323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7504" y="4725144"/>
            <a:ext cx="56166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MCT failures: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&gt;</a:t>
            </a:r>
            <a:r>
              <a:rPr lang="en-US" dirty="0" err="1" smtClean="0"/>
              <a:t>T</a:t>
            </a:r>
            <a:r>
              <a:rPr lang="en-US" baseline="-25000" dirty="0" err="1" smtClean="0"/>
              <a:t>g</a:t>
            </a:r>
            <a:r>
              <a:rPr lang="en-US" dirty="0" smtClean="0"/>
              <a:t>. </a:t>
            </a:r>
          </a:p>
          <a:p>
            <a:endParaRPr lang="en-US" baseline="-25000" dirty="0" smtClean="0"/>
          </a:p>
          <a:p>
            <a:endParaRPr lang="en-US" baseline="-25000" dirty="0"/>
          </a:p>
          <a:p>
            <a:r>
              <a:rPr lang="en-US" sz="1600" dirty="0" smtClean="0"/>
              <a:t>→Go beyond “simple” MCT. Account for hopping, etc.</a:t>
            </a:r>
          </a:p>
          <a:p>
            <a:r>
              <a:rPr lang="en-US" sz="1600" dirty="0" smtClean="0"/>
              <a:t>→Generalized MCT, four-point correlations, etc.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364088" y="5000117"/>
            <a:ext cx="2324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Schematic model: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825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70892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Modeling results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71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Single conventional DSC measurement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8" y="44624"/>
            <a:ext cx="9144000" cy="646700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5198" y="6237312"/>
            <a:ext cx="914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fit of the cooling-heating curve with a common theoretical method.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3861048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~5 mg PS sample in a 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experiment with </a:t>
            </a:r>
          </a:p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q=10 K/min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64288" y="2276872"/>
            <a:ext cx="432048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7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Extended q-range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7149" y="2828548"/>
            <a:ext cx="2884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Extend the range of q!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6409" y="1412776"/>
            <a:ext cx="376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Simple common experiment:</a:t>
            </a:r>
          </a:p>
          <a:p>
            <a:pPr algn="ctr"/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~1-10 K/min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569400" y="2312298"/>
            <a:ext cx="0" cy="516250"/>
          </a:xfrm>
          <a:prstGeom prst="straightConnector1">
            <a:avLst/>
          </a:prstGeom>
          <a:ln w="88900" cmpd="dbl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411760" y="3356992"/>
            <a:ext cx="2153531" cy="1224136"/>
          </a:xfrm>
          <a:prstGeom prst="straightConnector1">
            <a:avLst/>
          </a:prstGeom>
          <a:ln w="88900" cmpd="dbl">
            <a:solidFill>
              <a:srgbClr val="00B0F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572001" y="3356992"/>
            <a:ext cx="2160239" cy="1224136"/>
          </a:xfrm>
          <a:prstGeom prst="straightConnector1">
            <a:avLst/>
          </a:prstGeom>
          <a:ln w="88900" cmpd="dbl">
            <a:solidFill>
              <a:srgbClr val="0070C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31640" y="4709462"/>
            <a:ext cx="2051174" cy="400110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52120" y="4707930"/>
            <a:ext cx="2051174" cy="707886"/>
          </a:xfrm>
          <a:prstGeom prst="rect">
            <a:avLst/>
          </a:prstGeom>
          <a:noFill/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en-US" sz="20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changes</a:t>
            </a:r>
            <a:endParaRPr lang="en-US" sz="20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const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26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6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case: wide q range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817" y="6164757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T. V., Schmelzer, J. W. P., &amp; Schick, C. (2011).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On the dependence of the properties of glasses on cooling and heating rates I. Entropy, entropy production and glass transition temperature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Journal of Non-Crystalline Solids,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(4), 1291–1302.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T. V, Schmelzer, J. W. P., &amp; Schick, C. (2011).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On the dependence of the properties of glasses on cooling and heating rates II. Prigogine-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Defay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 ratio, fictive temperature and fictive pressure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Journal of Non-Crystalline Solids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(4), 1303–1309. </a:t>
            </a:r>
            <a:endParaRPr lang="en-US" sz="1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26" y="476672"/>
            <a:ext cx="6749948" cy="4705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49" y="5301208"/>
            <a:ext cx="91491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Modeling the 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cooling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case in a wide range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(irreversible thermodynamics approach).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Results for the wide q-range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T. V., Schmelzer, J. W. P., &amp; Schick, C. (2011).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On the dependence of the properties of glasses on cooling and heating rates I. Entropy, entropy production and glass transition temperature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Journal of Non-Crystalline Solids,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(4), 1291–1302.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T. V, Schmelzer, J. W. P., &amp; Schick, C. (2011).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On the dependence of the properties of glasses on cooling and heating rates II. Prigogine-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Defay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 ratio, fictive temperature and fictive pressure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Journal of Non-Crystalline Solids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(4), 1303–1309. </a:t>
            </a:r>
            <a:endParaRPr lang="en-US" sz="1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9874"/>
            <a:ext cx="7788402" cy="54292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7504" y="55991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transition temperature dependence on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619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Results for the wide q-range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5011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T. V., Schmelzer, J. W. P., &amp; Schick, C. (2011).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On the dependence of the properties of glasses on cooling and heating rates I. Entropy, entropy production and glass transition temperature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Journal of Non-Crystalline Solids,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(4), 1291–1302.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T. V, Schmelzer, J. W. P., &amp; Schick, C. (2011).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On the dependence of the properties of glasses on cooling and heating rates II. Prigogine-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Defay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 ratio, fictive temperature and fictive pressure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Journal of Non-Crystalline Solids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(4), 1303–1309. </a:t>
            </a:r>
            <a:endParaRPr lang="en-US" sz="1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5991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transition temperature dependence on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69200"/>
            <a:ext cx="774954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0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case: Width of the GT interval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621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Schmelzer, J. W. P., &amp; </a:t>
            </a:r>
            <a:r>
              <a:rPr lang="en-US" sz="14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T. V. (2013).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Dependence of the width of the glass transition interval on cooling and heating rates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The Journal of Chemical Physics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>
                <a:latin typeface="Times New Roman" pitchFamily="18" charset="0"/>
                <a:cs typeface="Times New Roman" pitchFamily="18" charset="0"/>
              </a:rPr>
              <a:t>138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(3),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034507</a:t>
            </a:r>
            <a:endParaRPr lang="en-US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949846" y="5312246"/>
          <a:ext cx="2686050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4" name="Equation" r:id="rId4" imgW="1790700" imgH="520700" progId="Equation.DSMT4">
                  <p:embed/>
                </p:oleObj>
              </mc:Choice>
              <mc:Fallback>
                <p:oleObj name="Equation" r:id="rId4" imgW="17907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9846" y="5312246"/>
                        <a:ext cx="2686050" cy="781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/>
          </p:nvPr>
        </p:nvGraphicFramePr>
        <p:xfrm>
          <a:off x="5436096" y="5066496"/>
          <a:ext cx="2905760" cy="1386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5" name="Equation" r:id="rId6" imgW="2235200" imgH="1066800" progId="Equation.DSMT4">
                  <p:embed/>
                </p:oleObj>
              </mc:Choice>
              <mc:Fallback>
                <p:oleObj name="Equation" r:id="rId6" imgW="22352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5066496"/>
                        <a:ext cx="2905760" cy="138684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347138"/>
            <a:ext cx="7232904" cy="5077968"/>
          </a:xfrm>
          <a:prstGeom prst="rect">
            <a:avLst/>
          </a:prstGeom>
        </p:spPr>
      </p:pic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3945235"/>
              </p:ext>
            </p:extLst>
          </p:nvPr>
        </p:nvGraphicFramePr>
        <p:xfrm>
          <a:off x="6732240" y="1134590"/>
          <a:ext cx="15113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6" name="Equation" r:id="rId9" imgW="888840" imgH="431640" progId="Equation.DSMT4">
                  <p:embed/>
                </p:oleObj>
              </mc:Choice>
              <mc:Fallback>
                <p:oleObj name="Equation" r:id="rId9" imgW="8888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1134590"/>
                        <a:ext cx="15113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4368191"/>
              </p:ext>
            </p:extLst>
          </p:nvPr>
        </p:nvGraphicFramePr>
        <p:xfrm>
          <a:off x="6516340" y="2886122"/>
          <a:ext cx="1943100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97" name="Equation" r:id="rId11" imgW="1143000" imgH="482400" progId="Equation.DSMT4">
                  <p:embed/>
                </p:oleObj>
              </mc:Choice>
              <mc:Fallback>
                <p:oleObj name="Equation" r:id="rId11" imgW="11430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340" y="2886122"/>
                        <a:ext cx="1943100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59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071563" y="428625"/>
          <a:ext cx="6419850" cy="496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Graph" r:id="rId4" imgW="4023360" imgH="3108960" progId="Origin50.Graph">
                  <p:embed/>
                </p:oleObj>
              </mc:Choice>
              <mc:Fallback>
                <p:oleObj name="Graph" r:id="rId4" imgW="4023360" imgH="3108960" progId="Origin50.Graph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28625"/>
                        <a:ext cx="6419850" cy="496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5457403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Time of systems relaxation to thermodynamic equilibrium grows </a:t>
            </a:r>
            <a:b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exponentially as temperature is decreased</a:t>
            </a: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1920" y="3501008"/>
            <a:ext cx="576064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131840" y="2888940"/>
            <a:ext cx="1440160" cy="864096"/>
            <a:chOff x="3203848" y="2852936"/>
            <a:chExt cx="1440160" cy="864096"/>
          </a:xfrm>
        </p:grpSpPr>
        <p:sp>
          <p:nvSpPr>
            <p:cNvPr id="3" name="Овал 2"/>
            <p:cNvSpPr/>
            <p:nvPr/>
          </p:nvSpPr>
          <p:spPr>
            <a:xfrm>
              <a:off x="3203848" y="2852936"/>
              <a:ext cx="1440160" cy="86409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>
              <a:off x="3635896" y="3186000"/>
              <a:ext cx="0" cy="43204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3779912" y="3339852"/>
              <a:ext cx="0" cy="161156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>
              <a:off x="3995936" y="3153617"/>
              <a:ext cx="0" cy="216024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0" y="44450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The glass transition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43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Results for the wide q-range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173811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T. V., Schmelzer, J. W. P., &amp; Schick, C. (2011).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On the dependence of the properties of glasses on cooling and heating rates I. Entropy, entropy production and glass transition temperature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Journal of Non-Crystalline Solids,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(4), 1291–1302. </a:t>
            </a:r>
            <a:endParaRPr lang="en-US" sz="1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0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T. V, Schmelzer, J. W. P., &amp; Schick, C. (2011). 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On the dependence of the properties of glasses on cooling and heating rates II. Prigogine-</a:t>
            </a:r>
            <a:r>
              <a:rPr lang="en-US" sz="1000" i="1" dirty="0" err="1" smtClean="0">
                <a:latin typeface="Times New Roman" pitchFamily="18" charset="0"/>
                <a:cs typeface="Times New Roman" pitchFamily="18" charset="0"/>
              </a:rPr>
              <a:t>Defay</a:t>
            </a:r>
            <a:r>
              <a:rPr lang="en-US" sz="1000" i="1" dirty="0" smtClean="0">
                <a:latin typeface="Times New Roman" pitchFamily="18" charset="0"/>
                <a:cs typeface="Times New Roman" pitchFamily="18" charset="0"/>
              </a:rPr>
              <a:t> ratio, fictive temperature and fictive pressure</a:t>
            </a:r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000" b="1" dirty="0">
                <a:latin typeface="Times New Roman" pitchFamily="18" charset="0"/>
                <a:cs typeface="Times New Roman" pitchFamily="18" charset="0"/>
              </a:rPr>
              <a:t>Journal of Non-Crystalline Solids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000" i="1" dirty="0">
                <a:latin typeface="Times New Roman" pitchFamily="18" charset="0"/>
                <a:cs typeface="Times New Roman" pitchFamily="18" charset="0"/>
              </a:rPr>
              <a:t>357</a:t>
            </a:r>
            <a:r>
              <a:rPr lang="en-US" sz="1000" dirty="0">
                <a:latin typeface="Times New Roman" pitchFamily="18" charset="0"/>
                <a:cs typeface="Times New Roman" pitchFamily="18" charset="0"/>
              </a:rPr>
              <a:t>(4), 1303–1309. </a:t>
            </a:r>
            <a:endParaRPr lang="en-US" sz="10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56" y="188640"/>
            <a:ext cx="8019288" cy="5669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04" y="55991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capacity behavior at different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cooling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4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8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" y="67955"/>
            <a:ext cx="8266176" cy="5803392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Comparison with experiment,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en-US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heating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const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44663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Tropin, T. V., Schulz, G., Schmelzer, J. W. P., &amp; Schick, C. (2015). Heat capacity measurements and modeling of polystyrene glass transition in a wide range of cooling rates. </a:t>
            </a:r>
            <a:r>
              <a:rPr lang="en-US" sz="1000" i="1" dirty="0"/>
              <a:t>Journal of Non-Crystalline Solids</a:t>
            </a:r>
            <a:r>
              <a:rPr lang="en-US" sz="1000" dirty="0"/>
              <a:t>, </a:t>
            </a:r>
            <a:r>
              <a:rPr lang="en-US" sz="1000" i="1" dirty="0"/>
              <a:t>409</a:t>
            </a:r>
            <a:r>
              <a:rPr lang="en-US" sz="1000" dirty="0"/>
              <a:t>, 63–75. https://doi.org/10.1016/j.jnoncrysol.2014.11.001</a:t>
            </a:r>
            <a:endParaRPr lang="en-US" sz="1000" dirty="0">
              <a:effectLst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282" y="580526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of experimental curves with common parameters fails.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35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Modeling parameters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0" y="1052736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During modeling, a number of parameter arises: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non-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exponentiality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parameter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 non-linearity parameter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sz="24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- basic time of relaxation</a:t>
            </a:r>
            <a:endParaRPr lang="en-US" sz="24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– activation energy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sz="24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</a:t>
            </a:r>
            <a:r>
              <a:rPr lang="en-US" sz="24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,T</a:t>
            </a:r>
            <a:r>
              <a:rPr lang="en-US" sz="2400" b="1" baseline="-25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∞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– reference temperature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b="1" baseline="-25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On average, 4 parameters are required to fit experimental curves.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Some of the parameters are correlated.</a:t>
            </a: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>
            <a:off x="4860032" y="2276872"/>
            <a:ext cx="336992" cy="952901"/>
          </a:xfrm>
          <a:custGeom>
            <a:avLst/>
            <a:gdLst>
              <a:gd name="connsiteX0" fmla="*/ 0 w 336992"/>
              <a:gd name="connsiteY0" fmla="*/ 0 h 952901"/>
              <a:gd name="connsiteX1" fmla="*/ 336884 w 336992"/>
              <a:gd name="connsiteY1" fmla="*/ 433137 h 952901"/>
              <a:gd name="connsiteX2" fmla="*/ 28876 w 336992"/>
              <a:gd name="connsiteY2" fmla="*/ 952901 h 95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992" h="952901">
                <a:moveTo>
                  <a:pt x="0" y="0"/>
                </a:moveTo>
                <a:cubicBezTo>
                  <a:pt x="166035" y="137160"/>
                  <a:pt x="332071" y="274320"/>
                  <a:pt x="336884" y="433137"/>
                </a:cubicBezTo>
                <a:cubicBezTo>
                  <a:pt x="341697" y="591954"/>
                  <a:pt x="185286" y="772427"/>
                  <a:pt x="28876" y="952901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212645" y="2430156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 be obtained from experiments –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(q), </a:t>
            </a:r>
            <a:r>
              <a:rPr lang="el-G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(T),…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5028528" y="1556792"/>
            <a:ext cx="336992" cy="688979"/>
          </a:xfrm>
          <a:custGeom>
            <a:avLst/>
            <a:gdLst>
              <a:gd name="connsiteX0" fmla="*/ 0 w 336992"/>
              <a:gd name="connsiteY0" fmla="*/ 0 h 952901"/>
              <a:gd name="connsiteX1" fmla="*/ 336884 w 336992"/>
              <a:gd name="connsiteY1" fmla="*/ 433137 h 952901"/>
              <a:gd name="connsiteX2" fmla="*/ 28876 w 336992"/>
              <a:gd name="connsiteY2" fmla="*/ 952901 h 95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6992" h="952901">
                <a:moveTo>
                  <a:pt x="0" y="0"/>
                </a:moveTo>
                <a:cubicBezTo>
                  <a:pt x="166035" y="137160"/>
                  <a:pt x="332071" y="274320"/>
                  <a:pt x="336884" y="433137"/>
                </a:cubicBezTo>
                <a:cubicBezTo>
                  <a:pt x="341697" y="591954"/>
                  <a:pt x="185286" y="772427"/>
                  <a:pt x="28876" y="952901"/>
                </a:cubicBezTo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53354" y="157811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stimated while fitting.</a:t>
            </a:r>
            <a:endParaRPr lang="ru-RU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224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TNM/AG model: fit all curves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3553" name="Рисунок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77" y="15875"/>
            <a:ext cx="8553907" cy="60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34917" y="5580243"/>
            <a:ext cx="9144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Possible solution: parameters optimization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940425" algn="l"/>
              </a:tabLst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general drawback: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τ</a:t>
            </a:r>
            <a:r>
              <a:rPr lang="en-US" sz="20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0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,A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significantly modified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4917" y="6596390"/>
            <a:ext cx="91746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T. V., Schulz, G., Schmelzer, J. W. P., &amp; Schick, C. (2015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)..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Journal of Non-Crystalline Solids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409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63–75. </a:t>
            </a:r>
            <a:endParaRPr lang="en-US" sz="1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16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46" y="-19090"/>
            <a:ext cx="8553907" cy="60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TNM/AG method: fit each curve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-34917" y="6596390"/>
            <a:ext cx="91746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T. V., Schulz, G., Schmelzer, J. W. P., &amp; Schick, C. (2015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)..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Journal of Non-Crystalline Solids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409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63–75. </a:t>
            </a:r>
            <a:endParaRPr lang="en-US" sz="1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-34917" y="587758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Other solution: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vary </a:t>
            </a: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τ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0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l-GR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β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with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q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cooling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5868144" y="692696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24128" y="1124744"/>
            <a:ext cx="0" cy="36004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580112" y="1484784"/>
            <a:ext cx="0" cy="360040"/>
          </a:xfrm>
          <a:prstGeom prst="straightConnector1">
            <a:avLst/>
          </a:prstGeom>
          <a:ln w="19050">
            <a:solidFill>
              <a:srgbClr val="21BB1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40152" y="673431"/>
                <a:ext cx="634661" cy="296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673431"/>
                <a:ext cx="634661" cy="296171"/>
              </a:xfrm>
              <a:prstGeom prst="rect">
                <a:avLst/>
              </a:prstGeom>
              <a:blipFill rotWithShape="0">
                <a:blip r:embed="rId3"/>
                <a:stretch>
                  <a:fillRect l="-4762" t="-2041" r="-3810" b="-306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076636" y="841737"/>
                <a:ext cx="634661" cy="2961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b="1" i="1" dirty="0">
                  <a:solidFill>
                    <a:srgbClr val="21BB15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636" y="841737"/>
                <a:ext cx="634661" cy="296171"/>
              </a:xfrm>
              <a:prstGeom prst="rect">
                <a:avLst/>
              </a:prstGeom>
              <a:blipFill rotWithShape="0">
                <a:blip r:embed="rId4"/>
                <a:stretch>
                  <a:fillRect l="-4808" t="-2041" r="-4808" b="-306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29337" y="1378995"/>
                <a:ext cx="634661" cy="297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1" i="1" smtClean="0">
                              <a:solidFill>
                                <a:srgbClr val="21BB15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b="1" i="1" smtClean="0">
                              <a:solidFill>
                                <a:srgbClr val="21BB1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21BB15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21BB1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bSup>
                      <m:r>
                        <a:rPr lang="en-US" b="1" i="1" smtClean="0">
                          <a:solidFill>
                            <a:srgbClr val="21BB15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rgbClr val="21BB15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21BB15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21BB1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</m:oMath>
                  </m:oMathPara>
                </a14:m>
                <a:endParaRPr lang="ru-RU" b="1" i="1" dirty="0">
                  <a:solidFill>
                    <a:srgbClr val="21BB15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337" y="1378995"/>
                <a:ext cx="634661" cy="297517"/>
              </a:xfrm>
              <a:prstGeom prst="rect">
                <a:avLst/>
              </a:prstGeom>
              <a:blipFill rotWithShape="0">
                <a:blip r:embed="rId5"/>
                <a:stretch>
                  <a:fillRect l="-4808" r="-4808" b="-32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 стрелкой 24"/>
          <p:cNvCxnSpPr/>
          <p:nvPr/>
        </p:nvCxnSpPr>
        <p:spPr>
          <a:xfrm>
            <a:off x="5474720" y="1844824"/>
            <a:ext cx="0" cy="360040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364088" y="2132856"/>
            <a:ext cx="0" cy="360040"/>
          </a:xfrm>
          <a:prstGeom prst="straightConnector1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579234" y="2024844"/>
                <a:ext cx="634661" cy="2975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b="1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ru-RU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ru-RU" b="1" i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9234" y="2024844"/>
                <a:ext cx="634661" cy="297517"/>
              </a:xfrm>
              <a:prstGeom prst="rect">
                <a:avLst/>
              </a:prstGeom>
              <a:blipFill rotWithShape="0">
                <a:blip r:embed="rId6"/>
                <a:stretch>
                  <a:fillRect l="-4808" r="-4808" b="-326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3083821" y="2300915"/>
            <a:ext cx="1625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reference 0.5 K/s cycle!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74813" y="1676512"/>
            <a:ext cx="21016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800" b="1" baseline="-25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(q),</a:t>
            </a:r>
            <a:r>
              <a:rPr lang="el-GR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(q) dependence.</a:t>
            </a:r>
            <a:endParaRPr lang="ru-RU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1835696" y="847838"/>
            <a:ext cx="1512168" cy="204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088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4" grpId="0"/>
      <p:bldP spid="27" grpId="0"/>
      <p:bldP spid="22" grpId="0"/>
      <p:bldP spid="28" grpId="0"/>
      <p:bldP spid="2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AG model: extrapolation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8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r="5473"/>
          <a:stretch>
            <a:fillRect/>
          </a:stretch>
        </p:blipFill>
        <p:spPr bwMode="auto">
          <a:xfrm>
            <a:off x="4886955" y="728076"/>
            <a:ext cx="4751215" cy="378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7" name="Рисунок 2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 r="4300"/>
          <a:stretch>
            <a:fillRect/>
          </a:stretch>
        </p:blipFill>
        <p:spPr bwMode="auto">
          <a:xfrm>
            <a:off x="101994" y="728076"/>
            <a:ext cx="4813925" cy="378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536" y="4696108"/>
            <a:ext cx="9144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30800" algn="l"/>
                <a:tab pos="59404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The dependence of varied model parameters,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β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and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τ</a:t>
            </a:r>
            <a:r>
              <a:rPr kumimoji="0" lang="en-US" sz="20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0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, on cooling rate </a:t>
            </a:r>
            <a:r>
              <a:rPr kumimoji="0" lang="en-US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q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for each of AG expressions for relaxation time.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968896" y="1484784"/>
            <a:ext cx="108012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1907704" y="2753308"/>
            <a:ext cx="1080120" cy="36004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6444208" y="2160022"/>
            <a:ext cx="770858" cy="45857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6588224" y="2815638"/>
            <a:ext cx="864096" cy="46934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627784" y="90872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q=5*10</a:t>
            </a:r>
            <a:r>
              <a:rPr lang="en-US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-6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K/s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5733256"/>
            <a:ext cx="913287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940425" algn="l"/>
              </a:tabLst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Linear extrapolation attempt…</a:t>
            </a:r>
          </a:p>
        </p:txBody>
      </p:sp>
      <p:sp>
        <p:nvSpPr>
          <p:cNvPr id="16" name="Овал 15"/>
          <p:cNvSpPr/>
          <p:nvPr/>
        </p:nvSpPr>
        <p:spPr>
          <a:xfrm>
            <a:off x="755576" y="1093386"/>
            <a:ext cx="282522" cy="6032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5576" y="2447081"/>
            <a:ext cx="282522" cy="603230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508104" y="3140968"/>
            <a:ext cx="282522" cy="67569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547664" y="908720"/>
            <a:ext cx="504056" cy="29079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372200" y="2060847"/>
            <a:ext cx="292576" cy="18244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-34917" y="6596390"/>
            <a:ext cx="91746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T. V., Schulz, G., Schmelzer, J. W. P., &amp; Schick, C. (2015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)..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Journal of Non-Crystalline Solids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409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63–75. </a:t>
            </a:r>
            <a:endParaRPr lang="en-US" sz="1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9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6" grpId="0" animBg="1"/>
      <p:bldP spid="22" grpId="0" animBg="1"/>
      <p:bldP spid="23" grpId="0" animBg="1"/>
      <p:bldP spid="8" grpId="0" animBg="1"/>
      <p:bldP spid="8" grpId="1" animBg="1"/>
      <p:bldP spid="24" grpId="0" animBg="1"/>
      <p:bldP spid="24" grpId="1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AG model: extrapolation results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3" name="Рисунок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09" y="0"/>
            <a:ext cx="8553907" cy="604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5744207"/>
            <a:ext cx="9144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30800" algn="l"/>
                <a:tab pos="59404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Comparison of experimental curve (</a:t>
            </a:r>
            <a:r>
              <a:rPr lang="en-US" sz="2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q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=5∙10</a:t>
            </a:r>
            <a:r>
              <a:rPr lang="en-US" sz="2400" b="1" baseline="30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-6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K/s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with modeled curves obtained after extrapolation.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34917" y="6596390"/>
            <a:ext cx="91746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T. V., Schulz, G., Schmelzer, J. W. P., &amp; Schick, C. (2015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).. </a:t>
            </a:r>
            <a:r>
              <a:rPr lang="en-US" sz="1100" b="1" dirty="0">
                <a:latin typeface="Times New Roman" pitchFamily="18" charset="0"/>
                <a:cs typeface="Times New Roman" pitchFamily="18" charset="0"/>
              </a:rPr>
              <a:t>Journal of Non-Crystalline Solids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100" i="1" dirty="0">
                <a:latin typeface="Times New Roman" pitchFamily="18" charset="0"/>
                <a:cs typeface="Times New Roman" pitchFamily="18" charset="0"/>
              </a:rPr>
              <a:t>409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63–75. </a:t>
            </a:r>
            <a:endParaRPr lang="en-US" sz="1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8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problem: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cooling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&lt;&lt;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en-US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heating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5744207"/>
            <a:ext cx="9144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30800" algn="l"/>
                <a:tab pos="59404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Similar problems modeling methods meet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for other rate ranges and substances.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4917" y="6596390"/>
            <a:ext cx="91746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T. V., Schulz, G., Schmelzer, J. W. P., &amp; Schick, C. (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2018) Scaling of relaxation processes (submitted).</a:t>
            </a:r>
            <a:endParaRPr lang="en-US" sz="1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00" y="288000"/>
            <a:ext cx="7351776" cy="562813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56176" y="223955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Polystyrene parameters,</a:t>
            </a:r>
          </a:p>
          <a:p>
            <a:pPr algn="ctr"/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</a:t>
            </a:r>
            <a:r>
              <a:rPr lang="en-US" sz="20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heating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=5000 K/s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76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1587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General problem: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en-US" sz="3200" b="1" baseline="-250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cooling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&lt;&lt;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en-US" sz="3200" b="1" baseline="-25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heating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1" y="5744207"/>
            <a:ext cx="91440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5130800" algn="l"/>
                <a:tab pos="5940425" algn="l"/>
              </a:tabLs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Similar problems modeling methods meet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 for other rate ranges </a:t>
            </a:r>
            <a:r>
              <a:rPr kumimoji="0" lang="en-US" sz="2400" b="1" i="0" u="none" strike="noStrike" cap="none" normalizeH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itchFamily="34" charset="0"/>
                <a:cs typeface="Times New Roman" pitchFamily="18" charset="0"/>
              </a:rPr>
              <a:t>and substances.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34917" y="6596390"/>
            <a:ext cx="917469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err="1">
                <a:latin typeface="Times New Roman" pitchFamily="18" charset="0"/>
                <a:cs typeface="Times New Roman" pitchFamily="18" charset="0"/>
              </a:rPr>
              <a:t>Tropin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, T. V., Schulz, G., Schmelzer, J. W. P., &amp; Schick, C. (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2018) Scaling of relaxation processes (submitted).</a:t>
            </a:r>
            <a:endParaRPr lang="en-US" sz="11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286638"/>
            <a:ext cx="7351776" cy="56281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112982" y="1863893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Glycerol 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glass transition,</a:t>
            </a:r>
          </a:p>
          <a:p>
            <a:pPr algn="ctr"/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literature parameters.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605" y="3100704"/>
            <a:ext cx="186309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6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Conclusions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1556206"/>
            <a:ext cx="9144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Description of </a:t>
            </a:r>
            <a:r>
              <a:rPr lang="en-US" sz="2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lass transition kinetics presents a modern challenge in the field of the theory of condensed state of matter.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presently applied models are not capable of fitting the DSC curves with a single set of model parameters. Variation of two model parameters dramatically enhances the quality of the fits;</a:t>
            </a:r>
          </a:p>
          <a:p>
            <a:pPr marL="28575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 progress in the quality of curve fitting additional assumptions must be introduced and consequently applied;</a:t>
            </a:r>
          </a:p>
          <a:p>
            <a:pPr algn="just">
              <a:spcAft>
                <a:spcPts val="1200"/>
              </a:spcAft>
            </a:pPr>
            <a:endParaRPr lang="en-US" sz="26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41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4450"/>
            <a:ext cx="9144000" cy="492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Glassy state around us</a:t>
            </a:r>
            <a:endParaRPr lang="ru-RU" sz="2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4" name="Picture 2" descr="http://www.theengineer.co.uk/Pictures/web/f/q/d/24-26-Merc-fibr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64704"/>
            <a:ext cx="3558540" cy="236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schott.com/newsfiles/com/20130226092713_image-192337-screen_n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3523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habrastorage.org/storage2/ad7/c70/0d1/ad7c700d12a5e6be409bd9193535fbf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793469"/>
            <a:ext cx="3200400" cy="2312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s-media-cache-ak0.pinimg.com/736x/7c/dc/02/7cdc02a246e9115f3df8a69ee911c02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293740"/>
            <a:ext cx="4343400" cy="326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69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1556792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Glass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transition is characterized by the relaxation process with the following properties:</a:t>
            </a:r>
          </a:p>
          <a:p>
            <a:pPr marL="457200" indent="-457200" algn="ctr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Non-</a:t>
            </a:r>
            <a:r>
              <a:rPr lang="en-US" sz="28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exponentiality</a:t>
            </a:r>
            <a:endParaRPr lang="en-US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457200" indent="-457200" algn="ctr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Non-linearity</a:t>
            </a:r>
          </a:p>
          <a:p>
            <a:pPr marL="457200" indent="-457200" algn="ctr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History dependent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614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19681"/>
          </a:xfrm>
          <a:prstGeom prst="rect">
            <a:avLst/>
          </a:prstGeom>
        </p:spPr>
      </p:pic>
      <p:cxnSp>
        <p:nvCxnSpPr>
          <p:cNvPr id="11" name="Прямая со стрелкой 10"/>
          <p:cNvCxnSpPr/>
          <p:nvPr/>
        </p:nvCxnSpPr>
        <p:spPr>
          <a:xfrm flipH="1">
            <a:off x="2627784" y="2636912"/>
            <a:ext cx="2592288" cy="68956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24710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Relaxational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 change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Time relaxation of a property in the GT range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627784" y="1412776"/>
            <a:ext cx="2376264" cy="2160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32040" y="94181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Instantaneous (</a:t>
            </a:r>
            <a:r>
              <a:rPr lang="en-US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isostructural</a:t>
            </a:r>
            <a:r>
              <a:rPr lang="en-US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P change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51512" y="3508233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Isothermal relaxation in response to an single (instantaneous) temperature step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44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59"/>
            <a:ext cx="9144000" cy="6419681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Non-</a:t>
            </a:r>
            <a:r>
              <a:rPr lang="en-US" sz="32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exponentiality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in the glass transition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517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603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Nonlinearity of the glass transition</a:t>
            </a:r>
            <a:endParaRPr lang="en-US" sz="26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9159"/>
            <a:ext cx="9144000" cy="64196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8772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shape of the curves reflecting relaxation after temperature step change depends on the value and sign of ∆T.</a:t>
            </a:r>
            <a:endParaRPr lang="ru-RU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9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2542</TotalTime>
  <Words>3155</Words>
  <Application>Microsoft Office PowerPoint</Application>
  <PresentationFormat>On-screen Show (4:3)</PresentationFormat>
  <Paragraphs>335</Paragraphs>
  <Slides>49</Slides>
  <Notes>23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Тема Office</vt:lpstr>
      <vt:lpstr>Graph</vt:lpstr>
      <vt:lpstr>Equation</vt:lpstr>
      <vt:lpstr>Формула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TTV</dc:creator>
  <cp:lastModifiedBy>bltp</cp:lastModifiedBy>
  <cp:revision>104</cp:revision>
  <dcterms:created xsi:type="dcterms:W3CDTF">2016-02-12T06:06:35Z</dcterms:created>
  <dcterms:modified xsi:type="dcterms:W3CDTF">2018-04-19T11:52:28Z</dcterms:modified>
</cp:coreProperties>
</file>