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2" r:id="rId5"/>
    <p:sldId id="259" r:id="rId6"/>
    <p:sldId id="263" r:id="rId7"/>
    <p:sldId id="264" r:id="rId8"/>
    <p:sldId id="260" r:id="rId9"/>
    <p:sldId id="261" r:id="rId10"/>
    <p:sldId id="265" r:id="rId11"/>
    <p:sldId id="266" r:id="rId12"/>
    <p:sldId id="269" r:id="rId13"/>
    <p:sldId id="290" r:id="rId14"/>
    <p:sldId id="270" r:id="rId15"/>
    <p:sldId id="274" r:id="rId16"/>
    <p:sldId id="281" r:id="rId17"/>
    <p:sldId id="271" r:id="rId18"/>
    <p:sldId id="275" r:id="rId19"/>
    <p:sldId id="282" r:id="rId20"/>
    <p:sldId id="284" r:id="rId21"/>
    <p:sldId id="283" r:id="rId22"/>
    <p:sldId id="285" r:id="rId23"/>
    <p:sldId id="272" r:id="rId24"/>
    <p:sldId id="276" r:id="rId25"/>
    <p:sldId id="277" r:id="rId26"/>
    <p:sldId id="286" r:id="rId27"/>
    <p:sldId id="287" r:id="rId28"/>
    <p:sldId id="288" r:id="rId29"/>
    <p:sldId id="289" r:id="rId30"/>
    <p:sldId id="26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F26C32-0452-4C15-AC71-51461351B520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08D12B-ADAB-476E-B592-CACE7F1F6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26E58A-0663-4378-A276-9E5E48FA3AAE}" type="slidenum">
              <a:rPr lang="ru-RU" altLang="ru-RU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DED524-C7CF-48A1-9C16-FBF4DCC13B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3B24CB-4BA5-4338-8B26-A89362D130B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3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200">
                <a:latin typeface="Calibri" pitchFamily="34" charset="0"/>
              </a:rPr>
              <a:t>V.Kekelidze</a:t>
            </a:r>
          </a:p>
        </p:txBody>
      </p:sp>
      <p:sp>
        <p:nvSpPr>
          <p:cNvPr id="35844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4748817-1CB1-4906-9CF0-18D5B25B4D95}" type="datetime1">
              <a:rPr lang="ru-RU" sz="1200">
                <a:latin typeface="Calibri" pitchFamily="34" charset="0"/>
              </a:rPr>
              <a:pPr algn="r"/>
              <a:t>16.04.2018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3584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A51E39-17EF-4CC2-95D6-F9D59729907D}" type="slidenum">
              <a:rPr lang="ru-RU" sz="1200">
                <a:latin typeface="Calibri" pitchFamily="34" charset="0"/>
              </a:rPr>
              <a:pPr algn="r"/>
              <a:t>26</a:t>
            </a:fld>
            <a:endParaRPr lang="ru-RU" sz="1200">
              <a:latin typeface="Calibri" pitchFamily="34" charset="0"/>
            </a:endParaRPr>
          </a:p>
        </p:txBody>
      </p:sp>
      <p:sp>
        <p:nvSpPr>
          <p:cNvPr id="358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1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309" tIns="44655" rIns="89309" bIns="4465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интересах развития космической отрасли проводятся исследования радиационной стойкости компонентов микроэлектроники в условиях жесткого облучения.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Еще более важным является изучение воздействия космического излучения на живые организмы. Эффективно воссоздать эти условия на Земле можно на пучках ускорителя ионов Нуклотрон, что было продемонстрировано в тестовых экспериментах.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Пучки синхротрона Нуклотрон позволяют проводить исследования по программам трансмутации радиоактивных отходов и ядерной энергетике подкритических систем.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На пучках ускорительного комплекса </a:t>
            </a:r>
            <a:r>
              <a:rPr lang="en-US" smtClean="0"/>
              <a:t>NICA</a:t>
            </a:r>
            <a:r>
              <a:rPr lang="ru-RU" smtClean="0"/>
              <a:t> может быть создан современный центр радиационной терапии и, прежде всего, терапии онкологических заболеваний. Широкий спектр ускоряемых частиц и широкий диапазон их энергии позволяют обеспечить необходимые параметры излучения для лечения самых различных видов злокачественных опухолей. Немаловажно, что можно организовать работу центра без ущерба для научной программы проекта </a:t>
            </a:r>
            <a:r>
              <a:rPr lang="en-US" smtClean="0"/>
              <a:t>NICA</a:t>
            </a:r>
            <a:r>
              <a:rPr lang="ru-RU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На пучках действующего ионного источника и линейного ускорителя Нуклотрона в ЛФВЭ ведутся работы по созданию нано- и микроструктур в различных материалах. Путем бомбардировки ионами создаются микропоры, позднее заполняемые наночастицами – композитными, ферромагнитными, парамагнитными.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C576A-203B-4BED-A956-1488894326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9CD90-DA72-4EEF-9D6D-96A21DA26584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A2BF6-3077-4A07-95EC-C765A30AF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FF9A8-0196-418C-A667-C8E0782CF92E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1AA2-55AF-426D-A81C-7B3848153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B877-334A-43E1-AF30-0E85CA6D943E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754B-05D9-42B4-AFEA-B73531B3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FB6C2-1E0D-40F4-B9FB-A7FFD15B59AF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E040-EB6C-4CCD-BB91-A58B4358C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98FCE-469F-4CF2-9A3D-8C783827E81B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10BB5-8321-41C6-9C60-4B281C701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C0E3E-C0A0-42F1-9D2A-04D7C40761A7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AA966-2D2E-41CF-9E04-5F6D65E28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DC0F-E6D1-4094-B9A8-0B3D13573C0A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4366-0295-4A21-BB24-D974C9E15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927C-9F97-4300-97E3-76A7E3AC0257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ED04-B9EE-4E7F-A778-1850C2081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735AA-8E07-4746-90D9-D9F0CD523906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5DCCE-55B0-4985-8E7F-8CACA7D60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51E65-3FEC-4F26-9DB4-A8A2D0C90707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13262-5635-449D-82CC-0019FFB92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DB6C-F115-4AAA-9C98-E3BE83C0C068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B0BAD-FCE1-4E28-9FA8-22AD5897E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B08E22-4730-4149-9D70-65E73555ADDF}" type="datetimeFigureOut">
              <a:rPr lang="ru-RU"/>
              <a:pPr>
                <a:defRPr/>
              </a:pPr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A23595-5835-4D00-AE13-588232A4D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nucloweb.jinr.ru/nucloserv/205corp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://webvision.med.utah.edu/imageswv/pupil.jpeg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1.doc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000125" y="0"/>
            <a:ext cx="7772400" cy="928688"/>
          </a:xfrm>
        </p:spPr>
        <p:txBody>
          <a:bodyPr/>
          <a:lstStyle/>
          <a:p>
            <a:pPr eaLnBrk="1" hangingPunct="1"/>
            <a:r>
              <a:rPr lang="en-US" smtClean="0"/>
              <a:t>NICA accelerator complex  </a:t>
            </a:r>
            <a:endParaRPr lang="ru-RU" smtClean="0"/>
          </a:p>
        </p:txBody>
      </p:sp>
      <p:pic>
        <p:nvPicPr>
          <p:cNvPr id="3075" name="Рисунок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5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857875"/>
            <a:ext cx="8294688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NICA: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N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uclotron based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on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C</a:t>
            </a:r>
            <a:r>
              <a:rPr lang="en-US" sz="36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ollider </a:t>
            </a:r>
            <a:r>
              <a:rPr lang="en-US" sz="36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f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A</a:t>
            </a:r>
            <a:r>
              <a:rPr lang="en-US" sz="3600" b="1" dirty="0" err="1">
                <a:solidFill>
                  <a:srgbClr val="FF0000"/>
                </a:solidFill>
                <a:latin typeface="+mn-lt"/>
                <a:sym typeface="Arial" pitchFamily="34" charset="0"/>
              </a:rPr>
              <a:t>cility</a:t>
            </a:r>
            <a:endParaRPr lang="en-US" sz="36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3077" name="Рисунок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5737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785938" y="142875"/>
            <a:ext cx="554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Main experimental facilities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500063" y="857250"/>
            <a:ext cx="6392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Area for radiobiology and applied research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r>
              <a:rPr lang="en-US" sz="2000">
                <a:latin typeface="Calibri" pitchFamily="34" charset="0"/>
              </a:rPr>
              <a:t>is under development in the existing experimental building.</a:t>
            </a:r>
            <a:endParaRPr lang="ru-RU">
              <a:latin typeface="Calibri" pitchFamily="34" charset="0"/>
            </a:endParaRPr>
          </a:p>
        </p:txBody>
      </p:sp>
      <p:grpSp>
        <p:nvGrpSpPr>
          <p:cNvPr id="11269" name="Группа 6"/>
          <p:cNvGrpSpPr>
            <a:grpSpLocks/>
          </p:cNvGrpSpPr>
          <p:nvPr/>
        </p:nvGrpSpPr>
        <p:grpSpPr bwMode="auto">
          <a:xfrm>
            <a:off x="571500" y="1571625"/>
            <a:ext cx="8091488" cy="5084763"/>
            <a:chOff x="1696700" y="1775449"/>
            <a:chExt cx="7167563" cy="4229100"/>
          </a:xfrm>
        </p:grpSpPr>
        <p:grpSp>
          <p:nvGrpSpPr>
            <p:cNvPr id="11270" name="Группа 4"/>
            <p:cNvGrpSpPr>
              <a:grpSpLocks/>
            </p:cNvGrpSpPr>
            <p:nvPr/>
          </p:nvGrpSpPr>
          <p:grpSpPr bwMode="auto">
            <a:xfrm>
              <a:off x="1696700" y="1775449"/>
              <a:ext cx="7167563" cy="4229100"/>
              <a:chOff x="1696700" y="1775449"/>
              <a:chExt cx="7167563" cy="4229100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96700" y="1775449"/>
                <a:ext cx="7167563" cy="4229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Скругленный прямоугольник 13"/>
              <p:cNvSpPr/>
              <p:nvPr/>
            </p:nvSpPr>
            <p:spPr>
              <a:xfrm rot="16200000">
                <a:off x="7694234" y="3489819"/>
                <a:ext cx="863513" cy="371245"/>
              </a:xfrm>
              <a:prstGeom prst="roundRect">
                <a:avLst/>
              </a:prstGeom>
              <a:solidFill>
                <a:srgbClr val="FFFF57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BM@N</a:t>
                </a:r>
                <a:endParaRPr lang="ru-RU" sz="16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271" name="Заголовок 1"/>
            <p:cNvSpPr txBox="1">
              <a:spLocks/>
            </p:cNvSpPr>
            <p:nvPr/>
          </p:nvSpPr>
          <p:spPr bwMode="auto">
            <a:xfrm>
              <a:off x="7093773" y="5489576"/>
              <a:ext cx="16938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ru-RU" sz="2400">
                  <a:latin typeface="Calibri" pitchFamily="34" charset="0"/>
                </a:rPr>
                <a:t>Bld.205</a:t>
              </a:r>
              <a:endParaRPr lang="ru-RU" altLang="ru-RU" sz="240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1" name="Группа 7"/>
          <p:cNvGrpSpPr>
            <a:grpSpLocks/>
          </p:cNvGrpSpPr>
          <p:nvPr/>
        </p:nvGrpSpPr>
        <p:grpSpPr bwMode="auto">
          <a:xfrm>
            <a:off x="642938" y="2571750"/>
            <a:ext cx="7835900" cy="3571875"/>
            <a:chOff x="785786" y="2571744"/>
            <a:chExt cx="7835939" cy="3571900"/>
          </a:xfrm>
        </p:grpSpPr>
        <p:pic>
          <p:nvPicPr>
            <p:cNvPr id="122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281" t="16504" r="16257" b="13028"/>
            <a:stretch>
              <a:fillRect/>
            </a:stretch>
          </p:blipFill>
          <p:spPr bwMode="auto">
            <a:xfrm>
              <a:off x="785786" y="2571744"/>
              <a:ext cx="5286412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5" descr="inta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7950" y="2571744"/>
              <a:ext cx="2263775" cy="171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 стрелкой 4"/>
            <p:cNvCxnSpPr>
              <a:stCxn id="4" idx="1"/>
            </p:cNvCxnSpPr>
            <p:nvPr/>
          </p:nvCxnSpPr>
          <p:spPr>
            <a:xfrm rot="10800000" flipV="1">
              <a:off x="3286110" y="3427413"/>
              <a:ext cx="3071828" cy="501654"/>
            </a:xfrm>
            <a:prstGeom prst="straightConnector1">
              <a:avLst/>
            </a:prstGeom>
            <a:ln w="444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571500" y="1071563"/>
            <a:ext cx="789781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Nuclotron internal target station </a:t>
            </a:r>
            <a:r>
              <a:rPr lang="en-US" sz="2000">
                <a:latin typeface="Calibri" pitchFamily="34" charset="0"/>
              </a:rPr>
              <a:t>equipped with six different targets: </a:t>
            </a:r>
          </a:p>
          <a:p>
            <a:r>
              <a:rPr lang="en-US" sz="2000">
                <a:latin typeface="Calibri" pitchFamily="34" charset="0"/>
              </a:rPr>
              <a:t>wire, strip and film with material from hydrogen to tungsten dedicated </a:t>
            </a:r>
          </a:p>
          <a:p>
            <a:r>
              <a:rPr lang="en-US" sz="2000">
                <a:latin typeface="Calibri" pitchFamily="34" charset="0"/>
              </a:rPr>
              <a:t>for particle physics, spin physics, relativistic atomic physics experiments.</a:t>
            </a:r>
            <a:endParaRPr lang="ru-RU" sz="20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785938" y="142875"/>
            <a:ext cx="554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Main experimental facilities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15313" cy="682625"/>
          </a:xfrm>
        </p:spPr>
        <p:txBody>
          <a:bodyPr/>
          <a:lstStyle/>
          <a:p>
            <a:pPr algn="r" eaLnBrk="1" hangingPunct="1"/>
            <a:r>
              <a:rPr lang="en-US" altLang="ru-RU" sz="3200" b="1" smtClean="0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New buildings of the NICA complex</a:t>
            </a:r>
            <a:endParaRPr lang="ru-RU" altLang="ru-RU" sz="3200" b="1" smtClean="0">
              <a:solidFill>
                <a:srgbClr val="FF0000"/>
              </a:solidFill>
              <a:latin typeface="Abadi MT Condensed Extra Bold"/>
              <a:ea typeface="Abadi MT Condensed Extra Bold"/>
              <a:cs typeface="Abadi MT Condensed Extra Bold"/>
            </a:endParaRPr>
          </a:p>
        </p:txBody>
      </p:sp>
      <p:pic>
        <p:nvPicPr>
          <p:cNvPr id="1331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2205038"/>
            <a:ext cx="59674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5940425" y="5876925"/>
            <a:ext cx="2878138" cy="627063"/>
          </a:xfrm>
          <a:prstGeom prst="wedgeRectCallout">
            <a:avLst>
              <a:gd name="adj1" fmla="val -88903"/>
              <a:gd name="adj2" fmla="val -126766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New compressor hall building </a:t>
            </a:r>
          </a:p>
        </p:txBody>
      </p:sp>
      <p:sp>
        <p:nvSpPr>
          <p:cNvPr id="16" name="Прямоугольная выноска 14"/>
          <p:cNvSpPr>
            <a:spLocks noChangeArrowheads="1"/>
          </p:cNvSpPr>
          <p:nvPr/>
        </p:nvSpPr>
        <p:spPr bwMode="auto">
          <a:xfrm>
            <a:off x="6516688" y="981075"/>
            <a:ext cx="2362200" cy="512763"/>
          </a:xfrm>
          <a:prstGeom prst="wedgeRectCallout">
            <a:avLst>
              <a:gd name="adj1" fmla="val 5918"/>
              <a:gd name="adj2" fmla="val 571347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Collider building </a:t>
            </a:r>
          </a:p>
        </p:txBody>
      </p:sp>
      <p:sp>
        <p:nvSpPr>
          <p:cNvPr id="18" name="Прямоугольная выноска 14"/>
          <p:cNvSpPr>
            <a:spLocks noChangeArrowheads="1"/>
          </p:cNvSpPr>
          <p:nvPr/>
        </p:nvSpPr>
        <p:spPr bwMode="auto">
          <a:xfrm>
            <a:off x="323850" y="3789363"/>
            <a:ext cx="3095625" cy="565150"/>
          </a:xfrm>
          <a:prstGeom prst="wedgeRectCallout">
            <a:avLst>
              <a:gd name="adj1" fmla="val -358"/>
              <a:gd name="adj2" fmla="val -155988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smtClean="0">
                <a:solidFill>
                  <a:srgbClr val="000066"/>
                </a:solidFill>
              </a:rPr>
              <a:t>NICA i</a:t>
            </a:r>
            <a:r>
              <a:rPr lang="en-US" altLang="en-US" sz="2000" dirty="0" smtClean="0">
                <a:solidFill>
                  <a:srgbClr val="000066"/>
                </a:solidFill>
              </a:rPr>
              <a:t>n</a:t>
            </a:r>
            <a:r>
              <a:rPr lang="en-US" altLang="en-US" sz="2000" b="1" dirty="0" smtClean="0">
                <a:solidFill>
                  <a:srgbClr val="000066"/>
                </a:solidFill>
              </a:rPr>
              <a:t>novation </a:t>
            </a:r>
            <a:r>
              <a:rPr lang="en-US" altLang="en-US" sz="2000" b="1" dirty="0">
                <a:solidFill>
                  <a:srgbClr val="000066"/>
                </a:solidFill>
              </a:rPr>
              <a:t>center </a:t>
            </a:r>
            <a:r>
              <a:rPr lang="en-US" altLang="en-US" sz="2000" b="1" dirty="0" smtClean="0">
                <a:solidFill>
                  <a:srgbClr val="000066"/>
                </a:solidFill>
              </a:rPr>
              <a:t> </a:t>
            </a:r>
            <a:endParaRPr lang="en-US" altLang="en-US" sz="2000" b="1" dirty="0">
              <a:solidFill>
                <a:srgbClr val="000066"/>
              </a:solidFill>
            </a:endParaRPr>
          </a:p>
        </p:txBody>
      </p:sp>
      <p:pic>
        <p:nvPicPr>
          <p:cNvPr id="13320" name="Рисунок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981075"/>
            <a:ext cx="4213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571625" y="5857875"/>
            <a:ext cx="7021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u="sng">
                <a:latin typeface="Calibri" pitchFamily="34" charset="0"/>
                <a:hlinkClick r:id="rId2"/>
              </a:rPr>
              <a:t>http://nucloweb.jinr.ru/nucloserv/205corp.htm</a:t>
            </a:r>
            <a:endParaRPr lang="ru-RU" sz="2400">
              <a:latin typeface="Calibri" pitchFamily="34" charset="0"/>
            </a:endParaRPr>
          </a:p>
        </p:txBody>
      </p:sp>
      <p:pic>
        <p:nvPicPr>
          <p:cNvPr id="14341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4"/>
          <p:cNvSpPr txBox="1">
            <a:spLocks noChangeArrowheads="1"/>
          </p:cNvSpPr>
          <p:nvPr/>
        </p:nvSpPr>
        <p:spPr bwMode="auto">
          <a:xfrm>
            <a:off x="0" y="0"/>
            <a:ext cx="82153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ru-RU" sz="3200" b="1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New buildings of the NICA complex</a:t>
            </a:r>
            <a:endParaRPr lang="ru-RU" altLang="ru-RU" sz="3200" b="1">
              <a:solidFill>
                <a:srgbClr val="FF0000"/>
              </a:solidFill>
              <a:latin typeface="Abadi MT Condensed Extra Bold"/>
              <a:ea typeface="Abadi MT Condensed Extra Bold"/>
              <a:cs typeface="Abadi MT Condensed Extra Bold"/>
            </a:endParaRPr>
          </a:p>
        </p:txBody>
      </p:sp>
      <p:sp>
        <p:nvSpPr>
          <p:cNvPr id="14343" name="TextBox 14"/>
          <p:cNvSpPr txBox="1">
            <a:spLocks noChangeArrowheads="1"/>
          </p:cNvSpPr>
          <p:nvPr/>
        </p:nvSpPr>
        <p:spPr bwMode="auto">
          <a:xfrm>
            <a:off x="3357563" y="785813"/>
            <a:ext cx="2270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Collider building</a:t>
            </a:r>
            <a:endParaRPr lang="ru-RU" sz="2400" b="1">
              <a:latin typeface="Calibri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 t="15113" b="15132"/>
          <a:stretch>
            <a:fillRect/>
          </a:stretch>
        </p:blipFill>
        <p:spPr bwMode="auto">
          <a:xfrm>
            <a:off x="714348" y="1357298"/>
            <a:ext cx="76809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214313" y="642938"/>
            <a:ext cx="8496300" cy="682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en-US" sz="2200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NICA </a:t>
            </a:r>
            <a:r>
              <a:rPr lang="en-US" altLang="en-US" sz="22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innovation center</a:t>
            </a:r>
            <a:r>
              <a:rPr lang="en-US" altLang="en-US" sz="2200" b="1" dirty="0"/>
              <a:t>  </a:t>
            </a:r>
            <a:r>
              <a:rPr lang="en-US" altLang="en-US" sz="3200" b="1" dirty="0">
                <a:solidFill>
                  <a:srgbClr val="000066"/>
                </a:solidFill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</a:rPr>
            </a:b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15364" name="Picture 4" descr="20171215_Dubna_iq_cam_08_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143000"/>
            <a:ext cx="5700712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928688" y="4919663"/>
            <a:ext cx="7040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- </a:t>
            </a:r>
            <a:r>
              <a:rPr lang="en-US" sz="2000">
                <a:latin typeface="Calibri" pitchFamily="34" charset="0"/>
              </a:rPr>
              <a:t>cluster of JINR computer center dedicated to collect and process </a:t>
            </a:r>
          </a:p>
          <a:p>
            <a:r>
              <a:rPr lang="en-US" sz="2000">
                <a:latin typeface="Calibri" pitchFamily="34" charset="0"/>
              </a:rPr>
              <a:t>  the data from NICA detectors, 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 500 offices for scientists, 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 laboratory rooms for preparation of experimental equipment </a:t>
            </a:r>
          </a:p>
          <a:p>
            <a:r>
              <a:rPr lang="en-US" sz="2000">
                <a:latin typeface="Calibri" pitchFamily="34" charset="0"/>
              </a:rPr>
              <a:t>  and fast analysis of results, 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 conference hall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15366" name="Rectangle 4"/>
          <p:cNvSpPr txBox="1">
            <a:spLocks noChangeArrowheads="1"/>
          </p:cNvSpPr>
          <p:nvPr/>
        </p:nvSpPr>
        <p:spPr bwMode="auto">
          <a:xfrm>
            <a:off x="0" y="0"/>
            <a:ext cx="82153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ru-RU" sz="3200" b="1">
                <a:solidFill>
                  <a:srgbClr val="FF0000"/>
                </a:solidFill>
                <a:latin typeface="Abadi MT Condensed Extra Bold"/>
                <a:ea typeface="Abadi MT Condensed Extra Bold"/>
                <a:cs typeface="Abadi MT Condensed Extra Bold"/>
              </a:rPr>
              <a:t>New buildings of the NICA complex</a:t>
            </a:r>
            <a:endParaRPr lang="ru-RU" altLang="ru-RU" sz="3200" b="1">
              <a:solidFill>
                <a:srgbClr val="FF0000"/>
              </a:solidFill>
              <a:latin typeface="Abadi MT Condensed Extra Bold"/>
              <a:ea typeface="Abadi MT Condensed Extra Bold"/>
              <a:cs typeface="Abadi MT Condensed Extr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85666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Line </a:t>
            </a:r>
            <a:r>
              <a:rPr lang="en-US" sz="3200" b="1" dirty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for assembling and cryogenic testing </a:t>
            </a: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badi MT Condensed Extra Bold" charset="0"/>
                <a:cs typeface="Abadi MT Condensed Extra Bold" charset="0"/>
              </a:rPr>
              <a:t>of  SC-magnets</a:t>
            </a:r>
            <a:r>
              <a:rPr lang="en-US" sz="3200" b="1" i="1" dirty="0">
                <a:solidFill>
                  <a:srgbClr val="0000FF"/>
                </a:solidFill>
              </a:rPr>
              <a:t/>
            </a:r>
            <a:br>
              <a:rPr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428750"/>
            <a:ext cx="2879725" cy="4678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u="sng" dirty="0">
                <a:latin typeface="+mn-lt"/>
              </a:rPr>
              <a:t> </a:t>
            </a:r>
            <a:r>
              <a:rPr lang="en-GB" b="1" u="sng" dirty="0">
                <a:solidFill>
                  <a:srgbClr val="FF0000"/>
                </a:solidFill>
                <a:latin typeface="+mn-lt"/>
              </a:rPr>
              <a:t>Main production areas: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Incoming inspection zone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cable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SC coils production hall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assembling  the magnets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the magnetic measurements under the room temperature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Leakage test area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Area for mounting the SC-magnets inside cryostats</a:t>
            </a:r>
            <a:endParaRPr lang="ru-RU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en-GB" b="1" dirty="0">
                <a:latin typeface="+mn-lt"/>
              </a:rPr>
              <a:t>Cryogenic tests bench</a:t>
            </a: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</p:txBody>
      </p:sp>
      <p:pic>
        <p:nvPicPr>
          <p:cNvPr id="16389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1500188"/>
            <a:ext cx="57864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1857375" y="5786438"/>
            <a:ext cx="621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450 magnets for NICA and FAIR projects </a:t>
            </a:r>
            <a:endParaRPr lang="ru-RU" sz="2800" b="1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786063" y="142875"/>
            <a:ext cx="3205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7412" name="Picture 6" descr="img2.jpg"/>
          <p:cNvPicPr>
            <a:picLocks noChangeAspect="1"/>
          </p:cNvPicPr>
          <p:nvPr/>
        </p:nvPicPr>
        <p:blipFill>
          <a:blip r:embed="rId3" cstate="print"/>
          <a:srcRect l="3136" t="4526" r="7549" b="6033"/>
          <a:stretch>
            <a:fillRect/>
          </a:stretch>
        </p:blipFill>
        <p:spPr bwMode="auto">
          <a:xfrm>
            <a:off x="147638" y="1071563"/>
            <a:ext cx="8996362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58763" y="1000125"/>
            <a:ext cx="8885237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Main accelerator of the NICA complex is </a:t>
            </a: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Nuclotron </a:t>
            </a:r>
            <a:r>
              <a:rPr lang="en-US" sz="2000">
                <a:latin typeface="Calibri" pitchFamily="34" charset="0"/>
              </a:rPr>
              <a:t>–</a:t>
            </a:r>
            <a:endParaRPr lang="en-US" sz="2000" b="1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superconducting ion synchrotron at magnetic rigidity of about 42 T·m </a:t>
            </a:r>
          </a:p>
          <a:p>
            <a:r>
              <a:rPr lang="en-US" sz="2000">
                <a:latin typeface="Calibri" pitchFamily="34" charset="0"/>
              </a:rPr>
              <a:t>equipped with two injection chains: for heavy and for light ions.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Injection chain for heavy ions </a:t>
            </a:r>
            <a:r>
              <a:rPr lang="en-US" sz="2000">
                <a:latin typeface="Calibri" pitchFamily="34" charset="0"/>
              </a:rPr>
              <a:t>consists of:</a:t>
            </a:r>
          </a:p>
          <a:p>
            <a:r>
              <a:rPr lang="en-US" sz="2000">
                <a:latin typeface="Calibri" pitchFamily="34" charset="0"/>
              </a:rPr>
              <a:t> the ion source (KRION-6N),  heavy ion linear accelerator (HILac), </a:t>
            </a:r>
          </a:p>
          <a:p>
            <a:r>
              <a:rPr lang="en-US" sz="2000">
                <a:latin typeface="Calibri" pitchFamily="34" charset="0"/>
              </a:rPr>
              <a:t>superconducting booster synchrotron (Booster) and required beam transport lines.</a:t>
            </a:r>
          </a:p>
          <a:p>
            <a:r>
              <a:rPr lang="en-US" sz="2000">
                <a:latin typeface="Calibri" pitchFamily="34" charset="0"/>
              </a:rPr>
              <a:t> </a:t>
            </a:r>
          </a:p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Injection chain for light ions </a:t>
            </a:r>
            <a:r>
              <a:rPr lang="en-US" sz="2000">
                <a:latin typeface="Calibri" pitchFamily="34" charset="0"/>
              </a:rPr>
              <a:t>includes: </a:t>
            </a:r>
          </a:p>
          <a:p>
            <a:r>
              <a:rPr lang="en-US" sz="2000">
                <a:latin typeface="Calibri" pitchFamily="34" charset="0"/>
              </a:rPr>
              <a:t>Laser ion source (LIS), Source of polarized ions (SPI), Duoplasmatron, </a:t>
            </a:r>
          </a:p>
          <a:p>
            <a:r>
              <a:rPr lang="en-US" sz="2000">
                <a:latin typeface="Calibri" pitchFamily="34" charset="0"/>
              </a:rPr>
              <a:t>RFQ accelerator as a foreinjector, Drift tube linac of Alvarec type (LU-20) </a:t>
            </a:r>
          </a:p>
          <a:p>
            <a:r>
              <a:rPr lang="en-US" sz="2000">
                <a:latin typeface="Calibri" pitchFamily="34" charset="0"/>
              </a:rPr>
              <a:t>and required beam transport lines.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collider </a:t>
            </a:r>
            <a:r>
              <a:rPr lang="en-US" sz="2000">
                <a:latin typeface="Calibri" pitchFamily="34" charset="0"/>
              </a:rPr>
              <a:t>experiments will be provided at two storage rings </a:t>
            </a:r>
          </a:p>
          <a:p>
            <a:r>
              <a:rPr lang="en-US" sz="2000">
                <a:latin typeface="Calibri" pitchFamily="34" charset="0"/>
              </a:rPr>
              <a:t>with two interaction points (IP). </a:t>
            </a:r>
          </a:p>
          <a:p>
            <a:endParaRPr lang="ru-RU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428875" y="714375"/>
            <a:ext cx="393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Injection chain for heavy ions</a:t>
            </a:r>
            <a:endParaRPr lang="ru-RU" sz="24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9461" name="Picture 30" descr="20130910_0919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786063"/>
            <a:ext cx="65611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285750" y="1214438"/>
            <a:ext cx="49990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Cryogenic heavy ion source KRION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r>
              <a:rPr lang="en-US" sz="2000">
                <a:latin typeface="Calibri" pitchFamily="34" charset="0"/>
              </a:rPr>
              <a:t>of Electron String Ion Source (ESIS) type</a:t>
            </a:r>
          </a:p>
          <a:p>
            <a:r>
              <a:rPr lang="en-US" sz="2000">
                <a:latin typeface="Calibri" pitchFamily="34" charset="0"/>
              </a:rPr>
              <a:t>provides up to 2.5·10</a:t>
            </a:r>
            <a:r>
              <a:rPr lang="en-US" sz="2000" baseline="30000">
                <a:latin typeface="Calibri" pitchFamily="34" charset="0"/>
              </a:rPr>
              <a:t>9 </a:t>
            </a:r>
            <a:r>
              <a:rPr lang="en-US" sz="2000">
                <a:latin typeface="Calibri" pitchFamily="34" charset="0"/>
              </a:rPr>
              <a:t>Au</a:t>
            </a:r>
            <a:r>
              <a:rPr lang="en-US" sz="2000" baseline="30000">
                <a:latin typeface="Calibri" pitchFamily="34" charset="0"/>
              </a:rPr>
              <a:t>31+</a:t>
            </a:r>
            <a:r>
              <a:rPr lang="en-US" sz="2000">
                <a:latin typeface="Calibri" pitchFamily="34" charset="0"/>
              </a:rPr>
              <a:t> particles per cycle</a:t>
            </a:r>
          </a:p>
          <a:p>
            <a:r>
              <a:rPr lang="en-US" sz="2000">
                <a:latin typeface="Calibri" pitchFamily="34" charset="0"/>
              </a:rPr>
              <a:t>at repetition frequency up to 10 Hz</a:t>
            </a:r>
            <a:endParaRPr lang="ru-RU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2428875" y="714375"/>
            <a:ext cx="393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Injection chain for heavy ions</a:t>
            </a:r>
            <a:endParaRPr lang="ru-RU" sz="24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142875" y="1285875"/>
            <a:ext cx="395922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Heavy ion linear accelerator (HILac)</a:t>
            </a:r>
          </a:p>
          <a:p>
            <a:endParaRPr lang="en-US" sz="2000" b="1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First in Russia </a:t>
            </a:r>
          </a:p>
          <a:p>
            <a:r>
              <a:rPr lang="en-US" b="1">
                <a:latin typeface="Calibri" pitchFamily="34" charset="0"/>
              </a:rPr>
              <a:t>high current (10 mA) heavy ion Linac</a:t>
            </a:r>
          </a:p>
          <a:p>
            <a:r>
              <a:rPr lang="en-US" b="1">
                <a:latin typeface="Calibri" pitchFamily="34" charset="0"/>
              </a:rPr>
              <a:t>(designed and constructed in Germany)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 </a:t>
            </a:r>
            <a:r>
              <a:rPr lang="en-US" b="1">
                <a:latin typeface="Calibri" pitchFamily="34" charset="0"/>
              </a:rPr>
              <a:t>First Linac with transistor RF amplifier</a:t>
            </a:r>
          </a:p>
          <a:p>
            <a:r>
              <a:rPr lang="en-US" b="1">
                <a:latin typeface="Calibri" pitchFamily="34" charset="0"/>
              </a:rPr>
              <a:t>(fabricated in Australia)</a:t>
            </a:r>
          </a:p>
          <a:p>
            <a:endParaRPr lang="ru-RU">
              <a:latin typeface="Calibri" pitchFamily="34" charset="0"/>
            </a:endParaRPr>
          </a:p>
        </p:txBody>
      </p:sp>
      <p:grpSp>
        <p:nvGrpSpPr>
          <p:cNvPr id="20486" name="Группа 6"/>
          <p:cNvGrpSpPr>
            <a:grpSpLocks/>
          </p:cNvGrpSpPr>
          <p:nvPr/>
        </p:nvGrpSpPr>
        <p:grpSpPr bwMode="auto">
          <a:xfrm>
            <a:off x="4000500" y="1428750"/>
            <a:ext cx="5003800" cy="3663950"/>
            <a:chOff x="142875" y="1000125"/>
            <a:chExt cx="6218238" cy="4664075"/>
          </a:xfrm>
        </p:grpSpPr>
        <p:pic>
          <p:nvPicPr>
            <p:cNvPr id="20488" name="Рисунок 6" descr="IMG_7999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75" y="1000125"/>
              <a:ext cx="6218238" cy="466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TextBox 9"/>
            <p:cNvSpPr txBox="1">
              <a:spLocks noChangeArrowheads="1"/>
            </p:cNvSpPr>
            <p:nvPr/>
          </p:nvSpPr>
          <p:spPr bwMode="auto">
            <a:xfrm>
              <a:off x="1428750" y="1000125"/>
              <a:ext cx="4898812" cy="1018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FFFF00"/>
                  </a:solidFill>
                  <a:latin typeface="Calibri" pitchFamily="34" charset="0"/>
                </a:rPr>
                <a:t>3.2 MeV/u, Au</a:t>
              </a:r>
              <a:r>
                <a:rPr lang="en-US" sz="2800" b="1" baseline="30000">
                  <a:solidFill>
                    <a:srgbClr val="FFFF00"/>
                  </a:solidFill>
                  <a:latin typeface="Calibri" pitchFamily="34" charset="0"/>
                </a:rPr>
                <a:t>31+</a:t>
              </a:r>
              <a:r>
                <a:rPr lang="en-US" sz="2800" b="1">
                  <a:solidFill>
                    <a:srgbClr val="FFFF00"/>
                  </a:solidFill>
                  <a:latin typeface="Calibri" pitchFamily="34" charset="0"/>
                </a:rPr>
                <a:t>, 10 mA </a:t>
              </a:r>
            </a:p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0" name="Picture 3" descr="F:\+=HILAC=\common-view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4572008"/>
            <a:ext cx="5357850" cy="208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357188" y="1000125"/>
            <a:ext cx="858678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NICA is an international project </a:t>
            </a:r>
          </a:p>
          <a:p>
            <a:r>
              <a:rPr lang="en-US" sz="2000">
                <a:latin typeface="Calibri" pitchFamily="34" charset="0"/>
              </a:rPr>
              <a:t>realizing by international intergovernmental organization – </a:t>
            </a:r>
          </a:p>
          <a:p>
            <a:r>
              <a:rPr lang="en-US" sz="2000">
                <a:latin typeface="Calibri" pitchFamily="34" charset="0"/>
              </a:rPr>
              <a:t>the Joint Institute for Nuclear Research </a:t>
            </a:r>
          </a:p>
          <a:p>
            <a:r>
              <a:rPr lang="en-US" sz="2000">
                <a:latin typeface="Calibri" pitchFamily="34" charset="0"/>
              </a:rPr>
              <a:t>and brings the efforts of 18 member states and 6 associated countries.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Project NICA started as a part of the JINR Roadmap for 2009-2016 </a:t>
            </a:r>
          </a:p>
          <a:p>
            <a:r>
              <a:rPr lang="en-US" sz="2000">
                <a:latin typeface="Calibri" pitchFamily="34" charset="0"/>
              </a:rPr>
              <a:t>was described in the JINR 7-years Program. </a:t>
            </a:r>
          </a:p>
          <a:p>
            <a:r>
              <a:rPr lang="en-US" sz="2000">
                <a:latin typeface="Calibri" pitchFamily="34" charset="0"/>
              </a:rPr>
              <a:t>It was approved by Scientific Council of JINR and </a:t>
            </a:r>
          </a:p>
          <a:p>
            <a:r>
              <a:rPr lang="en-US" sz="2000">
                <a:latin typeface="Calibri" pitchFamily="34" charset="0"/>
              </a:rPr>
              <a:t>the Committee of Plenipotentiaries of JINR in 2009. </a:t>
            </a:r>
          </a:p>
          <a:p>
            <a:r>
              <a:rPr lang="en-US" sz="2000">
                <a:latin typeface="Calibri" pitchFamily="34" charset="0"/>
              </a:rPr>
              <a:t>NICA is a flagship project of JINR presently.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In 2016 between RF and JINR was signed a contract </a:t>
            </a:r>
          </a:p>
          <a:p>
            <a:r>
              <a:rPr lang="en-US" sz="2000">
                <a:latin typeface="Calibri" pitchFamily="34" charset="0"/>
              </a:rPr>
              <a:t>presuming start of operation of basic configuration of the NICA complex in 2020.</a:t>
            </a:r>
          </a:p>
          <a:p>
            <a:endParaRPr lang="ru-RU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In 2017 the project was included into ESFRI road map.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4099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571750" y="214313"/>
            <a:ext cx="409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General information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2000250" y="5786438"/>
            <a:ext cx="5500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Calibri" pitchFamily="34" charset="0"/>
              </a:rPr>
              <a:t>Project web-site</a:t>
            </a:r>
            <a:r>
              <a:rPr lang="en-US" sz="2800">
                <a:latin typeface="Calibri" pitchFamily="34" charset="0"/>
              </a:rPr>
              <a:t>: http://nica.jinr.ru/</a:t>
            </a:r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142875" y="1214438"/>
            <a:ext cx="4572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Booster </a:t>
            </a:r>
            <a:r>
              <a:rPr lang="en-US" sz="2000">
                <a:latin typeface="Calibri" pitchFamily="34" charset="0"/>
              </a:rPr>
              <a:t>should accelerate ions up to 600 MeV/u (for ions with </a:t>
            </a:r>
            <a:r>
              <a:rPr lang="en-US" sz="2000" i="1">
                <a:latin typeface="Calibri" pitchFamily="34" charset="0"/>
              </a:rPr>
              <a:t>Z</a:t>
            </a:r>
            <a:r>
              <a:rPr lang="en-US" sz="2000">
                <a:latin typeface="Calibri" pitchFamily="34" charset="0"/>
              </a:rPr>
              <a:t>/</a:t>
            </a:r>
            <a:r>
              <a:rPr lang="en-US" sz="2000" i="1">
                <a:latin typeface="Calibri" pitchFamily="34" charset="0"/>
              </a:rPr>
              <a:t>A</a:t>
            </a:r>
            <a:r>
              <a:rPr lang="en-US" sz="2000">
                <a:latin typeface="Calibri" pitchFamily="34" charset="0"/>
              </a:rPr>
              <a:t> = 1/3). </a:t>
            </a:r>
          </a:p>
          <a:p>
            <a:r>
              <a:rPr lang="en-US" sz="2000">
                <a:latin typeface="Calibri" pitchFamily="34" charset="0"/>
              </a:rPr>
              <a:t>The magnetic ring of 211 m long is placed inside the window of the Synchrophasotron yoke.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To provide the required beam quality the Booster is equipped with electron cooling system.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428875" y="714375"/>
            <a:ext cx="3933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Injection chain for heavy ions</a:t>
            </a:r>
            <a:endParaRPr lang="ru-RU" sz="240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21510" name="Группа 35"/>
          <p:cNvGrpSpPr>
            <a:grpSpLocks/>
          </p:cNvGrpSpPr>
          <p:nvPr/>
        </p:nvGrpSpPr>
        <p:grpSpPr bwMode="auto">
          <a:xfrm>
            <a:off x="4714875" y="4000500"/>
            <a:ext cx="4071938" cy="2357438"/>
            <a:chOff x="-305700" y="1791596"/>
            <a:chExt cx="8909446" cy="5583136"/>
          </a:xfrm>
        </p:grpSpPr>
        <p:pic>
          <p:nvPicPr>
            <p:cNvPr id="21515" name="Изображение 2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5700" y="1791596"/>
              <a:ext cx="8909446" cy="55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6" name="Прямоугольник 13"/>
            <p:cNvSpPr>
              <a:spLocks noChangeArrowheads="1"/>
            </p:cNvSpPr>
            <p:nvPr/>
          </p:nvSpPr>
          <p:spPr bwMode="auto">
            <a:xfrm>
              <a:off x="7002507" y="1951115"/>
              <a:ext cx="1513875" cy="947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2000" b="1">
                  <a:solidFill>
                    <a:srgbClr val="C00000"/>
                  </a:solidFill>
                  <a:latin typeface="Calibri" pitchFamily="34" charset="0"/>
                </a:rPr>
                <a:t>2018</a:t>
              </a:r>
              <a:endParaRPr lang="ru-RU" altLang="ru-RU" sz="20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1511" name="Группа 39"/>
          <p:cNvGrpSpPr>
            <a:grpSpLocks noChangeAspect="1"/>
          </p:cNvGrpSpPr>
          <p:nvPr/>
        </p:nvGrpSpPr>
        <p:grpSpPr bwMode="auto">
          <a:xfrm>
            <a:off x="4714875" y="1214438"/>
            <a:ext cx="4110038" cy="2571750"/>
            <a:chOff x="5473605" y="-787465"/>
            <a:chExt cx="9024547" cy="5646869"/>
          </a:xfrm>
        </p:grpSpPr>
        <p:pic>
          <p:nvPicPr>
            <p:cNvPr id="21513" name="Picture 5" descr="_MG_7978c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3605" y="-787465"/>
              <a:ext cx="8954011" cy="5646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TextBox 41"/>
            <p:cNvSpPr txBox="1">
              <a:spLocks noChangeArrowheads="1"/>
            </p:cNvSpPr>
            <p:nvPr/>
          </p:nvSpPr>
          <p:spPr bwMode="auto">
            <a:xfrm>
              <a:off x="12584945" y="-471360"/>
              <a:ext cx="1913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itchFamily="34" charset="0"/>
                </a:rPr>
                <a:t>5 July 2011</a:t>
              </a:r>
              <a:endParaRPr lang="ru-RU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1512" name="Рисунок 8"/>
          <p:cNvPicPr>
            <a:picLocks noChangeAspect="1"/>
          </p:cNvPicPr>
          <p:nvPr/>
        </p:nvPicPr>
        <p:blipFill>
          <a:blip r:embed="rId5" cstate="print"/>
          <a:srcRect l="7265" r="9183"/>
          <a:stretch>
            <a:fillRect/>
          </a:stretch>
        </p:blipFill>
        <p:spPr bwMode="auto">
          <a:xfrm>
            <a:off x="500063" y="4000500"/>
            <a:ext cx="35020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428875" y="714375"/>
            <a:ext cx="3738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Injection chain for light ions</a:t>
            </a:r>
            <a:endParaRPr lang="ru-RU" sz="24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2533" name="Рисунок 9" descr="IMG_97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214438"/>
            <a:ext cx="7242175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ьная выноска 9"/>
          <p:cNvSpPr/>
          <p:nvPr/>
        </p:nvSpPr>
        <p:spPr>
          <a:xfrm>
            <a:off x="357188" y="1714500"/>
            <a:ext cx="1128712" cy="755650"/>
          </a:xfrm>
          <a:prstGeom prst="wedgeEllipseCallout">
            <a:avLst>
              <a:gd name="adj1" fmla="val 97475"/>
              <a:gd name="adj2" fmla="val 22397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SPI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6929438" y="785813"/>
            <a:ext cx="1643062" cy="755650"/>
          </a:xfrm>
          <a:prstGeom prst="wedgeEllipseCallout">
            <a:avLst>
              <a:gd name="adj1" fmla="val -113195"/>
              <a:gd name="adj2" fmla="val 11950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LU20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2928938" y="1143000"/>
            <a:ext cx="1285875" cy="755650"/>
          </a:xfrm>
          <a:prstGeom prst="wedgeEllipseCallout">
            <a:avLst>
              <a:gd name="adj1" fmla="val 44604"/>
              <a:gd name="adj2" fmla="val 1615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RFQ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7715250" y="4000500"/>
            <a:ext cx="1128713" cy="755650"/>
          </a:xfrm>
          <a:prstGeom prst="wedgeEllipseCallout">
            <a:avLst>
              <a:gd name="adj1" fmla="val -169954"/>
              <a:gd name="adj2" fmla="val 9904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</a:rPr>
              <a:t>LIS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428875" y="714375"/>
            <a:ext cx="3738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Injection chain for light ions</a:t>
            </a:r>
            <a:endParaRPr lang="ru-RU" sz="24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3557" name="Рисунок 19" descr="DSCN14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85875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3429000" y="785813"/>
            <a:ext cx="146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Nuclotron</a:t>
            </a:r>
            <a:endParaRPr lang="ru-RU" sz="24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428625" y="1428750"/>
            <a:ext cx="32337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  <a:sym typeface="Arial" pitchFamily="34" charset="0"/>
              </a:rPr>
              <a:t>Nuclotron</a:t>
            </a:r>
            <a:r>
              <a:rPr lang="en-US" b="1">
                <a:latin typeface="Calibri" pitchFamily="34" charset="0"/>
                <a:sym typeface="Arial" pitchFamily="34" charset="0"/>
              </a:rPr>
              <a:t> </a:t>
            </a:r>
            <a:r>
              <a:rPr lang="en-US" sz="2000">
                <a:latin typeface="Calibri" pitchFamily="34" charset="0"/>
                <a:sym typeface="Arial" pitchFamily="34" charset="0"/>
              </a:rPr>
              <a:t>provides now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performance of experiments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on accelerated proton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and ion beams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(up to </a:t>
            </a:r>
            <a:r>
              <a:rPr lang="en-US" sz="2000" i="1">
                <a:latin typeface="Calibri" pitchFamily="34" charset="0"/>
                <a:sym typeface="Arial" pitchFamily="34" charset="0"/>
              </a:rPr>
              <a:t>Xe</a:t>
            </a:r>
            <a:r>
              <a:rPr lang="en-US" sz="2000" i="1" baseline="30000">
                <a:latin typeface="Calibri" pitchFamily="34" charset="0"/>
                <a:sym typeface="Arial" pitchFamily="34" charset="0"/>
              </a:rPr>
              <a:t>42+</a:t>
            </a:r>
            <a:r>
              <a:rPr lang="en-US" sz="2000" i="1">
                <a:latin typeface="Calibri" pitchFamily="34" charset="0"/>
                <a:sym typeface="Arial" pitchFamily="34" charset="0"/>
              </a:rPr>
              <a:t>, A=124</a:t>
            </a:r>
            <a:r>
              <a:rPr lang="en-US" sz="2000">
                <a:latin typeface="Calibri" pitchFamily="34" charset="0"/>
                <a:sym typeface="Arial" pitchFamily="34" charset="0"/>
              </a:rPr>
              <a:t>)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with energies up to 6 GeV/u </a:t>
            </a:r>
          </a:p>
          <a:p>
            <a:r>
              <a:rPr lang="en-US" sz="2000">
                <a:latin typeface="Calibri" pitchFamily="34" charset="0"/>
                <a:sym typeface="Arial" pitchFamily="34" charset="0"/>
              </a:rPr>
              <a:t>(Z/A = 1/2) 4.5 GeV/u for Au</a:t>
            </a:r>
          </a:p>
        </p:txBody>
      </p:sp>
      <p:pic>
        <p:nvPicPr>
          <p:cNvPr id="24582" name="Picture 5" descr="SlowExtraction_2"/>
          <p:cNvPicPr>
            <a:picLocks noChangeAspect="1" noChangeArrowheads="1"/>
          </p:cNvPicPr>
          <p:nvPr/>
        </p:nvPicPr>
        <p:blipFill>
          <a:blip r:embed="rId3" cstate="print"/>
          <a:srcRect l="8287" r="3477"/>
          <a:stretch>
            <a:fillRect/>
          </a:stretch>
        </p:blipFill>
        <p:spPr bwMode="auto">
          <a:xfrm>
            <a:off x="2143125" y="4357688"/>
            <a:ext cx="53578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2428875" y="6357938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Slow extraction system: beam spill up to 20 s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24584" name="Рисунок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1255713"/>
            <a:ext cx="41433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20"/>
          <p:cNvSpPr txBox="1">
            <a:spLocks noChangeArrowheads="1"/>
          </p:cNvSpPr>
          <p:nvPr/>
        </p:nvSpPr>
        <p:spPr bwMode="auto">
          <a:xfrm>
            <a:off x="4143375" y="3857625"/>
            <a:ext cx="471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Deuteron energy 750 MeV/u, intensity 10</a:t>
            </a:r>
            <a:r>
              <a:rPr lang="en-US" sz="2000" baseline="30000">
                <a:latin typeface="Calibri" pitchFamily="34" charset="0"/>
              </a:rPr>
              <a:t>9</a:t>
            </a:r>
            <a:endParaRPr lang="ru-RU" sz="2000" baseline="30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214313" y="1214438"/>
            <a:ext cx="7358062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The Collider </a:t>
            </a:r>
            <a:r>
              <a:rPr lang="en-US" sz="2000">
                <a:latin typeface="Calibri" pitchFamily="34" charset="0"/>
              </a:rPr>
              <a:t>ring 503.04 m long has a racetrack shape and is based on double-aperture (top-to-bottom) </a:t>
            </a:r>
          </a:p>
          <a:p>
            <a:r>
              <a:rPr lang="en-US" sz="2000">
                <a:latin typeface="Calibri" pitchFamily="34" charset="0"/>
              </a:rPr>
              <a:t>superconducting magnets at maximum dipole field 1.8 T;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The major parameters of the NICA Collider are the following: </a:t>
            </a:r>
          </a:p>
          <a:p>
            <a:r>
              <a:rPr lang="en-US" sz="2000">
                <a:latin typeface="Calibri" pitchFamily="34" charset="0"/>
              </a:rPr>
              <a:t>- magnetic rigidity  = 45 T·m; 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ion kinetic energy range from 1 GeV/u to 4.5 GeV/u for Au</a:t>
            </a:r>
            <a:r>
              <a:rPr lang="en-US" sz="2000" baseline="30000">
                <a:latin typeface="Calibri" pitchFamily="34" charset="0"/>
              </a:rPr>
              <a:t>79+</a:t>
            </a:r>
            <a:r>
              <a:rPr lang="en-US" sz="2000">
                <a:latin typeface="Calibri" pitchFamily="34" charset="0"/>
              </a:rPr>
              <a:t>; 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energy of polarized deuterons is 6 GeV/u, protons – 12 GeV,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- vacuum in a beam chamber: 10</a:t>
            </a:r>
            <a:r>
              <a:rPr lang="en-US" sz="2000" baseline="30000">
                <a:latin typeface="Calibri" pitchFamily="34" charset="0"/>
              </a:rPr>
              <a:t>−11</a:t>
            </a:r>
            <a:r>
              <a:rPr lang="en-US" sz="2000">
                <a:latin typeface="Calibri" pitchFamily="34" charset="0"/>
              </a:rPr>
              <a:t> Torr; </a:t>
            </a:r>
          </a:p>
          <a:p>
            <a:r>
              <a:rPr lang="en-US" sz="2000">
                <a:latin typeface="Calibri" pitchFamily="34" charset="0"/>
              </a:rPr>
              <a:t>- zero beam crossing angle at IP; </a:t>
            </a:r>
          </a:p>
          <a:p>
            <a:r>
              <a:rPr lang="en-US" sz="2000">
                <a:latin typeface="Calibri" pitchFamily="34" charset="0"/>
              </a:rPr>
              <a:t>- 9 m space for detector allocations at IP’s; </a:t>
            </a:r>
          </a:p>
          <a:p>
            <a:endParaRPr lang="en-US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Average luminosity 10</a:t>
            </a:r>
            <a:r>
              <a:rPr lang="en-US" sz="2000" baseline="30000">
                <a:latin typeface="Calibri" pitchFamily="34" charset="0"/>
              </a:rPr>
              <a:t>27</a:t>
            </a:r>
            <a:r>
              <a:rPr lang="en-US" sz="2000">
                <a:latin typeface="Calibri" pitchFamily="34" charset="0"/>
              </a:rPr>
              <a:t> cm</a:t>
            </a:r>
            <a:r>
              <a:rPr lang="en-US" sz="2000" baseline="30000">
                <a:latin typeface="Calibri" pitchFamily="34" charset="0"/>
              </a:rPr>
              <a:t>−2</a:t>
            </a:r>
            <a:r>
              <a:rPr lang="en-US" sz="2000">
                <a:latin typeface="Calibri" pitchFamily="34" charset="0"/>
              </a:rPr>
              <a:t>·s</a:t>
            </a:r>
            <a:r>
              <a:rPr lang="en-US" sz="2000" baseline="30000">
                <a:latin typeface="Calibri" pitchFamily="34" charset="0"/>
              </a:rPr>
              <a:t>−1</a:t>
            </a:r>
            <a:r>
              <a:rPr lang="en-US" sz="2000">
                <a:latin typeface="Calibri" pitchFamily="34" charset="0"/>
              </a:rPr>
              <a:t> for gold ion collisions at √</a:t>
            </a:r>
            <a:r>
              <a:rPr lang="en-US" sz="2000" i="1">
                <a:latin typeface="Calibri" pitchFamily="34" charset="0"/>
              </a:rPr>
              <a:t>s</a:t>
            </a:r>
            <a:r>
              <a:rPr lang="en-US" sz="2000" baseline="-25000">
                <a:latin typeface="Calibri" pitchFamily="34" charset="0"/>
              </a:rPr>
              <a:t>NN</a:t>
            </a:r>
            <a:r>
              <a:rPr lang="en-US" sz="2000">
                <a:latin typeface="Calibri" pitchFamily="34" charset="0"/>
              </a:rPr>
              <a:t> = 9 GeV. </a:t>
            </a:r>
          </a:p>
          <a:p>
            <a:r>
              <a:rPr lang="en-US" sz="2000">
                <a:latin typeface="Calibri" pitchFamily="34" charset="0"/>
              </a:rPr>
              <a:t>The luminosity in the polarized mode is up to 10</a:t>
            </a:r>
            <a:r>
              <a:rPr lang="en-US" sz="2000" baseline="30000">
                <a:latin typeface="Calibri" pitchFamily="34" charset="0"/>
              </a:rPr>
              <a:t>32</a:t>
            </a:r>
            <a:r>
              <a:rPr lang="en-US" sz="2000">
                <a:latin typeface="Calibri" pitchFamily="34" charset="0"/>
              </a:rPr>
              <a:t> cm</a:t>
            </a:r>
            <a:r>
              <a:rPr lang="en-US" sz="2000" baseline="30000">
                <a:latin typeface="Calibri" pitchFamily="34" charset="0"/>
              </a:rPr>
              <a:t>−2</a:t>
            </a:r>
            <a:r>
              <a:rPr lang="en-US" sz="2000">
                <a:latin typeface="Calibri" pitchFamily="34" charset="0"/>
              </a:rPr>
              <a:t>·s</a:t>
            </a:r>
            <a:r>
              <a:rPr lang="en-US" sz="2000" baseline="30000">
                <a:latin typeface="Calibri" pitchFamily="34" charset="0"/>
              </a:rPr>
              <a:t>−1</a:t>
            </a:r>
            <a:r>
              <a:rPr lang="en-US" sz="2000">
                <a:latin typeface="Calibri" pitchFamily="34" charset="0"/>
              </a:rPr>
              <a:t>. 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3429000" y="785813"/>
            <a:ext cx="116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Collider</a:t>
            </a:r>
            <a:endParaRPr lang="ru-RU" sz="2400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5606" name="Picture 14" descr="DSCN1327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3714750"/>
            <a:ext cx="2509837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714625" y="142875"/>
            <a:ext cx="320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NICA accelerators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3429000" y="785813"/>
            <a:ext cx="116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Collider</a:t>
            </a:r>
            <a:endParaRPr lang="ru-RU" sz="2400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6629" name="Рисунок 7" descr="_MG_0194c.jpg"/>
          <p:cNvPicPr>
            <a:picLocks noChangeAspect="1" noChangeArrowheads="1"/>
          </p:cNvPicPr>
          <p:nvPr/>
        </p:nvPicPr>
        <p:blipFill>
          <a:blip r:embed="rId3" cstate="print"/>
          <a:srcRect l="20529" t="12869" b="5937"/>
          <a:stretch>
            <a:fillRect/>
          </a:stretch>
        </p:blipFill>
        <p:spPr bwMode="auto">
          <a:xfrm>
            <a:off x="928688" y="1714500"/>
            <a:ext cx="30908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1" descr="IMG_0336.JPG"/>
          <p:cNvPicPr>
            <a:picLocks noChangeAspect="1"/>
          </p:cNvPicPr>
          <p:nvPr/>
        </p:nvPicPr>
        <p:blipFill>
          <a:blip r:embed="rId4" cstate="print"/>
          <a:srcRect r="24065"/>
          <a:stretch>
            <a:fillRect/>
          </a:stretch>
        </p:blipFill>
        <p:spPr bwMode="auto">
          <a:xfrm>
            <a:off x="4929188" y="1428750"/>
            <a:ext cx="2616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71938"/>
            <a:ext cx="3235325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28625" y="1214438"/>
            <a:ext cx="290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Stochastic cooling system</a:t>
            </a:r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1928813" y="62865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Successive test at the Nuclotron 2013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571625"/>
            <a:ext cx="37798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pupi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5143500"/>
            <a:ext cx="18716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27" descr="Рисунок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0" y="5143500"/>
            <a:ext cx="1008063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29"/>
          <p:cNvSpPr>
            <a:spLocks noChangeArrowheads="1"/>
          </p:cNvSpPr>
          <p:nvPr/>
        </p:nvSpPr>
        <p:spPr bwMode="auto">
          <a:xfrm>
            <a:off x="1714500" y="4357688"/>
            <a:ext cx="1563688" cy="67786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900" b="1">
                <a:solidFill>
                  <a:srgbClr val="002060"/>
                </a:solidFill>
                <a:latin typeface="Calibri" pitchFamily="34" charset="0"/>
              </a:rPr>
              <a:t>Radiobiology </a:t>
            </a:r>
          </a:p>
          <a:p>
            <a:r>
              <a:rPr lang="en-US" sz="1900" b="1">
                <a:solidFill>
                  <a:srgbClr val="002060"/>
                </a:solidFill>
                <a:latin typeface="Calibri" pitchFamily="34" charset="0"/>
              </a:rPr>
              <a:t>and medicine</a:t>
            </a:r>
            <a:endParaRPr lang="ru-RU" sz="19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7655" name="Прямоугольник 30"/>
          <p:cNvSpPr>
            <a:spLocks noChangeArrowheads="1"/>
          </p:cNvSpPr>
          <p:nvPr/>
        </p:nvSpPr>
        <p:spPr bwMode="auto">
          <a:xfrm>
            <a:off x="5143500" y="1643063"/>
            <a:ext cx="1584325" cy="12001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Testing of space craft elements  and electronics</a:t>
            </a:r>
            <a:endParaRPr lang="ru-RU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7656" name="Прямоугольник 31"/>
          <p:cNvSpPr>
            <a:spLocks noChangeArrowheads="1"/>
          </p:cNvSpPr>
          <p:nvPr/>
        </p:nvSpPr>
        <p:spPr bwMode="auto">
          <a:xfrm>
            <a:off x="4714875" y="3643313"/>
            <a:ext cx="4140200" cy="6461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Design and Development of accelerator and detector technologies for medicine</a:t>
            </a:r>
            <a:endParaRPr lang="ru-RU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7657" name="Прямоугольник 32"/>
          <p:cNvSpPr>
            <a:spLocks noChangeArrowheads="1"/>
          </p:cNvSpPr>
          <p:nvPr/>
        </p:nvSpPr>
        <p:spPr bwMode="auto">
          <a:xfrm>
            <a:off x="1071563" y="928688"/>
            <a:ext cx="2555875" cy="7080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Transmutaion of nuclear fuel waste</a:t>
            </a:r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7658" name="Picture 3" descr="C:\Documents and Settings\kovalenko\My Documents\2_JINR\Шарков\иллюстрации\Памела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785813"/>
            <a:ext cx="1982788" cy="280670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2765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25" y="4357688"/>
            <a:ext cx="23177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Прямоугольник 3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Innovations based on NICA technologies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661" name="Rectangle 7"/>
          <p:cNvSpPr>
            <a:spLocks noChangeArrowheads="1"/>
          </p:cNvSpPr>
          <p:nvPr/>
        </p:nvSpPr>
        <p:spPr bwMode="auto">
          <a:xfrm>
            <a:off x="755650" y="2781300"/>
            <a:ext cx="7058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ru-RU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1750" y="142875"/>
            <a:ext cx="2935288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sym typeface="Arial" pitchFamily="34" charset="0"/>
              </a:rPr>
              <a:t>NICA: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Arial" pitchFamily="34" charset="0"/>
              </a:rPr>
              <a:t>Education</a:t>
            </a:r>
            <a:endParaRPr lang="en-US" sz="3200" b="1" dirty="0">
              <a:solidFill>
                <a:srgbClr val="FF0000"/>
              </a:solidFill>
              <a:latin typeface="+mn-lt"/>
              <a:sym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225425" y="1081088"/>
            <a:ext cx="8637588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Calibri" pitchFamily="34" charset="0"/>
              </a:rPr>
              <a:t>Realization of the NICA experimental program presumes construction and </a:t>
            </a:r>
          </a:p>
          <a:p>
            <a:pPr algn="ctr"/>
            <a:r>
              <a:rPr lang="en-US" sz="2000" b="1">
                <a:latin typeface="Calibri" pitchFamily="34" charset="0"/>
              </a:rPr>
              <a:t>a few consequent upgrades of large accelerator complex during 15 – 20 years.</a:t>
            </a:r>
          </a:p>
          <a:p>
            <a:pPr algn="ctr"/>
            <a:endParaRPr lang="en-US" sz="2000">
              <a:latin typeface="Calibri" pitchFamily="34" charset="0"/>
            </a:endParaRPr>
          </a:p>
          <a:p>
            <a:pPr algn="ctr"/>
            <a:r>
              <a:rPr lang="en-US" sz="2000" b="1">
                <a:latin typeface="Calibri" pitchFamily="34" charset="0"/>
              </a:rPr>
              <a:t>Within this period high level specialists will be educated in the following fields: </a:t>
            </a:r>
          </a:p>
          <a:p>
            <a:pPr algn="ctr"/>
            <a:endParaRPr lang="en-US" sz="2000">
              <a:latin typeface="Calibri" pitchFamily="34" charset="0"/>
            </a:endParaRPr>
          </a:p>
          <a:p>
            <a:pPr algn="ctr">
              <a:buFontTx/>
              <a:buChar char="-"/>
            </a:pPr>
            <a:r>
              <a:rPr lang="en-US" sz="2000">
                <a:latin typeface="Calibri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Industrial electronics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Vacuum technique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RF engineering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Accelerator physics and technique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Superconducting magnetic systems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Cryogenics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Automatic control systems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Particle detectors</a:t>
            </a:r>
          </a:p>
          <a:p>
            <a:pPr algn="ctr">
              <a:buFontTx/>
              <a:buChar char="-"/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Radiation safety</a:t>
            </a: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D:\Неразобранное\Temp\пыр пыр\SAM_6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784225"/>
            <a:ext cx="36195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D:\Неразобранное\Temp\пыр пыр\SAM_6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925" y="3627438"/>
            <a:ext cx="36258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6" descr="DSCN27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650" y="3602038"/>
            <a:ext cx="467042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4"/>
          <p:cNvSpPr txBox="1">
            <a:spLocks noChangeArrowheads="1"/>
          </p:cNvSpPr>
          <p:nvPr/>
        </p:nvSpPr>
        <p:spPr bwMode="auto">
          <a:xfrm>
            <a:off x="2143125" y="0"/>
            <a:ext cx="5500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JINR University Center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1428750" y="928688"/>
            <a:ext cx="25177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Practice in: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Vacuum technique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RF engineering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Industrial electronics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Radiation safety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Linear accelerators</a:t>
            </a: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Free electron lasers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57352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F1CAA8D-258B-4B5F-9842-450180189EE5}" type="slidenum">
              <a:rPr lang="ru-RU">
                <a:latin typeface="Arial" charset="0"/>
              </a:rPr>
              <a:pPr>
                <a:defRPr/>
              </a:pPr>
              <a:t>28</a:t>
            </a:fld>
            <a:endParaRPr lang="ru-RU">
              <a:latin typeface="Arial" charset="0"/>
            </a:endParaRPr>
          </a:p>
        </p:txBody>
      </p:sp>
      <p:sp>
        <p:nvSpPr>
          <p:cNvPr id="29705" name="TextBox 7"/>
          <p:cNvSpPr txBox="1">
            <a:spLocks noChangeArrowheads="1"/>
          </p:cNvSpPr>
          <p:nvPr/>
        </p:nvSpPr>
        <p:spPr bwMode="auto">
          <a:xfrm>
            <a:off x="954088" y="6396038"/>
            <a:ext cx="7923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First international student team got the practice in July 2015</a:t>
            </a: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NICA_header_bl-wh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1270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10"/>
          <p:cNvSpPr txBox="1">
            <a:spLocks noChangeArrowheads="1"/>
          </p:cNvSpPr>
          <p:nvPr/>
        </p:nvSpPr>
        <p:spPr bwMode="auto">
          <a:xfrm>
            <a:off x="2500313" y="142875"/>
            <a:ext cx="4083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Georgia" pitchFamily="18" charset="0"/>
              </a:rPr>
              <a:t>Virtual excursions</a:t>
            </a:r>
          </a:p>
        </p:txBody>
      </p:sp>
      <p:sp>
        <p:nvSpPr>
          <p:cNvPr id="30724" name="TextBox 11"/>
          <p:cNvSpPr txBox="1">
            <a:spLocks noChangeArrowheads="1"/>
          </p:cNvSpPr>
          <p:nvPr/>
        </p:nvSpPr>
        <p:spPr bwMode="auto">
          <a:xfrm>
            <a:off x="1357313" y="6072188"/>
            <a:ext cx="7072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http://uc2.jinr.ru/pano/nuclotron/</a:t>
            </a:r>
            <a:endParaRPr lang="ru-RU" sz="32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000125"/>
            <a:ext cx="8764587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museum.jinr.ru/jinr/1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357313"/>
            <a:ext cx="40005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4237038" y="1357313"/>
            <a:ext cx="4906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End of 60-th – acceleration of ions</a:t>
            </a:r>
          </a:p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70-th – observation of nuclear cumulative effect </a:t>
            </a:r>
          </a:p>
        </p:txBody>
      </p:sp>
      <p:pic>
        <p:nvPicPr>
          <p:cNvPr id="1030" name="Picture 12" descr="http://museum.jinr.ru/jinr/2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2928938"/>
            <a:ext cx="24780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929438" y="2571750"/>
          <a:ext cx="2038350" cy="3041650"/>
        </p:xfrm>
        <a:graphic>
          <a:graphicData uri="http://schemas.openxmlformats.org/presentationml/2006/ole">
            <p:oleObj spid="_x0000_s1026" name="Документ" r:id="rId6" imgW="2039040" imgH="3042000" progId="Word.Document.8">
              <p:embed/>
            </p:oleObj>
          </a:graphicData>
        </a:graphic>
      </p:graphicFrame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2071688" y="142875"/>
            <a:ext cx="5305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Relativistic nuclear physics</a:t>
            </a:r>
            <a:endParaRPr lang="ru-RU" sz="3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7429500" y="5643563"/>
            <a:ext cx="1250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66"/>
                </a:solidFill>
                <a:latin typeface="Calibri" pitchFamily="34" charset="0"/>
              </a:rPr>
              <a:t>A.M.Baldin</a:t>
            </a:r>
          </a:p>
        </p:txBody>
      </p:sp>
      <p:sp>
        <p:nvSpPr>
          <p:cNvPr id="1033" name="Text Box 4"/>
          <p:cNvSpPr txBox="1">
            <a:spLocks noChangeArrowheads="1"/>
          </p:cNvSpPr>
          <p:nvPr/>
        </p:nvSpPr>
        <p:spPr bwMode="auto">
          <a:xfrm>
            <a:off x="4786313" y="564356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b="1">
                <a:solidFill>
                  <a:srgbClr val="002060"/>
                </a:solidFill>
              </a:rPr>
              <a:t>V.I. Veksler</a:t>
            </a:r>
            <a:r>
              <a:rPr kumimoji="1" lang="en-GB" b="1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000125"/>
            <a:ext cx="6373813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3857625" y="1643063"/>
            <a:ext cx="386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Start of the collider operation 2020</a:t>
            </a:r>
            <a:endParaRPr lang="ru-RU" sz="200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13" descr="_MG_6703a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000125"/>
            <a:ext cx="7707312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214313" y="142875"/>
            <a:ext cx="858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First Superconducting heavy ion accelerator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1258888" y="5572125"/>
            <a:ext cx="67659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ru-RU" sz="2600" b="1">
                <a:solidFill>
                  <a:srgbClr val="000080"/>
                </a:solidFill>
              </a:rPr>
              <a:t>Nuclotron – Superconducting Synchrotron</a:t>
            </a:r>
          </a:p>
          <a:p>
            <a:pPr algn="ctr"/>
            <a:r>
              <a:rPr kumimoji="1" lang="en-US" sz="2600" b="1">
                <a:solidFill>
                  <a:srgbClr val="000080"/>
                </a:solidFill>
              </a:rPr>
              <a:t>operation since </a:t>
            </a:r>
            <a:r>
              <a:rPr kumimoji="1" lang="ru-RU" sz="2600" b="1">
                <a:solidFill>
                  <a:srgbClr val="000080"/>
                </a:solidFill>
              </a:rPr>
              <a:t>1993</a:t>
            </a:r>
            <a:endParaRPr kumimoji="1"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0" y="142875"/>
            <a:ext cx="9004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The primary purpose of the NICA construction</a:t>
            </a:r>
            <a:endParaRPr lang="ru-RU" sz="36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785813" y="928688"/>
            <a:ext cx="77724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The project comprises experimental studies of </a:t>
            </a: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fundamental</a:t>
            </a:r>
            <a:r>
              <a:rPr lang="en-US" sz="2000">
                <a:latin typeface="Calibri" pitchFamily="34" charset="0"/>
              </a:rPr>
              <a:t> character </a:t>
            </a:r>
          </a:p>
          <a:p>
            <a:r>
              <a:rPr lang="en-US" sz="2000">
                <a:latin typeface="Calibri" pitchFamily="34" charset="0"/>
              </a:rPr>
              <a:t>in the fields of the following directions:</a:t>
            </a:r>
            <a:endParaRPr lang="ru-RU" sz="200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000">
                <a:latin typeface="Calibri" pitchFamily="34" charset="0"/>
              </a:rPr>
              <a:t> Relativistic nuclear physics;</a:t>
            </a:r>
            <a:endParaRPr lang="ru-RU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- Spin physics in high and middle energy range of interacting particles;</a:t>
            </a:r>
            <a:endParaRPr lang="ru-RU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- Radiobiology.</a:t>
            </a:r>
            <a:endParaRPr lang="ru-RU" sz="2000">
              <a:latin typeface="Calibri" pitchFamily="34" charset="0"/>
            </a:endParaRPr>
          </a:p>
          <a:p>
            <a:endParaRPr lang="en-US" sz="2000" b="1">
              <a:latin typeface="Calibri" pitchFamily="34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Applied researches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based on particle beams generated at NICA </a:t>
            </a:r>
          </a:p>
          <a:p>
            <a:r>
              <a:rPr lang="en-US" sz="2000">
                <a:latin typeface="Calibri" pitchFamily="34" charset="0"/>
              </a:rPr>
              <a:t>are dedicated to development of novel technologies in material science, </a:t>
            </a:r>
          </a:p>
          <a:p>
            <a:r>
              <a:rPr lang="en-US" sz="2000">
                <a:latin typeface="Calibri" pitchFamily="34" charset="0"/>
              </a:rPr>
              <a:t>environmental problems resolution, energy generation, </a:t>
            </a:r>
          </a:p>
          <a:p>
            <a:r>
              <a:rPr lang="en-US" sz="2000">
                <a:latin typeface="Calibri" pitchFamily="34" charset="0"/>
              </a:rPr>
              <a:t>particle beam therapy and others. </a:t>
            </a:r>
          </a:p>
          <a:p>
            <a:endParaRPr lang="en-US" sz="2000" b="1">
              <a:latin typeface="Calibri" pitchFamily="34" charset="0"/>
            </a:endParaRPr>
          </a:p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Education program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is one of the first priority activities at JINR, </a:t>
            </a:r>
          </a:p>
          <a:p>
            <a:r>
              <a:rPr lang="en-US" sz="2000">
                <a:latin typeface="Calibri" pitchFamily="34" charset="0"/>
              </a:rPr>
              <a:t>as formulated in JINR Roadmap. </a:t>
            </a:r>
          </a:p>
          <a:p>
            <a:r>
              <a:rPr lang="en-US" sz="2000">
                <a:latin typeface="Calibri" pitchFamily="34" charset="0"/>
              </a:rPr>
              <a:t>The proposed NICA facility offers various possibilities for teaching </a:t>
            </a:r>
          </a:p>
          <a:p>
            <a:r>
              <a:rPr lang="en-US" sz="2000">
                <a:latin typeface="Calibri" pitchFamily="34" charset="0"/>
              </a:rPr>
              <a:t>and qualification procedures including practice at experimental set ups, </a:t>
            </a:r>
          </a:p>
          <a:p>
            <a:r>
              <a:rPr lang="en-US" sz="2000">
                <a:latin typeface="Calibri" pitchFamily="34" charset="0"/>
              </a:rPr>
              <a:t>preparation of diploma works, PhD, and doctoral theses.</a:t>
            </a:r>
            <a:endParaRPr lang="ru-RU" sz="2000">
              <a:latin typeface="Calibri" pitchFamily="34" charset="0"/>
            </a:endParaRPr>
          </a:p>
          <a:p>
            <a:endParaRPr lang="ru-RU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h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857250"/>
            <a:ext cx="63754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643063" y="142875"/>
            <a:ext cx="559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The NICA complex includes:</a:t>
            </a:r>
            <a:r>
              <a:rPr lang="en-US" sz="3600">
                <a:latin typeface="Calibri" pitchFamily="34" charset="0"/>
              </a:rPr>
              <a:t> </a:t>
            </a:r>
            <a:endParaRPr lang="ru-RU" sz="360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4357688"/>
            <a:ext cx="871537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Set of accelerators providing the particle beams for fixed target and collider experiments,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Experimental facilities,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</a:t>
            </a:r>
            <a:r>
              <a:rPr lang="en-US" sz="2000" dirty="0">
                <a:latin typeface="+mj-lt"/>
                <a:cs typeface="Abadi MT Condensed Extra Bold" charset="0"/>
              </a:rPr>
              <a:t>Line for assembling and cryogenic testing of  SC-magnets</a:t>
            </a:r>
            <a:r>
              <a:rPr lang="en-US" sz="2000" dirty="0">
                <a:latin typeface="+mn-lt"/>
              </a:rPr>
              <a:t>,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Workshops for construction of the detector elements,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NICA innovation center,</a:t>
            </a:r>
            <a:endParaRPr lang="ru-RU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- Required infrastructure.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714375" y="928688"/>
            <a:ext cx="76692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Baryonic Matter at Nuclotron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(BM@N) – </a:t>
            </a:r>
          </a:p>
          <a:p>
            <a:r>
              <a:rPr lang="en-US" sz="2000">
                <a:latin typeface="Calibri" pitchFamily="34" charset="0"/>
              </a:rPr>
              <a:t>fixed target experiment at the Nuclotron extracted beams </a:t>
            </a:r>
          </a:p>
          <a:p>
            <a:r>
              <a:rPr lang="en-US" sz="2000">
                <a:latin typeface="Calibri" pitchFamily="34" charset="0"/>
              </a:rPr>
              <a:t>which main goals are investigations of strange / multi-strange hyperon, </a:t>
            </a:r>
          </a:p>
          <a:p>
            <a:r>
              <a:rPr lang="en-US" sz="2000">
                <a:latin typeface="Calibri" pitchFamily="34" charset="0"/>
              </a:rPr>
              <a:t>hypernuclei production and</a:t>
            </a:r>
            <a:r>
              <a:rPr lang="en-US" sz="2000" i="1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short range correlations.</a:t>
            </a:r>
            <a:endParaRPr lang="ru-RU" sz="20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785938" y="142875"/>
            <a:ext cx="554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Main experimental facilities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/>
          <a:srcRect b="22896"/>
          <a:stretch>
            <a:fillRect/>
          </a:stretch>
        </p:blipFill>
        <p:spPr bwMode="auto">
          <a:xfrm>
            <a:off x="785813" y="2357438"/>
            <a:ext cx="7605712" cy="3643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87313" y="1000125"/>
            <a:ext cx="9056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Multi Purpose Detector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(MPD) </a:t>
            </a:r>
          </a:p>
          <a:p>
            <a:r>
              <a:rPr lang="en-US" sz="2000">
                <a:latin typeface="Calibri" pitchFamily="34" charset="0"/>
              </a:rPr>
              <a:t>aiming to study of hot and dense strongly interacting matter in heavy ion (up to Au) </a:t>
            </a:r>
          </a:p>
          <a:p>
            <a:r>
              <a:rPr lang="en-US" sz="2000">
                <a:latin typeface="Calibri" pitchFamily="34" charset="0"/>
              </a:rPr>
              <a:t>collisions at the centre-of-mass energy range of max baryonic density (up to 11 GeV).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1785938" y="142875"/>
            <a:ext cx="554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Main experimental facilities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221" name="Picture 7" descr="mpd_view_all"/>
          <p:cNvPicPr>
            <a:picLocks noChangeAspect="1" noChangeArrowheads="1"/>
          </p:cNvPicPr>
          <p:nvPr/>
        </p:nvPicPr>
        <p:blipFill>
          <a:blip r:embed="rId3" cstate="print"/>
          <a:srcRect l="5923" t="6287" r="4846" b="1572"/>
          <a:stretch>
            <a:fillRect/>
          </a:stretch>
        </p:blipFill>
        <p:spPr bwMode="auto">
          <a:xfrm>
            <a:off x="1500188" y="2071688"/>
            <a:ext cx="5884862" cy="4167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ICA_header_blu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428625" y="1071563"/>
            <a:ext cx="8585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Spin Physics Detector</a:t>
            </a:r>
            <a:r>
              <a:rPr lang="en-US" sz="200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(SPD) aiming to study of spin physics with colliding beams </a:t>
            </a:r>
          </a:p>
          <a:p>
            <a:r>
              <a:rPr lang="en-US" sz="2000">
                <a:latin typeface="Calibri" pitchFamily="34" charset="0"/>
              </a:rPr>
              <a:t>of polarized deuterons and protons at the energies up to 27 GeV (for protons).</a:t>
            </a:r>
            <a:endParaRPr lang="ru-RU" sz="2000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785938" y="142875"/>
            <a:ext cx="554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itchFamily="34" charset="0"/>
              </a:rPr>
              <a:t>Main experimental facilities</a:t>
            </a:r>
            <a:endParaRPr lang="ru-RU" sz="3600" b="1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10245" name="Группа 11"/>
          <p:cNvGrpSpPr>
            <a:grpSpLocks/>
          </p:cNvGrpSpPr>
          <p:nvPr/>
        </p:nvGrpSpPr>
        <p:grpSpPr bwMode="auto">
          <a:xfrm>
            <a:off x="571500" y="1785938"/>
            <a:ext cx="8143875" cy="4687887"/>
            <a:chOff x="0" y="838200"/>
            <a:chExt cx="9070975" cy="5921375"/>
          </a:xfrm>
        </p:grpSpPr>
        <p:pic>
          <p:nvPicPr>
            <p:cNvPr id="10246" name="Рисунок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33800"/>
              <a:ext cx="5410200" cy="30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838200"/>
              <a:ext cx="3713163" cy="280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14800" y="1143000"/>
              <a:ext cx="3838575" cy="17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9" name="Рисунок 2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38750" y="3962400"/>
              <a:ext cx="3832225" cy="242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1258</Words>
  <Application>Microsoft Office PowerPoint</Application>
  <PresentationFormat>Экран (4:3)</PresentationFormat>
  <Paragraphs>229</Paragraphs>
  <Slides>30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Times New Roman</vt:lpstr>
      <vt:lpstr>Abadi MT Condensed Extra Bold</vt:lpstr>
      <vt:lpstr>MS PGothic</vt:lpstr>
      <vt:lpstr>Wingdings</vt:lpstr>
      <vt:lpstr>Comic Sans MS</vt:lpstr>
      <vt:lpstr>Georgia</vt:lpstr>
      <vt:lpstr>Тема Office</vt:lpstr>
      <vt:lpstr>Документ Microsoft Word</vt:lpstr>
      <vt:lpstr>NICA accelerator complex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New buildings of the NICA complex</vt:lpstr>
      <vt:lpstr>Слайд 13</vt:lpstr>
      <vt:lpstr> NICA innovation center   </vt:lpstr>
      <vt:lpstr> Line for assembling and cryogenic testing  of  SC-magnets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 accelerator complex  </dc:title>
  <dc:creator>SAO</dc:creator>
  <cp:lastModifiedBy>SAO</cp:lastModifiedBy>
  <cp:revision>41</cp:revision>
  <dcterms:created xsi:type="dcterms:W3CDTF">2018-02-08T12:19:41Z</dcterms:created>
  <dcterms:modified xsi:type="dcterms:W3CDTF">2018-04-16T10:36:46Z</dcterms:modified>
</cp:coreProperties>
</file>