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3"/>
  </p:notesMasterIdLst>
  <p:sldIdLst>
    <p:sldId id="256" r:id="rId2"/>
    <p:sldId id="258" r:id="rId3"/>
    <p:sldId id="261" r:id="rId4"/>
    <p:sldId id="259" r:id="rId5"/>
    <p:sldId id="260" r:id="rId6"/>
    <p:sldId id="264" r:id="rId7"/>
    <p:sldId id="265" r:id="rId8"/>
    <p:sldId id="263" r:id="rId9"/>
    <p:sldId id="262" r:id="rId10"/>
    <p:sldId id="285" r:id="rId11"/>
    <p:sldId id="273" r:id="rId12"/>
    <p:sldId id="292" r:id="rId13"/>
    <p:sldId id="271" r:id="rId14"/>
    <p:sldId id="288" r:id="rId15"/>
    <p:sldId id="289" r:id="rId16"/>
    <p:sldId id="291" r:id="rId17"/>
    <p:sldId id="290" r:id="rId18"/>
    <p:sldId id="284" r:id="rId19"/>
    <p:sldId id="269" r:id="rId20"/>
    <p:sldId id="293" r:id="rId21"/>
    <p:sldId id="268" r:id="rId22"/>
    <p:sldId id="298" r:id="rId23"/>
    <p:sldId id="299" r:id="rId24"/>
    <p:sldId id="300" r:id="rId25"/>
    <p:sldId id="301" r:id="rId26"/>
    <p:sldId id="295" r:id="rId27"/>
    <p:sldId id="286" r:id="rId28"/>
    <p:sldId id="296" r:id="rId29"/>
    <p:sldId id="297" r:id="rId30"/>
    <p:sldId id="272" r:id="rId31"/>
    <p:sldId id="279" r:id="rId32"/>
  </p:sldIdLst>
  <p:sldSz cx="9144000" cy="6858000" type="screen4x3"/>
  <p:notesSz cx="6858000" cy="9144000"/>
  <p:embeddedFontLst>
    <p:embeddedFont>
      <p:font typeface="Raleway" panose="020B0604020202020204" charset="-52"/>
      <p:regular r:id="rId34"/>
      <p:bold r:id="rId35"/>
      <p:italic r:id="rId36"/>
      <p:boldItalic r:id="rId37"/>
    </p:embeddedFont>
    <p:embeddedFont>
      <p:font typeface="Lat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15"/>
    <a:srgbClr val="218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84595E-8126-4BE8-934F-98C05D2DC1D8}">
  <a:tblStyle styleId="{7484595E-8126-4BE8-934F-98C05D2DC1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108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745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763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246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946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09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8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20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52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173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312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015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033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497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803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23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  <a:endParaRPr sz="9600" b="1">
              <a:solidFill>
                <a:srgbClr val="97ABBC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893700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3386404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5879107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2185C5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538543" y="1623844"/>
            <a:ext cx="7471599" cy="2377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smtClean="0"/>
              <a:t>Comparison </a:t>
            </a:r>
            <a:r>
              <a:rPr lang="en-US" sz="3600" dirty="0"/>
              <a:t>of different convolution neural network </a:t>
            </a:r>
            <a:r>
              <a:rPr lang="en-US" sz="3600" dirty="0" smtClean="0"/>
              <a:t>architectures</a:t>
            </a:r>
            <a:endParaRPr sz="3600" dirty="0"/>
          </a:p>
        </p:txBody>
      </p:sp>
      <p:sp>
        <p:nvSpPr>
          <p:cNvPr id="3" name="Google Shape;88;p12"/>
          <p:cNvSpPr txBox="1">
            <a:spLocks/>
          </p:cNvSpPr>
          <p:nvPr/>
        </p:nvSpPr>
        <p:spPr>
          <a:xfrm>
            <a:off x="538543" y="3379862"/>
            <a:ext cx="7471599" cy="196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3600" dirty="0" smtClean="0"/>
              <a:t>for the solution of the problem of emotion recognition by facial expression</a:t>
            </a:r>
            <a:endParaRPr lang="en-US" sz="3600" dirty="0"/>
          </a:p>
        </p:txBody>
      </p:sp>
      <p:sp>
        <p:nvSpPr>
          <p:cNvPr id="4" name="Google Shape;145;p19"/>
          <p:cNvSpPr txBox="1">
            <a:spLocks/>
          </p:cNvSpPr>
          <p:nvPr/>
        </p:nvSpPr>
        <p:spPr>
          <a:xfrm>
            <a:off x="3364992" y="86172"/>
            <a:ext cx="5591710" cy="90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Distributed Computing and Grid-technologies in Science and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</a:rPr>
              <a:t>Education. GRID 2018</a:t>
            </a:r>
            <a:endParaRPr lang="en-US" sz="1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Google Shape;145;p19"/>
          <p:cNvSpPr txBox="1">
            <a:spLocks/>
          </p:cNvSpPr>
          <p:nvPr/>
        </p:nvSpPr>
        <p:spPr>
          <a:xfrm>
            <a:off x="1335024" y="5687568"/>
            <a:ext cx="7621678" cy="95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Postgraduate student,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Dubna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university </a:t>
            </a:r>
            <a:r>
              <a:rPr lang="en-US" sz="1600" b="1" dirty="0" err="1" smtClean="0">
                <a:solidFill>
                  <a:schemeClr val="bg1">
                    <a:lumMod val="65000"/>
                  </a:schemeClr>
                </a:solidFill>
              </a:rPr>
              <a:t>Vorontsov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 A. O.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PhD in Computer Science,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Oxford,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Saïd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Business School </a:t>
            </a:r>
            <a:r>
              <a:rPr lang="en-US" sz="1600" b="1" dirty="0" err="1" smtClean="0">
                <a:solidFill>
                  <a:schemeClr val="bg1">
                    <a:lumMod val="65000"/>
                  </a:schemeClr>
                </a:solidFill>
              </a:rPr>
              <a:t>Efremova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 N. A.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PhD in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Physico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-Mathematical Sciences, CC RAS </a:t>
            </a:r>
            <a:r>
              <a:rPr lang="en-US" sz="1600" b="1" dirty="0" err="1" smtClean="0">
                <a:solidFill>
                  <a:schemeClr val="bg1">
                    <a:lumMod val="65000"/>
                  </a:schemeClr>
                </a:solidFill>
              </a:rPr>
              <a:t>Averkin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 A.N.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rgbClr val="7ECEFD"/>
                </a:solidFill>
              </a:rPr>
              <a:t>2.</a:t>
            </a:r>
          </a:p>
          <a:p>
            <a:pPr lvl="0"/>
            <a:r>
              <a:rPr lang="en-US" dirty="0" smtClean="0"/>
              <a:t>My </a:t>
            </a:r>
            <a:r>
              <a:rPr lang="en-US" dirty="0"/>
              <a:t>own </a:t>
            </a:r>
            <a:r>
              <a:rPr lang="en-US" dirty="0" smtClean="0"/>
              <a:t>research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And how I started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67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83298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Technologies overview</a:t>
            </a:r>
            <a:endParaRPr b="1"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body" idx="1"/>
          </p:nvPr>
        </p:nvSpPr>
        <p:spPr>
          <a:xfrm>
            <a:off x="893700" y="2514600"/>
            <a:ext cx="24912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Python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 smtClean="0"/>
              <a:t>The most popular programming language for deep learning researchers.</a:t>
            </a:r>
            <a:endParaRPr sz="1200" dirty="0"/>
          </a:p>
        </p:txBody>
      </p:sp>
      <p:sp>
        <p:nvSpPr>
          <p:cNvPr id="261" name="Google Shape;261;p29"/>
          <p:cNvSpPr txBox="1">
            <a:spLocks noGrp="1"/>
          </p:cNvSpPr>
          <p:nvPr>
            <p:ph type="body" idx="2"/>
          </p:nvPr>
        </p:nvSpPr>
        <p:spPr>
          <a:xfrm>
            <a:off x="3512560" y="2514600"/>
            <a:ext cx="24912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TensorFlow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 smtClean="0"/>
              <a:t>One of the most powerful frameworks for deep learning developed by Google team.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62" name="Google Shape;262;p29"/>
          <p:cNvSpPr txBox="1">
            <a:spLocks noGrp="1"/>
          </p:cNvSpPr>
          <p:nvPr>
            <p:ph type="body" idx="3"/>
          </p:nvPr>
        </p:nvSpPr>
        <p:spPr>
          <a:xfrm>
            <a:off x="6131420" y="2514600"/>
            <a:ext cx="24912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OpenCV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smtClean="0"/>
              <a:t>A framework with a huge API for working with images. Used it in preprocessing for cropping, changing a color scheme and size of an image. 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63" name="Google Shape;263;p29"/>
          <p:cNvSpPr txBox="1">
            <a:spLocks noGrp="1"/>
          </p:cNvSpPr>
          <p:nvPr>
            <p:ph type="body" idx="1"/>
          </p:nvPr>
        </p:nvSpPr>
        <p:spPr>
          <a:xfrm>
            <a:off x="893700" y="4876800"/>
            <a:ext cx="24912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/>
              <a:t>AWS EC2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Is the color of gold, butter and ripe lemons. In the spectrum of visible light, yellow is found between green and orange.</a:t>
            </a:r>
            <a:endParaRPr sz="1200" dirty="0"/>
          </a:p>
        </p:txBody>
      </p:sp>
      <p:sp>
        <p:nvSpPr>
          <p:cNvPr id="264" name="Google Shape;264;p29"/>
          <p:cNvSpPr txBox="1">
            <a:spLocks noGrp="1"/>
          </p:cNvSpPr>
          <p:nvPr>
            <p:ph type="body" idx="2"/>
          </p:nvPr>
        </p:nvSpPr>
        <p:spPr>
          <a:xfrm>
            <a:off x="3512560" y="4876800"/>
            <a:ext cx="24912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dlib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 smtClean="0"/>
              <a:t>A C++ library with python API for fast and accurate face detection.</a:t>
            </a:r>
            <a:endParaRPr sz="1200" dirty="0"/>
          </a:p>
        </p:txBody>
      </p:sp>
      <p:sp>
        <p:nvSpPr>
          <p:cNvPr id="265" name="Google Shape;265;p29"/>
          <p:cNvSpPr txBox="1">
            <a:spLocks noGrp="1"/>
          </p:cNvSpPr>
          <p:nvPr>
            <p:ph type="body" idx="3"/>
          </p:nvPr>
        </p:nvSpPr>
        <p:spPr>
          <a:xfrm>
            <a:off x="6131420" y="4876800"/>
            <a:ext cx="2491200" cy="627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And a little bit of time.</a:t>
            </a:r>
            <a:endParaRPr sz="1200" dirty="0"/>
          </a:p>
        </p:txBody>
      </p:sp>
      <p:sp>
        <p:nvSpPr>
          <p:cNvPr id="272" name="Google Shape;272;p29"/>
          <p:cNvSpPr/>
          <p:nvPr/>
        </p:nvSpPr>
        <p:spPr>
          <a:xfrm>
            <a:off x="3786407" y="2044356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29"/>
          <p:cNvGrpSpPr/>
          <p:nvPr/>
        </p:nvGrpSpPr>
        <p:grpSpPr>
          <a:xfrm>
            <a:off x="6399585" y="2039471"/>
            <a:ext cx="358351" cy="381822"/>
            <a:chOff x="5970800" y="1619250"/>
            <a:chExt cx="428650" cy="456725"/>
          </a:xfrm>
        </p:grpSpPr>
        <p:sp>
          <p:nvSpPr>
            <p:cNvPr id="274" name="Google Shape;274;p2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29"/>
          <p:cNvGrpSpPr/>
          <p:nvPr/>
        </p:nvGrpSpPr>
        <p:grpSpPr>
          <a:xfrm>
            <a:off x="1148234" y="4403368"/>
            <a:ext cx="351204" cy="324661"/>
            <a:chOff x="5975075" y="2327500"/>
            <a:chExt cx="420100" cy="388350"/>
          </a:xfrm>
        </p:grpSpPr>
        <p:sp>
          <p:nvSpPr>
            <p:cNvPr id="280" name="Google Shape;280;p2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29"/>
          <p:cNvGrpSpPr/>
          <p:nvPr/>
        </p:nvGrpSpPr>
        <p:grpSpPr>
          <a:xfrm>
            <a:off x="3740456" y="4407454"/>
            <a:ext cx="427781" cy="316489"/>
            <a:chOff x="5255200" y="3006475"/>
            <a:chExt cx="511700" cy="378575"/>
          </a:xfrm>
        </p:grpSpPr>
        <p:sp>
          <p:nvSpPr>
            <p:cNvPr id="283" name="Google Shape;283;p2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29"/>
          <p:cNvGrpSpPr/>
          <p:nvPr/>
        </p:nvGrpSpPr>
        <p:grpSpPr>
          <a:xfrm>
            <a:off x="1138523" y="2045066"/>
            <a:ext cx="370599" cy="370620"/>
            <a:chOff x="570875" y="4322250"/>
            <a:chExt cx="443300" cy="443325"/>
          </a:xfrm>
        </p:grpSpPr>
        <p:sp>
          <p:nvSpPr>
            <p:cNvPr id="286" name="Google Shape;286;p2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29"/>
          <p:cNvGrpSpPr/>
          <p:nvPr/>
        </p:nvGrpSpPr>
        <p:grpSpPr>
          <a:xfrm>
            <a:off x="6409284" y="4394685"/>
            <a:ext cx="342008" cy="342028"/>
            <a:chOff x="6654650" y="3665275"/>
            <a:chExt cx="409100" cy="409125"/>
          </a:xfrm>
        </p:grpSpPr>
        <p:sp>
          <p:nvSpPr>
            <p:cNvPr id="291" name="Google Shape;291;p2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2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44" y="1774720"/>
            <a:ext cx="732560" cy="784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63" y="1827538"/>
            <a:ext cx="704662" cy="704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340" y="1738440"/>
            <a:ext cx="904875" cy="857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85" y="4262881"/>
            <a:ext cx="1642405" cy="605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22" y="4242245"/>
            <a:ext cx="1036069" cy="739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ctrTitle" idx="4294967295"/>
          </p:nvPr>
        </p:nvSpPr>
        <p:spPr>
          <a:xfrm>
            <a:off x="940500" y="711600"/>
            <a:ext cx="75177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6600" b="1" dirty="0">
                <a:solidFill>
                  <a:srgbClr val="FF9715"/>
                </a:solidFill>
                <a:latin typeface="Lato"/>
                <a:ea typeface="Lato"/>
                <a:cs typeface="Lato"/>
                <a:sym typeface="Lato"/>
              </a:rPr>
              <a:t>35,500</a:t>
            </a:r>
            <a:endParaRPr sz="6600" b="1" dirty="0">
              <a:solidFill>
                <a:srgbClr val="FF971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4294967295"/>
          </p:nvPr>
        </p:nvSpPr>
        <p:spPr>
          <a:xfrm>
            <a:off x="940500" y="1729346"/>
            <a:ext cx="335718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/>
              <a:t>The number of images in FER2013 dataset</a:t>
            </a:r>
            <a:endParaRPr sz="2400" dirty="0"/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4294967295"/>
          </p:nvPr>
        </p:nvSpPr>
        <p:spPr>
          <a:xfrm>
            <a:off x="940500" y="4521603"/>
            <a:ext cx="75177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rgbClr val="7ECEFD"/>
                </a:solidFill>
                <a:latin typeface="Lato"/>
                <a:ea typeface="Lato"/>
                <a:cs typeface="Lato"/>
                <a:sym typeface="Lato"/>
              </a:rPr>
              <a:t>270</a:t>
            </a:r>
            <a:r>
              <a:rPr lang="en" sz="7200" b="1" dirty="0" smtClean="0">
                <a:solidFill>
                  <a:srgbClr val="7ECEFD"/>
                </a:solidFill>
                <a:latin typeface="Lato"/>
                <a:ea typeface="Lato"/>
                <a:cs typeface="Lato"/>
                <a:sym typeface="Lato"/>
              </a:rPr>
              <a:t> Mb</a:t>
            </a:r>
            <a:endParaRPr sz="7200" b="1" dirty="0">
              <a:solidFill>
                <a:srgbClr val="7ECEF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4294967295"/>
          </p:nvPr>
        </p:nvSpPr>
        <p:spPr>
          <a:xfrm>
            <a:off x="940500" y="5539350"/>
            <a:ext cx="75177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/>
              <a:t>Total amount of data</a:t>
            </a:r>
            <a:endParaRPr sz="2400" dirty="0"/>
          </a:p>
        </p:txBody>
      </p:sp>
      <p:sp>
        <p:nvSpPr>
          <p:cNvPr id="234" name="Google Shape;234;p27"/>
          <p:cNvSpPr txBox="1">
            <a:spLocks noGrp="1"/>
          </p:cNvSpPr>
          <p:nvPr>
            <p:ph type="ctrTitle" idx="4294967295"/>
          </p:nvPr>
        </p:nvSpPr>
        <p:spPr>
          <a:xfrm>
            <a:off x="940500" y="2616602"/>
            <a:ext cx="75177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48x48</a:t>
            </a:r>
            <a:endParaRPr sz="4800" b="1" dirty="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27"/>
          <p:cNvSpPr txBox="1">
            <a:spLocks noGrp="1"/>
          </p:cNvSpPr>
          <p:nvPr>
            <p:ph type="subTitle" idx="4294967295"/>
          </p:nvPr>
        </p:nvSpPr>
        <p:spPr>
          <a:xfrm>
            <a:off x="940500" y="3634348"/>
            <a:ext cx="75177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/>
              <a:t>Shape of grayscaled images</a:t>
            </a:r>
            <a:endParaRPr sz="2400" dirty="0"/>
          </a:p>
        </p:txBody>
      </p:sp>
      <p:sp>
        <p:nvSpPr>
          <p:cNvPr id="236" name="Google Shape;236;p27"/>
          <p:cNvSpPr/>
          <p:nvPr/>
        </p:nvSpPr>
        <p:spPr>
          <a:xfrm>
            <a:off x="0" y="86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/>
          <p:nvPr/>
        </p:nvSpPr>
        <p:spPr>
          <a:xfrm>
            <a:off x="0" y="2767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>
            <a:off x="0" y="467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80" y="2168562"/>
            <a:ext cx="3119436" cy="2353041"/>
          </a:xfrm>
          <a:prstGeom prst="rect">
            <a:avLst/>
          </a:prstGeom>
        </p:spPr>
      </p:pic>
      <p:sp>
        <p:nvSpPr>
          <p:cNvPr id="13" name="Google Shape;234;p27"/>
          <p:cNvSpPr txBox="1">
            <a:spLocks/>
          </p:cNvSpPr>
          <p:nvPr/>
        </p:nvSpPr>
        <p:spPr>
          <a:xfrm>
            <a:off x="5119308" y="1062989"/>
            <a:ext cx="3561396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6000" b="1" dirty="0" smtClean="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FER2013</a:t>
            </a:r>
            <a:endParaRPr lang="en-US" sz="4000" b="1" dirty="0">
              <a:solidFill>
                <a:srgbClr val="2185C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4666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ctrTitle" idx="4294967295"/>
          </p:nvPr>
        </p:nvSpPr>
        <p:spPr>
          <a:xfrm>
            <a:off x="940500" y="711600"/>
            <a:ext cx="75177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rgbClr val="FF9715"/>
                </a:solidFill>
                <a:latin typeface="Lato"/>
                <a:ea typeface="Lato"/>
                <a:cs typeface="Lato"/>
                <a:sym typeface="Lato"/>
              </a:rPr>
              <a:t>~1 million</a:t>
            </a:r>
            <a:endParaRPr sz="6600" b="1" dirty="0">
              <a:solidFill>
                <a:srgbClr val="FF971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4294967295"/>
          </p:nvPr>
        </p:nvSpPr>
        <p:spPr>
          <a:xfrm>
            <a:off x="940500" y="1729346"/>
            <a:ext cx="4125276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/>
              <a:t>The number of RGB images in dataset</a:t>
            </a:r>
            <a:endParaRPr sz="2400" dirty="0"/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4294967295"/>
          </p:nvPr>
        </p:nvSpPr>
        <p:spPr>
          <a:xfrm>
            <a:off x="940500" y="4521603"/>
            <a:ext cx="75177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rgbClr val="7ECEFD"/>
                </a:solidFill>
                <a:latin typeface="Lato"/>
                <a:ea typeface="Lato"/>
                <a:cs typeface="Lato"/>
                <a:sym typeface="Lato"/>
              </a:rPr>
              <a:t>120 Gb</a:t>
            </a:r>
            <a:endParaRPr sz="6600" b="1" dirty="0">
              <a:solidFill>
                <a:srgbClr val="7ECEF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4294967295"/>
          </p:nvPr>
        </p:nvSpPr>
        <p:spPr>
          <a:xfrm>
            <a:off x="940500" y="5539350"/>
            <a:ext cx="75177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/>
              <a:t>Total amount of data</a:t>
            </a:r>
            <a:endParaRPr sz="2400" dirty="0"/>
          </a:p>
        </p:txBody>
      </p:sp>
      <p:sp>
        <p:nvSpPr>
          <p:cNvPr id="234" name="Google Shape;234;p27"/>
          <p:cNvSpPr txBox="1">
            <a:spLocks noGrp="1"/>
          </p:cNvSpPr>
          <p:nvPr>
            <p:ph type="ctrTitle" idx="4294967295"/>
          </p:nvPr>
        </p:nvSpPr>
        <p:spPr>
          <a:xfrm>
            <a:off x="940500" y="2616602"/>
            <a:ext cx="75177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300 to 800</a:t>
            </a:r>
            <a:endParaRPr sz="4400" b="1" dirty="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27"/>
          <p:cNvSpPr txBox="1">
            <a:spLocks noGrp="1"/>
          </p:cNvSpPr>
          <p:nvPr>
            <p:ph type="subTitle" idx="4294967295"/>
          </p:nvPr>
        </p:nvSpPr>
        <p:spPr>
          <a:xfrm>
            <a:off x="940500" y="3634348"/>
            <a:ext cx="75177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/>
              <a:t>Shapes of images</a:t>
            </a:r>
            <a:endParaRPr sz="2400" dirty="0"/>
          </a:p>
        </p:txBody>
      </p:sp>
      <p:sp>
        <p:nvSpPr>
          <p:cNvPr id="236" name="Google Shape;236;p27"/>
          <p:cNvSpPr/>
          <p:nvPr/>
        </p:nvSpPr>
        <p:spPr>
          <a:xfrm>
            <a:off x="0" y="86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/>
          <p:nvPr/>
        </p:nvSpPr>
        <p:spPr>
          <a:xfrm>
            <a:off x="0" y="2767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>
            <a:off x="0" y="467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3" name="Google Shape;234;p27"/>
          <p:cNvSpPr txBox="1">
            <a:spLocks/>
          </p:cNvSpPr>
          <p:nvPr/>
        </p:nvSpPr>
        <p:spPr>
          <a:xfrm>
            <a:off x="5307886" y="968591"/>
            <a:ext cx="3666744" cy="1101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6000" b="1" dirty="0" err="1" smtClean="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AffectNet</a:t>
            </a:r>
            <a:endParaRPr lang="en-US" b="1" dirty="0">
              <a:solidFill>
                <a:srgbClr val="2185C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38" y="1985096"/>
            <a:ext cx="2971241" cy="3223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893700" y="808050"/>
            <a:ext cx="7372476" cy="6650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Computation graph</a:t>
            </a:r>
            <a:endParaRPr b="1" dirty="0"/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97" y="1473113"/>
            <a:ext cx="5029256" cy="5107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9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Neural network architecture</a:t>
            </a:r>
            <a:endParaRPr b="1" dirty="0"/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893700" y="1494569"/>
            <a:ext cx="4921884" cy="4566481"/>
          </a:xfrm>
          <a:prstGeom prst="rect">
            <a:avLst/>
          </a:prstGeom>
        </p:spPr>
      </p:pic>
      <p:sp>
        <p:nvSpPr>
          <p:cNvPr id="7" name="Google Shape;260;p29"/>
          <p:cNvSpPr txBox="1">
            <a:spLocks/>
          </p:cNvSpPr>
          <p:nvPr/>
        </p:nvSpPr>
        <p:spPr>
          <a:xfrm>
            <a:off x="6217950" y="2528597"/>
            <a:ext cx="2536975" cy="301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1800" dirty="0" smtClean="0"/>
              <a:t>Four pairs of convolution and pooling layers and three fully connected layers.</a:t>
            </a:r>
          </a:p>
          <a:p>
            <a:pPr marL="0" indent="0">
              <a:buFont typeface="Lato"/>
              <a:buNone/>
            </a:pPr>
            <a:r>
              <a:rPr lang="en-US" sz="1800" dirty="0" smtClean="0"/>
              <a:t>Eleven layers in total.</a:t>
            </a:r>
          </a:p>
          <a:p>
            <a:pPr marL="0" indent="0">
              <a:buFont typeface="Lato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2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FER2013 training results</a:t>
            </a:r>
            <a:endParaRPr b="1" dirty="0"/>
          </a:p>
        </p:txBody>
      </p:sp>
      <p:graphicFrame>
        <p:nvGraphicFramePr>
          <p:cNvPr id="202" name="Google Shape;202;p24"/>
          <p:cNvGraphicFramePr/>
          <p:nvPr>
            <p:extLst>
              <p:ext uri="{D42A27DB-BD31-4B8C-83A1-F6EECF244321}">
                <p14:modId xmlns:p14="http://schemas.microsoft.com/office/powerpoint/2010/main" val="3201589647"/>
              </p:ext>
            </p:extLst>
          </p:nvPr>
        </p:nvGraphicFramePr>
        <p:xfrm>
          <a:off x="952500" y="2085975"/>
          <a:ext cx="7239000" cy="2672100"/>
        </p:xfrm>
        <a:graphic>
          <a:graphicData uri="http://schemas.openxmlformats.org/drawingml/2006/table">
            <a:tbl>
              <a:tblPr>
                <a:noFill/>
                <a:tableStyleId>{7484595E-8126-4BE8-934F-98C05D2DC1D8}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Training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Validation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Test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Accuracy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69%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62</a:t>
                      </a: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%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60</a:t>
                      </a: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%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Precision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58</a:t>
                      </a: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%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Recall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r>
                        <a:rPr lang="en-US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%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3" name="Google Shape;203;p24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3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/>
              <a:t>AffectNet</a:t>
            </a:r>
            <a:r>
              <a:rPr lang="en-US" b="1" dirty="0" smtClean="0"/>
              <a:t> training results</a:t>
            </a:r>
            <a:endParaRPr b="1" dirty="0"/>
          </a:p>
        </p:txBody>
      </p:sp>
      <p:graphicFrame>
        <p:nvGraphicFramePr>
          <p:cNvPr id="202" name="Google Shape;202;p24"/>
          <p:cNvGraphicFramePr/>
          <p:nvPr>
            <p:extLst>
              <p:ext uri="{D42A27DB-BD31-4B8C-83A1-F6EECF244321}">
                <p14:modId xmlns:p14="http://schemas.microsoft.com/office/powerpoint/2010/main" val="1691685099"/>
              </p:ext>
            </p:extLst>
          </p:nvPr>
        </p:nvGraphicFramePr>
        <p:xfrm>
          <a:off x="952500" y="2085975"/>
          <a:ext cx="7239000" cy="2672100"/>
        </p:xfrm>
        <a:graphic>
          <a:graphicData uri="http://schemas.openxmlformats.org/drawingml/2006/table">
            <a:tbl>
              <a:tblPr>
                <a:noFill/>
                <a:tableStyleId>{7484595E-8126-4BE8-934F-98C05D2DC1D8}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Training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Validation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Test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Accuracy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91%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71%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65%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Precision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64%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Recall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68%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3" name="Google Shape;203;p24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12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rgbClr val="7ECEFD"/>
                </a:solidFill>
              </a:rPr>
              <a:t>3.</a:t>
            </a:r>
          </a:p>
          <a:p>
            <a:pPr lvl="0"/>
            <a:r>
              <a:rPr lang="en-US" dirty="0" smtClean="0"/>
              <a:t>Current </a:t>
            </a:r>
            <a:r>
              <a:rPr lang="en-US" dirty="0"/>
              <a:t>state and </a:t>
            </a:r>
            <a:r>
              <a:rPr lang="en-US" dirty="0" smtClean="0"/>
              <a:t>achievements 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Competitions and last results of serious researchers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2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5" descr="mapa_tramalineas_blanco_50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5816"/>
            <a:ext cx="9144000" cy="4620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>
            <a:spLocks noGrp="1"/>
          </p:cNvSpPr>
          <p:nvPr>
            <p:ph type="title" idx="4294967295"/>
          </p:nvPr>
        </p:nvSpPr>
        <p:spPr>
          <a:xfrm>
            <a:off x="893700" y="274650"/>
            <a:ext cx="7802244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Emotion </a:t>
            </a:r>
            <a:r>
              <a:rPr lang="en-US" dirty="0">
                <a:solidFill>
                  <a:srgbClr val="FFFFFF"/>
                </a:solidFill>
              </a:rPr>
              <a:t>Recognition in the Wild </a:t>
            </a:r>
            <a:r>
              <a:rPr lang="en-US" dirty="0" smtClean="0">
                <a:solidFill>
                  <a:srgbClr val="FFFFFF"/>
                </a:solidFill>
              </a:rPr>
              <a:t>Challenge (</a:t>
            </a:r>
            <a:r>
              <a:rPr lang="en-US" dirty="0" err="1" smtClean="0">
                <a:solidFill>
                  <a:srgbClr val="FFFFFF"/>
                </a:solidFill>
              </a:rPr>
              <a:t>EmotiW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0" name="Google Shape;210;p25"/>
          <p:cNvSpPr/>
          <p:nvPr/>
        </p:nvSpPr>
        <p:spPr>
          <a:xfrm rot="8100000">
            <a:off x="4602401" y="2936828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28575" cap="flat" cmpd="sng">
            <a:solidFill>
              <a:srgbClr val="FF97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/>
          <p:nvPr/>
        </p:nvSpPr>
        <p:spPr>
          <a:xfrm rot="8100000">
            <a:off x="1151459" y="3040629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28575" cap="flat" cmpd="sng">
            <a:solidFill>
              <a:srgbClr val="FF97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/>
          <p:nvPr/>
        </p:nvSpPr>
        <p:spPr>
          <a:xfrm rot="8100000">
            <a:off x="924102" y="2652827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28575" cap="flat" cmpd="sng">
            <a:solidFill>
              <a:srgbClr val="FF97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5"/>
          <p:cNvSpPr/>
          <p:nvPr/>
        </p:nvSpPr>
        <p:spPr>
          <a:xfrm rot="8100000">
            <a:off x="3844177" y="2482594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28575" cap="flat" cmpd="sng">
            <a:solidFill>
              <a:srgbClr val="FF97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5"/>
          <p:cNvSpPr/>
          <p:nvPr/>
        </p:nvSpPr>
        <p:spPr>
          <a:xfrm rot="8100000">
            <a:off x="7573903" y="3047987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28575" cap="flat" cmpd="sng">
            <a:solidFill>
              <a:srgbClr val="FF97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5"/>
          <p:cNvSpPr/>
          <p:nvPr/>
        </p:nvSpPr>
        <p:spPr>
          <a:xfrm rot="8100000">
            <a:off x="7859331" y="5292295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28575" cap="flat" cmpd="sng">
            <a:solidFill>
              <a:srgbClr val="FF97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9118" y="2323716"/>
            <a:ext cx="836762" cy="256950"/>
          </a:xfrm>
          <a:prstGeom prst="roundRect">
            <a:avLst/>
          </a:prstGeom>
          <a:solidFill>
            <a:srgbClr val="FF97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Seattle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06182" y="2738832"/>
            <a:ext cx="836762" cy="256950"/>
          </a:xfrm>
          <a:prstGeom prst="roundRect">
            <a:avLst/>
          </a:prstGeom>
          <a:solidFill>
            <a:srgbClr val="FF97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Denver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28326" y="4925859"/>
            <a:ext cx="836762" cy="256950"/>
          </a:xfrm>
          <a:prstGeom prst="roundRect">
            <a:avLst/>
          </a:prstGeom>
          <a:solidFill>
            <a:srgbClr val="FF97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Sydney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06630" y="2721093"/>
            <a:ext cx="836762" cy="256950"/>
          </a:xfrm>
          <a:prstGeom prst="roundRect">
            <a:avLst/>
          </a:prstGeom>
          <a:solidFill>
            <a:srgbClr val="FF97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Tokyo 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56406" y="2601712"/>
            <a:ext cx="836762" cy="256950"/>
          </a:xfrm>
          <a:prstGeom prst="roundRect">
            <a:avLst/>
          </a:prstGeom>
          <a:solidFill>
            <a:srgbClr val="FF97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Istanbul 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99193" y="2129785"/>
            <a:ext cx="836762" cy="256950"/>
          </a:xfrm>
          <a:prstGeom prst="roundRect">
            <a:avLst/>
          </a:prstGeom>
          <a:solidFill>
            <a:srgbClr val="FF97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Gasgow</a:t>
            </a:r>
            <a:r>
              <a:rPr lang="en-US" sz="105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ctrTitle" idx="4294967295"/>
          </p:nvPr>
        </p:nvSpPr>
        <p:spPr>
          <a:xfrm>
            <a:off x="916025" y="587125"/>
            <a:ext cx="5561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7ECEFD"/>
                </a:solidFill>
              </a:rPr>
              <a:t>Hello!</a:t>
            </a:r>
            <a:endParaRPr sz="6000" dirty="0">
              <a:solidFill>
                <a:srgbClr val="7ECEFD"/>
              </a:solidFill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4294967295"/>
          </p:nvPr>
        </p:nvSpPr>
        <p:spPr>
          <a:xfrm>
            <a:off x="916025" y="1957950"/>
            <a:ext cx="5561100" cy="1635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2185C5"/>
                </a:solidFill>
              </a:rPr>
              <a:t>I am </a:t>
            </a:r>
            <a:r>
              <a:rPr lang="en" sz="4000" b="1" dirty="0" smtClean="0">
                <a:solidFill>
                  <a:srgbClr val="2185C5"/>
                </a:solidFill>
              </a:rPr>
              <a:t>Vorontsov Anton</a:t>
            </a:r>
            <a:endParaRPr sz="4000" b="1" dirty="0">
              <a:solidFill>
                <a:srgbClr val="2185C5"/>
              </a:solidFill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4294967295"/>
          </p:nvPr>
        </p:nvSpPr>
        <p:spPr>
          <a:xfrm>
            <a:off x="916025" y="2889503"/>
            <a:ext cx="5561100" cy="3474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1800" dirty="0" smtClean="0"/>
              <a:t>And I </a:t>
            </a:r>
            <a:r>
              <a:rPr lang="en" sz="1800" dirty="0"/>
              <a:t>am </a:t>
            </a:r>
            <a:r>
              <a:rPr lang="en" sz="1800" dirty="0" smtClean="0"/>
              <a:t>here</a:t>
            </a:r>
            <a:r>
              <a:rPr lang="en-US" sz="1800" dirty="0" smtClean="0"/>
              <a:t> to tell you about the small research project in emotion recognition which I’ve </a:t>
            </a:r>
            <a:r>
              <a:rPr lang="en-US" sz="1800" dirty="0"/>
              <a:t>done under </a:t>
            </a:r>
            <a:r>
              <a:rPr lang="en-US" sz="1800" dirty="0" smtClean="0"/>
              <a:t>the </a:t>
            </a:r>
            <a:r>
              <a:rPr lang="en-US" sz="1800" dirty="0"/>
              <a:t>scientific supervision of </a:t>
            </a:r>
            <a:endParaRPr lang="en-US" sz="1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candidate o</a:t>
            </a:r>
            <a:r>
              <a:rPr lang="en-US" sz="1800" dirty="0"/>
              <a:t>f</a:t>
            </a:r>
            <a:r>
              <a:rPr lang="ru-RU" sz="1800" dirty="0" smtClean="0"/>
              <a:t> </a:t>
            </a:r>
            <a:r>
              <a:rPr lang="en-US" sz="1800" dirty="0" err="1" smtClean="0"/>
              <a:t>Physico</a:t>
            </a:r>
            <a:r>
              <a:rPr lang="en-US" sz="1800" dirty="0" smtClean="0"/>
              <a:t>-Mathematical </a:t>
            </a:r>
            <a:r>
              <a:rPr lang="en-US" sz="1800" dirty="0"/>
              <a:t>Sciences </a:t>
            </a:r>
            <a:r>
              <a:rPr lang="en-US" sz="1800" b="1" dirty="0" err="1"/>
              <a:t>Averkin</a:t>
            </a:r>
            <a:r>
              <a:rPr lang="en-US" sz="1800" b="1" dirty="0"/>
              <a:t> </a:t>
            </a:r>
            <a:r>
              <a:rPr lang="en-US" sz="1800" b="1" dirty="0" smtClean="0"/>
              <a:t>Alexey </a:t>
            </a:r>
            <a:r>
              <a:rPr lang="en-US" sz="1800" b="1" dirty="0" err="1" smtClean="0"/>
              <a:t>N</a:t>
            </a:r>
            <a:r>
              <a:rPr lang="en-US" sz="1800" b="1" dirty="0" err="1" smtClean="0"/>
              <a:t>ikolaevich</a:t>
            </a:r>
            <a:endParaRPr lang="en-US" sz="18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PhD </a:t>
            </a:r>
            <a:r>
              <a:rPr lang="en-US" sz="1800" dirty="0" smtClean="0"/>
              <a:t>in Computer Science </a:t>
            </a:r>
            <a:r>
              <a:rPr lang="en-US" sz="1800" b="1" dirty="0" err="1" smtClean="0"/>
              <a:t>Efremova</a:t>
            </a:r>
            <a:r>
              <a:rPr lang="en-US" sz="1800" b="1" dirty="0" smtClean="0"/>
              <a:t> </a:t>
            </a:r>
            <a:r>
              <a:rPr lang="en-US" sz="1800" b="1" dirty="0" smtClean="0"/>
              <a:t>Natalia </a:t>
            </a:r>
            <a:r>
              <a:rPr lang="en-US" sz="1800" b="1" dirty="0" err="1" smtClean="0"/>
              <a:t>Alexeevna</a:t>
            </a:r>
            <a:endParaRPr sz="1800" b="1" dirty="0"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576" y="0"/>
            <a:ext cx="2249424" cy="6760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 err="1" smtClean="0"/>
              <a:t>EmotiW</a:t>
            </a:r>
            <a:r>
              <a:rPr lang="en-US" b="1" dirty="0"/>
              <a:t> nuances</a:t>
            </a:r>
            <a:endParaRPr b="1"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893700" y="1894096"/>
            <a:ext cx="7427340" cy="4360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2450" lvl="0" indent="-514350">
              <a:buFont typeface="+mj-lt"/>
              <a:buAutoNum type="arabicPeriod"/>
            </a:pPr>
            <a:r>
              <a:rPr lang="en-US" sz="2400" dirty="0" err="1" smtClean="0"/>
              <a:t>EmotiW</a:t>
            </a:r>
            <a:r>
              <a:rPr lang="en-US" sz="2400" dirty="0"/>
              <a:t> holds two </a:t>
            </a:r>
            <a:r>
              <a:rPr lang="en-US" sz="2400" dirty="0" smtClean="0"/>
              <a:t>competitions. One if them is group-based emotion recognition.</a:t>
            </a:r>
            <a:endParaRPr lang="en-US" sz="2400" dirty="0"/>
          </a:p>
          <a:p>
            <a:pPr marL="5524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Participants check their models before submission. Commonly used dataset – FER2013.</a:t>
            </a:r>
            <a:endParaRPr lang="en" sz="2400" dirty="0" smtClean="0"/>
          </a:p>
          <a:p>
            <a:pPr marL="552450" lvl="0" indent="-514350">
              <a:buFont typeface="+mj-lt"/>
              <a:buAutoNum type="arabicPeriod"/>
            </a:pPr>
            <a:r>
              <a:rPr lang="en-US" sz="2400" dirty="0"/>
              <a:t>Participants </a:t>
            </a:r>
            <a:r>
              <a:rPr lang="en-US" sz="2400" dirty="0" smtClean="0"/>
              <a:t>suggest complicated approaches such as mixing networks (as a sandwich of neural networks).</a:t>
            </a:r>
            <a:endParaRPr lang="en-US" sz="2400" dirty="0"/>
          </a:p>
          <a:p>
            <a:pPr marL="552450" lvl="0" indent="-514350">
              <a:buFont typeface="+mj-lt"/>
              <a:buAutoNum type="arabicPeriod"/>
            </a:pPr>
            <a:r>
              <a:rPr lang="en-US" sz="2400" dirty="0" smtClean="0"/>
              <a:t>Sometimes pre-trained models are being used.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9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857124" y="448386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Different pretrained models and results on FER2013</a:t>
            </a:r>
            <a:endParaRPr b="1" dirty="0"/>
          </a:p>
        </p:txBody>
      </p:sp>
      <p:graphicFrame>
        <p:nvGraphicFramePr>
          <p:cNvPr id="202" name="Google Shape;202;p24"/>
          <p:cNvGraphicFramePr/>
          <p:nvPr>
            <p:extLst>
              <p:ext uri="{D42A27DB-BD31-4B8C-83A1-F6EECF244321}">
                <p14:modId xmlns:p14="http://schemas.microsoft.com/office/powerpoint/2010/main" val="2210258621"/>
              </p:ext>
            </p:extLst>
          </p:nvPr>
        </p:nvGraphicFramePr>
        <p:xfrm>
          <a:off x="952500" y="2085975"/>
          <a:ext cx="7528074" cy="4008150"/>
        </p:xfrm>
        <a:graphic>
          <a:graphicData uri="http://schemas.openxmlformats.org/drawingml/2006/table">
            <a:tbl>
              <a:tblPr>
                <a:noFill/>
                <a:tableStyleId>{7484595E-8126-4BE8-934F-98C05D2DC1D8}</a:tableStyleId>
              </a:tblPr>
              <a:tblGrid>
                <a:gridCol w="1927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Layers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Accuracy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GoogLeNet 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22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63%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CaffeNet 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68%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927900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VGG16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68,2%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ResNet152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152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69,7%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VGG16-FACE</a:t>
                      </a:r>
                      <a:endParaRPr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70,7%</a:t>
                      </a:r>
                      <a:endParaRPr sz="18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778500"/>
                  </a:ext>
                </a:extLst>
              </a:tr>
            </a:tbl>
          </a:graphicData>
        </a:graphic>
      </p:graphicFrame>
      <p:sp>
        <p:nvSpPr>
          <p:cNvPr id="203" name="Google Shape;203;p24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7586875" cy="7311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b="1" dirty="0" smtClean="0"/>
              <a:t>CaffeNet</a:t>
            </a:r>
            <a:endParaRPr b="1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873" y="1138636"/>
            <a:ext cx="5184505" cy="50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7586875" cy="7311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b="1" dirty="0" smtClean="0"/>
              <a:t>VGG16</a:t>
            </a:r>
            <a:endParaRPr b="1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00" y="1191444"/>
            <a:ext cx="3420407" cy="5172733"/>
          </a:xfrm>
          <a:prstGeom prst="rect">
            <a:avLst/>
          </a:prstGeom>
        </p:spPr>
      </p:pic>
      <p:sp>
        <p:nvSpPr>
          <p:cNvPr id="6" name="Google Shape;260;p29"/>
          <p:cNvSpPr txBox="1">
            <a:spLocks/>
          </p:cNvSpPr>
          <p:nvPr/>
        </p:nvSpPr>
        <p:spPr>
          <a:xfrm>
            <a:off x="4853863" y="2016533"/>
            <a:ext cx="3974184" cy="352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1800" dirty="0" smtClean="0"/>
              <a:t>Layers become wider. We can calculate convolution operation more than one time using different kernels.</a:t>
            </a:r>
          </a:p>
          <a:p>
            <a:pPr marL="0" indent="0">
              <a:buFont typeface="Lato"/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The level of abstraction is </a:t>
            </a:r>
            <a:r>
              <a:rPr lang="en-US" sz="1800" dirty="0" smtClean="0"/>
              <a:t>getting better </a:t>
            </a:r>
            <a:r>
              <a:rPr lang="en-US" sz="1800" dirty="0"/>
              <a:t>and </a:t>
            </a:r>
            <a:r>
              <a:rPr lang="en-US" sz="1800" dirty="0" smtClean="0"/>
              <a:t>better.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724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7586875" cy="7311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b="1" dirty="0" err="1"/>
              <a:t>GoogLeNet</a:t>
            </a:r>
            <a:endParaRPr b="1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1" y="1005840"/>
            <a:ext cx="8846126" cy="2603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622" y="4181431"/>
            <a:ext cx="4180645" cy="2134933"/>
          </a:xfrm>
          <a:prstGeom prst="rect">
            <a:avLst/>
          </a:prstGeom>
        </p:spPr>
      </p:pic>
      <p:sp>
        <p:nvSpPr>
          <p:cNvPr id="7" name="Google Shape;260;p29"/>
          <p:cNvSpPr txBox="1">
            <a:spLocks noGrp="1"/>
          </p:cNvSpPr>
          <p:nvPr>
            <p:ph type="body" idx="1"/>
          </p:nvPr>
        </p:nvSpPr>
        <p:spPr>
          <a:xfrm>
            <a:off x="5012934" y="3609740"/>
            <a:ext cx="3852036" cy="571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/>
              <a:t>GoogleNet (inception) blocks</a:t>
            </a:r>
            <a:endParaRPr sz="1000" dirty="0"/>
          </a:p>
        </p:txBody>
      </p:sp>
      <p:sp>
        <p:nvSpPr>
          <p:cNvPr id="8" name="Google Shape;260;p29"/>
          <p:cNvSpPr txBox="1">
            <a:spLocks/>
          </p:cNvSpPr>
          <p:nvPr/>
        </p:nvSpPr>
        <p:spPr>
          <a:xfrm>
            <a:off x="490050" y="4332142"/>
            <a:ext cx="4522884" cy="84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1800" dirty="0" smtClean="0"/>
              <a:t>So networks are becoming not only deeper but more complicated from inside.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217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7586875" cy="7311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b="1" dirty="0" err="1"/>
              <a:t>ResNet</a:t>
            </a:r>
            <a:endParaRPr b="1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64" y="2154941"/>
            <a:ext cx="1468079" cy="2848165"/>
          </a:xfrm>
          <a:prstGeom prst="rect">
            <a:avLst/>
          </a:prstGeom>
        </p:spPr>
      </p:pic>
      <p:sp>
        <p:nvSpPr>
          <p:cNvPr id="6" name="Google Shape;260;p29"/>
          <p:cNvSpPr txBox="1">
            <a:spLocks/>
          </p:cNvSpPr>
          <p:nvPr/>
        </p:nvSpPr>
        <p:spPr>
          <a:xfrm>
            <a:off x="7286846" y="1583250"/>
            <a:ext cx="1955081" cy="57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1600" dirty="0" err="1" smtClean="0"/>
              <a:t>ResNet</a:t>
            </a:r>
            <a:r>
              <a:rPr lang="en-US" sz="1600" dirty="0" smtClean="0"/>
              <a:t> blocks</a:t>
            </a:r>
            <a:endParaRPr lang="en-US" sz="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6" y="2345407"/>
            <a:ext cx="6094334" cy="2394715"/>
          </a:xfrm>
          <a:prstGeom prst="rect">
            <a:avLst/>
          </a:prstGeom>
        </p:spPr>
      </p:pic>
      <p:sp>
        <p:nvSpPr>
          <p:cNvPr id="8" name="Google Shape;260;p29"/>
          <p:cNvSpPr txBox="1">
            <a:spLocks/>
          </p:cNvSpPr>
          <p:nvPr/>
        </p:nvSpPr>
        <p:spPr>
          <a:xfrm>
            <a:off x="397906" y="1527048"/>
            <a:ext cx="6001716" cy="96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1600" dirty="0" smtClean="0"/>
              <a:t>ResNet-18 architecture to fit an image in. ResNet152 are obviously bigger and more complicated.</a:t>
            </a:r>
            <a:endParaRPr lang="en-US" sz="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646766" y="3364992"/>
            <a:ext cx="64008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7070724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 err="1" smtClean="0"/>
              <a:t>EmotiW</a:t>
            </a:r>
            <a:r>
              <a:rPr lang="en-US" b="1" dirty="0"/>
              <a:t> </a:t>
            </a:r>
            <a:r>
              <a:rPr lang="en-US" b="1" dirty="0" err="1" smtClean="0"/>
              <a:t>video+audio</a:t>
            </a:r>
            <a:r>
              <a:rPr lang="en-US" b="1" dirty="0" smtClean="0"/>
              <a:t> challenge</a:t>
            </a:r>
            <a:endParaRPr b="1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03" y="3130042"/>
            <a:ext cx="8499729" cy="3123692"/>
          </a:xfrm>
          <a:prstGeom prst="rect">
            <a:avLst/>
          </a:prstGeom>
        </p:spPr>
      </p:pic>
      <p:sp>
        <p:nvSpPr>
          <p:cNvPr id="7" name="Google Shape;260;p29"/>
          <p:cNvSpPr txBox="1">
            <a:spLocks/>
          </p:cNvSpPr>
          <p:nvPr/>
        </p:nvSpPr>
        <p:spPr>
          <a:xfrm>
            <a:off x="443102" y="1852866"/>
            <a:ext cx="8499729" cy="127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This is the model of </a:t>
            </a:r>
            <a:r>
              <a:rPr lang="en-US" sz="1800" dirty="0" err="1" smtClean="0"/>
              <a:t>NTechLab</a:t>
            </a:r>
            <a:r>
              <a:rPr lang="en-US" sz="1800" dirty="0" smtClean="0"/>
              <a:t> team (2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place EmotiW2017). This model consists of 4 pre-trained CNN and the audio </a:t>
            </a:r>
            <a:r>
              <a:rPr lang="en-US" sz="1800" dirty="0"/>
              <a:t>input with support vector </a:t>
            </a:r>
            <a:r>
              <a:rPr lang="en-US" sz="1800" dirty="0" smtClean="0"/>
              <a:t>machines which allow to get a final prediction.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796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2111122"/>
            <a:ext cx="7772400" cy="27351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7ECEFD"/>
                </a:solidFill>
              </a:rPr>
              <a:t>4</a:t>
            </a:r>
            <a:r>
              <a:rPr lang="en" sz="7200" dirty="0" smtClean="0">
                <a:solidFill>
                  <a:srgbClr val="7ECEFD"/>
                </a:solidFill>
              </a:rPr>
              <a:t>.</a:t>
            </a:r>
          </a:p>
          <a:p>
            <a:pPr lvl="0"/>
            <a:r>
              <a:rPr lang="en-US" dirty="0"/>
              <a:t>Possibilities, difficulties and the future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0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Possibilities</a:t>
            </a:r>
            <a:endParaRPr b="1"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893700" y="1894097"/>
            <a:ext cx="7427340" cy="3628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24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Everyone can start a research in the emotion recognition field of science.</a:t>
            </a:r>
          </a:p>
          <a:p>
            <a:pPr marL="5524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Competitions and challenges mean that field will continue developing. </a:t>
            </a:r>
            <a:r>
              <a:rPr lang="en-US" sz="2400" dirty="0"/>
              <a:t>More </a:t>
            </a:r>
            <a:r>
              <a:rPr lang="en-US" sz="2400" dirty="0" smtClean="0"/>
              <a:t>opportunities.</a:t>
            </a:r>
          </a:p>
          <a:p>
            <a:pPr marL="5524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More </a:t>
            </a:r>
            <a:r>
              <a:rPr lang="en-US" sz="2400" dirty="0"/>
              <a:t>data will be </a:t>
            </a:r>
            <a:r>
              <a:rPr lang="en-US" sz="2400" dirty="0" smtClean="0"/>
              <a:t>available</a:t>
            </a:r>
            <a:r>
              <a:rPr lang="ru-RU" sz="2400" dirty="0"/>
              <a:t>.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0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 smtClean="0"/>
              <a:t>Difficulties</a:t>
            </a:r>
            <a:endParaRPr b="1"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893700" y="1894097"/>
            <a:ext cx="7427340" cy="3628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24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Hard to get a high training result. You have </a:t>
            </a:r>
            <a:r>
              <a:rPr lang="en-US" sz="2400" dirty="0"/>
              <a:t>to </a:t>
            </a:r>
            <a:r>
              <a:rPr lang="en-US" sz="2400" dirty="0" smtClean="0"/>
              <a:t>have enough </a:t>
            </a:r>
            <a:r>
              <a:rPr lang="en-US" sz="2400" dirty="0"/>
              <a:t>computing </a:t>
            </a:r>
            <a:r>
              <a:rPr lang="en-US" sz="2400" dirty="0" smtClean="0"/>
              <a:t>power. </a:t>
            </a:r>
          </a:p>
          <a:p>
            <a:pPr marL="5524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More </a:t>
            </a:r>
            <a:r>
              <a:rPr lang="en-US" sz="2400" dirty="0"/>
              <a:t>computing power means more </a:t>
            </a:r>
            <a:r>
              <a:rPr lang="en-US" sz="2400" dirty="0" smtClean="0"/>
              <a:t>spending not only money but time.</a:t>
            </a:r>
          </a:p>
          <a:p>
            <a:pPr marL="5524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Finding best balance between time and </a:t>
            </a:r>
            <a:r>
              <a:rPr lang="en-US" sz="2400" dirty="0"/>
              <a:t>money make you </a:t>
            </a:r>
            <a:r>
              <a:rPr lang="en-US" sz="2400" dirty="0" smtClean="0"/>
              <a:t>sacrifice one or another.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4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S</a:t>
            </a:r>
            <a:r>
              <a:rPr lang="en-US" b="1" dirty="0" smtClean="0"/>
              <a:t>traightforward </a:t>
            </a:r>
            <a:r>
              <a:rPr lang="en-US" b="1" dirty="0"/>
              <a:t>Overview</a:t>
            </a:r>
            <a:endParaRPr b="1"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893700" y="1894097"/>
            <a:ext cx="7427340" cy="3628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24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" dirty="0" smtClean="0"/>
              <a:t>The concept of emotion recognition</a:t>
            </a:r>
            <a:endParaRPr lang="en-US" dirty="0"/>
          </a:p>
          <a:p>
            <a:pPr marL="552450" lvl="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My</a:t>
            </a:r>
            <a:r>
              <a:rPr lang="ru-RU" dirty="0"/>
              <a:t> </a:t>
            </a:r>
            <a:r>
              <a:rPr lang="en-US" dirty="0"/>
              <a:t>own </a:t>
            </a:r>
            <a:r>
              <a:rPr lang="en-US" dirty="0" smtClean="0"/>
              <a:t>research</a:t>
            </a:r>
            <a:endParaRPr lang="en" dirty="0" smtClean="0"/>
          </a:p>
          <a:p>
            <a:pPr marL="552450" lvl="0" indent="-5143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+mj-lt"/>
              <a:buAutoNum type="arabicPeriod"/>
            </a:pPr>
            <a:r>
              <a:rPr lang="en-US" dirty="0" smtClean="0"/>
              <a:t>Current state and achievements</a:t>
            </a:r>
          </a:p>
          <a:p>
            <a:pPr marL="5524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Possibilities, difficulties and the </a:t>
            </a:r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924420" cy="1508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 smtClean="0"/>
              <a:t>Future of emotion recognition</a:t>
            </a:r>
            <a:br>
              <a:rPr lang="en-US" b="1" dirty="0" smtClean="0"/>
            </a:br>
            <a:r>
              <a:rPr lang="en-US" sz="2400" dirty="0" smtClean="0"/>
              <a:t>subjective opinion (nothing serious)</a:t>
            </a:r>
            <a:endParaRPr b="1" dirty="0"/>
          </a:p>
        </p:txBody>
      </p:sp>
      <p:grpSp>
        <p:nvGrpSpPr>
          <p:cNvPr id="245" name="Google Shape;245;p28"/>
          <p:cNvGrpSpPr/>
          <p:nvPr/>
        </p:nvGrpSpPr>
        <p:grpSpPr>
          <a:xfrm>
            <a:off x="5632317" y="2669418"/>
            <a:ext cx="3305700" cy="3483050"/>
            <a:chOff x="5632317" y="1189775"/>
            <a:chExt cx="3305700" cy="3483050"/>
          </a:xfrm>
        </p:grpSpPr>
        <p:sp>
          <p:nvSpPr>
            <p:cNvPr id="246" name="Google Shape;246;p28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F20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400" dirty="0" smtClean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</a:t>
              </a:r>
              <a:r>
                <a:rPr lang="en" sz="2400" dirty="0" smtClean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bove 10</a:t>
              </a:r>
              <a:endParaRPr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7" name="Google Shape;247;p28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sz="1600" dirty="0" smtClean="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E</a:t>
              </a:r>
              <a:r>
                <a:rPr lang="en" sz="1600" dirty="0" smtClean="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motion recognition will be </a:t>
              </a:r>
              <a:r>
                <a:rPr lang="en-US" sz="1600" dirty="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an integral part of everyday </a:t>
              </a:r>
              <a:r>
                <a:rPr lang="en-US" sz="1600" dirty="0" smtClean="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life. We will be able to send emotions not only as text </a:t>
              </a:r>
              <a:r>
                <a:rPr lang="en-US" sz="1600" dirty="0" err="1" smtClean="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emojis</a:t>
              </a:r>
              <a:r>
                <a:rPr lang="en-US" sz="1600" dirty="0" smtClean="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  <a:endParaRPr sz="12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8" name="Google Shape;248;p28"/>
          <p:cNvGrpSpPr/>
          <p:nvPr/>
        </p:nvGrpSpPr>
        <p:grpSpPr>
          <a:xfrm>
            <a:off x="0" y="2669632"/>
            <a:ext cx="3546900" cy="3482836"/>
            <a:chOff x="0" y="1189989"/>
            <a:chExt cx="3546900" cy="3482836"/>
          </a:xfrm>
        </p:grpSpPr>
        <p:sp>
          <p:nvSpPr>
            <p:cNvPr id="249" name="Google Shape;249;p2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7E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 dirty="0" smtClean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0-5</a:t>
              </a:r>
              <a:endParaRPr sz="24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0" name="Google Shape;250;p28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In five years emotion recognition will be commonly used as face detection.</a:t>
              </a:r>
              <a:endParaRPr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51" name="Google Shape;251;p28"/>
          <p:cNvGrpSpPr/>
          <p:nvPr/>
        </p:nvGrpSpPr>
        <p:grpSpPr>
          <a:xfrm>
            <a:off x="2944204" y="2669418"/>
            <a:ext cx="3305700" cy="3483050"/>
            <a:chOff x="2944204" y="1189775"/>
            <a:chExt cx="3305700" cy="3483050"/>
          </a:xfrm>
        </p:grpSpPr>
        <p:sp>
          <p:nvSpPr>
            <p:cNvPr id="252" name="Google Shape;252;p2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218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 dirty="0" smtClean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5-10</a:t>
              </a:r>
              <a:endParaRPr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3" name="Google Shape;253;p28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" sz="1600" dirty="0" smtClean="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In ten years </a:t>
              </a:r>
              <a:r>
                <a:rPr lang="en-US" sz="1600" dirty="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 We will get mood adaptive user interfaces and behavior models.</a:t>
              </a:r>
              <a:endParaRPr sz="12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4" name="Google Shape;254;p2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>
            <a:spLocks noGrp="1"/>
          </p:cNvSpPr>
          <p:nvPr>
            <p:ph type="ctrTitle" idx="4294967295"/>
          </p:nvPr>
        </p:nvSpPr>
        <p:spPr>
          <a:xfrm>
            <a:off x="916025" y="1828800"/>
            <a:ext cx="5561100" cy="19294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7ECEFD"/>
                </a:solidFill>
              </a:rPr>
              <a:t>Thank you for your attention!</a:t>
            </a:r>
            <a:endParaRPr sz="6000" dirty="0">
              <a:solidFill>
                <a:srgbClr val="7ECEFD"/>
              </a:solidFill>
            </a:endParaRPr>
          </a:p>
        </p:txBody>
      </p:sp>
      <p:sp>
        <p:nvSpPr>
          <p:cNvPr id="338" name="Google Shape;338;p35"/>
          <p:cNvSpPr txBox="1">
            <a:spLocks noGrp="1"/>
          </p:cNvSpPr>
          <p:nvPr>
            <p:ph type="subTitle" idx="4294967295"/>
          </p:nvPr>
        </p:nvSpPr>
        <p:spPr>
          <a:xfrm>
            <a:off x="916025" y="3692262"/>
            <a:ext cx="5561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</a:rPr>
              <a:t>Any questions?</a:t>
            </a:r>
            <a:endParaRPr sz="4800" b="1" dirty="0">
              <a:solidFill>
                <a:srgbClr val="FFFFFF"/>
              </a:solidFill>
            </a:endParaRPr>
          </a:p>
        </p:txBody>
      </p:sp>
      <p:sp>
        <p:nvSpPr>
          <p:cNvPr id="340" name="Google Shape;340;p3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7ECEFD"/>
                </a:solidFill>
              </a:rPr>
              <a:t>1</a:t>
            </a:r>
            <a:r>
              <a:rPr lang="en" sz="7200" dirty="0" smtClean="0">
                <a:solidFill>
                  <a:srgbClr val="7ECEFD"/>
                </a:solidFill>
              </a:rPr>
              <a:t>.</a:t>
            </a:r>
          </a:p>
          <a:p>
            <a:pPr lvl="0"/>
            <a:r>
              <a:rPr lang="en-US" dirty="0" smtClean="0"/>
              <a:t>The concept </a:t>
            </a:r>
            <a:r>
              <a:rPr lang="en-US" dirty="0"/>
              <a:t>of emotion </a:t>
            </a:r>
            <a:r>
              <a:rPr lang="en-US" dirty="0" smtClean="0"/>
              <a:t>recognition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start with </a:t>
            </a:r>
            <a:r>
              <a:rPr lang="en" dirty="0" smtClean="0"/>
              <a:t>main ideas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028573" y="2570576"/>
            <a:ext cx="7086601" cy="3729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dirty="0" smtClean="0"/>
              <a:t>The use of an emotion recognition technology can be </a:t>
            </a:r>
            <a:r>
              <a:rPr lang="en-US" dirty="0" smtClean="0"/>
              <a:t>diverse.</a:t>
            </a:r>
          </a:p>
          <a:p>
            <a:pPr marL="0" lvl="0" indent="0">
              <a:buNone/>
            </a:pPr>
            <a:r>
              <a:rPr lang="en-US" dirty="0"/>
              <a:t>You can build models of people's behavior, evaluate the quality of </a:t>
            </a:r>
            <a:r>
              <a:rPr lang="en-US" dirty="0" smtClean="0"/>
              <a:t>customer service</a:t>
            </a:r>
            <a:r>
              <a:rPr lang="ru-RU" dirty="0" smtClean="0"/>
              <a:t> </a:t>
            </a:r>
            <a:r>
              <a:rPr lang="en-US" dirty="0"/>
              <a:t>or distinguish liars from honest </a:t>
            </a:r>
            <a:r>
              <a:rPr lang="en-US" dirty="0" smtClean="0"/>
              <a:t>people</a:t>
            </a:r>
            <a:r>
              <a:rPr lang="ru-RU" dirty="0" smtClean="0"/>
              <a:t>.</a:t>
            </a:r>
            <a:endParaRPr lang="en-US" dirty="0" smtClean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en-US" dirty="0" smtClean="0"/>
              <a:t>And there are many other examples.</a:t>
            </a:r>
            <a:endParaRPr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Google Shape;118;p16"/>
          <p:cNvSpPr txBox="1">
            <a:spLocks/>
          </p:cNvSpPr>
          <p:nvPr/>
        </p:nvSpPr>
        <p:spPr>
          <a:xfrm>
            <a:off x="1710023" y="883938"/>
            <a:ext cx="5723700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3600" b="1" dirty="0" smtClean="0"/>
              <a:t>How can it be useful?</a:t>
            </a:r>
            <a:endParaRPr lang="en-US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237" y="1856201"/>
            <a:ext cx="181927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893700" y="5794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Different sources of information about emotions</a:t>
            </a:r>
            <a:endParaRPr b="1"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488563" y="3105851"/>
            <a:ext cx="842151" cy="454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Gesture</a:t>
            </a:r>
            <a:endParaRPr dirty="0"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3234147" y="1876080"/>
            <a:ext cx="2371200" cy="18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There are a lot </a:t>
            </a:r>
            <a:r>
              <a:rPr lang="en-US" dirty="0"/>
              <a:t>of different sources </a:t>
            </a:r>
            <a:r>
              <a:rPr lang="en-US" dirty="0" smtClean="0"/>
              <a:t>through </a:t>
            </a:r>
            <a:r>
              <a:rPr lang="en-US" dirty="0"/>
              <a:t>which </a:t>
            </a:r>
            <a:r>
              <a:rPr lang="en-US" dirty="0" smtClean="0"/>
              <a:t>you can get information about emotional state of a person, but  the most informative ones: gesture, posture, voice and facial expression.</a:t>
            </a:r>
            <a:endParaRPr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21" y="3694766"/>
            <a:ext cx="1358260" cy="1448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1" y="1876080"/>
            <a:ext cx="1905000" cy="1325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46" y="4326659"/>
            <a:ext cx="2145561" cy="14267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8780" y="1876080"/>
            <a:ext cx="1695040" cy="2853426"/>
          </a:xfrm>
          <a:prstGeom prst="rect">
            <a:avLst/>
          </a:prstGeom>
        </p:spPr>
      </p:pic>
      <p:sp>
        <p:nvSpPr>
          <p:cNvPr id="13" name="Google Shape;153;p20"/>
          <p:cNvSpPr txBox="1">
            <a:spLocks/>
          </p:cNvSpPr>
          <p:nvPr/>
        </p:nvSpPr>
        <p:spPr>
          <a:xfrm>
            <a:off x="1170364" y="5090491"/>
            <a:ext cx="1689459" cy="45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b="1" dirty="0" smtClean="0"/>
              <a:t>Facial expression</a:t>
            </a:r>
            <a:endParaRPr lang="en-US" dirty="0"/>
          </a:p>
        </p:txBody>
      </p:sp>
      <p:sp>
        <p:nvSpPr>
          <p:cNvPr id="14" name="Google Shape;153;p20"/>
          <p:cNvSpPr txBox="1">
            <a:spLocks/>
          </p:cNvSpPr>
          <p:nvPr/>
        </p:nvSpPr>
        <p:spPr>
          <a:xfrm>
            <a:off x="5666841" y="5599919"/>
            <a:ext cx="1689459" cy="45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b="1" dirty="0" smtClean="0"/>
              <a:t>Voice</a:t>
            </a:r>
            <a:endParaRPr lang="en-US" dirty="0"/>
          </a:p>
        </p:txBody>
      </p:sp>
      <p:sp>
        <p:nvSpPr>
          <p:cNvPr id="15" name="Google Shape;153;p20"/>
          <p:cNvSpPr txBox="1">
            <a:spLocks/>
          </p:cNvSpPr>
          <p:nvPr/>
        </p:nvSpPr>
        <p:spPr>
          <a:xfrm>
            <a:off x="6939295" y="4568884"/>
            <a:ext cx="925751" cy="32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b="1" dirty="0" smtClean="0"/>
              <a:t>Posture</a:t>
            </a:r>
            <a:endParaRPr lang="en-US" dirty="0"/>
          </a:p>
        </p:txBody>
      </p:sp>
      <p:grpSp>
        <p:nvGrpSpPr>
          <p:cNvPr id="17" name="Google Shape;454;p38"/>
          <p:cNvGrpSpPr/>
          <p:nvPr/>
        </p:nvGrpSpPr>
        <p:grpSpPr>
          <a:xfrm>
            <a:off x="793642" y="5237352"/>
            <a:ext cx="394090" cy="241980"/>
            <a:chOff x="4601275" y="1702875"/>
            <a:chExt cx="471400" cy="289450"/>
          </a:xfrm>
          <a:solidFill>
            <a:schemeClr val="bg1">
              <a:lumMod val="65000"/>
            </a:schemeClr>
          </a:solidFill>
        </p:grpSpPr>
        <p:sp>
          <p:nvSpPr>
            <p:cNvPr id="18" name="Google Shape;455;p38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6;p38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7;p38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8;p38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9;p38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54;p20"/>
          <p:cNvSpPr txBox="1">
            <a:spLocks noGrp="1"/>
          </p:cNvSpPr>
          <p:nvPr>
            <p:ph type="body" idx="2"/>
          </p:nvPr>
        </p:nvSpPr>
        <p:spPr>
          <a:xfrm>
            <a:off x="2789866" y="4064066"/>
            <a:ext cx="2541085" cy="1087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And today I will try to cover the most popular (“The King” out of that four) – facial expression.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893700" y="189557"/>
            <a:ext cx="3376548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A model of emotions</a:t>
            </a:r>
            <a:endParaRPr sz="2400" b="1" dirty="0"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893700" y="1135737"/>
            <a:ext cx="4318380" cy="2127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dirty="0"/>
              <a:t>American psychologist </a:t>
            </a:r>
            <a:r>
              <a:rPr lang="en-US" sz="1800" b="1" dirty="0"/>
              <a:t>Paul </a:t>
            </a:r>
            <a:r>
              <a:rPr lang="en-US" sz="1800" b="1" dirty="0" smtClean="0"/>
              <a:t>Ekman</a:t>
            </a:r>
            <a:r>
              <a:rPr lang="ru-RU" sz="1800" b="1" dirty="0" smtClean="0"/>
              <a:t> </a:t>
            </a:r>
            <a:r>
              <a:rPr lang="en-US" sz="1800" dirty="0" smtClean="0"/>
              <a:t>concluded </a:t>
            </a:r>
            <a:r>
              <a:rPr lang="en-US" sz="1800" dirty="0"/>
              <a:t>that there are only 7 basic </a:t>
            </a:r>
            <a:r>
              <a:rPr lang="en-US" sz="1800" dirty="0" smtClean="0"/>
              <a:t>emotions</a:t>
            </a:r>
            <a:r>
              <a:rPr lang="ru-RU" sz="1800" dirty="0" smtClean="0"/>
              <a:t>. </a:t>
            </a:r>
            <a:r>
              <a:rPr lang="en-US" sz="1800" dirty="0" smtClean="0"/>
              <a:t>All other emotions are a mix of basic ones.</a:t>
            </a:r>
            <a:endParaRPr lang="ru-RU" sz="1800" dirty="0" smtClean="0"/>
          </a:p>
          <a:p>
            <a:pPr marL="0" lvl="0" indent="0">
              <a:buNone/>
            </a:pPr>
            <a:r>
              <a:rPr lang="en-US" sz="1800" dirty="0" smtClean="0"/>
              <a:t>What is more </a:t>
            </a:r>
            <a:r>
              <a:rPr lang="en-US" sz="1800" dirty="0"/>
              <a:t>the expression of emotions does not depend on the sex or race of a </a:t>
            </a:r>
            <a:r>
              <a:rPr lang="en-US" sz="1800" dirty="0" smtClean="0"/>
              <a:t>person. Everybody is equal.</a:t>
            </a:r>
          </a:p>
          <a:p>
            <a:pPr marL="0" lvl="0" indent="0">
              <a:buNone/>
            </a:pPr>
            <a:endParaRPr sz="1800"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452" y="0"/>
            <a:ext cx="3553548" cy="6782077"/>
          </a:xfrm>
          <a:prstGeom prst="rect">
            <a:avLst/>
          </a:prstGeom>
        </p:spPr>
      </p:pic>
      <p:sp>
        <p:nvSpPr>
          <p:cNvPr id="8" name="Google Shape;162;p21"/>
          <p:cNvSpPr txBox="1">
            <a:spLocks/>
          </p:cNvSpPr>
          <p:nvPr/>
        </p:nvSpPr>
        <p:spPr>
          <a:xfrm>
            <a:off x="893700" y="3313384"/>
            <a:ext cx="2123820" cy="302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1800" dirty="0" smtClean="0"/>
              <a:t>Basic emotions:</a:t>
            </a:r>
            <a:endParaRPr lang="ru-R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Happiness;</a:t>
            </a:r>
            <a:endParaRPr lang="ru-R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Surprise;</a:t>
            </a:r>
            <a:endParaRPr lang="ru-R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Sadness;</a:t>
            </a:r>
            <a:endParaRPr lang="ru-R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Anger;</a:t>
            </a:r>
            <a:endParaRPr lang="ru-R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Disgust;</a:t>
            </a:r>
            <a:endParaRPr lang="ru-R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Contempt;</a:t>
            </a:r>
            <a:endParaRPr lang="ru-R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</a:t>
            </a:r>
            <a:r>
              <a:rPr lang="en-US" sz="1800" dirty="0" smtClean="0"/>
              <a:t>ear.</a:t>
            </a:r>
          </a:p>
          <a:p>
            <a:pPr marL="0" indent="0">
              <a:buFont typeface="Lato"/>
              <a:buNone/>
            </a:pPr>
            <a:endParaRPr lang="en-US" sz="1800" dirty="0" smtClean="0"/>
          </a:p>
          <a:p>
            <a:pPr marL="0" indent="0">
              <a:buFont typeface="Lato"/>
              <a:buNone/>
            </a:pPr>
            <a:endParaRPr lang="en-US" sz="1800" dirty="0"/>
          </a:p>
        </p:txBody>
      </p:sp>
      <p:sp>
        <p:nvSpPr>
          <p:cNvPr id="9" name="Google Shape;162;p21"/>
          <p:cNvSpPr txBox="1">
            <a:spLocks/>
          </p:cNvSpPr>
          <p:nvPr/>
        </p:nvSpPr>
        <p:spPr>
          <a:xfrm>
            <a:off x="3091728" y="3642568"/>
            <a:ext cx="2312376" cy="302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And an additional one – </a:t>
            </a:r>
            <a:r>
              <a:rPr lang="en-US" sz="1800" dirty="0"/>
              <a:t>“</a:t>
            </a:r>
            <a:r>
              <a:rPr lang="en-US" sz="1800" dirty="0" smtClean="0"/>
              <a:t>neutral state” which is not an emotion but valuable for emotion recognition.</a:t>
            </a:r>
          </a:p>
          <a:p>
            <a:pPr marL="0" indent="0">
              <a:buFont typeface="Lato"/>
              <a:buNone/>
            </a:pPr>
            <a:endParaRPr lang="en-US" sz="1800" dirty="0" smtClean="0"/>
          </a:p>
          <a:p>
            <a:pPr marL="0" indent="0">
              <a:buFont typeface="Lato"/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929942" y="356476"/>
            <a:ext cx="7359248" cy="8171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b="1" dirty="0" smtClean="0"/>
              <a:t>The concept</a:t>
            </a:r>
            <a:endParaRPr b="1"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44" y="2451322"/>
            <a:ext cx="1282514" cy="18256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90474" y="2451322"/>
            <a:ext cx="1257484" cy="182564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067" y="2991210"/>
            <a:ext cx="758193" cy="95771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37708" y="2982418"/>
            <a:ext cx="757552" cy="95771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87" y="3000003"/>
            <a:ext cx="1793297" cy="1037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05" y="2826095"/>
            <a:ext cx="1499185" cy="1287949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2484829" y="3518565"/>
            <a:ext cx="414634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917389" y="3518565"/>
            <a:ext cx="414634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17290" y="3523103"/>
            <a:ext cx="414634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154;p20"/>
          <p:cNvSpPr txBox="1">
            <a:spLocks noGrp="1"/>
          </p:cNvSpPr>
          <p:nvPr>
            <p:ph type="body" idx="2"/>
          </p:nvPr>
        </p:nvSpPr>
        <p:spPr>
          <a:xfrm>
            <a:off x="929942" y="4276964"/>
            <a:ext cx="1609751" cy="691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Get an image.</a:t>
            </a:r>
            <a:endParaRPr dirty="0"/>
          </a:p>
        </p:txBody>
      </p:sp>
      <p:sp>
        <p:nvSpPr>
          <p:cNvPr id="21" name="Google Shape;154;p20"/>
          <p:cNvSpPr txBox="1">
            <a:spLocks noGrp="1"/>
          </p:cNvSpPr>
          <p:nvPr>
            <p:ph type="body" idx="2"/>
          </p:nvPr>
        </p:nvSpPr>
        <p:spPr>
          <a:xfrm>
            <a:off x="2666151" y="4276964"/>
            <a:ext cx="1609751" cy="1340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Detect face and preprocess an image.</a:t>
            </a:r>
            <a:endParaRPr dirty="0"/>
          </a:p>
        </p:txBody>
      </p:sp>
      <p:sp>
        <p:nvSpPr>
          <p:cNvPr id="22" name="Google Shape;154;p20"/>
          <p:cNvSpPr txBox="1">
            <a:spLocks noGrp="1"/>
          </p:cNvSpPr>
          <p:nvPr>
            <p:ph type="body" idx="2"/>
          </p:nvPr>
        </p:nvSpPr>
        <p:spPr>
          <a:xfrm>
            <a:off x="6640975" y="4429364"/>
            <a:ext cx="1609751" cy="1340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Use the result as you want.</a:t>
            </a:r>
            <a:endParaRPr dirty="0"/>
          </a:p>
        </p:txBody>
      </p:sp>
      <p:sp>
        <p:nvSpPr>
          <p:cNvPr id="23" name="Google Shape;154;p20"/>
          <p:cNvSpPr txBox="1">
            <a:spLocks noGrp="1"/>
          </p:cNvSpPr>
          <p:nvPr>
            <p:ph type="body" idx="2"/>
          </p:nvPr>
        </p:nvSpPr>
        <p:spPr>
          <a:xfrm>
            <a:off x="4653563" y="4429364"/>
            <a:ext cx="1609751" cy="1340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Classify which emotions on the given image.</a:t>
            </a:r>
            <a:endParaRPr dirty="0"/>
          </a:p>
        </p:txBody>
      </p:sp>
      <p:sp>
        <p:nvSpPr>
          <p:cNvPr id="2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1090474" y="1357067"/>
            <a:ext cx="7160252" cy="910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The most suitable technology for automatic emotion recognition from facial expression is Deep learning, convolution neural networks.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893700" y="3550"/>
            <a:ext cx="3232500" cy="3125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ctrTitle" idx="4294967295"/>
          </p:nvPr>
        </p:nvSpPr>
        <p:spPr>
          <a:xfrm>
            <a:off x="778224" y="3177925"/>
            <a:ext cx="8251051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rgbClr val="FFFFFF"/>
                </a:solidFill>
              </a:rPr>
              <a:t>Why DL and CNN?</a:t>
            </a:r>
            <a:endParaRPr sz="7200" dirty="0">
              <a:solidFill>
                <a:srgbClr val="FFFFFF"/>
              </a:solidFill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4294967295"/>
          </p:nvPr>
        </p:nvSpPr>
        <p:spPr>
          <a:xfrm>
            <a:off x="778224" y="4929750"/>
            <a:ext cx="7012463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 smtClean="0">
                <a:solidFill>
                  <a:schemeClr val="lt1"/>
                </a:solidFill>
              </a:rPr>
              <a:t>This </a:t>
            </a:r>
            <a:r>
              <a:rPr lang="en-US" sz="2400" dirty="0">
                <a:solidFill>
                  <a:schemeClr val="lt1"/>
                </a:solidFill>
              </a:rPr>
              <a:t>is the best </a:t>
            </a:r>
            <a:r>
              <a:rPr lang="en-US" sz="2400" dirty="0" smtClean="0">
                <a:solidFill>
                  <a:schemeClr val="lt1"/>
                </a:solidFill>
              </a:rPr>
              <a:t>approach </a:t>
            </a:r>
            <a:r>
              <a:rPr lang="en-US" sz="2400" dirty="0">
                <a:solidFill>
                  <a:schemeClr val="lt1"/>
                </a:solidFill>
              </a:rPr>
              <a:t>to work with </a:t>
            </a:r>
            <a:r>
              <a:rPr lang="en-US" sz="2400" dirty="0" smtClean="0">
                <a:solidFill>
                  <a:schemeClr val="lt1"/>
                </a:solidFill>
              </a:rPr>
              <a:t>that type of data which was proved in ImageNet competitions.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8" y="207645"/>
            <a:ext cx="3949936" cy="276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1038</Words>
  <Application>Microsoft Office PowerPoint</Application>
  <PresentationFormat>Экран (4:3)</PresentationFormat>
  <Paragraphs>211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Raleway</vt:lpstr>
      <vt:lpstr>Lato</vt:lpstr>
      <vt:lpstr>Arial</vt:lpstr>
      <vt:lpstr>Antonio template</vt:lpstr>
      <vt:lpstr>Comparison of different convolution neural network architectures</vt:lpstr>
      <vt:lpstr>Hello!</vt:lpstr>
      <vt:lpstr>Straightforward Overview</vt:lpstr>
      <vt:lpstr>1. The concept of emotion recognition</vt:lpstr>
      <vt:lpstr>Презентация PowerPoint</vt:lpstr>
      <vt:lpstr>Different sources of information about emotions</vt:lpstr>
      <vt:lpstr>A model of emotions</vt:lpstr>
      <vt:lpstr>The concept</vt:lpstr>
      <vt:lpstr>Why DL and CNN?</vt:lpstr>
      <vt:lpstr>2. My own research</vt:lpstr>
      <vt:lpstr>Technologies overview</vt:lpstr>
      <vt:lpstr>35,500</vt:lpstr>
      <vt:lpstr>~1 million</vt:lpstr>
      <vt:lpstr>Computation graph</vt:lpstr>
      <vt:lpstr>Neural network architecture</vt:lpstr>
      <vt:lpstr>FER2013 training results</vt:lpstr>
      <vt:lpstr>AffectNet training results</vt:lpstr>
      <vt:lpstr>3. Current state and achievements </vt:lpstr>
      <vt:lpstr>Emotion Recognition in the Wild Challenge (EmotiW)</vt:lpstr>
      <vt:lpstr>EmotiW nuances</vt:lpstr>
      <vt:lpstr>Different pretrained models and results on FER2013</vt:lpstr>
      <vt:lpstr>CaffeNet</vt:lpstr>
      <vt:lpstr>VGG16</vt:lpstr>
      <vt:lpstr>GoogLeNet</vt:lpstr>
      <vt:lpstr>ResNet</vt:lpstr>
      <vt:lpstr>EmotiW video+audio challenge</vt:lpstr>
      <vt:lpstr>4. Possibilities, difficulties and the future</vt:lpstr>
      <vt:lpstr>Possibilities</vt:lpstr>
      <vt:lpstr>Difficulties</vt:lpstr>
      <vt:lpstr>Future of emotion recognition subjective opinion (nothing serious)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different convolution neural network architectures for the solution of the problem of emotion recognition by facial expression</dc:title>
  <dc:creator>Антон Воронцов</dc:creator>
  <cp:lastModifiedBy>Антон Воронцов</cp:lastModifiedBy>
  <cp:revision>39</cp:revision>
  <dcterms:modified xsi:type="dcterms:W3CDTF">2018-09-12T20:36:46Z</dcterms:modified>
</cp:coreProperties>
</file>