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317" r:id="rId3"/>
    <p:sldId id="297" r:id="rId4"/>
    <p:sldId id="296" r:id="rId5"/>
    <p:sldId id="301" r:id="rId6"/>
    <p:sldId id="300" r:id="rId7"/>
    <p:sldId id="298" r:id="rId8"/>
    <p:sldId id="299" r:id="rId9"/>
    <p:sldId id="274" r:id="rId10"/>
    <p:sldId id="308" r:id="rId11"/>
    <p:sldId id="309" r:id="rId12"/>
    <p:sldId id="302" r:id="rId13"/>
    <p:sldId id="291" r:id="rId14"/>
    <p:sldId id="318" r:id="rId15"/>
    <p:sldId id="292" r:id="rId16"/>
    <p:sldId id="305" r:id="rId17"/>
    <p:sldId id="320" r:id="rId18"/>
    <p:sldId id="303" r:id="rId19"/>
    <p:sldId id="319" r:id="rId20"/>
    <p:sldId id="275" r:id="rId21"/>
    <p:sldId id="282" r:id="rId22"/>
    <p:sldId id="276" r:id="rId23"/>
    <p:sldId id="279" r:id="rId24"/>
    <p:sldId id="280" r:id="rId25"/>
    <p:sldId id="323" r:id="rId26"/>
    <p:sldId id="310" r:id="rId27"/>
    <p:sldId id="312" r:id="rId28"/>
    <p:sldId id="325" r:id="rId29"/>
    <p:sldId id="268" r:id="rId30"/>
    <p:sldId id="270" r:id="rId31"/>
    <p:sldId id="314" r:id="rId32"/>
    <p:sldId id="290" r:id="rId33"/>
    <p:sldId id="306" r:id="rId34"/>
    <p:sldId id="328" r:id="rId35"/>
    <p:sldId id="307" r:id="rId36"/>
    <p:sldId id="264" r:id="rId37"/>
    <p:sldId id="287" r:id="rId38"/>
    <p:sldId id="288" r:id="rId39"/>
    <p:sldId id="289" r:id="rId40"/>
    <p:sldId id="322" r:id="rId41"/>
    <p:sldId id="326" r:id="rId42"/>
    <p:sldId id="327" r:id="rId43"/>
  </p:sldIdLst>
  <p:sldSz cx="9144000" cy="6858000" type="screen4x3"/>
  <p:notesSz cx="7102475" cy="102346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84"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AFB8DA9-EC94-4FF3-99FE-C99A67D132EF}" type="datetimeFigureOut">
              <a:rPr lang="ru-RU" smtClean="0"/>
              <a:pPr/>
              <a:t>12.09.2018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9CDF98-2EDB-4542-98EC-0D6D88C46C4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FB8DA9-EC94-4FF3-99FE-C99A67D132EF}" type="datetimeFigureOut">
              <a:rPr lang="ru-RU" smtClean="0"/>
              <a:pPr/>
              <a:t>12.09.2018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9CDF98-2EDB-4542-98EC-0D6D88C46C4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FB8DA9-EC94-4FF3-99FE-C99A67D132EF}" type="datetimeFigureOut">
              <a:rPr lang="ru-RU" smtClean="0"/>
              <a:pPr/>
              <a:t>12.09.2018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9CDF98-2EDB-4542-98EC-0D6D88C46C4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FB8DA9-EC94-4FF3-99FE-C99A67D132EF}" type="datetimeFigureOut">
              <a:rPr lang="ru-RU" smtClean="0"/>
              <a:pPr/>
              <a:t>12.09.2018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9CDF98-2EDB-4542-98EC-0D6D88C46C4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AFB8DA9-EC94-4FF3-99FE-C99A67D132EF}" type="datetimeFigureOut">
              <a:rPr lang="ru-RU" smtClean="0"/>
              <a:pPr/>
              <a:t>12.09.2018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9CDF98-2EDB-4542-98EC-0D6D88C46C4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AFB8DA9-EC94-4FF3-99FE-C99A67D132EF}" type="datetimeFigureOut">
              <a:rPr lang="ru-RU" smtClean="0"/>
              <a:pPr/>
              <a:t>12.09.2018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9CDF98-2EDB-4542-98EC-0D6D88C46C4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AFB8DA9-EC94-4FF3-99FE-C99A67D132EF}" type="datetimeFigureOut">
              <a:rPr lang="ru-RU" smtClean="0"/>
              <a:pPr/>
              <a:t>12.09.2018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F9CDF98-2EDB-4542-98EC-0D6D88C46C4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AFB8DA9-EC94-4FF3-99FE-C99A67D132EF}" type="datetimeFigureOut">
              <a:rPr lang="ru-RU" smtClean="0"/>
              <a:pPr/>
              <a:t>12.09.2018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F9CDF98-2EDB-4542-98EC-0D6D88C46C4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FB8DA9-EC94-4FF3-99FE-C99A67D132EF}" type="datetimeFigureOut">
              <a:rPr lang="ru-RU" smtClean="0"/>
              <a:pPr/>
              <a:t>12.09.2018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F9CDF98-2EDB-4542-98EC-0D6D88C46C4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FB8DA9-EC94-4FF3-99FE-C99A67D132EF}" type="datetimeFigureOut">
              <a:rPr lang="ru-RU" smtClean="0"/>
              <a:pPr/>
              <a:t>12.09.2018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9CDF98-2EDB-4542-98EC-0D6D88C46C4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FB8DA9-EC94-4FF3-99FE-C99A67D132EF}" type="datetimeFigureOut">
              <a:rPr lang="ru-RU" smtClean="0"/>
              <a:pPr/>
              <a:t>12.09.2018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9CDF98-2EDB-4542-98EC-0D6D88C46C4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B8DA9-EC94-4FF3-99FE-C99A67D132EF}" type="datetimeFigureOut">
              <a:rPr lang="ru-RU" smtClean="0"/>
              <a:pPr/>
              <a:t>12.09.2018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CDF98-2EDB-4542-98EC-0D6D88C46C4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technologyreview.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484784"/>
            <a:ext cx="8496944" cy="1470025"/>
          </a:xfrm>
        </p:spPr>
        <p:txBody>
          <a:bodyPr>
            <a:normAutofit fontScale="90000"/>
          </a:bodyPr>
          <a:lstStyle/>
          <a:p>
            <a:r>
              <a:rPr lang="en-US" b="1" dirty="0" smtClean="0"/>
              <a:t>Particle identification </a:t>
            </a:r>
            <a:br>
              <a:rPr lang="en-US" b="1" dirty="0" smtClean="0"/>
            </a:br>
            <a:r>
              <a:rPr lang="en-US" b="1" dirty="0" smtClean="0"/>
              <a:t>in ground-based gamma-ray astronomy using </a:t>
            </a:r>
            <a:r>
              <a:rPr lang="en-US" b="1" dirty="0" err="1" smtClean="0"/>
              <a:t>convolutional</a:t>
            </a:r>
            <a:r>
              <a:rPr lang="en-US" b="1" dirty="0" smtClean="0"/>
              <a:t> neural networks</a:t>
            </a:r>
            <a:endParaRPr lang="ru-RU" dirty="0"/>
          </a:p>
        </p:txBody>
      </p:sp>
      <p:sp>
        <p:nvSpPr>
          <p:cNvPr id="3" name="Подзаголовок 2"/>
          <p:cNvSpPr>
            <a:spLocks noGrp="1"/>
          </p:cNvSpPr>
          <p:nvPr>
            <p:ph type="subTitle" idx="1"/>
          </p:nvPr>
        </p:nvSpPr>
        <p:spPr>
          <a:xfrm>
            <a:off x="611560" y="3886200"/>
            <a:ext cx="7992888" cy="1752600"/>
          </a:xfrm>
        </p:spPr>
        <p:txBody>
          <a:bodyPr>
            <a:normAutofit fontScale="85000" lnSpcReduction="10000"/>
          </a:bodyPr>
          <a:lstStyle/>
          <a:p>
            <a:r>
              <a:rPr lang="en-GB" dirty="0" smtClean="0"/>
              <a:t>Evgeny Postnikov, Alexander </a:t>
            </a:r>
            <a:r>
              <a:rPr lang="en-GB" dirty="0" err="1" smtClean="0"/>
              <a:t>Kryukov</a:t>
            </a:r>
            <a:r>
              <a:rPr lang="en-GB" dirty="0" smtClean="0"/>
              <a:t>, </a:t>
            </a:r>
            <a:r>
              <a:rPr lang="en-GB" dirty="0" err="1" smtClean="0"/>
              <a:t>Stanislav</a:t>
            </a:r>
            <a:r>
              <a:rPr lang="en-GB" dirty="0" smtClean="0"/>
              <a:t> </a:t>
            </a:r>
            <a:r>
              <a:rPr lang="en-GB" dirty="0" err="1" smtClean="0"/>
              <a:t>Polyakov</a:t>
            </a:r>
            <a:r>
              <a:rPr lang="en-GB" dirty="0" smtClean="0"/>
              <a:t/>
            </a:r>
            <a:br>
              <a:rPr lang="en-GB" dirty="0" smtClean="0"/>
            </a:br>
            <a:r>
              <a:rPr lang="en-GB" dirty="0" smtClean="0"/>
              <a:t>(SINP MSU), </a:t>
            </a:r>
            <a:br>
              <a:rPr lang="en-GB" dirty="0" smtClean="0"/>
            </a:br>
            <a:r>
              <a:rPr lang="en-GB" dirty="0" smtClean="0"/>
              <a:t>Dmitry </a:t>
            </a:r>
            <a:r>
              <a:rPr lang="en-GB" dirty="0" err="1" smtClean="0"/>
              <a:t>Shipilov</a:t>
            </a:r>
            <a:r>
              <a:rPr lang="en-GB" dirty="0" smtClean="0"/>
              <a:t>, </a:t>
            </a:r>
            <a:r>
              <a:rPr lang="en-GB" dirty="0" err="1" smtClean="0"/>
              <a:t>Dmitriy</a:t>
            </a:r>
            <a:r>
              <a:rPr lang="en-GB" dirty="0" smtClean="0"/>
              <a:t> </a:t>
            </a:r>
            <a:r>
              <a:rPr lang="en-GB" dirty="0" err="1" smtClean="0"/>
              <a:t>Zhurov</a:t>
            </a:r>
            <a:r>
              <a:rPr lang="en-GB" dirty="0" smtClean="0"/>
              <a:t/>
            </a:r>
            <a:br>
              <a:rPr lang="en-GB" dirty="0" smtClean="0"/>
            </a:br>
            <a:r>
              <a:rPr lang="en-GB" dirty="0" smtClean="0"/>
              <a:t>(ISU)</a:t>
            </a:r>
            <a:endParaRPr lang="ru-RU" dirty="0"/>
          </a:p>
        </p:txBody>
      </p:sp>
      <p:pic>
        <p:nvPicPr>
          <p:cNvPr id="2052" name="Picture 4" descr="https://astroparticle.online/app/site/media/images/logo_var1.pdf.png"/>
          <p:cNvPicPr>
            <a:picLocks noChangeAspect="1" noChangeArrowheads="1"/>
          </p:cNvPicPr>
          <p:nvPr/>
        </p:nvPicPr>
        <p:blipFill>
          <a:blip r:embed="rId2" cstate="print"/>
          <a:srcRect/>
          <a:stretch>
            <a:fillRect/>
          </a:stretch>
        </p:blipFill>
        <p:spPr bwMode="auto">
          <a:xfrm>
            <a:off x="35497" y="5013176"/>
            <a:ext cx="3312367" cy="1775958"/>
          </a:xfrm>
          <a:prstGeom prst="rect">
            <a:avLst/>
          </a:prstGeom>
          <a:noFill/>
        </p:spPr>
      </p:pic>
      <p:sp>
        <p:nvSpPr>
          <p:cNvPr id="5" name="Подзаголовок 2"/>
          <p:cNvSpPr txBox="1">
            <a:spLocks/>
          </p:cNvSpPr>
          <p:nvPr/>
        </p:nvSpPr>
        <p:spPr>
          <a:xfrm>
            <a:off x="3419872" y="6453336"/>
            <a:ext cx="5760640" cy="600472"/>
          </a:xfrm>
          <a:prstGeom prst="rect">
            <a:avLst/>
          </a:prstGeom>
        </p:spPr>
        <p:txBody>
          <a:bodyPr vert="horz" lIns="91440" tIns="45720" rIns="91440" bIns="45720" rtlCol="0">
            <a:noAutofit/>
          </a:bodyPr>
          <a:lstStyle/>
          <a:p>
            <a:pPr lvl="0" algn="ctr">
              <a:spcBef>
                <a:spcPct val="20000"/>
              </a:spcBef>
            </a:pPr>
            <a:r>
              <a:rPr lang="en-US" sz="2000" dirty="0" smtClean="0"/>
              <a:t>The work was supported by RSF, grant </a:t>
            </a:r>
            <a:r>
              <a:rPr lang="ru-RU" sz="2000" dirty="0" smtClean="0"/>
              <a:t>№</a:t>
            </a:r>
            <a:r>
              <a:rPr lang="en-US" sz="2000" dirty="0" smtClean="0"/>
              <a:t>18-41-06003</a:t>
            </a:r>
            <a: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ru-RU"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Purpose of image analysis</a:t>
            </a:r>
            <a:endParaRPr lang="ru-RU" dirty="0"/>
          </a:p>
        </p:txBody>
      </p:sp>
      <p:sp>
        <p:nvSpPr>
          <p:cNvPr id="3" name="Содержимое 2"/>
          <p:cNvSpPr>
            <a:spLocks noGrp="1"/>
          </p:cNvSpPr>
          <p:nvPr>
            <p:ph idx="1"/>
          </p:nvPr>
        </p:nvSpPr>
        <p:spPr/>
        <p:txBody>
          <a:bodyPr>
            <a:normAutofit/>
          </a:bodyPr>
          <a:lstStyle/>
          <a:p>
            <a:r>
              <a:rPr lang="pt-BR" dirty="0" smtClean="0"/>
              <a:t>Particle identification: </a:t>
            </a:r>
          </a:p>
          <a:p>
            <a:pPr lvl="1"/>
            <a:r>
              <a:rPr lang="pt-BR" dirty="0" smtClean="0"/>
              <a:t>gamma ray </a:t>
            </a:r>
          </a:p>
          <a:p>
            <a:pPr lvl="1">
              <a:buNone/>
            </a:pPr>
            <a:r>
              <a:rPr lang="pt-BR" i="1" dirty="0" smtClean="0"/>
              <a:t>VS</a:t>
            </a:r>
            <a:r>
              <a:rPr lang="pt-BR" dirty="0" smtClean="0"/>
              <a:t> </a:t>
            </a:r>
          </a:p>
          <a:p>
            <a:pPr lvl="1"/>
            <a:r>
              <a:rPr lang="pt-BR" dirty="0" smtClean="0"/>
              <a:t>charged cosmic ray, mostly proton.</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CNN applications to IACTs</a:t>
            </a:r>
            <a:endParaRPr lang="ru-RU" dirty="0"/>
          </a:p>
        </p:txBody>
      </p:sp>
      <p:sp>
        <p:nvSpPr>
          <p:cNvPr id="3" name="Содержимое 2"/>
          <p:cNvSpPr>
            <a:spLocks noGrp="1"/>
          </p:cNvSpPr>
          <p:nvPr>
            <p:ph idx="1"/>
          </p:nvPr>
        </p:nvSpPr>
        <p:spPr/>
        <p:txBody>
          <a:bodyPr>
            <a:normAutofit/>
          </a:bodyPr>
          <a:lstStyle/>
          <a:p>
            <a:pPr>
              <a:buNone/>
            </a:pPr>
            <a:r>
              <a:rPr lang="pt-BR" dirty="0" smtClean="0"/>
              <a:t>Only 2 applications so far, both since 2017:</a:t>
            </a:r>
          </a:p>
          <a:p>
            <a:r>
              <a:rPr lang="pt-BR" dirty="0" smtClean="0"/>
              <a:t>VERITAS telescope</a:t>
            </a:r>
            <a:r>
              <a:rPr lang="pt-BR" dirty="0" smtClean="0">
                <a:solidFill>
                  <a:schemeClr val="bg1"/>
                </a:solidFill>
              </a:rPr>
              <a:t>: CNN effort via ‘citizen-science’ approach, only muon images VS all other images.</a:t>
            </a:r>
          </a:p>
          <a:p>
            <a:r>
              <a:rPr lang="pt-BR" dirty="0" smtClean="0">
                <a:solidFill>
                  <a:schemeClr val="bg1"/>
                </a:solidFill>
              </a:rPr>
              <a:t>CTA (hundreds of telescopes to be developed): CNN effort via Monte Carlo simulation of the future telescopes, only rectangle pixel grid.</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1"/>
            <a:ext cx="9143998" cy="6857998"/>
          </a:xfrm>
          <a:custGeom>
            <a:avLst/>
            <a:gdLst>
              <a:gd name="connsiteX0" fmla="*/ 0 w 9143998"/>
              <a:gd name="connsiteY0" fmla="*/ 0 h 6857998"/>
              <a:gd name="connsiteX1" fmla="*/ 9143998 w 9143998"/>
              <a:gd name="connsiteY1" fmla="*/ 0 h 6857998"/>
              <a:gd name="connsiteX2" fmla="*/ 9143998 w 9143998"/>
              <a:gd name="connsiteY2" fmla="*/ 6857997 h 6857998"/>
              <a:gd name="connsiteX3" fmla="*/ 0 w 9143998"/>
              <a:gd name="connsiteY3" fmla="*/ 6857997 h 6857998"/>
              <a:gd name="connsiteX4" fmla="*/ 0 w 9143998"/>
              <a:gd name="connsiteY4" fmla="*/ 0 h 6857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3998" h="6857998">
                <a:moveTo>
                  <a:pt x="0" y="0"/>
                </a:moveTo>
                <a:lnTo>
                  <a:pt x="9143998" y="0"/>
                </a:lnTo>
                <a:lnTo>
                  <a:pt x="9143998" y="6857997"/>
                </a:lnTo>
                <a:lnTo>
                  <a:pt x="0" y="6857997"/>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449063" y="1377753"/>
            <a:ext cx="8245870" cy="25399"/>
          </a:xfrm>
          <a:custGeom>
            <a:avLst/>
            <a:gdLst>
              <a:gd name="connsiteX0" fmla="*/ 6350 w 8245870"/>
              <a:gd name="connsiteY0" fmla="*/ 6350 h 25399"/>
              <a:gd name="connsiteX1" fmla="*/ 8239520 w 8245870"/>
              <a:gd name="connsiteY1" fmla="*/ 6351 h 25399"/>
            </a:gdLst>
            <a:ahLst/>
            <a:cxnLst>
              <a:cxn ang="0">
                <a:pos x="connsiteX0" y="connsiteY0"/>
              </a:cxn>
              <a:cxn ang="1">
                <a:pos x="connsiteX1" y="connsiteY1"/>
              </a:cxn>
            </a:cxnLst>
            <a:rect l="l" t="t" r="r" b="b"/>
            <a:pathLst>
              <a:path w="8245870" h="25399">
                <a:moveTo>
                  <a:pt x="6350" y="6350"/>
                </a:moveTo>
                <a:lnTo>
                  <a:pt x="8239520" y="6351"/>
                </a:lnTo>
              </a:path>
            </a:pathLst>
          </a:custGeom>
          <a:ln w="12700">
            <a:solidFill>
              <a:srgbClr val="88888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4884118" y="4596949"/>
            <a:ext cx="131032" cy="704358"/>
          </a:xfrm>
          <a:custGeom>
            <a:avLst/>
            <a:gdLst>
              <a:gd name="connsiteX0" fmla="*/ 12700 w 131032"/>
              <a:gd name="connsiteY0" fmla="*/ 691658 h 704358"/>
              <a:gd name="connsiteX1" fmla="*/ 118332 w 131032"/>
              <a:gd name="connsiteY1" fmla="*/ 12700 h 704358"/>
            </a:gdLst>
            <a:ahLst/>
            <a:cxnLst>
              <a:cxn ang="0">
                <a:pos x="connsiteX0" y="connsiteY0"/>
              </a:cxn>
              <a:cxn ang="1">
                <a:pos x="connsiteX1" y="connsiteY1"/>
              </a:cxn>
            </a:cxnLst>
            <a:rect l="l" t="t" r="r" b="b"/>
            <a:pathLst>
              <a:path w="131032" h="704358">
                <a:moveTo>
                  <a:pt x="12700" y="691658"/>
                </a:moveTo>
                <a:lnTo>
                  <a:pt x="118332" y="12700"/>
                </a:lnTo>
              </a:path>
            </a:pathLst>
          </a:custGeom>
          <a:ln w="25400">
            <a:solidFill>
              <a:srgbClr val="80808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4956994" y="4584551"/>
            <a:ext cx="75294" cy="81151"/>
          </a:xfrm>
          <a:custGeom>
            <a:avLst/>
            <a:gdLst>
              <a:gd name="connsiteX0" fmla="*/ 75294 w 75294"/>
              <a:gd name="connsiteY0" fmla="*/ 81151 h 81151"/>
              <a:gd name="connsiteX1" fmla="*/ 49360 w 75294"/>
              <a:gd name="connsiteY1" fmla="*/ 0 h 81151"/>
              <a:gd name="connsiteX2" fmla="*/ 0 w 75294"/>
              <a:gd name="connsiteY2" fmla="*/ 69437 h 81151"/>
              <a:gd name="connsiteX3" fmla="*/ 75294 w 75294"/>
              <a:gd name="connsiteY3" fmla="*/ 81151 h 81151"/>
            </a:gdLst>
            <a:ahLst/>
            <a:cxnLst>
              <a:cxn ang="0">
                <a:pos x="connsiteX0" y="connsiteY0"/>
              </a:cxn>
              <a:cxn ang="1">
                <a:pos x="connsiteX1" y="connsiteY1"/>
              </a:cxn>
              <a:cxn ang="2">
                <a:pos x="connsiteX2" y="connsiteY2"/>
              </a:cxn>
              <a:cxn ang="3">
                <a:pos x="connsiteX3" y="connsiteY3"/>
              </a:cxn>
            </a:cxnLst>
            <a:rect l="l" t="t" r="r" b="b"/>
            <a:pathLst>
              <a:path w="75294" h="81151">
                <a:moveTo>
                  <a:pt x="75294" y="81151"/>
                </a:moveTo>
                <a:lnTo>
                  <a:pt x="49360" y="0"/>
                </a:lnTo>
                <a:lnTo>
                  <a:pt x="0" y="69437"/>
                </a:lnTo>
                <a:lnTo>
                  <a:pt x="75294" y="81151"/>
                </a:lnTo>
              </a:path>
            </a:pathLst>
          </a:custGeom>
          <a:solidFill>
            <a:srgbClr val="80808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2005831" y="2677791"/>
            <a:ext cx="214313" cy="214315"/>
          </a:xfrm>
          <a:custGeom>
            <a:avLst/>
            <a:gdLst>
              <a:gd name="connsiteX0" fmla="*/ 0 w 214313"/>
              <a:gd name="connsiteY0" fmla="*/ 107157 h 214315"/>
              <a:gd name="connsiteX1" fmla="*/ 107157 w 214313"/>
              <a:gd name="connsiteY1" fmla="*/ 0 h 214315"/>
              <a:gd name="connsiteX2" fmla="*/ 214313 w 214313"/>
              <a:gd name="connsiteY2" fmla="*/ 107157 h 214315"/>
              <a:gd name="connsiteX3" fmla="*/ 107157 w 214313"/>
              <a:gd name="connsiteY3" fmla="*/ 214315 h 214315"/>
              <a:gd name="connsiteX4" fmla="*/ 0 w 214313"/>
              <a:gd name="connsiteY4" fmla="*/ 107157 h 21431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313" h="214315">
                <a:moveTo>
                  <a:pt x="0" y="107157"/>
                </a:moveTo>
                <a:cubicBezTo>
                  <a:pt x="0" y="47975"/>
                  <a:pt x="47975" y="0"/>
                  <a:pt x="107157" y="0"/>
                </a:cubicBezTo>
                <a:cubicBezTo>
                  <a:pt x="166338" y="0"/>
                  <a:pt x="214313" y="47975"/>
                  <a:pt x="214313" y="107157"/>
                </a:cubicBezTo>
                <a:cubicBezTo>
                  <a:pt x="214313" y="166338"/>
                  <a:pt x="166338" y="214315"/>
                  <a:pt x="107157" y="214315"/>
                </a:cubicBezTo>
                <a:cubicBezTo>
                  <a:pt x="47975" y="214315"/>
                  <a:pt x="0" y="166338"/>
                  <a:pt x="0" y="107157"/>
                </a:cubicBezTo>
              </a:path>
            </a:pathLst>
          </a:custGeom>
          <a:solidFill>
            <a:srgbClr val="B3B3B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1999481" y="2671441"/>
            <a:ext cx="227014" cy="227014"/>
          </a:xfrm>
          <a:custGeom>
            <a:avLst/>
            <a:gdLst>
              <a:gd name="connsiteX0" fmla="*/ 6350 w 227014"/>
              <a:gd name="connsiteY0" fmla="*/ 113507 h 227014"/>
              <a:gd name="connsiteX1" fmla="*/ 113507 w 227014"/>
              <a:gd name="connsiteY1" fmla="*/ 6350 h 227014"/>
              <a:gd name="connsiteX2" fmla="*/ 220664 w 227014"/>
              <a:gd name="connsiteY2" fmla="*/ 113507 h 227014"/>
              <a:gd name="connsiteX3" fmla="*/ 113507 w 227014"/>
              <a:gd name="connsiteY3" fmla="*/ 220663 h 227014"/>
              <a:gd name="connsiteX4" fmla="*/ 6350 w 227014"/>
              <a:gd name="connsiteY4" fmla="*/ 113507 h 22701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7014" h="227014">
                <a:moveTo>
                  <a:pt x="6350" y="113507"/>
                </a:moveTo>
                <a:cubicBezTo>
                  <a:pt x="6350" y="54325"/>
                  <a:pt x="54325" y="6350"/>
                  <a:pt x="113507" y="6350"/>
                </a:cubicBezTo>
                <a:cubicBezTo>
                  <a:pt x="172688" y="6350"/>
                  <a:pt x="220664" y="54325"/>
                  <a:pt x="220664" y="113507"/>
                </a:cubicBezTo>
                <a:cubicBezTo>
                  <a:pt x="220664" y="172688"/>
                  <a:pt x="172688" y="220663"/>
                  <a:pt x="113507" y="220663"/>
                </a:cubicBezTo>
                <a:cubicBezTo>
                  <a:pt x="54325" y="220663"/>
                  <a:pt x="6350" y="172688"/>
                  <a:pt x="6350" y="113507"/>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4059659" y="2687837"/>
            <a:ext cx="214314" cy="214315"/>
          </a:xfrm>
          <a:custGeom>
            <a:avLst/>
            <a:gdLst>
              <a:gd name="connsiteX0" fmla="*/ 0 w 214314"/>
              <a:gd name="connsiteY0" fmla="*/ 107157 h 214315"/>
              <a:gd name="connsiteX1" fmla="*/ 107157 w 214314"/>
              <a:gd name="connsiteY1" fmla="*/ 0 h 214315"/>
              <a:gd name="connsiteX2" fmla="*/ 214314 w 214314"/>
              <a:gd name="connsiteY2" fmla="*/ 107157 h 214315"/>
              <a:gd name="connsiteX3" fmla="*/ 107157 w 214314"/>
              <a:gd name="connsiteY3" fmla="*/ 214315 h 214315"/>
              <a:gd name="connsiteX4" fmla="*/ 0 w 214314"/>
              <a:gd name="connsiteY4" fmla="*/ 107157 h 21431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314" h="214315">
                <a:moveTo>
                  <a:pt x="0" y="107157"/>
                </a:moveTo>
                <a:cubicBezTo>
                  <a:pt x="0" y="47976"/>
                  <a:pt x="47976" y="0"/>
                  <a:pt x="107157" y="0"/>
                </a:cubicBezTo>
                <a:cubicBezTo>
                  <a:pt x="166338" y="0"/>
                  <a:pt x="214314" y="47976"/>
                  <a:pt x="214314" y="107157"/>
                </a:cubicBezTo>
                <a:cubicBezTo>
                  <a:pt x="214314" y="166339"/>
                  <a:pt x="166338" y="214315"/>
                  <a:pt x="107157" y="214315"/>
                </a:cubicBezTo>
                <a:cubicBezTo>
                  <a:pt x="47976" y="214315"/>
                  <a:pt x="0" y="166339"/>
                  <a:pt x="0" y="107157"/>
                </a:cubicBezTo>
              </a:path>
            </a:pathLst>
          </a:custGeom>
          <a:solidFill>
            <a:srgbClr val="B3B3B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4053309" y="2681487"/>
            <a:ext cx="227014" cy="227014"/>
          </a:xfrm>
          <a:custGeom>
            <a:avLst/>
            <a:gdLst>
              <a:gd name="connsiteX0" fmla="*/ 6350 w 227014"/>
              <a:gd name="connsiteY0" fmla="*/ 113507 h 227014"/>
              <a:gd name="connsiteX1" fmla="*/ 113507 w 227014"/>
              <a:gd name="connsiteY1" fmla="*/ 6350 h 227014"/>
              <a:gd name="connsiteX2" fmla="*/ 220664 w 227014"/>
              <a:gd name="connsiteY2" fmla="*/ 113507 h 227014"/>
              <a:gd name="connsiteX3" fmla="*/ 113507 w 227014"/>
              <a:gd name="connsiteY3" fmla="*/ 220664 h 227014"/>
              <a:gd name="connsiteX4" fmla="*/ 6350 w 227014"/>
              <a:gd name="connsiteY4" fmla="*/ 113507 h 22701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7014" h="227014">
                <a:moveTo>
                  <a:pt x="6350" y="113507"/>
                </a:moveTo>
                <a:cubicBezTo>
                  <a:pt x="6350" y="54325"/>
                  <a:pt x="54325" y="6350"/>
                  <a:pt x="113507" y="6350"/>
                </a:cubicBezTo>
                <a:cubicBezTo>
                  <a:pt x="172688" y="6350"/>
                  <a:pt x="220664" y="54325"/>
                  <a:pt x="220664" y="113507"/>
                </a:cubicBezTo>
                <a:cubicBezTo>
                  <a:pt x="220664" y="172688"/>
                  <a:pt x="172688" y="220664"/>
                  <a:pt x="113507" y="220664"/>
                </a:cubicBezTo>
                <a:cubicBezTo>
                  <a:pt x="54325" y="220664"/>
                  <a:pt x="6350" y="172688"/>
                  <a:pt x="6350" y="113507"/>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4923607" y="4310808"/>
            <a:ext cx="214313" cy="214313"/>
          </a:xfrm>
          <a:custGeom>
            <a:avLst/>
            <a:gdLst>
              <a:gd name="connsiteX0" fmla="*/ 0 w 214313"/>
              <a:gd name="connsiteY0" fmla="*/ 107156 h 214313"/>
              <a:gd name="connsiteX1" fmla="*/ 107157 w 214313"/>
              <a:gd name="connsiteY1" fmla="*/ 0 h 214313"/>
              <a:gd name="connsiteX2" fmla="*/ 214313 w 214313"/>
              <a:gd name="connsiteY2" fmla="*/ 107156 h 214313"/>
              <a:gd name="connsiteX3" fmla="*/ 107157 w 214313"/>
              <a:gd name="connsiteY3" fmla="*/ 214314 h 214313"/>
              <a:gd name="connsiteX4" fmla="*/ 0 w 214313"/>
              <a:gd name="connsiteY4" fmla="*/ 107156 h 21431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313" h="214313">
                <a:moveTo>
                  <a:pt x="0" y="107156"/>
                </a:moveTo>
                <a:cubicBezTo>
                  <a:pt x="0" y="47975"/>
                  <a:pt x="47975" y="0"/>
                  <a:pt x="107157" y="0"/>
                </a:cubicBezTo>
                <a:cubicBezTo>
                  <a:pt x="166338" y="0"/>
                  <a:pt x="214313" y="47975"/>
                  <a:pt x="214313" y="107156"/>
                </a:cubicBezTo>
                <a:cubicBezTo>
                  <a:pt x="214313" y="166337"/>
                  <a:pt x="166338" y="214314"/>
                  <a:pt x="107157" y="214314"/>
                </a:cubicBezTo>
                <a:cubicBezTo>
                  <a:pt x="47975" y="214314"/>
                  <a:pt x="0" y="166337"/>
                  <a:pt x="0" y="107156"/>
                </a:cubicBezTo>
              </a:path>
            </a:pathLst>
          </a:custGeom>
          <a:solidFill>
            <a:srgbClr val="B3B3B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4917257" y="4304458"/>
            <a:ext cx="227014" cy="227014"/>
          </a:xfrm>
          <a:custGeom>
            <a:avLst/>
            <a:gdLst>
              <a:gd name="connsiteX0" fmla="*/ 6350 w 227014"/>
              <a:gd name="connsiteY0" fmla="*/ 113507 h 227014"/>
              <a:gd name="connsiteX1" fmla="*/ 113507 w 227014"/>
              <a:gd name="connsiteY1" fmla="*/ 6350 h 227014"/>
              <a:gd name="connsiteX2" fmla="*/ 220664 w 227014"/>
              <a:gd name="connsiteY2" fmla="*/ 113507 h 227014"/>
              <a:gd name="connsiteX3" fmla="*/ 113507 w 227014"/>
              <a:gd name="connsiteY3" fmla="*/ 220663 h 227014"/>
              <a:gd name="connsiteX4" fmla="*/ 6350 w 227014"/>
              <a:gd name="connsiteY4" fmla="*/ 113507 h 22701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7014" h="227014">
                <a:moveTo>
                  <a:pt x="6350" y="113507"/>
                </a:moveTo>
                <a:cubicBezTo>
                  <a:pt x="6350" y="54325"/>
                  <a:pt x="54325" y="6350"/>
                  <a:pt x="113507" y="6350"/>
                </a:cubicBezTo>
                <a:cubicBezTo>
                  <a:pt x="172688" y="6350"/>
                  <a:pt x="220664" y="54325"/>
                  <a:pt x="220664" y="113507"/>
                </a:cubicBezTo>
                <a:cubicBezTo>
                  <a:pt x="220664" y="172687"/>
                  <a:pt x="172688" y="220663"/>
                  <a:pt x="113507" y="220663"/>
                </a:cubicBezTo>
                <a:cubicBezTo>
                  <a:pt x="54325" y="220663"/>
                  <a:pt x="6350" y="172687"/>
                  <a:pt x="6350" y="113507"/>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6616898" y="2884290"/>
            <a:ext cx="214313" cy="214313"/>
          </a:xfrm>
          <a:custGeom>
            <a:avLst/>
            <a:gdLst>
              <a:gd name="connsiteX0" fmla="*/ 0 w 214313"/>
              <a:gd name="connsiteY0" fmla="*/ 107157 h 214313"/>
              <a:gd name="connsiteX1" fmla="*/ 107157 w 214313"/>
              <a:gd name="connsiteY1" fmla="*/ 0 h 214313"/>
              <a:gd name="connsiteX2" fmla="*/ 214313 w 214313"/>
              <a:gd name="connsiteY2" fmla="*/ 107157 h 214313"/>
              <a:gd name="connsiteX3" fmla="*/ 107157 w 214313"/>
              <a:gd name="connsiteY3" fmla="*/ 214313 h 214313"/>
              <a:gd name="connsiteX4" fmla="*/ 0 w 214313"/>
              <a:gd name="connsiteY4" fmla="*/ 107157 h 21431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313" h="214313">
                <a:moveTo>
                  <a:pt x="0" y="107157"/>
                </a:moveTo>
                <a:cubicBezTo>
                  <a:pt x="0" y="47975"/>
                  <a:pt x="47976" y="0"/>
                  <a:pt x="107157" y="0"/>
                </a:cubicBezTo>
                <a:cubicBezTo>
                  <a:pt x="166337" y="0"/>
                  <a:pt x="214313" y="47975"/>
                  <a:pt x="214313" y="107157"/>
                </a:cubicBezTo>
                <a:cubicBezTo>
                  <a:pt x="214313" y="166338"/>
                  <a:pt x="166337" y="214313"/>
                  <a:pt x="107157" y="214313"/>
                </a:cubicBezTo>
                <a:cubicBezTo>
                  <a:pt x="47976" y="214313"/>
                  <a:pt x="0" y="166338"/>
                  <a:pt x="0" y="107157"/>
                </a:cubicBezTo>
              </a:path>
            </a:pathLst>
          </a:custGeom>
          <a:solidFill>
            <a:srgbClr val="B3B3B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6610548" y="2877940"/>
            <a:ext cx="227014" cy="227014"/>
          </a:xfrm>
          <a:custGeom>
            <a:avLst/>
            <a:gdLst>
              <a:gd name="connsiteX0" fmla="*/ 6350 w 227014"/>
              <a:gd name="connsiteY0" fmla="*/ 113507 h 227014"/>
              <a:gd name="connsiteX1" fmla="*/ 113507 w 227014"/>
              <a:gd name="connsiteY1" fmla="*/ 6350 h 227014"/>
              <a:gd name="connsiteX2" fmla="*/ 220663 w 227014"/>
              <a:gd name="connsiteY2" fmla="*/ 113507 h 227014"/>
              <a:gd name="connsiteX3" fmla="*/ 113507 w 227014"/>
              <a:gd name="connsiteY3" fmla="*/ 220664 h 227014"/>
              <a:gd name="connsiteX4" fmla="*/ 6350 w 227014"/>
              <a:gd name="connsiteY4" fmla="*/ 113507 h 22701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7014" h="227014">
                <a:moveTo>
                  <a:pt x="6350" y="113507"/>
                </a:moveTo>
                <a:cubicBezTo>
                  <a:pt x="6350" y="54325"/>
                  <a:pt x="54326" y="6350"/>
                  <a:pt x="113507" y="6350"/>
                </a:cubicBezTo>
                <a:cubicBezTo>
                  <a:pt x="172687" y="6350"/>
                  <a:pt x="220663" y="54325"/>
                  <a:pt x="220663" y="113507"/>
                </a:cubicBezTo>
                <a:cubicBezTo>
                  <a:pt x="220663" y="172688"/>
                  <a:pt x="172687" y="220664"/>
                  <a:pt x="113507" y="220664"/>
                </a:cubicBezTo>
                <a:cubicBezTo>
                  <a:pt x="54326" y="220664"/>
                  <a:pt x="6350" y="172688"/>
                  <a:pt x="6350" y="113507"/>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6340079" y="2759274"/>
            <a:ext cx="214314" cy="214313"/>
          </a:xfrm>
          <a:custGeom>
            <a:avLst/>
            <a:gdLst>
              <a:gd name="connsiteX0" fmla="*/ 0 w 214314"/>
              <a:gd name="connsiteY0" fmla="*/ 107156 h 214313"/>
              <a:gd name="connsiteX1" fmla="*/ 107156 w 214314"/>
              <a:gd name="connsiteY1" fmla="*/ 0 h 214313"/>
              <a:gd name="connsiteX2" fmla="*/ 214313 w 214314"/>
              <a:gd name="connsiteY2" fmla="*/ 107156 h 214313"/>
              <a:gd name="connsiteX3" fmla="*/ 107156 w 214314"/>
              <a:gd name="connsiteY3" fmla="*/ 214313 h 214313"/>
              <a:gd name="connsiteX4" fmla="*/ 0 w 214314"/>
              <a:gd name="connsiteY4" fmla="*/ 107156 h 21431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314" h="214313">
                <a:moveTo>
                  <a:pt x="0" y="107156"/>
                </a:moveTo>
                <a:cubicBezTo>
                  <a:pt x="0" y="47975"/>
                  <a:pt x="47975" y="0"/>
                  <a:pt x="107156" y="0"/>
                </a:cubicBezTo>
                <a:cubicBezTo>
                  <a:pt x="166337" y="0"/>
                  <a:pt x="214313" y="47975"/>
                  <a:pt x="214313" y="107156"/>
                </a:cubicBezTo>
                <a:cubicBezTo>
                  <a:pt x="214313" y="166338"/>
                  <a:pt x="166337" y="214313"/>
                  <a:pt x="107156" y="214313"/>
                </a:cubicBezTo>
                <a:cubicBezTo>
                  <a:pt x="47975" y="214313"/>
                  <a:pt x="0" y="166338"/>
                  <a:pt x="0" y="107156"/>
                </a:cubicBezTo>
              </a:path>
            </a:pathLst>
          </a:custGeom>
          <a:solidFill>
            <a:srgbClr val="B3B3B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6333729" y="2752924"/>
            <a:ext cx="227014" cy="227014"/>
          </a:xfrm>
          <a:custGeom>
            <a:avLst/>
            <a:gdLst>
              <a:gd name="connsiteX0" fmla="*/ 6350 w 227014"/>
              <a:gd name="connsiteY0" fmla="*/ 113507 h 227014"/>
              <a:gd name="connsiteX1" fmla="*/ 113507 w 227014"/>
              <a:gd name="connsiteY1" fmla="*/ 6350 h 227014"/>
              <a:gd name="connsiteX2" fmla="*/ 220664 w 227014"/>
              <a:gd name="connsiteY2" fmla="*/ 113507 h 227014"/>
              <a:gd name="connsiteX3" fmla="*/ 113507 w 227014"/>
              <a:gd name="connsiteY3" fmla="*/ 220664 h 227014"/>
              <a:gd name="connsiteX4" fmla="*/ 6350 w 227014"/>
              <a:gd name="connsiteY4" fmla="*/ 113507 h 22701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7014" h="227014">
                <a:moveTo>
                  <a:pt x="6350" y="113507"/>
                </a:moveTo>
                <a:cubicBezTo>
                  <a:pt x="6350" y="54325"/>
                  <a:pt x="54325" y="6350"/>
                  <a:pt x="113507" y="6350"/>
                </a:cubicBezTo>
                <a:cubicBezTo>
                  <a:pt x="172687" y="6350"/>
                  <a:pt x="220664" y="54325"/>
                  <a:pt x="220664" y="113507"/>
                </a:cubicBezTo>
                <a:cubicBezTo>
                  <a:pt x="220664" y="172688"/>
                  <a:pt x="172687" y="220664"/>
                  <a:pt x="113507" y="220664"/>
                </a:cubicBezTo>
                <a:cubicBezTo>
                  <a:pt x="54325" y="220664"/>
                  <a:pt x="6350" y="172688"/>
                  <a:pt x="6350" y="113507"/>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6331148" y="3250407"/>
            <a:ext cx="214313" cy="214313"/>
          </a:xfrm>
          <a:custGeom>
            <a:avLst/>
            <a:gdLst>
              <a:gd name="connsiteX0" fmla="*/ 0 w 214313"/>
              <a:gd name="connsiteY0" fmla="*/ 107157 h 214313"/>
              <a:gd name="connsiteX1" fmla="*/ 107157 w 214313"/>
              <a:gd name="connsiteY1" fmla="*/ 0 h 214313"/>
              <a:gd name="connsiteX2" fmla="*/ 214313 w 214313"/>
              <a:gd name="connsiteY2" fmla="*/ 107157 h 214313"/>
              <a:gd name="connsiteX3" fmla="*/ 107157 w 214313"/>
              <a:gd name="connsiteY3" fmla="*/ 214313 h 214313"/>
              <a:gd name="connsiteX4" fmla="*/ 0 w 214313"/>
              <a:gd name="connsiteY4" fmla="*/ 107157 h 21431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313" h="214313">
                <a:moveTo>
                  <a:pt x="0" y="107157"/>
                </a:moveTo>
                <a:cubicBezTo>
                  <a:pt x="0" y="47975"/>
                  <a:pt x="47975" y="0"/>
                  <a:pt x="107157" y="0"/>
                </a:cubicBezTo>
                <a:cubicBezTo>
                  <a:pt x="166338" y="0"/>
                  <a:pt x="214313" y="47975"/>
                  <a:pt x="214313" y="107157"/>
                </a:cubicBezTo>
                <a:cubicBezTo>
                  <a:pt x="214313" y="166338"/>
                  <a:pt x="166338" y="214313"/>
                  <a:pt x="107157" y="214313"/>
                </a:cubicBezTo>
                <a:cubicBezTo>
                  <a:pt x="47975" y="214313"/>
                  <a:pt x="0" y="166338"/>
                  <a:pt x="0" y="107157"/>
                </a:cubicBezTo>
              </a:path>
            </a:pathLst>
          </a:custGeom>
          <a:solidFill>
            <a:srgbClr val="B3B3B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6324798" y="3244057"/>
            <a:ext cx="227013" cy="227013"/>
          </a:xfrm>
          <a:custGeom>
            <a:avLst/>
            <a:gdLst>
              <a:gd name="connsiteX0" fmla="*/ 6350 w 227013"/>
              <a:gd name="connsiteY0" fmla="*/ 113506 h 227013"/>
              <a:gd name="connsiteX1" fmla="*/ 113507 w 227013"/>
              <a:gd name="connsiteY1" fmla="*/ 6350 h 227013"/>
              <a:gd name="connsiteX2" fmla="*/ 220663 w 227013"/>
              <a:gd name="connsiteY2" fmla="*/ 113506 h 227013"/>
              <a:gd name="connsiteX3" fmla="*/ 113507 w 227013"/>
              <a:gd name="connsiteY3" fmla="*/ 220664 h 227013"/>
              <a:gd name="connsiteX4" fmla="*/ 6350 w 227013"/>
              <a:gd name="connsiteY4" fmla="*/ 113506 h 22701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7013" h="227013">
                <a:moveTo>
                  <a:pt x="6350" y="113506"/>
                </a:moveTo>
                <a:cubicBezTo>
                  <a:pt x="6350" y="54325"/>
                  <a:pt x="54325" y="6350"/>
                  <a:pt x="113507" y="6350"/>
                </a:cubicBezTo>
                <a:cubicBezTo>
                  <a:pt x="172688" y="6350"/>
                  <a:pt x="220663" y="54325"/>
                  <a:pt x="220663" y="113506"/>
                </a:cubicBezTo>
                <a:cubicBezTo>
                  <a:pt x="220663" y="172688"/>
                  <a:pt x="172688" y="220664"/>
                  <a:pt x="113507" y="220664"/>
                </a:cubicBezTo>
                <a:cubicBezTo>
                  <a:pt x="54325" y="220664"/>
                  <a:pt x="6350" y="172688"/>
                  <a:pt x="6350" y="113506"/>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2000251" y="3018235"/>
            <a:ext cx="214313" cy="214313"/>
          </a:xfrm>
          <a:custGeom>
            <a:avLst/>
            <a:gdLst>
              <a:gd name="connsiteX0" fmla="*/ 0 w 214313"/>
              <a:gd name="connsiteY0" fmla="*/ 107157 h 214313"/>
              <a:gd name="connsiteX1" fmla="*/ 107156 w 214313"/>
              <a:gd name="connsiteY1" fmla="*/ 0 h 214313"/>
              <a:gd name="connsiteX2" fmla="*/ 214313 w 214313"/>
              <a:gd name="connsiteY2" fmla="*/ 107157 h 214313"/>
              <a:gd name="connsiteX3" fmla="*/ 107156 w 214313"/>
              <a:gd name="connsiteY3" fmla="*/ 214313 h 214313"/>
              <a:gd name="connsiteX4" fmla="*/ 0 w 214313"/>
              <a:gd name="connsiteY4" fmla="*/ 107157 h 21431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313" h="214313">
                <a:moveTo>
                  <a:pt x="0" y="107157"/>
                </a:moveTo>
                <a:cubicBezTo>
                  <a:pt x="0" y="47975"/>
                  <a:pt x="47975" y="0"/>
                  <a:pt x="107156" y="0"/>
                </a:cubicBezTo>
                <a:cubicBezTo>
                  <a:pt x="166336" y="0"/>
                  <a:pt x="214313" y="47975"/>
                  <a:pt x="214313" y="107157"/>
                </a:cubicBezTo>
                <a:cubicBezTo>
                  <a:pt x="214313" y="166338"/>
                  <a:pt x="166336" y="214313"/>
                  <a:pt x="107156" y="214313"/>
                </a:cubicBezTo>
                <a:cubicBezTo>
                  <a:pt x="47975" y="214313"/>
                  <a:pt x="0" y="166338"/>
                  <a:pt x="0" y="107157"/>
                </a:cubicBezTo>
              </a:path>
            </a:pathLst>
          </a:custGeom>
          <a:solidFill>
            <a:srgbClr val="B3B3B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1993901" y="3011885"/>
            <a:ext cx="227014" cy="227014"/>
          </a:xfrm>
          <a:custGeom>
            <a:avLst/>
            <a:gdLst>
              <a:gd name="connsiteX0" fmla="*/ 6350 w 227014"/>
              <a:gd name="connsiteY0" fmla="*/ 113507 h 227014"/>
              <a:gd name="connsiteX1" fmla="*/ 113507 w 227014"/>
              <a:gd name="connsiteY1" fmla="*/ 6350 h 227014"/>
              <a:gd name="connsiteX2" fmla="*/ 220664 w 227014"/>
              <a:gd name="connsiteY2" fmla="*/ 113507 h 227014"/>
              <a:gd name="connsiteX3" fmla="*/ 113507 w 227014"/>
              <a:gd name="connsiteY3" fmla="*/ 220663 h 227014"/>
              <a:gd name="connsiteX4" fmla="*/ 6350 w 227014"/>
              <a:gd name="connsiteY4" fmla="*/ 113507 h 22701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7014" h="227014">
                <a:moveTo>
                  <a:pt x="6350" y="113507"/>
                </a:moveTo>
                <a:cubicBezTo>
                  <a:pt x="6350" y="54325"/>
                  <a:pt x="54325" y="6350"/>
                  <a:pt x="113507" y="6350"/>
                </a:cubicBezTo>
                <a:cubicBezTo>
                  <a:pt x="172688" y="6350"/>
                  <a:pt x="220664" y="54325"/>
                  <a:pt x="220664" y="113507"/>
                </a:cubicBezTo>
                <a:cubicBezTo>
                  <a:pt x="220664" y="172688"/>
                  <a:pt x="172688" y="220663"/>
                  <a:pt x="113507" y="220663"/>
                </a:cubicBezTo>
                <a:cubicBezTo>
                  <a:pt x="54325" y="220663"/>
                  <a:pt x="6350" y="172688"/>
                  <a:pt x="6350" y="113507"/>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12700" y="1308100"/>
            <a:ext cx="9131300" cy="5219700"/>
          </a:xfrm>
          <a:prstGeom prst="rect">
            <a:avLst/>
          </a:prstGeom>
          <a:noFill/>
        </p:spPr>
      </p:pic>
      <p:sp>
        <p:nvSpPr>
          <p:cNvPr id="22" name="TextBox 1"/>
          <p:cNvSpPr txBox="1"/>
          <p:nvPr/>
        </p:nvSpPr>
        <p:spPr>
          <a:xfrm>
            <a:off x="3606800" y="6019800"/>
            <a:ext cx="63500" cy="292100"/>
          </a:xfrm>
          <a:prstGeom prst="rect">
            <a:avLst/>
          </a:prstGeom>
          <a:noFill/>
        </p:spPr>
        <p:txBody>
          <a:bodyPr wrap="none" lIns="0" tIns="0" rIns="0" rtlCol="0">
            <a:spAutoFit/>
          </a:bodyPr>
          <a:lstStyle/>
          <a:p>
            <a:pPr>
              <a:lnSpc>
                <a:spcPts val="2300"/>
              </a:lnSpc>
              <a:tabLst/>
            </a:pPr>
            <a:r>
              <a:rPr lang="en-US" altLang="zh-CN" sz="2000" dirty="0" smtClean="0">
                <a:solidFill>
                  <a:srgbClr val="FFFFFF"/>
                </a:solidFill>
                <a:latin typeface="Helvetica Neue" pitchFamily="18" charset="0"/>
                <a:cs typeface="Helvetica Neue" pitchFamily="18" charset="0"/>
              </a:rPr>
              <a:t> </a:t>
            </a:r>
          </a:p>
        </p:txBody>
      </p:sp>
      <p:sp>
        <p:nvSpPr>
          <p:cNvPr id="23" name="TextBox 1"/>
          <p:cNvSpPr txBox="1"/>
          <p:nvPr/>
        </p:nvSpPr>
        <p:spPr>
          <a:xfrm>
            <a:off x="3987800" y="1397000"/>
            <a:ext cx="682879" cy="344325"/>
          </a:xfrm>
          <a:prstGeom prst="rect">
            <a:avLst/>
          </a:prstGeom>
          <a:noFill/>
        </p:spPr>
        <p:txBody>
          <a:bodyPr wrap="none" lIns="0" tIns="0" rIns="0" rtlCol="0">
            <a:spAutoFit/>
          </a:bodyPr>
          <a:lstStyle/>
          <a:p>
            <a:pPr>
              <a:lnSpc>
                <a:spcPts val="2300"/>
              </a:lnSpc>
              <a:tabLst/>
            </a:pPr>
            <a:r>
              <a:rPr lang="en-US" altLang="zh-CN" sz="2000" dirty="0" smtClean="0">
                <a:solidFill>
                  <a:srgbClr val="FFFFFF"/>
                </a:solidFill>
                <a:latin typeface="Helvetica Neue" pitchFamily="18" charset="0"/>
                <a:cs typeface="Helvetica Neue" pitchFamily="18" charset="0"/>
              </a:rPr>
              <a:t>MAGIC</a:t>
            </a:r>
            <a:r>
              <a:rPr lang="en-US" altLang="zh-CN" sz="2000" dirty="0" smtClean="0">
                <a:latin typeface="Times New Roman" pitchFamily="18" charset="0"/>
                <a:cs typeface="Times New Roman" pitchFamily="18" charset="0"/>
              </a:rPr>
              <a:t> </a:t>
            </a:r>
            <a:r>
              <a:rPr lang="en-US" altLang="zh-CN" sz="2000" dirty="0" smtClean="0">
                <a:solidFill>
                  <a:srgbClr val="FFFFFF"/>
                </a:solidFill>
                <a:latin typeface="Helvetica Neue" pitchFamily="18" charset="0"/>
                <a:cs typeface="Helvetica Neue" pitchFamily="18" charset="0"/>
              </a:rPr>
              <a:t> </a:t>
            </a:r>
          </a:p>
        </p:txBody>
      </p:sp>
      <p:sp>
        <p:nvSpPr>
          <p:cNvPr id="24" name="TextBox 1"/>
          <p:cNvSpPr txBox="1"/>
          <p:nvPr/>
        </p:nvSpPr>
        <p:spPr>
          <a:xfrm>
            <a:off x="241300" y="1612900"/>
            <a:ext cx="1271182" cy="405880"/>
          </a:xfrm>
          <a:prstGeom prst="rect">
            <a:avLst/>
          </a:prstGeom>
          <a:noFill/>
        </p:spPr>
        <p:txBody>
          <a:bodyPr wrap="none" lIns="0" tIns="0" rIns="0" rtlCol="0">
            <a:spAutoFit/>
          </a:bodyPr>
          <a:lstStyle/>
          <a:p>
            <a:pPr>
              <a:lnSpc>
                <a:spcPts val="2300"/>
              </a:lnSpc>
              <a:tabLst/>
            </a:pPr>
            <a:r>
              <a:rPr lang="en-US" altLang="zh-CN" sz="3600" b="1" dirty="0" smtClean="0">
                <a:solidFill>
                  <a:srgbClr val="FF0000"/>
                </a:solidFill>
                <a:latin typeface="Helvetica Neue" pitchFamily="18" charset="0"/>
                <a:cs typeface="Helvetica Neue" pitchFamily="18" charset="0"/>
              </a:rPr>
              <a:t>VERITAS </a:t>
            </a:r>
          </a:p>
        </p:txBody>
      </p:sp>
      <p:sp>
        <p:nvSpPr>
          <p:cNvPr id="25" name="TextBox 1"/>
          <p:cNvSpPr txBox="1"/>
          <p:nvPr/>
        </p:nvSpPr>
        <p:spPr>
          <a:xfrm>
            <a:off x="6845300" y="3302000"/>
            <a:ext cx="1384300" cy="292100"/>
          </a:xfrm>
          <a:prstGeom prst="rect">
            <a:avLst/>
          </a:prstGeom>
          <a:noFill/>
        </p:spPr>
        <p:txBody>
          <a:bodyPr wrap="none" lIns="0" tIns="0" rIns="0" rtlCol="0">
            <a:spAutoFit/>
          </a:bodyPr>
          <a:lstStyle/>
          <a:p>
            <a:pPr>
              <a:lnSpc>
                <a:spcPts val="2300"/>
              </a:lnSpc>
              <a:tabLst/>
            </a:pPr>
            <a:r>
              <a:rPr lang="en-US" altLang="zh-CN" sz="2000" dirty="0" smtClean="0">
                <a:solidFill>
                  <a:srgbClr val="FFFFFF"/>
                </a:solidFill>
                <a:latin typeface="Helvetica Neue" pitchFamily="18" charset="0"/>
                <a:cs typeface="Helvetica Neue" pitchFamily="18" charset="0"/>
              </a:rPr>
              <a:t>ARGO-YBJ</a:t>
            </a:r>
            <a:r>
              <a:rPr lang="en-US" altLang="zh-CN" sz="2000" dirty="0" smtClean="0">
                <a:latin typeface="Times New Roman" pitchFamily="18" charset="0"/>
                <a:cs typeface="Times New Roman" pitchFamily="18" charset="0"/>
              </a:rPr>
              <a:t> </a:t>
            </a:r>
            <a:r>
              <a:rPr lang="en-US" altLang="zh-CN" sz="2000" dirty="0" smtClean="0">
                <a:solidFill>
                  <a:srgbClr val="FFFFFF"/>
                </a:solidFill>
                <a:latin typeface="Helvetica Neue" pitchFamily="18" charset="0"/>
                <a:cs typeface="Helvetica Neue" pitchFamily="18" charset="0"/>
              </a:rPr>
              <a:t> </a:t>
            </a:r>
          </a:p>
        </p:txBody>
      </p:sp>
      <p:sp>
        <p:nvSpPr>
          <p:cNvPr id="26" name="TextBox 1"/>
          <p:cNvSpPr txBox="1"/>
          <p:nvPr/>
        </p:nvSpPr>
        <p:spPr>
          <a:xfrm>
            <a:off x="6134100" y="1854200"/>
            <a:ext cx="1917700" cy="1473200"/>
          </a:xfrm>
          <a:prstGeom prst="rect">
            <a:avLst/>
          </a:prstGeom>
          <a:noFill/>
        </p:spPr>
        <p:txBody>
          <a:bodyPr wrap="none" lIns="0" tIns="0" rIns="0" rtlCol="0">
            <a:spAutoFit/>
          </a:bodyPr>
          <a:lstStyle/>
          <a:p>
            <a:pPr>
              <a:lnSpc>
                <a:spcPts val="2300"/>
              </a:lnSpc>
              <a:tabLst>
                <a:tab pos="736600" algn="l"/>
              </a:tabLst>
            </a:pPr>
            <a:r>
              <a:rPr lang="en-US" altLang="zh-CN" sz="2000" dirty="0" smtClean="0">
                <a:solidFill>
                  <a:srgbClr val="FFFFFF"/>
                </a:solidFill>
                <a:latin typeface="Helvetica Neue" pitchFamily="18" charset="0"/>
                <a:cs typeface="Helvetica Neue" pitchFamily="18" charset="0"/>
              </a:rPr>
              <a:t>HAGAR </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3200"/>
              </a:lnSpc>
              <a:tabLst>
                <a:tab pos="736600" algn="l"/>
              </a:tabLst>
            </a:pPr>
            <a:r>
              <a:rPr lang="en-US" altLang="zh-CN" dirty="0" smtClean="0"/>
              <a:t>	</a:t>
            </a:r>
            <a:r>
              <a:rPr lang="en-US" altLang="zh-CN" sz="2000" dirty="0" smtClean="0">
                <a:solidFill>
                  <a:srgbClr val="FFFFFF"/>
                </a:solidFill>
                <a:latin typeface="Helvetica Neue" pitchFamily="18" charset="0"/>
                <a:cs typeface="Helvetica Neue" pitchFamily="18" charset="0"/>
              </a:rPr>
              <a:t>TIBET-AS</a:t>
            </a:r>
            <a:r>
              <a:rPr lang="en-US" altLang="zh-CN" sz="2000" dirty="0" smtClean="0">
                <a:latin typeface="Times New Roman" pitchFamily="18" charset="0"/>
                <a:cs typeface="Times New Roman" pitchFamily="18" charset="0"/>
              </a:rPr>
              <a:t> </a:t>
            </a:r>
            <a:r>
              <a:rPr lang="en-US" altLang="zh-CN" sz="2000" dirty="0" smtClean="0">
                <a:solidFill>
                  <a:srgbClr val="FFFFFF"/>
                </a:solidFill>
                <a:latin typeface="Helvetica Neue" pitchFamily="18" charset="0"/>
                <a:cs typeface="Helvetica Neue" pitchFamily="18" charset="0"/>
              </a:rPr>
              <a:t>/</a:t>
            </a:r>
          </a:p>
        </p:txBody>
      </p:sp>
      <p:sp>
        <p:nvSpPr>
          <p:cNvPr id="27" name="TextBox 1"/>
          <p:cNvSpPr txBox="1"/>
          <p:nvPr/>
        </p:nvSpPr>
        <p:spPr>
          <a:xfrm>
            <a:off x="5651500" y="3543300"/>
            <a:ext cx="1054100" cy="292100"/>
          </a:xfrm>
          <a:prstGeom prst="rect">
            <a:avLst/>
          </a:prstGeom>
          <a:noFill/>
        </p:spPr>
        <p:txBody>
          <a:bodyPr wrap="none" lIns="0" tIns="0" rIns="0" rtlCol="0">
            <a:spAutoFit/>
          </a:bodyPr>
          <a:lstStyle/>
          <a:p>
            <a:pPr>
              <a:lnSpc>
                <a:spcPts val="2300"/>
              </a:lnSpc>
              <a:tabLst/>
            </a:pPr>
            <a:r>
              <a:rPr lang="en-US" altLang="zh-CN" sz="2000" dirty="0" smtClean="0">
                <a:solidFill>
                  <a:srgbClr val="FFFFFF"/>
                </a:solidFill>
                <a:latin typeface="Helvetica Neue" pitchFamily="18" charset="0"/>
                <a:cs typeface="Helvetica Neue" pitchFamily="18" charset="0"/>
              </a:rPr>
              <a:t>GRAPES </a:t>
            </a:r>
          </a:p>
        </p:txBody>
      </p:sp>
      <p:sp>
        <p:nvSpPr>
          <p:cNvPr id="28" name="TextBox 1"/>
          <p:cNvSpPr txBox="1"/>
          <p:nvPr/>
        </p:nvSpPr>
        <p:spPr>
          <a:xfrm>
            <a:off x="685800" y="3797300"/>
            <a:ext cx="812800" cy="292100"/>
          </a:xfrm>
          <a:prstGeom prst="rect">
            <a:avLst/>
          </a:prstGeom>
          <a:noFill/>
        </p:spPr>
        <p:txBody>
          <a:bodyPr wrap="none" lIns="0" tIns="0" rIns="0" rtlCol="0">
            <a:spAutoFit/>
          </a:bodyPr>
          <a:lstStyle/>
          <a:p>
            <a:pPr>
              <a:lnSpc>
                <a:spcPts val="2300"/>
              </a:lnSpc>
              <a:tabLst/>
            </a:pPr>
            <a:r>
              <a:rPr lang="en-US" altLang="zh-CN" sz="2000" dirty="0" smtClean="0">
                <a:solidFill>
                  <a:srgbClr val="FFFFFF"/>
                </a:solidFill>
                <a:latin typeface="Helvetica Neue" pitchFamily="18" charset="0"/>
                <a:cs typeface="Helvetica Neue" pitchFamily="18" charset="0"/>
              </a:rPr>
              <a:t>HAWC </a:t>
            </a:r>
          </a:p>
        </p:txBody>
      </p:sp>
      <p:sp>
        <p:nvSpPr>
          <p:cNvPr id="29" name="TextBox 1"/>
          <p:cNvSpPr txBox="1"/>
          <p:nvPr/>
        </p:nvSpPr>
        <p:spPr>
          <a:xfrm>
            <a:off x="2603500" y="5956300"/>
            <a:ext cx="644407" cy="418063"/>
          </a:xfrm>
          <a:prstGeom prst="rect">
            <a:avLst/>
          </a:prstGeom>
          <a:noFill/>
        </p:spPr>
        <p:txBody>
          <a:bodyPr wrap="none" lIns="0" tIns="0" rIns="0" rtlCol="0">
            <a:spAutoFit/>
          </a:bodyPr>
          <a:lstStyle/>
          <a:p>
            <a:pPr>
              <a:lnSpc>
                <a:spcPts val="2900"/>
              </a:lnSpc>
              <a:tabLst/>
            </a:pPr>
            <a:r>
              <a:rPr lang="en-US" altLang="zh-CN" sz="2000" dirty="0" smtClean="0">
                <a:solidFill>
                  <a:srgbClr val="FFFFFF"/>
                </a:solidFill>
                <a:latin typeface="Helvetica Neue" pitchFamily="18" charset="0"/>
                <a:cs typeface="Helvetica Neue" pitchFamily="18" charset="0"/>
              </a:rPr>
              <a:t>H.E.S.S.</a:t>
            </a:r>
            <a:r>
              <a:rPr lang="en-US" altLang="zh-CN" sz="2000" dirty="0" smtClean="0">
                <a:latin typeface="Times New Roman" pitchFamily="18" charset="0"/>
                <a:cs typeface="Times New Roman" pitchFamily="18" charset="0"/>
              </a:rPr>
              <a:t> </a:t>
            </a:r>
            <a:endParaRPr lang="en-US" altLang="zh-CN" sz="2000" dirty="0" smtClean="0">
              <a:solidFill>
                <a:srgbClr val="FFFF00"/>
              </a:solidFill>
              <a:latin typeface="Tahoma" pitchFamily="18" charset="0"/>
              <a:cs typeface="Tahoma" pitchFamily="18" charset="0"/>
            </a:endParaRPr>
          </a:p>
        </p:txBody>
      </p:sp>
      <p:sp>
        <p:nvSpPr>
          <p:cNvPr id="31" name="Заголовок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Largest gamma-ray detectors</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CNN applications to IACTs</a:t>
            </a:r>
            <a:endParaRPr lang="ru-RU" dirty="0"/>
          </a:p>
        </p:txBody>
      </p:sp>
      <p:sp>
        <p:nvSpPr>
          <p:cNvPr id="3" name="Содержимое 2"/>
          <p:cNvSpPr>
            <a:spLocks noGrp="1"/>
          </p:cNvSpPr>
          <p:nvPr>
            <p:ph idx="1"/>
          </p:nvPr>
        </p:nvSpPr>
        <p:spPr/>
        <p:txBody>
          <a:bodyPr>
            <a:normAutofit/>
          </a:bodyPr>
          <a:lstStyle/>
          <a:p>
            <a:r>
              <a:rPr lang="pt-BR" dirty="0" smtClean="0"/>
              <a:t>VERITAS:</a:t>
            </a:r>
            <a:endParaRPr lang="en-US" dirty="0" smtClean="0"/>
          </a:p>
        </p:txBody>
      </p:sp>
      <p:pic>
        <p:nvPicPr>
          <p:cNvPr id="34818" name="Picture 2" descr="https://upload.wikimedia.org/wikipedia/commons/0/06/VERITAS_array.jpg"/>
          <p:cNvPicPr>
            <a:picLocks noChangeAspect="1" noChangeArrowheads="1"/>
          </p:cNvPicPr>
          <p:nvPr/>
        </p:nvPicPr>
        <p:blipFill>
          <a:blip r:embed="rId2" cstate="print"/>
          <a:srcRect/>
          <a:stretch>
            <a:fillRect/>
          </a:stretch>
        </p:blipFill>
        <p:spPr bwMode="auto">
          <a:xfrm>
            <a:off x="-1692696" y="2133112"/>
            <a:ext cx="13249472" cy="472488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CNN applications to IACTs</a:t>
            </a:r>
            <a:endParaRPr lang="ru-RU" dirty="0"/>
          </a:p>
        </p:txBody>
      </p:sp>
      <p:sp>
        <p:nvSpPr>
          <p:cNvPr id="3" name="Содержимое 2"/>
          <p:cNvSpPr>
            <a:spLocks noGrp="1"/>
          </p:cNvSpPr>
          <p:nvPr>
            <p:ph idx="1"/>
          </p:nvPr>
        </p:nvSpPr>
        <p:spPr/>
        <p:txBody>
          <a:bodyPr>
            <a:normAutofit/>
          </a:bodyPr>
          <a:lstStyle/>
          <a:p>
            <a:pPr>
              <a:buNone/>
            </a:pPr>
            <a:r>
              <a:rPr lang="pt-BR" dirty="0" smtClean="0">
                <a:solidFill>
                  <a:schemeClr val="bg1"/>
                </a:solidFill>
              </a:rPr>
              <a:t>Only 2 applications so far, both since 2017:</a:t>
            </a:r>
          </a:p>
          <a:p>
            <a:pPr marL="342900" lvl="1" indent="-342900">
              <a:buFont typeface="Arial" pitchFamily="34" charset="0"/>
              <a:buChar char="•"/>
            </a:pPr>
            <a:r>
              <a:rPr lang="pt-BR" dirty="0" smtClean="0"/>
              <a:t>VERITAS telescope: CNN effort via ‘citizen-science’ approach, only muon images VS all other images. [</a:t>
            </a:r>
            <a:r>
              <a:rPr lang="en-US" dirty="0" smtClean="0"/>
              <a:t>The analysis of VERITAS </a:t>
            </a:r>
            <a:r>
              <a:rPr lang="en-US" dirty="0" err="1" smtClean="0"/>
              <a:t>muon</a:t>
            </a:r>
            <a:r>
              <a:rPr lang="en-US" dirty="0" smtClean="0"/>
              <a:t> images using </a:t>
            </a:r>
            <a:r>
              <a:rPr lang="en-US" dirty="0" err="1" smtClean="0"/>
              <a:t>convolutional</a:t>
            </a:r>
            <a:r>
              <a:rPr lang="en-US" dirty="0" smtClean="0"/>
              <a:t> neural networks. </a:t>
            </a:r>
            <a:r>
              <a:rPr lang="pt-BR" dirty="0" smtClean="0"/>
              <a:t>arXiv 1611.09832].</a:t>
            </a:r>
          </a:p>
          <a:p>
            <a:r>
              <a:rPr lang="pt-BR" dirty="0" smtClean="0">
                <a:solidFill>
                  <a:schemeClr val="bg1"/>
                </a:solidFill>
              </a:rPr>
              <a:t>CTA (hundreds of telescopes to be developed): CNN effort via Monte Carlo simulation of the future telescopes, only rectangle pixel grid.</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panoptes-uploads.zooniverse.org/production/subject_location/28521bb8-cbfd-4544-9612-836c8dcf1f39.jpeg"/>
          <p:cNvPicPr>
            <a:picLocks noChangeAspect="1" noChangeArrowheads="1"/>
          </p:cNvPicPr>
          <p:nvPr/>
        </p:nvPicPr>
        <p:blipFill>
          <a:blip r:embed="rId2" cstate="print"/>
          <a:srcRect/>
          <a:stretch>
            <a:fillRect/>
          </a:stretch>
        </p:blipFill>
        <p:spPr bwMode="auto">
          <a:xfrm>
            <a:off x="-513183" y="2492896"/>
            <a:ext cx="3933055" cy="3933056"/>
          </a:xfrm>
          <a:prstGeom prst="rect">
            <a:avLst/>
          </a:prstGeom>
          <a:noFill/>
        </p:spPr>
      </p:pic>
      <p:pic>
        <p:nvPicPr>
          <p:cNvPr id="5" name="Picture 2" descr="https://panoptes-uploads.zooniverse.org/production/subject_location/bda6396a-37ca-456a-94f8-b3ce1c127907.jpeg"/>
          <p:cNvPicPr>
            <a:picLocks noChangeAspect="1" noChangeArrowheads="1"/>
          </p:cNvPicPr>
          <p:nvPr/>
        </p:nvPicPr>
        <p:blipFill>
          <a:blip r:embed="rId3" cstate="print"/>
          <a:srcRect/>
          <a:stretch>
            <a:fillRect/>
          </a:stretch>
        </p:blipFill>
        <p:spPr bwMode="auto">
          <a:xfrm>
            <a:off x="5580112" y="2537520"/>
            <a:ext cx="3960440" cy="3960440"/>
          </a:xfrm>
          <a:prstGeom prst="rect">
            <a:avLst/>
          </a:prstGeom>
          <a:noFill/>
        </p:spPr>
      </p:pic>
      <p:pic>
        <p:nvPicPr>
          <p:cNvPr id="39940" name="Picture 4" descr="https://panoptes-uploads.zooniverse.org/production/subject_location/e1b0cee1-1ca7-4255-8672-0ade24008c24.jpeg"/>
          <p:cNvPicPr>
            <a:picLocks noChangeAspect="1" noChangeArrowheads="1"/>
          </p:cNvPicPr>
          <p:nvPr/>
        </p:nvPicPr>
        <p:blipFill>
          <a:blip r:embed="rId4" cstate="print"/>
          <a:srcRect l="12083" r="9337"/>
          <a:stretch>
            <a:fillRect/>
          </a:stretch>
        </p:blipFill>
        <p:spPr bwMode="auto">
          <a:xfrm>
            <a:off x="3034516" y="2492896"/>
            <a:ext cx="3049652" cy="3881054"/>
          </a:xfrm>
          <a:prstGeom prst="rect">
            <a:avLst/>
          </a:prstGeom>
          <a:noFill/>
        </p:spPr>
      </p:pic>
      <p:sp>
        <p:nvSpPr>
          <p:cNvPr id="2" name="Заголовок 1"/>
          <p:cNvSpPr>
            <a:spLocks noGrp="1"/>
          </p:cNvSpPr>
          <p:nvPr>
            <p:ph type="title"/>
          </p:nvPr>
        </p:nvSpPr>
        <p:spPr/>
        <p:txBody>
          <a:bodyPr>
            <a:normAutofit/>
          </a:bodyPr>
          <a:lstStyle/>
          <a:p>
            <a:r>
              <a:rPr lang="en-US" dirty="0" smtClean="0"/>
              <a:t>CNN applications to IACTs</a:t>
            </a:r>
            <a:endParaRPr lang="ru-RU" dirty="0"/>
          </a:p>
        </p:txBody>
      </p:sp>
      <p:sp>
        <p:nvSpPr>
          <p:cNvPr id="3" name="Содержимое 2"/>
          <p:cNvSpPr>
            <a:spLocks noGrp="1"/>
          </p:cNvSpPr>
          <p:nvPr>
            <p:ph idx="1"/>
          </p:nvPr>
        </p:nvSpPr>
        <p:spPr/>
        <p:txBody>
          <a:bodyPr>
            <a:normAutofit/>
          </a:bodyPr>
          <a:lstStyle/>
          <a:p>
            <a:r>
              <a:rPr lang="pt-BR" dirty="0" smtClean="0"/>
              <a:t>VERITAS (muon images):</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CNN applications to IACTs</a:t>
            </a:r>
            <a:endParaRPr lang="ru-RU" dirty="0"/>
          </a:p>
        </p:txBody>
      </p:sp>
      <p:sp>
        <p:nvSpPr>
          <p:cNvPr id="3" name="Содержимое 2"/>
          <p:cNvSpPr>
            <a:spLocks noGrp="1"/>
          </p:cNvSpPr>
          <p:nvPr>
            <p:ph idx="1"/>
          </p:nvPr>
        </p:nvSpPr>
        <p:spPr/>
        <p:txBody>
          <a:bodyPr>
            <a:normAutofit/>
          </a:bodyPr>
          <a:lstStyle/>
          <a:p>
            <a:r>
              <a:rPr lang="pt-BR" dirty="0" smtClean="0"/>
              <a:t>VERITAS: </a:t>
            </a:r>
          </a:p>
          <a:p>
            <a:pPr lvl="1"/>
            <a:r>
              <a:rPr lang="en-US" dirty="0" smtClean="0"/>
              <a:t>A citizen-science approach means ‘no Monte Carlo’, but only real data recognized by humans (volunteers) on the </a:t>
            </a:r>
            <a:r>
              <a:rPr lang="en-US" dirty="0" err="1" smtClean="0"/>
              <a:t>Zooniverse</a:t>
            </a:r>
            <a:r>
              <a:rPr lang="en-US" dirty="0" smtClean="0"/>
              <a:t>: the </a:t>
            </a:r>
            <a:r>
              <a:rPr lang="en-US" dirty="0" err="1" smtClean="0"/>
              <a:t>Muon</a:t>
            </a:r>
            <a:r>
              <a:rPr lang="en-US" dirty="0" smtClean="0"/>
              <a:t> Hunter project. Anyone can join. [</a:t>
            </a:r>
            <a:r>
              <a:rPr lang="en-US" dirty="0" err="1" smtClean="0"/>
              <a:t>PoS</a:t>
            </a:r>
            <a:r>
              <a:rPr lang="en-US" dirty="0" smtClean="0"/>
              <a:t>(ICRC2017)826].</a:t>
            </a:r>
            <a:br>
              <a:rPr lang="en-US" dirty="0" smtClean="0"/>
            </a:br>
            <a:endParaRPr lang="en-US" dirty="0" smtClean="0"/>
          </a:p>
          <a:p>
            <a:pPr lvl="1">
              <a:buNone/>
            </a:pPr>
            <a:r>
              <a:rPr lang="en-US" b="1" u="sng" dirty="0" smtClean="0">
                <a:solidFill>
                  <a:srgbClr val="0070C0"/>
                </a:solidFill>
              </a:rPr>
              <a:t>zooniverse.org/projects/</a:t>
            </a:r>
            <a:r>
              <a:rPr lang="en-US" b="1" u="sng" dirty="0" err="1" smtClean="0">
                <a:solidFill>
                  <a:srgbClr val="0070C0"/>
                </a:solidFill>
              </a:rPr>
              <a:t>zooniverse</a:t>
            </a:r>
            <a:r>
              <a:rPr lang="en-US" b="1" u="sng" dirty="0" smtClean="0">
                <a:solidFill>
                  <a:srgbClr val="0070C0"/>
                </a:solidFill>
              </a:rPr>
              <a:t>/</a:t>
            </a:r>
            <a:r>
              <a:rPr lang="en-US" b="1" u="sng" dirty="0" err="1" smtClean="0">
                <a:solidFill>
                  <a:srgbClr val="0070C0"/>
                </a:solidFill>
              </a:rPr>
              <a:t>muon</a:t>
            </a:r>
            <a:r>
              <a:rPr lang="en-US" b="1" u="sng" dirty="0" smtClean="0">
                <a:solidFill>
                  <a:srgbClr val="0070C0"/>
                </a:solidFill>
              </a:rPr>
              <a:t>-hunter</a:t>
            </a:r>
          </a:p>
          <a:p>
            <a:pPr lvl="1">
              <a:buNone/>
            </a:pPr>
            <a:endParaRPr lang="pt-BR"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CNN applications to IACTs</a:t>
            </a:r>
            <a:endParaRPr lang="ru-RU" dirty="0"/>
          </a:p>
        </p:txBody>
      </p:sp>
      <p:sp>
        <p:nvSpPr>
          <p:cNvPr id="3" name="Содержимое 2"/>
          <p:cNvSpPr>
            <a:spLocks noGrp="1"/>
          </p:cNvSpPr>
          <p:nvPr>
            <p:ph idx="1"/>
          </p:nvPr>
        </p:nvSpPr>
        <p:spPr/>
        <p:txBody>
          <a:bodyPr>
            <a:normAutofit/>
          </a:bodyPr>
          <a:lstStyle/>
          <a:p>
            <a:pPr>
              <a:buNone/>
            </a:pPr>
            <a:r>
              <a:rPr lang="pt-BR" dirty="0" smtClean="0"/>
              <a:t>Only 2 applications so far, both since 2017:</a:t>
            </a:r>
          </a:p>
          <a:p>
            <a:r>
              <a:rPr lang="pt-BR" dirty="0" smtClean="0"/>
              <a:t>VERITAS telescope</a:t>
            </a:r>
            <a:r>
              <a:rPr lang="pt-BR" dirty="0" smtClean="0">
                <a:solidFill>
                  <a:schemeClr val="bg1"/>
                </a:solidFill>
              </a:rPr>
              <a:t>: CNN effort via ‘citizen-science’ approach, only muon images VS all other images.</a:t>
            </a:r>
          </a:p>
          <a:p>
            <a:r>
              <a:rPr lang="pt-BR" dirty="0" smtClean="0"/>
              <a:t>CTA (hundreds of telescopes to be developed): CNN effort via Monte Carlo simulation of the future telescopes, only rectangle pixel grid.</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CNN applications to IACTs</a:t>
            </a:r>
            <a:endParaRPr lang="ru-RU" dirty="0"/>
          </a:p>
        </p:txBody>
      </p:sp>
      <p:sp>
        <p:nvSpPr>
          <p:cNvPr id="3" name="Содержимое 2"/>
          <p:cNvSpPr>
            <a:spLocks noGrp="1"/>
          </p:cNvSpPr>
          <p:nvPr>
            <p:ph idx="1"/>
          </p:nvPr>
        </p:nvSpPr>
        <p:spPr>
          <a:xfrm>
            <a:off x="457200" y="1600200"/>
            <a:ext cx="8363272" cy="4997152"/>
          </a:xfrm>
        </p:spPr>
        <p:txBody>
          <a:bodyPr>
            <a:noAutofit/>
          </a:bodyPr>
          <a:lstStyle/>
          <a:p>
            <a:r>
              <a:rPr lang="pt-BR" sz="2400" dirty="0" smtClean="0"/>
              <a:t>CTA: </a:t>
            </a:r>
            <a:r>
              <a:rPr lang="en-US" sz="2400" dirty="0" smtClean="0"/>
              <a:t>Exploring deep learning as an event classification method for the Cherenkov Telescope Array. [</a:t>
            </a:r>
            <a:r>
              <a:rPr lang="pt-BR" sz="2400" dirty="0" smtClean="0"/>
              <a:t>PoS(ICRC2017)809].</a:t>
            </a:r>
            <a:br>
              <a:rPr lang="pt-BR" sz="2400" dirty="0" smtClean="0"/>
            </a:br>
            <a:r>
              <a:rPr lang="pt-BR" sz="2400" dirty="0" smtClean="0"/>
              <a:t/>
            </a:r>
            <a:br>
              <a:rPr lang="pt-BR" sz="2400" dirty="0" smtClean="0"/>
            </a:br>
            <a:r>
              <a:rPr lang="pt-BR" sz="2400" dirty="0" smtClean="0"/>
              <a:t>[CTA impressions: </a:t>
            </a:r>
            <a:br>
              <a:rPr lang="pt-BR" sz="2400" dirty="0" smtClean="0"/>
            </a:br>
            <a:r>
              <a:rPr lang="pt-BR" sz="2400" dirty="0" smtClean="0"/>
              <a:t>“</a:t>
            </a:r>
            <a:r>
              <a:rPr lang="en-US" sz="2400" dirty="0" smtClean="0"/>
              <a:t>CNN are capable of classifying simulated IACT images without any prior </a:t>
            </a:r>
            <a:r>
              <a:rPr lang="en-US" sz="2400" dirty="0" err="1" smtClean="0"/>
              <a:t>parametrization</a:t>
            </a:r>
            <a:r>
              <a:rPr lang="en-US" sz="2400" dirty="0" smtClean="0"/>
              <a:t> nor any assumption on the nature of the images themselves.</a:t>
            </a:r>
            <a:br>
              <a:rPr lang="en-US" sz="2400" dirty="0" smtClean="0"/>
            </a:br>
            <a:r>
              <a:rPr lang="en-US" sz="2400" dirty="0" smtClean="0"/>
              <a:t>The accuracy of the tested models is energy dependent, ranging from 81.4% in the low energy range to 91.6% in the high energy range”.	[</a:t>
            </a:r>
            <a:r>
              <a:rPr lang="en-US" sz="2400" dirty="0" err="1" smtClean="0"/>
              <a:t>PoS</a:t>
            </a:r>
            <a:r>
              <a:rPr lang="en-US" sz="2400" dirty="0" smtClean="0"/>
              <a:t>(ICRC2017)809].</a:t>
            </a:r>
          </a:p>
          <a:p>
            <a:pPr lvl="1"/>
            <a:r>
              <a:rPr lang="en-US" sz="2000" dirty="0" smtClean="0"/>
              <a:t>Among drawbacks of this work: only the square pixels instead of hexagonal ones.</a:t>
            </a:r>
          </a:p>
          <a:p>
            <a:pPr lvl="1"/>
            <a:r>
              <a:rPr lang="en-US" sz="2000" dirty="0" smtClean="0"/>
              <a:t>An immense number of pixels (&gt;11000) as compared to 560 in TAIGA.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6408" r="16477" b="5599"/>
          <a:stretch>
            <a:fillRect/>
          </a:stretch>
        </p:blipFill>
        <p:spPr bwMode="auto">
          <a:xfrm>
            <a:off x="10980" y="1813879"/>
            <a:ext cx="9097524" cy="4855481"/>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r>
              <a:rPr lang="en-US" dirty="0" smtClean="0"/>
              <a:t>CNN applications to IACTs</a:t>
            </a:r>
            <a:endParaRPr lang="ru-RU" dirty="0"/>
          </a:p>
        </p:txBody>
      </p:sp>
      <p:sp>
        <p:nvSpPr>
          <p:cNvPr id="3" name="Содержимое 2"/>
          <p:cNvSpPr>
            <a:spLocks noGrp="1"/>
          </p:cNvSpPr>
          <p:nvPr>
            <p:ph idx="1"/>
          </p:nvPr>
        </p:nvSpPr>
        <p:spPr>
          <a:xfrm>
            <a:off x="457200" y="1600200"/>
            <a:ext cx="8507288" cy="4525963"/>
          </a:xfrm>
        </p:spPr>
        <p:txBody>
          <a:bodyPr>
            <a:normAutofit/>
          </a:bodyPr>
          <a:lstStyle/>
          <a:p>
            <a:r>
              <a:rPr lang="pt-BR" dirty="0" smtClean="0"/>
              <a:t>CTA simulated gamma-ray (left), proton (right):</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This research is part of the</a:t>
            </a:r>
            <a:r>
              <a:rPr kumimoji="0" lang="en-US" sz="4400" b="0" i="0" u="none" strike="noStrike" kern="1200" cap="none" spc="0" normalizeH="0" noProof="0" dirty="0" smtClean="0">
                <a:ln>
                  <a:noFill/>
                </a:ln>
                <a:solidFill>
                  <a:schemeClr val="tx1"/>
                </a:solidFill>
                <a:effectLst/>
                <a:uLnTx/>
                <a:uFillTx/>
                <a:latin typeface="+mj-lt"/>
                <a:ea typeface="+mj-ea"/>
                <a:cs typeface="+mj-cs"/>
              </a:rPr>
              <a:t> project:</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9" name="Picture 2" descr="D:\mreports\GRID-2018\aponlinecut.png"/>
          <p:cNvPicPr>
            <a:picLocks noChangeAspect="1" noChangeArrowheads="1"/>
          </p:cNvPicPr>
          <p:nvPr/>
        </p:nvPicPr>
        <p:blipFill>
          <a:blip r:embed="rId2" cstate="print"/>
          <a:srcRect/>
          <a:stretch>
            <a:fillRect/>
          </a:stretch>
        </p:blipFill>
        <p:spPr bwMode="auto">
          <a:xfrm>
            <a:off x="-324544" y="1556792"/>
            <a:ext cx="9981364" cy="490230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idea behind CNN</a:t>
            </a:r>
            <a:endParaRPr lang="ru-RU" dirty="0"/>
          </a:p>
        </p:txBody>
      </p:sp>
      <p:sp>
        <p:nvSpPr>
          <p:cNvPr id="3" name="Содержимое 2"/>
          <p:cNvSpPr>
            <a:spLocks noGrp="1"/>
          </p:cNvSpPr>
          <p:nvPr>
            <p:ph idx="1"/>
          </p:nvPr>
        </p:nvSpPr>
        <p:spPr/>
        <p:txBody>
          <a:bodyPr>
            <a:normAutofit lnSpcReduction="10000"/>
          </a:bodyPr>
          <a:lstStyle/>
          <a:p>
            <a:r>
              <a:rPr lang="en-US" dirty="0" smtClean="0"/>
              <a:t>The idea of CNN is to behave in an invariant way across images. </a:t>
            </a:r>
          </a:p>
          <a:p>
            <a:r>
              <a:rPr lang="en-US" dirty="0" smtClean="0"/>
              <a:t>Simple translation of the input image data instead of taking some preselected parameters of images (e.g. dimensions and orientation) lets CNN do all work fully automatically </a:t>
            </a:r>
            <a:r>
              <a:rPr lang="ru-RU" dirty="0" smtClean="0"/>
              <a:t>(</a:t>
            </a:r>
            <a:r>
              <a:rPr lang="en-US" dirty="0" smtClean="0"/>
              <a:t>“capable of classifying IACT images without any prior </a:t>
            </a:r>
            <a:r>
              <a:rPr lang="en-US" dirty="0" err="1" smtClean="0"/>
              <a:t>parametrization</a:t>
            </a:r>
            <a:r>
              <a:rPr lang="en-US" dirty="0" smtClean="0"/>
              <a:t>”, CTA</a:t>
            </a:r>
            <a:r>
              <a:rPr lang="ru-RU" dirty="0" smtClean="0"/>
              <a:t>)</a:t>
            </a:r>
            <a:r>
              <a:rPr lang="en-US" dirty="0" smtClean="0"/>
              <a:t>.</a:t>
            </a:r>
          </a:p>
          <a:p>
            <a:pPr>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blogs.nvidia.com/wp-content/uploads/2016/07/Deep_Learning_Icons_R5_PNG.jpg.png"/>
          <p:cNvPicPr>
            <a:picLocks noChangeAspect="1" noChangeArrowheads="1"/>
          </p:cNvPicPr>
          <p:nvPr/>
        </p:nvPicPr>
        <p:blipFill>
          <a:blip r:embed="rId2" cstate="print"/>
          <a:srcRect/>
          <a:stretch>
            <a:fillRect/>
          </a:stretch>
        </p:blipFill>
        <p:spPr bwMode="auto">
          <a:xfrm>
            <a:off x="-5581129" y="-1971600"/>
            <a:ext cx="16656746" cy="10595539"/>
          </a:xfrm>
          <a:prstGeom prst="rect">
            <a:avLst/>
          </a:prstGeom>
          <a:noFill/>
        </p:spPr>
      </p:pic>
      <p:sp>
        <p:nvSpPr>
          <p:cNvPr id="3" name="Содержимое 2"/>
          <p:cNvSpPr>
            <a:spLocks noGrp="1"/>
          </p:cNvSpPr>
          <p:nvPr>
            <p:ph idx="1"/>
          </p:nvPr>
        </p:nvSpPr>
        <p:spPr/>
        <p:txBody>
          <a:bodyPr/>
          <a:lstStyle/>
          <a:p>
            <a:endParaRPr lang="ru-RU" dirty="0"/>
          </a:p>
        </p:txBody>
      </p:sp>
      <p:sp>
        <p:nvSpPr>
          <p:cNvPr id="6" name="Заголовок 1"/>
          <p:cNvSpPr txBox="1">
            <a:spLocks/>
          </p:cNvSpPr>
          <p:nvPr/>
        </p:nvSpPr>
        <p:spPr>
          <a:xfrm>
            <a:off x="539552" y="1556792"/>
            <a:ext cx="4466456" cy="576064"/>
          </a:xfrm>
          <a:prstGeom prst="rect">
            <a:avLst/>
          </a:prstGeom>
          <a:solidFill>
            <a:srgbClr val="A0D34D"/>
          </a:solidFill>
          <a:ln>
            <a:noFill/>
          </a:ln>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bg1"/>
                </a:solidFill>
                <a:effectLst/>
                <a:uLnTx/>
                <a:uFillTx/>
                <a:latin typeface="+mj-lt"/>
                <a:ea typeface="+mj-ea"/>
                <a:cs typeface="+mj-cs"/>
              </a:rPr>
              <a:t>manually choose features and a classifier </a:t>
            </a:r>
            <a:r>
              <a:rPr kumimoji="0" lang="ru-RU" sz="2000" b="0" i="0" u="none" strike="noStrike" kern="1200" cap="none" spc="0" normalizeH="0" baseline="0" noProof="0" dirty="0" smtClean="0">
                <a:ln>
                  <a:noFill/>
                </a:ln>
                <a:solidFill>
                  <a:schemeClr val="bg1"/>
                </a:solidFill>
                <a:effectLst/>
                <a:uLnTx/>
                <a:uFillTx/>
                <a:latin typeface="+mj-lt"/>
                <a:ea typeface="+mj-ea"/>
                <a:cs typeface="+mj-cs"/>
              </a:rPr>
              <a:t/>
            </a:r>
            <a:br>
              <a:rPr kumimoji="0" lang="ru-RU" sz="2000" b="0" i="0" u="none" strike="noStrike" kern="1200" cap="none" spc="0" normalizeH="0" baseline="0" noProof="0" dirty="0" smtClean="0">
                <a:ln>
                  <a:noFill/>
                </a:ln>
                <a:solidFill>
                  <a:schemeClr val="bg1"/>
                </a:solidFill>
                <a:effectLst/>
                <a:uLnTx/>
                <a:uFillTx/>
                <a:latin typeface="+mj-lt"/>
                <a:ea typeface="+mj-ea"/>
                <a:cs typeface="+mj-cs"/>
              </a:rPr>
            </a:br>
            <a:r>
              <a:rPr kumimoji="0" lang="en-US" sz="2000" b="0" i="0" u="none" strike="noStrike" kern="1200" cap="none" spc="0" normalizeH="0" baseline="0" noProof="0" dirty="0" smtClean="0">
                <a:ln>
                  <a:noFill/>
                </a:ln>
                <a:solidFill>
                  <a:schemeClr val="bg1"/>
                </a:solidFill>
                <a:effectLst/>
                <a:uLnTx/>
                <a:uFillTx/>
                <a:latin typeface="+mj-lt"/>
                <a:ea typeface="+mj-ea"/>
                <a:cs typeface="+mj-cs"/>
              </a:rPr>
              <a:t>to sort images</a:t>
            </a:r>
            <a:endParaRPr kumimoji="0" lang="ru-RU" sz="2000" b="0" i="0" u="none" strike="noStrike" kern="1200" cap="none" spc="0" normalizeH="0" baseline="0" noProof="0" dirty="0">
              <a:ln>
                <a:noFill/>
              </a:ln>
              <a:solidFill>
                <a:schemeClr val="bg1"/>
              </a:solidFill>
              <a:effectLst/>
              <a:uLnTx/>
              <a:uFillTx/>
              <a:latin typeface="+mj-lt"/>
              <a:ea typeface="+mj-ea"/>
              <a:cs typeface="+mj-cs"/>
            </a:endParaRPr>
          </a:p>
        </p:txBody>
      </p:sp>
      <p:sp>
        <p:nvSpPr>
          <p:cNvPr id="7" name="Заголовок 1"/>
          <p:cNvSpPr txBox="1">
            <a:spLocks/>
          </p:cNvSpPr>
          <p:nvPr/>
        </p:nvSpPr>
        <p:spPr>
          <a:xfrm>
            <a:off x="5220072" y="2852936"/>
            <a:ext cx="4106416" cy="576064"/>
          </a:xfrm>
          <a:prstGeom prst="rect">
            <a:avLst/>
          </a:prstGeom>
          <a:solidFill>
            <a:srgbClr val="A0D34D"/>
          </a:solidFill>
          <a:ln>
            <a:noFill/>
          </a:ln>
        </p:spPr>
        <p:txBody>
          <a:bodyPr vert="horz" lIns="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bg1"/>
                </a:solidFill>
                <a:effectLst/>
                <a:uLnTx/>
                <a:uFillTx/>
                <a:latin typeface="+mj-lt"/>
                <a:ea typeface="+mj-ea"/>
                <a:cs typeface="+mj-cs"/>
              </a:rPr>
              <a:t>feature extraction and modeling steps</a:t>
            </a:r>
            <a:r>
              <a:rPr kumimoji="0" lang="ru-RU" sz="2000" b="0" i="0" u="none" strike="noStrike" kern="1200" cap="none" spc="0" normalizeH="0" baseline="0" noProof="0" dirty="0" smtClean="0">
                <a:ln>
                  <a:noFill/>
                </a:ln>
                <a:solidFill>
                  <a:schemeClr val="bg1"/>
                </a:solidFill>
                <a:effectLst/>
                <a:uLnTx/>
                <a:uFillTx/>
                <a:latin typeface="+mj-lt"/>
                <a:ea typeface="+mj-ea"/>
                <a:cs typeface="+mj-cs"/>
              </a:rPr>
              <a:t/>
            </a:r>
            <a:br>
              <a:rPr kumimoji="0" lang="ru-RU" sz="2000" b="0" i="0" u="none" strike="noStrike" kern="1200" cap="none" spc="0" normalizeH="0" baseline="0" noProof="0" dirty="0" smtClean="0">
                <a:ln>
                  <a:noFill/>
                </a:ln>
                <a:solidFill>
                  <a:schemeClr val="bg1"/>
                </a:solidFill>
                <a:effectLst/>
                <a:uLnTx/>
                <a:uFillTx/>
                <a:latin typeface="+mj-lt"/>
                <a:ea typeface="+mj-ea"/>
                <a:cs typeface="+mj-cs"/>
              </a:rPr>
            </a:br>
            <a:r>
              <a:rPr kumimoji="0" lang="en-US" sz="2000" b="0" i="0" u="none" strike="noStrike" kern="1200" cap="none" spc="0" normalizeH="0" baseline="0" noProof="0" dirty="0" smtClean="0">
                <a:ln>
                  <a:noFill/>
                </a:ln>
                <a:solidFill>
                  <a:schemeClr val="bg1"/>
                </a:solidFill>
                <a:effectLst/>
                <a:uLnTx/>
                <a:uFillTx/>
                <a:latin typeface="+mj-lt"/>
                <a:ea typeface="+mj-ea"/>
                <a:cs typeface="+mj-cs"/>
              </a:rPr>
              <a:t>are automatic</a:t>
            </a:r>
            <a:endParaRPr kumimoji="0" lang="ru-RU" sz="2000" b="0" i="0" u="none" strike="noStrike" kern="1200" cap="none" spc="0" normalizeH="0" baseline="0" noProof="0" dirty="0">
              <a:ln>
                <a:noFill/>
              </a:ln>
              <a:solidFill>
                <a:schemeClr val="bg1"/>
              </a:solidFill>
              <a:effectLst/>
              <a:uLnTx/>
              <a:uFillTx/>
              <a:latin typeface="+mj-lt"/>
              <a:ea typeface="+mj-ea"/>
              <a:cs typeface="+mj-cs"/>
            </a:endParaRPr>
          </a:p>
        </p:txBody>
      </p:sp>
      <p:sp>
        <p:nvSpPr>
          <p:cNvPr id="8" name="Заголовок 7"/>
          <p:cNvSpPr>
            <a:spLocks noGrp="1"/>
          </p:cNvSpPr>
          <p:nvPr>
            <p:ph type="title"/>
          </p:nvPr>
        </p:nvSpPr>
        <p:spPr/>
        <p:txBody>
          <a:bodyPr/>
          <a:lstStyle/>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D:\mreports\GRID-2018\librariescut.png"/>
          <p:cNvPicPr>
            <a:picLocks noChangeAspect="1" noChangeArrowheads="1"/>
          </p:cNvPicPr>
          <p:nvPr/>
        </p:nvPicPr>
        <p:blipFill>
          <a:blip r:embed="rId2" cstate="print"/>
          <a:srcRect l="1638" t="6112" r="1638" b="13752"/>
          <a:stretch>
            <a:fillRect/>
          </a:stretch>
        </p:blipFill>
        <p:spPr bwMode="auto">
          <a:xfrm>
            <a:off x="888321" y="5493353"/>
            <a:ext cx="7834907" cy="1392031"/>
          </a:xfrm>
          <a:prstGeom prst="rect">
            <a:avLst/>
          </a:prstGeom>
          <a:noFill/>
        </p:spPr>
      </p:pic>
      <p:pic>
        <p:nvPicPr>
          <p:cNvPr id="1028" name="Picture 4" descr="D:\mreports\Barnaul\MachLearn\figures\convExample.png"/>
          <p:cNvPicPr>
            <a:picLocks noChangeAspect="1" noChangeArrowheads="1"/>
          </p:cNvPicPr>
          <p:nvPr/>
        </p:nvPicPr>
        <p:blipFill>
          <a:blip r:embed="rId3" cstate="print"/>
          <a:srcRect/>
          <a:stretch>
            <a:fillRect/>
          </a:stretch>
        </p:blipFill>
        <p:spPr bwMode="auto">
          <a:xfrm>
            <a:off x="5580112" y="2708920"/>
            <a:ext cx="3528392" cy="1445081"/>
          </a:xfrm>
          <a:prstGeom prst="rect">
            <a:avLst/>
          </a:prstGeom>
          <a:noFill/>
        </p:spPr>
      </p:pic>
      <p:sp>
        <p:nvSpPr>
          <p:cNvPr id="2" name="Заголовок 1"/>
          <p:cNvSpPr>
            <a:spLocks noGrp="1"/>
          </p:cNvSpPr>
          <p:nvPr>
            <p:ph type="title"/>
          </p:nvPr>
        </p:nvSpPr>
        <p:spPr/>
        <p:txBody>
          <a:bodyPr/>
          <a:lstStyle/>
          <a:p>
            <a:r>
              <a:rPr lang="en-US" dirty="0" smtClean="0"/>
              <a:t>How CNN works</a:t>
            </a:r>
            <a:endParaRPr lang="ru-RU" dirty="0"/>
          </a:p>
        </p:txBody>
      </p:sp>
      <p:sp>
        <p:nvSpPr>
          <p:cNvPr id="3" name="Содержимое 2"/>
          <p:cNvSpPr>
            <a:spLocks noGrp="1"/>
          </p:cNvSpPr>
          <p:nvPr>
            <p:ph idx="1"/>
          </p:nvPr>
        </p:nvSpPr>
        <p:spPr>
          <a:xfrm>
            <a:off x="457200" y="1196752"/>
            <a:ext cx="8229600" cy="4525963"/>
          </a:xfrm>
        </p:spPr>
        <p:txBody>
          <a:bodyPr/>
          <a:lstStyle/>
          <a:p>
            <a:r>
              <a:rPr lang="en-US" dirty="0" err="1" smtClean="0"/>
              <a:t>Convolutional</a:t>
            </a:r>
            <a:r>
              <a:rPr lang="en-US" dirty="0" smtClean="0"/>
              <a:t> layers apply a convolution operation (cross-correlation, or simply filtering) to the input, passing the result </a:t>
            </a:r>
            <a:r>
              <a:rPr lang="ru-RU" dirty="0" smtClean="0"/>
              <a:t/>
            </a:r>
            <a:br>
              <a:rPr lang="ru-RU" dirty="0" smtClean="0"/>
            </a:br>
            <a:r>
              <a:rPr lang="en-US" dirty="0" smtClean="0"/>
              <a:t>to the next layer, and so on.</a:t>
            </a:r>
          </a:p>
          <a:p>
            <a:r>
              <a:rPr lang="en-US" dirty="0" smtClean="0"/>
              <a:t>Special features of feedback </a:t>
            </a:r>
            <a:r>
              <a:rPr lang="ru-RU" dirty="0" smtClean="0"/>
              <a:t/>
            </a:r>
            <a:br>
              <a:rPr lang="ru-RU" dirty="0" smtClean="0"/>
            </a:br>
            <a:r>
              <a:rPr lang="en-US" dirty="0" smtClean="0"/>
              <a:t>avoid </a:t>
            </a:r>
            <a:r>
              <a:rPr lang="en-US" dirty="0" err="1" smtClean="0"/>
              <a:t>overfitting</a:t>
            </a:r>
            <a:r>
              <a:rPr lang="en-US" dirty="0" smtClean="0"/>
              <a:t> that was the </a:t>
            </a:r>
            <a:r>
              <a:rPr lang="ru-RU" dirty="0" smtClean="0"/>
              <a:t/>
            </a:r>
            <a:br>
              <a:rPr lang="ru-RU" dirty="0" smtClean="0"/>
            </a:br>
            <a:r>
              <a:rPr lang="en-US" dirty="0" smtClean="0"/>
              <a:t>problem for conventional ANN.</a:t>
            </a:r>
            <a:endParaRPr lang="ru-RU" dirty="0"/>
          </a:p>
        </p:txBody>
      </p:sp>
      <p:sp>
        <p:nvSpPr>
          <p:cNvPr id="4" name="Заголовок 1"/>
          <p:cNvSpPr txBox="1">
            <a:spLocks/>
          </p:cNvSpPr>
          <p:nvPr/>
        </p:nvSpPr>
        <p:spPr>
          <a:xfrm>
            <a:off x="446856" y="466226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How CNN is</a:t>
            </a:r>
            <a:r>
              <a:rPr kumimoji="0" lang="en-US" sz="4400" b="0" i="0" u="none" strike="noStrike" kern="1200" cap="none" spc="0" normalizeH="0" noProof="0" dirty="0" smtClean="0">
                <a:ln>
                  <a:noFill/>
                </a:ln>
                <a:solidFill>
                  <a:schemeClr val="tx1"/>
                </a:solidFill>
                <a:effectLst/>
                <a:uLnTx/>
                <a:uFillTx/>
                <a:latin typeface="+mj-lt"/>
                <a:ea typeface="+mj-ea"/>
                <a:cs typeface="+mj-cs"/>
              </a:rPr>
              <a:t> realized</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First effort – MC data ‘as is’</a:t>
            </a:r>
            <a:endParaRPr lang="ru-RU" dirty="0"/>
          </a:p>
        </p:txBody>
      </p:sp>
      <p:sp>
        <p:nvSpPr>
          <p:cNvPr id="3" name="Содержимое 2"/>
          <p:cNvSpPr>
            <a:spLocks noGrp="1"/>
          </p:cNvSpPr>
          <p:nvPr>
            <p:ph idx="1"/>
          </p:nvPr>
        </p:nvSpPr>
        <p:spPr/>
        <p:txBody>
          <a:bodyPr>
            <a:normAutofit/>
          </a:bodyPr>
          <a:lstStyle/>
          <a:p>
            <a:r>
              <a:rPr lang="en-US" dirty="0" smtClean="0"/>
              <a:t>Trying gamma-ray separation from proton background using Monte Carlo images without ‘image cleaning’ at all.</a:t>
            </a:r>
          </a:p>
          <a:p>
            <a:r>
              <a:rPr lang="en-US" dirty="0" smtClean="0"/>
              <a:t>For that purpose special Monte Carlo samples were prepared and given for analysis to both CNN packages (</a:t>
            </a:r>
            <a:r>
              <a:rPr lang="en-US" dirty="0" err="1" smtClean="0"/>
              <a:t>PyTorch</a:t>
            </a:r>
            <a:r>
              <a:rPr lang="en-US" dirty="0" smtClean="0"/>
              <a:t>, </a:t>
            </a:r>
            <a:r>
              <a:rPr lang="en-US" dirty="0" err="1" smtClean="0"/>
              <a:t>TensorFlow</a:t>
            </a:r>
            <a:r>
              <a:rPr lang="en-US" dirty="0" smtClean="0"/>
              <a:t>) as well as for a simple dimensions/orientation analysis using only two basic cuts.</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Monte Carlo and blind analysis</a:t>
            </a:r>
            <a:endParaRPr lang="ru-RU" dirty="0"/>
          </a:p>
        </p:txBody>
      </p:sp>
      <p:sp>
        <p:nvSpPr>
          <p:cNvPr id="3" name="Содержимое 2"/>
          <p:cNvSpPr>
            <a:spLocks noGrp="1"/>
          </p:cNvSpPr>
          <p:nvPr>
            <p:ph idx="1"/>
          </p:nvPr>
        </p:nvSpPr>
        <p:spPr/>
        <p:txBody>
          <a:bodyPr>
            <a:normAutofit fontScale="85000" lnSpcReduction="20000"/>
          </a:bodyPr>
          <a:lstStyle/>
          <a:p>
            <a:r>
              <a:rPr lang="en-US" dirty="0" smtClean="0"/>
              <a:t>Training datasets: gamma-ray and proton images (Monte Carlo of TAIGA-IACT, real energy spectrum); night sky background, trigger procedure and detector response added, but neither cleaning nor </a:t>
            </a:r>
            <a:r>
              <a:rPr lang="en-US" dirty="0" err="1" smtClean="0"/>
              <a:t>preselection</a:t>
            </a:r>
            <a:r>
              <a:rPr lang="en-US" dirty="0" smtClean="0"/>
              <a:t> applied.</a:t>
            </a:r>
            <a:br>
              <a:rPr lang="en-US" dirty="0" smtClean="0"/>
            </a:br>
            <a:endParaRPr lang="en-US" dirty="0" smtClean="0"/>
          </a:p>
          <a:p>
            <a:r>
              <a:rPr lang="en-US" dirty="0" smtClean="0"/>
              <a:t>Test datasets: after CNN training, datasets (different from training ones) of gamma-ray and proton images in random proportion (blind analysis) were classified by each of the packages: </a:t>
            </a:r>
            <a:r>
              <a:rPr lang="en-US" dirty="0" err="1" smtClean="0"/>
              <a:t>TensorFlow</a:t>
            </a:r>
            <a:r>
              <a:rPr lang="en-US" dirty="0" smtClean="0"/>
              <a:t> and </a:t>
            </a:r>
            <a:r>
              <a:rPr lang="en-US" dirty="0" err="1" smtClean="0"/>
              <a:t>PyTorch</a:t>
            </a:r>
            <a:r>
              <a:rPr lang="en-US" dirty="0" smtClean="0"/>
              <a:t>. Each package output was ‘probability’ of any image to be gamma-ray of proton.</a:t>
            </a:r>
            <a:endParaRPr lang="ru-RU"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Particle identification quality</a:t>
            </a:r>
            <a:endParaRPr lang="ru-RU" dirty="0"/>
          </a:p>
        </p:txBody>
      </p:sp>
      <p:pic>
        <p:nvPicPr>
          <p:cNvPr id="2050" name="Picture 2" descr="D:\mreports\GRID-2018\Qcut.png"/>
          <p:cNvPicPr>
            <a:picLocks noChangeAspect="1" noChangeArrowheads="1"/>
          </p:cNvPicPr>
          <p:nvPr/>
        </p:nvPicPr>
        <p:blipFill>
          <a:blip r:embed="rId2" cstate="print"/>
          <a:srcRect/>
          <a:stretch>
            <a:fillRect/>
          </a:stretch>
        </p:blipFill>
        <p:spPr bwMode="auto">
          <a:xfrm>
            <a:off x="1691680" y="1876789"/>
            <a:ext cx="5597303" cy="2560323"/>
          </a:xfrm>
          <a:prstGeom prst="rect">
            <a:avLst/>
          </a:prstGeom>
          <a:noFill/>
        </p:spPr>
      </p:pic>
      <p:pic>
        <p:nvPicPr>
          <p:cNvPr id="3074" name="Picture 2" descr="D:\mreports\GRID-2018\resultscut.png"/>
          <p:cNvPicPr>
            <a:picLocks noChangeAspect="1" noChangeArrowheads="1"/>
          </p:cNvPicPr>
          <p:nvPr/>
        </p:nvPicPr>
        <p:blipFill>
          <a:blip r:embed="rId3" cstate="print"/>
          <a:srcRect b="20561"/>
          <a:stretch>
            <a:fillRect/>
          </a:stretch>
        </p:blipFill>
        <p:spPr bwMode="auto">
          <a:xfrm>
            <a:off x="-36512" y="5084915"/>
            <a:ext cx="9180512" cy="85825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Hiscore\eventio_test\simulproton7_6TeVnocleancut.png"/>
          <p:cNvPicPr>
            <a:picLocks noChangeAspect="1" noChangeArrowheads="1"/>
          </p:cNvPicPr>
          <p:nvPr/>
        </p:nvPicPr>
        <p:blipFill>
          <a:blip r:embed="rId2" cstate="print"/>
          <a:srcRect t="2839"/>
          <a:stretch>
            <a:fillRect/>
          </a:stretch>
        </p:blipFill>
        <p:spPr bwMode="auto">
          <a:xfrm>
            <a:off x="4499992" y="3022148"/>
            <a:ext cx="4587982" cy="3753052"/>
          </a:xfrm>
          <a:prstGeom prst="rect">
            <a:avLst/>
          </a:prstGeom>
          <a:noFill/>
        </p:spPr>
      </p:pic>
      <p:sp>
        <p:nvSpPr>
          <p:cNvPr id="2" name="Заголовок 1"/>
          <p:cNvSpPr>
            <a:spLocks noGrp="1"/>
          </p:cNvSpPr>
          <p:nvPr>
            <p:ph type="title"/>
          </p:nvPr>
        </p:nvSpPr>
        <p:spPr/>
        <p:txBody>
          <a:bodyPr>
            <a:normAutofit fontScale="90000"/>
          </a:bodyPr>
          <a:lstStyle/>
          <a:p>
            <a:r>
              <a:rPr lang="en-US" dirty="0" smtClean="0"/>
              <a:t>Simulated gamma-ray image example: ‘as is’, no cleaning</a:t>
            </a:r>
            <a:endParaRPr lang="ru-RU" dirty="0"/>
          </a:p>
        </p:txBody>
      </p:sp>
      <p:pic>
        <p:nvPicPr>
          <p:cNvPr id="2051" name="Picture 3" descr="D:\Hiscore\eventio_test\simulgamma4_4TeVnocleancut.png"/>
          <p:cNvPicPr>
            <a:picLocks noChangeAspect="1" noChangeArrowheads="1"/>
          </p:cNvPicPr>
          <p:nvPr/>
        </p:nvPicPr>
        <p:blipFill>
          <a:blip r:embed="rId3" cstate="print"/>
          <a:srcRect t="2839"/>
          <a:stretch>
            <a:fillRect/>
          </a:stretch>
        </p:blipFill>
        <p:spPr bwMode="auto">
          <a:xfrm>
            <a:off x="-198164" y="3022148"/>
            <a:ext cx="4554140" cy="3753052"/>
          </a:xfrm>
          <a:prstGeom prst="rect">
            <a:avLst/>
          </a:prstGeom>
          <a:noFill/>
        </p:spPr>
      </p:pic>
      <p:sp>
        <p:nvSpPr>
          <p:cNvPr id="5" name="Содержимое 2"/>
          <p:cNvSpPr>
            <a:spLocks noGrp="1"/>
          </p:cNvSpPr>
          <p:nvPr>
            <p:ph idx="1"/>
          </p:nvPr>
        </p:nvSpPr>
        <p:spPr>
          <a:xfrm>
            <a:off x="277688" y="2431429"/>
            <a:ext cx="8686800" cy="4525963"/>
          </a:xfrm>
        </p:spPr>
        <p:txBody>
          <a:bodyPr>
            <a:normAutofit/>
          </a:bodyPr>
          <a:lstStyle/>
          <a:p>
            <a:r>
              <a:rPr lang="en-US" dirty="0" smtClean="0"/>
              <a:t>TAIGA</a:t>
            </a:r>
            <a:r>
              <a:rPr lang="pt-BR" dirty="0" smtClean="0"/>
              <a:t> simulated gamma-ray (left), proton (right):</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Hiscore\eventio_test\simulproton7_6TeVclean6_3cut.png"/>
          <p:cNvPicPr>
            <a:picLocks noChangeAspect="1" noChangeArrowheads="1"/>
          </p:cNvPicPr>
          <p:nvPr/>
        </p:nvPicPr>
        <p:blipFill>
          <a:blip r:embed="rId2" cstate="print"/>
          <a:srcRect t="2839"/>
          <a:stretch>
            <a:fillRect/>
          </a:stretch>
        </p:blipFill>
        <p:spPr bwMode="auto">
          <a:xfrm>
            <a:off x="4298133" y="3020507"/>
            <a:ext cx="4810371" cy="3753052"/>
          </a:xfrm>
          <a:prstGeom prst="rect">
            <a:avLst/>
          </a:prstGeom>
          <a:noFill/>
        </p:spPr>
      </p:pic>
      <p:sp>
        <p:nvSpPr>
          <p:cNvPr id="2" name="Заголовок 1"/>
          <p:cNvSpPr>
            <a:spLocks noGrp="1"/>
          </p:cNvSpPr>
          <p:nvPr>
            <p:ph type="title"/>
          </p:nvPr>
        </p:nvSpPr>
        <p:spPr/>
        <p:txBody>
          <a:bodyPr>
            <a:normAutofit fontScale="90000"/>
          </a:bodyPr>
          <a:lstStyle/>
          <a:p>
            <a:r>
              <a:rPr lang="en-US" dirty="0" smtClean="0"/>
              <a:t>Simulated gamma-ray image example: after soft cleaning</a:t>
            </a:r>
            <a:endParaRPr lang="ru-RU" dirty="0"/>
          </a:p>
        </p:txBody>
      </p:sp>
      <p:pic>
        <p:nvPicPr>
          <p:cNvPr id="4098" name="Picture 2" descr="D:\Hiscore\eventio_test\simulgamma4_4TeVclean6_3cut.png"/>
          <p:cNvPicPr>
            <a:picLocks noChangeAspect="1" noChangeArrowheads="1"/>
          </p:cNvPicPr>
          <p:nvPr/>
        </p:nvPicPr>
        <p:blipFill>
          <a:blip r:embed="rId3" cstate="print"/>
          <a:srcRect t="2839"/>
          <a:stretch>
            <a:fillRect/>
          </a:stretch>
        </p:blipFill>
        <p:spPr bwMode="auto">
          <a:xfrm>
            <a:off x="-396552" y="3021276"/>
            <a:ext cx="4747685" cy="3753181"/>
          </a:xfrm>
          <a:prstGeom prst="rect">
            <a:avLst/>
          </a:prstGeom>
          <a:noFill/>
        </p:spPr>
      </p:pic>
      <p:sp>
        <p:nvSpPr>
          <p:cNvPr id="5" name="Содержимое 2"/>
          <p:cNvSpPr>
            <a:spLocks noGrp="1"/>
          </p:cNvSpPr>
          <p:nvPr>
            <p:ph idx="1"/>
          </p:nvPr>
        </p:nvSpPr>
        <p:spPr>
          <a:xfrm>
            <a:off x="277688" y="2431429"/>
            <a:ext cx="8686800" cy="4525963"/>
          </a:xfrm>
        </p:spPr>
        <p:txBody>
          <a:bodyPr>
            <a:normAutofit/>
          </a:bodyPr>
          <a:lstStyle/>
          <a:p>
            <a:r>
              <a:rPr lang="en-US" dirty="0" smtClean="0"/>
              <a:t>TAIGA</a:t>
            </a:r>
            <a:r>
              <a:rPr lang="pt-BR" dirty="0" smtClean="0"/>
              <a:t> simulated gamma-ray (left), proton (right):</a:t>
            </a: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Particle identification quality</a:t>
            </a:r>
            <a:endParaRPr lang="ru-RU" dirty="0"/>
          </a:p>
        </p:txBody>
      </p:sp>
      <p:pic>
        <p:nvPicPr>
          <p:cNvPr id="2050" name="Picture 2" descr="D:\mreports\GRID-2018\Qcut.png"/>
          <p:cNvPicPr>
            <a:picLocks noChangeAspect="1" noChangeArrowheads="1"/>
          </p:cNvPicPr>
          <p:nvPr/>
        </p:nvPicPr>
        <p:blipFill>
          <a:blip r:embed="rId2" cstate="print"/>
          <a:srcRect/>
          <a:stretch>
            <a:fillRect/>
          </a:stretch>
        </p:blipFill>
        <p:spPr bwMode="auto">
          <a:xfrm>
            <a:off x="1691680" y="1876789"/>
            <a:ext cx="5597303" cy="2560323"/>
          </a:xfrm>
          <a:prstGeom prst="rect">
            <a:avLst/>
          </a:prstGeom>
          <a:noFill/>
        </p:spPr>
      </p:pic>
      <p:pic>
        <p:nvPicPr>
          <p:cNvPr id="3074" name="Picture 2" descr="D:\mreports\GRID-2018\resultscut.png"/>
          <p:cNvPicPr>
            <a:picLocks noChangeAspect="1" noChangeArrowheads="1"/>
          </p:cNvPicPr>
          <p:nvPr/>
        </p:nvPicPr>
        <p:blipFill>
          <a:blip r:embed="rId3" cstate="print"/>
          <a:srcRect/>
          <a:stretch>
            <a:fillRect/>
          </a:stretch>
        </p:blipFill>
        <p:spPr bwMode="auto">
          <a:xfrm>
            <a:off x="-36512" y="5084915"/>
            <a:ext cx="9180512" cy="108038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Q </a:t>
            </a:r>
            <a:r>
              <a:rPr lang="en-US" dirty="0" err="1" smtClean="0"/>
              <a:t>vs</a:t>
            </a:r>
            <a:r>
              <a:rPr lang="en-US" dirty="0" smtClean="0"/>
              <a:t> CNN output parameter </a:t>
            </a:r>
            <a:br>
              <a:rPr lang="en-US" dirty="0" smtClean="0"/>
            </a:br>
            <a:r>
              <a:rPr lang="en-US" dirty="0" smtClean="0"/>
              <a:t>(</a:t>
            </a:r>
            <a:r>
              <a:rPr lang="en-US" i="1" dirty="0" smtClean="0"/>
              <a:t>various CNN after same soft cleaning</a:t>
            </a:r>
            <a:r>
              <a:rPr lang="en-US" dirty="0" smtClean="0"/>
              <a:t>)</a:t>
            </a:r>
            <a:endParaRPr lang="ru-RU" dirty="0"/>
          </a:p>
        </p:txBody>
      </p:sp>
      <p:sp>
        <p:nvSpPr>
          <p:cNvPr id="3" name="Содержимое 2"/>
          <p:cNvSpPr>
            <a:spLocks noGrp="1"/>
          </p:cNvSpPr>
          <p:nvPr>
            <p:ph idx="1"/>
          </p:nvPr>
        </p:nvSpPr>
        <p:spPr/>
        <p:txBody>
          <a:bodyPr/>
          <a:lstStyle/>
          <a:p>
            <a:endParaRPr lang="ru-RU"/>
          </a:p>
        </p:txBody>
      </p:sp>
      <p:pic>
        <p:nvPicPr>
          <p:cNvPr id="1026" name="Picture 2" descr="D:\Hiscore\eventio_test\QANNvsProb_allmodels.png"/>
          <p:cNvPicPr>
            <a:picLocks noChangeAspect="1" noChangeArrowheads="1"/>
          </p:cNvPicPr>
          <p:nvPr/>
        </p:nvPicPr>
        <p:blipFill>
          <a:blip r:embed="rId2" cstate="print"/>
          <a:srcRect l="9647" r="9253"/>
          <a:stretch>
            <a:fillRect/>
          </a:stretch>
        </p:blipFill>
        <p:spPr bwMode="auto">
          <a:xfrm>
            <a:off x="35496" y="1532040"/>
            <a:ext cx="9109097" cy="5353344"/>
          </a:xfrm>
          <a:prstGeom prst="rect">
            <a:avLst/>
          </a:prstGeom>
          <a:noFill/>
        </p:spPr>
      </p:pic>
      <p:sp>
        <p:nvSpPr>
          <p:cNvPr id="6" name="Заголовок 1"/>
          <p:cNvSpPr txBox="1">
            <a:spLocks/>
          </p:cNvSpPr>
          <p:nvPr/>
        </p:nvSpPr>
        <p:spPr>
          <a:xfrm>
            <a:off x="158824" y="1268760"/>
            <a:ext cx="8229600" cy="1143000"/>
          </a:xfrm>
          <a:prstGeom prst="rect">
            <a:avLst/>
          </a:prstGeom>
        </p:spPr>
        <p:txBody>
          <a:bodyPr vert="horz" lIns="91440" tIns="45720" rIns="91440" bIns="45720" rtlCol="0" anchor="ctr">
            <a:noAutofit/>
          </a:bodyPr>
          <a:lstStyle/>
          <a:p>
            <a:pPr algn="r"/>
            <a:r>
              <a:rPr lang="en-US" sz="2100" dirty="0" smtClean="0"/>
              <a:t>After additional rotation of</a:t>
            </a:r>
            <a:r>
              <a:rPr lang="ru-RU" sz="2100" dirty="0" smtClean="0"/>
              <a:t> 70% </a:t>
            </a:r>
            <a:r>
              <a:rPr lang="en-US" sz="2100" dirty="0" smtClean="0"/>
              <a:t>of learning sample by 60</a:t>
            </a:r>
            <a:r>
              <a:rPr lang="en-US" sz="2100" dirty="0" smtClean="0">
                <a:latin typeface="Calibri"/>
              </a:rPr>
              <a:t>⁰</a:t>
            </a:r>
            <a:r>
              <a:rPr lang="en-US" sz="2100" dirty="0" smtClean="0"/>
              <a:t>, </a:t>
            </a:r>
            <a:br>
              <a:rPr lang="en-US" sz="2100" dirty="0" smtClean="0"/>
            </a:br>
            <a:r>
              <a:rPr lang="en-US" sz="2100" dirty="0" smtClean="0"/>
              <a:t>so that a sample size arouse from</a:t>
            </a:r>
            <a:r>
              <a:rPr lang="ru-RU" sz="2100" dirty="0" smtClean="0"/>
              <a:t> ~30 000</a:t>
            </a:r>
            <a:r>
              <a:rPr lang="en-US" sz="2100" dirty="0" smtClean="0"/>
              <a:t> to</a:t>
            </a:r>
            <a:r>
              <a:rPr lang="ru-RU" sz="2100" dirty="0" smtClean="0"/>
              <a:t> ~180 000</a:t>
            </a:r>
            <a:endParaRPr lang="ru-RU" sz="2100" dirty="0"/>
          </a:p>
        </p:txBody>
      </p:sp>
      <p:cxnSp>
        <p:nvCxnSpPr>
          <p:cNvPr id="8" name="Прямая со стрелкой 7"/>
          <p:cNvCxnSpPr/>
          <p:nvPr/>
        </p:nvCxnSpPr>
        <p:spPr>
          <a:xfrm>
            <a:off x="8316416" y="1916832"/>
            <a:ext cx="504056" cy="1440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Gamma-ray astronomy</a:t>
            </a:r>
            <a:endParaRPr lang="ru-RU" dirty="0"/>
          </a:p>
        </p:txBody>
      </p:sp>
      <p:sp>
        <p:nvSpPr>
          <p:cNvPr id="3" name="Содержимое 2"/>
          <p:cNvSpPr>
            <a:spLocks noGrp="1"/>
          </p:cNvSpPr>
          <p:nvPr>
            <p:ph idx="1"/>
          </p:nvPr>
        </p:nvSpPr>
        <p:spPr/>
        <p:txBody>
          <a:bodyPr>
            <a:normAutofit fontScale="92500" lnSpcReduction="10000"/>
          </a:bodyPr>
          <a:lstStyle/>
          <a:p>
            <a:r>
              <a:rPr lang="en-US" dirty="0" smtClean="0"/>
              <a:t>Gamma rays are the most energetic radiation in the universe.</a:t>
            </a:r>
          </a:p>
          <a:p>
            <a:r>
              <a:rPr lang="en-US" dirty="0" smtClean="0"/>
              <a:t>They explore the most exotic and extreme processes and physical conditions. </a:t>
            </a:r>
          </a:p>
          <a:p>
            <a:r>
              <a:rPr lang="en-US" dirty="0" smtClean="0"/>
              <a:t>Objects that emit gamma rays include supernova remnants, active galactic nuclei (</a:t>
            </a:r>
            <a:r>
              <a:rPr lang="en-US" dirty="0" err="1" smtClean="0"/>
              <a:t>supermassive</a:t>
            </a:r>
            <a:r>
              <a:rPr lang="en-US" dirty="0" smtClean="0"/>
              <a:t> black holes at the centers of galaxies) and potentially even dark matter. Gamma rays are the only direct probe of the extreme conditions in these phenomena.</a:t>
            </a: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8858" r="9154"/>
          <a:stretch>
            <a:fillRect/>
          </a:stretch>
        </p:blipFill>
        <p:spPr bwMode="auto">
          <a:xfrm>
            <a:off x="0" y="1570179"/>
            <a:ext cx="9144000" cy="5315205"/>
          </a:xfrm>
          <a:prstGeom prst="rect">
            <a:avLst/>
          </a:prstGeom>
          <a:noFill/>
          <a:ln w="9525">
            <a:noFill/>
            <a:miter lim="800000"/>
            <a:headEnd/>
            <a:tailEnd/>
          </a:ln>
          <a:effectLst/>
        </p:spPr>
      </p:pic>
      <p:sp>
        <p:nvSpPr>
          <p:cNvPr id="2" name="Заголовок 1"/>
          <p:cNvSpPr>
            <a:spLocks noGrp="1"/>
          </p:cNvSpPr>
          <p:nvPr>
            <p:ph type="title"/>
          </p:nvPr>
        </p:nvSpPr>
        <p:spPr/>
        <p:txBody>
          <a:bodyPr>
            <a:normAutofit fontScale="90000"/>
          </a:bodyPr>
          <a:lstStyle/>
          <a:p>
            <a:r>
              <a:rPr lang="en-US" dirty="0" smtClean="0"/>
              <a:t>Number of correctly identified </a:t>
            </a:r>
            <a:r>
              <a:rPr lang="en-US" dirty="0" smtClean="0">
                <a:sym typeface="Symbol"/>
              </a:rPr>
              <a:t>-rays</a:t>
            </a:r>
            <a:r>
              <a:rPr lang="en-US" dirty="0" smtClean="0"/>
              <a:t> </a:t>
            </a:r>
            <a:r>
              <a:rPr lang="en-US" dirty="0" err="1" smtClean="0"/>
              <a:t>vs</a:t>
            </a:r>
            <a:r>
              <a:rPr lang="en-US" dirty="0" smtClean="0"/>
              <a:t> CNN output parameter </a:t>
            </a:r>
            <a:br>
              <a:rPr lang="en-US" dirty="0" smtClean="0"/>
            </a:br>
            <a:r>
              <a:rPr lang="en-US" dirty="0" smtClean="0"/>
              <a:t>(</a:t>
            </a:r>
            <a:r>
              <a:rPr lang="en-US" i="1" dirty="0" smtClean="0"/>
              <a:t>Problem of the ‘cut value’ choice</a:t>
            </a:r>
            <a:r>
              <a:rPr lang="en-US" dirty="0" smtClean="0"/>
              <a:t>)</a:t>
            </a:r>
            <a:endParaRPr lang="ru-RU" dirty="0"/>
          </a:p>
        </p:txBody>
      </p:sp>
      <p:sp>
        <p:nvSpPr>
          <p:cNvPr id="3" name="Содержимое 2"/>
          <p:cNvSpPr>
            <a:spLocks noGrp="1"/>
          </p:cNvSpPr>
          <p:nvPr>
            <p:ph idx="1"/>
          </p:nvPr>
        </p:nvSpPr>
        <p:spPr/>
        <p:txBody>
          <a:bodyPr/>
          <a:lstStyle/>
          <a:p>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Preliminary conclusions</a:t>
            </a:r>
            <a:endParaRPr lang="ru-RU" dirty="0"/>
          </a:p>
        </p:txBody>
      </p:sp>
      <p:sp>
        <p:nvSpPr>
          <p:cNvPr id="3" name="Содержимое 2"/>
          <p:cNvSpPr>
            <a:spLocks noGrp="1"/>
          </p:cNvSpPr>
          <p:nvPr>
            <p:ph idx="1"/>
          </p:nvPr>
        </p:nvSpPr>
        <p:spPr/>
        <p:txBody>
          <a:bodyPr>
            <a:normAutofit fontScale="92500" lnSpcReduction="20000"/>
          </a:bodyPr>
          <a:lstStyle/>
          <a:p>
            <a:r>
              <a:rPr lang="en-US" dirty="0" smtClean="0"/>
              <a:t>The standard image cleaning procedure even in a very soft variant led to significant improvement of Q-factor.</a:t>
            </a:r>
          </a:p>
          <a:p>
            <a:r>
              <a:rPr lang="en-US" dirty="0" smtClean="0"/>
              <a:t>Another yet improvement in quality of identification is due to the additional image rotation in learning sample, which allows increasing sample size. </a:t>
            </a:r>
          </a:p>
          <a:p>
            <a:r>
              <a:rPr lang="en-US" dirty="0" smtClean="0"/>
              <a:t>To get higher Q, probability values should be taken as much as possible (almost 1), but to avoid losing more than 50% of gamma.</a:t>
            </a:r>
          </a:p>
          <a:p>
            <a:r>
              <a:rPr lang="en-US" dirty="0" smtClean="0"/>
              <a:t>Overall, results seem promising.</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Backup slides</a:t>
            </a:r>
            <a:endParaRPr lang="ru-RU" dirty="0"/>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Telescope camera (front view)</a:t>
            </a:r>
            <a:endParaRPr lang="ru-RU" dirty="0"/>
          </a:p>
        </p:txBody>
      </p:sp>
      <p:pic>
        <p:nvPicPr>
          <p:cNvPr id="5" name="Picture 99" descr="C:\Users\admin\Downloads\IMG_0360.JPG"/>
          <p:cNvPicPr>
            <a:picLocks noChangeAspect="1" noChangeArrowheads="1"/>
          </p:cNvPicPr>
          <p:nvPr/>
        </p:nvPicPr>
        <p:blipFill>
          <a:blip r:embed="rId2" cstate="print"/>
          <a:srcRect l="5428" r="10854"/>
          <a:stretch>
            <a:fillRect/>
          </a:stretch>
        </p:blipFill>
        <p:spPr bwMode="auto">
          <a:xfrm>
            <a:off x="2339752" y="1628800"/>
            <a:ext cx="4752528" cy="42579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Introduction</a:t>
            </a:r>
            <a:endParaRPr lang="ru-RU" dirty="0"/>
          </a:p>
        </p:txBody>
      </p:sp>
      <p:sp>
        <p:nvSpPr>
          <p:cNvPr id="3" name="Содержимое 2"/>
          <p:cNvSpPr>
            <a:spLocks noGrp="1"/>
          </p:cNvSpPr>
          <p:nvPr>
            <p:ph idx="1"/>
          </p:nvPr>
        </p:nvSpPr>
        <p:spPr>
          <a:xfrm>
            <a:off x="457200" y="1600200"/>
            <a:ext cx="8363272" cy="4525963"/>
          </a:xfrm>
        </p:spPr>
        <p:txBody>
          <a:bodyPr>
            <a:noAutofit/>
          </a:bodyPr>
          <a:lstStyle/>
          <a:p>
            <a:r>
              <a:rPr lang="en-US" sz="2700" dirty="0" smtClean="0"/>
              <a:t>Modern detectors of cosmic gamma rays are a special type of imaging telescopes (Cherenkov telescopes, IACT) supplied with cameras with relatively large number of photomultiplier-based pixels. For example, the camera of the TAIGA telescope has 560 pixels of hexagonal structure. </a:t>
            </a:r>
          </a:p>
          <a:p>
            <a:r>
              <a:rPr lang="en-US" sz="2700" dirty="0" smtClean="0"/>
              <a:t>Images in such cameras can be analyzed by various deep learning techniques to extract numerous physical and geometrical parameters and/or for incoming particle identification. We implement for this purpose the most powerful deep learning technique for image analysis, </a:t>
            </a:r>
            <a:r>
              <a:rPr lang="en-US" sz="2700" dirty="0" err="1" smtClean="0"/>
              <a:t>convolutional</a:t>
            </a:r>
            <a:r>
              <a:rPr lang="en-US" sz="2700" dirty="0" smtClean="0"/>
              <a:t> neural networks (CNN).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Introduction</a:t>
            </a:r>
            <a:endParaRPr lang="ru-RU" dirty="0"/>
          </a:p>
        </p:txBody>
      </p:sp>
      <p:sp>
        <p:nvSpPr>
          <p:cNvPr id="3" name="Содержимое 2"/>
          <p:cNvSpPr>
            <a:spLocks noGrp="1"/>
          </p:cNvSpPr>
          <p:nvPr>
            <p:ph idx="1"/>
          </p:nvPr>
        </p:nvSpPr>
        <p:spPr>
          <a:xfrm>
            <a:off x="457200" y="1600200"/>
            <a:ext cx="8363272" cy="4525963"/>
          </a:xfrm>
        </p:spPr>
        <p:txBody>
          <a:bodyPr>
            <a:normAutofit/>
          </a:bodyPr>
          <a:lstStyle/>
          <a:p>
            <a:r>
              <a:rPr lang="en-US" sz="2700" dirty="0" smtClean="0"/>
              <a:t>We present the results of tests with two open source machine learning libraries, </a:t>
            </a:r>
            <a:r>
              <a:rPr lang="en-US" sz="2700" dirty="0" err="1" smtClean="0"/>
              <a:t>PyTorch</a:t>
            </a:r>
            <a:r>
              <a:rPr lang="en-US" sz="2700" dirty="0" smtClean="0"/>
              <a:t> and </a:t>
            </a:r>
            <a:r>
              <a:rPr lang="en-US" sz="2700" dirty="0" err="1" smtClean="0"/>
              <a:t>TensorFlow</a:t>
            </a:r>
            <a:r>
              <a:rPr lang="en-US" sz="2700" dirty="0" smtClean="0"/>
              <a:t>, as possible platforms for particle identification in imaging Cherenkov telescopes. </a:t>
            </a:r>
          </a:p>
          <a:p>
            <a:r>
              <a:rPr lang="en-US" sz="2700" dirty="0" smtClean="0"/>
              <a:t>Monte Carlo simulation was performed to analyze images of gamma rays and other (background) particles as well as estimate identification accuracy. </a:t>
            </a:r>
          </a:p>
          <a:p>
            <a:r>
              <a:rPr lang="en-US" sz="2700" dirty="0" smtClean="0"/>
              <a:t>Further steps of implementation and improvement of this technique are discussed.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Preliminary conclusions</a:t>
            </a:r>
            <a:endParaRPr lang="ru-RU" dirty="0"/>
          </a:p>
        </p:txBody>
      </p:sp>
      <p:sp>
        <p:nvSpPr>
          <p:cNvPr id="3" name="Содержимое 2"/>
          <p:cNvSpPr>
            <a:spLocks noGrp="1"/>
          </p:cNvSpPr>
          <p:nvPr>
            <p:ph idx="1"/>
          </p:nvPr>
        </p:nvSpPr>
        <p:spPr/>
        <p:txBody>
          <a:bodyPr>
            <a:normAutofit fontScale="92500" lnSpcReduction="10000"/>
          </a:bodyPr>
          <a:lstStyle/>
          <a:p>
            <a:r>
              <a:rPr lang="en-US" dirty="0" smtClean="0"/>
              <a:t>The standard image cleaning procedure led to significant improvement of Q-factor.</a:t>
            </a:r>
          </a:p>
          <a:p>
            <a:r>
              <a:rPr lang="en-US" dirty="0" smtClean="0"/>
              <a:t>Another yet improvement in quality of identification is due to the additional image rotation in learning sample, which allows increasing sample size. </a:t>
            </a:r>
          </a:p>
          <a:p>
            <a:r>
              <a:rPr lang="en-US" dirty="0" smtClean="0"/>
              <a:t>To get higher Q, probability values should be taken as much as possible (almost 1), but to avoid losing more than 50% of gamma.</a:t>
            </a:r>
          </a:p>
          <a:p>
            <a:r>
              <a:rPr lang="en-US" dirty="0" smtClean="0"/>
              <a:t>Overall, results </a:t>
            </a:r>
            <a:r>
              <a:rPr lang="en-US" smtClean="0"/>
              <a:t>are promising.</a:t>
            </a: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Reason for choice</a:t>
            </a:r>
            <a:endParaRPr lang="ru-RU" dirty="0"/>
          </a:p>
        </p:txBody>
      </p:sp>
      <p:sp>
        <p:nvSpPr>
          <p:cNvPr id="3" name="Содержимое 2"/>
          <p:cNvSpPr>
            <a:spLocks noGrp="1"/>
          </p:cNvSpPr>
          <p:nvPr>
            <p:ph idx="1"/>
          </p:nvPr>
        </p:nvSpPr>
        <p:spPr/>
        <p:txBody>
          <a:bodyPr>
            <a:normAutofit lnSpcReduction="10000"/>
          </a:bodyPr>
          <a:lstStyle/>
          <a:p>
            <a:r>
              <a:rPr lang="en-US" dirty="0" smtClean="0"/>
              <a:t>CNN is a kind of ANN that uses a special architecture which is particularly well-adapted to classify images. </a:t>
            </a:r>
          </a:p>
          <a:p>
            <a:r>
              <a:rPr lang="en-US" dirty="0" smtClean="0"/>
              <a:t>Using this architecture makes CNN fast to train deep, many-layer networks, which are very good at classifying images. </a:t>
            </a:r>
          </a:p>
          <a:p>
            <a:r>
              <a:rPr lang="en-US" dirty="0" smtClean="0"/>
              <a:t>Today, deep CNN or some close variant are used in most neural networks for image recognition. </a:t>
            </a:r>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CNN progress from past to present</a:t>
            </a:r>
            <a:endParaRPr lang="ru-RU" dirty="0"/>
          </a:p>
        </p:txBody>
      </p:sp>
      <p:sp>
        <p:nvSpPr>
          <p:cNvPr id="3" name="Содержимое 2"/>
          <p:cNvSpPr>
            <a:spLocks noGrp="1"/>
          </p:cNvSpPr>
          <p:nvPr>
            <p:ph idx="1"/>
          </p:nvPr>
        </p:nvSpPr>
        <p:spPr>
          <a:xfrm>
            <a:off x="0" y="1196752"/>
            <a:ext cx="9144000" cy="5661248"/>
          </a:xfrm>
        </p:spPr>
        <p:txBody>
          <a:bodyPr>
            <a:normAutofit fontScale="77500" lnSpcReduction="20000"/>
          </a:bodyPr>
          <a:lstStyle/>
          <a:p>
            <a:r>
              <a:rPr lang="en-US" dirty="0" smtClean="0"/>
              <a:t>CNNs have been applied to visual tasks since the late 1980s. However, they were ‘dormant’ until the mid-2000s when developments in computing power and the advent of large amounts of labeled data, supplemented by improved algorithms, contributed to their advancement and brought them to the forefront of a neural network renaissance that has seen rapid progression since 2012. [Neural Computation 29, 2352–2449 (2017)   © 2017 Massachusetts Institute of Technology]</a:t>
            </a:r>
          </a:p>
          <a:p>
            <a:r>
              <a:rPr lang="en-US" dirty="0" smtClean="0"/>
              <a:t>In the last few years, deep learning has lead to very good performance on a variety of problems, such as object recognition, speech recognition and natural language processing. Among different types of deep ANN, CNNs have been most extensively studied. Due to the lack of training data and computing power in early days, it is hard to train a large high-capacity CNN without </a:t>
            </a:r>
            <a:r>
              <a:rPr lang="en-US" dirty="0" err="1" smtClean="0"/>
              <a:t>overfitting</a:t>
            </a:r>
            <a:r>
              <a:rPr lang="en-US" dirty="0" smtClean="0"/>
              <a:t>. Recently, with the rapid growth of data size and the increasing power of GPU, many researchers have improved the CNNs and achieved state-of-the-art results on various tasks. [Pattern Recognition 77, 354-377 (2018)   © Elsevier]</a:t>
            </a:r>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CNN applications</a:t>
            </a:r>
            <a:endParaRPr lang="ru-RU" dirty="0"/>
          </a:p>
        </p:txBody>
      </p:sp>
      <p:sp>
        <p:nvSpPr>
          <p:cNvPr id="3" name="Содержимое 2"/>
          <p:cNvSpPr>
            <a:spLocks noGrp="1"/>
          </p:cNvSpPr>
          <p:nvPr>
            <p:ph idx="1"/>
          </p:nvPr>
        </p:nvSpPr>
        <p:spPr/>
        <p:txBody>
          <a:bodyPr>
            <a:normAutofit fontScale="85000" lnSpcReduction="20000"/>
          </a:bodyPr>
          <a:lstStyle/>
          <a:p>
            <a:r>
              <a:rPr lang="en-US" dirty="0" smtClean="0"/>
              <a:t>When applied to facial recognition, CNNs achieved a large decrease in error rate: 97.6% recognition rate on "5,600 still images of more than 10 subjects". [Neural Networks, 16 (5): 555–559 (2003))   © Elsevier]</a:t>
            </a:r>
          </a:p>
          <a:p>
            <a:r>
              <a:rPr lang="en-US" dirty="0" smtClean="0"/>
              <a:t>In 2015 a many-layered CNN demonstrated the ability to spot faces from a wide range of angles, including upside down, even when partially occluded with competitive performance. The network trained on a database of 200,000 images that included faces at various angles and orientations and a further 20 million images without faces. [arXiv:1502.02766 and MIT Technology Review </a:t>
            </a:r>
            <a:r>
              <a:rPr lang="en-US" dirty="0" smtClean="0">
                <a:hlinkClick r:id="rId2"/>
              </a:rPr>
              <a:t>technologyreview.com</a:t>
            </a:r>
            <a:r>
              <a:rPr lang="en-US" dirty="0" smtClean="0"/>
              <a:t> ]</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8520" y="-171401"/>
            <a:ext cx="9456703" cy="71287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398431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539552" y="692696"/>
            <a:ext cx="8208912" cy="4946104"/>
          </a:xfrm>
        </p:spPr>
        <p:txBody>
          <a:bodyPr>
            <a:normAutofit fontScale="77500" lnSpcReduction="20000"/>
          </a:bodyPr>
          <a:lstStyle/>
          <a:p>
            <a:r>
              <a:rPr lang="en-US" dirty="0" smtClean="0">
                <a:solidFill>
                  <a:schemeClr val="tx1"/>
                </a:solidFill>
              </a:rPr>
              <a:t>Results on the entire dataset </a:t>
            </a:r>
            <a:br>
              <a:rPr lang="en-US" dirty="0" smtClean="0">
                <a:solidFill>
                  <a:schemeClr val="tx1"/>
                </a:solidFill>
              </a:rPr>
            </a:br>
            <a:r>
              <a:rPr lang="en-US" dirty="0" smtClean="0">
                <a:solidFill>
                  <a:schemeClr val="tx1"/>
                </a:solidFill>
              </a:rPr>
              <a:t>without preliminary data transformation or removal:</a:t>
            </a:r>
          </a:p>
          <a:p>
            <a:endParaRPr lang="en-US" dirty="0" smtClean="0">
              <a:solidFill>
                <a:schemeClr val="tx1"/>
              </a:solidFill>
            </a:endParaRPr>
          </a:p>
          <a:p>
            <a:r>
              <a:rPr lang="en-US" dirty="0" smtClean="0">
                <a:solidFill>
                  <a:schemeClr val="tx1"/>
                </a:solidFill>
              </a:rPr>
              <a:t>Q-factor value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Q = N</a:t>
            </a:r>
            <a:r>
              <a:rPr lang="en-US" baseline="-25000" dirty="0" smtClean="0">
                <a:solidFill>
                  <a:schemeClr val="tx1"/>
                </a:solidFill>
              </a:rPr>
              <a:t>gamma2gamma</a:t>
            </a:r>
            <a:r>
              <a:rPr lang="en-US" dirty="0" smtClean="0">
                <a:solidFill>
                  <a:schemeClr val="tx1"/>
                </a:solidFill>
              </a:rPr>
              <a:t>/</a:t>
            </a:r>
            <a:r>
              <a:rPr lang="en-US" dirty="0" err="1" smtClean="0">
                <a:solidFill>
                  <a:schemeClr val="tx1"/>
                </a:solidFill>
              </a:rPr>
              <a:t>N</a:t>
            </a:r>
            <a:r>
              <a:rPr lang="en-US" baseline="-25000" dirty="0" err="1" smtClean="0">
                <a:solidFill>
                  <a:schemeClr val="tx1"/>
                </a:solidFill>
              </a:rPr>
              <a:t>gamma</a:t>
            </a:r>
            <a:r>
              <a:rPr lang="en-US" dirty="0" smtClean="0">
                <a:solidFill>
                  <a:schemeClr val="tx1"/>
                </a:solidFill>
              </a:rPr>
              <a:t>) / </a:t>
            </a:r>
            <a:r>
              <a:rPr lang="en-US" dirty="0" err="1" smtClean="0">
                <a:solidFill>
                  <a:schemeClr val="tx1"/>
                </a:solidFill>
              </a:rPr>
              <a:t>sqrt</a:t>
            </a:r>
            <a:r>
              <a:rPr lang="en-US" dirty="0" smtClean="0">
                <a:solidFill>
                  <a:schemeClr val="tx1"/>
                </a:solidFill>
              </a:rPr>
              <a:t>(N</a:t>
            </a:r>
            <a:r>
              <a:rPr lang="en-US" baseline="-25000" dirty="0" smtClean="0">
                <a:solidFill>
                  <a:schemeClr val="tx1"/>
                </a:solidFill>
              </a:rPr>
              <a:t>proton2gamma</a:t>
            </a:r>
            <a:r>
              <a:rPr lang="en-US" dirty="0" smtClean="0">
                <a:solidFill>
                  <a:schemeClr val="tx1"/>
                </a:solidFill>
              </a:rPr>
              <a:t>/</a:t>
            </a:r>
            <a:r>
              <a:rPr lang="en-US" dirty="0" err="1" smtClean="0">
                <a:solidFill>
                  <a:schemeClr val="tx1"/>
                </a:solidFill>
              </a:rPr>
              <a:t>N</a:t>
            </a:r>
            <a:r>
              <a:rPr lang="en-US" baseline="-25000" dirty="0" err="1" smtClean="0">
                <a:solidFill>
                  <a:schemeClr val="tx1"/>
                </a:solidFill>
              </a:rPr>
              <a:t>proton</a:t>
            </a:r>
            <a:r>
              <a:rPr lang="en-US" dirty="0" smtClean="0">
                <a:solidFill>
                  <a:schemeClr val="tx1"/>
                </a:solidFill>
              </a:rPr>
              <a:t/>
            </a:r>
            <a:br>
              <a:rPr lang="en-US" dirty="0" smtClean="0">
                <a:solidFill>
                  <a:schemeClr val="tx1"/>
                </a:solidFill>
              </a:rPr>
            </a:br>
            <a:endParaRPr lang="en-US" dirty="0" smtClean="0">
              <a:solidFill>
                <a:schemeClr val="tx1"/>
              </a:solidFill>
            </a:endParaRPr>
          </a:p>
          <a:p>
            <a:pPr algn="l">
              <a:buFont typeface="Arial" pitchFamily="34" charset="0"/>
              <a:buChar char="•"/>
            </a:pPr>
            <a:r>
              <a:rPr lang="en-US" dirty="0" smtClean="0">
                <a:solidFill>
                  <a:schemeClr val="tx1"/>
                </a:solidFill>
              </a:rPr>
              <a:t>Q(</a:t>
            </a:r>
            <a:r>
              <a:rPr lang="en-US" dirty="0" err="1" smtClean="0">
                <a:solidFill>
                  <a:schemeClr val="tx1"/>
                </a:solidFill>
              </a:rPr>
              <a:t>TensorFlow</a:t>
            </a:r>
            <a:r>
              <a:rPr lang="en-US" dirty="0" smtClean="0">
                <a:solidFill>
                  <a:schemeClr val="tx1"/>
                </a:solidFill>
              </a:rPr>
              <a:t>)~1.48 (with optimal probability value).</a:t>
            </a:r>
          </a:p>
          <a:p>
            <a:pPr algn="l">
              <a:buFont typeface="Arial" pitchFamily="34" charset="0"/>
              <a:buChar char="•"/>
            </a:pPr>
            <a:r>
              <a:rPr lang="en-US" dirty="0" smtClean="0">
                <a:solidFill>
                  <a:schemeClr val="tx1"/>
                </a:solidFill>
              </a:rPr>
              <a:t>Q(</a:t>
            </a:r>
            <a:r>
              <a:rPr lang="en-US" dirty="0" err="1" smtClean="0">
                <a:solidFill>
                  <a:schemeClr val="tx1"/>
                </a:solidFill>
              </a:rPr>
              <a:t>PyTorch</a:t>
            </a:r>
            <a:r>
              <a:rPr lang="en-US" dirty="0" smtClean="0">
                <a:solidFill>
                  <a:schemeClr val="tx1"/>
                </a:solidFill>
              </a:rPr>
              <a:t>)~1.74 (with optimal probability value).</a:t>
            </a:r>
            <a:endParaRPr lang="ru-RU" dirty="0" smtClean="0">
              <a:solidFill>
                <a:schemeClr val="tx1"/>
              </a:solidFill>
            </a:endParaRPr>
          </a:p>
          <a:p>
            <a:pPr algn="l">
              <a:buFont typeface="Arial" pitchFamily="34" charset="0"/>
              <a:buChar char="•"/>
            </a:pPr>
            <a:endParaRPr lang="ru-RU" dirty="0" smtClean="0">
              <a:solidFill>
                <a:schemeClr val="tx1"/>
              </a:solidFill>
            </a:endParaRPr>
          </a:p>
          <a:p>
            <a:pPr algn="l">
              <a:buFont typeface="Arial" pitchFamily="34" charset="0"/>
              <a:buChar char="•"/>
            </a:pPr>
            <a:r>
              <a:rPr lang="en-US" dirty="0" smtClean="0">
                <a:solidFill>
                  <a:schemeClr val="tx1"/>
                </a:solidFill>
              </a:rPr>
              <a:t>Q~1.76 for two cuts of geometrical image parameters (image width and image angle) after soft image cleaning; however, the images that were removed by image cleaning were also taken into account as ‘protons’ – for a fair comparison.</a:t>
            </a:r>
            <a:endParaRPr lang="ru-RU"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Particle identification quality</a:t>
            </a:r>
            <a:endParaRPr lang="ru-RU" dirty="0"/>
          </a:p>
        </p:txBody>
      </p:sp>
      <p:pic>
        <p:nvPicPr>
          <p:cNvPr id="2050" name="Picture 2" descr="D:\mreports\GRID-2018\Qcut.png"/>
          <p:cNvPicPr>
            <a:picLocks noChangeAspect="1" noChangeArrowheads="1"/>
          </p:cNvPicPr>
          <p:nvPr/>
        </p:nvPicPr>
        <p:blipFill>
          <a:blip r:embed="rId2" cstate="print"/>
          <a:srcRect/>
          <a:stretch>
            <a:fillRect/>
          </a:stretch>
        </p:blipFill>
        <p:spPr bwMode="auto">
          <a:xfrm>
            <a:off x="1691680" y="1876789"/>
            <a:ext cx="5597303" cy="2560323"/>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539552" y="1484784"/>
            <a:ext cx="8208912" cy="4154016"/>
          </a:xfrm>
        </p:spPr>
        <p:txBody>
          <a:bodyPr>
            <a:normAutofit fontScale="85000" lnSpcReduction="10000"/>
          </a:bodyPr>
          <a:lstStyle/>
          <a:p>
            <a:r>
              <a:rPr lang="en-US" dirty="0" smtClean="0">
                <a:solidFill>
                  <a:schemeClr val="tx1"/>
                </a:solidFill>
              </a:rPr>
              <a:t>Results after the standard image cleaning procedure </a:t>
            </a:r>
            <a:br>
              <a:rPr lang="en-US" dirty="0" smtClean="0">
                <a:solidFill>
                  <a:schemeClr val="tx1"/>
                </a:solidFill>
              </a:rPr>
            </a:br>
            <a:r>
              <a:rPr lang="en-US" dirty="0" smtClean="0">
                <a:solidFill>
                  <a:schemeClr val="tx1"/>
                </a:solidFill>
              </a:rPr>
              <a:t>with very soft cleaning parameter values:</a:t>
            </a:r>
            <a:br>
              <a:rPr lang="en-US" dirty="0" smtClean="0">
                <a:solidFill>
                  <a:schemeClr val="tx1"/>
                </a:solidFill>
              </a:rPr>
            </a:br>
            <a:endParaRPr lang="en-US" dirty="0" smtClean="0">
              <a:solidFill>
                <a:schemeClr val="tx1"/>
              </a:solidFill>
            </a:endParaRPr>
          </a:p>
          <a:p>
            <a:pPr algn="l">
              <a:buFont typeface="Arial" pitchFamily="34" charset="0"/>
              <a:buChar char="•"/>
            </a:pPr>
            <a:r>
              <a:rPr lang="en-US" dirty="0" smtClean="0">
                <a:solidFill>
                  <a:schemeClr val="tx1"/>
                </a:solidFill>
              </a:rPr>
              <a:t>Q(</a:t>
            </a:r>
            <a:r>
              <a:rPr lang="en-US" dirty="0" err="1" smtClean="0">
                <a:solidFill>
                  <a:schemeClr val="tx1"/>
                </a:solidFill>
              </a:rPr>
              <a:t>TensorFlow</a:t>
            </a:r>
            <a:r>
              <a:rPr lang="en-US" dirty="0" smtClean="0">
                <a:solidFill>
                  <a:schemeClr val="tx1"/>
                </a:solidFill>
              </a:rPr>
              <a:t>)~2.99 (with optimal probability value), ~2.81 (with probability value from learning sample).</a:t>
            </a:r>
          </a:p>
          <a:p>
            <a:pPr algn="l">
              <a:buFont typeface="Arial" pitchFamily="34" charset="0"/>
              <a:buChar char="•"/>
            </a:pPr>
            <a:r>
              <a:rPr lang="en-US" dirty="0" smtClean="0">
                <a:solidFill>
                  <a:schemeClr val="tx1"/>
                </a:solidFill>
              </a:rPr>
              <a:t>Q(</a:t>
            </a:r>
            <a:r>
              <a:rPr lang="en-US" dirty="0" err="1" smtClean="0">
                <a:solidFill>
                  <a:schemeClr val="tx1"/>
                </a:solidFill>
              </a:rPr>
              <a:t>PyTorch</a:t>
            </a:r>
            <a:r>
              <a:rPr lang="en-US" dirty="0" smtClean="0">
                <a:solidFill>
                  <a:schemeClr val="tx1"/>
                </a:solidFill>
              </a:rPr>
              <a:t>)~2.55 (with optimal probability value).</a:t>
            </a:r>
            <a:endParaRPr lang="ru-RU" dirty="0" smtClean="0">
              <a:solidFill>
                <a:schemeClr val="tx1"/>
              </a:solidFill>
            </a:endParaRPr>
          </a:p>
          <a:p>
            <a:pPr algn="l">
              <a:buFont typeface="Arial" pitchFamily="34" charset="0"/>
              <a:buChar char="•"/>
            </a:pPr>
            <a:endParaRPr lang="ru-RU" dirty="0" smtClean="0">
              <a:solidFill>
                <a:schemeClr val="tx1"/>
              </a:solidFill>
            </a:endParaRPr>
          </a:p>
          <a:p>
            <a:pPr algn="l">
              <a:buFont typeface="Arial" pitchFamily="34" charset="0"/>
              <a:buChar char="•"/>
            </a:pPr>
            <a:r>
              <a:rPr lang="en-US" dirty="0" smtClean="0">
                <a:solidFill>
                  <a:schemeClr val="tx1"/>
                </a:solidFill>
              </a:rPr>
              <a:t>Q~1.7 for two cuts of geometrical image parameters (image width and image angle).</a:t>
            </a:r>
            <a:endParaRPr lang="ru-RU" dirty="0">
              <a:solidFill>
                <a:schemeClr val="tx1"/>
              </a:solidFill>
            </a:endParaRPr>
          </a:p>
        </p:txBody>
      </p:sp>
      <p:sp>
        <p:nvSpPr>
          <p:cNvPr id="3" name="Заголовок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Next effort – soft image cleaning</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1"/>
            <a:ext cx="9143998" cy="6857998"/>
          </a:xfrm>
          <a:custGeom>
            <a:avLst/>
            <a:gdLst>
              <a:gd name="connsiteX0" fmla="*/ 0 w 9143998"/>
              <a:gd name="connsiteY0" fmla="*/ 0 h 6857998"/>
              <a:gd name="connsiteX1" fmla="*/ 9143998 w 9143998"/>
              <a:gd name="connsiteY1" fmla="*/ 0 h 6857998"/>
              <a:gd name="connsiteX2" fmla="*/ 9143998 w 9143998"/>
              <a:gd name="connsiteY2" fmla="*/ 6857997 h 6857998"/>
              <a:gd name="connsiteX3" fmla="*/ 0 w 9143998"/>
              <a:gd name="connsiteY3" fmla="*/ 6857997 h 6857998"/>
              <a:gd name="connsiteX4" fmla="*/ 0 w 9143998"/>
              <a:gd name="connsiteY4" fmla="*/ 0 h 685799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3998" h="6857998">
                <a:moveTo>
                  <a:pt x="0" y="0"/>
                </a:moveTo>
                <a:lnTo>
                  <a:pt x="9143998" y="0"/>
                </a:lnTo>
                <a:lnTo>
                  <a:pt x="9143998" y="6857997"/>
                </a:lnTo>
                <a:lnTo>
                  <a:pt x="0" y="6857997"/>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449063" y="1377753"/>
            <a:ext cx="8245870" cy="25399"/>
          </a:xfrm>
          <a:custGeom>
            <a:avLst/>
            <a:gdLst>
              <a:gd name="connsiteX0" fmla="*/ 6350 w 8245870"/>
              <a:gd name="connsiteY0" fmla="*/ 6350 h 25399"/>
              <a:gd name="connsiteX1" fmla="*/ 8239520 w 8245870"/>
              <a:gd name="connsiteY1" fmla="*/ 6351 h 25399"/>
            </a:gdLst>
            <a:ahLst/>
            <a:cxnLst>
              <a:cxn ang="0">
                <a:pos x="connsiteX0" y="connsiteY0"/>
              </a:cxn>
              <a:cxn ang="1">
                <a:pos x="connsiteX1" y="connsiteY1"/>
              </a:cxn>
            </a:cxnLst>
            <a:rect l="l" t="t" r="r" b="b"/>
            <a:pathLst>
              <a:path w="8245870" h="25399">
                <a:moveTo>
                  <a:pt x="6350" y="6350"/>
                </a:moveTo>
                <a:lnTo>
                  <a:pt x="8239520" y="6351"/>
                </a:lnTo>
              </a:path>
            </a:pathLst>
          </a:custGeom>
          <a:ln w="12700">
            <a:solidFill>
              <a:srgbClr val="88888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4884118" y="4596949"/>
            <a:ext cx="131032" cy="704358"/>
          </a:xfrm>
          <a:custGeom>
            <a:avLst/>
            <a:gdLst>
              <a:gd name="connsiteX0" fmla="*/ 12700 w 131032"/>
              <a:gd name="connsiteY0" fmla="*/ 691658 h 704358"/>
              <a:gd name="connsiteX1" fmla="*/ 118332 w 131032"/>
              <a:gd name="connsiteY1" fmla="*/ 12700 h 704358"/>
            </a:gdLst>
            <a:ahLst/>
            <a:cxnLst>
              <a:cxn ang="0">
                <a:pos x="connsiteX0" y="connsiteY0"/>
              </a:cxn>
              <a:cxn ang="1">
                <a:pos x="connsiteX1" y="connsiteY1"/>
              </a:cxn>
            </a:cxnLst>
            <a:rect l="l" t="t" r="r" b="b"/>
            <a:pathLst>
              <a:path w="131032" h="704358">
                <a:moveTo>
                  <a:pt x="12700" y="691658"/>
                </a:moveTo>
                <a:lnTo>
                  <a:pt x="118332" y="12700"/>
                </a:lnTo>
              </a:path>
            </a:pathLst>
          </a:custGeom>
          <a:ln w="25400">
            <a:solidFill>
              <a:srgbClr val="80808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4956994" y="4584551"/>
            <a:ext cx="75294" cy="81151"/>
          </a:xfrm>
          <a:custGeom>
            <a:avLst/>
            <a:gdLst>
              <a:gd name="connsiteX0" fmla="*/ 75294 w 75294"/>
              <a:gd name="connsiteY0" fmla="*/ 81151 h 81151"/>
              <a:gd name="connsiteX1" fmla="*/ 49360 w 75294"/>
              <a:gd name="connsiteY1" fmla="*/ 0 h 81151"/>
              <a:gd name="connsiteX2" fmla="*/ 0 w 75294"/>
              <a:gd name="connsiteY2" fmla="*/ 69437 h 81151"/>
              <a:gd name="connsiteX3" fmla="*/ 75294 w 75294"/>
              <a:gd name="connsiteY3" fmla="*/ 81151 h 81151"/>
            </a:gdLst>
            <a:ahLst/>
            <a:cxnLst>
              <a:cxn ang="0">
                <a:pos x="connsiteX0" y="connsiteY0"/>
              </a:cxn>
              <a:cxn ang="1">
                <a:pos x="connsiteX1" y="connsiteY1"/>
              </a:cxn>
              <a:cxn ang="2">
                <a:pos x="connsiteX2" y="connsiteY2"/>
              </a:cxn>
              <a:cxn ang="3">
                <a:pos x="connsiteX3" y="connsiteY3"/>
              </a:cxn>
            </a:cxnLst>
            <a:rect l="l" t="t" r="r" b="b"/>
            <a:pathLst>
              <a:path w="75294" h="81151">
                <a:moveTo>
                  <a:pt x="75294" y="81151"/>
                </a:moveTo>
                <a:lnTo>
                  <a:pt x="49360" y="0"/>
                </a:lnTo>
                <a:lnTo>
                  <a:pt x="0" y="69437"/>
                </a:lnTo>
                <a:lnTo>
                  <a:pt x="75294" y="81151"/>
                </a:lnTo>
              </a:path>
            </a:pathLst>
          </a:custGeom>
          <a:solidFill>
            <a:srgbClr val="80808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2005831" y="2677791"/>
            <a:ext cx="214313" cy="214315"/>
          </a:xfrm>
          <a:custGeom>
            <a:avLst/>
            <a:gdLst>
              <a:gd name="connsiteX0" fmla="*/ 0 w 214313"/>
              <a:gd name="connsiteY0" fmla="*/ 107157 h 214315"/>
              <a:gd name="connsiteX1" fmla="*/ 107157 w 214313"/>
              <a:gd name="connsiteY1" fmla="*/ 0 h 214315"/>
              <a:gd name="connsiteX2" fmla="*/ 214313 w 214313"/>
              <a:gd name="connsiteY2" fmla="*/ 107157 h 214315"/>
              <a:gd name="connsiteX3" fmla="*/ 107157 w 214313"/>
              <a:gd name="connsiteY3" fmla="*/ 214315 h 214315"/>
              <a:gd name="connsiteX4" fmla="*/ 0 w 214313"/>
              <a:gd name="connsiteY4" fmla="*/ 107157 h 21431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313" h="214315">
                <a:moveTo>
                  <a:pt x="0" y="107157"/>
                </a:moveTo>
                <a:cubicBezTo>
                  <a:pt x="0" y="47975"/>
                  <a:pt x="47975" y="0"/>
                  <a:pt x="107157" y="0"/>
                </a:cubicBezTo>
                <a:cubicBezTo>
                  <a:pt x="166338" y="0"/>
                  <a:pt x="214313" y="47975"/>
                  <a:pt x="214313" y="107157"/>
                </a:cubicBezTo>
                <a:cubicBezTo>
                  <a:pt x="214313" y="166338"/>
                  <a:pt x="166338" y="214315"/>
                  <a:pt x="107157" y="214315"/>
                </a:cubicBezTo>
                <a:cubicBezTo>
                  <a:pt x="47975" y="214315"/>
                  <a:pt x="0" y="166338"/>
                  <a:pt x="0" y="107157"/>
                </a:cubicBezTo>
              </a:path>
            </a:pathLst>
          </a:custGeom>
          <a:solidFill>
            <a:srgbClr val="B3B3B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1999481" y="2671441"/>
            <a:ext cx="227014" cy="227014"/>
          </a:xfrm>
          <a:custGeom>
            <a:avLst/>
            <a:gdLst>
              <a:gd name="connsiteX0" fmla="*/ 6350 w 227014"/>
              <a:gd name="connsiteY0" fmla="*/ 113507 h 227014"/>
              <a:gd name="connsiteX1" fmla="*/ 113507 w 227014"/>
              <a:gd name="connsiteY1" fmla="*/ 6350 h 227014"/>
              <a:gd name="connsiteX2" fmla="*/ 220664 w 227014"/>
              <a:gd name="connsiteY2" fmla="*/ 113507 h 227014"/>
              <a:gd name="connsiteX3" fmla="*/ 113507 w 227014"/>
              <a:gd name="connsiteY3" fmla="*/ 220663 h 227014"/>
              <a:gd name="connsiteX4" fmla="*/ 6350 w 227014"/>
              <a:gd name="connsiteY4" fmla="*/ 113507 h 22701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7014" h="227014">
                <a:moveTo>
                  <a:pt x="6350" y="113507"/>
                </a:moveTo>
                <a:cubicBezTo>
                  <a:pt x="6350" y="54325"/>
                  <a:pt x="54325" y="6350"/>
                  <a:pt x="113507" y="6350"/>
                </a:cubicBezTo>
                <a:cubicBezTo>
                  <a:pt x="172688" y="6350"/>
                  <a:pt x="220664" y="54325"/>
                  <a:pt x="220664" y="113507"/>
                </a:cubicBezTo>
                <a:cubicBezTo>
                  <a:pt x="220664" y="172688"/>
                  <a:pt x="172688" y="220663"/>
                  <a:pt x="113507" y="220663"/>
                </a:cubicBezTo>
                <a:cubicBezTo>
                  <a:pt x="54325" y="220663"/>
                  <a:pt x="6350" y="172688"/>
                  <a:pt x="6350" y="113507"/>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4059659" y="2687837"/>
            <a:ext cx="214314" cy="214315"/>
          </a:xfrm>
          <a:custGeom>
            <a:avLst/>
            <a:gdLst>
              <a:gd name="connsiteX0" fmla="*/ 0 w 214314"/>
              <a:gd name="connsiteY0" fmla="*/ 107157 h 214315"/>
              <a:gd name="connsiteX1" fmla="*/ 107157 w 214314"/>
              <a:gd name="connsiteY1" fmla="*/ 0 h 214315"/>
              <a:gd name="connsiteX2" fmla="*/ 214314 w 214314"/>
              <a:gd name="connsiteY2" fmla="*/ 107157 h 214315"/>
              <a:gd name="connsiteX3" fmla="*/ 107157 w 214314"/>
              <a:gd name="connsiteY3" fmla="*/ 214315 h 214315"/>
              <a:gd name="connsiteX4" fmla="*/ 0 w 214314"/>
              <a:gd name="connsiteY4" fmla="*/ 107157 h 21431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314" h="214315">
                <a:moveTo>
                  <a:pt x="0" y="107157"/>
                </a:moveTo>
                <a:cubicBezTo>
                  <a:pt x="0" y="47976"/>
                  <a:pt x="47976" y="0"/>
                  <a:pt x="107157" y="0"/>
                </a:cubicBezTo>
                <a:cubicBezTo>
                  <a:pt x="166338" y="0"/>
                  <a:pt x="214314" y="47976"/>
                  <a:pt x="214314" y="107157"/>
                </a:cubicBezTo>
                <a:cubicBezTo>
                  <a:pt x="214314" y="166339"/>
                  <a:pt x="166338" y="214315"/>
                  <a:pt x="107157" y="214315"/>
                </a:cubicBezTo>
                <a:cubicBezTo>
                  <a:pt x="47976" y="214315"/>
                  <a:pt x="0" y="166339"/>
                  <a:pt x="0" y="107157"/>
                </a:cubicBezTo>
              </a:path>
            </a:pathLst>
          </a:custGeom>
          <a:solidFill>
            <a:srgbClr val="B3B3B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4053309" y="2681487"/>
            <a:ext cx="227014" cy="227014"/>
          </a:xfrm>
          <a:custGeom>
            <a:avLst/>
            <a:gdLst>
              <a:gd name="connsiteX0" fmla="*/ 6350 w 227014"/>
              <a:gd name="connsiteY0" fmla="*/ 113507 h 227014"/>
              <a:gd name="connsiteX1" fmla="*/ 113507 w 227014"/>
              <a:gd name="connsiteY1" fmla="*/ 6350 h 227014"/>
              <a:gd name="connsiteX2" fmla="*/ 220664 w 227014"/>
              <a:gd name="connsiteY2" fmla="*/ 113507 h 227014"/>
              <a:gd name="connsiteX3" fmla="*/ 113507 w 227014"/>
              <a:gd name="connsiteY3" fmla="*/ 220664 h 227014"/>
              <a:gd name="connsiteX4" fmla="*/ 6350 w 227014"/>
              <a:gd name="connsiteY4" fmla="*/ 113507 h 22701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7014" h="227014">
                <a:moveTo>
                  <a:pt x="6350" y="113507"/>
                </a:moveTo>
                <a:cubicBezTo>
                  <a:pt x="6350" y="54325"/>
                  <a:pt x="54325" y="6350"/>
                  <a:pt x="113507" y="6350"/>
                </a:cubicBezTo>
                <a:cubicBezTo>
                  <a:pt x="172688" y="6350"/>
                  <a:pt x="220664" y="54325"/>
                  <a:pt x="220664" y="113507"/>
                </a:cubicBezTo>
                <a:cubicBezTo>
                  <a:pt x="220664" y="172688"/>
                  <a:pt x="172688" y="220664"/>
                  <a:pt x="113507" y="220664"/>
                </a:cubicBezTo>
                <a:cubicBezTo>
                  <a:pt x="54325" y="220664"/>
                  <a:pt x="6350" y="172688"/>
                  <a:pt x="6350" y="113507"/>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4923607" y="4310808"/>
            <a:ext cx="214313" cy="214313"/>
          </a:xfrm>
          <a:custGeom>
            <a:avLst/>
            <a:gdLst>
              <a:gd name="connsiteX0" fmla="*/ 0 w 214313"/>
              <a:gd name="connsiteY0" fmla="*/ 107156 h 214313"/>
              <a:gd name="connsiteX1" fmla="*/ 107157 w 214313"/>
              <a:gd name="connsiteY1" fmla="*/ 0 h 214313"/>
              <a:gd name="connsiteX2" fmla="*/ 214313 w 214313"/>
              <a:gd name="connsiteY2" fmla="*/ 107156 h 214313"/>
              <a:gd name="connsiteX3" fmla="*/ 107157 w 214313"/>
              <a:gd name="connsiteY3" fmla="*/ 214314 h 214313"/>
              <a:gd name="connsiteX4" fmla="*/ 0 w 214313"/>
              <a:gd name="connsiteY4" fmla="*/ 107156 h 21431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313" h="214313">
                <a:moveTo>
                  <a:pt x="0" y="107156"/>
                </a:moveTo>
                <a:cubicBezTo>
                  <a:pt x="0" y="47975"/>
                  <a:pt x="47975" y="0"/>
                  <a:pt x="107157" y="0"/>
                </a:cubicBezTo>
                <a:cubicBezTo>
                  <a:pt x="166338" y="0"/>
                  <a:pt x="214313" y="47975"/>
                  <a:pt x="214313" y="107156"/>
                </a:cubicBezTo>
                <a:cubicBezTo>
                  <a:pt x="214313" y="166337"/>
                  <a:pt x="166338" y="214314"/>
                  <a:pt x="107157" y="214314"/>
                </a:cubicBezTo>
                <a:cubicBezTo>
                  <a:pt x="47975" y="214314"/>
                  <a:pt x="0" y="166337"/>
                  <a:pt x="0" y="107156"/>
                </a:cubicBezTo>
              </a:path>
            </a:pathLst>
          </a:custGeom>
          <a:solidFill>
            <a:srgbClr val="B3B3B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4917257" y="4304458"/>
            <a:ext cx="227014" cy="227014"/>
          </a:xfrm>
          <a:custGeom>
            <a:avLst/>
            <a:gdLst>
              <a:gd name="connsiteX0" fmla="*/ 6350 w 227014"/>
              <a:gd name="connsiteY0" fmla="*/ 113507 h 227014"/>
              <a:gd name="connsiteX1" fmla="*/ 113507 w 227014"/>
              <a:gd name="connsiteY1" fmla="*/ 6350 h 227014"/>
              <a:gd name="connsiteX2" fmla="*/ 220664 w 227014"/>
              <a:gd name="connsiteY2" fmla="*/ 113507 h 227014"/>
              <a:gd name="connsiteX3" fmla="*/ 113507 w 227014"/>
              <a:gd name="connsiteY3" fmla="*/ 220663 h 227014"/>
              <a:gd name="connsiteX4" fmla="*/ 6350 w 227014"/>
              <a:gd name="connsiteY4" fmla="*/ 113507 h 22701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7014" h="227014">
                <a:moveTo>
                  <a:pt x="6350" y="113507"/>
                </a:moveTo>
                <a:cubicBezTo>
                  <a:pt x="6350" y="54325"/>
                  <a:pt x="54325" y="6350"/>
                  <a:pt x="113507" y="6350"/>
                </a:cubicBezTo>
                <a:cubicBezTo>
                  <a:pt x="172688" y="6350"/>
                  <a:pt x="220664" y="54325"/>
                  <a:pt x="220664" y="113507"/>
                </a:cubicBezTo>
                <a:cubicBezTo>
                  <a:pt x="220664" y="172687"/>
                  <a:pt x="172688" y="220663"/>
                  <a:pt x="113507" y="220663"/>
                </a:cubicBezTo>
                <a:cubicBezTo>
                  <a:pt x="54325" y="220663"/>
                  <a:pt x="6350" y="172687"/>
                  <a:pt x="6350" y="113507"/>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6616898" y="2884290"/>
            <a:ext cx="214313" cy="214313"/>
          </a:xfrm>
          <a:custGeom>
            <a:avLst/>
            <a:gdLst>
              <a:gd name="connsiteX0" fmla="*/ 0 w 214313"/>
              <a:gd name="connsiteY0" fmla="*/ 107157 h 214313"/>
              <a:gd name="connsiteX1" fmla="*/ 107157 w 214313"/>
              <a:gd name="connsiteY1" fmla="*/ 0 h 214313"/>
              <a:gd name="connsiteX2" fmla="*/ 214313 w 214313"/>
              <a:gd name="connsiteY2" fmla="*/ 107157 h 214313"/>
              <a:gd name="connsiteX3" fmla="*/ 107157 w 214313"/>
              <a:gd name="connsiteY3" fmla="*/ 214313 h 214313"/>
              <a:gd name="connsiteX4" fmla="*/ 0 w 214313"/>
              <a:gd name="connsiteY4" fmla="*/ 107157 h 21431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313" h="214313">
                <a:moveTo>
                  <a:pt x="0" y="107157"/>
                </a:moveTo>
                <a:cubicBezTo>
                  <a:pt x="0" y="47975"/>
                  <a:pt x="47976" y="0"/>
                  <a:pt x="107157" y="0"/>
                </a:cubicBezTo>
                <a:cubicBezTo>
                  <a:pt x="166337" y="0"/>
                  <a:pt x="214313" y="47975"/>
                  <a:pt x="214313" y="107157"/>
                </a:cubicBezTo>
                <a:cubicBezTo>
                  <a:pt x="214313" y="166338"/>
                  <a:pt x="166337" y="214313"/>
                  <a:pt x="107157" y="214313"/>
                </a:cubicBezTo>
                <a:cubicBezTo>
                  <a:pt x="47976" y="214313"/>
                  <a:pt x="0" y="166338"/>
                  <a:pt x="0" y="107157"/>
                </a:cubicBezTo>
              </a:path>
            </a:pathLst>
          </a:custGeom>
          <a:solidFill>
            <a:srgbClr val="B3B3B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6610548" y="2877940"/>
            <a:ext cx="227014" cy="227014"/>
          </a:xfrm>
          <a:custGeom>
            <a:avLst/>
            <a:gdLst>
              <a:gd name="connsiteX0" fmla="*/ 6350 w 227014"/>
              <a:gd name="connsiteY0" fmla="*/ 113507 h 227014"/>
              <a:gd name="connsiteX1" fmla="*/ 113507 w 227014"/>
              <a:gd name="connsiteY1" fmla="*/ 6350 h 227014"/>
              <a:gd name="connsiteX2" fmla="*/ 220663 w 227014"/>
              <a:gd name="connsiteY2" fmla="*/ 113507 h 227014"/>
              <a:gd name="connsiteX3" fmla="*/ 113507 w 227014"/>
              <a:gd name="connsiteY3" fmla="*/ 220664 h 227014"/>
              <a:gd name="connsiteX4" fmla="*/ 6350 w 227014"/>
              <a:gd name="connsiteY4" fmla="*/ 113507 h 22701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7014" h="227014">
                <a:moveTo>
                  <a:pt x="6350" y="113507"/>
                </a:moveTo>
                <a:cubicBezTo>
                  <a:pt x="6350" y="54325"/>
                  <a:pt x="54326" y="6350"/>
                  <a:pt x="113507" y="6350"/>
                </a:cubicBezTo>
                <a:cubicBezTo>
                  <a:pt x="172687" y="6350"/>
                  <a:pt x="220663" y="54325"/>
                  <a:pt x="220663" y="113507"/>
                </a:cubicBezTo>
                <a:cubicBezTo>
                  <a:pt x="220663" y="172688"/>
                  <a:pt x="172687" y="220664"/>
                  <a:pt x="113507" y="220664"/>
                </a:cubicBezTo>
                <a:cubicBezTo>
                  <a:pt x="54326" y="220664"/>
                  <a:pt x="6350" y="172688"/>
                  <a:pt x="6350" y="113507"/>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6340079" y="2759274"/>
            <a:ext cx="214314" cy="214313"/>
          </a:xfrm>
          <a:custGeom>
            <a:avLst/>
            <a:gdLst>
              <a:gd name="connsiteX0" fmla="*/ 0 w 214314"/>
              <a:gd name="connsiteY0" fmla="*/ 107156 h 214313"/>
              <a:gd name="connsiteX1" fmla="*/ 107156 w 214314"/>
              <a:gd name="connsiteY1" fmla="*/ 0 h 214313"/>
              <a:gd name="connsiteX2" fmla="*/ 214313 w 214314"/>
              <a:gd name="connsiteY2" fmla="*/ 107156 h 214313"/>
              <a:gd name="connsiteX3" fmla="*/ 107156 w 214314"/>
              <a:gd name="connsiteY3" fmla="*/ 214313 h 214313"/>
              <a:gd name="connsiteX4" fmla="*/ 0 w 214314"/>
              <a:gd name="connsiteY4" fmla="*/ 107156 h 21431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314" h="214313">
                <a:moveTo>
                  <a:pt x="0" y="107156"/>
                </a:moveTo>
                <a:cubicBezTo>
                  <a:pt x="0" y="47975"/>
                  <a:pt x="47975" y="0"/>
                  <a:pt x="107156" y="0"/>
                </a:cubicBezTo>
                <a:cubicBezTo>
                  <a:pt x="166337" y="0"/>
                  <a:pt x="214313" y="47975"/>
                  <a:pt x="214313" y="107156"/>
                </a:cubicBezTo>
                <a:cubicBezTo>
                  <a:pt x="214313" y="166338"/>
                  <a:pt x="166337" y="214313"/>
                  <a:pt x="107156" y="214313"/>
                </a:cubicBezTo>
                <a:cubicBezTo>
                  <a:pt x="47975" y="214313"/>
                  <a:pt x="0" y="166338"/>
                  <a:pt x="0" y="107156"/>
                </a:cubicBezTo>
              </a:path>
            </a:pathLst>
          </a:custGeom>
          <a:solidFill>
            <a:srgbClr val="B3B3B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6333729" y="2752924"/>
            <a:ext cx="227014" cy="227014"/>
          </a:xfrm>
          <a:custGeom>
            <a:avLst/>
            <a:gdLst>
              <a:gd name="connsiteX0" fmla="*/ 6350 w 227014"/>
              <a:gd name="connsiteY0" fmla="*/ 113507 h 227014"/>
              <a:gd name="connsiteX1" fmla="*/ 113507 w 227014"/>
              <a:gd name="connsiteY1" fmla="*/ 6350 h 227014"/>
              <a:gd name="connsiteX2" fmla="*/ 220664 w 227014"/>
              <a:gd name="connsiteY2" fmla="*/ 113507 h 227014"/>
              <a:gd name="connsiteX3" fmla="*/ 113507 w 227014"/>
              <a:gd name="connsiteY3" fmla="*/ 220664 h 227014"/>
              <a:gd name="connsiteX4" fmla="*/ 6350 w 227014"/>
              <a:gd name="connsiteY4" fmla="*/ 113507 h 22701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7014" h="227014">
                <a:moveTo>
                  <a:pt x="6350" y="113507"/>
                </a:moveTo>
                <a:cubicBezTo>
                  <a:pt x="6350" y="54325"/>
                  <a:pt x="54325" y="6350"/>
                  <a:pt x="113507" y="6350"/>
                </a:cubicBezTo>
                <a:cubicBezTo>
                  <a:pt x="172687" y="6350"/>
                  <a:pt x="220664" y="54325"/>
                  <a:pt x="220664" y="113507"/>
                </a:cubicBezTo>
                <a:cubicBezTo>
                  <a:pt x="220664" y="172688"/>
                  <a:pt x="172687" y="220664"/>
                  <a:pt x="113507" y="220664"/>
                </a:cubicBezTo>
                <a:cubicBezTo>
                  <a:pt x="54325" y="220664"/>
                  <a:pt x="6350" y="172688"/>
                  <a:pt x="6350" y="113507"/>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6331148" y="3250407"/>
            <a:ext cx="214313" cy="214313"/>
          </a:xfrm>
          <a:custGeom>
            <a:avLst/>
            <a:gdLst>
              <a:gd name="connsiteX0" fmla="*/ 0 w 214313"/>
              <a:gd name="connsiteY0" fmla="*/ 107157 h 214313"/>
              <a:gd name="connsiteX1" fmla="*/ 107157 w 214313"/>
              <a:gd name="connsiteY1" fmla="*/ 0 h 214313"/>
              <a:gd name="connsiteX2" fmla="*/ 214313 w 214313"/>
              <a:gd name="connsiteY2" fmla="*/ 107157 h 214313"/>
              <a:gd name="connsiteX3" fmla="*/ 107157 w 214313"/>
              <a:gd name="connsiteY3" fmla="*/ 214313 h 214313"/>
              <a:gd name="connsiteX4" fmla="*/ 0 w 214313"/>
              <a:gd name="connsiteY4" fmla="*/ 107157 h 21431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313" h="214313">
                <a:moveTo>
                  <a:pt x="0" y="107157"/>
                </a:moveTo>
                <a:cubicBezTo>
                  <a:pt x="0" y="47975"/>
                  <a:pt x="47975" y="0"/>
                  <a:pt x="107157" y="0"/>
                </a:cubicBezTo>
                <a:cubicBezTo>
                  <a:pt x="166338" y="0"/>
                  <a:pt x="214313" y="47975"/>
                  <a:pt x="214313" y="107157"/>
                </a:cubicBezTo>
                <a:cubicBezTo>
                  <a:pt x="214313" y="166338"/>
                  <a:pt x="166338" y="214313"/>
                  <a:pt x="107157" y="214313"/>
                </a:cubicBezTo>
                <a:cubicBezTo>
                  <a:pt x="47975" y="214313"/>
                  <a:pt x="0" y="166338"/>
                  <a:pt x="0" y="107157"/>
                </a:cubicBezTo>
              </a:path>
            </a:pathLst>
          </a:custGeom>
          <a:solidFill>
            <a:srgbClr val="B3B3B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6324798" y="3244057"/>
            <a:ext cx="227013" cy="227013"/>
          </a:xfrm>
          <a:custGeom>
            <a:avLst/>
            <a:gdLst>
              <a:gd name="connsiteX0" fmla="*/ 6350 w 227013"/>
              <a:gd name="connsiteY0" fmla="*/ 113506 h 227013"/>
              <a:gd name="connsiteX1" fmla="*/ 113507 w 227013"/>
              <a:gd name="connsiteY1" fmla="*/ 6350 h 227013"/>
              <a:gd name="connsiteX2" fmla="*/ 220663 w 227013"/>
              <a:gd name="connsiteY2" fmla="*/ 113506 h 227013"/>
              <a:gd name="connsiteX3" fmla="*/ 113507 w 227013"/>
              <a:gd name="connsiteY3" fmla="*/ 220664 h 227013"/>
              <a:gd name="connsiteX4" fmla="*/ 6350 w 227013"/>
              <a:gd name="connsiteY4" fmla="*/ 113506 h 22701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7013" h="227013">
                <a:moveTo>
                  <a:pt x="6350" y="113506"/>
                </a:moveTo>
                <a:cubicBezTo>
                  <a:pt x="6350" y="54325"/>
                  <a:pt x="54325" y="6350"/>
                  <a:pt x="113507" y="6350"/>
                </a:cubicBezTo>
                <a:cubicBezTo>
                  <a:pt x="172688" y="6350"/>
                  <a:pt x="220663" y="54325"/>
                  <a:pt x="220663" y="113506"/>
                </a:cubicBezTo>
                <a:cubicBezTo>
                  <a:pt x="220663" y="172688"/>
                  <a:pt x="172688" y="220664"/>
                  <a:pt x="113507" y="220664"/>
                </a:cubicBezTo>
                <a:cubicBezTo>
                  <a:pt x="54325" y="220664"/>
                  <a:pt x="6350" y="172688"/>
                  <a:pt x="6350" y="113506"/>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2000251" y="3018235"/>
            <a:ext cx="214313" cy="214313"/>
          </a:xfrm>
          <a:custGeom>
            <a:avLst/>
            <a:gdLst>
              <a:gd name="connsiteX0" fmla="*/ 0 w 214313"/>
              <a:gd name="connsiteY0" fmla="*/ 107157 h 214313"/>
              <a:gd name="connsiteX1" fmla="*/ 107156 w 214313"/>
              <a:gd name="connsiteY1" fmla="*/ 0 h 214313"/>
              <a:gd name="connsiteX2" fmla="*/ 214313 w 214313"/>
              <a:gd name="connsiteY2" fmla="*/ 107157 h 214313"/>
              <a:gd name="connsiteX3" fmla="*/ 107156 w 214313"/>
              <a:gd name="connsiteY3" fmla="*/ 214313 h 214313"/>
              <a:gd name="connsiteX4" fmla="*/ 0 w 214313"/>
              <a:gd name="connsiteY4" fmla="*/ 107157 h 21431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313" h="214313">
                <a:moveTo>
                  <a:pt x="0" y="107157"/>
                </a:moveTo>
                <a:cubicBezTo>
                  <a:pt x="0" y="47975"/>
                  <a:pt x="47975" y="0"/>
                  <a:pt x="107156" y="0"/>
                </a:cubicBezTo>
                <a:cubicBezTo>
                  <a:pt x="166336" y="0"/>
                  <a:pt x="214313" y="47975"/>
                  <a:pt x="214313" y="107157"/>
                </a:cubicBezTo>
                <a:cubicBezTo>
                  <a:pt x="214313" y="166338"/>
                  <a:pt x="166336" y="214313"/>
                  <a:pt x="107156" y="214313"/>
                </a:cubicBezTo>
                <a:cubicBezTo>
                  <a:pt x="47975" y="214313"/>
                  <a:pt x="0" y="166338"/>
                  <a:pt x="0" y="107157"/>
                </a:cubicBezTo>
              </a:path>
            </a:pathLst>
          </a:custGeom>
          <a:solidFill>
            <a:srgbClr val="B3B3B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1993901" y="3011885"/>
            <a:ext cx="227014" cy="227014"/>
          </a:xfrm>
          <a:custGeom>
            <a:avLst/>
            <a:gdLst>
              <a:gd name="connsiteX0" fmla="*/ 6350 w 227014"/>
              <a:gd name="connsiteY0" fmla="*/ 113507 h 227014"/>
              <a:gd name="connsiteX1" fmla="*/ 113507 w 227014"/>
              <a:gd name="connsiteY1" fmla="*/ 6350 h 227014"/>
              <a:gd name="connsiteX2" fmla="*/ 220664 w 227014"/>
              <a:gd name="connsiteY2" fmla="*/ 113507 h 227014"/>
              <a:gd name="connsiteX3" fmla="*/ 113507 w 227014"/>
              <a:gd name="connsiteY3" fmla="*/ 220663 h 227014"/>
              <a:gd name="connsiteX4" fmla="*/ 6350 w 227014"/>
              <a:gd name="connsiteY4" fmla="*/ 113507 h 22701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7014" h="227014">
                <a:moveTo>
                  <a:pt x="6350" y="113507"/>
                </a:moveTo>
                <a:cubicBezTo>
                  <a:pt x="6350" y="54325"/>
                  <a:pt x="54325" y="6350"/>
                  <a:pt x="113507" y="6350"/>
                </a:cubicBezTo>
                <a:cubicBezTo>
                  <a:pt x="172688" y="6350"/>
                  <a:pt x="220664" y="54325"/>
                  <a:pt x="220664" y="113507"/>
                </a:cubicBezTo>
                <a:cubicBezTo>
                  <a:pt x="220664" y="172688"/>
                  <a:pt x="172688" y="220663"/>
                  <a:pt x="113507" y="220663"/>
                </a:cubicBezTo>
                <a:cubicBezTo>
                  <a:pt x="54325" y="220663"/>
                  <a:pt x="6350" y="172688"/>
                  <a:pt x="6350" y="113507"/>
                </a:cubicBez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12700" y="1308100"/>
            <a:ext cx="9131300" cy="5219700"/>
          </a:xfrm>
          <a:prstGeom prst="rect">
            <a:avLst/>
          </a:prstGeom>
          <a:noFill/>
        </p:spPr>
      </p:pic>
      <p:sp>
        <p:nvSpPr>
          <p:cNvPr id="22" name="TextBox 1"/>
          <p:cNvSpPr txBox="1"/>
          <p:nvPr/>
        </p:nvSpPr>
        <p:spPr>
          <a:xfrm>
            <a:off x="3606800" y="6019800"/>
            <a:ext cx="63500" cy="292100"/>
          </a:xfrm>
          <a:prstGeom prst="rect">
            <a:avLst/>
          </a:prstGeom>
          <a:noFill/>
        </p:spPr>
        <p:txBody>
          <a:bodyPr wrap="none" lIns="0" tIns="0" rIns="0" rtlCol="0">
            <a:spAutoFit/>
          </a:bodyPr>
          <a:lstStyle/>
          <a:p>
            <a:pPr>
              <a:lnSpc>
                <a:spcPts val="2300"/>
              </a:lnSpc>
              <a:tabLst/>
            </a:pPr>
            <a:r>
              <a:rPr lang="en-US" altLang="zh-CN" sz="2000" dirty="0" smtClean="0">
                <a:solidFill>
                  <a:srgbClr val="FFFFFF"/>
                </a:solidFill>
                <a:latin typeface="Helvetica Neue" pitchFamily="18" charset="0"/>
                <a:cs typeface="Helvetica Neue" pitchFamily="18" charset="0"/>
              </a:rPr>
              <a:t> </a:t>
            </a:r>
          </a:p>
        </p:txBody>
      </p:sp>
      <p:sp>
        <p:nvSpPr>
          <p:cNvPr id="23" name="TextBox 1"/>
          <p:cNvSpPr txBox="1"/>
          <p:nvPr/>
        </p:nvSpPr>
        <p:spPr>
          <a:xfrm>
            <a:off x="3987800" y="1397000"/>
            <a:ext cx="682879" cy="344325"/>
          </a:xfrm>
          <a:prstGeom prst="rect">
            <a:avLst/>
          </a:prstGeom>
          <a:noFill/>
        </p:spPr>
        <p:txBody>
          <a:bodyPr wrap="none" lIns="0" tIns="0" rIns="0" rtlCol="0">
            <a:spAutoFit/>
          </a:bodyPr>
          <a:lstStyle/>
          <a:p>
            <a:pPr>
              <a:lnSpc>
                <a:spcPts val="2300"/>
              </a:lnSpc>
              <a:tabLst/>
            </a:pPr>
            <a:r>
              <a:rPr lang="en-US" altLang="zh-CN" sz="2000" dirty="0" smtClean="0">
                <a:solidFill>
                  <a:srgbClr val="FFFFFF"/>
                </a:solidFill>
                <a:latin typeface="Helvetica Neue" pitchFamily="18" charset="0"/>
                <a:cs typeface="Helvetica Neue" pitchFamily="18" charset="0"/>
              </a:rPr>
              <a:t>MAGIC</a:t>
            </a:r>
            <a:r>
              <a:rPr lang="en-US" altLang="zh-CN" sz="2000" dirty="0" smtClean="0">
                <a:latin typeface="Times New Roman" pitchFamily="18" charset="0"/>
                <a:cs typeface="Times New Roman" pitchFamily="18" charset="0"/>
              </a:rPr>
              <a:t> </a:t>
            </a:r>
            <a:r>
              <a:rPr lang="en-US" altLang="zh-CN" sz="2000" dirty="0" smtClean="0">
                <a:solidFill>
                  <a:srgbClr val="FFFFFF"/>
                </a:solidFill>
                <a:latin typeface="Helvetica Neue" pitchFamily="18" charset="0"/>
                <a:cs typeface="Helvetica Neue" pitchFamily="18" charset="0"/>
              </a:rPr>
              <a:t> </a:t>
            </a:r>
          </a:p>
        </p:txBody>
      </p:sp>
      <p:sp>
        <p:nvSpPr>
          <p:cNvPr id="24" name="TextBox 1"/>
          <p:cNvSpPr txBox="1"/>
          <p:nvPr/>
        </p:nvSpPr>
        <p:spPr>
          <a:xfrm>
            <a:off x="241300" y="1612900"/>
            <a:ext cx="1041400" cy="292100"/>
          </a:xfrm>
          <a:prstGeom prst="rect">
            <a:avLst/>
          </a:prstGeom>
          <a:noFill/>
        </p:spPr>
        <p:txBody>
          <a:bodyPr wrap="none" lIns="0" tIns="0" rIns="0" rtlCol="0">
            <a:spAutoFit/>
          </a:bodyPr>
          <a:lstStyle/>
          <a:p>
            <a:pPr>
              <a:lnSpc>
                <a:spcPts val="2300"/>
              </a:lnSpc>
              <a:tabLst/>
            </a:pPr>
            <a:r>
              <a:rPr lang="en-US" altLang="zh-CN" sz="2000" dirty="0" smtClean="0">
                <a:solidFill>
                  <a:srgbClr val="FFFFFF"/>
                </a:solidFill>
                <a:latin typeface="Helvetica Neue" pitchFamily="18" charset="0"/>
                <a:cs typeface="Helvetica Neue" pitchFamily="18" charset="0"/>
              </a:rPr>
              <a:t>VERITAS </a:t>
            </a:r>
          </a:p>
        </p:txBody>
      </p:sp>
      <p:sp>
        <p:nvSpPr>
          <p:cNvPr id="25" name="TextBox 1"/>
          <p:cNvSpPr txBox="1"/>
          <p:nvPr/>
        </p:nvSpPr>
        <p:spPr>
          <a:xfrm>
            <a:off x="6845300" y="3302000"/>
            <a:ext cx="1384300" cy="292100"/>
          </a:xfrm>
          <a:prstGeom prst="rect">
            <a:avLst/>
          </a:prstGeom>
          <a:noFill/>
        </p:spPr>
        <p:txBody>
          <a:bodyPr wrap="none" lIns="0" tIns="0" rIns="0" rtlCol="0">
            <a:spAutoFit/>
          </a:bodyPr>
          <a:lstStyle/>
          <a:p>
            <a:pPr>
              <a:lnSpc>
                <a:spcPts val="2300"/>
              </a:lnSpc>
              <a:tabLst/>
            </a:pPr>
            <a:r>
              <a:rPr lang="en-US" altLang="zh-CN" sz="2000" dirty="0" smtClean="0">
                <a:solidFill>
                  <a:srgbClr val="FFFFFF"/>
                </a:solidFill>
                <a:latin typeface="Helvetica Neue" pitchFamily="18" charset="0"/>
                <a:cs typeface="Helvetica Neue" pitchFamily="18" charset="0"/>
              </a:rPr>
              <a:t>ARGO-YBJ</a:t>
            </a:r>
            <a:r>
              <a:rPr lang="en-US" altLang="zh-CN" sz="2000" dirty="0" smtClean="0">
                <a:latin typeface="Times New Roman" pitchFamily="18" charset="0"/>
                <a:cs typeface="Times New Roman" pitchFamily="18" charset="0"/>
              </a:rPr>
              <a:t> </a:t>
            </a:r>
            <a:r>
              <a:rPr lang="en-US" altLang="zh-CN" sz="2000" dirty="0" smtClean="0">
                <a:solidFill>
                  <a:srgbClr val="FFFFFF"/>
                </a:solidFill>
                <a:latin typeface="Helvetica Neue" pitchFamily="18" charset="0"/>
                <a:cs typeface="Helvetica Neue" pitchFamily="18" charset="0"/>
              </a:rPr>
              <a:t> </a:t>
            </a:r>
          </a:p>
        </p:txBody>
      </p:sp>
      <p:sp>
        <p:nvSpPr>
          <p:cNvPr id="26" name="TextBox 1"/>
          <p:cNvSpPr txBox="1"/>
          <p:nvPr/>
        </p:nvSpPr>
        <p:spPr>
          <a:xfrm>
            <a:off x="6134100" y="1854200"/>
            <a:ext cx="1917700" cy="1473200"/>
          </a:xfrm>
          <a:prstGeom prst="rect">
            <a:avLst/>
          </a:prstGeom>
          <a:noFill/>
        </p:spPr>
        <p:txBody>
          <a:bodyPr wrap="none" lIns="0" tIns="0" rIns="0" rtlCol="0">
            <a:spAutoFit/>
          </a:bodyPr>
          <a:lstStyle/>
          <a:p>
            <a:pPr>
              <a:lnSpc>
                <a:spcPts val="2300"/>
              </a:lnSpc>
              <a:tabLst>
                <a:tab pos="736600" algn="l"/>
              </a:tabLst>
            </a:pPr>
            <a:r>
              <a:rPr lang="en-US" altLang="zh-CN" sz="2000" dirty="0" smtClean="0">
                <a:solidFill>
                  <a:srgbClr val="FFFFFF"/>
                </a:solidFill>
                <a:latin typeface="Helvetica Neue" pitchFamily="18" charset="0"/>
                <a:cs typeface="Helvetica Neue" pitchFamily="18" charset="0"/>
              </a:rPr>
              <a:t>HAGAR </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3200"/>
              </a:lnSpc>
              <a:tabLst>
                <a:tab pos="736600" algn="l"/>
              </a:tabLst>
            </a:pPr>
            <a:r>
              <a:rPr lang="en-US" altLang="zh-CN" dirty="0" smtClean="0"/>
              <a:t>	</a:t>
            </a:r>
            <a:r>
              <a:rPr lang="en-US" altLang="zh-CN" sz="2000" dirty="0" smtClean="0">
                <a:solidFill>
                  <a:srgbClr val="FFFFFF"/>
                </a:solidFill>
                <a:latin typeface="Helvetica Neue" pitchFamily="18" charset="0"/>
                <a:cs typeface="Helvetica Neue" pitchFamily="18" charset="0"/>
              </a:rPr>
              <a:t>TIBET-AS</a:t>
            </a:r>
            <a:r>
              <a:rPr lang="en-US" altLang="zh-CN" sz="2000" dirty="0" smtClean="0">
                <a:latin typeface="Times New Roman" pitchFamily="18" charset="0"/>
                <a:cs typeface="Times New Roman" pitchFamily="18" charset="0"/>
              </a:rPr>
              <a:t> </a:t>
            </a:r>
            <a:r>
              <a:rPr lang="en-US" altLang="zh-CN" sz="2000" dirty="0" smtClean="0">
                <a:solidFill>
                  <a:srgbClr val="FFFFFF"/>
                </a:solidFill>
                <a:latin typeface="Helvetica Neue" pitchFamily="18" charset="0"/>
                <a:cs typeface="Helvetica Neue" pitchFamily="18" charset="0"/>
              </a:rPr>
              <a:t>/</a:t>
            </a:r>
          </a:p>
        </p:txBody>
      </p:sp>
      <p:sp>
        <p:nvSpPr>
          <p:cNvPr id="27" name="TextBox 1"/>
          <p:cNvSpPr txBox="1"/>
          <p:nvPr/>
        </p:nvSpPr>
        <p:spPr>
          <a:xfrm>
            <a:off x="5651500" y="3543300"/>
            <a:ext cx="1054100" cy="292100"/>
          </a:xfrm>
          <a:prstGeom prst="rect">
            <a:avLst/>
          </a:prstGeom>
          <a:noFill/>
        </p:spPr>
        <p:txBody>
          <a:bodyPr wrap="none" lIns="0" tIns="0" rIns="0" rtlCol="0">
            <a:spAutoFit/>
          </a:bodyPr>
          <a:lstStyle/>
          <a:p>
            <a:pPr>
              <a:lnSpc>
                <a:spcPts val="2300"/>
              </a:lnSpc>
              <a:tabLst/>
            </a:pPr>
            <a:r>
              <a:rPr lang="en-US" altLang="zh-CN" sz="2000" dirty="0" smtClean="0">
                <a:solidFill>
                  <a:srgbClr val="FFFFFF"/>
                </a:solidFill>
                <a:latin typeface="Helvetica Neue" pitchFamily="18" charset="0"/>
                <a:cs typeface="Helvetica Neue" pitchFamily="18" charset="0"/>
              </a:rPr>
              <a:t>GRAPES </a:t>
            </a:r>
          </a:p>
        </p:txBody>
      </p:sp>
      <p:sp>
        <p:nvSpPr>
          <p:cNvPr id="28" name="TextBox 1"/>
          <p:cNvSpPr txBox="1"/>
          <p:nvPr/>
        </p:nvSpPr>
        <p:spPr>
          <a:xfrm>
            <a:off x="685800" y="3797300"/>
            <a:ext cx="812800" cy="292100"/>
          </a:xfrm>
          <a:prstGeom prst="rect">
            <a:avLst/>
          </a:prstGeom>
          <a:noFill/>
        </p:spPr>
        <p:txBody>
          <a:bodyPr wrap="none" lIns="0" tIns="0" rIns="0" rtlCol="0">
            <a:spAutoFit/>
          </a:bodyPr>
          <a:lstStyle/>
          <a:p>
            <a:pPr>
              <a:lnSpc>
                <a:spcPts val="2300"/>
              </a:lnSpc>
              <a:tabLst/>
            </a:pPr>
            <a:r>
              <a:rPr lang="en-US" altLang="zh-CN" sz="2000" dirty="0" smtClean="0">
                <a:solidFill>
                  <a:srgbClr val="FFFFFF"/>
                </a:solidFill>
                <a:latin typeface="Helvetica Neue" pitchFamily="18" charset="0"/>
                <a:cs typeface="Helvetica Neue" pitchFamily="18" charset="0"/>
              </a:rPr>
              <a:t>HAWC </a:t>
            </a:r>
          </a:p>
        </p:txBody>
      </p:sp>
      <p:sp>
        <p:nvSpPr>
          <p:cNvPr id="29" name="TextBox 1"/>
          <p:cNvSpPr txBox="1"/>
          <p:nvPr/>
        </p:nvSpPr>
        <p:spPr>
          <a:xfrm>
            <a:off x="2603500" y="5956300"/>
            <a:ext cx="644407" cy="418063"/>
          </a:xfrm>
          <a:prstGeom prst="rect">
            <a:avLst/>
          </a:prstGeom>
          <a:noFill/>
        </p:spPr>
        <p:txBody>
          <a:bodyPr wrap="none" lIns="0" tIns="0" rIns="0" rtlCol="0">
            <a:spAutoFit/>
          </a:bodyPr>
          <a:lstStyle/>
          <a:p>
            <a:pPr>
              <a:lnSpc>
                <a:spcPts val="2900"/>
              </a:lnSpc>
              <a:tabLst/>
            </a:pPr>
            <a:r>
              <a:rPr lang="en-US" altLang="zh-CN" sz="2000" dirty="0" smtClean="0">
                <a:solidFill>
                  <a:srgbClr val="FFFFFF"/>
                </a:solidFill>
                <a:latin typeface="Helvetica Neue" pitchFamily="18" charset="0"/>
                <a:cs typeface="Helvetica Neue" pitchFamily="18" charset="0"/>
              </a:rPr>
              <a:t>H.E.S.S.</a:t>
            </a:r>
            <a:r>
              <a:rPr lang="en-US" altLang="zh-CN" sz="2000" dirty="0" smtClean="0">
                <a:latin typeface="Times New Roman" pitchFamily="18" charset="0"/>
                <a:cs typeface="Times New Roman" pitchFamily="18" charset="0"/>
              </a:rPr>
              <a:t> </a:t>
            </a:r>
            <a:endParaRPr lang="en-US" altLang="zh-CN" sz="2000" dirty="0" smtClean="0">
              <a:solidFill>
                <a:srgbClr val="FFFF00"/>
              </a:solidFill>
              <a:latin typeface="Tahoma" pitchFamily="18" charset="0"/>
              <a:cs typeface="Tahoma" pitchFamily="18" charset="0"/>
            </a:endParaRPr>
          </a:p>
        </p:txBody>
      </p:sp>
      <p:sp>
        <p:nvSpPr>
          <p:cNvPr id="31" name="Заголовок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Largest gamma-ray detectors</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TAIGA telescope</a:t>
            </a:r>
            <a:endParaRPr lang="ru-RU" dirty="0"/>
          </a:p>
        </p:txBody>
      </p:sp>
      <p:sp>
        <p:nvSpPr>
          <p:cNvPr id="3" name="Содержимое 2"/>
          <p:cNvSpPr>
            <a:spLocks noGrp="1"/>
          </p:cNvSpPr>
          <p:nvPr>
            <p:ph idx="1"/>
          </p:nvPr>
        </p:nvSpPr>
        <p:spPr/>
        <p:txBody>
          <a:bodyPr>
            <a:normAutofit fontScale="92500" lnSpcReduction="20000"/>
          </a:bodyPr>
          <a:lstStyle/>
          <a:p>
            <a:endParaRPr lang="en-US" dirty="0" smtClean="0"/>
          </a:p>
          <a:p>
            <a:r>
              <a:rPr lang="en-US" dirty="0" smtClean="0"/>
              <a:t>TAIGA is an array of telescopes (currently only the 1</a:t>
            </a:r>
            <a:r>
              <a:rPr lang="en-US" baseline="30000" dirty="0" smtClean="0"/>
              <a:t>st</a:t>
            </a:r>
            <a:r>
              <a:rPr lang="en-US" dirty="0" smtClean="0"/>
              <a:t> one installed) designed to detect the very high energy gamma-rays (&gt;1x10</a:t>
            </a:r>
            <a:r>
              <a:rPr lang="en-US" baseline="30000" dirty="0" smtClean="0"/>
              <a:t>12</a:t>
            </a:r>
            <a:r>
              <a:rPr lang="en-US" dirty="0" smtClean="0"/>
              <a:t> </a:t>
            </a:r>
            <a:r>
              <a:rPr lang="en-US" dirty="0" err="1" smtClean="0"/>
              <a:t>eV</a:t>
            </a:r>
            <a:r>
              <a:rPr lang="en-US" dirty="0" smtClean="0"/>
              <a:t>) through their interaction with the Earth's atmosphere. The gamma-rays produce a shower of particles that travel through the atmosphere, emitting Cherenkov light which is then detected by our telescope (10 m</a:t>
            </a:r>
            <a:r>
              <a:rPr lang="en-US" baseline="30000" dirty="0" smtClean="0"/>
              <a:t>2</a:t>
            </a:r>
            <a:r>
              <a:rPr lang="en-US" dirty="0" smtClean="0"/>
              <a:t> mirror area) and projected onto the photomultiplier-based camera </a:t>
            </a:r>
            <a:br>
              <a:rPr lang="en-US" dirty="0" smtClean="0"/>
            </a:br>
            <a:r>
              <a:rPr lang="en-US" dirty="0" smtClean="0"/>
              <a:t>(560 photomultipliers </a:t>
            </a:r>
            <a:r>
              <a:rPr lang="en-US" dirty="0" smtClean="0">
                <a:sym typeface="Symbol"/>
              </a:rPr>
              <a:t></a:t>
            </a:r>
            <a:r>
              <a:rPr lang="en-US" dirty="0" smtClean="0"/>
              <a:t> 560 pixels of the image).</a:t>
            </a:r>
          </a:p>
          <a:p>
            <a:endParaRPr lang="en-US" dirty="0" smtClean="0"/>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TAIGA telescope</a:t>
            </a:r>
            <a:endParaRPr lang="ru-RU" dirty="0"/>
          </a:p>
        </p:txBody>
      </p:sp>
      <p:pic>
        <p:nvPicPr>
          <p:cNvPr id="1026" name="Picture 2" descr="https://taiga-experiment.info/wp-content/uploads/2014/02/DSC_6808.jpg"/>
          <p:cNvPicPr>
            <a:picLocks noChangeAspect="1" noChangeArrowheads="1"/>
          </p:cNvPicPr>
          <p:nvPr/>
        </p:nvPicPr>
        <p:blipFill>
          <a:blip r:embed="rId2" cstate="print"/>
          <a:srcRect/>
          <a:stretch>
            <a:fillRect/>
          </a:stretch>
        </p:blipFill>
        <p:spPr bwMode="auto">
          <a:xfrm>
            <a:off x="1691680" y="1844824"/>
            <a:ext cx="6035040" cy="400812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www.asterics2020.eu/sites/default/files/images_articles/siberia.jpg"/>
          <p:cNvPicPr>
            <a:picLocks noChangeAspect="1" noChangeArrowheads="1"/>
          </p:cNvPicPr>
          <p:nvPr/>
        </p:nvPicPr>
        <p:blipFill>
          <a:blip r:embed="rId2" cstate="print"/>
          <a:srcRect/>
          <a:stretch>
            <a:fillRect/>
          </a:stretch>
        </p:blipFill>
        <p:spPr bwMode="auto">
          <a:xfrm>
            <a:off x="-450204" y="0"/>
            <a:ext cx="10328076" cy="6885384"/>
          </a:xfrm>
          <a:prstGeom prst="rect">
            <a:avLst/>
          </a:prstGeom>
          <a:noFill/>
        </p:spPr>
      </p:pic>
      <p:sp>
        <p:nvSpPr>
          <p:cNvPr id="2" name="Заголовок 1"/>
          <p:cNvSpPr>
            <a:spLocks noGrp="1"/>
          </p:cNvSpPr>
          <p:nvPr>
            <p:ph type="title"/>
          </p:nvPr>
        </p:nvSpPr>
        <p:spPr/>
        <p:txBody>
          <a:bodyPr/>
          <a:lstStyle/>
          <a:p>
            <a:r>
              <a:rPr lang="en-US" dirty="0" smtClean="0"/>
              <a:t>TAIGA telescope on site</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TAIGA telescope image example</a:t>
            </a:r>
            <a:endParaRPr lang="ru-RU" dirty="0"/>
          </a:p>
        </p:txBody>
      </p:sp>
      <p:pic>
        <p:nvPicPr>
          <p:cNvPr id="1027" name="Picture 3" descr="D:\Hiscore\eventio_test\image7895_17031801cut.png"/>
          <p:cNvPicPr>
            <a:picLocks noChangeAspect="1" noChangeArrowheads="1"/>
          </p:cNvPicPr>
          <p:nvPr/>
        </p:nvPicPr>
        <p:blipFill>
          <a:blip r:embed="rId2" cstate="print"/>
          <a:srcRect/>
          <a:stretch>
            <a:fillRect/>
          </a:stretch>
        </p:blipFill>
        <p:spPr bwMode="auto">
          <a:xfrm>
            <a:off x="2011363" y="1556792"/>
            <a:ext cx="5562600" cy="47307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1839</TotalTime>
  <Words>1490</Words>
  <Application>Microsoft Office PowerPoint</Application>
  <PresentationFormat>Экран (4:3)</PresentationFormat>
  <Paragraphs>144</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Particle identification  in ground-based gamma-ray astronomy using convolutional neural networks</vt:lpstr>
      <vt:lpstr>Слайд 2</vt:lpstr>
      <vt:lpstr>Gamma-ray astronomy</vt:lpstr>
      <vt:lpstr>Слайд 4</vt:lpstr>
      <vt:lpstr>Слайд 5</vt:lpstr>
      <vt:lpstr>TAIGA telescope</vt:lpstr>
      <vt:lpstr>TAIGA telescope</vt:lpstr>
      <vt:lpstr>TAIGA telescope on site</vt:lpstr>
      <vt:lpstr>TAIGA telescope image example</vt:lpstr>
      <vt:lpstr>Purpose of image analysis</vt:lpstr>
      <vt:lpstr>CNN applications to IACTs</vt:lpstr>
      <vt:lpstr>Слайд 12</vt:lpstr>
      <vt:lpstr>CNN applications to IACTs</vt:lpstr>
      <vt:lpstr>CNN applications to IACTs</vt:lpstr>
      <vt:lpstr>CNN applications to IACTs</vt:lpstr>
      <vt:lpstr>CNN applications to IACTs</vt:lpstr>
      <vt:lpstr>CNN applications to IACTs</vt:lpstr>
      <vt:lpstr>CNN applications to IACTs</vt:lpstr>
      <vt:lpstr>CNN applications to IACTs</vt:lpstr>
      <vt:lpstr>The idea behind CNN</vt:lpstr>
      <vt:lpstr>Слайд 21</vt:lpstr>
      <vt:lpstr>How CNN works</vt:lpstr>
      <vt:lpstr>First effort – MC data ‘as is’</vt:lpstr>
      <vt:lpstr>Monte Carlo and blind analysis</vt:lpstr>
      <vt:lpstr>Particle identification quality</vt:lpstr>
      <vt:lpstr>Simulated gamma-ray image example: ‘as is’, no cleaning</vt:lpstr>
      <vt:lpstr>Simulated gamma-ray image example: after soft cleaning</vt:lpstr>
      <vt:lpstr>Particle identification quality</vt:lpstr>
      <vt:lpstr>Q vs CNN output parameter  (various CNN after same soft cleaning)</vt:lpstr>
      <vt:lpstr>Number of correctly identified -rays vs CNN output parameter  (Problem of the ‘cut value’ choice)</vt:lpstr>
      <vt:lpstr>Preliminary conclusions</vt:lpstr>
      <vt:lpstr>Backup slides</vt:lpstr>
      <vt:lpstr>Telescope camera (front view)</vt:lpstr>
      <vt:lpstr>Introduction</vt:lpstr>
      <vt:lpstr>Introduction</vt:lpstr>
      <vt:lpstr>Preliminary conclusions</vt:lpstr>
      <vt:lpstr>Reason for choice</vt:lpstr>
      <vt:lpstr>CNN progress from past to present</vt:lpstr>
      <vt:lpstr>CNN applications</vt:lpstr>
      <vt:lpstr>Слайд 40</vt:lpstr>
      <vt:lpstr>Particle identification quality</vt:lpstr>
      <vt:lpstr>Слайд 42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Results  of Gamma/Hadron Separation  in Imaging Air Cherenkov Telescopes Using Deep Learning Libraries TensorFlow and PyTorch</dc:title>
  <dc:creator>Evgeny Postnikov</dc:creator>
  <cp:lastModifiedBy>Evgeny Postnikov</cp:lastModifiedBy>
  <cp:revision>202</cp:revision>
  <dcterms:created xsi:type="dcterms:W3CDTF">2018-04-05T21:41:47Z</dcterms:created>
  <dcterms:modified xsi:type="dcterms:W3CDTF">2018-09-12T20:39:06Z</dcterms:modified>
</cp:coreProperties>
</file>