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40" r:id="rId3"/>
    <p:sldId id="337" r:id="rId4"/>
    <p:sldId id="336" r:id="rId5"/>
    <p:sldId id="258" r:id="rId6"/>
    <p:sldId id="360" r:id="rId7"/>
    <p:sldId id="259" r:id="rId8"/>
    <p:sldId id="339" r:id="rId9"/>
    <p:sldId id="264" r:id="rId10"/>
    <p:sldId id="343" r:id="rId11"/>
    <p:sldId id="355" r:id="rId12"/>
    <p:sldId id="358" r:id="rId13"/>
    <p:sldId id="361" r:id="rId14"/>
    <p:sldId id="346" r:id="rId15"/>
    <p:sldId id="348" r:id="rId16"/>
    <p:sldId id="353" r:id="rId17"/>
    <p:sldId id="354" r:id="rId18"/>
    <p:sldId id="362" r:id="rId19"/>
    <p:sldId id="344" r:id="rId20"/>
    <p:sldId id="345" r:id="rId21"/>
    <p:sldId id="263" r:id="rId22"/>
    <p:sldId id="265" r:id="rId23"/>
    <p:sldId id="363" r:id="rId24"/>
    <p:sldId id="359" r:id="rId25"/>
    <p:sldId id="341" r:id="rId26"/>
    <p:sldId id="364" r:id="rId27"/>
    <p:sldId id="357" r:id="rId28"/>
    <p:sldId id="342" r:id="rId29"/>
    <p:sldId id="350" r:id="rId30"/>
    <p:sldId id="351" r:id="rId31"/>
    <p:sldId id="349" r:id="rId32"/>
    <p:sldId id="267" r:id="rId33"/>
    <p:sldId id="26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/>
    <p:restoredTop sz="94675"/>
  </p:normalViewPr>
  <p:slideViewPr>
    <p:cSldViewPr snapToGrid="0" snapToObjects="1">
      <p:cViewPr varScale="1">
        <p:scale>
          <a:sx n="106" d="100"/>
          <a:sy n="106" d="100"/>
        </p:scale>
        <p:origin x="19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8CCAB-F720-A14F-B19E-0C9555E3B523}" type="datetimeFigureOut">
              <a:rPr lang="en-US" smtClean="0"/>
              <a:t>9/9/18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E49E8-9C59-074E-BFF9-5CE0D4BAD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3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557A1-182F-8A4E-B0D5-051F211CA6FB}" type="datetimeFigureOut">
              <a:rPr lang="en-US" smtClean="0"/>
              <a:t>9/9/18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FB002-754F-0A40-A92F-2AC4E3C1C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44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B002-754F-0A40-A92F-2AC4E3C1C6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B002-754F-0A40-A92F-2AC4E3C1C6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B002-754F-0A40-A92F-2AC4E3C1C6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8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B002-754F-0A40-A92F-2AC4E3C1C6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0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B002-754F-0A40-A92F-2AC4E3C1C6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8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B002-754F-0A40-A92F-2AC4E3C1C6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7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FB002-754F-0A40-A92F-2AC4E3C1C61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7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3D8-B1C4-E647-B301-64BB57EE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8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3D8-B1C4-E647-B301-64BB57EE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3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3D8-B1C4-E647-B301-64BB57EE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7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3D8-B1C4-E647-B301-64BB57EE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3D8-B1C4-E647-B301-64BB57EE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5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3D8-B1C4-E647-B301-64BB57EE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3D8-B1C4-E647-B301-64BB57EE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6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3D8-B1C4-E647-B301-64BB57EE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7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3D8-B1C4-E647-B301-64BB57EE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9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3D8-B1C4-E647-B301-64BB57EE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8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C3D8-B1C4-E647-B301-64BB57EE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9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10/09/18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File Transfer Service at Exabyte scale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C3D8-B1C4-E647-B301-64BB57EE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1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ts3-docs.web.cern.ch/fts3-docs/fts-rest/docs/easy/index.html" TargetMode="External"/><Relationship Id="rId2" Type="http://schemas.openxmlformats.org/officeDocument/2006/relationships/hyperlink" Target="http://fts3-docs.web.cern.ch/fts3-docs/fts-rest/docs/ap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fts3-docs.web.cern.ch/fts3-docs/docs/cli/cli.html" TargetMode="External"/><Relationship Id="rId4" Type="http://schemas.openxmlformats.org/officeDocument/2006/relationships/hyperlink" Target="http://fts3-docs.web.cern.ch/fts3-docs/fts-rest/docs/cli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mc-docs.web.cern.ch/dmc-docs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wiki.cern.ch/twiki/bin/view/LCG/ThirdPartyCop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587955/contributions/2936822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ebfts.cern.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nit-grafana.cern.ch/dashboard/db/fts-transfers-30-days?orgId=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nit-kibana.cern.ch/kibana/app/kibana#/dashboard/MONIT-FTS-Over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ern-fts/ready2go" TargetMode="External"/><Relationship Id="rId2" Type="http://schemas.openxmlformats.org/officeDocument/2006/relationships/hyperlink" Target="https://letsencryp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ts3-public.cern.ch/fts3/ftsm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xtreme-datacloud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dico.cern.ch/event/587955/contributions/293690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fts-support@cern.ch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ern-fts" TargetMode="External"/><Relationship Id="rId5" Type="http://schemas.openxmlformats.org/officeDocument/2006/relationships/hyperlink" Target="http://fts3-docs.web.cern.ch/fts3-docs/" TargetMode="External"/><Relationship Id="rId4" Type="http://schemas.openxmlformats.org/officeDocument/2006/relationships/hyperlink" Target="https://fts.cern.ch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866" y="1663181"/>
            <a:ext cx="3860166" cy="17679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4308" y="4696757"/>
            <a:ext cx="6662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FTS distributes the majority of Large Hadron Collider data across the World LHC Computing Grid (WLCG) infrastructure.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Developed at CERN.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1553" y="4488680"/>
            <a:ext cx="76538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Distributes the majority of Large Hadron Collider data across the World LHC Computing Grid (WLCG) infrastructure.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Developed at CERN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F880BE-339F-D147-8BAA-E5D71115C960}"/>
              </a:ext>
            </a:extLst>
          </p:cNvPr>
          <p:cNvSpPr txBox="1">
            <a:spLocks/>
          </p:cNvSpPr>
          <p:nvPr/>
        </p:nvSpPr>
        <p:spPr>
          <a:xfrm>
            <a:off x="174625" y="3735209"/>
            <a:ext cx="8969375" cy="1900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00" dirty="0"/>
              <a:t>File Transfer Service at Exabyte scale</a:t>
            </a:r>
          </a:p>
          <a:p>
            <a:r>
              <a:rPr lang="en-US" dirty="0"/>
              <a:t>GRID 2018</a:t>
            </a:r>
          </a:p>
          <a:p>
            <a:r>
              <a:rPr lang="en-US" dirty="0"/>
              <a:t>Andrea Manzi (CERN)</a:t>
            </a:r>
          </a:p>
          <a:p>
            <a:r>
              <a:rPr lang="en-US" dirty="0"/>
              <a:t>on behalf of the FTS team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91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675"/>
            <a:ext cx="8566484" cy="5257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500" b="1" dirty="0"/>
              <a:t>User Tools and APIs</a:t>
            </a:r>
          </a:p>
          <a:p>
            <a:r>
              <a:rPr lang="en-US" sz="2800" dirty="0" err="1"/>
              <a:t>RESTFul</a:t>
            </a:r>
            <a:r>
              <a:rPr lang="en-US" sz="2800" dirty="0"/>
              <a:t> APIs</a:t>
            </a:r>
          </a:p>
          <a:p>
            <a:pPr lvl="1"/>
            <a:r>
              <a:rPr lang="en-US" sz="2600" dirty="0">
                <a:hlinkClick r:id="rId2"/>
              </a:rPr>
              <a:t>http://fts3-docs.web.cern.ch/fts3-docs/fts-rest/docs/api.html</a:t>
            </a:r>
            <a:endParaRPr lang="en-US" sz="2600" dirty="0"/>
          </a:p>
          <a:p>
            <a:r>
              <a:rPr lang="en-US" sz="2800" dirty="0"/>
              <a:t>Python “easy” bindings and CLI</a:t>
            </a:r>
          </a:p>
          <a:p>
            <a:pPr lvl="1"/>
            <a:r>
              <a:rPr lang="en-US" sz="2600" dirty="0">
                <a:hlinkClick r:id="rId3"/>
              </a:rPr>
              <a:t>http://fts3-docs.web.cern.ch/fts3-docs/fts-rest/docs/easy/index.html</a:t>
            </a:r>
            <a:endParaRPr lang="en-US" sz="2600" dirty="0"/>
          </a:p>
          <a:p>
            <a:pPr lvl="1"/>
            <a:r>
              <a:rPr lang="en-US" sz="2600" dirty="0">
                <a:hlinkClick r:id="rId4"/>
              </a:rPr>
              <a:t>http://fts3-docs.web.cern.ch/fts3-docs/fts-rest/docs/cli.html</a:t>
            </a:r>
            <a:endParaRPr lang="en-US" sz="2600" dirty="0"/>
          </a:p>
          <a:p>
            <a:r>
              <a:rPr lang="en-US" sz="2800" dirty="0"/>
              <a:t>C++ CLI</a:t>
            </a:r>
          </a:p>
          <a:p>
            <a:pPr lvl="1"/>
            <a:r>
              <a:rPr lang="en-US" sz="2600" dirty="0">
                <a:hlinkClick r:id="rId5"/>
              </a:rPr>
              <a:t>http://fts3-docs.web.cern.ch/fts3-docs/docs/cli/cli.html</a:t>
            </a:r>
            <a:endParaRPr lang="en-US" sz="2600" dirty="0"/>
          </a:p>
          <a:p>
            <a:r>
              <a:rPr lang="en-US" sz="2800" dirty="0"/>
              <a:t>Data Management frameworks integrated</a:t>
            </a:r>
          </a:p>
          <a:p>
            <a:pPr lvl="1"/>
            <a:r>
              <a:rPr lang="en-US" sz="2600" dirty="0" err="1"/>
              <a:t>Rucio</a:t>
            </a:r>
            <a:r>
              <a:rPr lang="en-US" sz="2600" dirty="0"/>
              <a:t>, </a:t>
            </a:r>
            <a:r>
              <a:rPr lang="en-US" sz="2600" dirty="0" err="1"/>
              <a:t>Phedex</a:t>
            </a:r>
            <a:r>
              <a:rPr lang="en-US" sz="2600" dirty="0"/>
              <a:t>, DIRAC, Dynamo, etc.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24" y="0"/>
            <a:ext cx="3860166" cy="176798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10/09/18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File Transfer Service at Exabyte scale</a:t>
            </a:r>
          </a:p>
        </p:txBody>
      </p:sp>
    </p:spTree>
    <p:extLst>
      <p:ext uri="{BB962C8B-B14F-4D97-AF65-F5344CB8AC3E}">
        <p14:creationId xmlns:p14="http://schemas.microsoft.com/office/powerpoint/2010/main" val="370670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418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500" b="1" dirty="0"/>
              <a:t>Other  Main Features</a:t>
            </a:r>
          </a:p>
          <a:p>
            <a:r>
              <a:rPr lang="en-US" dirty="0"/>
              <a:t>Tape Archives integration</a:t>
            </a:r>
          </a:p>
          <a:p>
            <a:pPr lvl="1"/>
            <a:r>
              <a:rPr lang="en-US" dirty="0"/>
              <a:t>FTS can request to ”bring-online” files to disk from storages supporting Tapes</a:t>
            </a:r>
          </a:p>
          <a:p>
            <a:r>
              <a:rPr lang="en-US" dirty="0"/>
              <a:t>Multi-hop transfers support</a:t>
            </a:r>
          </a:p>
          <a:p>
            <a:pPr lvl="1"/>
            <a:r>
              <a:rPr lang="en-US" dirty="0"/>
              <a:t>Transfers from A-&gt;C, but also A-&gt;B-&gt;C</a:t>
            </a:r>
          </a:p>
          <a:p>
            <a:r>
              <a:rPr lang="en-US" dirty="0"/>
              <a:t>Bulk File deletions</a:t>
            </a:r>
          </a:p>
          <a:p>
            <a:pPr lvl="1"/>
            <a:r>
              <a:rPr lang="en-US" dirty="0"/>
              <a:t>Clients can send a list of files to delete and FTS optimizes the interactions with the storages</a:t>
            </a:r>
          </a:p>
          <a:p>
            <a:r>
              <a:rPr lang="en-US" dirty="0"/>
              <a:t>Messaging integration</a:t>
            </a:r>
          </a:p>
          <a:p>
            <a:pPr lvl="1"/>
            <a:r>
              <a:rPr lang="en-US" dirty="0"/>
              <a:t>Messages produced for job/transfer state change and optimizer decisions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24" y="0"/>
            <a:ext cx="3860166" cy="176798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52657" y="6456804"/>
            <a:ext cx="2133600" cy="365125"/>
          </a:xfrm>
        </p:spPr>
        <p:txBody>
          <a:bodyPr/>
          <a:lstStyle/>
          <a:p>
            <a:r>
              <a:rPr lang="en-US"/>
              <a:t>10/09/18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35596"/>
            <a:ext cx="2895600" cy="365125"/>
          </a:xfrm>
        </p:spPr>
        <p:txBody>
          <a:bodyPr/>
          <a:lstStyle/>
          <a:p>
            <a:r>
              <a:rPr lang="en-US"/>
              <a:t>File Transfer Service at Exabyte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6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85660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400" b="1" dirty="0"/>
              <a:t>Other Main Feature</a:t>
            </a:r>
            <a:r>
              <a:rPr lang="en-US" sz="4300" b="1" dirty="0"/>
              <a:t>: Source Replica Selection</a:t>
            </a:r>
            <a:endParaRPr lang="en-US" sz="4300" dirty="0"/>
          </a:p>
          <a:p>
            <a:pPr marL="0" indent="0">
              <a:buClr>
                <a:srgbClr val="3861AA"/>
              </a:buClr>
              <a:buSzPct val="100000"/>
              <a:buNone/>
            </a:pPr>
            <a:endParaRPr lang="en-US" sz="3600" dirty="0"/>
          </a:p>
          <a:p>
            <a:pPr marL="0" indent="0">
              <a:buClr>
                <a:srgbClr val="3861AA"/>
              </a:buClr>
              <a:buSzPct val="100000"/>
              <a:buNone/>
            </a:pPr>
            <a:r>
              <a:rPr lang="en-US" sz="3600" dirty="0"/>
              <a:t>Selection of the best source using different algorithms:</a:t>
            </a:r>
          </a:p>
          <a:p>
            <a:pPr lvl="1">
              <a:buClr>
                <a:srgbClr val="3861AA"/>
              </a:buClr>
              <a:buSzPct val="100000"/>
              <a:buFont typeface="Arial" pitchFamily="34"/>
              <a:buChar char="•"/>
            </a:pPr>
            <a:endParaRPr lang="en-US" sz="4000" dirty="0"/>
          </a:p>
          <a:p>
            <a:r>
              <a:rPr lang="en-US" sz="2600" b="1" i="1" dirty="0"/>
              <a:t>orderly(</a:t>
            </a:r>
            <a:r>
              <a:rPr lang="en-US" sz="2600" b="1" dirty="0"/>
              <a:t>default</a:t>
            </a:r>
            <a:r>
              <a:rPr lang="en-US" sz="2600" b="1" i="1" dirty="0"/>
              <a:t>) </a:t>
            </a:r>
            <a:r>
              <a:rPr lang="en-US" sz="2600" dirty="0"/>
              <a:t>: no rank, try replicas in the order provided</a:t>
            </a:r>
          </a:p>
          <a:p>
            <a:r>
              <a:rPr lang="en-US" sz="2600" b="1" i="1" dirty="0"/>
              <a:t>queue or auto</a:t>
            </a:r>
            <a:r>
              <a:rPr lang="en-US" sz="2600" dirty="0"/>
              <a:t>: rank based on the number of pending files in the queue.</a:t>
            </a:r>
          </a:p>
          <a:p>
            <a:r>
              <a:rPr lang="en-US" sz="2600" b="1" i="1" dirty="0"/>
              <a:t>throughpu</a:t>
            </a:r>
            <a:r>
              <a:rPr lang="en-US" sz="2600" i="1" dirty="0"/>
              <a:t>t</a:t>
            </a:r>
            <a:r>
              <a:rPr lang="en-US" sz="2600" dirty="0"/>
              <a:t>: rank based on the total throughput rate between a source destination pair in the last 1 hour</a:t>
            </a:r>
          </a:p>
          <a:p>
            <a:r>
              <a:rPr lang="en-US" sz="2600" b="1" i="1" dirty="0"/>
              <a:t>file-throughput</a:t>
            </a:r>
            <a:r>
              <a:rPr lang="en-US" sz="2600" dirty="0"/>
              <a:t>: same as above but ranking for file throughput</a:t>
            </a:r>
          </a:p>
          <a:p>
            <a:r>
              <a:rPr lang="en-US" sz="2600" b="1" i="1" dirty="0"/>
              <a:t>pending-data</a:t>
            </a:r>
            <a:r>
              <a:rPr lang="en-US" sz="2600" dirty="0"/>
              <a:t>: rank based on the total pending data in the queue between a source destination pair. </a:t>
            </a:r>
          </a:p>
          <a:p>
            <a:r>
              <a:rPr lang="en-US" sz="2600" b="1" i="1" dirty="0"/>
              <a:t>waiting-time</a:t>
            </a:r>
            <a:r>
              <a:rPr lang="en-US" sz="2600" dirty="0"/>
              <a:t>: rank </a:t>
            </a:r>
            <a:r>
              <a:rPr lang="en-US" sz="2400" dirty="0"/>
              <a:t>based on the waiting time for the incoming job in the queue</a:t>
            </a:r>
          </a:p>
          <a:p>
            <a:r>
              <a:rPr lang="en-US" sz="2400" b="1" i="1" dirty="0"/>
              <a:t>waiting-time-with-error</a:t>
            </a:r>
            <a:r>
              <a:rPr lang="en-US" sz="2400" dirty="0"/>
              <a:t>: using the failure rate info, calculate the amount of data that will be resent. Rank based on the waiting time plus the time for resending failed data</a:t>
            </a:r>
          </a:p>
          <a:p>
            <a:r>
              <a:rPr lang="en-US" sz="2600" b="1" i="1" dirty="0"/>
              <a:t>duration</a:t>
            </a:r>
            <a:r>
              <a:rPr lang="en-US" sz="2600" dirty="0"/>
              <a:t>: rank based on the waiting time with error plus the time required to transfer the file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24" y="0"/>
            <a:ext cx="3860166" cy="176798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52657" y="6456804"/>
            <a:ext cx="2133600" cy="365125"/>
          </a:xfrm>
        </p:spPr>
        <p:txBody>
          <a:bodyPr/>
          <a:lstStyle/>
          <a:p>
            <a:r>
              <a:rPr lang="en-US"/>
              <a:t>10/09/18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35596"/>
            <a:ext cx="2895600" cy="365125"/>
          </a:xfrm>
        </p:spPr>
        <p:txBody>
          <a:bodyPr/>
          <a:lstStyle/>
          <a:p>
            <a:r>
              <a:rPr lang="en-US"/>
              <a:t>File Transfer Service at Exabyte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98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418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FTS intro</a:t>
            </a:r>
          </a:p>
          <a:p>
            <a:r>
              <a:rPr lang="en-US" dirty="0"/>
              <a:t>FTS architecture &amp; components</a:t>
            </a:r>
          </a:p>
          <a:p>
            <a:r>
              <a:rPr lang="en-US" sz="4000" b="1" dirty="0"/>
              <a:t>Multi-protocol support &amp; gfal2</a:t>
            </a:r>
          </a:p>
          <a:p>
            <a:pPr lvl="1"/>
            <a:r>
              <a:rPr lang="en-US" dirty="0"/>
              <a:t>WLCG DOMA TPC</a:t>
            </a:r>
          </a:p>
          <a:p>
            <a:pPr lvl="1"/>
            <a:r>
              <a:rPr lang="en-US" dirty="0"/>
              <a:t>CTA integration</a:t>
            </a:r>
          </a:p>
          <a:p>
            <a:r>
              <a:rPr lang="en-US" dirty="0"/>
              <a:t>Web access &amp; Monitoring </a:t>
            </a:r>
          </a:p>
          <a:p>
            <a:r>
              <a:rPr lang="en-US" dirty="0"/>
              <a:t>CERN Instances</a:t>
            </a:r>
          </a:p>
          <a:p>
            <a:pPr lvl="1"/>
            <a:r>
              <a:rPr lang="en-US" dirty="0"/>
              <a:t>DAQ  use case</a:t>
            </a:r>
          </a:p>
          <a:p>
            <a:pPr lvl="1"/>
            <a:r>
              <a:rPr lang="en-US" dirty="0"/>
              <a:t>FTS public</a:t>
            </a:r>
          </a:p>
          <a:p>
            <a:r>
              <a:rPr lang="en-US" dirty="0"/>
              <a:t>On going activities</a:t>
            </a:r>
          </a:p>
          <a:p>
            <a:pPr lvl="1"/>
            <a:r>
              <a:rPr lang="en-US" dirty="0"/>
              <a:t>Upcoming release</a:t>
            </a:r>
          </a:p>
          <a:p>
            <a:pPr lvl="1"/>
            <a:r>
              <a:rPr lang="en-US" dirty="0"/>
              <a:t>XDC project</a:t>
            </a:r>
          </a:p>
          <a:p>
            <a:pPr lvl="1"/>
            <a:r>
              <a:rPr lang="en-US" dirty="0"/>
              <a:t>Last Mile Transfers (LMT)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01" y="0"/>
            <a:ext cx="3860166" cy="176798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52657" y="6456804"/>
            <a:ext cx="2133600" cy="365125"/>
          </a:xfrm>
        </p:spPr>
        <p:txBody>
          <a:bodyPr/>
          <a:lstStyle/>
          <a:p>
            <a:r>
              <a:rPr lang="en-US"/>
              <a:t>10/09/18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35596"/>
            <a:ext cx="2895600" cy="365125"/>
          </a:xfrm>
        </p:spPr>
        <p:txBody>
          <a:bodyPr/>
          <a:lstStyle/>
          <a:p>
            <a:r>
              <a:rPr lang="en-US"/>
              <a:t>File Transfer Service at Exabyte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7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0385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500" b="1" dirty="0"/>
              <a:t>Multiprotocol support: gfal2</a:t>
            </a:r>
          </a:p>
          <a:p>
            <a:r>
              <a:rPr lang="en-US" dirty="0"/>
              <a:t>HTTP, GSIFTP, XROOTD, SRM, S3, GCLOUD, ..</a:t>
            </a:r>
          </a:p>
          <a:p>
            <a:r>
              <a:rPr lang="en-US" dirty="0"/>
              <a:t>TPC (3rdParty) copy or protocol translation (streaming)</a:t>
            </a:r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22" y="0"/>
            <a:ext cx="3860166" cy="176798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7329" y="3173146"/>
            <a:ext cx="8229600" cy="726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hlinkClick r:id="rId3"/>
              </a:rPr>
              <a:t>https://dmc-docs.web.cern.ch/dmc-docs/index.html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Screenshot 2017-12-15 16.21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57" y="3670038"/>
            <a:ext cx="7190449" cy="276555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52657" y="6456804"/>
            <a:ext cx="2133600" cy="365125"/>
          </a:xfrm>
        </p:spPr>
        <p:txBody>
          <a:bodyPr/>
          <a:lstStyle/>
          <a:p>
            <a:r>
              <a:rPr lang="en-US"/>
              <a:t>10/09/18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35596"/>
            <a:ext cx="2895600" cy="365125"/>
          </a:xfrm>
        </p:spPr>
        <p:txBody>
          <a:bodyPr/>
          <a:lstStyle/>
          <a:p>
            <a:r>
              <a:rPr lang="en-US"/>
              <a:t>File Transfer Service at Exabyte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95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536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000" b="1" dirty="0"/>
              <a:t>gfal2 components diagram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The WLCG data management client</a:t>
            </a:r>
          </a:p>
          <a:p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77" y="0"/>
            <a:ext cx="3860166" cy="176798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52657" y="6456804"/>
            <a:ext cx="2133600" cy="365125"/>
          </a:xfrm>
        </p:spPr>
        <p:txBody>
          <a:bodyPr/>
          <a:lstStyle/>
          <a:p>
            <a:r>
              <a:rPr lang="en-US"/>
              <a:t>10/09/18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35596"/>
            <a:ext cx="2895600" cy="365125"/>
          </a:xfrm>
        </p:spPr>
        <p:txBody>
          <a:bodyPr/>
          <a:lstStyle/>
          <a:p>
            <a:r>
              <a:rPr lang="en-US"/>
              <a:t>File Transfer Service at Exabyte scale</a:t>
            </a:r>
            <a:endParaRPr lang="en-US" dirty="0"/>
          </a:p>
        </p:txBody>
      </p:sp>
      <p:pic>
        <p:nvPicPr>
          <p:cNvPr id="2" name="Picture 1" descr="gfal_compone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57" y="2416791"/>
            <a:ext cx="7255366" cy="28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81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1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/>
              <a:t>Globus </a:t>
            </a:r>
            <a:r>
              <a:rPr lang="en-US" b="1" dirty="0" err="1"/>
              <a:t>gridftp</a:t>
            </a:r>
            <a:r>
              <a:rPr lang="en-US" b="1" dirty="0"/>
              <a:t> End of Support</a:t>
            </a:r>
          </a:p>
          <a:p>
            <a:r>
              <a:rPr lang="en-US" dirty="0"/>
              <a:t>99.9 % of FTS bulk transfers are via </a:t>
            </a:r>
            <a:r>
              <a:rPr lang="en-US" dirty="0" err="1"/>
              <a:t>gridftp</a:t>
            </a:r>
            <a:r>
              <a:rPr lang="en-US" dirty="0"/>
              <a:t> now!</a:t>
            </a:r>
          </a:p>
          <a:p>
            <a:r>
              <a:rPr lang="en-US" dirty="0"/>
              <a:t>Possible alternatives are under discussions in the context  of </a:t>
            </a:r>
            <a:r>
              <a:rPr lang="en-US" u="sng" dirty="0"/>
              <a:t>WLCG DOMA TPC </a:t>
            </a:r>
            <a:r>
              <a:rPr lang="en-US" dirty="0"/>
              <a:t>working group</a:t>
            </a:r>
          </a:p>
          <a:p>
            <a:pPr lvl="1"/>
            <a:r>
              <a:rPr lang="en-US" dirty="0" err="1"/>
              <a:t>XRootD</a:t>
            </a:r>
            <a:r>
              <a:rPr lang="en-US" dirty="0"/>
              <a:t> or HTTP or both</a:t>
            </a:r>
          </a:p>
          <a:p>
            <a:pPr lvl="1"/>
            <a:r>
              <a:rPr lang="en-US" dirty="0"/>
              <a:t>Discussion with the storage providers</a:t>
            </a:r>
          </a:p>
          <a:p>
            <a:pPr lvl="1"/>
            <a:r>
              <a:rPr lang="en-US" dirty="0"/>
              <a:t>Gfal2/FTS have a primary role </a:t>
            </a:r>
          </a:p>
          <a:p>
            <a:pPr lvl="1"/>
            <a:r>
              <a:rPr lang="en-US" dirty="0">
                <a:hlinkClick r:id="rId2"/>
              </a:rPr>
              <a:t>https://twiki.cern.ch/twiki/bin/view/LCG/ThirdPartyCopy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320" y="0"/>
            <a:ext cx="3860166" cy="176798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7329" y="3173146"/>
            <a:ext cx="8229600" cy="72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52657" y="6456804"/>
            <a:ext cx="2133600" cy="365125"/>
          </a:xfrm>
        </p:spPr>
        <p:txBody>
          <a:bodyPr/>
          <a:lstStyle/>
          <a:p>
            <a:r>
              <a:rPr lang="en-US"/>
              <a:t>10/09/18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35596"/>
            <a:ext cx="2895600" cy="365125"/>
          </a:xfrm>
        </p:spPr>
        <p:txBody>
          <a:bodyPr/>
          <a:lstStyle/>
          <a:p>
            <a:r>
              <a:rPr lang="en-US"/>
              <a:t>File Transfer Service at Exabyte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3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0138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900" b="1" dirty="0"/>
              <a:t>CTA Integration</a:t>
            </a:r>
          </a:p>
          <a:p>
            <a:r>
              <a:rPr lang="en-US" sz="2800" dirty="0"/>
              <a:t>CTA is the new Archive solution under development at CERN to replace Castor</a:t>
            </a:r>
          </a:p>
          <a:p>
            <a:r>
              <a:rPr lang="en-US" sz="2800" dirty="0"/>
              <a:t>Extends EOS with tape </a:t>
            </a:r>
          </a:p>
          <a:p>
            <a:pPr marL="0" indent="0">
              <a:buNone/>
            </a:pPr>
            <a:r>
              <a:rPr lang="en-US" sz="2800" dirty="0"/>
              <a:t>functionality</a:t>
            </a:r>
          </a:p>
          <a:p>
            <a:r>
              <a:rPr lang="en-US" sz="2800" dirty="0"/>
              <a:t>SRM free</a:t>
            </a:r>
          </a:p>
          <a:p>
            <a:r>
              <a:rPr lang="en-US" sz="2800" dirty="0"/>
              <a:t>Tape “</a:t>
            </a:r>
            <a:r>
              <a:rPr lang="en-US" sz="2800" dirty="0" err="1"/>
              <a:t>bringonline</a:t>
            </a:r>
            <a:r>
              <a:rPr lang="en-US" sz="2800" dirty="0"/>
              <a:t>”</a:t>
            </a:r>
          </a:p>
          <a:p>
            <a:pPr marL="0" indent="0">
              <a:buNone/>
            </a:pPr>
            <a:r>
              <a:rPr lang="en-US" sz="2800" dirty="0"/>
              <a:t>exposed via </a:t>
            </a:r>
            <a:r>
              <a:rPr lang="en-US" sz="2800" dirty="0" err="1"/>
              <a:t>XRootD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protocol ONLY</a:t>
            </a:r>
          </a:p>
          <a:p>
            <a:r>
              <a:rPr lang="en-US" sz="2800" dirty="0"/>
              <a:t>Gfal2 </a:t>
            </a:r>
            <a:r>
              <a:rPr lang="en-US" sz="2800" dirty="0" err="1"/>
              <a:t>xrootd</a:t>
            </a:r>
            <a:r>
              <a:rPr lang="en-US" sz="2800" dirty="0"/>
              <a:t> plugin </a:t>
            </a:r>
          </a:p>
          <a:p>
            <a:pPr marL="0" indent="0">
              <a:buNone/>
            </a:pPr>
            <a:r>
              <a:rPr lang="en-US" sz="2800" dirty="0"/>
              <a:t>extended for this</a:t>
            </a:r>
          </a:p>
          <a:p>
            <a:r>
              <a:rPr lang="en-US" sz="2800" dirty="0"/>
              <a:t>No need for experiments to implement this new interface, everything is handled transparently by FTS.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600" dirty="0">
                <a:hlinkClick r:id="rId3"/>
              </a:rPr>
              <a:t>https://indico.cern.ch/event/587955/contributions/2936822/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24" y="0"/>
            <a:ext cx="3860166" cy="176798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7329" y="3173146"/>
            <a:ext cx="8229600" cy="72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52657" y="6456804"/>
            <a:ext cx="2133600" cy="365125"/>
          </a:xfrm>
        </p:spPr>
        <p:txBody>
          <a:bodyPr/>
          <a:lstStyle/>
          <a:p>
            <a:r>
              <a:rPr lang="en-US"/>
              <a:t>10/09/18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35596"/>
            <a:ext cx="2895600" cy="365125"/>
          </a:xfrm>
        </p:spPr>
        <p:txBody>
          <a:bodyPr/>
          <a:lstStyle/>
          <a:p>
            <a:r>
              <a:rPr lang="en-US"/>
              <a:t>File Transfer Service at Exabyte scale</a:t>
            </a:r>
            <a:endParaRPr lang="en-US" dirty="0"/>
          </a:p>
        </p:txBody>
      </p:sp>
      <p:pic>
        <p:nvPicPr>
          <p:cNvPr id="2" name="Picture 1" descr="Screenshot 2018-09-02 13.29.1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29" y="2562480"/>
            <a:ext cx="3965215" cy="255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90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418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FTS Intro</a:t>
            </a:r>
          </a:p>
          <a:p>
            <a:r>
              <a:rPr lang="en-US" dirty="0"/>
              <a:t>FTS Architecture &amp; components</a:t>
            </a:r>
          </a:p>
          <a:p>
            <a:r>
              <a:rPr lang="en-US" dirty="0"/>
              <a:t>Multi-protocol support &amp; gfal2</a:t>
            </a:r>
          </a:p>
          <a:p>
            <a:pPr lvl="1"/>
            <a:r>
              <a:rPr lang="en-US" dirty="0"/>
              <a:t>WLCG DOMA TPC</a:t>
            </a:r>
          </a:p>
          <a:p>
            <a:pPr lvl="1"/>
            <a:r>
              <a:rPr lang="en-US" dirty="0"/>
              <a:t>CTA integration</a:t>
            </a:r>
          </a:p>
          <a:p>
            <a:r>
              <a:rPr lang="en-US" sz="4000" b="1" dirty="0"/>
              <a:t>Web access &amp; Monitoring </a:t>
            </a:r>
          </a:p>
          <a:p>
            <a:r>
              <a:rPr lang="en-US" dirty="0"/>
              <a:t>CERN Instances</a:t>
            </a:r>
          </a:p>
          <a:p>
            <a:pPr lvl="1"/>
            <a:r>
              <a:rPr lang="en-US" dirty="0"/>
              <a:t>DAQ  use case</a:t>
            </a:r>
          </a:p>
          <a:p>
            <a:pPr lvl="1"/>
            <a:r>
              <a:rPr lang="en-US" dirty="0"/>
              <a:t>FTS Public</a:t>
            </a:r>
          </a:p>
          <a:p>
            <a:r>
              <a:rPr lang="en-US" dirty="0"/>
              <a:t>On going activities</a:t>
            </a:r>
          </a:p>
          <a:p>
            <a:pPr lvl="1"/>
            <a:r>
              <a:rPr lang="en-US" dirty="0"/>
              <a:t>Upcoming release</a:t>
            </a:r>
          </a:p>
          <a:p>
            <a:pPr lvl="1"/>
            <a:r>
              <a:rPr lang="en-US" dirty="0"/>
              <a:t>XDC project</a:t>
            </a:r>
          </a:p>
          <a:p>
            <a:pPr lvl="1"/>
            <a:r>
              <a:rPr lang="en-US" dirty="0"/>
              <a:t>Last Mile Transfers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01" y="0"/>
            <a:ext cx="3860166" cy="176798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52657" y="6456804"/>
            <a:ext cx="2133600" cy="365125"/>
          </a:xfrm>
        </p:spPr>
        <p:txBody>
          <a:bodyPr/>
          <a:lstStyle/>
          <a:p>
            <a:r>
              <a:rPr lang="en-US"/>
              <a:t>10/09/18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35596"/>
            <a:ext cx="2895600" cy="365125"/>
          </a:xfrm>
        </p:spPr>
        <p:txBody>
          <a:bodyPr/>
          <a:lstStyle/>
          <a:p>
            <a:r>
              <a:rPr lang="en-US"/>
              <a:t>File Transfer Service at Exabyte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5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82263" cy="732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WebFTS</a:t>
            </a:r>
            <a:r>
              <a:rPr lang="en-US" b="1" dirty="0"/>
              <a:t> – Transfer management from your browser</a:t>
            </a:r>
          </a:p>
        </p:txBody>
      </p:sp>
      <p:pic>
        <p:nvPicPr>
          <p:cNvPr id="4" name="Picture 3" descr="Screenshot 2017-12-15 12.44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801"/>
            <a:ext cx="9144000" cy="3587598"/>
          </a:xfrm>
          <a:prstGeom prst="rect">
            <a:avLst/>
          </a:prstGeom>
        </p:spPr>
      </p:pic>
      <p:pic>
        <p:nvPicPr>
          <p:cNvPr id="5" name="Picture 4" descr="FT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24" y="0"/>
            <a:ext cx="3860166" cy="176798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</p:spTree>
    <p:extLst>
      <p:ext uri="{BB962C8B-B14F-4D97-AF65-F5344CB8AC3E}">
        <p14:creationId xmlns:p14="http://schemas.microsoft.com/office/powerpoint/2010/main" val="300686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418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900" b="1" dirty="0"/>
              <a:t>Overview</a:t>
            </a:r>
          </a:p>
          <a:p>
            <a:r>
              <a:rPr lang="en-US" dirty="0"/>
              <a:t>FTS intro</a:t>
            </a:r>
          </a:p>
          <a:p>
            <a:r>
              <a:rPr lang="en-US" dirty="0"/>
              <a:t>FTS architecture &amp; components</a:t>
            </a:r>
          </a:p>
          <a:p>
            <a:r>
              <a:rPr lang="en-US" dirty="0"/>
              <a:t>Multi-protocol support &amp; gfal2</a:t>
            </a:r>
          </a:p>
          <a:p>
            <a:pPr lvl="1"/>
            <a:r>
              <a:rPr lang="en-US" dirty="0"/>
              <a:t>WLCG DOMA TPC</a:t>
            </a:r>
          </a:p>
          <a:p>
            <a:pPr lvl="1"/>
            <a:r>
              <a:rPr lang="en-US" dirty="0"/>
              <a:t>CTA integration</a:t>
            </a:r>
          </a:p>
          <a:p>
            <a:r>
              <a:rPr lang="en-US" dirty="0"/>
              <a:t>Web access &amp; Monitoring </a:t>
            </a:r>
          </a:p>
          <a:p>
            <a:r>
              <a:rPr lang="en-US" dirty="0"/>
              <a:t>CERN instances</a:t>
            </a:r>
          </a:p>
          <a:p>
            <a:pPr lvl="1"/>
            <a:r>
              <a:rPr lang="en-US" dirty="0"/>
              <a:t>DAQ  use case</a:t>
            </a:r>
          </a:p>
          <a:p>
            <a:pPr lvl="1"/>
            <a:r>
              <a:rPr lang="en-US" dirty="0"/>
              <a:t>FTS Public</a:t>
            </a:r>
          </a:p>
          <a:p>
            <a:r>
              <a:rPr lang="en-US" dirty="0"/>
              <a:t>On going activities</a:t>
            </a:r>
          </a:p>
          <a:p>
            <a:pPr lvl="1"/>
            <a:r>
              <a:rPr lang="en-US" dirty="0"/>
              <a:t>Upcoming release</a:t>
            </a:r>
          </a:p>
          <a:p>
            <a:pPr lvl="1"/>
            <a:r>
              <a:rPr lang="en-US" dirty="0"/>
              <a:t>XDC project</a:t>
            </a:r>
          </a:p>
          <a:p>
            <a:pPr lvl="1"/>
            <a:r>
              <a:rPr lang="en-US" dirty="0"/>
              <a:t>Last Mile Transfers(LMT)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01" y="0"/>
            <a:ext cx="3860166" cy="176798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52657" y="6456804"/>
            <a:ext cx="2133600" cy="365125"/>
          </a:xfrm>
        </p:spPr>
        <p:txBody>
          <a:bodyPr/>
          <a:lstStyle/>
          <a:p>
            <a:r>
              <a:rPr lang="en-US"/>
              <a:t>10/09/18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35596"/>
            <a:ext cx="2895600" cy="365125"/>
          </a:xfrm>
        </p:spPr>
        <p:txBody>
          <a:bodyPr/>
          <a:lstStyle/>
          <a:p>
            <a:r>
              <a:rPr lang="en-US"/>
              <a:t>File Transfer Service at Exabyte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26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94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Web Admin</a:t>
            </a:r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54" y="0"/>
            <a:ext cx="3860166" cy="176798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575AEB-D875-DB47-9461-750FD0448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17" y="2194561"/>
            <a:ext cx="6725346" cy="38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04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98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Real Time Monitoring: </a:t>
            </a:r>
            <a:r>
              <a:rPr lang="en-US" sz="3000" b="1" dirty="0" err="1">
                <a:hlinkClick r:id="rId2"/>
              </a:rPr>
              <a:t>Grafana</a:t>
            </a:r>
            <a:endParaRPr lang="en-US" sz="3000" b="1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24" y="0"/>
            <a:ext cx="3860166" cy="1767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DD3B35-DA30-DF4A-96A1-CA90F7ABC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6" y="2156322"/>
            <a:ext cx="8506327" cy="420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02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98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Real Time Discovery: </a:t>
            </a:r>
            <a:r>
              <a:rPr lang="en-US" sz="3000" b="1" dirty="0">
                <a:hlinkClick r:id="rId2"/>
              </a:rPr>
              <a:t>Kibana</a:t>
            </a:r>
            <a:endParaRPr lang="en-US" sz="30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74" y="0"/>
            <a:ext cx="3860166" cy="1767986"/>
          </a:xfrm>
          <a:prstGeom prst="rect">
            <a:avLst/>
          </a:prstGeom>
        </p:spPr>
      </p:pic>
      <p:pic>
        <p:nvPicPr>
          <p:cNvPr id="2" name="Picture 1" descr="Screenshot 2017-12-15 15.39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467"/>
            <a:ext cx="8364027" cy="3922951"/>
          </a:xfrm>
          <a:prstGeom prst="rect">
            <a:avLst/>
          </a:prstGeom>
        </p:spPr>
      </p:pic>
      <p:pic>
        <p:nvPicPr>
          <p:cNvPr id="6" name="Picture 5" descr="Screenshot 2017-12-15 15.43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10" y="3174014"/>
            <a:ext cx="6056390" cy="35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6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418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FTS intro</a:t>
            </a:r>
          </a:p>
          <a:p>
            <a:r>
              <a:rPr lang="en-US" dirty="0"/>
              <a:t>FTS architecture &amp; components</a:t>
            </a:r>
          </a:p>
          <a:p>
            <a:r>
              <a:rPr lang="en-US" dirty="0"/>
              <a:t>Multi-protocol support &amp; gfal2</a:t>
            </a:r>
          </a:p>
          <a:p>
            <a:pPr lvl="1"/>
            <a:r>
              <a:rPr lang="en-US" dirty="0"/>
              <a:t>WLCG DOMA TPC</a:t>
            </a:r>
          </a:p>
          <a:p>
            <a:pPr lvl="1"/>
            <a:r>
              <a:rPr lang="en-US" dirty="0"/>
              <a:t>CTA integration</a:t>
            </a:r>
          </a:p>
          <a:p>
            <a:r>
              <a:rPr lang="en-US" dirty="0"/>
              <a:t>Web access &amp; Monitoring </a:t>
            </a:r>
          </a:p>
          <a:p>
            <a:r>
              <a:rPr lang="en-US" sz="4000" b="1" dirty="0"/>
              <a:t>CERN instances</a:t>
            </a:r>
          </a:p>
          <a:p>
            <a:pPr lvl="1"/>
            <a:r>
              <a:rPr lang="en-US" dirty="0"/>
              <a:t>DAQ  use case</a:t>
            </a:r>
          </a:p>
          <a:p>
            <a:pPr lvl="1"/>
            <a:r>
              <a:rPr lang="en-US" dirty="0"/>
              <a:t>FTS public</a:t>
            </a:r>
          </a:p>
          <a:p>
            <a:r>
              <a:rPr lang="en-US" dirty="0"/>
              <a:t>On going activities</a:t>
            </a:r>
          </a:p>
          <a:p>
            <a:pPr lvl="1"/>
            <a:r>
              <a:rPr lang="en-US" dirty="0"/>
              <a:t>Upcoming release</a:t>
            </a:r>
          </a:p>
          <a:p>
            <a:pPr lvl="1"/>
            <a:r>
              <a:rPr lang="en-US" dirty="0"/>
              <a:t>XDC project</a:t>
            </a:r>
          </a:p>
          <a:p>
            <a:pPr lvl="1"/>
            <a:r>
              <a:rPr lang="en-US" dirty="0"/>
              <a:t>Last Mile Transfers (LMT)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01" y="0"/>
            <a:ext cx="3860166" cy="176798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52657" y="6456804"/>
            <a:ext cx="2133600" cy="365125"/>
          </a:xfrm>
        </p:spPr>
        <p:txBody>
          <a:bodyPr/>
          <a:lstStyle/>
          <a:p>
            <a:r>
              <a:rPr lang="en-US"/>
              <a:t>10/09/18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35596"/>
            <a:ext cx="2895600" cy="365125"/>
          </a:xfrm>
        </p:spPr>
        <p:txBody>
          <a:bodyPr/>
          <a:lstStyle/>
          <a:p>
            <a:r>
              <a:rPr lang="en-US"/>
              <a:t>File Transfer Service at Exabyte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92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987"/>
            <a:ext cx="8229600" cy="55255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CERN DAQ use case</a:t>
            </a:r>
          </a:p>
          <a:p>
            <a:r>
              <a:rPr lang="en-US" sz="2600" dirty="0"/>
              <a:t>In production for the </a:t>
            </a:r>
            <a:r>
              <a:rPr lang="en-US" sz="2600" b="1" dirty="0"/>
              <a:t>NA62</a:t>
            </a:r>
            <a:r>
              <a:rPr lang="en-US" sz="2600" dirty="0"/>
              <a:t> experiment since mid 2017</a:t>
            </a:r>
          </a:p>
          <a:p>
            <a:pPr lvl="1"/>
            <a:r>
              <a:rPr lang="en-US" sz="2200" dirty="0"/>
              <a:t>~3PB transferred to Castor </a:t>
            </a:r>
          </a:p>
          <a:p>
            <a:r>
              <a:rPr lang="en-US" sz="2600" dirty="0"/>
              <a:t>Dedicated CERN “DAQ” FTS instance</a:t>
            </a:r>
          </a:p>
          <a:p>
            <a:pPr lvl="1"/>
            <a:r>
              <a:rPr lang="en-US" sz="2200" dirty="0"/>
              <a:t>Different SLA compared to other instances</a:t>
            </a:r>
          </a:p>
          <a:p>
            <a:r>
              <a:rPr lang="en-US" sz="2600" dirty="0" err="1"/>
              <a:t>Gridftp</a:t>
            </a:r>
            <a:r>
              <a:rPr lang="en-US" sz="2600" dirty="0"/>
              <a:t> server or our “Ready to go” docker images to ensure TPC from DAQ nodes</a:t>
            </a:r>
          </a:p>
          <a:p>
            <a:pPr lvl="1"/>
            <a:r>
              <a:rPr lang="en-US" sz="2200" dirty="0"/>
              <a:t>FTP server</a:t>
            </a:r>
          </a:p>
          <a:p>
            <a:pPr lvl="1"/>
            <a:r>
              <a:rPr lang="en-US" sz="2200" dirty="0" err="1"/>
              <a:t>GridFTP</a:t>
            </a:r>
            <a:r>
              <a:rPr lang="en-US" sz="2200" dirty="0"/>
              <a:t> server with host certificates auto-generated (</a:t>
            </a:r>
            <a:r>
              <a:rPr lang="en-US" sz="2200" dirty="0">
                <a:hlinkClick r:id="rId2"/>
              </a:rPr>
              <a:t>https://letsencrypt.org</a:t>
            </a:r>
            <a:r>
              <a:rPr lang="en-US" sz="2200" dirty="0"/>
              <a:t>)</a:t>
            </a:r>
          </a:p>
          <a:p>
            <a:pPr lvl="1"/>
            <a:r>
              <a:rPr lang="en-US" sz="2200" dirty="0" err="1"/>
              <a:t>GridFTP</a:t>
            </a:r>
            <a:r>
              <a:rPr lang="en-US" sz="2200" dirty="0"/>
              <a:t> server with preconfigured host certificates </a:t>
            </a:r>
          </a:p>
          <a:p>
            <a:pPr lvl="1"/>
            <a:r>
              <a:rPr lang="en-US" sz="2200" dirty="0">
                <a:hlinkClick r:id="rId3"/>
              </a:rPr>
              <a:t>https://github.com/cern-fts/ready2go</a:t>
            </a:r>
            <a:endParaRPr lang="en-US" sz="2200" dirty="0"/>
          </a:p>
          <a:p>
            <a:pPr lvl="1"/>
            <a:endParaRPr lang="en-US" dirty="0"/>
          </a:p>
          <a:p>
            <a:pPr marL="11430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70" y="0"/>
            <a:ext cx="3860166" cy="17679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</p:spTree>
    <p:extLst>
      <p:ext uri="{BB962C8B-B14F-4D97-AF65-F5344CB8AC3E}">
        <p14:creationId xmlns:p14="http://schemas.microsoft.com/office/powerpoint/2010/main" val="554091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70" y="0"/>
            <a:ext cx="3860166" cy="17679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7BADF58-2AF1-1744-97C8-B1D372BA2BFD}"/>
              </a:ext>
            </a:extLst>
          </p:cNvPr>
          <p:cNvSpPr txBox="1">
            <a:spLocks/>
          </p:cNvSpPr>
          <p:nvPr/>
        </p:nvSpPr>
        <p:spPr>
          <a:xfrm>
            <a:off x="250918" y="1767986"/>
            <a:ext cx="8556198" cy="44884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8056" lvl="1" indent="0" algn="ctr">
              <a:buClr>
                <a:srgbClr val="3861AA"/>
              </a:buClr>
              <a:buSzPct val="100000"/>
              <a:buNone/>
            </a:pPr>
            <a:r>
              <a:rPr lang="en-US" sz="3200" b="1" dirty="0"/>
              <a:t>CERN FTS Public </a:t>
            </a:r>
            <a:endParaRPr lang="en-US" sz="2400" dirty="0"/>
          </a:p>
          <a:p>
            <a:pPr>
              <a:buClr>
                <a:srgbClr val="3861AA"/>
              </a:buClr>
              <a:buSzPct val="100000"/>
              <a:buFont typeface="Arial" pitchFamily="34"/>
              <a:buChar char="•"/>
            </a:pPr>
            <a:r>
              <a:rPr lang="en-US" sz="2800" dirty="0"/>
              <a:t>New </a:t>
            </a:r>
            <a:r>
              <a:rPr lang="en-US" sz="2800" b="1" dirty="0"/>
              <a:t>Production</a:t>
            </a:r>
            <a:r>
              <a:rPr lang="en-US" sz="2800" dirty="0"/>
              <a:t> cluster available since February</a:t>
            </a:r>
          </a:p>
          <a:p>
            <a:pPr lvl="1">
              <a:buClr>
                <a:srgbClr val="3861AA"/>
              </a:buClr>
              <a:buSzPct val="100000"/>
              <a:buFont typeface="Arial" pitchFamily="34"/>
              <a:buChar char="•"/>
            </a:pPr>
            <a:r>
              <a:rPr lang="en-US" sz="2800" dirty="0">
                <a:hlinkClick r:id="rId3"/>
              </a:rPr>
              <a:t>https://fts3-public.cern.ch/fts3/ftsmon</a:t>
            </a:r>
            <a:endParaRPr lang="en-US" sz="2800" dirty="0"/>
          </a:p>
          <a:p>
            <a:pPr>
              <a:buClr>
                <a:srgbClr val="3861AA"/>
              </a:buClr>
              <a:buSzPct val="100000"/>
              <a:buFont typeface="Arial" pitchFamily="34"/>
              <a:buChar char="•"/>
            </a:pPr>
            <a:r>
              <a:rPr lang="en-US" sz="2800" dirty="0"/>
              <a:t>Stable environment for non–LHC VOs</a:t>
            </a:r>
          </a:p>
          <a:p>
            <a:pPr lvl="1">
              <a:buClr>
                <a:srgbClr val="3861AA"/>
              </a:buClr>
              <a:buSzPct val="100000"/>
              <a:buFont typeface="Arial" pitchFamily="34"/>
              <a:buChar char="•"/>
            </a:pPr>
            <a:r>
              <a:rPr lang="en-US" sz="2800" b="1" dirty="0"/>
              <a:t>ILC, AMS, Compass, NA62, Auger, Dune</a:t>
            </a:r>
          </a:p>
          <a:p>
            <a:pPr>
              <a:buClr>
                <a:srgbClr val="3861AA"/>
              </a:buClr>
              <a:buSzPct val="100000"/>
              <a:buFont typeface="Arial" pitchFamily="34"/>
              <a:buChar char="•"/>
            </a:pPr>
            <a:r>
              <a:rPr lang="en-US" sz="2800" i="1" dirty="0" err="1"/>
              <a:t>WebFTS</a:t>
            </a:r>
            <a:r>
              <a:rPr lang="en-US" sz="2800" dirty="0"/>
              <a:t> backend supporting more VOs</a:t>
            </a:r>
          </a:p>
          <a:p>
            <a:pPr lvl="1">
              <a:buClr>
                <a:srgbClr val="3861AA"/>
              </a:buClr>
              <a:buSzPct val="100000"/>
              <a:buFont typeface="Arial" pitchFamily="34"/>
              <a:buChar char="•"/>
            </a:pPr>
            <a:r>
              <a:rPr lang="en-US" sz="2800" b="1" dirty="0"/>
              <a:t>belle, biomed, dream, </a:t>
            </a:r>
            <a:r>
              <a:rPr lang="en-US" sz="2800" b="1" dirty="0" err="1"/>
              <a:t>icecube</a:t>
            </a:r>
            <a:r>
              <a:rPr lang="en-US" sz="2800" b="1" dirty="0"/>
              <a:t>, </a:t>
            </a:r>
            <a:r>
              <a:rPr lang="en-US" sz="2800" b="1" dirty="0" err="1"/>
              <a:t>vo.access.egi.eu</a:t>
            </a:r>
            <a:endParaRPr lang="en-US" sz="2800" b="1" dirty="0"/>
          </a:p>
          <a:p>
            <a:pPr>
              <a:buClr>
                <a:srgbClr val="3861AA"/>
              </a:buClr>
              <a:buSzPct val="100000"/>
              <a:buFont typeface="Arial" pitchFamily="34"/>
              <a:buChar char="•"/>
            </a:pPr>
            <a:r>
              <a:rPr lang="en-US" sz="2800" dirty="0"/>
              <a:t>Under dissemination by EGI, open to new users</a:t>
            </a:r>
          </a:p>
          <a:p>
            <a:pPr>
              <a:buClr>
                <a:srgbClr val="3861AA"/>
              </a:buClr>
              <a:buSzPct val="100000"/>
              <a:buFont typeface="Arial" pitchFamily="34"/>
              <a:buChar char="•"/>
            </a:pPr>
            <a:endParaRPr lang="en-US" sz="2400" dirty="0"/>
          </a:p>
          <a:p>
            <a:pPr>
              <a:buClr>
                <a:srgbClr val="3861AA"/>
              </a:buClr>
              <a:buSzPct val="100000"/>
              <a:buFont typeface="Arial" pitchFamily="34"/>
              <a:buChar char="•"/>
            </a:pPr>
            <a:endParaRPr lang="en-US" sz="2400" dirty="0"/>
          </a:p>
          <a:p>
            <a:pPr lvl="1">
              <a:buClr>
                <a:srgbClr val="3861AA"/>
              </a:buClr>
              <a:buSzPct val="100000"/>
              <a:buFont typeface="Arial" pitchFamily="34"/>
              <a:buChar char="•"/>
            </a:pPr>
            <a:endParaRPr lang="en-US" sz="2400" b="1" dirty="0"/>
          </a:p>
          <a:p>
            <a:pPr>
              <a:buClr>
                <a:srgbClr val="3861AA"/>
              </a:buClr>
              <a:buSzPct val="100000"/>
              <a:buFont typeface="Arial" pitchFamily="34"/>
              <a:buChar char="•"/>
            </a:pPr>
            <a:endParaRPr lang="en-US" sz="2800" b="1" dirty="0"/>
          </a:p>
          <a:p>
            <a:pPr lvl="1">
              <a:buClr>
                <a:srgbClr val="3861AA"/>
              </a:buClr>
              <a:buSzPct val="100000"/>
              <a:buFont typeface="Arial" pitchFamily="34"/>
              <a:buChar char="•"/>
            </a:pPr>
            <a:endParaRPr lang="en-US" sz="1400" b="1" dirty="0"/>
          </a:p>
          <a:p>
            <a:pPr marL="448056" lvl="1" indent="0">
              <a:buClr>
                <a:srgbClr val="3861AA"/>
              </a:buClr>
              <a:buSzPct val="100000"/>
              <a:buNone/>
            </a:pPr>
            <a:endParaRPr lang="en-US" sz="1800" b="1" dirty="0"/>
          </a:p>
          <a:p>
            <a:pPr lvl="1">
              <a:buClr>
                <a:srgbClr val="3861AA"/>
              </a:buClr>
              <a:buSzPct val="100000"/>
              <a:buFont typeface="Arial" pitchFamily="34"/>
              <a:buChar char="•"/>
            </a:pPr>
            <a:endParaRPr lang="en-US" sz="1800" dirty="0"/>
          </a:p>
          <a:p>
            <a:pPr>
              <a:buClr>
                <a:srgbClr val="3861AA"/>
              </a:buClr>
              <a:buSzPct val="100000"/>
              <a:buFont typeface="Arial" pitchFamily="34"/>
              <a:buChar char="•"/>
            </a:pPr>
            <a:endParaRPr lang="en-US" sz="2200" dirty="0">
              <a:solidFill>
                <a:srgbClr val="FF0000"/>
              </a:solidFill>
            </a:endParaRPr>
          </a:p>
          <a:p>
            <a:pPr marL="0" lvl="1" indent="0" hangingPunct="0">
              <a:spcBef>
                <a:spcPts val="697"/>
              </a:spcBef>
              <a:buClr>
                <a:srgbClr val="3861AA"/>
              </a:buClr>
              <a:buSzPct val="100000"/>
              <a:buFont typeface="Arial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 sz="2000" dirty="0">
              <a:solidFill>
                <a:srgbClr val="000000"/>
              </a:solidFill>
              <a:latin typeface="Arial" pitchFamily="2"/>
            </a:endParaRPr>
          </a:p>
          <a:p>
            <a:pPr marL="0" lvl="1" indent="0" hangingPunct="0">
              <a:spcBef>
                <a:spcPts val="697"/>
              </a:spcBef>
              <a:buClr>
                <a:srgbClr val="3861AA"/>
              </a:buClr>
              <a:buSzPct val="100000"/>
              <a:buFont typeface="Arial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endParaRPr lang="en-US" sz="2000" dirty="0">
              <a:solidFill>
                <a:srgbClr val="000000"/>
              </a:solidFill>
              <a:latin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57770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418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FTS intro</a:t>
            </a:r>
          </a:p>
          <a:p>
            <a:r>
              <a:rPr lang="en-US" dirty="0"/>
              <a:t>FTS architecture &amp; components</a:t>
            </a:r>
          </a:p>
          <a:p>
            <a:r>
              <a:rPr lang="en-US" dirty="0"/>
              <a:t>Multi-protocol support &amp; gfal2</a:t>
            </a:r>
          </a:p>
          <a:p>
            <a:pPr lvl="1"/>
            <a:r>
              <a:rPr lang="en-US" dirty="0"/>
              <a:t>WLCG DOMA TPC</a:t>
            </a:r>
          </a:p>
          <a:p>
            <a:pPr lvl="1"/>
            <a:r>
              <a:rPr lang="en-US" dirty="0"/>
              <a:t>CTA integration</a:t>
            </a:r>
          </a:p>
          <a:p>
            <a:r>
              <a:rPr lang="en-US" dirty="0"/>
              <a:t>Web access &amp; Monitoring </a:t>
            </a:r>
          </a:p>
          <a:p>
            <a:r>
              <a:rPr lang="en-US" dirty="0"/>
              <a:t>CERN instances</a:t>
            </a:r>
          </a:p>
          <a:p>
            <a:pPr lvl="1"/>
            <a:r>
              <a:rPr lang="en-US" dirty="0"/>
              <a:t>DAQ  use case</a:t>
            </a:r>
          </a:p>
          <a:p>
            <a:pPr lvl="1"/>
            <a:r>
              <a:rPr lang="en-US" dirty="0"/>
              <a:t>FTS public</a:t>
            </a:r>
          </a:p>
          <a:p>
            <a:r>
              <a:rPr lang="en-US" sz="4000" b="1" dirty="0"/>
              <a:t>On going activities</a:t>
            </a:r>
          </a:p>
          <a:p>
            <a:pPr lvl="1"/>
            <a:r>
              <a:rPr lang="en-US" dirty="0"/>
              <a:t>Upcoming release</a:t>
            </a:r>
          </a:p>
          <a:p>
            <a:pPr lvl="1"/>
            <a:r>
              <a:rPr lang="en-US" dirty="0"/>
              <a:t>XDC project</a:t>
            </a:r>
          </a:p>
          <a:p>
            <a:pPr lvl="1"/>
            <a:r>
              <a:rPr lang="en-US" dirty="0"/>
              <a:t>Last Mile Transfers (LMT)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01" y="0"/>
            <a:ext cx="3860166" cy="176798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52657" y="6456804"/>
            <a:ext cx="2133600" cy="365125"/>
          </a:xfrm>
        </p:spPr>
        <p:txBody>
          <a:bodyPr/>
          <a:lstStyle/>
          <a:p>
            <a:r>
              <a:rPr lang="en-US"/>
              <a:t>10/09/18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35596"/>
            <a:ext cx="2895600" cy="365125"/>
          </a:xfrm>
        </p:spPr>
        <p:txBody>
          <a:bodyPr/>
          <a:lstStyle/>
          <a:p>
            <a:r>
              <a:rPr lang="en-US"/>
              <a:t>File Transfer Service at Exabyte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17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74" y="0"/>
            <a:ext cx="3860166" cy="17679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 algn="ctr">
              <a:buClr>
                <a:srgbClr val="3861AA"/>
              </a:buClr>
              <a:buSzPct val="100000"/>
              <a:buNone/>
            </a:pPr>
            <a:r>
              <a:rPr lang="en-US" sz="2800" b="1" dirty="0"/>
              <a:t>Upcoming Release: FTS 3.8.0 </a:t>
            </a:r>
          </a:p>
          <a:p>
            <a:pPr>
              <a:buClr>
                <a:srgbClr val="3861AA"/>
              </a:buClr>
              <a:buSzPct val="100000"/>
            </a:pPr>
            <a:r>
              <a:rPr lang="en-US" sz="2800" b="1" dirty="0"/>
              <a:t>Automatic</a:t>
            </a:r>
            <a:r>
              <a:rPr lang="en-US" sz="2800" dirty="0"/>
              <a:t> </a:t>
            </a:r>
            <a:r>
              <a:rPr lang="en-US" sz="2800" b="1" dirty="0" err="1"/>
              <a:t>gridftp</a:t>
            </a:r>
            <a:r>
              <a:rPr lang="en-US" sz="2800" b="1" dirty="0"/>
              <a:t> session reuse</a:t>
            </a:r>
          </a:p>
          <a:p>
            <a:pPr marL="795528" lvl="2" indent="-342900">
              <a:buClr>
                <a:srgbClr val="3861AA"/>
              </a:buClr>
              <a:buSzPct val="100000"/>
            </a:pPr>
            <a:r>
              <a:rPr lang="en-US" sz="2000" dirty="0"/>
              <a:t>To minimize authentication overheads when moving small files</a:t>
            </a:r>
          </a:p>
          <a:p>
            <a:pPr marL="795528" lvl="2" indent="-342900">
              <a:buClr>
                <a:srgbClr val="3861AA"/>
              </a:buClr>
              <a:buSzPct val="100000"/>
            </a:pPr>
            <a:r>
              <a:rPr lang="en-US" sz="2000" dirty="0"/>
              <a:t>FTS REST enables it automatically if the job average file size is less than a configured threshold</a:t>
            </a:r>
          </a:p>
          <a:p>
            <a:pPr>
              <a:buClr>
                <a:srgbClr val="3861AA"/>
              </a:buClr>
              <a:buSzPct val="100000"/>
            </a:pPr>
            <a:r>
              <a:rPr lang="en-US" sz="2800" b="1" dirty="0" err="1"/>
              <a:t>Scitokens</a:t>
            </a:r>
            <a:r>
              <a:rPr lang="en-US" sz="2800" b="1" dirty="0"/>
              <a:t> </a:t>
            </a:r>
            <a:r>
              <a:rPr lang="en-US" sz="2800" dirty="0"/>
              <a:t>and</a:t>
            </a:r>
            <a:r>
              <a:rPr lang="en-US" sz="2800" b="1" dirty="0"/>
              <a:t> Macaroons </a:t>
            </a:r>
            <a:r>
              <a:rPr lang="en-US" sz="2800" dirty="0"/>
              <a:t>support for HTTP transfers</a:t>
            </a:r>
          </a:p>
          <a:p>
            <a:pPr lvl="1">
              <a:buClr>
                <a:srgbClr val="3861AA"/>
              </a:buClr>
              <a:buSzPct val="100000"/>
            </a:pPr>
            <a:r>
              <a:rPr lang="en-US" sz="2000" dirty="0"/>
              <a:t>Thanks to </a:t>
            </a:r>
            <a:r>
              <a:rPr lang="en-US" sz="2000" b="1" dirty="0"/>
              <a:t>B. </a:t>
            </a:r>
            <a:r>
              <a:rPr lang="en-US" sz="2000" b="1" dirty="0" err="1"/>
              <a:t>Bockelman</a:t>
            </a:r>
            <a:r>
              <a:rPr lang="en-US" sz="2000" b="1" dirty="0"/>
              <a:t> </a:t>
            </a:r>
            <a:r>
              <a:rPr lang="en-US" sz="2000" dirty="0"/>
              <a:t>from Uni. Nebraska</a:t>
            </a:r>
          </a:p>
          <a:p>
            <a:pPr>
              <a:buClr>
                <a:srgbClr val="3861AA"/>
              </a:buClr>
              <a:buSzPct val="100000"/>
            </a:pPr>
            <a:r>
              <a:rPr lang="en-US" sz="2800" b="1" dirty="0" err="1"/>
              <a:t>MultiHop</a:t>
            </a:r>
            <a:r>
              <a:rPr lang="en-US" sz="2800" b="1" dirty="0"/>
              <a:t> scheduler  </a:t>
            </a:r>
            <a:r>
              <a:rPr lang="en-US" sz="2800" dirty="0"/>
              <a:t>integrated within the main scheduler service</a:t>
            </a:r>
          </a:p>
          <a:p>
            <a:pPr>
              <a:buClr>
                <a:srgbClr val="3861AA"/>
              </a:buClr>
              <a:buSzPct val="100000"/>
            </a:pPr>
            <a:r>
              <a:rPr lang="en-US" sz="2800" dirty="0"/>
              <a:t>Implement proper </a:t>
            </a:r>
            <a:r>
              <a:rPr lang="en-US" sz="2800" b="1" dirty="0"/>
              <a:t>links reshuffling</a:t>
            </a:r>
            <a:endParaRPr lang="en-US" sz="2800" dirty="0"/>
          </a:p>
          <a:p>
            <a:pPr lvl="1">
              <a:buClr>
                <a:srgbClr val="3861AA"/>
              </a:buClr>
              <a:buSzPct val="100000"/>
            </a:pPr>
            <a:r>
              <a:rPr lang="en-US" sz="2000" dirty="0"/>
              <a:t>Links starvation is still possible in some cases</a:t>
            </a:r>
          </a:p>
          <a:p>
            <a:pPr marL="0" indent="0">
              <a:buClr>
                <a:srgbClr val="3861AA"/>
              </a:buClr>
              <a:buSzPct val="100000"/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33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7986"/>
            <a:ext cx="8229600" cy="44516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dirty="0"/>
              <a:t>EU Project XDC</a:t>
            </a:r>
          </a:p>
          <a:p>
            <a:r>
              <a:rPr lang="en-US" sz="2600" dirty="0"/>
              <a:t>2 years software development project started in Feb</a:t>
            </a:r>
          </a:p>
          <a:p>
            <a:r>
              <a:rPr lang="en-US" sz="2600" dirty="0">
                <a:hlinkClick r:id="rId2"/>
              </a:rPr>
              <a:t>http://www.extreme-datacloud.eu/</a:t>
            </a:r>
            <a:endParaRPr lang="en-US" sz="2600" dirty="0"/>
          </a:p>
          <a:p>
            <a:pPr lvl="1"/>
            <a:r>
              <a:rPr lang="en-US" sz="2600" i="1" dirty="0"/>
              <a:t>‘Developing scalable technologies for federating storage resources and managing data in highly distributed computing environments</a:t>
            </a:r>
            <a:r>
              <a:rPr lang="en-US" sz="2600" b="1" dirty="0"/>
              <a:t>’</a:t>
            </a:r>
            <a:endParaRPr lang="en-US" sz="2600" dirty="0"/>
          </a:p>
          <a:p>
            <a:r>
              <a:rPr lang="en-US" sz="2600" dirty="0"/>
              <a:t>Funded FTS activities</a:t>
            </a:r>
          </a:p>
          <a:p>
            <a:pPr lvl="1"/>
            <a:r>
              <a:rPr lang="en-US" sz="2600" dirty="0"/>
              <a:t>Integration with OIDC (OpenID Connect)</a:t>
            </a:r>
          </a:p>
          <a:p>
            <a:pPr lvl="1"/>
            <a:r>
              <a:rPr lang="en-US" sz="2600" dirty="0"/>
              <a:t>CDMI protocol integration to support QoS transitions</a:t>
            </a:r>
          </a:p>
          <a:p>
            <a:pPr lvl="1"/>
            <a:endParaRPr lang="en-US" dirty="0"/>
          </a:p>
          <a:p>
            <a:pPr marL="11430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24" y="0"/>
            <a:ext cx="3860166" cy="17679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pic>
        <p:nvPicPr>
          <p:cNvPr id="5" name="Picture 4" descr="xdc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01" y="1049603"/>
            <a:ext cx="1799799" cy="11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64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8"/>
            <a:ext cx="8229600" cy="54262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dirty="0" err="1"/>
              <a:t>OpenID</a:t>
            </a:r>
            <a:r>
              <a:rPr lang="en-US" sz="3000" b="1" dirty="0"/>
              <a:t> Connect integration</a:t>
            </a:r>
          </a:p>
          <a:p>
            <a:r>
              <a:rPr lang="en-US" sz="2400" dirty="0"/>
              <a:t>FTS supports only X509 authentication and delegation now</a:t>
            </a:r>
          </a:p>
          <a:p>
            <a:pPr lvl="1"/>
            <a:r>
              <a:rPr lang="en-US" sz="2000" dirty="0"/>
              <a:t>Clients delegate their X509 certs in order to contact the storages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OpenID Connect integration tasks</a:t>
            </a:r>
          </a:p>
          <a:p>
            <a:pPr lvl="1"/>
            <a:r>
              <a:rPr lang="en-US" sz="2000" dirty="0"/>
              <a:t>Enable authentication via OpenID on FTS-REST </a:t>
            </a:r>
          </a:p>
          <a:p>
            <a:pPr lvl="1"/>
            <a:r>
              <a:rPr lang="en-US" sz="2000" dirty="0"/>
              <a:t>Implement Token Exchange protocol to “delegate” tokens </a:t>
            </a:r>
          </a:p>
          <a:p>
            <a:pPr lvl="1"/>
            <a:r>
              <a:rPr lang="en-US" sz="2000" dirty="0"/>
              <a:t>Native Support for Storages implementing OpenID (</a:t>
            </a:r>
            <a:r>
              <a:rPr lang="en-US" sz="2000" dirty="0" err="1"/>
              <a:t>dCache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Integration with Token Translation Services to get X509 out of a token, in order to still support X509 authentication 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11430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24" y="0"/>
            <a:ext cx="3860166" cy="17679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pic>
        <p:nvPicPr>
          <p:cNvPr id="9" name="Picture 8" descr="xdc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668" y="957659"/>
            <a:ext cx="1911530" cy="1235630"/>
          </a:xfrm>
          <a:prstGeom prst="rect">
            <a:avLst/>
          </a:prstGeom>
        </p:spPr>
      </p:pic>
      <p:pic>
        <p:nvPicPr>
          <p:cNvPr id="5" name="Picture 4" descr="Openid_connect_logo_high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90" y="3286685"/>
            <a:ext cx="2342686" cy="11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9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92" y="-14762"/>
            <a:ext cx="3860166" cy="17679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4308" y="4696757"/>
            <a:ext cx="6662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FTS distributes the majority of Large Hadron Collider data across the World LHC Computing Grid (WLCG) infrastructure.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Developed at CERN.</a:t>
            </a:r>
          </a:p>
        </p:txBody>
      </p:sp>
      <p:pic>
        <p:nvPicPr>
          <p:cNvPr id="9" name="Picture 8" descr="WLC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8" y="1852928"/>
            <a:ext cx="8121811" cy="4839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991553" y="3309362"/>
            <a:ext cx="76538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Distributes the majority of Large Hadron Collider data across the World LHC Computing Grid (WLCG) infrastructure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Used also by other Communities (i.e. </a:t>
            </a:r>
            <a:r>
              <a:rPr lang="en-US" sz="2400" dirty="0" err="1">
                <a:solidFill>
                  <a:srgbClr val="FFFFFF"/>
                </a:solidFill>
              </a:rPr>
              <a:t>Lifescience</a:t>
            </a:r>
            <a:r>
              <a:rPr lang="en-US" sz="2400" dirty="0">
                <a:solidFill>
                  <a:srgbClr val="FFFFFF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In production at CERN since 2014</a:t>
            </a:r>
          </a:p>
        </p:txBody>
      </p:sp>
    </p:spTree>
    <p:extLst>
      <p:ext uri="{BB962C8B-B14F-4D97-AF65-F5344CB8AC3E}">
        <p14:creationId xmlns:p14="http://schemas.microsoft.com/office/powerpoint/2010/main" val="3357940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16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dirty="0"/>
              <a:t>Storage </a:t>
            </a:r>
            <a:r>
              <a:rPr lang="en-US" sz="3000" b="1" dirty="0" err="1"/>
              <a:t>QoS</a:t>
            </a:r>
            <a:r>
              <a:rPr lang="en-US" sz="3000" b="1" dirty="0"/>
              <a:t> via CDMI interface</a:t>
            </a:r>
          </a:p>
          <a:p>
            <a:r>
              <a:rPr lang="en-US" sz="2800" dirty="0" err="1"/>
              <a:t>dCache</a:t>
            </a:r>
            <a:r>
              <a:rPr lang="en-US" sz="2800" dirty="0"/>
              <a:t> and EOS (part of XDC as well) will expose a QoS interface compatible with CDMI</a:t>
            </a:r>
          </a:p>
          <a:p>
            <a:pPr lvl="1"/>
            <a:r>
              <a:rPr lang="en-US" sz="2400" dirty="0"/>
              <a:t>Possibility to change the QoS of files (e.g. replica number)</a:t>
            </a:r>
          </a:p>
          <a:p>
            <a:r>
              <a:rPr lang="en-US" sz="2800" dirty="0"/>
              <a:t>FTS (and gfal2) are being extended in order to steer the QoS </a:t>
            </a:r>
          </a:p>
          <a:p>
            <a:pPr lvl="1"/>
            <a:r>
              <a:rPr lang="en-US" sz="2400" dirty="0"/>
              <a:t>More general use case of the “</a:t>
            </a:r>
            <a:r>
              <a:rPr lang="en-US" sz="2400" dirty="0" err="1"/>
              <a:t>bringonline</a:t>
            </a:r>
            <a:r>
              <a:rPr lang="en-US" sz="2400" dirty="0"/>
              <a:t>” from tape</a:t>
            </a:r>
          </a:p>
          <a:p>
            <a:pPr lvl="1"/>
            <a:r>
              <a:rPr lang="en-US" sz="2400" dirty="0"/>
              <a:t>New QoS daemon </a:t>
            </a:r>
          </a:p>
          <a:p>
            <a:r>
              <a:rPr lang="en-US" sz="2800" dirty="0"/>
              <a:t>Integration with high level clients (e.g. </a:t>
            </a:r>
            <a:r>
              <a:rPr lang="en-US" sz="2800" dirty="0" err="1"/>
              <a:t>Rucio</a:t>
            </a:r>
            <a:r>
              <a:rPr lang="en-US" sz="2800" dirty="0"/>
              <a:t>) is also under design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1430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24" y="0"/>
            <a:ext cx="3860166" cy="17679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pic>
        <p:nvPicPr>
          <p:cNvPr id="9" name="Picture 8" descr="xdc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22" y="948679"/>
            <a:ext cx="1697518" cy="109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98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16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1" dirty="0"/>
              <a:t>“Last Mile Transfers”</a:t>
            </a:r>
          </a:p>
          <a:p>
            <a:r>
              <a:rPr lang="en-US" sz="2600" dirty="0"/>
              <a:t>Allow transfers from your local PC/Laptop to any Storage supported by FTS</a:t>
            </a:r>
          </a:p>
          <a:p>
            <a:r>
              <a:rPr lang="en-US" sz="2600" dirty="0"/>
              <a:t>New Proxy service interfaced by </a:t>
            </a:r>
            <a:r>
              <a:rPr lang="en-US" sz="2600" dirty="0" err="1"/>
              <a:t>WebFTS</a:t>
            </a:r>
            <a:endParaRPr lang="en-US" sz="2600" dirty="0"/>
          </a:p>
          <a:p>
            <a:r>
              <a:rPr lang="en-US" sz="2600" dirty="0"/>
              <a:t>No need to install a</a:t>
            </a:r>
          </a:p>
          <a:p>
            <a:pPr marL="0" indent="0">
              <a:buNone/>
            </a:pPr>
            <a:r>
              <a:rPr lang="en-US" sz="2600" dirty="0"/>
              <a:t>local client, everything is </a:t>
            </a:r>
          </a:p>
          <a:p>
            <a:pPr marL="0" indent="0">
              <a:buNone/>
            </a:pPr>
            <a:r>
              <a:rPr lang="en-US" sz="2600" dirty="0"/>
              <a:t>done in the user browser</a:t>
            </a:r>
          </a:p>
          <a:p>
            <a:r>
              <a:rPr lang="en-US" sz="2600" dirty="0"/>
              <a:t>No firewall limitations</a:t>
            </a:r>
          </a:p>
          <a:p>
            <a:r>
              <a:rPr lang="en-US" sz="2600" dirty="0"/>
              <a:t>Streaming or TPC transfers 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https://indico.cern.ch/event/587955/contributions/2936900/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11430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24" y="0"/>
            <a:ext cx="3860166" cy="17679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10/09/18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File Transfer Service at Exabyte scale</a:t>
            </a:r>
          </a:p>
        </p:txBody>
      </p:sp>
      <p:pic>
        <p:nvPicPr>
          <p:cNvPr id="5" name="Picture 4" descr="diagr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176" y="3597437"/>
            <a:ext cx="3522182" cy="218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07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FTS Support</a:t>
            </a:r>
          </a:p>
          <a:p>
            <a:pPr lvl="1"/>
            <a:r>
              <a:rPr lang="en-US" dirty="0">
                <a:hlinkClick r:id="rId3"/>
              </a:rPr>
              <a:t>fts-support@cern.ch</a:t>
            </a:r>
            <a:endParaRPr lang="en-US" dirty="0"/>
          </a:p>
          <a:p>
            <a:r>
              <a:rPr lang="en-US" dirty="0"/>
              <a:t>Links</a:t>
            </a:r>
            <a:endParaRPr lang="en-US" dirty="0">
              <a:hlinkClick r:id="rId4"/>
            </a:endParaRPr>
          </a:p>
          <a:p>
            <a:pPr lvl="1"/>
            <a:r>
              <a:rPr lang="en-US" dirty="0">
                <a:hlinkClick r:id="rId4"/>
              </a:rPr>
              <a:t>https://fts.cern.ch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http://fts3-docs.web.cern.ch/fts3-docs/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https://github.com/cern-fts</a:t>
            </a:r>
            <a:endParaRPr lang="en-US" dirty="0"/>
          </a:p>
          <a:p>
            <a:pPr lvl="1"/>
            <a:endParaRPr lang="en-US" dirty="0"/>
          </a:p>
          <a:p>
            <a:pPr marL="57150" indent="0" algn="ctr">
              <a:buNone/>
            </a:pPr>
            <a:r>
              <a:rPr lang="en-US" dirty="0"/>
              <a:t>All components are available in EPEL6/7 rpms repos and as Docker images 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24" y="0"/>
            <a:ext cx="3860166" cy="176798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</p:spTree>
    <p:extLst>
      <p:ext uri="{BB962C8B-B14F-4D97-AF65-F5344CB8AC3E}">
        <p14:creationId xmlns:p14="http://schemas.microsoft.com/office/powerpoint/2010/main" val="3978885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28" y="0"/>
            <a:ext cx="3860166" cy="1767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188" y="3705726"/>
            <a:ext cx="1536521" cy="223869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05516B-4AD7-C143-B683-ADB04BC78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/>
              <a:t> </a:t>
            </a:r>
            <a:r>
              <a:rPr lang="az-Cyrl-AZ" sz="5000" b="1" dirty="0"/>
              <a:t>Большое спасибо</a:t>
            </a:r>
            <a:r>
              <a:rPr lang="en-US" sz="5000" b="1" dirty="0"/>
              <a:t>!</a:t>
            </a:r>
            <a:endParaRPr lang="en-US" sz="50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6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37" y="59763"/>
            <a:ext cx="3860166" cy="17679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4308" y="4696757"/>
            <a:ext cx="6662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FTS distributes the majority of Large Hadron Collider data across the World LHC Computing Grid (WLCG) infrastructure.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Developed at CERN.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1553" y="4488680"/>
            <a:ext cx="76538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Distributes the majority of Large Hadron Collider data across the World LHC Computing Grid (WLCG) infrastructure.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Developed at CERN</a:t>
            </a:r>
          </a:p>
        </p:txBody>
      </p:sp>
      <p:pic>
        <p:nvPicPr>
          <p:cNvPr id="2" name="Picture 1" descr="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90" y="2023109"/>
            <a:ext cx="8500605" cy="4243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74" y="2987757"/>
            <a:ext cx="6956844" cy="1195199"/>
          </a:xfrm>
          <a:prstGeom prst="rect">
            <a:avLst/>
          </a:prstGeom>
        </p:spPr>
      </p:pic>
      <p:pic>
        <p:nvPicPr>
          <p:cNvPr id="6" name="Picture 5" descr="ATLA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7" y="4904265"/>
            <a:ext cx="869611" cy="869611"/>
          </a:xfrm>
          <a:prstGeom prst="rect">
            <a:avLst/>
          </a:prstGeom>
        </p:spPr>
      </p:pic>
      <p:pic>
        <p:nvPicPr>
          <p:cNvPr id="11" name="Picture 10" descr="CM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67" y="4934275"/>
            <a:ext cx="869611" cy="869611"/>
          </a:xfrm>
          <a:prstGeom prst="rect">
            <a:avLst/>
          </a:prstGeom>
        </p:spPr>
      </p:pic>
      <p:pic>
        <p:nvPicPr>
          <p:cNvPr id="12" name="Picture 11" descr="LHC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41" y="4895071"/>
            <a:ext cx="1292359" cy="878805"/>
          </a:xfrm>
          <a:prstGeom prst="rect">
            <a:avLst/>
          </a:prstGeom>
        </p:spPr>
      </p:pic>
      <p:pic>
        <p:nvPicPr>
          <p:cNvPr id="13" name="Picture 12" descr="NA6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83" y="4925081"/>
            <a:ext cx="899621" cy="899621"/>
          </a:xfrm>
          <a:prstGeom prst="rect">
            <a:avLst/>
          </a:prstGeom>
        </p:spPr>
      </p:pic>
      <p:pic>
        <p:nvPicPr>
          <p:cNvPr id="14" name="Picture 13" descr="ILC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18" y="4904265"/>
            <a:ext cx="899621" cy="899621"/>
          </a:xfrm>
          <a:prstGeom prst="rect">
            <a:avLst/>
          </a:prstGeom>
        </p:spPr>
      </p:pic>
      <p:pic>
        <p:nvPicPr>
          <p:cNvPr id="15" name="Picture 14" descr="AM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58" y="4865061"/>
            <a:ext cx="797142" cy="108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9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T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06" y="-14460"/>
            <a:ext cx="3860166" cy="1767986"/>
          </a:xfrm>
          <a:prstGeom prst="rect">
            <a:avLst/>
          </a:prstGeom>
        </p:spPr>
      </p:pic>
      <p:pic>
        <p:nvPicPr>
          <p:cNvPr id="9" name="Picture 8" descr="Screenshot 2017-12-15 12.30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3" y="1986329"/>
            <a:ext cx="812800" cy="838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8916" y="2247756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Simplicity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2012824"/>
            <a:ext cx="6283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Easy users interaction for submitting transfers. Copy one file from one place to another. 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/>
              <a:t>WebFTS</a:t>
            </a:r>
            <a:r>
              <a:rPr lang="en-US" dirty="0"/>
              <a:t> portal for end-users, Real Time monitoring and Web Admin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1654" y="2954844"/>
            <a:ext cx="7244117" cy="923330"/>
            <a:chOff x="661685" y="3312109"/>
            <a:chExt cx="7244117" cy="923330"/>
          </a:xfrm>
        </p:grpSpPr>
        <p:pic>
          <p:nvPicPr>
            <p:cNvPr id="12" name="Picture 11" descr="Screenshot 2017-12-15 12.30.59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85" y="3436400"/>
              <a:ext cx="723900" cy="711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98947" y="3312109"/>
              <a:ext cx="11464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Reliability</a:t>
              </a:r>
            </a:p>
            <a:p>
              <a:pPr algn="ctr"/>
              <a:r>
                <a:rPr lang="en-US" b="1" dirty="0"/>
                <a:t>&amp;</a:t>
              </a:r>
            </a:p>
            <a:p>
              <a:pPr algn="ctr"/>
              <a:r>
                <a:rPr lang="en-US" b="1" dirty="0"/>
                <a:t>Integrity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60831" y="3653977"/>
              <a:ext cx="5044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/>
                <a:t>Checksums and retries are provided per transfer.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7403" y="3882412"/>
            <a:ext cx="8379047" cy="1477328"/>
            <a:chOff x="607434" y="4239677"/>
            <a:chExt cx="8379047" cy="1477328"/>
          </a:xfrm>
        </p:grpSpPr>
        <p:pic>
          <p:nvPicPr>
            <p:cNvPr id="15" name="Picture 14" descr="Screenshot 2017-12-15 12.31.05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34" y="4439540"/>
              <a:ext cx="774700" cy="812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598947" y="4439540"/>
              <a:ext cx="11592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Flexibility</a:t>
              </a:r>
            </a:p>
            <a:p>
              <a:pPr algn="ctr"/>
              <a:r>
                <a:rPr lang="en-US" b="1" dirty="0"/>
                <a:t>&amp;</a:t>
              </a:r>
            </a:p>
            <a:p>
              <a:pPr algn="ctr"/>
              <a:r>
                <a:rPr lang="en-US" b="1" dirty="0"/>
                <a:t>Scalability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60842" y="4239677"/>
              <a:ext cx="612563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/>
                <a:t>Multiprotocol support (Http, </a:t>
              </a:r>
              <a:r>
                <a:rPr lang="en-US" dirty="0" err="1"/>
                <a:t>gsiftp</a:t>
              </a:r>
              <a:r>
                <a:rPr lang="en-US" dirty="0"/>
                <a:t>, </a:t>
              </a:r>
              <a:r>
                <a:rPr lang="en-US" dirty="0" err="1"/>
                <a:t>xrootd</a:t>
              </a:r>
              <a:r>
                <a:rPr lang="en-US" dirty="0"/>
                <a:t>, SRM, S3,..)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/>
                <a:t>Different clients to access the service (</a:t>
              </a:r>
              <a:r>
                <a:rPr lang="en-US" dirty="0" err="1"/>
                <a:t>RESTFul</a:t>
              </a:r>
              <a:r>
                <a:rPr lang="en-US" dirty="0"/>
                <a:t> APIs, python bindings).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/>
                <a:t>Transfers from/to different storages (EOS, DPM, Object Storages, STORM, </a:t>
              </a:r>
              <a:r>
                <a:rPr lang="en-US" dirty="0" err="1"/>
                <a:t>dCache</a:t>
              </a:r>
              <a:r>
                <a:rPr lang="en-US" dirty="0"/>
                <a:t>, CTA, ..).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2414" y="5299308"/>
            <a:ext cx="8058704" cy="969423"/>
            <a:chOff x="661685" y="5712767"/>
            <a:chExt cx="8058704" cy="969423"/>
          </a:xfrm>
        </p:grpSpPr>
        <p:pic>
          <p:nvPicPr>
            <p:cNvPr id="18" name="Picture 17" descr="Screenshot 2017-12-15 12.31.1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85" y="5712767"/>
              <a:ext cx="698500" cy="6858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60475" y="5884602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Intelligence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60831" y="5758860"/>
              <a:ext cx="58595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dirty="0"/>
                <a:t>Parallel transfers scheduling and optimization  to get the most from network without burning the storages.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/>
                <a:t>Priorities/Activities support for transfers classification. </a:t>
              </a: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457200" y="6475446"/>
            <a:ext cx="2133600" cy="365125"/>
          </a:xfrm>
        </p:spPr>
        <p:txBody>
          <a:bodyPr/>
          <a:lstStyle/>
          <a:p>
            <a:r>
              <a:rPr lang="en-US"/>
              <a:t>10/09/18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2973966" y="6475446"/>
            <a:ext cx="2895600" cy="365125"/>
          </a:xfrm>
        </p:spPr>
        <p:txBody>
          <a:bodyPr/>
          <a:lstStyle/>
          <a:p>
            <a:r>
              <a:rPr lang="en-US"/>
              <a:t>File Transfer Service at Exabyte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0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418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FTS intro</a:t>
            </a:r>
          </a:p>
          <a:p>
            <a:r>
              <a:rPr lang="en-US" sz="4000" b="1" dirty="0"/>
              <a:t>FTS architecture &amp; components</a:t>
            </a:r>
          </a:p>
          <a:p>
            <a:r>
              <a:rPr lang="en-US" dirty="0"/>
              <a:t>Multi-protocol support &amp; gfal2</a:t>
            </a:r>
          </a:p>
          <a:p>
            <a:pPr lvl="1"/>
            <a:r>
              <a:rPr lang="en-US" dirty="0"/>
              <a:t>WLCG DOMA TPC</a:t>
            </a:r>
          </a:p>
          <a:p>
            <a:pPr lvl="1"/>
            <a:r>
              <a:rPr lang="en-US" dirty="0"/>
              <a:t>CTA integration</a:t>
            </a:r>
          </a:p>
          <a:p>
            <a:r>
              <a:rPr lang="en-US" dirty="0"/>
              <a:t>Web access &amp; Monitoring </a:t>
            </a:r>
          </a:p>
          <a:p>
            <a:r>
              <a:rPr lang="en-US" dirty="0"/>
              <a:t>CERN instances</a:t>
            </a:r>
          </a:p>
          <a:p>
            <a:pPr lvl="1"/>
            <a:r>
              <a:rPr lang="en-US" dirty="0"/>
              <a:t>DAQ  use case</a:t>
            </a:r>
          </a:p>
          <a:p>
            <a:pPr lvl="1"/>
            <a:r>
              <a:rPr lang="en-US" dirty="0"/>
              <a:t>FTS public</a:t>
            </a:r>
          </a:p>
          <a:p>
            <a:r>
              <a:rPr lang="en-US" dirty="0"/>
              <a:t>On going activities</a:t>
            </a:r>
          </a:p>
          <a:p>
            <a:pPr lvl="1"/>
            <a:r>
              <a:rPr lang="en-US" dirty="0"/>
              <a:t>Upcoming release</a:t>
            </a:r>
          </a:p>
          <a:p>
            <a:pPr lvl="1"/>
            <a:r>
              <a:rPr lang="en-US" dirty="0"/>
              <a:t>XDC project</a:t>
            </a:r>
          </a:p>
          <a:p>
            <a:pPr lvl="1"/>
            <a:r>
              <a:rPr lang="en-US" dirty="0"/>
              <a:t>Last Mile Transfers (LMT)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301" y="0"/>
            <a:ext cx="3860166" cy="176798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52657" y="6456804"/>
            <a:ext cx="2133600" cy="365125"/>
          </a:xfrm>
        </p:spPr>
        <p:txBody>
          <a:bodyPr/>
          <a:lstStyle/>
          <a:p>
            <a:r>
              <a:rPr lang="en-US"/>
              <a:t>10/09/18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35596"/>
            <a:ext cx="2895600" cy="365125"/>
          </a:xfrm>
        </p:spPr>
        <p:txBody>
          <a:bodyPr/>
          <a:lstStyle/>
          <a:p>
            <a:r>
              <a:rPr lang="en-US"/>
              <a:t>File Transfer Service at Exabyte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94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302" y="-5357"/>
            <a:ext cx="3860166" cy="17679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4308" y="4696757"/>
            <a:ext cx="6662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FTS distributes the majority of Large Hadron Collider data across the World LHC Computing Grid (WLCG) infrastructure.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Developed at CERN.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A37F40-8132-D348-8AF3-7652CCA41B98}"/>
              </a:ext>
            </a:extLst>
          </p:cNvPr>
          <p:cNvSpPr/>
          <p:nvPr/>
        </p:nvSpPr>
        <p:spPr>
          <a:xfrm>
            <a:off x="645828" y="2172403"/>
            <a:ext cx="1731981" cy="29906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6157F8-FF0A-0045-80FF-59ABDA317C83}"/>
              </a:ext>
            </a:extLst>
          </p:cNvPr>
          <p:cNvSpPr/>
          <p:nvPr/>
        </p:nvSpPr>
        <p:spPr>
          <a:xfrm>
            <a:off x="798228" y="2324804"/>
            <a:ext cx="1385943" cy="8265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A092E3-3254-5244-A5A6-663F01B60E37}"/>
              </a:ext>
            </a:extLst>
          </p:cNvPr>
          <p:cNvSpPr/>
          <p:nvPr/>
        </p:nvSpPr>
        <p:spPr>
          <a:xfrm>
            <a:off x="797330" y="3151349"/>
            <a:ext cx="1385943" cy="8265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7182F3-8BDE-CA4A-92B9-5CBEEC0146B3}"/>
              </a:ext>
            </a:extLst>
          </p:cNvPr>
          <p:cNvSpPr/>
          <p:nvPr/>
        </p:nvSpPr>
        <p:spPr>
          <a:xfrm>
            <a:off x="808985" y="4011961"/>
            <a:ext cx="1385943" cy="8265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74E0E7-5A12-514E-ABBF-C7787E94A697}"/>
              </a:ext>
            </a:extLst>
          </p:cNvPr>
          <p:cNvCxnSpPr>
            <a:stCxn id="16" idx="2"/>
          </p:cNvCxnSpPr>
          <p:nvPr/>
        </p:nvCxnSpPr>
        <p:spPr>
          <a:xfrm flipH="1">
            <a:off x="1511817" y="5163029"/>
            <a:ext cx="2" cy="6544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7A4DD4-30F9-A545-BC65-A321636E8332}"/>
              </a:ext>
            </a:extLst>
          </p:cNvPr>
          <p:cNvCxnSpPr/>
          <p:nvPr/>
        </p:nvCxnSpPr>
        <p:spPr>
          <a:xfrm>
            <a:off x="1511817" y="5817452"/>
            <a:ext cx="17696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n 24">
            <a:extLst>
              <a:ext uri="{FF2B5EF4-FFF2-40B4-BE49-F238E27FC236}">
                <a16:creationId xmlns:a16="http://schemas.microsoft.com/office/drawing/2014/main" id="{3442659B-1C7F-E747-857C-13EB6E5A2561}"/>
              </a:ext>
            </a:extLst>
          </p:cNvPr>
          <p:cNvSpPr/>
          <p:nvPr/>
        </p:nvSpPr>
        <p:spPr>
          <a:xfrm>
            <a:off x="3301593" y="5684389"/>
            <a:ext cx="1800337" cy="71179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0C6284-7FED-5B4B-8513-E813D411F562}"/>
              </a:ext>
            </a:extLst>
          </p:cNvPr>
          <p:cNvSpPr txBox="1"/>
          <p:nvPr/>
        </p:nvSpPr>
        <p:spPr>
          <a:xfrm>
            <a:off x="3669257" y="5855622"/>
            <a:ext cx="106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MySQL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F59564-3EC7-9B44-84CC-23DF60E5CDD6}"/>
              </a:ext>
            </a:extLst>
          </p:cNvPr>
          <p:cNvSpPr txBox="1"/>
          <p:nvPr/>
        </p:nvSpPr>
        <p:spPr>
          <a:xfrm>
            <a:off x="1043861" y="2473617"/>
            <a:ext cx="90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5B37EF-FA3E-7E42-B02D-7467EF24B446}"/>
              </a:ext>
            </a:extLst>
          </p:cNvPr>
          <p:cNvSpPr txBox="1"/>
          <p:nvPr/>
        </p:nvSpPr>
        <p:spPr>
          <a:xfrm>
            <a:off x="1033102" y="3303874"/>
            <a:ext cx="90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Bring online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FA279-E1E2-7D42-9B54-CB443499B234}"/>
              </a:ext>
            </a:extLst>
          </p:cNvPr>
          <p:cNvSpPr txBox="1"/>
          <p:nvPr/>
        </p:nvSpPr>
        <p:spPr>
          <a:xfrm>
            <a:off x="1033101" y="4223752"/>
            <a:ext cx="903641" cy="38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REST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D8DF8B-C916-6243-8418-1C635E139464}"/>
              </a:ext>
            </a:extLst>
          </p:cNvPr>
          <p:cNvSpPr/>
          <p:nvPr/>
        </p:nvSpPr>
        <p:spPr>
          <a:xfrm>
            <a:off x="3369949" y="2174196"/>
            <a:ext cx="1731981" cy="29906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052F249-DD11-4940-A922-D4AF5A7D0A6B}"/>
              </a:ext>
            </a:extLst>
          </p:cNvPr>
          <p:cNvSpPr/>
          <p:nvPr/>
        </p:nvSpPr>
        <p:spPr>
          <a:xfrm>
            <a:off x="3522349" y="2326597"/>
            <a:ext cx="1385943" cy="8265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071825-C3EE-F94C-9CA0-4060F55539B5}"/>
              </a:ext>
            </a:extLst>
          </p:cNvPr>
          <p:cNvSpPr/>
          <p:nvPr/>
        </p:nvSpPr>
        <p:spPr>
          <a:xfrm>
            <a:off x="3521451" y="3153142"/>
            <a:ext cx="1385943" cy="8265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1CA42E-4071-7049-9B5F-CE6A2CFA25F4}"/>
              </a:ext>
            </a:extLst>
          </p:cNvPr>
          <p:cNvSpPr/>
          <p:nvPr/>
        </p:nvSpPr>
        <p:spPr>
          <a:xfrm>
            <a:off x="3533106" y="4013754"/>
            <a:ext cx="1385943" cy="8265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F48FCE-1144-004E-A272-D90DBAAEB21C}"/>
              </a:ext>
            </a:extLst>
          </p:cNvPr>
          <p:cNvSpPr txBox="1"/>
          <p:nvPr/>
        </p:nvSpPr>
        <p:spPr>
          <a:xfrm>
            <a:off x="3767982" y="2475410"/>
            <a:ext cx="903641" cy="38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630DC6-9B5E-294F-AD10-84D92C3629EF}"/>
              </a:ext>
            </a:extLst>
          </p:cNvPr>
          <p:cNvSpPr txBox="1"/>
          <p:nvPr/>
        </p:nvSpPr>
        <p:spPr>
          <a:xfrm>
            <a:off x="3757223" y="3305667"/>
            <a:ext cx="903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Bring online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D918CD-EA14-1B4E-A255-FDA4497B9369}"/>
              </a:ext>
            </a:extLst>
          </p:cNvPr>
          <p:cNvSpPr txBox="1"/>
          <p:nvPr/>
        </p:nvSpPr>
        <p:spPr>
          <a:xfrm>
            <a:off x="3757222" y="4225545"/>
            <a:ext cx="903641" cy="38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REST</a:t>
            </a:r>
            <a:endParaRPr lang="en-US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1F0DC1-D7C3-0C40-817D-29EA89CA8FA1}"/>
              </a:ext>
            </a:extLst>
          </p:cNvPr>
          <p:cNvCxnSpPr>
            <a:endCxn id="25" idx="1"/>
          </p:cNvCxnSpPr>
          <p:nvPr/>
        </p:nvCxnSpPr>
        <p:spPr>
          <a:xfrm>
            <a:off x="4201760" y="5214192"/>
            <a:ext cx="2" cy="4701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8AD1CD5D-4ED3-DC45-99FD-5CD80D8628A1}"/>
              </a:ext>
            </a:extLst>
          </p:cNvPr>
          <p:cNvSpPr/>
          <p:nvPr/>
        </p:nvSpPr>
        <p:spPr>
          <a:xfrm>
            <a:off x="6428706" y="2134607"/>
            <a:ext cx="1628503" cy="11207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B246A2-D5CE-CE40-8995-C312165FDCB3}"/>
              </a:ext>
            </a:extLst>
          </p:cNvPr>
          <p:cNvCxnSpPr>
            <a:stCxn id="31" idx="3"/>
          </p:cNvCxnSpPr>
          <p:nvPr/>
        </p:nvCxnSpPr>
        <p:spPr>
          <a:xfrm flipV="1">
            <a:off x="4908292" y="2324804"/>
            <a:ext cx="1541930" cy="415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39577CD-B0A5-F04C-ABEC-5BD12C0DD8DD}"/>
              </a:ext>
            </a:extLst>
          </p:cNvPr>
          <p:cNvSpPr/>
          <p:nvPr/>
        </p:nvSpPr>
        <p:spPr>
          <a:xfrm>
            <a:off x="6533007" y="2188635"/>
            <a:ext cx="1406506" cy="4754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5FDA20F-244E-A149-8341-04B92C9A4C1A}"/>
              </a:ext>
            </a:extLst>
          </p:cNvPr>
          <p:cNvSpPr txBox="1"/>
          <p:nvPr/>
        </p:nvSpPr>
        <p:spPr>
          <a:xfrm>
            <a:off x="6599891" y="2263193"/>
            <a:ext cx="138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Optimizer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7DBDC7-5CEF-4F43-94C5-89A3677F8846}"/>
              </a:ext>
            </a:extLst>
          </p:cNvPr>
          <p:cNvSpPr/>
          <p:nvPr/>
        </p:nvSpPr>
        <p:spPr>
          <a:xfrm>
            <a:off x="6533007" y="2698832"/>
            <a:ext cx="1406506" cy="4754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9C3BA0-292C-2D43-8E6E-7C66B5F99C89}"/>
              </a:ext>
            </a:extLst>
          </p:cNvPr>
          <p:cNvSpPr txBox="1"/>
          <p:nvPr/>
        </p:nvSpPr>
        <p:spPr>
          <a:xfrm>
            <a:off x="6578375" y="2689048"/>
            <a:ext cx="138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Scheduler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1E82A65-855E-A64D-89D5-4A2D37058DA0}"/>
              </a:ext>
            </a:extLst>
          </p:cNvPr>
          <p:cNvCxnSpPr/>
          <p:nvPr/>
        </p:nvCxnSpPr>
        <p:spPr>
          <a:xfrm flipH="1">
            <a:off x="7229511" y="3174252"/>
            <a:ext cx="6749" cy="6276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4807348B-7FBB-D947-963A-8D2BE1734A1F}"/>
              </a:ext>
            </a:extLst>
          </p:cNvPr>
          <p:cNvSpPr/>
          <p:nvPr/>
        </p:nvSpPr>
        <p:spPr>
          <a:xfrm>
            <a:off x="6282835" y="3827267"/>
            <a:ext cx="2065468" cy="155472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A5D042-12A8-3044-A571-CC0E8E360678}"/>
              </a:ext>
            </a:extLst>
          </p:cNvPr>
          <p:cNvSpPr txBox="1"/>
          <p:nvPr/>
        </p:nvSpPr>
        <p:spPr>
          <a:xfrm>
            <a:off x="6597798" y="3991070"/>
            <a:ext cx="134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Fts-</a:t>
            </a:r>
            <a:r>
              <a:rPr lang="en-US" dirty="0" err="1"/>
              <a:t>Url</a:t>
            </a:r>
            <a:r>
              <a:rPr lang="en-US" dirty="0"/>
              <a:t>-Copy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EFFD8B6-0372-244B-9CA8-4C912B9C43D7}"/>
              </a:ext>
            </a:extLst>
          </p:cNvPr>
          <p:cNvSpPr/>
          <p:nvPr/>
        </p:nvSpPr>
        <p:spPr>
          <a:xfrm>
            <a:off x="6450222" y="4616791"/>
            <a:ext cx="1735524" cy="68989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CD0923-0CA1-6949-ACB8-C1686A5D05CA}"/>
              </a:ext>
            </a:extLst>
          </p:cNvPr>
          <p:cNvSpPr txBox="1"/>
          <p:nvPr/>
        </p:nvSpPr>
        <p:spPr>
          <a:xfrm>
            <a:off x="6952226" y="4777070"/>
            <a:ext cx="68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Gfal2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29174A-FE72-2D45-9138-0D9EE4ED9A10}"/>
              </a:ext>
            </a:extLst>
          </p:cNvPr>
          <p:cNvSpPr txBox="1"/>
          <p:nvPr/>
        </p:nvSpPr>
        <p:spPr>
          <a:xfrm>
            <a:off x="2642293" y="3442373"/>
            <a:ext cx="39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/>
              <a:t>…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6E78D81-DCDE-C241-921C-4D0F99D344BF}"/>
              </a:ext>
            </a:extLst>
          </p:cNvPr>
          <p:cNvSpPr txBox="1"/>
          <p:nvPr/>
        </p:nvSpPr>
        <p:spPr>
          <a:xfrm>
            <a:off x="6282835" y="5817452"/>
            <a:ext cx="2519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Multi-protocols support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53E3111-B3CA-2E4D-A2BE-BABC86E5E79C}"/>
              </a:ext>
            </a:extLst>
          </p:cNvPr>
          <p:cNvCxnSpPr>
            <a:stCxn id="50" idx="0"/>
          </p:cNvCxnSpPr>
          <p:nvPr/>
        </p:nvCxnSpPr>
        <p:spPr>
          <a:xfrm flipH="1" flipV="1">
            <a:off x="7529655" y="5381989"/>
            <a:ext cx="12975" cy="43546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356EBBD-7CB8-9147-A19E-910D4D28A6EA}"/>
              </a:ext>
            </a:extLst>
          </p:cNvPr>
          <p:cNvSpPr txBox="1"/>
          <p:nvPr/>
        </p:nvSpPr>
        <p:spPr>
          <a:xfrm>
            <a:off x="26363" y="6179202"/>
            <a:ext cx="140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Client Access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1875AB5-8AF2-9848-8064-638C75F60DAA}"/>
              </a:ext>
            </a:extLst>
          </p:cNvPr>
          <p:cNvCxnSpPr>
            <a:stCxn id="52" idx="0"/>
            <a:endCxn id="22" idx="2"/>
          </p:cNvCxnSpPr>
          <p:nvPr/>
        </p:nvCxnSpPr>
        <p:spPr>
          <a:xfrm flipV="1">
            <a:off x="727581" y="4838506"/>
            <a:ext cx="774376" cy="134069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09A4726-04B1-4046-8C3F-3D972246CE50}"/>
              </a:ext>
            </a:extLst>
          </p:cNvPr>
          <p:cNvCxnSpPr>
            <a:stCxn id="52" idx="0"/>
          </p:cNvCxnSpPr>
          <p:nvPr/>
        </p:nvCxnSpPr>
        <p:spPr>
          <a:xfrm flipV="1">
            <a:off x="727581" y="4944358"/>
            <a:ext cx="2746559" cy="123484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22239D4A-9F5E-5047-A08A-C02BB6C5DCED}"/>
              </a:ext>
            </a:extLst>
          </p:cNvPr>
          <p:cNvSpPr txBox="1"/>
          <p:nvPr/>
        </p:nvSpPr>
        <p:spPr>
          <a:xfrm>
            <a:off x="0" y="3257872"/>
            <a:ext cx="1143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Transfers </a:t>
            </a:r>
          </a:p>
          <a:p>
            <a:r>
              <a:rPr lang="en-US" dirty="0">
                <a:solidFill>
                  <a:srgbClr val="008000"/>
                </a:solidFill>
              </a:rPr>
              <a:t>from tapes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9C2BD37-0E00-3649-B3ED-B880354EE9FC}"/>
              </a:ext>
            </a:extLst>
          </p:cNvPr>
          <p:cNvCxnSpPr/>
          <p:nvPr/>
        </p:nvCxnSpPr>
        <p:spPr>
          <a:xfrm>
            <a:off x="797330" y="3633331"/>
            <a:ext cx="246531" cy="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FF51A17-511E-FE4F-BB52-4A5DFBDBA081}"/>
              </a:ext>
            </a:extLst>
          </p:cNvPr>
          <p:cNvSpPr txBox="1"/>
          <p:nvPr/>
        </p:nvSpPr>
        <p:spPr>
          <a:xfrm>
            <a:off x="1732190" y="1733427"/>
            <a:ext cx="261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Horizontal scalability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ACD4059-3D0C-6942-804D-0552025ED09B}"/>
              </a:ext>
            </a:extLst>
          </p:cNvPr>
          <p:cNvSpPr txBox="1"/>
          <p:nvPr/>
        </p:nvSpPr>
        <p:spPr>
          <a:xfrm>
            <a:off x="5713076" y="1726136"/>
            <a:ext cx="320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Optimizes parallel transfers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7211F66-0D56-7746-807B-1FCF7C88B1AF}"/>
              </a:ext>
            </a:extLst>
          </p:cNvPr>
          <p:cNvSpPr txBox="1"/>
          <p:nvPr/>
        </p:nvSpPr>
        <p:spPr>
          <a:xfrm>
            <a:off x="68505" y="5349499"/>
            <a:ext cx="124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(HA Proxy)</a:t>
            </a:r>
          </a:p>
        </p:txBody>
      </p:sp>
    </p:spTree>
    <p:extLst>
      <p:ext uri="{BB962C8B-B14F-4D97-AF65-F5344CB8AC3E}">
        <p14:creationId xmlns:p14="http://schemas.microsoft.com/office/powerpoint/2010/main" val="115871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578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b="1" dirty="0"/>
              <a:t>Transfer Scheduler</a:t>
            </a:r>
            <a:endParaRPr lang="en-US" sz="3500" dirty="0"/>
          </a:p>
          <a:p>
            <a:r>
              <a:rPr lang="en-US" sz="3000" dirty="0"/>
              <a:t>For each link transfers are prioritized according to:</a:t>
            </a:r>
          </a:p>
          <a:p>
            <a:pPr lvl="1"/>
            <a:r>
              <a:rPr lang="en-US" dirty="0"/>
              <a:t>Transfer Priority </a:t>
            </a:r>
          </a:p>
          <a:p>
            <a:pPr lvl="2"/>
            <a:r>
              <a:rPr lang="en-US" dirty="0"/>
              <a:t>provided by the users</a:t>
            </a:r>
          </a:p>
          <a:p>
            <a:pPr lvl="1"/>
            <a:r>
              <a:rPr lang="en-US" dirty="0"/>
              <a:t>Activities shares</a:t>
            </a:r>
          </a:p>
          <a:p>
            <a:pPr lvl="2"/>
            <a:r>
              <a:rPr lang="en-US" dirty="0"/>
              <a:t>Slots weights associated to transfers activities ( labels assigned to transfers )</a:t>
            </a:r>
          </a:p>
          <a:p>
            <a:pPr lvl="1"/>
            <a:r>
              <a:rPr lang="en-US" dirty="0"/>
              <a:t>VO shares </a:t>
            </a:r>
          </a:p>
          <a:p>
            <a:pPr lvl="2"/>
            <a:r>
              <a:rPr lang="en-US" dirty="0"/>
              <a:t>Links weights associated to VOs</a:t>
            </a:r>
          </a:p>
          <a:p>
            <a:r>
              <a:rPr lang="en-US" sz="3000" dirty="0"/>
              <a:t>Links are randomly scheduled within  VO now</a:t>
            </a:r>
          </a:p>
          <a:p>
            <a:pPr lvl="1"/>
            <a:r>
              <a:rPr lang="en-US" dirty="0"/>
              <a:t>Plan to give more priority to links having Sources /Destinations with high throughput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24" y="0"/>
            <a:ext cx="3860166" cy="176798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52657" y="6456804"/>
            <a:ext cx="2133600" cy="365125"/>
          </a:xfrm>
        </p:spPr>
        <p:txBody>
          <a:bodyPr/>
          <a:lstStyle/>
          <a:p>
            <a:r>
              <a:rPr lang="en-US"/>
              <a:t>10/09/18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435596"/>
            <a:ext cx="2895600" cy="365125"/>
          </a:xfrm>
        </p:spPr>
        <p:txBody>
          <a:bodyPr/>
          <a:lstStyle/>
          <a:p>
            <a:r>
              <a:rPr lang="en-US"/>
              <a:t>File Transfer Service at Exabyte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35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641"/>
            <a:ext cx="8229600" cy="594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Transfer Optimizer</a:t>
            </a:r>
          </a:p>
        </p:txBody>
      </p:sp>
      <p:pic>
        <p:nvPicPr>
          <p:cNvPr id="4" name="Picture 3" descr="FT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50" y="0"/>
            <a:ext cx="3860166" cy="176798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10/09/18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File Transfer Service at Exabyte scale</a:t>
            </a:r>
          </a:p>
        </p:txBody>
      </p:sp>
      <p:pic>
        <p:nvPicPr>
          <p:cNvPr id="5" name="Picture 4" descr="Screenshot 2017-12-15 16.07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34" y="2194561"/>
            <a:ext cx="5839016" cy="29907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AD0BA4-341C-BA4B-A97C-8407BF39C455}"/>
              </a:ext>
            </a:extLst>
          </p:cNvPr>
          <p:cNvSpPr/>
          <p:nvPr/>
        </p:nvSpPr>
        <p:spPr>
          <a:xfrm>
            <a:off x="1105574" y="5309148"/>
            <a:ext cx="6521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Number or Streams per transfer are also optimized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based on the file size and the transfer queue (if enough transfers on a link we always use 1 stream per file)</a:t>
            </a:r>
          </a:p>
        </p:txBody>
      </p:sp>
    </p:spTree>
    <p:extLst>
      <p:ext uri="{BB962C8B-B14F-4D97-AF65-F5344CB8AC3E}">
        <p14:creationId xmlns:p14="http://schemas.microsoft.com/office/powerpoint/2010/main" val="3965217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1814</Words>
  <Application>Microsoft Macintosh PowerPoint</Application>
  <PresentationFormat>On-screen Show (4:3)</PresentationFormat>
  <Paragraphs>425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Mangal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Arsuaga Rios</dc:creator>
  <cp:lastModifiedBy>Microsoft Office User</cp:lastModifiedBy>
  <cp:revision>592</cp:revision>
  <dcterms:created xsi:type="dcterms:W3CDTF">2017-12-15T10:25:11Z</dcterms:created>
  <dcterms:modified xsi:type="dcterms:W3CDTF">2018-09-09T18:39:45Z</dcterms:modified>
</cp:coreProperties>
</file>