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41" r:id="rId3"/>
    <p:sldId id="343" r:id="rId4"/>
    <p:sldId id="335" r:id="rId5"/>
    <p:sldId id="338" r:id="rId6"/>
    <p:sldId id="339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</p:sldIdLst>
  <p:sldSz cx="9144000" cy="6858000" type="screen4x3"/>
  <p:notesSz cx="6746875" cy="9913938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kern="1200">
        <a:solidFill>
          <a:srgbClr val="000000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rgbClr val="000000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rgbClr val="000000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rgbClr val="000000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rgbClr val="000000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D60093"/>
    <a:srgbClr val="663300"/>
    <a:srgbClr val="000099"/>
    <a:srgbClr val="008000"/>
    <a:srgbClr val="006600"/>
    <a:srgbClr val="33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0" autoAdjust="0"/>
    <p:restoredTop sz="94655" autoAdjust="0"/>
  </p:normalViewPr>
  <p:slideViewPr>
    <p:cSldViewPr>
      <p:cViewPr varScale="1">
        <p:scale>
          <a:sx n="101" d="100"/>
          <a:sy n="101" d="100"/>
        </p:scale>
        <p:origin x="-1044" y="-96"/>
      </p:cViewPr>
      <p:guideLst>
        <p:guide orient="horz" pos="4224"/>
        <p:guide pos="9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41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defTabSz="912813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2700" y="0"/>
            <a:ext cx="29241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8638"/>
            <a:ext cx="29241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defTabSz="912813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2700" y="9418638"/>
            <a:ext cx="29241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D33DA05-E1B3-4183-A66A-686BC490D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41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41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2950"/>
            <a:ext cx="4956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708525"/>
            <a:ext cx="5397500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7050"/>
            <a:ext cx="29241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417050"/>
            <a:ext cx="29241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DF32C65-3525-4B17-8755-FC7C68168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DE6E3-6D78-460E-8BFD-10F91C0F7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ACDCE-DC53-4F09-BA82-E49088FB0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6BCEA-CA8D-4FC3-8981-6B10FBD41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4456E-238B-4B95-AE42-6C90CD07A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F9522-6A28-4AC8-97BA-7D7179647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78DEA-F27D-4E3A-8E83-CD85010E8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B3DAE-5528-4EEA-A9EC-F33633907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D38F5-D54E-4FC5-B81E-3080F071C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33D33-E43A-4CFB-B2AE-51A01360F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602FE-312B-4351-B3D9-4FADEC6D1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184D0-3AD1-4CB9-867D-C75BA9FA9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1E39A-82C2-4C50-83CB-D71CD1D76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4C17564-C36C-4D57-9916-2B39FF856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9"/>
          <p:cNvSpPr txBox="1">
            <a:spLocks noChangeArrowheads="1"/>
          </p:cNvSpPr>
          <p:nvPr/>
        </p:nvSpPr>
        <p:spPr bwMode="auto">
          <a:xfrm>
            <a:off x="1447800" y="4678363"/>
            <a:ext cx="7543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Wingdings" pitchFamily="2" charset="2"/>
              <a:buNone/>
            </a:pPr>
            <a:r>
              <a:rPr lang="en-US" sz="2800" b="1">
                <a:solidFill>
                  <a:schemeClr val="tx1"/>
                </a:solidFill>
                <a:latin typeface="Times New Roman" pitchFamily="18" charset="0"/>
              </a:rPr>
              <a:t>GRID2018</a:t>
            </a:r>
          </a:p>
          <a:p>
            <a:pPr algn="r">
              <a:buFont typeface="Wingdings" pitchFamily="2" charset="2"/>
              <a:buNone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NRC KI – ITEP</a:t>
            </a:r>
          </a:p>
          <a:p>
            <a:pPr algn="r">
              <a:buFont typeface="Wingdings" pitchFamily="2" charset="2"/>
              <a:buNone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I.Korolko, V.Kolosov, M.Prokudin</a:t>
            </a:r>
          </a:p>
        </p:txBody>
      </p:sp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152400" y="1143000"/>
            <a:ext cx="8839200" cy="3200400"/>
          </a:xfrm>
          <a:prstGeom prst="rect">
            <a:avLst/>
          </a:prstGeom>
          <a:gradFill rotWithShape="0">
            <a:gsLst>
              <a:gs pos="0">
                <a:srgbClr val="47762F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>
              <a:spcBef>
                <a:spcPct val="0"/>
              </a:spcBef>
            </a:pPr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Experience with ITEP-FRRC </a:t>
            </a:r>
          </a:p>
          <a:p>
            <a:pPr marL="838200" indent="-838200" algn="ctr">
              <a:spcBef>
                <a:spcPct val="0"/>
              </a:spcBef>
            </a:pPr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HPC facility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  <a:gradFill rotWithShape="0">
            <a:gsLst>
              <a:gs pos="0">
                <a:srgbClr val="47762F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</a:rPr>
              <a:t>Effective (green) water cooling</a:t>
            </a:r>
            <a:endParaRPr lang="en-US" sz="4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Text Box 78"/>
          <p:cNvSpPr txBox="1">
            <a:spLocks noChangeArrowheads="1"/>
          </p:cNvSpPr>
          <p:nvPr/>
        </p:nvSpPr>
        <p:spPr bwMode="auto">
          <a:xfrm>
            <a:off x="381000" y="563880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JAEGGI cooler with massive copper heat exchanger which is irrigated with water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during hot summer period (need to decrease water hardness – special water station)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Poplar blossom is a headache…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SC_17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324600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  <a:gradFill rotWithShape="0">
            <a:gsLst>
              <a:gs pos="0">
                <a:srgbClr val="47762F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</a:rPr>
              <a:t>Cooling efficiency</a:t>
            </a:r>
            <a:endParaRPr lang="en-US" sz="4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Text Box 78"/>
          <p:cNvSpPr txBox="1">
            <a:spLocks noChangeArrowheads="1"/>
          </p:cNvSpPr>
          <p:nvPr/>
        </p:nvSpPr>
        <p:spPr bwMode="auto">
          <a:xfrm>
            <a:off x="381000" y="6019800"/>
            <a:ext cx="8305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year time interval: September 2017 – September 2018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Below 30 degrees (at the entrance of computer boxes), but bin size is too rough </a:t>
            </a:r>
          </a:p>
        </p:txBody>
      </p:sp>
      <p:pic>
        <p:nvPicPr>
          <p:cNvPr id="7" name="Рисунок 6" descr="temperature_ou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0800"/>
            <a:ext cx="9144000" cy="2412000"/>
          </a:xfrm>
          <a:prstGeom prst="rect">
            <a:avLst/>
          </a:prstGeom>
        </p:spPr>
      </p:pic>
      <p:pic>
        <p:nvPicPr>
          <p:cNvPr id="8" name="Рисунок 7" descr="temperature_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05600"/>
            <a:ext cx="9144000" cy="253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  <a:gradFill rotWithShape="0">
            <a:gsLst>
              <a:gs pos="0">
                <a:srgbClr val="47762F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</a:rPr>
              <a:t>Cooling efficiency</a:t>
            </a:r>
            <a:endParaRPr lang="en-US" sz="4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Text Box 78"/>
          <p:cNvSpPr txBox="1">
            <a:spLocks noChangeArrowheads="1"/>
          </p:cNvSpPr>
          <p:nvPr/>
        </p:nvSpPr>
        <p:spPr bwMode="auto">
          <a:xfrm>
            <a:off x="381000" y="6019800"/>
            <a:ext cx="8305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summer months: June 2018 – August 2018    ~10% of electricity is spent for cooling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would add chiller for reliability and safety…. (and special roof from the direct sun) </a:t>
            </a:r>
          </a:p>
        </p:txBody>
      </p:sp>
      <p:pic>
        <p:nvPicPr>
          <p:cNvPr id="6" name="Рисунок 5" descr="temperature_out_3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0800"/>
            <a:ext cx="9144000" cy="2412000"/>
          </a:xfrm>
          <a:prstGeom prst="rect">
            <a:avLst/>
          </a:prstGeom>
        </p:spPr>
      </p:pic>
      <p:pic>
        <p:nvPicPr>
          <p:cNvPr id="9" name="Рисунок 8" descr="temperature_in_3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05600"/>
            <a:ext cx="9144000" cy="253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  <a:gradFill rotWithShape="0">
            <a:gsLst>
              <a:gs pos="0">
                <a:srgbClr val="47762F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</a:rPr>
              <a:t>Computing hardware</a:t>
            </a:r>
            <a:endParaRPr lang="en-US" sz="4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152400" y="990600"/>
            <a:ext cx="8839200" cy="556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CPU: 16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20 x 2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AMD 6272 16 cores x 2.1 GHz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(10240 cores)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Gb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RAM per core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GPU: 40 x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Nvidia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Kepler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K20X (8 servers)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 storage system: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1080 Tb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lustre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distributed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filesystem</a:t>
            </a:r>
            <a:endParaRPr lang="en-US" sz="2000" kern="0" dirty="0" smtClean="0">
              <a:solidFill>
                <a:schemeClr val="tx1"/>
              </a:solidFill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CPU power:		58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TFlops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GPU power:		40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TFlops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Peak power consumption:	180 kW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Cooling power:		18 kW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Online:				98% (last 3 years) 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stops, each about a week due to cooling maintenance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load:			more than 90%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  <a:gradFill rotWithShape="0">
            <a:gsLst>
              <a:gs pos="0">
                <a:srgbClr val="47762F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</a:rPr>
              <a:t>System load</a:t>
            </a:r>
            <a:endParaRPr lang="en-US" sz="4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4" name="Рисунок 3" descr="runing_job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3168000"/>
          </a:xfrm>
          <a:prstGeom prst="rect">
            <a:avLst/>
          </a:prstGeom>
        </p:spPr>
      </p:pic>
      <p:sp>
        <p:nvSpPr>
          <p:cNvPr id="5" name="Text Box 78"/>
          <p:cNvSpPr txBox="1">
            <a:spLocks noChangeArrowheads="1"/>
          </p:cNvSpPr>
          <p:nvPr/>
        </p:nvSpPr>
        <p:spPr bwMode="auto">
          <a:xfrm>
            <a:off x="381000" y="4648200"/>
            <a:ext cx="8305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year time interval: September 2017 – September 2018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Almost all the time system is full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Users (Lattice QCD) prefer to have more memory – up to 16 GB per job</a:t>
            </a:r>
          </a:p>
          <a:p>
            <a:pPr marL="342900" indent="-34290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(last year we have switched off 25% of CPUs to save electricity)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  <a:gradFill rotWithShape="0">
            <a:gsLst>
              <a:gs pos="0">
                <a:srgbClr val="47762F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</a:rPr>
              <a:t>Lessons we have learnt</a:t>
            </a:r>
            <a:endParaRPr lang="en-US" sz="4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Text Box 78"/>
          <p:cNvSpPr txBox="1">
            <a:spLocks noChangeArrowheads="1"/>
          </p:cNvSpPr>
          <p:nvPr/>
        </p:nvSpPr>
        <p:spPr bwMode="auto">
          <a:xfrm>
            <a:off x="152400" y="1143000"/>
            <a:ext cx="8610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NEVER believe in advertising hype – try to test hardware yourself (16 cores = 8 pairs)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Three year warranty looks OK (10 broken blades were found after 2 years already)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Today quality decreases while the prices go up (fans in power supplies)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try to buy 20-30% reserve power supplies and fans for them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In 2011 2 GB per core looked OK, today it is not enough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modern 32 core processors – do we really need them… (lattice QCD needs)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Special servers for data analysis (need more experience)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6. Green cooling technology is OK but for small systems we would add 2 things: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 roof from the sun (up to 10 kW additional heating)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 chiller for hottest summer time (2 months)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7. Think about possibility of future upgrade from the first days of project (we did)</a:t>
            </a:r>
          </a:p>
          <a:p>
            <a:pPr marL="342900" indent="-34290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  <a:gradFill rotWithShape="0">
            <a:gsLst>
              <a:gs pos="0">
                <a:srgbClr val="47762F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</a:rPr>
              <a:t>Ready for upgrade</a:t>
            </a:r>
            <a:endParaRPr lang="en-US" sz="4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Text Box 78"/>
          <p:cNvSpPr txBox="1">
            <a:spLocks noChangeArrowheads="1"/>
          </p:cNvSpPr>
          <p:nvPr/>
        </p:nvSpPr>
        <p:spPr bwMode="auto">
          <a:xfrm>
            <a:off x="152400" y="2056180"/>
            <a:ext cx="861060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time to upgrade the hardware of ITEP facility.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About 30% of hardware could be reused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Infiniband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network equipment, racks)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need to buy new blades and file servers only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the same electricity we can increase: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CPU power by a factor of 5-6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capacity of mass storage system by a factor of 5</a:t>
            </a:r>
          </a:p>
          <a:p>
            <a:pPr marL="342900" indent="-34290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  <a:gradFill rotWithShape="0">
            <a:gsLst>
              <a:gs pos="0">
                <a:srgbClr val="47762F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FAIR-Russia supercomputer project</a:t>
            </a:r>
          </a:p>
        </p:txBody>
      </p:sp>
      <p:sp>
        <p:nvSpPr>
          <p:cNvPr id="3075" name="Text Box 78"/>
          <p:cNvSpPr txBox="1">
            <a:spLocks noChangeArrowheads="1"/>
          </p:cNvSpPr>
          <p:nvPr/>
        </p:nvSpPr>
        <p:spPr bwMode="auto">
          <a:xfrm>
            <a:off x="457200" y="1298575"/>
            <a:ext cx="85344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400" b="1" dirty="0"/>
              <a:t>Project was suggested by GSI and ITEP scientists and</a:t>
            </a:r>
          </a:p>
          <a:p>
            <a:pPr marL="342900" indent="-342900"/>
            <a:r>
              <a:rPr lang="en-US" sz="2400" b="1" dirty="0"/>
              <a:t>supported in 2011-2014</a:t>
            </a:r>
          </a:p>
          <a:p>
            <a:pPr marL="342900" indent="-342900"/>
            <a:r>
              <a:rPr lang="en-US" sz="2400" b="1" dirty="0"/>
              <a:t>by ROSATOM corporation and Helmholtz association.</a:t>
            </a:r>
          </a:p>
          <a:p>
            <a:pPr marL="342900" indent="-342900"/>
            <a:r>
              <a:rPr lang="en-US" sz="2400" b="1" dirty="0"/>
              <a:t>(85% ROSATOM + 15% Helmholtz + green cooling)</a:t>
            </a:r>
          </a:p>
          <a:p>
            <a:pPr marL="342900" indent="-342900"/>
            <a:endParaRPr lang="en-US" sz="2400" b="1" dirty="0"/>
          </a:p>
          <a:p>
            <a:pPr marL="342900" indent="-342900"/>
            <a:r>
              <a:rPr lang="en-US" sz="2400" dirty="0"/>
              <a:t>The main aim was to build 10K cores facility</a:t>
            </a:r>
          </a:p>
          <a:p>
            <a:pPr marL="342900" indent="-342900"/>
            <a:r>
              <a:rPr lang="en-US" sz="2400" dirty="0"/>
              <a:t>Which was done in 4 years and about </a:t>
            </a:r>
            <a:r>
              <a:rPr lang="en-US" sz="2400" dirty="0" smtClean="0"/>
              <a:t>130M </a:t>
            </a:r>
            <a:r>
              <a:rPr lang="en-US" sz="2400" dirty="0" err="1"/>
              <a:t>roubles</a:t>
            </a:r>
            <a:endParaRPr lang="en-US" sz="2400" dirty="0"/>
          </a:p>
          <a:p>
            <a:pPr marL="342900" indent="-342900"/>
            <a:r>
              <a:rPr lang="en-US" sz="2400" dirty="0"/>
              <a:t>Container, cooling system </a:t>
            </a:r>
            <a:r>
              <a:rPr lang="en-US" sz="2400" dirty="0" smtClean="0"/>
              <a:t>(green technology) </a:t>
            </a:r>
            <a:r>
              <a:rPr lang="en-US" sz="2400" dirty="0"/>
              <a:t>came from GSI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  <a:gradFill rotWithShape="0">
            <a:gsLst>
              <a:gs pos="0">
                <a:srgbClr val="47762F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Aims for FAIR-Russia supercomputer</a:t>
            </a:r>
          </a:p>
        </p:txBody>
      </p:sp>
      <p:sp>
        <p:nvSpPr>
          <p:cNvPr id="4" name="Text Box 78"/>
          <p:cNvSpPr txBox="1">
            <a:spLocks noChangeArrowheads="1"/>
          </p:cNvSpPr>
          <p:nvPr/>
        </p:nvSpPr>
        <p:spPr bwMode="auto">
          <a:xfrm>
            <a:off x="152400" y="1524000"/>
            <a:ext cx="88392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/>
              <a:t>Optimization </a:t>
            </a:r>
            <a:r>
              <a:rPr lang="en-US" sz="2400" dirty="0"/>
              <a:t>of FAIR detectors (CBM, Panda and others)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/>
              <a:t>Development of reconstruction algorithms </a:t>
            </a:r>
            <a:r>
              <a:rPr lang="en-US" sz="2400" dirty="0"/>
              <a:t>for FAIR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/>
              <a:t>Lattice QCD calculations</a:t>
            </a:r>
            <a:r>
              <a:rPr lang="en-US" sz="2400" dirty="0"/>
              <a:t> (former </a:t>
            </a:r>
            <a:r>
              <a:rPr lang="en-US" sz="2400" dirty="0" err="1"/>
              <a:t>M.Polikarpov</a:t>
            </a:r>
            <a:r>
              <a:rPr lang="en-US" sz="2400" dirty="0"/>
              <a:t> laboratory)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b="1" dirty="0"/>
              <a:t>CBM experiment - </a:t>
            </a:r>
            <a:r>
              <a:rPr lang="en-US" sz="2400" dirty="0"/>
              <a:t>study of “cold” and dense </a:t>
            </a:r>
            <a:r>
              <a:rPr lang="en-US" sz="2400" dirty="0" err="1"/>
              <a:t>barionic</a:t>
            </a:r>
            <a:r>
              <a:rPr lang="en-US" sz="2400" dirty="0"/>
              <a:t> matter</a:t>
            </a:r>
          </a:p>
          <a:p>
            <a:pPr>
              <a:defRPr/>
            </a:pPr>
            <a:r>
              <a:rPr lang="en-US" sz="2400" dirty="0"/>
              <a:t>up to 10 MHz event rate (T0 is not known – 4D reconstruction)</a:t>
            </a:r>
          </a:p>
          <a:p>
            <a:pPr>
              <a:defRPr/>
            </a:pPr>
            <a:r>
              <a:rPr lang="en-US" sz="2400" dirty="0"/>
              <a:t>up to 1500 secondary particles per </a:t>
            </a:r>
            <a:r>
              <a:rPr lang="en-US" sz="2400" dirty="0" err="1"/>
              <a:t>Au+Au</a:t>
            </a:r>
            <a:r>
              <a:rPr lang="en-US" sz="2400" dirty="0"/>
              <a:t> central collision</a:t>
            </a:r>
          </a:p>
          <a:p>
            <a:pPr>
              <a:defRPr/>
            </a:pPr>
            <a:r>
              <a:rPr lang="en-US" sz="2400" dirty="0"/>
              <a:t>No hardware trigger system – need to analyze all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  <a:gradFill rotWithShape="0">
            <a:gsLst>
              <a:gs pos="0">
                <a:srgbClr val="47762F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2011 – commissioning of 1</a:t>
            </a:r>
            <a:r>
              <a:rPr lang="en-US" sz="4000" baseline="30000">
                <a:solidFill>
                  <a:schemeClr val="tx2"/>
                </a:solidFill>
                <a:latin typeface="Times New Roman" pitchFamily="18" charset="0"/>
              </a:rPr>
              <a:t>st</a:t>
            </a:r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 stage</a:t>
            </a:r>
          </a:p>
        </p:txBody>
      </p:sp>
      <p:sp>
        <p:nvSpPr>
          <p:cNvPr id="5123" name="Text Box 672"/>
          <p:cNvSpPr txBox="1">
            <a:spLocks noChangeArrowheads="1"/>
          </p:cNvSpPr>
          <p:nvPr/>
        </p:nvSpPr>
        <p:spPr bwMode="auto">
          <a:xfrm>
            <a:off x="457200" y="5976938"/>
            <a:ext cx="83058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stage was mounted in ITEP computer center in December 2011</a:t>
            </a:r>
          </a:p>
          <a:p>
            <a:r>
              <a:rPr lang="en-US"/>
              <a:t>2560 CPU cores (16 cores AMD) – intensively used by first users</a:t>
            </a:r>
            <a:endParaRPr lang="ru-RU"/>
          </a:p>
        </p:txBody>
      </p:sp>
      <p:pic>
        <p:nvPicPr>
          <p:cNvPr id="5124" name="Picture 6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1166813"/>
            <a:ext cx="7705725" cy="4524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gradFill rotWithShape="0">
            <a:gsLst>
              <a:gs pos="0">
                <a:srgbClr val="47762F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2011-2012 preparation of facility site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971550"/>
            <a:ext cx="7913687" cy="49133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148" name="Text Box 672"/>
          <p:cNvSpPr txBox="1">
            <a:spLocks noChangeArrowheads="1"/>
          </p:cNvSpPr>
          <p:nvPr/>
        </p:nvSpPr>
        <p:spPr bwMode="auto">
          <a:xfrm>
            <a:off x="457200" y="5976938"/>
            <a:ext cx="830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2011-2012 preparation of place for container and cooler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  <a:gradFill rotWithShape="0">
            <a:gsLst>
              <a:gs pos="0">
                <a:srgbClr val="47762F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2012 – delivery of container and cooler</a:t>
            </a:r>
          </a:p>
        </p:txBody>
      </p:sp>
      <p:sp>
        <p:nvSpPr>
          <p:cNvPr id="7171" name="Text Box 672"/>
          <p:cNvSpPr txBox="1">
            <a:spLocks noChangeArrowheads="1"/>
          </p:cNvSpPr>
          <p:nvPr/>
        </p:nvSpPr>
        <p:spPr bwMode="auto">
          <a:xfrm>
            <a:off x="457200" y="6335713"/>
            <a:ext cx="830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October 2012 – container and cooler were delivered and installed in ITEP</a:t>
            </a:r>
          </a:p>
        </p:txBody>
      </p:sp>
      <p:pic>
        <p:nvPicPr>
          <p:cNvPr id="717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88" y="920750"/>
            <a:ext cx="794702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  <a:gradFill rotWithShape="0">
            <a:gsLst>
              <a:gs pos="0">
                <a:srgbClr val="47762F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</a:rPr>
              <a:t>2013 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</a:rPr>
              <a:t>– 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</a:rPr>
              <a:t>container and cooling are ready</a:t>
            </a:r>
            <a:endParaRPr lang="en-US" sz="4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" name="Picture 4" descr="DSC_17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7696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  <a:gradFill rotWithShape="0">
            <a:gsLst>
              <a:gs pos="0">
                <a:srgbClr val="47762F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</a:rPr>
              <a:t>Green Cube at GSI (February 2016)</a:t>
            </a:r>
            <a:endParaRPr lang="en-US" sz="4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4" name="Рисунок 3" descr="fig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990600"/>
            <a:ext cx="7407674" cy="4961312"/>
          </a:xfrm>
          <a:prstGeom prst="rect">
            <a:avLst/>
          </a:prstGeom>
        </p:spPr>
      </p:pic>
      <p:sp>
        <p:nvSpPr>
          <p:cNvPr id="6" name="Text Box 672"/>
          <p:cNvSpPr txBox="1">
            <a:spLocks noChangeArrowheads="1"/>
          </p:cNvSpPr>
          <p:nvPr/>
        </p:nvSpPr>
        <p:spPr bwMode="auto">
          <a:xfrm>
            <a:off x="609600" y="6172200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Green container in ITEP is a small brother of Green Cube at GSI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  <a:gradFill rotWithShape="0">
            <a:gsLst>
              <a:gs pos="0">
                <a:srgbClr val="47762F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</a:rPr>
              <a:t>Effective (green) water cooling</a:t>
            </a:r>
            <a:endParaRPr lang="en-US" sz="4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4" name="Рисунок 3" descr="IMG_1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0800" y="1524000"/>
            <a:ext cx="5283200" cy="3962400"/>
          </a:xfrm>
          <a:prstGeom prst="rect">
            <a:avLst/>
          </a:prstGeom>
        </p:spPr>
      </p:pic>
      <p:sp>
        <p:nvSpPr>
          <p:cNvPr id="5" name="Text Box 78"/>
          <p:cNvSpPr txBox="1">
            <a:spLocks noChangeArrowheads="1"/>
          </p:cNvSpPr>
          <p:nvPr/>
        </p:nvSpPr>
        <p:spPr bwMode="auto">
          <a:xfrm>
            <a:off x="304800" y="5955268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Hot water is collected from passive rear doors and then is pumped to the street cooler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12" descr="IMG_19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0574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2389</TotalTime>
  <Words>601</Words>
  <Application>Microsoft Office PowerPoint</Application>
  <PresentationFormat>Экран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ECAL_Monit_April2004</dc:title>
  <dc:creator>Ivan Korolko</dc:creator>
  <cp:lastModifiedBy>Admin</cp:lastModifiedBy>
  <cp:revision>416</cp:revision>
  <dcterms:created xsi:type="dcterms:W3CDTF">2003-04-09T20:29:41Z</dcterms:created>
  <dcterms:modified xsi:type="dcterms:W3CDTF">2018-09-13T05:43:43Z</dcterms:modified>
</cp:coreProperties>
</file>