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6" r:id="rId3"/>
    <p:sldId id="267" r:id="rId4"/>
    <p:sldId id="263" r:id="rId5"/>
    <p:sldId id="261" r:id="rId6"/>
    <p:sldId id="264" r:id="rId7"/>
    <p:sldId id="262" r:id="rId8"/>
    <p:sldId id="265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EBE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3312" autoAdjust="0"/>
  </p:normalViewPr>
  <p:slideViewPr>
    <p:cSldViewPr snapToGrid="0">
      <p:cViewPr varScale="1">
        <p:scale>
          <a:sx n="58" d="100"/>
          <a:sy n="58" d="100"/>
        </p:scale>
        <p:origin x="96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прив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8E6D-EB0D-4F20-A070-D4A5802EE3BE}" type="datetime1">
              <a:rPr lang="ru-RU" smtClean="0"/>
              <a:t>10.09.2018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пок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15C76-9605-4B31-BC78-30B34C6FE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413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прив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D5BBA-F3FC-4121-ABA7-1F152D9B0C75}" type="datetime1">
              <a:rPr lang="ru-RU" smtClean="0"/>
              <a:t>10.09.2018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пок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A6FC3-EBE7-44B2-9E43-CD2E6FCC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395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20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3CB7-C782-4425-9BDF-B579FC815287}" type="datetime1">
              <a:rPr lang="en-US" smtClean="0"/>
              <a:t>9/10/2018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A43-0916-4DB5-83A0-5BC1B4A2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2AB9-5506-4367-AD81-5278063BCBA4}" type="datetime1">
              <a:rPr lang="en-US" smtClean="0"/>
              <a:t>9/10/2018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A43-0916-4DB5-83A0-5BC1B4A2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594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4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1362635"/>
          </a:xfrm>
          <a:prstGeom prst="rect">
            <a:avLst/>
          </a:prstGeom>
          <a:solidFill>
            <a:srgbClr val="1B0EBE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2530894" y="103699"/>
            <a:ext cx="79319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/>
              </a:rPr>
              <a:t>Multi-Agent </a:t>
            </a:r>
          </a:p>
          <a:p>
            <a:pPr algn="ctr" defTabSz="457200"/>
            <a:r>
              <a:rPr lang="en-US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/>
              </a:rPr>
              <a:t>Information 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/>
              </a:rPr>
              <a:t>and </a:t>
            </a:r>
            <a:r>
              <a:rPr lang="en-US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/>
              </a:rPr>
              <a:t>Analytical System 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8280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4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5E0E-49B1-45B1-9CC0-BE7E65C768A7}" type="datetime1">
              <a:rPr lang="en-US" smtClean="0"/>
              <a:t>9/10/2018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A43-0916-4DB5-83A0-5BC1B4A2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9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6EF-592C-42D6-A43A-B1600B35D0D9}" type="datetime1">
              <a:rPr lang="en-US" smtClean="0"/>
              <a:t>9/10/2018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A43-0916-4DB5-83A0-5BC1B4A2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2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95F1-6CDC-4A0D-80E9-DBCF5B876453}" type="datetime1">
              <a:rPr lang="en-US" smtClean="0"/>
              <a:t>9/10/2018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A43-0916-4DB5-83A0-5BC1B4A2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4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90D4-B895-4379-B661-6065A3AC8926}" type="datetime1">
              <a:rPr lang="en-US" smtClean="0"/>
              <a:t>9/10/2018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A43-0916-4DB5-83A0-5BC1B4A2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98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EAB0-D3CA-45B5-9597-FCD352A713B8}" type="datetime1">
              <a:rPr lang="en-US" smtClean="0"/>
              <a:t>9/10/2018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A43-0916-4DB5-83A0-5BC1B4A2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2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7FA4-547D-43E5-8A53-846D30226EAA}" type="datetime1">
              <a:rPr lang="en-US" smtClean="0"/>
              <a:t>9/10/2018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A43-0916-4DB5-83A0-5BC1B4A2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9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7CCC0-56BC-48E8-A800-115FE2E25231}" type="datetime1">
              <a:rPr lang="en-US" smtClean="0"/>
              <a:t>9/10/2018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A1A43-0916-4DB5-83A0-5BC1B4A2557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090206" y="6438459"/>
            <a:ext cx="1101793" cy="42421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438458"/>
            <a:ext cx="2919484" cy="424214"/>
          </a:xfrm>
          <a:prstGeom prst="rect">
            <a:avLst/>
          </a:prstGeom>
          <a:solidFill>
            <a:srgbClr val="1B0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Koshlan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823882" y="6438457"/>
            <a:ext cx="4285130" cy="42421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 System for BRICS Analysis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975406" y="6438458"/>
            <a:ext cx="4184694" cy="427164"/>
          </a:xfrm>
          <a:prstGeom prst="rect">
            <a:avLst/>
          </a:prstGeom>
          <a:solidFill>
            <a:srgbClr val="1B0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GRID-2018,</a:t>
            </a:r>
            <a:r>
              <a:rPr lang="en-US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September 10, 2018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6995" y="6447423"/>
            <a:ext cx="937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3ED9375-2765-445D-84E2-009ADDA990C9}" type="slidenum">
              <a:rPr lang="ru-RU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9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1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jinr.ru/conferenceDisplay.py?confId=44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73824" y="2573014"/>
            <a:ext cx="104535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3200" b="1" dirty="0">
                <a:ln w="0"/>
                <a:latin typeface="Century Gothic" panose="020B0502020202020204"/>
              </a:rPr>
              <a:t>Agent Technology Situational Express Analysis</a:t>
            </a:r>
          </a:p>
          <a:p>
            <a:pPr algn="ctr" defTabSz="457200"/>
            <a:r>
              <a:rPr lang="en-US" sz="3200" b="1" dirty="0">
                <a:ln w="0"/>
                <a:latin typeface="Century Gothic" panose="020B0502020202020204"/>
              </a:rPr>
              <a:t>in Assessment of Technological Development Level </a:t>
            </a:r>
            <a:endParaRPr lang="en-US" sz="3200" b="1" dirty="0" smtClean="0">
              <a:ln w="0"/>
              <a:latin typeface="Century Gothic" panose="020B0502020202020204"/>
            </a:endParaRPr>
          </a:p>
          <a:p>
            <a:pPr algn="ctr" defTabSz="457200"/>
            <a:r>
              <a:rPr lang="en-US" sz="3200" b="1" dirty="0" smtClean="0">
                <a:ln w="0"/>
                <a:latin typeface="Century Gothic" panose="020B0502020202020204"/>
              </a:rPr>
              <a:t>of </a:t>
            </a:r>
            <a:r>
              <a:rPr lang="en-US" sz="3200" b="1" dirty="0">
                <a:ln w="0"/>
                <a:latin typeface="Century Gothic" panose="020B0502020202020204"/>
              </a:rPr>
              <a:t>the BRICS Countries</a:t>
            </a:r>
          </a:p>
        </p:txBody>
      </p:sp>
      <p:pic>
        <p:nvPicPr>
          <p:cNvPr id="12" name="Picture 2" descr="The 8th International Conference &quot;Distributed Computing and Grid-technologies in Science and Education&quot; (GRID 201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01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990645" y="4751733"/>
            <a:ext cx="84198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ru-RU" sz="1800" dirty="0" smtClean="0"/>
              <a:t> </a:t>
            </a:r>
            <a:r>
              <a:rPr lang="ru-RU" sz="1800" b="1" dirty="0"/>
              <a:t> </a:t>
            </a:r>
            <a:r>
              <a:rPr lang="en-US" sz="1800" b="1" dirty="0" smtClean="0"/>
              <a:t>PhD student</a:t>
            </a:r>
            <a:r>
              <a:rPr lang="ru-RU" sz="1800" b="1" dirty="0" smtClean="0"/>
              <a:t> </a:t>
            </a:r>
            <a:r>
              <a:rPr lang="en-US" sz="1800" b="1" dirty="0" smtClean="0"/>
              <a:t>E</a:t>
            </a:r>
            <a:r>
              <a:rPr lang="ru-RU" sz="1800" b="1" dirty="0" smtClean="0"/>
              <a:t>. </a:t>
            </a:r>
            <a:r>
              <a:rPr lang="en-US" sz="1800" b="1" dirty="0"/>
              <a:t>S</a:t>
            </a:r>
            <a:r>
              <a:rPr lang="ru-RU" sz="1800" b="1" dirty="0" smtClean="0"/>
              <a:t>.</a:t>
            </a:r>
            <a:r>
              <a:rPr lang="en-US" sz="1800" b="1" dirty="0"/>
              <a:t> </a:t>
            </a:r>
            <a:r>
              <a:rPr lang="en-US" sz="1800" b="1" dirty="0" err="1" smtClean="0"/>
              <a:t>Tretyakov</a:t>
            </a:r>
            <a:r>
              <a:rPr lang="ru-RU" sz="1800" b="1" dirty="0" smtClean="0"/>
              <a:t>¹, </a:t>
            </a:r>
            <a:r>
              <a:rPr lang="en-US" sz="1800" b="1" dirty="0" smtClean="0"/>
              <a:t>prof</a:t>
            </a:r>
            <a:r>
              <a:rPr lang="ru-RU" sz="1800" b="1" dirty="0" smtClean="0"/>
              <a:t>.</a:t>
            </a:r>
            <a:r>
              <a:rPr lang="en-US" sz="1800" b="1" dirty="0"/>
              <a:t> V</a:t>
            </a:r>
            <a:r>
              <a:rPr lang="ru-RU" sz="1800" b="1" dirty="0"/>
              <a:t>. </a:t>
            </a:r>
            <a:r>
              <a:rPr lang="en-US" sz="1800" b="1" dirty="0"/>
              <a:t>V</a:t>
            </a:r>
            <a:r>
              <a:rPr lang="ru-RU" sz="1800" b="1" dirty="0"/>
              <a:t>. </a:t>
            </a:r>
            <a:r>
              <a:rPr lang="en-US" sz="1800" b="1" dirty="0" err="1" smtClean="0"/>
              <a:t>Korenkov</a:t>
            </a:r>
            <a:r>
              <a:rPr lang="ru-RU" sz="1800" b="1" dirty="0" smtClean="0"/>
              <a:t>²,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sz="1800" b="1" dirty="0" smtClean="0"/>
              <a:t>prof</a:t>
            </a:r>
            <a:r>
              <a:rPr lang="ru-RU" sz="1800" b="1" dirty="0" smtClean="0"/>
              <a:t>. </a:t>
            </a:r>
            <a:r>
              <a:rPr lang="en-US" sz="1800" b="1" dirty="0"/>
              <a:t>B</a:t>
            </a:r>
            <a:r>
              <a:rPr lang="ru-RU" sz="1800" b="1" dirty="0"/>
              <a:t>. </a:t>
            </a:r>
            <a:r>
              <a:rPr lang="en-US" sz="1800" b="1" dirty="0"/>
              <a:t>N</a:t>
            </a:r>
            <a:r>
              <a:rPr lang="ru-RU" sz="1800" b="1" dirty="0" smtClean="0"/>
              <a:t>.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Onykij</a:t>
            </a:r>
            <a:r>
              <a:rPr lang="ru-RU" sz="1800" b="1" dirty="0" smtClean="0"/>
              <a:t>¹, </a:t>
            </a:r>
            <a:r>
              <a:rPr lang="en-US" sz="1800" b="1" dirty="0"/>
              <a:t>PhD</a:t>
            </a:r>
            <a:r>
              <a:rPr lang="ru-RU" sz="1800" b="1" dirty="0"/>
              <a:t> </a:t>
            </a:r>
            <a:r>
              <a:rPr lang="en-US" sz="1800" b="1" dirty="0"/>
              <a:t>A</a:t>
            </a:r>
            <a:r>
              <a:rPr lang="ru-RU" sz="1800" b="1" dirty="0"/>
              <a:t>. </a:t>
            </a:r>
            <a:r>
              <a:rPr lang="en-US" sz="1800" b="1" dirty="0"/>
              <a:t>A</a:t>
            </a:r>
            <a:r>
              <a:rPr lang="ru-RU" sz="1800" b="1" dirty="0" smtClean="0"/>
              <a:t>.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Artamonov</a:t>
            </a:r>
            <a:r>
              <a:rPr lang="ru-RU" sz="1800" b="1" dirty="0" smtClean="0"/>
              <a:t>¹</a:t>
            </a:r>
            <a:endParaRPr lang="ru-RU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92175" y="4247148"/>
            <a:ext cx="741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dirty="0" smtClean="0"/>
              <a:t>Diana </a:t>
            </a:r>
            <a:r>
              <a:rPr lang="en-US" sz="2000" b="1" dirty="0" err="1" smtClean="0"/>
              <a:t>Koshlan</a:t>
            </a:r>
            <a:r>
              <a:rPr lang="ru-RU" sz="2000" b="1" dirty="0" smtClean="0"/>
              <a:t>²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66102" y="2049139"/>
            <a:ext cx="12386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dirty="0" smtClean="0">
                <a:effectLst/>
                <a:latin typeface="Helvetica Neue"/>
                <a:hlinkClick r:id="rId3"/>
              </a:rPr>
              <a:t>The 8th International Conference "Distributed Computing and Grid-technologies in Science and Education" (GRID 2018)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830264" y="5475008"/>
            <a:ext cx="8531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i="1" kern="50" baseline="300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Noto Sans CJK SC Regular"/>
                <a:cs typeface="FreeSans"/>
              </a:rPr>
              <a:t>1</a:t>
            </a:r>
            <a:r>
              <a:rPr lang="en-US" i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National Research </a:t>
            </a:r>
            <a:r>
              <a:rPr lang="en-US" i="1" kern="50" dirty="0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Nuclear University </a:t>
            </a:r>
            <a:r>
              <a:rPr lang="en-US" i="1" kern="50" dirty="0" err="1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MEPhI</a:t>
            </a:r>
            <a:r>
              <a:rPr lang="en-US" i="1" kern="50" dirty="0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 (NRNU </a:t>
            </a:r>
            <a:r>
              <a:rPr lang="en-US" i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“</a:t>
            </a:r>
            <a:r>
              <a:rPr lang="en-US" i="1" kern="50" dirty="0" err="1" smtClean="0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MEPhI</a:t>
            </a:r>
            <a:r>
              <a:rPr lang="en-US" i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”)</a:t>
            </a:r>
            <a:r>
              <a:rPr lang="en-US" i="1" kern="5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Noto Sans CJK SC Regular"/>
                <a:cs typeface="FreeSans"/>
              </a:rPr>
              <a:t>, </a:t>
            </a:r>
            <a:r>
              <a:rPr lang="en-US" i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Moscow</a:t>
            </a:r>
            <a:r>
              <a:rPr lang="en-US" i="1" kern="5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Noto Sans CJK SC Regular"/>
                <a:cs typeface="FreeSans"/>
              </a:rPr>
              <a:t>, </a:t>
            </a:r>
            <a:r>
              <a:rPr lang="en-US" i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Russia</a:t>
            </a:r>
            <a:endParaRPr lang="ru-RU" sz="2800" kern="50" dirty="0" smtClean="0">
              <a:solidFill>
                <a:srgbClr val="00000A"/>
              </a:solidFill>
              <a:effectLst/>
              <a:latin typeface="Liberation Serif"/>
              <a:ea typeface="Noto Sans CJK SC Regular"/>
              <a:cs typeface="FreeSans"/>
            </a:endParaRPr>
          </a:p>
          <a:p>
            <a:pPr algn="ctr">
              <a:spcAft>
                <a:spcPts val="0"/>
              </a:spcAft>
            </a:pPr>
            <a:r>
              <a:rPr lang="en-US" i="1" kern="50" baseline="300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Noto Sans CJK SC Regular"/>
                <a:cs typeface="FreeSans"/>
              </a:rPr>
              <a:t>2</a:t>
            </a:r>
            <a:r>
              <a:rPr lang="en-US" i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Joint </a:t>
            </a:r>
            <a:r>
              <a:rPr lang="en-US" i="1" kern="50" dirty="0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Institute for Nuclear </a:t>
            </a:r>
            <a:r>
              <a:rPr lang="en-US" i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Research</a:t>
            </a:r>
            <a:r>
              <a:rPr lang="ru-RU" i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 </a:t>
            </a:r>
            <a:r>
              <a:rPr lang="en-US" i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(JINR), </a:t>
            </a:r>
            <a:r>
              <a:rPr lang="en-US" i="1" kern="50" dirty="0" err="1" smtClean="0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Dubna</a:t>
            </a:r>
            <a:r>
              <a:rPr lang="en-US" i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, Russia</a:t>
            </a:r>
            <a:endParaRPr lang="en-US" i="1" kern="50" dirty="0">
              <a:solidFill>
                <a:srgbClr val="00000A"/>
              </a:solidFill>
              <a:latin typeface="Times New Roman" panose="02020603050405020304" pitchFamily="18" charset="0"/>
              <a:ea typeface="Noto Sans CJK SC Regular"/>
              <a:cs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32658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1211" y="376030"/>
            <a:ext cx="6546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00"/>
            <a:r>
              <a:rPr lang="en-US" sz="5400" b="1" dirty="0" smtClean="0">
                <a:ln/>
                <a:solidFill>
                  <a:srgbClr val="0000CC"/>
                </a:solidFill>
                <a:latin typeface="Century Gothic" panose="020B0502020202020204"/>
              </a:rPr>
              <a:t>Problem Statement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64081" y="1497558"/>
            <a:ext cx="7981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and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operation of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specialized agent system </a:t>
            </a:r>
            <a:endParaRPr lang="ru-RU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concerning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collection and analysis </a:t>
            </a:r>
            <a:endParaRPr lang="ru-RU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BRICS countries'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scientific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publications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6300" y="4264684"/>
            <a:ext cx="4498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carrying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 analytical 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development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scientific activities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BRICS countries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40598" y="4264684"/>
            <a:ext cx="50676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kern="50" dirty="0" smtClean="0">
                <a:solidFill>
                  <a:srgbClr val="00000A"/>
                </a:solidFill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revealing assessment the development level of certain technologies and research in </a:t>
            </a:r>
            <a:r>
              <a:rPr lang="en-US" sz="2400" kern="50" dirty="0">
                <a:solidFill>
                  <a:srgbClr val="00000A"/>
                </a:solidFill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the BRICS countries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Двойная стрелка влево/вверх 6"/>
          <p:cNvSpPr/>
          <p:nvPr/>
        </p:nvSpPr>
        <p:spPr>
          <a:xfrm rot="13491337">
            <a:off x="5065227" y="2992412"/>
            <a:ext cx="1978953" cy="1947243"/>
          </a:xfrm>
          <a:prstGeom prst="leftUpArrow">
            <a:avLst>
              <a:gd name="adj1" fmla="val 6334"/>
              <a:gd name="adj2" fmla="val 14171"/>
              <a:gd name="adj3" fmla="val 18943"/>
            </a:avLst>
          </a:prstGeom>
          <a:solidFill>
            <a:srgbClr val="1B0E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00CC"/>
                </a:solidFill>
              </a:ln>
              <a:solidFill>
                <a:srgbClr val="1B0E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5496" y="4866477"/>
            <a:ext cx="6587361" cy="1023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08000"/>
              </a:lnSpc>
              <a:spcBef>
                <a:spcPts val="600"/>
              </a:spcBef>
            </a:pP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Automatic output of resulting documents with extracted information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30894" y="103699"/>
            <a:ext cx="79319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00"/>
            <a:r>
              <a:rPr lang="en-US" sz="3600" b="1" dirty="0" smtClean="0">
                <a:ln/>
                <a:solidFill>
                  <a:srgbClr val="0000CC"/>
                </a:solidFill>
                <a:latin typeface="Century Gothic" panose="020B0502020202020204"/>
              </a:rPr>
              <a:t>Multi-Agent </a:t>
            </a:r>
          </a:p>
          <a:p>
            <a:pPr algn="ctr" defTabSz="457200"/>
            <a:r>
              <a:rPr lang="en-US" sz="3600" b="1" dirty="0" smtClean="0">
                <a:ln/>
                <a:solidFill>
                  <a:srgbClr val="0000CC"/>
                </a:solidFill>
                <a:latin typeface="Century Gothic" panose="020B0502020202020204"/>
              </a:rPr>
              <a:t>Information </a:t>
            </a:r>
            <a:r>
              <a:rPr lang="en-US" sz="3600" b="1" dirty="0">
                <a:ln/>
                <a:solidFill>
                  <a:srgbClr val="0000CC"/>
                </a:solidFill>
                <a:latin typeface="Century Gothic" panose="020B0502020202020204"/>
              </a:rPr>
              <a:t>and </a:t>
            </a:r>
            <a:r>
              <a:rPr lang="en-US" sz="3600" b="1" dirty="0" smtClean="0">
                <a:ln/>
                <a:solidFill>
                  <a:srgbClr val="0000CC"/>
                </a:solidFill>
                <a:latin typeface="Century Gothic" panose="020B0502020202020204"/>
              </a:rPr>
              <a:t>Analytical System </a:t>
            </a:r>
            <a:endParaRPr lang="ru-RU" sz="3600" b="1" dirty="0">
              <a:ln/>
              <a:solidFill>
                <a:srgbClr val="0000CC"/>
              </a:solidFill>
              <a:latin typeface="Century Gothic" panose="020B050202020202020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9571" y="1717551"/>
            <a:ext cx="9439211" cy="557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lnSpc>
                <a:spcPct val="108000"/>
              </a:lnSpc>
              <a:spcBef>
                <a:spcPts val="600"/>
              </a:spcBef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MIAS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performs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functions in automated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95496" y="2456937"/>
            <a:ext cx="6587360" cy="1023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lnSpc>
                <a:spcPct val="108000"/>
              </a:lnSpc>
              <a:spcBef>
                <a:spcPts val="600"/>
              </a:spcBef>
            </a:pP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scanning of thematic clusters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3277" y="3661707"/>
            <a:ext cx="4867211" cy="1023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lnSpc>
                <a:spcPct val="108000"/>
              </a:lnSpc>
              <a:spcBef>
                <a:spcPts val="600"/>
              </a:spcBef>
            </a:pP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Collection and delivery of news full-text information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469" y="902891"/>
            <a:ext cx="5387185" cy="55305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458" y="0"/>
            <a:ext cx="109572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00"/>
            <a:r>
              <a:rPr lang="en-US" sz="2800" b="1" dirty="0">
                <a:ln/>
                <a:solidFill>
                  <a:srgbClr val="0000CC"/>
                </a:solidFill>
                <a:latin typeface="Century Gothic" panose="020B0502020202020204"/>
              </a:rPr>
              <a:t>Algorithm for </a:t>
            </a:r>
            <a:r>
              <a:rPr lang="en-US" sz="2800" b="1" dirty="0" smtClean="0">
                <a:ln/>
                <a:solidFill>
                  <a:srgbClr val="0000CC"/>
                </a:solidFill>
                <a:latin typeface="Century Gothic" panose="020B0502020202020204"/>
              </a:rPr>
              <a:t>Constructing</a:t>
            </a:r>
          </a:p>
          <a:p>
            <a:pPr algn="ctr" defTabSz="457200"/>
            <a:r>
              <a:rPr lang="en-US" sz="2800" b="1" dirty="0">
                <a:ln/>
                <a:solidFill>
                  <a:srgbClr val="0000CC"/>
                </a:solidFill>
                <a:latin typeface="Century Gothic" panose="020B0502020202020204"/>
              </a:rPr>
              <a:t>o</a:t>
            </a:r>
            <a:r>
              <a:rPr lang="en-US" sz="2800" b="1" dirty="0" smtClean="0">
                <a:ln/>
                <a:solidFill>
                  <a:srgbClr val="0000CC"/>
                </a:solidFill>
                <a:latin typeface="Century Gothic" panose="020B0502020202020204"/>
              </a:rPr>
              <a:t>f Multi-Agent Information and Analytical System</a:t>
            </a:r>
            <a:endParaRPr lang="ru-RU" sz="2800" b="1" dirty="0">
              <a:ln/>
              <a:solidFill>
                <a:srgbClr val="0000CC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779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09" y="831867"/>
            <a:ext cx="4902506" cy="559096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01458" y="0"/>
            <a:ext cx="109572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00"/>
            <a:r>
              <a:rPr lang="en-US" sz="2800" b="1" dirty="0">
                <a:ln/>
                <a:solidFill>
                  <a:srgbClr val="0000CC"/>
                </a:solidFill>
                <a:latin typeface="Century Gothic" panose="020B0502020202020204"/>
              </a:rPr>
              <a:t>Algorithm for </a:t>
            </a:r>
            <a:r>
              <a:rPr lang="en-US" sz="2800" b="1" dirty="0" smtClean="0">
                <a:ln/>
                <a:solidFill>
                  <a:srgbClr val="0000CC"/>
                </a:solidFill>
                <a:latin typeface="Century Gothic" panose="020B0502020202020204"/>
              </a:rPr>
              <a:t>Constructing</a:t>
            </a:r>
          </a:p>
          <a:p>
            <a:pPr algn="ctr" defTabSz="457200"/>
            <a:r>
              <a:rPr lang="en-US" sz="2800" b="1" dirty="0">
                <a:ln/>
                <a:solidFill>
                  <a:srgbClr val="0000CC"/>
                </a:solidFill>
                <a:latin typeface="Century Gothic" panose="020B0502020202020204"/>
              </a:rPr>
              <a:t>o</a:t>
            </a:r>
            <a:r>
              <a:rPr lang="en-US" sz="2800" b="1" dirty="0" smtClean="0">
                <a:ln/>
                <a:solidFill>
                  <a:srgbClr val="0000CC"/>
                </a:solidFill>
                <a:latin typeface="Century Gothic" panose="020B0502020202020204"/>
              </a:rPr>
              <a:t>f Multi-Agent Information and Analytical System</a:t>
            </a:r>
            <a:endParaRPr lang="ru-RU" sz="2800" b="1" dirty="0">
              <a:ln/>
              <a:solidFill>
                <a:srgbClr val="0000CC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996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9399" y="5794999"/>
            <a:ext cx="938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prstClr val="black"/>
                </a:solidFill>
                <a:latin typeface="Century Gothic" panose="020B0502020202020204"/>
              </a:rPr>
              <a:t>Fragment </a:t>
            </a:r>
            <a:r>
              <a:rPr lang="en-US" b="1" dirty="0">
                <a:solidFill>
                  <a:prstClr val="black"/>
                </a:solidFill>
                <a:latin typeface="Century Gothic" panose="020B0502020202020204"/>
              </a:rPr>
              <a:t>of the table "Interrelation between the author and the scientific </a:t>
            </a:r>
            <a:r>
              <a:rPr lang="en-US" b="1" dirty="0" smtClean="0">
                <a:solidFill>
                  <a:prstClr val="black"/>
                </a:solidFill>
                <a:latin typeface="Century Gothic" panose="020B0502020202020204"/>
              </a:rPr>
              <a:t>field</a:t>
            </a:r>
            <a:r>
              <a:rPr lang="en-US" b="1" dirty="0" smtClean="0">
                <a:solidFill>
                  <a:prstClr val="black"/>
                </a:solidFill>
                <a:latin typeface="Century Gothic" panose="020B0502020202020204"/>
              </a:rPr>
              <a:t>"</a:t>
            </a:r>
            <a:endParaRPr lang="ru-RU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9898" y="582513"/>
            <a:ext cx="109572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00"/>
            <a:r>
              <a:rPr lang="en-US" sz="3200" b="1" dirty="0">
                <a:ln/>
                <a:solidFill>
                  <a:srgbClr val="0000CC"/>
                </a:solidFill>
                <a:latin typeface="Century Gothic" panose="020B0502020202020204"/>
              </a:rPr>
              <a:t>Fragments of the R</a:t>
            </a:r>
            <a:r>
              <a:rPr lang="en-US" sz="3200" b="1" dirty="0" smtClean="0">
                <a:ln/>
                <a:solidFill>
                  <a:srgbClr val="0000CC"/>
                </a:solidFill>
                <a:latin typeface="Century Gothic" panose="020B0502020202020204"/>
              </a:rPr>
              <a:t>esulting </a:t>
            </a:r>
            <a:r>
              <a:rPr lang="en-US" sz="3200" b="1" dirty="0">
                <a:ln/>
                <a:solidFill>
                  <a:srgbClr val="0000CC"/>
                </a:solidFill>
                <a:latin typeface="Century Gothic" panose="020B0502020202020204"/>
              </a:rPr>
              <a:t>Excel </a:t>
            </a:r>
            <a:r>
              <a:rPr lang="en-US" sz="3200" b="1" dirty="0" smtClean="0">
                <a:ln/>
                <a:solidFill>
                  <a:srgbClr val="0000CC"/>
                </a:solidFill>
                <a:latin typeface="Century Gothic" panose="020B0502020202020204"/>
              </a:rPr>
              <a:t>Spreadsheets</a:t>
            </a:r>
            <a:endParaRPr lang="ru-RU" sz="3200" b="1" dirty="0" smtClean="0">
              <a:ln/>
              <a:solidFill>
                <a:srgbClr val="0000CC"/>
              </a:solidFill>
              <a:latin typeface="Century Gothic" panose="020B0502020202020204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7519"/>
          <a:stretch/>
        </p:blipFill>
        <p:spPr>
          <a:xfrm>
            <a:off x="0" y="1704488"/>
            <a:ext cx="12006906" cy="355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85027" y="5957223"/>
            <a:ext cx="780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entury Gothic" panose="020B0502020202020204"/>
              </a:rPr>
              <a:t>Fragment of the table "Publication activity of scientific organizations"</a:t>
            </a:r>
            <a:endParaRPr lang="ru-RU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47" y="7022571"/>
            <a:ext cx="9677432" cy="33876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4194" b="14411"/>
          <a:stretch/>
        </p:blipFill>
        <p:spPr>
          <a:xfrm>
            <a:off x="1262860" y="804429"/>
            <a:ext cx="10051277" cy="51665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9894" y="219654"/>
            <a:ext cx="109572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00"/>
            <a:r>
              <a:rPr lang="en-US" sz="3200" b="1" dirty="0">
                <a:ln/>
                <a:solidFill>
                  <a:srgbClr val="0000CC"/>
                </a:solidFill>
                <a:latin typeface="Century Gothic" panose="020B0502020202020204"/>
              </a:rPr>
              <a:t>Fragments of the R</a:t>
            </a:r>
            <a:r>
              <a:rPr lang="en-US" sz="3200" b="1" dirty="0" smtClean="0">
                <a:ln/>
                <a:solidFill>
                  <a:srgbClr val="0000CC"/>
                </a:solidFill>
                <a:latin typeface="Century Gothic" panose="020B0502020202020204"/>
              </a:rPr>
              <a:t>esulting </a:t>
            </a:r>
            <a:r>
              <a:rPr lang="en-US" sz="3200" b="1" dirty="0">
                <a:ln/>
                <a:solidFill>
                  <a:srgbClr val="0000CC"/>
                </a:solidFill>
                <a:latin typeface="Century Gothic" panose="020B0502020202020204"/>
              </a:rPr>
              <a:t>Excel </a:t>
            </a:r>
            <a:r>
              <a:rPr lang="en-US" sz="3200" b="1" dirty="0" smtClean="0">
                <a:ln/>
                <a:solidFill>
                  <a:srgbClr val="0000CC"/>
                </a:solidFill>
                <a:latin typeface="Century Gothic" panose="020B0502020202020204"/>
              </a:rPr>
              <a:t>Spreadsheets</a:t>
            </a:r>
            <a:endParaRPr lang="ru-RU" sz="3200" b="1" dirty="0" smtClean="0">
              <a:ln/>
              <a:solidFill>
                <a:srgbClr val="0000CC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294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6072" y="1322932"/>
            <a:ext cx="9577361" cy="4609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spcAft>
                <a:spcPts val="1200"/>
              </a:spcAf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a result of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conducted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following objects were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developed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 defTabSz="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 control loop for data collecting and processing, containing the algorithm of the search agents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 defTabSz="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integrated database on publications of scientists in the BRICS countries (including scripts for creating a database and corresponding data views in Excel format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 defTabSz="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 of final excel-tables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9964" y="254177"/>
            <a:ext cx="32095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00"/>
            <a:r>
              <a:rPr lang="en-US" sz="5400" b="1" dirty="0" smtClean="0">
                <a:ln/>
                <a:solidFill>
                  <a:srgbClr val="0000CC"/>
                </a:solidFill>
                <a:latin typeface="Century Gothic" panose="020B0502020202020204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4116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7501" y="3407310"/>
            <a:ext cx="94012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00"/>
            <a:r>
              <a:rPr lang="en-US" sz="6000" b="1" dirty="0" smtClean="0">
                <a:ln/>
                <a:solidFill>
                  <a:srgbClr val="0000CC"/>
                </a:solidFill>
                <a:latin typeface="Century Gothic" panose="020B0502020202020204"/>
              </a:rPr>
              <a:t>Thank </a:t>
            </a:r>
            <a:r>
              <a:rPr lang="en-US" sz="6000" b="1" dirty="0">
                <a:ln/>
                <a:solidFill>
                  <a:srgbClr val="0000CC"/>
                </a:solidFill>
                <a:latin typeface="Century Gothic" panose="020B0502020202020204"/>
              </a:rPr>
              <a:t>y</a:t>
            </a:r>
            <a:r>
              <a:rPr lang="en-US" sz="6000" b="1" dirty="0" smtClean="0">
                <a:ln/>
                <a:solidFill>
                  <a:srgbClr val="0000CC"/>
                </a:solidFill>
                <a:latin typeface="Century Gothic" panose="020B0502020202020204"/>
              </a:rPr>
              <a:t>ou </a:t>
            </a:r>
          </a:p>
          <a:p>
            <a:pPr algn="ctr" defTabSz="457200"/>
            <a:r>
              <a:rPr lang="en-US" sz="6000" b="1" dirty="0" smtClean="0">
                <a:ln/>
                <a:solidFill>
                  <a:srgbClr val="0000CC"/>
                </a:solidFill>
                <a:latin typeface="Century Gothic" panose="020B0502020202020204"/>
              </a:rPr>
              <a:t>for your attention</a:t>
            </a:r>
            <a:r>
              <a:rPr lang="en-US" sz="6000" b="1" dirty="0">
                <a:ln/>
                <a:solidFill>
                  <a:srgbClr val="0000CC"/>
                </a:solidFill>
                <a:latin typeface="Century Gothic" panose="020B0502020202020204"/>
              </a:rPr>
              <a:t>!</a:t>
            </a:r>
            <a:endParaRPr lang="ru-RU" sz="6000" b="1" dirty="0">
              <a:ln/>
              <a:solidFill>
                <a:srgbClr val="0000CC"/>
              </a:solidFill>
              <a:latin typeface="Century Gothic" panose="020B0502020202020204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0629" y="143928"/>
            <a:ext cx="11951574" cy="2055117"/>
            <a:chOff x="427199" y="18609"/>
            <a:chExt cx="11655004" cy="1831118"/>
          </a:xfrm>
          <a:effectLst/>
        </p:grpSpPr>
        <p:pic>
          <p:nvPicPr>
            <p:cNvPr id="5" name="Picture 4" descr="ÐÐ°ÑÑÐ¸Ð½ÐºÐ¸ Ð¿Ð¾ Ð·Ð°Ð¿ÑÐ¾ÑÑ Ð»Ð¾Ð³Ð¾ÑÐ¸Ð¿ Ð¼Ð¸ÑÐ¸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99" y="18610"/>
              <a:ext cx="1862837" cy="18311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6" name="Picture 6" descr="ÐÐ°ÑÑÐ¸Ð½ÐºÐ¸ Ð¿Ð¾ Ð·Ð°Ð¿ÑÐ¾ÑÑ Ð¾Ð¸ÑÐ¸ Ð´ÑÐ±Ð½Ð° Ð»Ð¾Ð³Ð¾ÑÐ¸Ð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4057" y="18609"/>
              <a:ext cx="2288146" cy="18311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7" name="Picture 8" descr="ÐÐ°ÑÑÐ¸Ð½ÐºÐ¸ Ð¿Ð¾ Ð·Ð°Ð¿ÑÐ¾ÑÑ ÑÐ°Ñ Ð´ÑÐ±Ð½Ð° Ð»Ð¾Ð³Ð¾ÑÐ¸Ð¿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2921" y="18609"/>
              <a:ext cx="1862837" cy="18311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8" name="Picture 10" descr="ÐÐ°ÑÑÐ¸Ð½ÐºÐ¸ Ð¿Ð¾ Ð·Ð°Ð¿ÑÐ¾ÑÑ ÑÐ½Ð¸Ð²ÐµÑÑÐ¸ÑÐµÑ Ð´ÑÐ±Ð½Ð° Ð»Ð¾Ð³Ð¾ÑÐ¸Ð¿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335" y="18610"/>
              <a:ext cx="1849727" cy="18311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9" name="Picture 12" descr="ÐÐ°ÑÑÐ¸Ð½ÐºÐ¸ Ð¿Ð¾ Ð·Ð°Ð¿ÑÐ¾ÑÑ ÑÐ½Ð¸Ð²ÐµÑÑÐ¸ÑÐµÑ Ð´ÑÐ±Ð½Ð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54" y="18609"/>
              <a:ext cx="2998261" cy="18270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87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1305</TotalTime>
  <Words>195</Words>
  <Application>Microsoft Office PowerPoint</Application>
  <PresentationFormat>Широкоэкранный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FreeSans</vt:lpstr>
      <vt:lpstr>Helvetica Neue</vt:lpstr>
      <vt:lpstr>Liberation Serif</vt:lpstr>
      <vt:lpstr>Noto Sans CJK SC Regular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 Кошлань</dc:creator>
  <cp:lastModifiedBy>Диана Кошлань</cp:lastModifiedBy>
  <cp:revision>78</cp:revision>
  <dcterms:created xsi:type="dcterms:W3CDTF">2018-08-31T14:19:10Z</dcterms:created>
  <dcterms:modified xsi:type="dcterms:W3CDTF">2018-09-09T22:56:08Z</dcterms:modified>
</cp:coreProperties>
</file>