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337" r:id="rId3"/>
    <p:sldId id="364" r:id="rId4"/>
    <p:sldId id="352" r:id="rId5"/>
    <p:sldId id="338" r:id="rId6"/>
    <p:sldId id="353" r:id="rId7"/>
    <p:sldId id="341" r:id="rId8"/>
    <p:sldId id="340" r:id="rId9"/>
    <p:sldId id="342" r:id="rId10"/>
    <p:sldId id="330" r:id="rId11"/>
    <p:sldId id="331" r:id="rId12"/>
    <p:sldId id="332" r:id="rId13"/>
    <p:sldId id="333" r:id="rId14"/>
    <p:sldId id="334" r:id="rId15"/>
    <p:sldId id="350" r:id="rId16"/>
    <p:sldId id="351" r:id="rId17"/>
    <p:sldId id="363" r:id="rId18"/>
    <p:sldId id="359" r:id="rId19"/>
    <p:sldId id="365" r:id="rId20"/>
    <p:sldId id="361" r:id="rId21"/>
    <p:sldId id="366" r:id="rId22"/>
    <p:sldId id="315" r:id="rId23"/>
    <p:sldId id="35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AD3"/>
    <a:srgbClr val="008000"/>
    <a:srgbClr val="83C8DD"/>
    <a:srgbClr val="2C84A0"/>
    <a:srgbClr val="FF6464"/>
    <a:srgbClr val="F4F9FA"/>
    <a:srgbClr val="E5F1F3"/>
    <a:srgbClr val="F3F9FB"/>
    <a:srgbClr val="F0F8FA"/>
    <a:srgbClr val="EC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>
      <p:cViewPr varScale="1">
        <p:scale>
          <a:sx n="105" d="100"/>
          <a:sy n="105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49D23-2C33-4887-A732-20358A232C9A}" type="datetimeFigureOut">
              <a:rPr lang="ru-RU"/>
              <a:pPr>
                <a:defRPr/>
              </a:pPr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2C00F-746F-4530-B578-7678295C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0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E78C71-A602-41CD-B250-D1BF5D10F743}" type="datetimeFigureOut">
              <a:rPr lang="ru-RU"/>
              <a:pPr>
                <a:defRPr/>
              </a:pPr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A07B7-4F39-47D0-8AED-14EDA4E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8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2147483647 w 4272"/>
              <a:gd name="T3" fmla="*/ 0 h 4320"/>
              <a:gd name="T4" fmla="*/ 2147483647 w 4272"/>
              <a:gd name="T5" fmla="*/ 2147483647 h 4320"/>
              <a:gd name="T6" fmla="*/ 0 w 4272"/>
              <a:gd name="T7" fmla="*/ 2147483647 h 4320"/>
              <a:gd name="T8" fmla="*/ 0 w 427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2147483647 w 4615"/>
              <a:gd name="T3" fmla="*/ 0 h 1407"/>
              <a:gd name="T4" fmla="*/ 2147483647 w 4615"/>
              <a:gd name="T5" fmla="*/ 2147483647 h 1407"/>
              <a:gd name="T6" fmla="*/ 0 w 4615"/>
              <a:gd name="T7" fmla="*/ 214748364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smtClean="0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FC7F9E9-94F8-4AC7-A3EC-23A52B54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A034-7B87-4B6B-84AF-F86C5D7D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7F5D-F38A-4127-BECA-98872DDF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5E86-564A-4C71-9192-2F0EB67C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90BE-1434-4B62-8AC0-E3FA72A0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07E4-F842-492D-9463-DA80DAD3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A6C7-1C00-4B16-A44C-9C494323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5CD6-E9BB-441E-B1AA-8D03E8E8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A675-0840-4FE1-886B-4D5F8F5D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8346-29BF-4C7B-B734-14900662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1216-C018-4382-9DD1-5C538187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610-5DE3-42D4-A307-40008E43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2147483647 h 576"/>
              <a:gd name="T2" fmla="*/ 2147483647 w 5616"/>
              <a:gd name="T3" fmla="*/ 2147483647 h 576"/>
              <a:gd name="T4" fmla="*/ 2147483647 w 5616"/>
              <a:gd name="T5" fmla="*/ 0 h 576"/>
              <a:gd name="T6" fmla="*/ 0 w 5616"/>
              <a:gd name="T7" fmla="*/ 0 h 576"/>
              <a:gd name="T8" fmla="*/ 0 w 5616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2147483647 w 5622"/>
              <a:gd name="T3" fmla="*/ 0 h 4320"/>
              <a:gd name="T4" fmla="*/ 2147483647 w 5622"/>
              <a:gd name="T5" fmla="*/ 2147483647 h 4320"/>
              <a:gd name="T6" fmla="*/ 0 w 5622"/>
              <a:gd name="T7" fmla="*/ 2147483647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294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2147483647 w 288"/>
              <a:gd name="T1" fmla="*/ 0 h 384"/>
              <a:gd name="T2" fmla="*/ 0 w 288"/>
              <a:gd name="T3" fmla="*/ 2147483647 h 384"/>
              <a:gd name="T4" fmla="*/ 2147483647 w 288"/>
              <a:gd name="T5" fmla="*/ 2147483647 h 384"/>
              <a:gd name="T6" fmla="*/ 2147483647 w 288"/>
              <a:gd name="T7" fmla="*/ 0 h 384"/>
              <a:gd name="T8" fmla="*/ 2147483647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AutoShape 35"/>
          <p:cNvSpPr>
            <a:spLocks noChangeArrowheads="1"/>
          </p:cNvSpPr>
          <p:nvPr/>
        </p:nvSpPr>
        <p:spPr bwMode="gray">
          <a:xfrm rot="54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52B3A1B-C0A4-45E1-94AF-09B2147C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86100"/>
            <a:ext cx="9143999" cy="838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Current workflow execution using Job Scheduling</a:t>
            </a:r>
            <a:br>
              <a:rPr lang="en-US" sz="2600" dirty="0" smtClean="0"/>
            </a:br>
            <a:r>
              <a:rPr lang="en-US" sz="2600" dirty="0" smtClean="0"/>
              <a:t>for the NICA experiments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black">
          <a:xfrm>
            <a:off x="1" y="6525344"/>
            <a:ext cx="9144000" cy="3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 September 2018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white">
          <a:xfrm>
            <a:off x="1716" y="4271961"/>
            <a:ext cx="9142283" cy="5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u="sng" kern="0" dirty="0"/>
              <a:t>K. Gertsenberger</a:t>
            </a:r>
            <a:r>
              <a:rPr lang="en-US" sz="1400" kern="0" dirty="0"/>
              <a:t>, O. Rogachevsky</a:t>
            </a:r>
            <a:endParaRPr lang="ru-RU" sz="1400" kern="0" dirty="0"/>
          </a:p>
          <a:p>
            <a:r>
              <a:rPr lang="en-US" dirty="0" err="1"/>
              <a:t>Veksler</a:t>
            </a:r>
            <a:r>
              <a:rPr lang="en-US" dirty="0"/>
              <a:t> and </a:t>
            </a:r>
            <a:r>
              <a:rPr lang="en-US" dirty="0" err="1"/>
              <a:t>Baldin</a:t>
            </a:r>
            <a:r>
              <a:rPr lang="en-US" dirty="0"/>
              <a:t> Laboratory of High Energy Physics, JINR, Russia</a:t>
            </a:r>
            <a:endParaRPr lang="en-US" sz="1400" kern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1716" y="5070483"/>
            <a:ext cx="9142283" cy="3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on behalf of the </a:t>
            </a:r>
            <a:r>
              <a:rPr lang="en-US" sz="1400" dirty="0" smtClean="0"/>
              <a:t>MPD &amp; BM@N </a:t>
            </a:r>
            <a:r>
              <a:rPr lang="en-US" sz="1400" dirty="0"/>
              <a:t>collaboration</a:t>
            </a:r>
            <a:endParaRPr lang="en-US" sz="1400" kern="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55364"/>
            <a:ext cx="1402002" cy="6630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F23459-23E4-4FD2-9DCF-D618AA7E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1163"/>
            <a:ext cx="1226189" cy="12261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"/>
            <a:ext cx="3528324" cy="766409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white">
          <a:xfrm>
            <a:off x="3530038" y="116632"/>
            <a:ext cx="5578466" cy="5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8th International </a:t>
            </a:r>
            <a:r>
              <a:rPr lang="en-US" dirty="0" smtClean="0"/>
              <a:t>Conference "Distributed </a:t>
            </a:r>
            <a:r>
              <a:rPr lang="en-US" dirty="0"/>
              <a:t>Computing and Grid-technologies in Science and Education"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392" y="1022256"/>
            <a:ext cx="9540552" cy="241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b="1" dirty="0">
                <a:latin typeface="Times New Roman"/>
                <a:ea typeface="Times New Roman"/>
              </a:rPr>
              <a:t>&lt;job </a:t>
            </a:r>
            <a:r>
              <a:rPr lang="en-US" sz="1500" b="1" dirty="0" smtClean="0">
                <a:latin typeface="Times New Roman"/>
                <a:ea typeface="Times New Roman"/>
              </a:rPr>
              <a:t>name="</a:t>
            </a:r>
            <a:r>
              <a:rPr lang="en-US" sz="1500" b="1" dirty="0" err="1" smtClean="0">
                <a:latin typeface="Times New Roman"/>
                <a:ea typeface="Times New Roman"/>
              </a:rPr>
              <a:t>mpd_reconstruction</a:t>
            </a:r>
            <a:r>
              <a:rPr lang="en-US" sz="1500" b="1" dirty="0" smtClean="0">
                <a:latin typeface="Times New Roman"/>
                <a:ea typeface="Times New Roman"/>
              </a:rPr>
              <a:t>"&gt;</a:t>
            </a:r>
            <a:endParaRPr lang="ru-RU" sz="1500" b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b="1" dirty="0">
                <a:latin typeface="Times New Roman"/>
                <a:ea typeface="Times New Roman"/>
              </a:rPr>
              <a:t>&lt;</a:t>
            </a:r>
            <a:r>
              <a:rPr lang="en-US" sz="1500" b="1" dirty="0" smtClean="0">
                <a:latin typeface="Times New Roman"/>
                <a:ea typeface="Times New Roman"/>
              </a:rPr>
              <a:t>macro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500" b="1" dirty="0" smtClean="0">
                <a:latin typeface="Times New Roman"/>
                <a:ea typeface="Times New Roman"/>
              </a:rPr>
              <a:t>path</a:t>
            </a:r>
            <a:r>
              <a:rPr lang="en-US" sz="1500" b="1" dirty="0">
                <a:latin typeface="Times New Roman"/>
                <a:ea typeface="Times New Roman"/>
              </a:rPr>
              <a:t>="$VMCWORKDIR/macro/mpd/</a:t>
            </a:r>
            <a:r>
              <a:rPr lang="en-US" sz="1500" b="1" dirty="0" err="1">
                <a:latin typeface="Times New Roman"/>
                <a:ea typeface="Times New Roman"/>
              </a:rPr>
              <a:t>reco.C</a:t>
            </a:r>
            <a:r>
              <a:rPr lang="en-US" sz="1500" b="1" dirty="0">
                <a:latin typeface="Times New Roman"/>
                <a:ea typeface="Times New Roman"/>
              </a:rPr>
              <a:t>"</a:t>
            </a:r>
            <a:r>
              <a:rPr lang="en-US" sz="1000" b="1" dirty="0">
                <a:latin typeface="Times New Roman"/>
                <a:ea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</a:rPr>
              <a:t>start_event</a:t>
            </a:r>
            <a:r>
              <a:rPr lang="en-US" sz="1500" b="1" dirty="0">
                <a:latin typeface="Times New Roman"/>
                <a:ea typeface="Times New Roman"/>
              </a:rPr>
              <a:t>=”0”</a:t>
            </a:r>
            <a:r>
              <a:rPr lang="en-US" sz="1000" b="1" dirty="0">
                <a:latin typeface="Times New Roman"/>
                <a:ea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</a:rPr>
              <a:t>count_event</a:t>
            </a:r>
            <a:r>
              <a:rPr lang="en-US" sz="1500" b="1" dirty="0">
                <a:latin typeface="Times New Roman"/>
                <a:ea typeface="Times New Roman"/>
              </a:rPr>
              <a:t>=”1000”</a:t>
            </a:r>
            <a:r>
              <a:rPr lang="en-US" sz="1000" b="1" dirty="0">
                <a:latin typeface="Times New Roman"/>
                <a:ea typeface="Times New Roman"/>
              </a:rPr>
              <a:t> </a:t>
            </a:r>
            <a:r>
              <a:rPr lang="en-US" sz="1500" b="1" dirty="0" err="1">
                <a:latin typeface="Times New Roman"/>
                <a:ea typeface="Times New Roman"/>
              </a:rPr>
              <a:t>add_args</a:t>
            </a:r>
            <a:r>
              <a:rPr lang="en-US" sz="1500" b="1" dirty="0">
                <a:latin typeface="Times New Roman"/>
                <a:ea typeface="Times New Roman"/>
              </a:rPr>
              <a:t>=“local</a:t>
            </a:r>
            <a:r>
              <a:rPr lang="en-US" sz="1500" b="1" dirty="0" smtClean="0">
                <a:latin typeface="Times New Roman"/>
                <a:ea typeface="Times New Roman"/>
              </a:rPr>
              <a:t>”&gt;</a:t>
            </a:r>
            <a:endParaRPr lang="ru-RU" sz="1500" b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 &lt;</a:t>
            </a:r>
            <a:r>
              <a:rPr lang="en-US" sz="1500" dirty="0">
                <a:latin typeface="Times New Roman"/>
                <a:ea typeface="Times New Roman"/>
              </a:rPr>
              <a:t>file input="$VMCWORKDIR/macro/mpd/evetest1.root" output="$VMCWORKDIR/macro/mpd/mpddst1.root"/&gt;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  &lt;</a:t>
            </a:r>
            <a:r>
              <a:rPr lang="en-US" sz="1500" dirty="0">
                <a:latin typeface="Times New Roman"/>
                <a:ea typeface="Times New Roman"/>
              </a:rPr>
              <a:t>file </a:t>
            </a:r>
            <a:r>
              <a:rPr lang="en-US" sz="1500" dirty="0" err="1">
                <a:latin typeface="Times New Roman"/>
                <a:ea typeface="Times New Roman"/>
              </a:rPr>
              <a:t>sim_input</a:t>
            </a:r>
            <a:r>
              <a:rPr lang="en-US" sz="1500" dirty="0">
                <a:latin typeface="Times New Roman"/>
                <a:ea typeface="Times New Roman"/>
              </a:rPr>
              <a:t>="energy=3,gen=</a:t>
            </a:r>
            <a:r>
              <a:rPr lang="en-US" sz="1500" dirty="0" err="1">
                <a:latin typeface="Times New Roman"/>
                <a:ea typeface="Times New Roman"/>
              </a:rPr>
              <a:t>urqmd</a:t>
            </a:r>
            <a:r>
              <a:rPr lang="en-US" sz="1500" dirty="0">
                <a:latin typeface="Times New Roman"/>
                <a:ea typeface="Times New Roman"/>
              </a:rPr>
              <a:t>" output="~/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/macro/mpd/</a:t>
            </a:r>
            <a:r>
              <a:rPr lang="en-US" sz="1500" dirty="0" err="1" smtClean="0">
                <a:latin typeface="Times New Roman"/>
                <a:ea typeface="Times New Roman"/>
              </a:rPr>
              <a:t>mpddst</a:t>
            </a:r>
            <a:r>
              <a:rPr lang="en-US" sz="1500" dirty="0" smtClean="0">
                <a:latin typeface="Times New Roman"/>
                <a:ea typeface="Times New Roman"/>
              </a:rPr>
              <a:t>_${</a:t>
            </a:r>
            <a:r>
              <a:rPr lang="en-US" sz="1500" dirty="0">
                <a:latin typeface="Times New Roman"/>
                <a:ea typeface="Times New Roman"/>
              </a:rPr>
              <a:t>counter}.root</a:t>
            </a:r>
            <a:r>
              <a:rPr lang="en-US" sz="1500" dirty="0" smtClean="0">
                <a:latin typeface="Times New Roman"/>
                <a:ea typeface="Times New Roman"/>
              </a:rPr>
              <a:t>"/&gt;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b="1" dirty="0">
                <a:latin typeface="Times New Roman"/>
                <a:ea typeface="Times New Roman"/>
              </a:rPr>
              <a:t> </a:t>
            </a:r>
            <a:r>
              <a:rPr lang="en-US" sz="1500" b="1" dirty="0" smtClean="0">
                <a:latin typeface="Times New Roman"/>
                <a:ea typeface="Times New Roman"/>
              </a:rPr>
              <a:t>&lt;/</a:t>
            </a:r>
            <a:r>
              <a:rPr lang="en-US" sz="1500" b="1" dirty="0">
                <a:latin typeface="Times New Roman"/>
                <a:ea typeface="Times New Roman"/>
              </a:rPr>
              <a:t>macro&gt;</a:t>
            </a:r>
            <a:endParaRPr lang="ru-RU" sz="1500" b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&lt;run mode</a:t>
            </a:r>
            <a:r>
              <a:rPr lang="en-US" sz="1500" dirty="0" smtClean="0">
                <a:latin typeface="Times New Roman"/>
                <a:ea typeface="Times New Roman"/>
              </a:rPr>
              <a:t>=“global" </a:t>
            </a:r>
            <a:r>
              <a:rPr lang="en-US" sz="1500" dirty="0">
                <a:latin typeface="Times New Roman"/>
                <a:ea typeface="Times New Roman"/>
              </a:rPr>
              <a:t>count</a:t>
            </a:r>
            <a:r>
              <a:rPr lang="en-US" sz="1500" dirty="0" smtClean="0">
                <a:latin typeface="Times New Roman"/>
                <a:ea typeface="Times New Roman"/>
              </a:rPr>
              <a:t>=“25</a:t>
            </a:r>
            <a:r>
              <a:rPr lang="en-US" sz="1500" dirty="0">
                <a:latin typeface="Times New Roman"/>
                <a:ea typeface="Times New Roman"/>
              </a:rPr>
              <a:t>" </a:t>
            </a:r>
            <a:r>
              <a:rPr lang="en-US" sz="1500" dirty="0" err="1">
                <a:latin typeface="Times New Roman"/>
                <a:ea typeface="Times New Roman"/>
              </a:rPr>
              <a:t>config</a:t>
            </a:r>
            <a:r>
              <a:rPr lang="en-US" sz="1500" dirty="0" smtClean="0">
                <a:latin typeface="Times New Roman"/>
                <a:ea typeface="Times New Roman"/>
              </a:rPr>
              <a:t>=“~/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/build/config.sh"/&gt;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b="1" dirty="0">
                <a:latin typeface="Times New Roman"/>
                <a:ea typeface="Times New Roman"/>
              </a:rPr>
              <a:t>&lt;/job&gt;</a:t>
            </a:r>
            <a:endParaRPr lang="ru-RU" sz="1500" b="1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3356992"/>
            <a:ext cx="9108504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XML description of a job </a:t>
            </a:r>
            <a:r>
              <a:rPr lang="en-US" sz="2000" dirty="0" smtClean="0">
                <a:latin typeface="Times New Roman"/>
                <a:ea typeface="Times New Roman"/>
              </a:rPr>
              <a:t>starts </a:t>
            </a:r>
            <a:r>
              <a:rPr lang="en-US" sz="2000" dirty="0">
                <a:latin typeface="Times New Roman"/>
                <a:ea typeface="Times New Roman"/>
              </a:rPr>
              <a:t>with </a:t>
            </a:r>
            <a:r>
              <a:rPr lang="en-US" sz="2000" i="1" dirty="0">
                <a:latin typeface="Times New Roman"/>
                <a:ea typeface="Times New Roman"/>
              </a:rPr>
              <a:t>&lt;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ea typeface="Times New Roman"/>
              </a:rPr>
              <a:t>job</a:t>
            </a:r>
            <a:r>
              <a:rPr lang="en-US" sz="2000" i="1" dirty="0" smtClean="0">
                <a:latin typeface="Times New Roman"/>
                <a:ea typeface="Times New Roman"/>
              </a:rPr>
              <a:t>&gt;</a:t>
            </a:r>
            <a:r>
              <a:rPr lang="en-US" sz="2000" dirty="0" smtClean="0">
                <a:latin typeface="Times New Roman"/>
                <a:ea typeface="Times New Roman"/>
              </a:rPr>
              <a:t> and </a:t>
            </a:r>
            <a:r>
              <a:rPr lang="en-US" sz="2000" dirty="0">
                <a:latin typeface="Times New Roman"/>
                <a:ea typeface="Times New Roman"/>
              </a:rPr>
              <a:t>ends with closing &lt;</a:t>
            </a:r>
            <a:r>
              <a:rPr lang="en-US" sz="2000" b="1" i="1" dirty="0">
                <a:latin typeface="Times New Roman"/>
                <a:ea typeface="Times New Roman"/>
              </a:rPr>
              <a:t>/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ea typeface="Times New Roman"/>
              </a:rPr>
              <a:t>job</a:t>
            </a:r>
            <a:r>
              <a:rPr lang="en-US" sz="2000" dirty="0">
                <a:latin typeface="Times New Roman"/>
                <a:ea typeface="Times New Roman"/>
              </a:rPr>
              <a:t>&gt; </a:t>
            </a:r>
            <a:r>
              <a:rPr lang="en-US" sz="2000" dirty="0" smtClean="0">
                <a:latin typeface="Times New Roman"/>
                <a:ea typeface="Times New Roman"/>
              </a:rPr>
              <a:t>tag. The </a:t>
            </a:r>
            <a:r>
              <a:rPr lang="en-US" sz="2000" dirty="0">
                <a:latin typeface="Times New Roman"/>
                <a:ea typeface="Times New Roman"/>
              </a:rPr>
              <a:t>attribute </a:t>
            </a:r>
            <a:r>
              <a:rPr lang="en-US" sz="2000" i="1" dirty="0" smtClean="0">
                <a:latin typeface="Times New Roman"/>
                <a:ea typeface="Times New Roman"/>
              </a:rPr>
              <a:t>name</a:t>
            </a:r>
            <a:r>
              <a:rPr lang="en-US" sz="2000" dirty="0" smtClean="0">
                <a:latin typeface="Times New Roman"/>
                <a:ea typeface="Times New Roman"/>
              </a:rPr>
              <a:t> can define name </a:t>
            </a:r>
            <a:r>
              <a:rPr lang="en-US" sz="2000" dirty="0">
                <a:latin typeface="Times New Roman"/>
                <a:ea typeface="Times New Roman"/>
              </a:rPr>
              <a:t>of the job to identify it </a:t>
            </a:r>
            <a:r>
              <a:rPr lang="en-US" sz="2000" dirty="0" smtClean="0">
                <a:latin typeface="Times New Roman"/>
                <a:ea typeface="Times New Roman"/>
              </a:rPr>
              <a:t>(optional).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Tag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&lt;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ea typeface="Times New Roman"/>
              </a:rPr>
              <a:t>macro</a:t>
            </a:r>
            <a:r>
              <a:rPr lang="en-US" sz="2000" dirty="0">
                <a:latin typeface="Times New Roman"/>
                <a:ea typeface="Times New Roman"/>
              </a:rPr>
              <a:t>&gt; sets information about a </a:t>
            </a:r>
            <a:r>
              <a:rPr lang="en-US" sz="2000" dirty="0" smtClean="0">
                <a:latin typeface="Times New Roman"/>
                <a:ea typeface="Times New Roman"/>
              </a:rPr>
              <a:t>ROOT macro </a:t>
            </a:r>
            <a:r>
              <a:rPr lang="en-US" sz="2000" dirty="0">
                <a:latin typeface="Times New Roman"/>
                <a:ea typeface="Times New Roman"/>
              </a:rPr>
              <a:t>being </a:t>
            </a:r>
            <a:r>
              <a:rPr lang="en-US" sz="2000" dirty="0" smtClean="0">
                <a:latin typeface="Times New Roman"/>
                <a:ea typeface="Times New Roman"/>
              </a:rPr>
              <a:t>executed: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path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path of the ROOT macro for distributed </a:t>
            </a:r>
            <a:r>
              <a:rPr lang="en-US" sz="2000" dirty="0" smtClean="0">
                <a:latin typeface="Times New Roman"/>
                <a:ea typeface="Times New Roman"/>
              </a:rPr>
              <a:t>execution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smtClean="0">
                <a:latin typeface="Times New Roman"/>
                <a:ea typeface="Times New Roman"/>
              </a:rPr>
              <a:t>necessary parameter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>
                <a:latin typeface="Times New Roman"/>
                <a:ea typeface="Times New Roman"/>
              </a:rPr>
              <a:t>start_event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number of the start event to process for all input files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smtClean="0">
                <a:latin typeface="Times New Roman"/>
                <a:ea typeface="Times New Roman"/>
              </a:rPr>
              <a:t>optional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>
                <a:latin typeface="Times New Roman"/>
                <a:ea typeface="Times New Roman"/>
              </a:rPr>
              <a:t>count_event</a:t>
            </a:r>
            <a:r>
              <a:rPr lang="en-US" sz="2000" dirty="0">
                <a:latin typeface="Times New Roman"/>
                <a:ea typeface="Times New Roman"/>
              </a:rPr>
              <a:t> – </a:t>
            </a:r>
            <a:r>
              <a:rPr lang="en-US" sz="2000" dirty="0" smtClean="0">
                <a:latin typeface="Times New Roman"/>
                <a:ea typeface="Times New Roman"/>
              </a:rPr>
              <a:t>count of events to process for all input files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smtClean="0">
                <a:latin typeface="Times New Roman"/>
                <a:ea typeface="Times New Roman"/>
              </a:rPr>
              <a:t>optional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 smtClean="0">
                <a:latin typeface="Times New Roman"/>
                <a:ea typeface="Times New Roman"/>
              </a:rPr>
              <a:t>add_args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additional last arguments of the ROOT macro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smtClean="0">
                <a:latin typeface="Times New Roman"/>
                <a:ea typeface="Times New Roman"/>
              </a:rPr>
              <a:t>if required</a:t>
            </a:r>
          </a:p>
          <a:p>
            <a:pPr marL="34290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name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conventional name of the macro </a:t>
            </a:r>
            <a:r>
              <a:rPr lang="en-US" sz="2000" dirty="0" smtClean="0">
                <a:latin typeface="Times New Roman"/>
                <a:ea typeface="Times New Roman"/>
              </a:rPr>
              <a:t>to </a:t>
            </a:r>
            <a:r>
              <a:rPr lang="en-US" sz="2000" dirty="0">
                <a:latin typeface="Times New Roman"/>
                <a:ea typeface="Times New Roman"/>
              </a:rPr>
              <a:t>use </a:t>
            </a:r>
            <a:r>
              <a:rPr lang="en-US" sz="2000" dirty="0" smtClean="0">
                <a:latin typeface="Times New Roman"/>
                <a:ea typeface="Times New Roman"/>
              </a:rPr>
              <a:t>dependencies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59270" y="481914"/>
            <a:ext cx="9252521" cy="4572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description. Tag &lt;macro&gt;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10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1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496" y="3308764"/>
            <a:ext cx="9180512" cy="286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Tag &lt;</a:t>
            </a:r>
            <a:r>
              <a:rPr lang="en-US" sz="2000" b="1" i="1" dirty="0">
                <a:solidFill>
                  <a:srgbClr val="008000"/>
                </a:solidFill>
                <a:latin typeface="Times New Roman"/>
                <a:ea typeface="Times New Roman"/>
              </a:rPr>
              <a:t>file</a:t>
            </a:r>
            <a:r>
              <a:rPr lang="en-US" sz="2000" dirty="0">
                <a:latin typeface="Times New Roman"/>
                <a:ea typeface="Times New Roman"/>
              </a:rPr>
              <a:t>&gt; defines files to </a:t>
            </a:r>
            <a:r>
              <a:rPr lang="en-US" sz="2000" dirty="0" smtClean="0">
                <a:latin typeface="Times New Roman"/>
                <a:ea typeface="Times New Roman"/>
              </a:rPr>
              <a:t>be processed </a:t>
            </a:r>
            <a:r>
              <a:rPr lang="en-US" sz="2000" dirty="0">
                <a:latin typeface="Times New Roman"/>
                <a:ea typeface="Times New Roman"/>
              </a:rPr>
              <a:t>by </a:t>
            </a:r>
            <a:r>
              <a:rPr lang="en-US" sz="2000" dirty="0" smtClean="0">
                <a:latin typeface="Times New Roman"/>
                <a:ea typeface="Times New Roman"/>
              </a:rPr>
              <a:t>above macro: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input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path to </a:t>
            </a:r>
            <a:r>
              <a:rPr lang="en-US" sz="2000" dirty="0" smtClean="0">
                <a:latin typeface="Times New Roman"/>
                <a:ea typeface="Times New Roman"/>
              </a:rPr>
              <a:t>one input </a:t>
            </a:r>
            <a:r>
              <a:rPr lang="en-US" sz="2000" dirty="0">
                <a:latin typeface="Times New Roman"/>
                <a:ea typeface="Times New Roman"/>
              </a:rPr>
              <a:t>file or a </a:t>
            </a:r>
            <a:r>
              <a:rPr lang="en-US" sz="2000" dirty="0" smtClean="0">
                <a:latin typeface="Times New Roman"/>
                <a:ea typeface="Times New Roman"/>
              </a:rPr>
              <a:t>file set in </a:t>
            </a:r>
            <a:r>
              <a:rPr lang="en-US" sz="2000" dirty="0">
                <a:latin typeface="Times New Roman"/>
                <a:ea typeface="Times New Roman"/>
              </a:rPr>
              <a:t>case of </a:t>
            </a:r>
            <a:r>
              <a:rPr lang="en-US" sz="2000" dirty="0" smtClean="0">
                <a:latin typeface="Times New Roman"/>
                <a:ea typeface="Times New Roman"/>
              </a:rPr>
              <a:t>regular expression (?,*,+)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Times New Roman"/>
                <a:ea typeface="Times New Roman"/>
              </a:rPr>
              <a:t>output</a:t>
            </a:r>
            <a:r>
              <a:rPr lang="en-US" sz="2000" dirty="0">
                <a:latin typeface="Times New Roman"/>
                <a:ea typeface="Times New Roman"/>
              </a:rPr>
              <a:t> – path to result files.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 smtClean="0">
                <a:latin typeface="Times New Roman"/>
                <a:ea typeface="Times New Roman"/>
              </a:rPr>
              <a:t>start_event</a:t>
            </a:r>
            <a:r>
              <a:rPr lang="en-US" sz="2000" i="1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number of the start event in the input file, optional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>
                <a:latin typeface="Times New Roman"/>
                <a:ea typeface="Times New Roman"/>
              </a:rPr>
              <a:t>count_event</a:t>
            </a:r>
            <a:r>
              <a:rPr lang="en-US" sz="2000" dirty="0">
                <a:latin typeface="Times New Roman"/>
                <a:ea typeface="Times New Roman"/>
              </a:rPr>
              <a:t> – </a:t>
            </a:r>
            <a:r>
              <a:rPr lang="en-US" sz="2000" dirty="0" smtClean="0">
                <a:latin typeface="Times New Roman"/>
                <a:ea typeface="Times New Roman"/>
              </a:rPr>
              <a:t>count of events to process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in the input file, optional</a:t>
            </a:r>
          </a:p>
          <a:p>
            <a:pPr marL="342900" lvl="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 smtClean="0">
                <a:latin typeface="Times New Roman"/>
                <a:ea typeface="Times New Roman"/>
              </a:rPr>
              <a:t>parallel_mode</a:t>
            </a:r>
            <a:r>
              <a:rPr lang="en-US" sz="2000" dirty="0" smtClean="0">
                <a:latin typeface="Times New Roman"/>
                <a:ea typeface="Times New Roman"/>
              </a:rPr>
              <a:t> – processor count to parallel event processing of input file, optional</a:t>
            </a:r>
          </a:p>
          <a:p>
            <a:pPr marL="342900" indent="-3429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merge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whether merge result part files in parallel </a:t>
            </a:r>
            <a:r>
              <a:rPr lang="en-US" sz="2000" dirty="0">
                <a:latin typeface="Times New Roman"/>
                <a:ea typeface="Times New Roman"/>
              </a:rPr>
              <a:t>mode, optional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59270" y="481914"/>
            <a:ext cx="9252521" cy="4572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description. Tag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file&gt;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11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3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22256"/>
            <a:ext cx="9193251" cy="241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&lt;job </a:t>
            </a:r>
            <a:r>
              <a:rPr lang="en-US" sz="1500" dirty="0" smtClean="0">
                <a:latin typeface="Times New Roman"/>
                <a:ea typeface="Times New Roman"/>
              </a:rPr>
              <a:t>name="</a:t>
            </a:r>
            <a:r>
              <a:rPr lang="en-US" sz="1500" dirty="0" err="1" smtClean="0">
                <a:latin typeface="Times New Roman"/>
                <a:ea typeface="Times New Roman"/>
              </a:rPr>
              <a:t>mpd_reconstruction</a:t>
            </a:r>
            <a:r>
              <a:rPr lang="en-US" sz="1500" dirty="0" smtClean="0">
                <a:latin typeface="Times New Roman"/>
                <a:ea typeface="Times New Roman"/>
              </a:rPr>
              <a:t>"&gt;</a:t>
            </a:r>
            <a:endParaRPr lang="ru-RU" sz="15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&lt;macro path="$VMCWORKDIR/macro/mpd/</a:t>
            </a:r>
            <a:r>
              <a:rPr lang="en-US" sz="1500" dirty="0" err="1">
                <a:latin typeface="Times New Roman"/>
                <a:ea typeface="Times New Roman"/>
              </a:rPr>
              <a:t>reco.C</a:t>
            </a:r>
            <a:r>
              <a:rPr lang="en-US" sz="1500" dirty="0">
                <a:latin typeface="Times New Roman"/>
                <a:ea typeface="Times New Roman"/>
              </a:rPr>
              <a:t>" </a:t>
            </a:r>
            <a:r>
              <a:rPr lang="en-US" sz="1500" dirty="0" err="1">
                <a:latin typeface="Times New Roman"/>
                <a:ea typeface="Times New Roman"/>
              </a:rPr>
              <a:t>start_event</a:t>
            </a:r>
            <a:r>
              <a:rPr lang="en-US" sz="1500" dirty="0">
                <a:latin typeface="Times New Roman"/>
                <a:ea typeface="Times New Roman"/>
              </a:rPr>
              <a:t>=”0” </a:t>
            </a:r>
            <a:r>
              <a:rPr lang="en-US" sz="1500" dirty="0" err="1">
                <a:latin typeface="Times New Roman"/>
                <a:ea typeface="Times New Roman"/>
              </a:rPr>
              <a:t>count_event</a:t>
            </a:r>
            <a:r>
              <a:rPr lang="en-US" sz="1500" dirty="0">
                <a:latin typeface="Times New Roman"/>
                <a:ea typeface="Times New Roman"/>
              </a:rPr>
              <a:t>=”1000” </a:t>
            </a:r>
            <a:r>
              <a:rPr lang="en-US" sz="1500" dirty="0" err="1">
                <a:latin typeface="Times New Roman"/>
                <a:ea typeface="Times New Roman"/>
              </a:rPr>
              <a:t>add_args</a:t>
            </a:r>
            <a:r>
              <a:rPr lang="en-US" sz="1500" dirty="0">
                <a:latin typeface="Times New Roman"/>
                <a:ea typeface="Times New Roman"/>
              </a:rPr>
              <a:t>=“local</a:t>
            </a:r>
            <a:r>
              <a:rPr lang="en-US" sz="1500" dirty="0" smtClean="0">
                <a:latin typeface="Times New Roman"/>
                <a:ea typeface="Times New Roman"/>
              </a:rPr>
              <a:t>”&gt;</a:t>
            </a:r>
            <a:endParaRPr lang="ru-RU" sz="15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 </a:t>
            </a:r>
            <a:r>
              <a:rPr lang="en-US" sz="1500" b="1" dirty="0" smtClean="0">
                <a:latin typeface="Times New Roman"/>
                <a:ea typeface="Times New Roman"/>
              </a:rPr>
              <a:t>&lt;</a:t>
            </a:r>
            <a:r>
              <a:rPr lang="en-US" sz="1500" b="1" dirty="0">
                <a:latin typeface="Times New Roman"/>
                <a:ea typeface="Times New Roman"/>
              </a:rPr>
              <a:t>file </a:t>
            </a:r>
            <a:r>
              <a:rPr lang="en-US" sz="1500" b="1" dirty="0" smtClean="0">
                <a:latin typeface="Times New Roman"/>
                <a:ea typeface="Times New Roman"/>
              </a:rPr>
              <a:t>input=“evetest1.root</a:t>
            </a:r>
            <a:r>
              <a:rPr lang="en-US" sz="1500" b="1" dirty="0">
                <a:latin typeface="Times New Roman"/>
                <a:ea typeface="Times New Roman"/>
              </a:rPr>
              <a:t>" output</a:t>
            </a:r>
            <a:r>
              <a:rPr lang="en-US" sz="1500" b="1" dirty="0" smtClean="0">
                <a:latin typeface="Times New Roman"/>
                <a:ea typeface="Times New Roman"/>
              </a:rPr>
              <a:t>="mpddst1.root</a:t>
            </a:r>
            <a:r>
              <a:rPr lang="en-US" sz="1500" b="1" dirty="0">
                <a:latin typeface="Times New Roman"/>
                <a:ea typeface="Times New Roman"/>
              </a:rPr>
              <a:t>"/&gt;</a:t>
            </a:r>
            <a:endParaRPr lang="ru-RU" sz="1500" b="1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  </a:t>
            </a:r>
            <a:r>
              <a:rPr lang="en-US" sz="1500" b="1" dirty="0" smtClean="0">
                <a:latin typeface="Times New Roman"/>
                <a:ea typeface="Times New Roman"/>
              </a:rPr>
              <a:t>&lt;</a:t>
            </a:r>
            <a:r>
              <a:rPr lang="en-US" sz="1500" b="1" dirty="0">
                <a:latin typeface="Times New Roman"/>
                <a:ea typeface="Times New Roman"/>
              </a:rPr>
              <a:t>file </a:t>
            </a:r>
            <a:r>
              <a:rPr lang="en-US" sz="1500" b="1" dirty="0" err="1">
                <a:latin typeface="Times New Roman"/>
                <a:ea typeface="Times New Roman"/>
              </a:rPr>
              <a:t>sim_input</a:t>
            </a:r>
            <a:r>
              <a:rPr lang="en-US" sz="1500" b="1" dirty="0">
                <a:latin typeface="Times New Roman"/>
                <a:ea typeface="Times New Roman"/>
              </a:rPr>
              <a:t>="energy=3,gen=</a:t>
            </a:r>
            <a:r>
              <a:rPr lang="en-US" sz="1500" b="1" dirty="0" err="1">
                <a:latin typeface="Times New Roman"/>
                <a:ea typeface="Times New Roman"/>
              </a:rPr>
              <a:t>urqmd</a:t>
            </a:r>
            <a:r>
              <a:rPr lang="en-US" sz="1500" b="1" dirty="0">
                <a:latin typeface="Times New Roman"/>
                <a:ea typeface="Times New Roman"/>
              </a:rPr>
              <a:t>" output="~/</a:t>
            </a:r>
            <a:r>
              <a:rPr lang="en-US" sz="1500" b="1" dirty="0" err="1" smtClean="0">
                <a:latin typeface="Times New Roman"/>
                <a:ea typeface="Times New Roman"/>
              </a:rPr>
              <a:t>mpdroot</a:t>
            </a:r>
            <a:r>
              <a:rPr lang="en-US" sz="1500" b="1" dirty="0" smtClean="0">
                <a:latin typeface="Times New Roman"/>
                <a:ea typeface="Times New Roman"/>
              </a:rPr>
              <a:t>/macro/mpd/</a:t>
            </a:r>
            <a:r>
              <a:rPr lang="en-US" sz="1500" b="1" dirty="0" err="1" smtClean="0">
                <a:latin typeface="Times New Roman"/>
                <a:ea typeface="Times New Roman"/>
              </a:rPr>
              <a:t>mpddst</a:t>
            </a:r>
            <a:r>
              <a:rPr lang="en-US" sz="1500" b="1" dirty="0" smtClean="0">
                <a:latin typeface="Times New Roman"/>
                <a:ea typeface="Times New Roman"/>
              </a:rPr>
              <a:t>_${</a:t>
            </a:r>
            <a:r>
              <a:rPr lang="en-US" sz="1500" b="1" dirty="0">
                <a:latin typeface="Times New Roman"/>
                <a:ea typeface="Times New Roman"/>
              </a:rPr>
              <a:t>counter}.root</a:t>
            </a:r>
            <a:r>
              <a:rPr lang="en-US" sz="1500" b="1" dirty="0" smtClean="0">
                <a:latin typeface="Times New Roman"/>
                <a:ea typeface="Times New Roman"/>
              </a:rPr>
              <a:t>"/&gt;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</a:t>
            </a:r>
            <a:r>
              <a:rPr lang="en-US" sz="1500" dirty="0">
                <a:latin typeface="Times New Roman"/>
                <a:ea typeface="Times New Roman"/>
              </a:rPr>
              <a:t>&lt;/macro&gt;</a:t>
            </a:r>
            <a:endParaRPr lang="ru-RU" sz="15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&lt;run mode</a:t>
            </a:r>
            <a:r>
              <a:rPr lang="en-US" sz="1500" dirty="0" smtClean="0">
                <a:latin typeface="Times New Roman"/>
                <a:ea typeface="Times New Roman"/>
              </a:rPr>
              <a:t>=“global" </a:t>
            </a:r>
            <a:r>
              <a:rPr lang="en-US" sz="1500" dirty="0">
                <a:latin typeface="Times New Roman"/>
                <a:ea typeface="Times New Roman"/>
              </a:rPr>
              <a:t>count</a:t>
            </a:r>
            <a:r>
              <a:rPr lang="en-US" sz="1500" dirty="0" smtClean="0">
                <a:latin typeface="Times New Roman"/>
                <a:ea typeface="Times New Roman"/>
              </a:rPr>
              <a:t>=“25</a:t>
            </a:r>
            <a:r>
              <a:rPr lang="en-US" sz="1500" dirty="0">
                <a:latin typeface="Times New Roman"/>
                <a:ea typeface="Times New Roman"/>
              </a:rPr>
              <a:t>" </a:t>
            </a:r>
            <a:r>
              <a:rPr lang="en-US" sz="1500" dirty="0" err="1">
                <a:latin typeface="Times New Roman"/>
                <a:ea typeface="Times New Roman"/>
              </a:rPr>
              <a:t>config</a:t>
            </a:r>
            <a:r>
              <a:rPr lang="en-US" sz="1500" dirty="0" smtClean="0">
                <a:latin typeface="Times New Roman"/>
                <a:ea typeface="Times New Roman"/>
              </a:rPr>
              <a:t>=“~/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/build/config.sh"/&gt;</a:t>
            </a:r>
            <a:endParaRPr lang="ru-RU" sz="15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&lt;/job&gt;</a:t>
            </a:r>
            <a:endParaRPr lang="ru-RU" sz="15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80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2" y="990888"/>
            <a:ext cx="9108504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file_input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– path to text file containing the list of input files separated by new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line</a:t>
            </a:r>
          </a:p>
          <a:p>
            <a:pPr marL="342900" lvl="0" indent="-34290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macro_input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– name of one of the previous macros in the same job that resulting files are input files for the current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macro</a:t>
            </a:r>
            <a:endParaRPr lang="en-US" sz="20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job_input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name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of one of the previous jobs that resulting files are input files for the current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macro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sim_input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– string to specify a list of input simulation files forming from the Unified D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atabase; </a:t>
            </a:r>
            <a:r>
              <a:rPr lang="en-US" dirty="0" smtClean="0">
                <a:latin typeface="Times New Roman"/>
                <a:ea typeface="Times New Roman"/>
              </a:rPr>
              <a:t>selection parameters: generator, energy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en-US" dirty="0" smtClean="0">
                <a:latin typeface="Times New Roman"/>
                <a:ea typeface="Times New Roman"/>
              </a:rPr>
              <a:t>particles, etc.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exp_input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– string to specify a list of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experimental files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forming from the Unified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Database; </a:t>
            </a:r>
            <a:r>
              <a:rPr lang="en-US" dirty="0">
                <a:latin typeface="Times New Roman"/>
                <a:ea typeface="Times New Roman"/>
              </a:rPr>
              <a:t>selection parameters: </a:t>
            </a:r>
            <a:r>
              <a:rPr lang="en-US" dirty="0" smtClean="0">
                <a:latin typeface="Times New Roman"/>
                <a:ea typeface="Times New Roman"/>
              </a:rPr>
              <a:t>run, energy, magnet field, </a:t>
            </a:r>
            <a:r>
              <a:rPr lang="en-US" dirty="0">
                <a:latin typeface="Times New Roman"/>
                <a:ea typeface="Times New Roman"/>
              </a:rPr>
              <a:t>etc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446246"/>
            <a:ext cx="9073008" cy="186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The list of special variables of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argument “</a:t>
            </a:r>
            <a:r>
              <a:rPr lang="en-US" i="1" dirty="0" smtClean="0">
                <a:latin typeface="Times New Roman"/>
                <a:ea typeface="Times New Roman"/>
              </a:rPr>
              <a:t>output”</a:t>
            </a:r>
            <a:r>
              <a:rPr lang="en-US" dirty="0" smtClean="0">
                <a:latin typeface="Times New Roman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indent="27051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</a:rPr>
              <a:t>${counter} </a:t>
            </a:r>
            <a:r>
              <a:rPr lang="en-US" dirty="0">
                <a:latin typeface="Times New Roman"/>
                <a:ea typeface="Times New Roman"/>
              </a:rPr>
              <a:t>= </a:t>
            </a:r>
            <a:r>
              <a:rPr lang="en-US" dirty="0" smtClean="0">
                <a:latin typeface="Times New Roman"/>
                <a:ea typeface="Times New Roman"/>
              </a:rPr>
              <a:t>file counter with start value and step being equal 1</a:t>
            </a:r>
            <a:endParaRPr lang="ru-RU" dirty="0">
              <a:latin typeface="Times New Roman"/>
              <a:ea typeface="Times New Roman"/>
            </a:endParaRPr>
          </a:p>
          <a:p>
            <a:pPr indent="27051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</a:rPr>
              <a:t>${input} </a:t>
            </a:r>
            <a:r>
              <a:rPr lang="en-US" dirty="0">
                <a:latin typeface="Times New Roman"/>
                <a:ea typeface="Times New Roman"/>
              </a:rPr>
              <a:t>= absolute path of regular input file</a:t>
            </a:r>
            <a:endParaRPr lang="ru-RU" dirty="0">
              <a:latin typeface="Times New Roman"/>
              <a:ea typeface="Times New Roman"/>
            </a:endParaRPr>
          </a:p>
          <a:p>
            <a:pPr indent="27051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</a:rPr>
              <a:t>${</a:t>
            </a:r>
            <a:r>
              <a:rPr lang="en-US" i="1" dirty="0" err="1">
                <a:latin typeface="Times New Roman"/>
                <a:ea typeface="Times New Roman"/>
              </a:rPr>
              <a:t>file_name</a:t>
            </a:r>
            <a:r>
              <a:rPr lang="en-US" i="1" dirty="0">
                <a:latin typeface="Times New Roman"/>
                <a:ea typeface="Times New Roman"/>
              </a:rPr>
              <a:t>} </a:t>
            </a:r>
            <a:r>
              <a:rPr lang="en-US" dirty="0">
                <a:latin typeface="Times New Roman"/>
                <a:ea typeface="Times New Roman"/>
              </a:rPr>
              <a:t>= </a:t>
            </a:r>
            <a:r>
              <a:rPr lang="en-US" dirty="0" smtClean="0">
                <a:latin typeface="Times New Roman"/>
                <a:ea typeface="Times New Roman"/>
              </a:rPr>
              <a:t>name of the input file without extension</a:t>
            </a:r>
            <a:endParaRPr lang="ru-RU" dirty="0">
              <a:latin typeface="Times New Roman"/>
              <a:ea typeface="Times New Roman"/>
            </a:endParaRPr>
          </a:p>
          <a:p>
            <a:pPr indent="27051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</a:rPr>
              <a:t>${</a:t>
            </a:r>
            <a:r>
              <a:rPr lang="en-US" i="1" dirty="0" err="1">
                <a:latin typeface="Times New Roman"/>
                <a:ea typeface="Times New Roman"/>
              </a:rPr>
              <a:t>file_name_with_ext</a:t>
            </a:r>
            <a:r>
              <a:rPr lang="en-US" i="1" dirty="0">
                <a:latin typeface="Times New Roman"/>
                <a:ea typeface="Times New Roman"/>
              </a:rPr>
              <a:t>} </a:t>
            </a:r>
            <a:r>
              <a:rPr lang="en-US" dirty="0">
                <a:latin typeface="Times New Roman"/>
                <a:ea typeface="Times New Roman"/>
              </a:rPr>
              <a:t>= name of the input file </a:t>
            </a:r>
            <a:r>
              <a:rPr lang="en-US" dirty="0" smtClean="0">
                <a:latin typeface="Times New Roman"/>
                <a:ea typeface="Times New Roman"/>
              </a:rPr>
              <a:t>with extension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59270" y="481914"/>
            <a:ext cx="9252521" cy="457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sources of the input files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12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1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963" y="3332162"/>
            <a:ext cx="9028029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Tag 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run</a:t>
            </a:r>
            <a:r>
              <a:rPr lang="en-US" sz="2200" dirty="0">
                <a:latin typeface="Times New Roman"/>
                <a:ea typeface="Times New Roman"/>
              </a:rPr>
              <a:t>&gt; describes run parameters and </a:t>
            </a:r>
            <a:r>
              <a:rPr lang="en-US" sz="2200" dirty="0" smtClean="0">
                <a:latin typeface="Times New Roman"/>
                <a:ea typeface="Times New Roman"/>
              </a:rPr>
              <a:t>allocated resources for the job:</a:t>
            </a:r>
            <a:endParaRPr lang="ru-RU" sz="2200" dirty="0">
              <a:latin typeface="Times New Roman"/>
              <a:ea typeface="Times New Roman"/>
            </a:endParaRPr>
          </a:p>
          <a:p>
            <a:pPr marL="271463" lvl="0" indent="-271463" algn="just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Times New Roman"/>
                <a:ea typeface="Times New Roman"/>
              </a:rPr>
              <a:t>mode</a:t>
            </a:r>
            <a:r>
              <a:rPr lang="ru-RU" sz="2000" dirty="0">
                <a:latin typeface="Times New Roman"/>
                <a:ea typeface="Times New Roman"/>
              </a:rPr>
              <a:t> – </a:t>
            </a:r>
            <a:r>
              <a:rPr lang="en-US" sz="2000" dirty="0" smtClean="0">
                <a:latin typeface="Times New Roman"/>
                <a:ea typeface="Times New Roman"/>
              </a:rPr>
              <a:t>execution mode</a:t>
            </a:r>
            <a:r>
              <a:rPr lang="ru-RU" sz="2000" dirty="0" smtClean="0">
                <a:latin typeface="Times New Roman"/>
                <a:ea typeface="Times New Roman"/>
              </a:rPr>
              <a:t>: </a:t>
            </a:r>
            <a:r>
              <a:rPr lang="en-US" sz="2000" dirty="0" smtClean="0">
                <a:latin typeface="Times New Roman"/>
                <a:ea typeface="Times New Roman"/>
              </a:rPr>
              <a:t>‘</a:t>
            </a:r>
            <a:r>
              <a:rPr lang="en-US" sz="2000" i="1" dirty="0">
                <a:latin typeface="Times New Roman"/>
                <a:ea typeface="Times New Roman"/>
              </a:rPr>
              <a:t>global</a:t>
            </a:r>
            <a:r>
              <a:rPr lang="en-US" sz="2000" dirty="0">
                <a:latin typeface="Times New Roman"/>
                <a:ea typeface="Times New Roman"/>
              </a:rPr>
              <a:t>’ </a:t>
            </a:r>
            <a:r>
              <a:rPr lang="ru-RU" sz="2000" dirty="0" smtClean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distributed processing on </a:t>
            </a:r>
            <a:r>
              <a:rPr lang="en-US" sz="2000" dirty="0">
                <a:latin typeface="Times New Roman"/>
                <a:ea typeface="Times New Roman"/>
              </a:rPr>
              <a:t>a</a:t>
            </a:r>
            <a:r>
              <a:rPr lang="en-US" sz="2000" dirty="0" smtClean="0">
                <a:latin typeface="Times New Roman"/>
                <a:ea typeface="Times New Roman"/>
              </a:rPr>
              <a:t> cluster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smtClean="0">
                <a:latin typeface="Times New Roman"/>
                <a:ea typeface="Times New Roman"/>
              </a:rPr>
              <a:t>‘</a:t>
            </a:r>
            <a:r>
              <a:rPr lang="en-US" sz="2000" i="1" dirty="0">
                <a:latin typeface="Times New Roman"/>
                <a:ea typeface="Times New Roman"/>
              </a:rPr>
              <a:t>local</a:t>
            </a:r>
            <a:r>
              <a:rPr lang="en-US" sz="2000" dirty="0">
                <a:latin typeface="Times New Roman"/>
                <a:ea typeface="Times New Roman"/>
              </a:rPr>
              <a:t>’ – </a:t>
            </a:r>
            <a:r>
              <a:rPr lang="en-US" sz="2000" dirty="0" smtClean="0">
                <a:latin typeface="Times New Roman"/>
                <a:ea typeface="Times New Roman"/>
              </a:rPr>
              <a:t>multithreaded execution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on </a:t>
            </a:r>
            <a:r>
              <a:rPr lang="en-US" sz="2000" dirty="0">
                <a:latin typeface="Times New Roman"/>
                <a:ea typeface="Times New Roman"/>
              </a:rPr>
              <a:t>a</a:t>
            </a:r>
            <a:r>
              <a:rPr lang="en-US" sz="2000" dirty="0" smtClean="0">
                <a:latin typeface="Times New Roman"/>
                <a:ea typeface="Times New Roman"/>
              </a:rPr>
              <a:t> multicore machine</a:t>
            </a:r>
            <a:endParaRPr lang="ru-RU" sz="2000" dirty="0">
              <a:latin typeface="Times New Roman"/>
              <a:ea typeface="Times New Roman"/>
            </a:endParaRPr>
          </a:p>
          <a:p>
            <a:pPr marL="271463" lvl="0" indent="-271463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Times New Roman"/>
                <a:ea typeface="Times New Roman"/>
              </a:rPr>
              <a:t>count</a:t>
            </a:r>
            <a:r>
              <a:rPr lang="en-US" sz="2000" dirty="0">
                <a:latin typeface="Times New Roman"/>
                <a:ea typeface="Times New Roman"/>
              </a:rPr>
              <a:t> – </a:t>
            </a:r>
            <a:r>
              <a:rPr lang="en-US" sz="2000" dirty="0" smtClean="0">
                <a:latin typeface="Times New Roman"/>
                <a:ea typeface="Times New Roman"/>
              </a:rPr>
              <a:t>maximum count of processors allocated for this job, 0 – all cores</a:t>
            </a:r>
            <a:endParaRPr lang="ru-RU" sz="2000" dirty="0">
              <a:latin typeface="Times New Roman"/>
              <a:ea typeface="Times New Roman"/>
            </a:endParaRPr>
          </a:p>
          <a:p>
            <a:pPr marL="271463" lvl="0" indent="-271463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err="1">
                <a:latin typeface="Times New Roman"/>
                <a:ea typeface="Times New Roman"/>
              </a:rPr>
              <a:t>config</a:t>
            </a:r>
            <a:r>
              <a:rPr lang="en-US" sz="2000" dirty="0">
                <a:latin typeface="Times New Roman"/>
                <a:ea typeface="Times New Roman"/>
              </a:rPr>
              <a:t> – </a:t>
            </a:r>
            <a:r>
              <a:rPr lang="en-US" sz="2000" dirty="0" smtClean="0">
                <a:latin typeface="Times New Roman"/>
                <a:ea typeface="Times New Roman"/>
              </a:rPr>
              <a:t>path of </a:t>
            </a:r>
            <a:r>
              <a:rPr lang="en-US" sz="2000" dirty="0">
                <a:latin typeface="Times New Roman"/>
                <a:ea typeface="Times New Roman"/>
              </a:rPr>
              <a:t>a</a:t>
            </a:r>
            <a:r>
              <a:rPr lang="en-US" sz="2000" dirty="0" smtClean="0">
                <a:latin typeface="Times New Roman"/>
                <a:ea typeface="Times New Roman"/>
              </a:rPr>
              <a:t> bash file with environment variables (including ROOT environment variables) being executed before macro, optional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271463" lvl="0" indent="-271463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logs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log file path for multi-threaded (local) </a:t>
            </a:r>
            <a:r>
              <a:rPr lang="en-US" sz="2000" dirty="0" smtClean="0">
                <a:latin typeface="Times New Roman"/>
                <a:ea typeface="Times New Roman"/>
              </a:rPr>
              <a:t>mode, optional</a:t>
            </a:r>
          </a:p>
          <a:p>
            <a:pPr marL="271463" lvl="0" indent="-271463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Times New Roman"/>
                <a:ea typeface="Times New Roman"/>
              </a:rPr>
              <a:t>priority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priority of the </a:t>
            </a:r>
            <a:r>
              <a:rPr lang="en-US" sz="2000" dirty="0" smtClean="0">
                <a:latin typeface="Times New Roman"/>
                <a:ea typeface="Times New Roman"/>
              </a:rPr>
              <a:t>job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59270" y="481914"/>
            <a:ext cx="9252521" cy="4572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description. Tag &lt;run&gt;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13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3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1022256"/>
            <a:ext cx="9540552" cy="241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&lt;job </a:t>
            </a:r>
            <a:r>
              <a:rPr lang="en-US" sz="1500" dirty="0" smtClean="0">
                <a:latin typeface="Times New Roman"/>
                <a:ea typeface="Times New Roman"/>
              </a:rPr>
              <a:t>name="</a:t>
            </a:r>
            <a:r>
              <a:rPr lang="en-US" sz="1500" dirty="0" err="1" smtClean="0">
                <a:latin typeface="Times New Roman"/>
                <a:ea typeface="Times New Roman"/>
              </a:rPr>
              <a:t>mpd_reconstruction</a:t>
            </a:r>
            <a:r>
              <a:rPr lang="en-US" sz="1500" dirty="0" smtClean="0">
                <a:latin typeface="Times New Roman"/>
                <a:ea typeface="Times New Roman"/>
              </a:rPr>
              <a:t>"&gt;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&lt;macro path="$VMCWORKDIR/macro/mpd/</a:t>
            </a:r>
            <a:r>
              <a:rPr lang="en-US" sz="1500" dirty="0" err="1">
                <a:latin typeface="Times New Roman"/>
                <a:ea typeface="Times New Roman"/>
              </a:rPr>
              <a:t>reco.C</a:t>
            </a:r>
            <a:r>
              <a:rPr lang="en-US" sz="1500" dirty="0">
                <a:latin typeface="Times New Roman"/>
                <a:ea typeface="Times New Roman"/>
              </a:rPr>
              <a:t>" </a:t>
            </a:r>
            <a:r>
              <a:rPr lang="en-US" sz="1500" dirty="0" err="1">
                <a:latin typeface="Times New Roman"/>
                <a:ea typeface="Times New Roman"/>
              </a:rPr>
              <a:t>start_event</a:t>
            </a:r>
            <a:r>
              <a:rPr lang="en-US" sz="1500" dirty="0">
                <a:latin typeface="Times New Roman"/>
                <a:ea typeface="Times New Roman"/>
              </a:rPr>
              <a:t>=”0” </a:t>
            </a:r>
            <a:r>
              <a:rPr lang="en-US" sz="1500" dirty="0" err="1">
                <a:latin typeface="Times New Roman"/>
                <a:ea typeface="Times New Roman"/>
              </a:rPr>
              <a:t>count_event</a:t>
            </a:r>
            <a:r>
              <a:rPr lang="en-US" sz="1500" dirty="0">
                <a:latin typeface="Times New Roman"/>
                <a:ea typeface="Times New Roman"/>
              </a:rPr>
              <a:t>=”1000” </a:t>
            </a:r>
            <a:r>
              <a:rPr lang="en-US" sz="1500" dirty="0" err="1">
                <a:latin typeface="Times New Roman"/>
                <a:ea typeface="Times New Roman"/>
              </a:rPr>
              <a:t>add_args</a:t>
            </a:r>
            <a:r>
              <a:rPr lang="en-US" sz="1500" dirty="0">
                <a:latin typeface="Times New Roman"/>
                <a:ea typeface="Times New Roman"/>
              </a:rPr>
              <a:t>=“local</a:t>
            </a:r>
            <a:r>
              <a:rPr lang="en-US" sz="1500" dirty="0" smtClean="0">
                <a:latin typeface="Times New Roman"/>
                <a:ea typeface="Times New Roman"/>
              </a:rPr>
              <a:t>”&gt;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 &lt;</a:t>
            </a:r>
            <a:r>
              <a:rPr lang="en-US" sz="1500" dirty="0">
                <a:latin typeface="Times New Roman"/>
                <a:ea typeface="Times New Roman"/>
              </a:rPr>
              <a:t>file input="$VMCWORKDIR/macro/mpd/evetest1.root" output="$VMCWORKDIR/macro/mpd/mpddst1.root"/&gt;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  &lt;</a:t>
            </a:r>
            <a:r>
              <a:rPr lang="en-US" sz="1500" dirty="0">
                <a:latin typeface="Times New Roman"/>
                <a:ea typeface="Times New Roman"/>
              </a:rPr>
              <a:t>file </a:t>
            </a:r>
            <a:r>
              <a:rPr lang="en-US" sz="1500" dirty="0" err="1">
                <a:latin typeface="Times New Roman"/>
                <a:ea typeface="Times New Roman"/>
              </a:rPr>
              <a:t>sim_input</a:t>
            </a:r>
            <a:r>
              <a:rPr lang="en-US" sz="1500" dirty="0">
                <a:latin typeface="Times New Roman"/>
                <a:ea typeface="Times New Roman"/>
              </a:rPr>
              <a:t>="energy=3,gen=</a:t>
            </a:r>
            <a:r>
              <a:rPr lang="en-US" sz="1500" dirty="0" err="1">
                <a:latin typeface="Times New Roman"/>
                <a:ea typeface="Times New Roman"/>
              </a:rPr>
              <a:t>urqmd</a:t>
            </a:r>
            <a:r>
              <a:rPr lang="en-US" sz="1500" dirty="0">
                <a:latin typeface="Times New Roman"/>
                <a:ea typeface="Times New Roman"/>
              </a:rPr>
              <a:t>" output="~/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/macro/mpd/</a:t>
            </a:r>
            <a:r>
              <a:rPr lang="en-US" sz="1500" dirty="0" err="1" smtClean="0">
                <a:latin typeface="Times New Roman"/>
                <a:ea typeface="Times New Roman"/>
              </a:rPr>
              <a:t>mpddst</a:t>
            </a:r>
            <a:r>
              <a:rPr lang="en-US" sz="1500" dirty="0" smtClean="0">
                <a:latin typeface="Times New Roman"/>
                <a:ea typeface="Times New Roman"/>
              </a:rPr>
              <a:t>_${</a:t>
            </a:r>
            <a:r>
              <a:rPr lang="en-US" sz="1500" dirty="0">
                <a:latin typeface="Times New Roman"/>
                <a:ea typeface="Times New Roman"/>
              </a:rPr>
              <a:t>counter}.root</a:t>
            </a:r>
            <a:r>
              <a:rPr lang="en-US" sz="1500" dirty="0" smtClean="0">
                <a:latin typeface="Times New Roman"/>
                <a:ea typeface="Times New Roman"/>
              </a:rPr>
              <a:t>"/&gt;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&lt;/</a:t>
            </a:r>
            <a:r>
              <a:rPr lang="en-US" sz="1500" dirty="0">
                <a:latin typeface="Times New Roman"/>
                <a:ea typeface="Times New Roman"/>
              </a:rPr>
              <a:t>macro&gt;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b="1" dirty="0">
                <a:latin typeface="Times New Roman"/>
                <a:ea typeface="Times New Roman"/>
              </a:rPr>
              <a:t>&lt;run mode</a:t>
            </a:r>
            <a:r>
              <a:rPr lang="en-US" sz="1500" b="1" dirty="0" smtClean="0">
                <a:latin typeface="Times New Roman"/>
                <a:ea typeface="Times New Roman"/>
              </a:rPr>
              <a:t>=“global" </a:t>
            </a:r>
            <a:r>
              <a:rPr lang="en-US" sz="1500" b="1" dirty="0">
                <a:latin typeface="Times New Roman"/>
                <a:ea typeface="Times New Roman"/>
              </a:rPr>
              <a:t>count</a:t>
            </a:r>
            <a:r>
              <a:rPr lang="en-US" sz="1500" b="1" dirty="0" smtClean="0">
                <a:latin typeface="Times New Roman"/>
                <a:ea typeface="Times New Roman"/>
              </a:rPr>
              <a:t>=“25</a:t>
            </a:r>
            <a:r>
              <a:rPr lang="en-US" sz="1500" b="1" dirty="0">
                <a:latin typeface="Times New Roman"/>
                <a:ea typeface="Times New Roman"/>
              </a:rPr>
              <a:t>" </a:t>
            </a:r>
            <a:r>
              <a:rPr lang="en-US" sz="1500" b="1" dirty="0" err="1">
                <a:latin typeface="Times New Roman"/>
                <a:ea typeface="Times New Roman"/>
              </a:rPr>
              <a:t>config</a:t>
            </a:r>
            <a:r>
              <a:rPr lang="en-US" sz="1500" b="1" dirty="0" smtClean="0">
                <a:latin typeface="Times New Roman"/>
                <a:ea typeface="Times New Roman"/>
              </a:rPr>
              <a:t>=“~/</a:t>
            </a:r>
            <a:r>
              <a:rPr lang="en-US" sz="1500" b="1" dirty="0" err="1" smtClean="0">
                <a:latin typeface="Times New Roman"/>
                <a:ea typeface="Times New Roman"/>
              </a:rPr>
              <a:t>mpdroot</a:t>
            </a:r>
            <a:r>
              <a:rPr lang="en-US" sz="1500" b="1" dirty="0" smtClean="0">
                <a:latin typeface="Times New Roman"/>
                <a:ea typeface="Times New Roman"/>
              </a:rPr>
              <a:t>/build/config.sh"/&gt;</a:t>
            </a:r>
            <a:endParaRPr lang="ru-RU" sz="1500" b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&lt;/job&gt;</a:t>
            </a:r>
            <a:endParaRPr lang="ru-RU" sz="1500" dirty="0"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04656" y="6041803"/>
            <a:ext cx="32758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hosts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selected host </a:t>
            </a:r>
            <a:r>
              <a:rPr lang="en-US" sz="2000" dirty="0" smtClean="0">
                <a:latin typeface="Times New Roman"/>
                <a:ea typeface="Times New Roman"/>
              </a:rPr>
              <a:t>names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2444" y="6031448"/>
            <a:ext cx="267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i="1" dirty="0" smtClean="0">
                <a:latin typeface="Times New Roman"/>
                <a:ea typeface="Times New Roman"/>
              </a:rPr>
              <a:t>queue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– </a:t>
            </a:r>
            <a:r>
              <a:rPr lang="en-US" sz="2000" dirty="0" smtClean="0">
                <a:latin typeface="Times New Roman"/>
                <a:ea typeface="Times New Roman"/>
              </a:rPr>
              <a:t>queue name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49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24504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</a:t>
            </a:r>
            <a:r>
              <a:rPr lang="en-US" sz="1500" dirty="0" smtClean="0">
                <a:latin typeface="Times New Roman"/>
                <a:ea typeface="Times New Roman"/>
              </a:rPr>
              <a:t>job&gt;</a:t>
            </a:r>
            <a:endParaRPr lang="en-US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b="1" dirty="0">
                <a:latin typeface="Times New Roman"/>
                <a:ea typeface="Times New Roman"/>
              </a:rPr>
              <a:t> </a:t>
            </a:r>
            <a:r>
              <a:rPr lang="en-US" sz="1500" b="1" dirty="0" smtClean="0">
                <a:latin typeface="Times New Roman"/>
                <a:ea typeface="Times New Roman"/>
              </a:rPr>
              <a:t> &lt;</a:t>
            </a:r>
            <a:r>
              <a:rPr lang="en-US" sz="1500" b="1" dirty="0">
                <a:latin typeface="Times New Roman"/>
                <a:ea typeface="Times New Roman"/>
              </a:rPr>
              <a:t>command line="</a:t>
            </a:r>
            <a:r>
              <a:rPr lang="en-US" sz="1500" b="1" dirty="0" err="1">
                <a:latin typeface="Times New Roman"/>
                <a:ea typeface="Times New Roman"/>
              </a:rPr>
              <a:t>show_experiment_files</a:t>
            </a:r>
            <a:r>
              <a:rPr lang="en-US" sz="1500" b="1" dirty="0">
                <a:latin typeface="Times New Roman"/>
                <a:ea typeface="Times New Roman"/>
              </a:rPr>
              <a:t> </a:t>
            </a:r>
            <a:r>
              <a:rPr lang="en-US" sz="1500" b="1" dirty="0" smtClean="0">
                <a:latin typeface="Times New Roman"/>
                <a:ea typeface="Times New Roman"/>
              </a:rPr>
              <a:t>energy=5-9"/&gt;</a:t>
            </a:r>
            <a:endParaRPr lang="en-US" sz="1500" b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&lt;</a:t>
            </a:r>
            <a:r>
              <a:rPr lang="en-US" sz="1500" dirty="0">
                <a:latin typeface="Times New Roman"/>
                <a:ea typeface="Times New Roman"/>
              </a:rPr>
              <a:t>run mode="global" </a:t>
            </a:r>
            <a:r>
              <a:rPr lang="en-US" sz="1500" dirty="0" err="1">
                <a:latin typeface="Times New Roman"/>
                <a:ea typeface="Times New Roman"/>
              </a:rPr>
              <a:t>config</a:t>
            </a:r>
            <a:r>
              <a:rPr lang="en-US" sz="1500" dirty="0">
                <a:latin typeface="Times New Roman"/>
                <a:ea typeface="Times New Roman"/>
              </a:rPr>
              <a:t>="~/</a:t>
            </a:r>
            <a:r>
              <a:rPr lang="en-US" sz="1500" dirty="0" err="1">
                <a:latin typeface="Times New Roman"/>
                <a:ea typeface="Times New Roman"/>
              </a:rPr>
              <a:t>mpdroot</a:t>
            </a:r>
            <a:r>
              <a:rPr lang="en-US" sz="1500" dirty="0">
                <a:latin typeface="Times New Roman"/>
                <a:ea typeface="Times New Roman"/>
              </a:rPr>
              <a:t>/build/config.sh"/&gt;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&lt;/job&gt;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1392456"/>
            <a:ext cx="918051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Times New Roman"/>
                <a:ea typeface="Times New Roman"/>
              </a:rPr>
              <a:t>Tag &lt;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command</a:t>
            </a:r>
            <a:r>
              <a:rPr lang="en-US" sz="2200" dirty="0" smtClean="0">
                <a:latin typeface="Times New Roman"/>
                <a:ea typeface="Times New Roman"/>
              </a:rPr>
              <a:t>&gt; with argument</a:t>
            </a:r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en-US" sz="2200" i="1" dirty="0" smtClean="0">
                <a:latin typeface="Times New Roman"/>
                <a:ea typeface="Times New Roman"/>
              </a:rPr>
              <a:t>line</a:t>
            </a:r>
            <a:r>
              <a:rPr lang="en-US" sz="2200" dirty="0" smtClean="0">
                <a:latin typeface="Times New Roman"/>
                <a:ea typeface="Times New Roman"/>
              </a:rPr>
              <a:t> is used to run a non-ROOT command.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33868" y="421598"/>
            <a:ext cx="9203270" cy="576064"/>
          </a:xfrm>
        </p:spPr>
        <p:txBody>
          <a:bodyPr/>
          <a:lstStyle/>
          <a:p>
            <a:pPr eaLnBrk="1" hangingPunct="1"/>
            <a:r>
              <a:rPr lang="ru-RU" sz="3000" dirty="0" smtClean="0"/>
              <a:t> </a:t>
            </a:r>
            <a:r>
              <a:rPr lang="en-US" sz="3000" dirty="0" smtClean="0"/>
              <a:t>Job description. Additional cases</a:t>
            </a:r>
            <a:endParaRPr lang="ru-RU" sz="3000" dirty="0" smtClean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14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4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0" y="3323035"/>
            <a:ext cx="9144000" cy="559221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sz="2200" i="1" dirty="0"/>
              <a:t>Local </a:t>
            </a:r>
            <a:r>
              <a:rPr lang="en-US" sz="2200" i="1" dirty="0" smtClean="0"/>
              <a:t>mode: parallel data processing on user multicore machines</a:t>
            </a:r>
            <a:endParaRPr lang="ru-RU" sz="2200" i="1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0" y="1032416"/>
            <a:ext cx="91440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sz="2200" i="1" kern="0" dirty="0"/>
              <a:t>Non-ROOT command</a:t>
            </a:r>
            <a:endParaRPr lang="ru-RU" sz="2200" i="1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3758560"/>
            <a:ext cx="918051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</a:t>
            </a:r>
            <a:r>
              <a:rPr lang="en-US" sz="1500" dirty="0" smtClean="0">
                <a:latin typeface="Times New Roman"/>
                <a:ea typeface="Times New Roman"/>
              </a:rPr>
              <a:t>job name=“</a:t>
            </a:r>
            <a:r>
              <a:rPr lang="en-US" sz="1500" dirty="0" err="1" smtClean="0">
                <a:latin typeface="Times New Roman"/>
                <a:ea typeface="Times New Roman"/>
              </a:rPr>
              <a:t>local_job</a:t>
            </a:r>
            <a:r>
              <a:rPr lang="en-US" sz="1500" dirty="0" smtClean="0">
                <a:latin typeface="Times New Roman"/>
                <a:ea typeface="Times New Roman"/>
              </a:rPr>
              <a:t>”&gt;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&lt;</a:t>
            </a:r>
            <a:r>
              <a:rPr lang="en-US" sz="1500" dirty="0">
                <a:latin typeface="Times New Roman"/>
                <a:ea typeface="Times New Roman"/>
              </a:rPr>
              <a:t>macro </a:t>
            </a:r>
            <a:r>
              <a:rPr lang="en-US" sz="1500" dirty="0" smtClean="0">
                <a:latin typeface="Times New Roman"/>
                <a:ea typeface="Times New Roman"/>
              </a:rPr>
              <a:t>path=“~/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/macro/mpd/</a:t>
            </a:r>
            <a:r>
              <a:rPr lang="en-US" sz="1500" dirty="0" err="1" smtClean="0">
                <a:latin typeface="Times New Roman"/>
                <a:ea typeface="Times New Roman"/>
              </a:rPr>
              <a:t>reco.C</a:t>
            </a:r>
            <a:r>
              <a:rPr lang="en-US" sz="1500" dirty="0" smtClean="0">
                <a:latin typeface="Times New Roman"/>
                <a:ea typeface="Times New Roman"/>
              </a:rPr>
              <a:t>"&gt;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  &lt;</a:t>
            </a:r>
            <a:r>
              <a:rPr lang="en-US" sz="1500" dirty="0">
                <a:latin typeface="Times New Roman"/>
                <a:ea typeface="Times New Roman"/>
              </a:rPr>
              <a:t>file input</a:t>
            </a:r>
            <a:r>
              <a:rPr lang="en-US" sz="1500" dirty="0" smtClean="0">
                <a:latin typeface="Times New Roman"/>
                <a:ea typeface="Times New Roman"/>
              </a:rPr>
              <a:t>=“~/evetest1.root</a:t>
            </a:r>
            <a:r>
              <a:rPr lang="en-US" sz="1500" dirty="0">
                <a:latin typeface="Times New Roman"/>
                <a:ea typeface="Times New Roman"/>
              </a:rPr>
              <a:t>" output</a:t>
            </a:r>
            <a:r>
              <a:rPr lang="en-US" sz="1500" dirty="0" smtClean="0">
                <a:latin typeface="Times New Roman"/>
                <a:ea typeface="Times New Roman"/>
              </a:rPr>
              <a:t>="~/mpddst1.root“ </a:t>
            </a:r>
            <a:r>
              <a:rPr lang="en-US" sz="1500" dirty="0" err="1" smtClean="0">
                <a:latin typeface="Times New Roman"/>
                <a:ea typeface="Times New Roman"/>
              </a:rPr>
              <a:t>start_event</a:t>
            </a:r>
            <a:r>
              <a:rPr lang="en-US" sz="1500" dirty="0" smtClean="0">
                <a:latin typeface="Times New Roman"/>
                <a:ea typeface="Times New Roman"/>
              </a:rPr>
              <a:t>=”0” </a:t>
            </a:r>
            <a:r>
              <a:rPr lang="en-US" sz="1500" dirty="0" err="1" smtClean="0">
                <a:latin typeface="Times New Roman"/>
                <a:ea typeface="Times New Roman"/>
              </a:rPr>
              <a:t>count_event</a:t>
            </a:r>
            <a:r>
              <a:rPr lang="en-US" sz="1500" dirty="0" smtClean="0">
                <a:latin typeface="Times New Roman"/>
                <a:ea typeface="Times New Roman"/>
              </a:rPr>
              <a:t>=”0”/&gt;</a:t>
            </a:r>
            <a:endParaRPr lang="ru-RU" sz="1500" dirty="0" smtClean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   &lt;</a:t>
            </a:r>
            <a:r>
              <a:rPr lang="en-US" sz="1500" dirty="0">
                <a:latin typeface="Times New Roman"/>
                <a:ea typeface="Times New Roman"/>
              </a:rPr>
              <a:t>file input="~/</a:t>
            </a:r>
            <a:r>
              <a:rPr lang="en-US" sz="1500" dirty="0" err="1">
                <a:latin typeface="Times New Roman"/>
                <a:ea typeface="Times New Roman"/>
              </a:rPr>
              <a:t>mpdroot</a:t>
            </a:r>
            <a:r>
              <a:rPr lang="en-US" sz="1500" dirty="0">
                <a:latin typeface="Times New Roman"/>
                <a:ea typeface="Times New Roman"/>
              </a:rPr>
              <a:t>/macro/mpd/evetest2.root" output="~/</a:t>
            </a:r>
            <a:r>
              <a:rPr lang="en-US" sz="1500" dirty="0" err="1" smtClean="0">
                <a:latin typeface="Times New Roman"/>
                <a:ea typeface="Times New Roman"/>
              </a:rPr>
              <a:t>mpdroot</a:t>
            </a:r>
            <a:r>
              <a:rPr lang="en-US" sz="1500" dirty="0" smtClean="0">
                <a:latin typeface="Times New Roman"/>
                <a:ea typeface="Times New Roman"/>
              </a:rPr>
              <a:t>/macro/mpd/mpddst2.root“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      </a:t>
            </a:r>
            <a:r>
              <a:rPr lang="en-US" sz="1500" dirty="0" err="1" smtClean="0">
                <a:latin typeface="Times New Roman"/>
                <a:ea typeface="Times New Roman"/>
              </a:rPr>
              <a:t>start_event</a:t>
            </a:r>
            <a:r>
              <a:rPr lang="en-US" sz="1500" dirty="0">
                <a:latin typeface="Times New Roman"/>
                <a:ea typeface="Times New Roman"/>
              </a:rPr>
              <a:t>=”</a:t>
            </a:r>
            <a:r>
              <a:rPr lang="en-US" sz="1500" dirty="0" smtClean="0">
                <a:latin typeface="Times New Roman"/>
                <a:ea typeface="Times New Roman"/>
              </a:rPr>
              <a:t>0” </a:t>
            </a:r>
            <a:r>
              <a:rPr lang="en-US" sz="1500" dirty="0" err="1" smtClean="0">
                <a:latin typeface="Times New Roman"/>
                <a:ea typeface="Times New Roman"/>
              </a:rPr>
              <a:t>count_event</a:t>
            </a:r>
            <a:r>
              <a:rPr lang="en-US" sz="1500" dirty="0">
                <a:latin typeface="Times New Roman"/>
                <a:ea typeface="Times New Roman"/>
              </a:rPr>
              <a:t>=”100</a:t>
            </a:r>
            <a:r>
              <a:rPr lang="ru-RU" sz="1500" dirty="0">
                <a:latin typeface="Times New Roman"/>
                <a:ea typeface="Times New Roman"/>
              </a:rPr>
              <a:t>0</a:t>
            </a:r>
            <a:r>
              <a:rPr lang="en-US" sz="1500" dirty="0" smtClean="0">
                <a:latin typeface="Times New Roman"/>
                <a:ea typeface="Times New Roman"/>
              </a:rPr>
              <a:t>” </a:t>
            </a:r>
            <a:r>
              <a:rPr lang="en-US" sz="1500" dirty="0" err="1" smtClean="0">
                <a:latin typeface="Times New Roman"/>
                <a:ea typeface="Times New Roman"/>
              </a:rPr>
              <a:t>parallel_mode</a:t>
            </a:r>
            <a:r>
              <a:rPr lang="en-US" sz="1500" dirty="0" smtClean="0">
                <a:latin typeface="Times New Roman"/>
                <a:ea typeface="Times New Roman"/>
              </a:rPr>
              <a:t>=“5” merge=“true”/&gt;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</a:t>
            </a:r>
            <a:r>
              <a:rPr lang="en-US" sz="1500" dirty="0" smtClean="0">
                <a:latin typeface="Times New Roman"/>
                <a:ea typeface="Times New Roman"/>
              </a:rPr>
              <a:t>&lt;/macro&gt;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 New Roman"/>
              </a:rPr>
              <a:t>  &lt;</a:t>
            </a:r>
            <a:r>
              <a:rPr lang="en-US" sz="1500" dirty="0">
                <a:latin typeface="Times New Roman"/>
                <a:ea typeface="Times New Roman"/>
              </a:rPr>
              <a:t>run </a:t>
            </a:r>
            <a:r>
              <a:rPr lang="en-US" sz="1500" b="1" dirty="0">
                <a:latin typeface="Times New Roman"/>
                <a:ea typeface="Times New Roman"/>
              </a:rPr>
              <a:t>mode="local"</a:t>
            </a:r>
            <a:r>
              <a:rPr lang="en-US" sz="1500" dirty="0">
                <a:latin typeface="Times New Roman"/>
                <a:ea typeface="Times New Roman"/>
              </a:rPr>
              <a:t> count</a:t>
            </a:r>
            <a:r>
              <a:rPr lang="en-US" sz="1500" dirty="0" smtClean="0">
                <a:latin typeface="Times New Roman"/>
                <a:ea typeface="Times New Roman"/>
              </a:rPr>
              <a:t>=“6" </a:t>
            </a:r>
            <a:r>
              <a:rPr lang="en-US" sz="1500" dirty="0" err="1">
                <a:latin typeface="Times New Roman"/>
                <a:ea typeface="Times New Roman"/>
              </a:rPr>
              <a:t>config</a:t>
            </a:r>
            <a:r>
              <a:rPr lang="en-US" sz="1500" dirty="0">
                <a:latin typeface="Times New Roman"/>
                <a:ea typeface="Times New Roman"/>
              </a:rPr>
              <a:t>=“~/</a:t>
            </a:r>
            <a:r>
              <a:rPr lang="en-US" sz="1500" dirty="0" err="1">
                <a:latin typeface="Times New Roman"/>
                <a:ea typeface="Times New Roman"/>
              </a:rPr>
              <a:t>mpdroot</a:t>
            </a:r>
            <a:r>
              <a:rPr lang="en-US" sz="1500" dirty="0">
                <a:latin typeface="Times New Roman"/>
                <a:ea typeface="Times New Roman"/>
              </a:rPr>
              <a:t>/build/config.sh" logs="processing.log"/&gt;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&lt;/job&gt;</a:t>
            </a:r>
            <a:endParaRPr lang="ru-RU" sz="15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4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197582" y="1196752"/>
            <a:ext cx="5910922" cy="15176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&lt;job&gt;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&lt;macro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path="~/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mpdroot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/macro/mpd/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reco.C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"/&gt;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&lt;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file input="$VMCWORKDIR/evetest1.root" output="$VMCWORKDIR/mpddst1.root"/&gt;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&lt;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file input="$VMCWORKDIR/evetest2.root" output="$VMCWORKDIR/mpddst2.root"/&gt;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&lt;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file input="$VMCWORKDIR/</a:t>
            </a:r>
            <a:r>
              <a:rPr lang="en-US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evetest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.root" output="$VMCWORKDIR/</a:t>
            </a:r>
            <a:r>
              <a:rPr lang="en-US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mpddst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.root</a:t>
            </a:r>
            <a:r>
              <a:rPr lang="en-US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"/&gt;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&lt;/macro&gt;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&lt;run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mode=“global" count=“3"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=“~/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mpdroot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/build/config.sh"/&gt;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&lt;/job&gt;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>
          <a:xfrm>
            <a:off x="222642" y="3105583"/>
            <a:ext cx="8568952" cy="2556000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-1" y="439832"/>
            <a:ext cx="9144001" cy="570822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MPD-Scheduler on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istributed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lusters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57"/>
          <p:cNvSpPr>
            <a:spLocks noChangeArrowheads="1"/>
          </p:cNvSpPr>
          <p:nvPr/>
        </p:nvSpPr>
        <p:spPr bwMode="auto">
          <a:xfrm>
            <a:off x="1931451" y="4551455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35496" y="4555568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3867200" y="4547101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183962" y="5908049"/>
            <a:ext cx="1723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SRV</a:t>
            </a:r>
            <a:r>
              <a:rPr lang="en-US" sz="1400" dirty="0">
                <a:latin typeface="Tahoma" pitchFamily="34" charset="0"/>
              </a:rPr>
              <a:t> = batch server</a:t>
            </a:r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139824" y="6145559"/>
            <a:ext cx="27039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WRK = batch worker node</a:t>
            </a: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1558861" y="1988840"/>
            <a:ext cx="613449" cy="538842"/>
          </a:xfrm>
          <a:prstGeom prst="can">
            <a:avLst>
              <a:gd name="adj" fmla="val 3053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527320" y="2135772"/>
            <a:ext cx="676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*.root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167304" y="1650286"/>
            <a:ext cx="145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Distributed FS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987824" y="5949280"/>
            <a:ext cx="5406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ahoma" pitchFamily="34" charset="0"/>
              </a:rPr>
              <a:t>batch system (SLURM, SGE or Torque)</a:t>
            </a: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3124199" y="3105583"/>
            <a:ext cx="2243513" cy="1403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4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2051720" y="2527682"/>
            <a:ext cx="172452" cy="829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381249" y="2373793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evetest1.root</a:t>
            </a:r>
          </a:p>
        </p:txBody>
      </p:sp>
      <p:sp>
        <p:nvSpPr>
          <p:cNvPr id="65" name="Oval 62"/>
          <p:cNvSpPr>
            <a:spLocks noChangeArrowheads="1"/>
          </p:cNvSpPr>
          <p:nvPr/>
        </p:nvSpPr>
        <p:spPr bwMode="auto">
          <a:xfrm>
            <a:off x="2724772" y="4555135"/>
            <a:ext cx="623092" cy="297091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SRV</a:t>
            </a:r>
            <a:endParaRPr lang="en-US" sz="11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992906" y="2740858"/>
            <a:ext cx="1898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ahoma" pitchFamily="34" charset="0"/>
              </a:rPr>
              <a:t>MPD-Scheduler</a:t>
            </a:r>
          </a:p>
        </p:txBody>
      </p:sp>
      <p:sp>
        <p:nvSpPr>
          <p:cNvPr id="67" name="Text Box 69"/>
          <p:cNvSpPr txBox="1">
            <a:spLocks noChangeArrowheads="1"/>
          </p:cNvSpPr>
          <p:nvPr/>
        </p:nvSpPr>
        <p:spPr bwMode="auto">
          <a:xfrm>
            <a:off x="1389361" y="2575937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evetest2.root</a:t>
            </a:r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181449" y="2348880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evetest3.root</a:t>
            </a:r>
          </a:p>
        </p:txBody>
      </p:sp>
      <p:sp>
        <p:nvSpPr>
          <p:cNvPr id="69" name="Скругленная прямоугольная выноска 68"/>
          <p:cNvSpPr/>
          <p:nvPr/>
        </p:nvSpPr>
        <p:spPr>
          <a:xfrm>
            <a:off x="564763" y="540428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Скругленная прямоугольная выноска 71"/>
          <p:cNvSpPr/>
          <p:nvPr/>
        </p:nvSpPr>
        <p:spPr>
          <a:xfrm>
            <a:off x="2436971" y="540428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Скругленная прямоугольная выноска 72"/>
          <p:cNvSpPr/>
          <p:nvPr/>
        </p:nvSpPr>
        <p:spPr>
          <a:xfrm>
            <a:off x="4381187" y="538643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1885905" y="4304129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mpddst2.root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387636" y="972261"/>
            <a:ext cx="9845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reco.xml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323792" y="1508765"/>
            <a:ext cx="4096816" cy="94179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&lt;job&gt;</a:t>
            </a: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command line</a:t>
            </a:r>
            <a:r>
              <a:rPr lang="en-US" sz="1200" dirty="0" smtClean="0">
                <a:latin typeface="Times New Roman"/>
                <a:ea typeface="Times New Roman"/>
              </a:rPr>
              <a:t>="</a:t>
            </a:r>
            <a:r>
              <a:rPr lang="en-US" sz="1200" dirty="0" err="1" smtClean="0">
                <a:latin typeface="Times New Roman"/>
                <a:ea typeface="Times New Roman"/>
              </a:rPr>
              <a:t>show_simulation_files</a:t>
            </a:r>
            <a:r>
              <a:rPr lang="en-US" sz="1200" dirty="0" smtClean="0">
                <a:latin typeface="Times New Roman"/>
                <a:ea typeface="Times New Roman"/>
              </a:rPr>
              <a:t> energy=5-9"/&gt;</a:t>
            </a:r>
            <a:endParaRPr lang="en-US" sz="12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run mode="global" </a:t>
            </a:r>
            <a:r>
              <a:rPr lang="en-US" sz="1200" dirty="0" err="1">
                <a:latin typeface="Times New Roman"/>
                <a:ea typeface="Times New Roman"/>
              </a:rPr>
              <a:t>config</a:t>
            </a:r>
            <a:r>
              <a:rPr lang="en-US" sz="1200" dirty="0">
                <a:latin typeface="Times New Roman"/>
                <a:ea typeface="Times New Roman"/>
              </a:rPr>
              <a:t>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/build/config.sh"/&gt;</a:t>
            </a: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&lt;/job&gt;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367712" y="1268760"/>
            <a:ext cx="1329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command.xml</a:t>
            </a:r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638234" y="4304129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mpddst1.root</a:t>
            </a:r>
          </a:p>
        </p:txBody>
      </p:sp>
      <p:sp>
        <p:nvSpPr>
          <p:cNvPr id="80" name="Text Box 69"/>
          <p:cNvSpPr txBox="1">
            <a:spLocks noChangeArrowheads="1"/>
          </p:cNvSpPr>
          <p:nvPr/>
        </p:nvSpPr>
        <p:spPr bwMode="auto">
          <a:xfrm>
            <a:off x="3636176" y="4249055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mpddst3.root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19672" y="4319518"/>
            <a:ext cx="1329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command.xml</a:t>
            </a: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7884368" y="5398617"/>
            <a:ext cx="406837" cy="216025"/>
          </a:xfrm>
          <a:prstGeom prst="wedgeRoundRectCallout">
            <a:avLst/>
          </a:prstGeom>
          <a:solidFill>
            <a:srgbClr val="FF6464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busy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6066185" y="5404280"/>
            <a:ext cx="406837" cy="216025"/>
          </a:xfrm>
          <a:prstGeom prst="wedgeRoundRectCallout">
            <a:avLst/>
          </a:prstGeom>
          <a:solidFill>
            <a:srgbClr val="FF6464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busy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57"/>
          <p:cNvSpPr>
            <a:spLocks noChangeArrowheads="1"/>
          </p:cNvSpPr>
          <p:nvPr/>
        </p:nvSpPr>
        <p:spPr bwMode="auto">
          <a:xfrm>
            <a:off x="5606488" y="4555568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85" name="Oval 57"/>
          <p:cNvSpPr>
            <a:spLocks noChangeArrowheads="1"/>
          </p:cNvSpPr>
          <p:nvPr/>
        </p:nvSpPr>
        <p:spPr bwMode="auto">
          <a:xfrm>
            <a:off x="7481370" y="4545490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15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3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77 L -0.00416 0.27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4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1944 0.251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25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0574E-7 L 0.18472 0.273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00972 L -0.06111 -0.2414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01961 -0.2219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33 L -0.16597 -0.2674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12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3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2" grpId="0" animBg="1"/>
      <p:bldP spid="62" grpId="1" animBg="1"/>
      <p:bldP spid="62" grpId="2" animBg="1"/>
      <p:bldP spid="62" grpId="3" animBg="1"/>
      <p:bldP spid="64" grpId="0"/>
      <p:bldP spid="64" grpId="1"/>
      <p:bldP spid="64" grpId="2"/>
      <p:bldP spid="67" grpId="0"/>
      <p:bldP spid="67" grpId="1"/>
      <p:bldP spid="67" grpId="2"/>
      <p:bldP spid="68" grpId="0"/>
      <p:bldP spid="68" grpId="1"/>
      <p:bldP spid="68" grpId="2"/>
      <p:bldP spid="69" grpId="0" build="allAtOnce" animBg="1"/>
      <p:bldP spid="69" grpId="1" build="allAtOnce" animBg="1"/>
      <p:bldP spid="69" grpId="2" build="allAtOnce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5" grpId="0"/>
      <p:bldP spid="75" grpId="1"/>
      <p:bldP spid="75" grpId="2"/>
      <p:bldP spid="76" grpId="0"/>
      <p:bldP spid="76" grpId="1"/>
      <p:bldP spid="77" grpId="0" animBg="1"/>
      <p:bldP spid="77" grpId="1" animBg="1"/>
      <p:bldP spid="78" grpId="0"/>
      <p:bldP spid="78" grpId="1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-57718" y="404664"/>
            <a:ext cx="9252520" cy="602698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with MPD-Scheduler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6" y="2917955"/>
            <a:ext cx="4851155" cy="35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362"/>
            <a:ext cx="47967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16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1" y="421598"/>
            <a:ext cx="9144001" cy="576064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Lists and Dependencies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628800"/>
            <a:ext cx="4427984" cy="3459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Clr>
                <a:srgbClr val="26728A"/>
              </a:buCl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The XML description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for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MPD-Scheduler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can contain more than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one job: &lt;job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&gt; tags are included in general &lt;</a:t>
            </a:r>
            <a:r>
              <a:rPr lang="en-US" b="1" i="1" kern="0" dirty="0">
                <a:solidFill>
                  <a:srgbClr val="008000"/>
                </a:solidFill>
                <a:latin typeface="Arial"/>
                <a:cs typeface="+mn-cs"/>
              </a:rPr>
              <a:t>jobs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&gt; tag.</a:t>
            </a:r>
          </a:p>
          <a:p>
            <a:pPr lvl="0" algn="just" eaLnBrk="0" hangingPunct="0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26728A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D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ependencies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can be set between different jobs, so that job depending on another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one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will not start its execution until the latter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end.</a:t>
            </a:r>
          </a:p>
          <a:p>
            <a:pPr lvl="0" algn="just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26728A"/>
              </a:buCl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To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set dependency, use </a:t>
            </a:r>
            <a:r>
              <a:rPr lang="en-US" b="1" i="1" kern="0" dirty="0">
                <a:solidFill>
                  <a:srgbClr val="000000"/>
                </a:solidFill>
                <a:latin typeface="Arial"/>
                <a:cs typeface="+mn-cs"/>
              </a:rPr>
              <a:t>dependency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 attribute assigned the name of another job in the &lt;job&gt; tag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17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0280" y="986052"/>
            <a:ext cx="4716017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</a:rPr>
              <a:t>&lt;jobs&gt;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b="1" dirty="0" smtClean="0">
                <a:latin typeface="Times New Roman"/>
                <a:ea typeface="Times New Roman"/>
              </a:rPr>
              <a:t>&lt;</a:t>
            </a:r>
            <a:r>
              <a:rPr lang="en-US" sz="1200" b="1" dirty="0">
                <a:latin typeface="Times New Roman"/>
                <a:ea typeface="Times New Roman"/>
              </a:rPr>
              <a:t>job name="</a:t>
            </a:r>
            <a:r>
              <a:rPr lang="en-US" sz="1200" b="1" dirty="0" err="1">
                <a:latin typeface="Times New Roman"/>
                <a:ea typeface="Times New Roman"/>
              </a:rPr>
              <a:t>mpd_simulation</a:t>
            </a:r>
            <a:r>
              <a:rPr lang="en-US" sz="1200" b="1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macro </a:t>
            </a:r>
            <a:r>
              <a:rPr lang="en-US" sz="1200" dirty="0" smtClean="0">
                <a:latin typeface="Times New Roman"/>
                <a:ea typeface="Times New Roman"/>
              </a:rPr>
              <a:t>path="~/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/macro/mpd/</a:t>
            </a:r>
            <a:r>
              <a:rPr lang="en-US" sz="1200" i="1" dirty="0" err="1">
                <a:latin typeface="Times New Roman"/>
                <a:ea typeface="Times New Roman"/>
              </a:rPr>
              <a:t>runMC.C</a:t>
            </a:r>
            <a:r>
              <a:rPr lang="en-US" sz="1200" dirty="0" smtClean="0">
                <a:latin typeface="Times New Roman"/>
                <a:ea typeface="Times New Roman"/>
              </a:rPr>
              <a:t>"&gt;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</a:rPr>
              <a:t>  &lt;</a:t>
            </a:r>
            <a:r>
              <a:rPr lang="en-US" sz="1200" dirty="0">
                <a:latin typeface="Times New Roman"/>
                <a:ea typeface="Times New Roman"/>
              </a:rPr>
              <a:t>file input="/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/main2.jinr.ru/projects/nica/LAQGSM/*"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evetest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smtClean="0">
                <a:latin typeface="Times New Roman"/>
                <a:ea typeface="Times New Roman"/>
              </a:rPr>
              <a:t>1000"/&gt; &lt;/macro&gt;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 smtClean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Times New Roman"/>
                <a:ea typeface="Times New Roman"/>
              </a:rPr>
              <a:t> </a:t>
            </a:r>
            <a:r>
              <a:rPr lang="en-US" sz="1200" b="1" dirty="0">
                <a:latin typeface="Times New Roman"/>
                <a:ea typeface="Times New Roman"/>
              </a:rPr>
              <a:t>&lt;job</a:t>
            </a:r>
            <a:r>
              <a:rPr lang="en-US" sz="600" b="1" dirty="0">
                <a:latin typeface="Times New Roman"/>
                <a:ea typeface="Times New Roman"/>
              </a:rPr>
              <a:t> </a:t>
            </a:r>
            <a:r>
              <a:rPr lang="en-US" sz="1200" b="1" dirty="0">
                <a:latin typeface="Times New Roman"/>
                <a:ea typeface="Times New Roman"/>
              </a:rPr>
              <a:t>name="</a:t>
            </a:r>
            <a:r>
              <a:rPr lang="en-US" sz="1200" b="1" dirty="0" err="1">
                <a:latin typeface="Times New Roman"/>
                <a:ea typeface="Times New Roman"/>
              </a:rPr>
              <a:t>mpd_reconstruction</a:t>
            </a:r>
            <a:r>
              <a:rPr lang="en-US" sz="1200" b="1" dirty="0">
                <a:latin typeface="Times New Roman"/>
                <a:ea typeface="Times New Roman"/>
              </a:rPr>
              <a:t>"</a:t>
            </a:r>
            <a:r>
              <a:rPr lang="en-US" sz="600" b="1" dirty="0">
                <a:latin typeface="Times New Roman"/>
                <a:ea typeface="Times New Roman"/>
              </a:rPr>
              <a:t> </a:t>
            </a:r>
            <a:r>
              <a:rPr lang="en-US" sz="1200" b="1" dirty="0">
                <a:latin typeface="Times New Roman"/>
                <a:ea typeface="Times New Roman"/>
              </a:rPr>
              <a:t>dependency="</a:t>
            </a:r>
            <a:r>
              <a:rPr lang="en-US" sz="1200" b="1" dirty="0" err="1">
                <a:latin typeface="Times New Roman"/>
                <a:ea typeface="Times New Roman"/>
              </a:rPr>
              <a:t>mpd_simulation</a:t>
            </a:r>
            <a:r>
              <a:rPr lang="en-US" sz="1200" b="1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&lt;macro </a:t>
            </a:r>
            <a:r>
              <a:rPr lang="en-US" sz="1200" dirty="0" smtClean="0">
                <a:latin typeface="Times New Roman"/>
                <a:ea typeface="Times New Roman"/>
              </a:rPr>
              <a:t>path="~/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/macro/mpd/</a:t>
            </a:r>
            <a:r>
              <a:rPr lang="en-US" sz="1200" i="1" dirty="0" err="1">
                <a:latin typeface="Times New Roman"/>
                <a:ea typeface="Times New Roman"/>
              </a:rPr>
              <a:t>reco.C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file </a:t>
            </a:r>
            <a:r>
              <a:rPr lang="en-US" sz="1200" dirty="0" err="1">
                <a:latin typeface="Times New Roman"/>
                <a:ea typeface="Times New Roman"/>
              </a:rPr>
              <a:t>job_input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err="1">
                <a:latin typeface="Times New Roman"/>
                <a:ea typeface="Times New Roman"/>
              </a:rPr>
              <a:t>mpd_simulation</a:t>
            </a:r>
            <a:r>
              <a:rPr lang="en-US" sz="1200" dirty="0">
                <a:latin typeface="Times New Roman"/>
                <a:ea typeface="Times New Roman"/>
              </a:rPr>
              <a:t>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bmndst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:~8}.root"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smtClean="0">
                <a:latin typeface="Times New Roman"/>
                <a:ea typeface="Times New Roman"/>
              </a:rPr>
              <a:t>1000"/&gt; &lt;/macro&gt;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</a:t>
            </a:r>
            <a:r>
              <a:rPr lang="en-US" sz="1200" b="1" dirty="0">
                <a:latin typeface="Times New Roman"/>
                <a:ea typeface="Times New Roman"/>
              </a:rPr>
              <a:t>&lt;job name="</a:t>
            </a:r>
            <a:r>
              <a:rPr lang="en-US" sz="1200" b="1" dirty="0" err="1">
                <a:latin typeface="Times New Roman"/>
                <a:ea typeface="Times New Roman"/>
              </a:rPr>
              <a:t>mpd_analysis</a:t>
            </a:r>
            <a:r>
              <a:rPr lang="en-US" sz="1200" b="1" dirty="0">
                <a:latin typeface="Times New Roman"/>
                <a:ea typeface="Times New Roman"/>
              </a:rPr>
              <a:t>" dependency="</a:t>
            </a:r>
            <a:r>
              <a:rPr lang="en-US" sz="1200" b="1" dirty="0" err="1">
                <a:latin typeface="Times New Roman"/>
                <a:ea typeface="Times New Roman"/>
              </a:rPr>
              <a:t>mpd_reconstruction</a:t>
            </a:r>
            <a:r>
              <a:rPr lang="en-US" sz="1200" b="1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&lt;macro name="~/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</a:t>
            </a:r>
            <a:r>
              <a:rPr lang="en-US" sz="1200" dirty="0" err="1">
                <a:latin typeface="Times New Roman"/>
                <a:ea typeface="Times New Roman"/>
              </a:rPr>
              <a:t>physical_analysis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dirty="0" err="1">
                <a:latin typeface="Times New Roman"/>
                <a:ea typeface="Times New Roman"/>
              </a:rPr>
              <a:t>femto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i="1" dirty="0" err="1">
                <a:latin typeface="Times New Roman"/>
                <a:ea typeface="Times New Roman"/>
              </a:rPr>
              <a:t>femtoAna.C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</a:t>
            </a:r>
            <a:r>
              <a:rPr lang="en-US" sz="1200" dirty="0" smtClean="0">
                <a:latin typeface="Times New Roman"/>
                <a:ea typeface="Times New Roman"/>
              </a:rPr>
              <a:t> &lt;</a:t>
            </a:r>
            <a:r>
              <a:rPr lang="en-US" sz="1200" dirty="0">
                <a:latin typeface="Times New Roman"/>
                <a:ea typeface="Times New Roman"/>
              </a:rPr>
              <a:t>file </a:t>
            </a:r>
            <a:r>
              <a:rPr lang="en-US" sz="1200" dirty="0" err="1">
                <a:latin typeface="Times New Roman"/>
                <a:ea typeface="Times New Roman"/>
              </a:rPr>
              <a:t>job_input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err="1">
                <a:latin typeface="Times New Roman"/>
                <a:ea typeface="Times New Roman"/>
              </a:rPr>
              <a:t>mpd_reconstruction</a:t>
            </a:r>
            <a:r>
              <a:rPr lang="en-US" sz="1200" dirty="0">
                <a:latin typeface="Times New Roman"/>
                <a:ea typeface="Times New Roman"/>
              </a:rPr>
              <a:t>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femtoana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:~7}.root"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smtClean="0">
                <a:latin typeface="Times New Roman"/>
                <a:ea typeface="Times New Roman"/>
              </a:rPr>
              <a:t>1000"/&gt; &lt;/macro&gt;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>
                <a:latin typeface="Times New Roman"/>
                <a:ea typeface="Times New Roman"/>
              </a:rPr>
              <a:t>" priority="1"/&gt;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</a:rPr>
              <a:t>&lt;/jobs&gt;</a:t>
            </a: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gray">
          <a:xfrm>
            <a:off x="5987266" y="6199627"/>
            <a:ext cx="3193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b="1" dirty="0">
                <a:solidFill>
                  <a:srgbClr val="000000"/>
                </a:solidFill>
              </a:rPr>
              <a:t>MPD-Scheduler XML description</a:t>
            </a:r>
            <a:endParaRPr lang="ru-RU" sz="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93" y="1036774"/>
            <a:ext cx="3590743" cy="29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 on HybriLIT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>
            <a:off x="230219" y="2204864"/>
            <a:ext cx="4169420" cy="3888432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gray">
          <a:xfrm>
            <a:off x="1170550" y="3946645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mpddst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101" name="Text Box 59"/>
          <p:cNvSpPr txBox="1">
            <a:spLocks noChangeArrowheads="1"/>
          </p:cNvSpPr>
          <p:nvPr/>
        </p:nvSpPr>
        <p:spPr bwMode="gray">
          <a:xfrm>
            <a:off x="725007" y="1574547"/>
            <a:ext cx="7328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300" dirty="0">
                <a:solidFill>
                  <a:srgbClr val="000000"/>
                </a:solidFill>
              </a:rPr>
              <a:t>Geant3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gray">
          <a:xfrm>
            <a:off x="1100541" y="2857532"/>
            <a:ext cx="1047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evetest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98" name="Text Box 59"/>
          <p:cNvSpPr txBox="1">
            <a:spLocks noChangeArrowheads="1"/>
          </p:cNvSpPr>
          <p:nvPr/>
        </p:nvSpPr>
        <p:spPr bwMode="gray">
          <a:xfrm>
            <a:off x="1674252" y="1548081"/>
            <a:ext cx="2321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00"/>
                </a:solidFill>
              </a:rPr>
              <a:t>Event Generators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</a:rPr>
              <a:t>320 LAQGSM input files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94129" y="1838218"/>
            <a:ext cx="965472" cy="1056454"/>
            <a:chOff x="7286871" y="1634628"/>
            <a:chExt cx="739506" cy="891160"/>
          </a:xfrm>
        </p:grpSpPr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gray">
            <a:xfrm>
              <a:off x="7336093" y="1884928"/>
              <a:ext cx="690284" cy="2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err="1"/>
                <a:t>runMC.C</a:t>
              </a:r>
              <a:endParaRPr lang="en-US" altLang="ru-RU" sz="1400" dirty="0"/>
            </a:p>
          </p:txBody>
        </p:sp>
      </p:grpSp>
      <p:sp>
        <p:nvSpPr>
          <p:cNvPr id="109" name="Text Box 59"/>
          <p:cNvSpPr txBox="1">
            <a:spLocks noChangeArrowheads="1"/>
          </p:cNvSpPr>
          <p:nvPr/>
        </p:nvSpPr>
        <p:spPr bwMode="gray">
          <a:xfrm>
            <a:off x="1971569" y="2266682"/>
            <a:ext cx="1638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>
                <a:solidFill>
                  <a:srgbClr val="000000"/>
                </a:solidFill>
              </a:rPr>
              <a:t>AuAu_5-11gev_*.</a:t>
            </a:r>
            <a:r>
              <a:rPr lang="en-US" altLang="ru-RU" sz="1200" i="1" dirty="0" smtClean="0">
                <a:solidFill>
                  <a:srgbClr val="000000"/>
                </a:solidFill>
              </a:rPr>
              <a:t>root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>
                <a:solidFill>
                  <a:srgbClr val="000000"/>
                </a:solidFill>
              </a:rPr>
              <a:t>@</a:t>
            </a:r>
            <a:r>
              <a:rPr lang="en-US" altLang="ru-RU" sz="1200" i="1" dirty="0" smtClean="0">
                <a:solidFill>
                  <a:srgbClr val="000000"/>
                </a:solidFill>
              </a:rPr>
              <a:t> NFS</a:t>
            </a:r>
            <a:endParaRPr lang="en-US" altLang="ru-RU" sz="1200" i="1" dirty="0">
              <a:solidFill>
                <a:srgbClr val="000000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79512" y="2980254"/>
            <a:ext cx="1134439" cy="1358810"/>
            <a:chOff x="5258100" y="2748353"/>
            <a:chExt cx="917084" cy="1251099"/>
          </a:xfrm>
        </p:grpSpPr>
        <p:sp>
          <p:nvSpPr>
            <p:cNvPr id="111" name="Oval 41"/>
            <p:cNvSpPr>
              <a:spLocks noChangeArrowheads="1"/>
            </p:cNvSpPr>
            <p:nvPr/>
          </p:nvSpPr>
          <p:spPr bwMode="gray">
            <a:xfrm rot="20827004">
              <a:off x="5308214" y="3522843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112" name="Group 42"/>
            <p:cNvGrpSpPr>
              <a:grpSpLocks/>
            </p:cNvGrpSpPr>
            <p:nvPr/>
          </p:nvGrpSpPr>
          <p:grpSpPr bwMode="auto">
            <a:xfrm>
              <a:off x="5258100" y="2748353"/>
              <a:ext cx="917084" cy="1126983"/>
              <a:chOff x="732" y="2112"/>
              <a:chExt cx="842" cy="860"/>
            </a:xfrm>
          </p:grpSpPr>
          <p:sp>
            <p:nvSpPr>
              <p:cNvPr id="113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4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5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6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7" name="Text Box 47"/>
              <p:cNvSpPr txBox="1">
                <a:spLocks noChangeArrowheads="1"/>
              </p:cNvSpPr>
              <p:nvPr/>
            </p:nvSpPr>
            <p:spPr bwMode="gray">
              <a:xfrm>
                <a:off x="852" y="2414"/>
                <a:ext cx="58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ru-RU" sz="1600" dirty="0" err="1">
                    <a:solidFill>
                      <a:srgbClr val="000000"/>
                    </a:solidFill>
                  </a:rPr>
                  <a:t>reco.C</a:t>
                </a:r>
                <a:endParaRPr lang="en-US" alt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1674252" y="4149079"/>
            <a:ext cx="1463427" cy="1569976"/>
            <a:chOff x="6734579" y="3212551"/>
            <a:chExt cx="1139819" cy="1474509"/>
          </a:xfrm>
        </p:grpSpPr>
        <p:sp>
          <p:nvSpPr>
            <p:cNvPr id="119" name="Oval 35"/>
            <p:cNvSpPr>
              <a:spLocks noChangeArrowheads="1"/>
            </p:cNvSpPr>
            <p:nvPr/>
          </p:nvSpPr>
          <p:spPr bwMode="gray">
            <a:xfrm rot="20876594">
              <a:off x="6780214" y="4165769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0" name="Oval 36"/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3" name="Oval 39"/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4" name="Text Box 40"/>
            <p:cNvSpPr txBox="1">
              <a:spLocks noChangeArrowheads="1"/>
            </p:cNvSpPr>
            <p:nvPr/>
          </p:nvSpPr>
          <p:spPr bwMode="gray">
            <a:xfrm>
              <a:off x="6758662" y="3667145"/>
              <a:ext cx="1092714" cy="34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 dirty="0" err="1">
                  <a:solidFill>
                    <a:srgbClr val="000000"/>
                  </a:solidFill>
                </a:rPr>
                <a:t>femtoAna.C</a:t>
              </a:r>
              <a:endParaRPr lang="en-US" alt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18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3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4709"/>
            <a:ext cx="3677424" cy="29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8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69" y="1042487"/>
            <a:ext cx="3638376" cy="296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 on supercomputer «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Govorun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>
            <a:off x="230219" y="2204864"/>
            <a:ext cx="4169420" cy="3888432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gray">
          <a:xfrm>
            <a:off x="1170550" y="3946645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mpddst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101" name="Text Box 59"/>
          <p:cNvSpPr txBox="1">
            <a:spLocks noChangeArrowheads="1"/>
          </p:cNvSpPr>
          <p:nvPr/>
        </p:nvSpPr>
        <p:spPr bwMode="gray">
          <a:xfrm>
            <a:off x="725007" y="1574547"/>
            <a:ext cx="7328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300" dirty="0">
                <a:solidFill>
                  <a:srgbClr val="000000"/>
                </a:solidFill>
              </a:rPr>
              <a:t>Geant3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gray">
          <a:xfrm>
            <a:off x="1100541" y="2857532"/>
            <a:ext cx="1047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evetest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98" name="Text Box 59"/>
          <p:cNvSpPr txBox="1">
            <a:spLocks noChangeArrowheads="1"/>
          </p:cNvSpPr>
          <p:nvPr/>
        </p:nvSpPr>
        <p:spPr bwMode="gray">
          <a:xfrm>
            <a:off x="1629369" y="1548081"/>
            <a:ext cx="2411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00"/>
                </a:solidFill>
              </a:rPr>
              <a:t>Event Generators</a:t>
            </a:r>
          </a:p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</a:rPr>
              <a:t>95 </a:t>
            </a:r>
            <a:r>
              <a:rPr lang="en-US" sz="1200" dirty="0" err="1" smtClean="0">
                <a:solidFill>
                  <a:srgbClr val="000000"/>
                </a:solidFill>
              </a:rPr>
              <a:t>UrQMD_VHLLE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input files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94129" y="1838218"/>
            <a:ext cx="965472" cy="1056454"/>
            <a:chOff x="7286871" y="1634628"/>
            <a:chExt cx="739506" cy="891160"/>
          </a:xfrm>
        </p:grpSpPr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gray">
            <a:xfrm>
              <a:off x="7336093" y="1884928"/>
              <a:ext cx="690284" cy="2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err="1"/>
                <a:t>runMC.C</a:t>
              </a:r>
              <a:endParaRPr lang="en-US" altLang="ru-RU" sz="1400" dirty="0"/>
            </a:p>
          </p:txBody>
        </p:sp>
      </p:grpSp>
      <p:sp>
        <p:nvSpPr>
          <p:cNvPr id="109" name="Text Box 59"/>
          <p:cNvSpPr txBox="1">
            <a:spLocks noChangeArrowheads="1"/>
          </p:cNvSpPr>
          <p:nvPr/>
        </p:nvSpPr>
        <p:spPr bwMode="gray">
          <a:xfrm>
            <a:off x="2076470" y="2266682"/>
            <a:ext cx="142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smtClean="0">
                <a:solidFill>
                  <a:srgbClr val="000000"/>
                </a:solidFill>
              </a:rPr>
              <a:t>AuAu_7gev</a:t>
            </a:r>
            <a:r>
              <a:rPr lang="en-US" altLang="ru-RU" sz="1200" i="1" dirty="0">
                <a:solidFill>
                  <a:srgbClr val="000000"/>
                </a:solidFill>
              </a:rPr>
              <a:t>_*.</a:t>
            </a:r>
            <a:r>
              <a:rPr lang="en-US" altLang="ru-RU" sz="1200" i="1" dirty="0" smtClean="0">
                <a:solidFill>
                  <a:srgbClr val="000000"/>
                </a:solidFill>
              </a:rPr>
              <a:t>root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smtClean="0">
                <a:solidFill>
                  <a:srgbClr val="000000"/>
                </a:solidFill>
              </a:rPr>
              <a:t>@ EOS</a:t>
            </a:r>
            <a:endParaRPr lang="en-US" altLang="ru-RU" sz="1200" i="1" dirty="0">
              <a:solidFill>
                <a:srgbClr val="000000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79512" y="2980254"/>
            <a:ext cx="1134439" cy="1358810"/>
            <a:chOff x="5258100" y="2748353"/>
            <a:chExt cx="917084" cy="1251099"/>
          </a:xfrm>
        </p:grpSpPr>
        <p:sp>
          <p:nvSpPr>
            <p:cNvPr id="111" name="Oval 41"/>
            <p:cNvSpPr>
              <a:spLocks noChangeArrowheads="1"/>
            </p:cNvSpPr>
            <p:nvPr/>
          </p:nvSpPr>
          <p:spPr bwMode="gray">
            <a:xfrm rot="20827004">
              <a:off x="5308214" y="3522843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112" name="Group 42"/>
            <p:cNvGrpSpPr>
              <a:grpSpLocks/>
            </p:cNvGrpSpPr>
            <p:nvPr/>
          </p:nvGrpSpPr>
          <p:grpSpPr bwMode="auto">
            <a:xfrm>
              <a:off x="5258100" y="2748353"/>
              <a:ext cx="917084" cy="1126983"/>
              <a:chOff x="732" y="2112"/>
              <a:chExt cx="842" cy="860"/>
            </a:xfrm>
          </p:grpSpPr>
          <p:sp>
            <p:nvSpPr>
              <p:cNvPr id="113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4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5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6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7" name="Text Box 47"/>
              <p:cNvSpPr txBox="1">
                <a:spLocks noChangeArrowheads="1"/>
              </p:cNvSpPr>
              <p:nvPr/>
            </p:nvSpPr>
            <p:spPr bwMode="gray">
              <a:xfrm>
                <a:off x="852" y="2414"/>
                <a:ext cx="58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ru-RU" sz="1600" dirty="0" err="1">
                    <a:solidFill>
                      <a:srgbClr val="000000"/>
                    </a:solidFill>
                  </a:rPr>
                  <a:t>reco.C</a:t>
                </a:r>
                <a:endParaRPr lang="en-US" alt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1674252" y="4149079"/>
            <a:ext cx="1463427" cy="1569976"/>
            <a:chOff x="6734579" y="3212551"/>
            <a:chExt cx="1139819" cy="1474509"/>
          </a:xfrm>
        </p:grpSpPr>
        <p:sp>
          <p:nvSpPr>
            <p:cNvPr id="119" name="Oval 35"/>
            <p:cNvSpPr>
              <a:spLocks noChangeArrowheads="1"/>
            </p:cNvSpPr>
            <p:nvPr/>
          </p:nvSpPr>
          <p:spPr bwMode="gray">
            <a:xfrm rot="20876594">
              <a:off x="6780214" y="4165769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0" name="Oval 36"/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3" name="Oval 39"/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4" name="Text Box 40"/>
            <p:cNvSpPr txBox="1">
              <a:spLocks noChangeArrowheads="1"/>
            </p:cNvSpPr>
            <p:nvPr/>
          </p:nvSpPr>
          <p:spPr bwMode="gray">
            <a:xfrm>
              <a:off x="6758662" y="3667145"/>
              <a:ext cx="1092714" cy="34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 dirty="0" err="1">
                  <a:solidFill>
                    <a:srgbClr val="000000"/>
                  </a:solidFill>
                </a:rPr>
                <a:t>femtoAna.C</a:t>
              </a:r>
              <a:endParaRPr lang="en-US" alt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19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3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82666"/>
            <a:ext cx="3677424" cy="296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2420"/>
            <a:ext cx="9170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83C8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N</a:t>
            </a:r>
            <a:r>
              <a:rPr lang="en-US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uclotron-based </a:t>
            </a:r>
            <a:r>
              <a:rPr lang="en-US" sz="3000" b="1" kern="0" dirty="0">
                <a:solidFill>
                  <a:srgbClr val="83C8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on </a:t>
            </a:r>
            <a:r>
              <a:rPr lang="en-US" sz="3000" b="1" kern="0" dirty="0">
                <a:solidFill>
                  <a:srgbClr val="83C8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C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ollider f</a:t>
            </a:r>
            <a:r>
              <a:rPr lang="en-US" sz="3000" b="1" kern="0" dirty="0">
                <a:solidFill>
                  <a:srgbClr val="83C8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A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cility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-131"/>
          <a:stretch/>
        </p:blipFill>
        <p:spPr>
          <a:xfrm>
            <a:off x="135122" y="1017736"/>
            <a:ext cx="8874724" cy="46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1" y="5660712"/>
                <a:ext cx="3528393" cy="369226"/>
              </a:xfrm>
            </p:spPr>
            <p:txBody>
              <a:bodyPr/>
              <a:lstStyle/>
              <a:p>
                <a:pPr marL="266700" indent="-26670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dirty="0">
                    <a:solidFill>
                      <a:srgbClr val="000000"/>
                    </a:solidFill>
                    <a:effectLst/>
                  </a:rPr>
                  <a:t>Beams: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en-US" sz="1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00" dirty="0"/>
                  <a:t>to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3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𝐴𝑢</m:t>
                        </m:r>
                      </m:e>
                      <m:sup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79+</m:t>
                        </m:r>
                      </m:sup>
                    </m:sSup>
                    <m:r>
                      <a:rPr lang="en-US" sz="1300" b="0" i="1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1300" i="1" dirty="0">
                  <a:solidFill>
                    <a:srgbClr val="008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2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1" y="5660712"/>
                <a:ext cx="3528393" cy="369226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 bwMode="auto">
              <a:xfrm>
                <a:off x="171618" y="6147320"/>
                <a:ext cx="5048454" cy="351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66700" indent="-266700" algn="just">
                  <a:spcBef>
                    <a:spcPts val="12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effectLst/>
                  </a:rPr>
                  <a:t>Collision energy: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3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300" b="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1300" b="0" i="1" kern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300" b="0" i="1" kern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𝐴𝑈</m:t>
                                </m:r>
                              </m:sub>
                            </m:sSub>
                          </m:sub>
                        </m:sSub>
                      </m:e>
                    </m:rad>
                  </m:oMath>
                </a14:m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 </a:t>
                </a:r>
                <a:r>
                  <a:rPr lang="en-US" sz="1300" i="1" kern="0" dirty="0">
                    <a:effectLst/>
                  </a:rPr>
                  <a:t>= </a:t>
                </a:r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4 – 11 </a:t>
                </a:r>
                <a:r>
                  <a:rPr lang="en-US" sz="1300" i="1" kern="0" dirty="0" err="1">
                    <a:effectLst/>
                  </a:rPr>
                  <a:t>Gev</a:t>
                </a:r>
                <a:r>
                  <a:rPr lang="en-US" sz="1300" i="1" kern="0" dirty="0">
                    <a:effectLst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3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 </a:t>
                </a:r>
                <a:r>
                  <a:rPr lang="en-US" sz="1300" i="1" kern="0" dirty="0">
                    <a:effectLst/>
                  </a:rPr>
                  <a:t>= </a:t>
                </a:r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1 – 6 </a:t>
                </a:r>
                <a:r>
                  <a:rPr lang="en-US" sz="1300" i="1" kern="0" dirty="0" err="1">
                    <a:effectLst/>
                  </a:rPr>
                  <a:t>AGev</a:t>
                </a:r>
                <a:endParaRPr lang="en-US" sz="1300" i="1" kern="0" dirty="0">
                  <a:effectLst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18" y="6147320"/>
                <a:ext cx="5048454" cy="351470"/>
              </a:xfrm>
              <a:prstGeom prst="rect">
                <a:avLst/>
              </a:prstGeom>
              <a:blipFill rotWithShape="1">
                <a:blip r:embed="rId5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 bwMode="auto">
              <a:xfrm>
                <a:off x="179512" y="5921434"/>
                <a:ext cx="4608512" cy="369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66700" indent="-26670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effectLst/>
                  </a:rPr>
                  <a:t>Luminosity: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kern="0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27</m:t>
                        </m:r>
                      </m:sup>
                    </m:sSup>
                    <m:r>
                      <a:rPr lang="en-US" sz="1300" b="0" i="1" kern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1300" kern="0" dirty="0">
                    <a:solidFill>
                      <a:schemeClr val="tx1"/>
                    </a:solidFill>
                    <a:effectLst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𝐴𝑢</m:t>
                        </m:r>
                      </m:e>
                      <m:sup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79+</m:t>
                        </m:r>
                      </m:sup>
                    </m:sSup>
                  </m:oMath>
                </a14:m>
                <a:r>
                  <a:rPr lang="en-US" sz="1300" kern="0" dirty="0">
                    <a:solidFill>
                      <a:schemeClr val="tx1"/>
                    </a:solidFill>
                    <a:effectLst/>
                  </a:rPr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kern="0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3</m:t>
                        </m:r>
                        <m:r>
                          <a:rPr lang="en-US" sz="1300" b="0" i="1" ker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kern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300" kern="0" dirty="0"/>
                  <a:t>(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300" kern="0" dirty="0"/>
                  <a:t>) </a:t>
                </a:r>
                <a14:m>
                  <m:oMath xmlns:m="http://schemas.openxmlformats.org/officeDocument/2006/math">
                    <m:r>
                      <a:rPr lang="en-US" sz="1300" b="0" i="1" ker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1300" kern="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921434"/>
                <a:ext cx="4608512" cy="3692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бъект 2"/>
          <p:cNvSpPr txBox="1">
            <a:spLocks/>
          </p:cNvSpPr>
          <p:nvPr/>
        </p:nvSpPr>
        <p:spPr bwMode="auto">
          <a:xfrm>
            <a:off x="5349080" y="5661248"/>
            <a:ext cx="3599384" cy="8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algn="just">
              <a:spcBef>
                <a:spcPts val="1200"/>
              </a:spcBef>
              <a:spcAft>
                <a:spcPts val="6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1300" kern="0" dirty="0">
                <a:solidFill>
                  <a:srgbClr val="000000"/>
                </a:solidFill>
              </a:rPr>
              <a:t>Fixed target experiment: BM@N (</a:t>
            </a:r>
            <a:r>
              <a:rPr lang="en-US" sz="1300" kern="0" dirty="0" smtClean="0">
                <a:solidFill>
                  <a:srgbClr val="000000"/>
                </a:solidFill>
              </a:rPr>
              <a:t>2018)</a:t>
            </a:r>
            <a:endParaRPr lang="en-US" sz="1300" kern="0" dirty="0">
              <a:solidFill>
                <a:srgbClr val="000000"/>
              </a:solidFill>
            </a:endParaRP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1300" kern="0" dirty="0">
                <a:solidFill>
                  <a:srgbClr val="000000"/>
                </a:solidFill>
              </a:rPr>
              <a:t>2 interaction points: MPD (2020) &amp; </a:t>
            </a:r>
            <a:r>
              <a:rPr lang="en-US" sz="1300" kern="0" dirty="0" smtClean="0">
                <a:solidFill>
                  <a:srgbClr val="000000"/>
                </a:solidFill>
              </a:rPr>
              <a:t>SPD</a:t>
            </a:r>
            <a:endParaRPr lang="ru-RU" sz="1300" kern="0" dirty="0" smtClean="0">
              <a:solidFill>
                <a:srgbClr val="000000"/>
              </a:solidFill>
            </a:endParaRP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1300" kern="0" dirty="0"/>
              <a:t>O</a:t>
            </a:r>
            <a:r>
              <a:rPr lang="en-US" sz="1300" kern="0" dirty="0" smtClean="0">
                <a:solidFill>
                  <a:schemeClr val="tx1"/>
                </a:solidFill>
              </a:rPr>
              <a:t>fficial site: </a:t>
            </a:r>
            <a:r>
              <a:rPr lang="en-US" sz="1300" i="1" kern="0" dirty="0" smtClean="0">
                <a:solidFill>
                  <a:schemeClr val="tx1"/>
                </a:solidFill>
              </a:rPr>
              <a:t>nica.jinr.ru</a:t>
            </a:r>
          </a:p>
        </p:txBody>
      </p:sp>
      <p:sp>
        <p:nvSpPr>
          <p:cNvPr id="28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404664"/>
            <a:ext cx="9143999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«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»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section on mpd.jinr.ru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20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8507"/>
            <a:ext cx="7272808" cy="53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21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50" y="3955735"/>
            <a:ext cx="2480614" cy="1984491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Workload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Managers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 discussion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1978515" y="5556862"/>
            <a:ext cx="244946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 (batch)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5114453" y="5550030"/>
            <a:ext cx="127931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Clouds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29" y="3789040"/>
            <a:ext cx="2625791" cy="2121639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7580966" y="5550030"/>
            <a:ext cx="95147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Grid</a:t>
            </a:r>
          </a:p>
        </p:txBody>
      </p:sp>
      <p:pic>
        <p:nvPicPr>
          <p:cNvPr id="17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387" y="1589519"/>
            <a:ext cx="2485498" cy="76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79" y="1102474"/>
            <a:ext cx="1803737" cy="1686421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cxnSpLocks/>
            <a:stCxn id="18" idx="2"/>
          </p:cNvCxnSpPr>
          <p:nvPr/>
        </p:nvCxnSpPr>
        <p:spPr>
          <a:xfrm flipH="1">
            <a:off x="5580112" y="2788895"/>
            <a:ext cx="1908336" cy="147574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18" idx="2"/>
          </p:cNvCxnSpPr>
          <p:nvPr/>
        </p:nvCxnSpPr>
        <p:spPr>
          <a:xfrm>
            <a:off x="7488448" y="2788895"/>
            <a:ext cx="494286" cy="140908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17" idx="2"/>
            <a:endCxn id="27" idx="0"/>
          </p:cNvCxnSpPr>
          <p:nvPr/>
        </p:nvCxnSpPr>
        <p:spPr>
          <a:xfrm flipH="1">
            <a:off x="3130725" y="2354342"/>
            <a:ext cx="1586411" cy="1903501"/>
          </a:xfrm>
          <a:prstGeom prst="straightConnector1">
            <a:avLst/>
          </a:prstGeom>
          <a:ln w="15875">
            <a:solidFill>
              <a:srgbClr val="7AB51D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B2863DE-9849-4B36-8C32-9CB3EB91804F}"/>
              </a:ext>
            </a:extLst>
          </p:cNvPr>
          <p:cNvGrpSpPr/>
          <p:nvPr/>
        </p:nvGrpSpPr>
        <p:grpSpPr>
          <a:xfrm>
            <a:off x="1938245" y="4257843"/>
            <a:ext cx="2384960" cy="1331397"/>
            <a:chOff x="516088" y="4112240"/>
            <a:chExt cx="2988824" cy="165618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48" y="5120060"/>
              <a:ext cx="1296144" cy="2981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48" y="4621946"/>
              <a:ext cx="1310948" cy="42639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44" y="5011982"/>
              <a:ext cx="614031" cy="56286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28" y="4285102"/>
              <a:ext cx="1048000" cy="691234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516088" y="4112240"/>
              <a:ext cx="2988824" cy="16561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>
            <a:cxnSpLocks/>
            <a:stCxn id="17" idx="2"/>
          </p:cNvCxnSpPr>
          <p:nvPr/>
        </p:nvCxnSpPr>
        <p:spPr>
          <a:xfrm>
            <a:off x="4717136" y="2354342"/>
            <a:ext cx="798549" cy="1910298"/>
          </a:xfrm>
          <a:prstGeom prst="straightConnector1">
            <a:avLst/>
          </a:prstGeom>
          <a:ln w="15875">
            <a:solidFill>
              <a:srgbClr val="7AB51D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17" idx="2"/>
          </p:cNvCxnSpPr>
          <p:nvPr/>
        </p:nvCxnSpPr>
        <p:spPr>
          <a:xfrm>
            <a:off x="4717136" y="2354342"/>
            <a:ext cx="3265598" cy="1843639"/>
          </a:xfrm>
          <a:prstGeom prst="straightConnector1">
            <a:avLst/>
          </a:prstGeom>
          <a:ln w="15875">
            <a:solidFill>
              <a:srgbClr val="7AB51D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stCxn id="35" idx="2"/>
            <a:endCxn id="27" idx="0"/>
          </p:cNvCxnSpPr>
          <p:nvPr/>
        </p:nvCxnSpPr>
        <p:spPr>
          <a:xfrm>
            <a:off x="1728913" y="2332499"/>
            <a:ext cx="1401812" cy="1925344"/>
          </a:xfrm>
          <a:prstGeom prst="straightConnector1">
            <a:avLst/>
          </a:prstGeom>
          <a:ln w="15875">
            <a:solidFill>
              <a:srgbClr val="B14B0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0CD8A9-F252-4564-BEEB-E947F8906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19089"/>
            <a:ext cx="1752223" cy="1314167"/>
          </a:xfrm>
          <a:prstGeom prst="rect">
            <a:avLst/>
          </a:prstGeom>
        </p:spPr>
      </p:pic>
      <p:sp>
        <p:nvSpPr>
          <p:cNvPr id="32" name="Объект 2">
            <a:extLst>
              <a:ext uri="{FF2B5EF4-FFF2-40B4-BE49-F238E27FC236}">
                <a16:creationId xmlns:a16="http://schemas.microsoft.com/office/drawing/2014/main" id="{687018E6-C78C-4BC7-B17F-27F9F7211EFE}"/>
              </a:ext>
            </a:extLst>
          </p:cNvPr>
          <p:cNvSpPr txBox="1">
            <a:spLocks/>
          </p:cNvSpPr>
          <p:nvPr/>
        </p:nvSpPr>
        <p:spPr bwMode="auto">
          <a:xfrm>
            <a:off x="35496" y="5550030"/>
            <a:ext cx="168021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PCs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ssh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5552F43-703D-460E-BCDB-9DED2DC48E8F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826471" y="2332499"/>
            <a:ext cx="902442" cy="2260931"/>
          </a:xfrm>
          <a:prstGeom prst="straightConnector1">
            <a:avLst/>
          </a:prstGeom>
          <a:ln w="15875">
            <a:solidFill>
              <a:srgbClr val="B14B0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  <a:stCxn id="17" idx="2"/>
          </p:cNvCxnSpPr>
          <p:nvPr/>
        </p:nvCxnSpPr>
        <p:spPr>
          <a:xfrm flipH="1">
            <a:off x="911607" y="2354342"/>
            <a:ext cx="3805529" cy="2221504"/>
          </a:xfrm>
          <a:prstGeom prst="straightConnector1">
            <a:avLst/>
          </a:prstGeom>
          <a:ln w="15875">
            <a:solidFill>
              <a:srgbClr val="7AB51D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5">
            <a:extLst>
              <a:ext uri="{FF2B5EF4-FFF2-40B4-BE49-F238E27FC236}">
                <a16:creationId xmlns:a16="http://schemas.microsoft.com/office/drawing/2014/main" id="{9F7FE06B-6807-4ACE-B7AA-CBFBD74376DB}"/>
              </a:ext>
            </a:extLst>
          </p:cNvPr>
          <p:cNvSpPr/>
          <p:nvPr/>
        </p:nvSpPr>
        <p:spPr>
          <a:xfrm>
            <a:off x="389973" y="1681552"/>
            <a:ext cx="2677879" cy="650947"/>
          </a:xfrm>
          <a:prstGeom prst="roundRect">
            <a:avLst/>
          </a:prstGeom>
          <a:solidFill>
            <a:srgbClr val="FEB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pc="-100" dirty="0"/>
              <a:t>ALFA   </a:t>
            </a:r>
            <a:r>
              <a:rPr lang="en-US" sz="1600" b="1" u="sng" spc="-100" dirty="0">
                <a:solidFill>
                  <a:srgbClr val="B14B08"/>
                </a:solidFill>
              </a:rPr>
              <a:t>+  DDS</a:t>
            </a:r>
          </a:p>
          <a:p>
            <a:pPr algn="ctr"/>
            <a:r>
              <a:rPr lang="en-US" sz="1500" spc="-100" dirty="0"/>
              <a:t>Common Software Framework</a:t>
            </a:r>
            <a:endParaRPr lang="ru-RU" sz="1500" spc="-100" dirty="0"/>
          </a:p>
        </p:txBody>
      </p:sp>
    </p:spTree>
    <p:extLst>
      <p:ext uri="{BB962C8B-B14F-4D97-AF65-F5344CB8AC3E}">
        <p14:creationId xmlns:p14="http://schemas.microsoft.com/office/powerpoint/2010/main" val="35808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-88484" y="1052736"/>
            <a:ext cx="9252520" cy="5400600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US" sz="2200" dirty="0"/>
              <a:t>All </a:t>
            </a:r>
            <a:r>
              <a:rPr lang="en-US" sz="2200" dirty="0" smtClean="0"/>
              <a:t>external packages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/>
              <a:t>for </a:t>
            </a:r>
            <a:r>
              <a:rPr lang="en-US" sz="2200" dirty="0">
                <a:solidFill>
                  <a:srgbClr val="008000"/>
                </a:solidFill>
              </a:rPr>
              <a:t>MpdRoot &amp; BmnRoot</a:t>
            </a:r>
            <a:r>
              <a:rPr lang="en-US" sz="2200" dirty="0"/>
              <a:t> </a:t>
            </a:r>
            <a:r>
              <a:rPr lang="en-US" sz="2200" dirty="0" smtClean="0"/>
              <a:t>were </a:t>
            </a:r>
            <a:r>
              <a:rPr lang="en-US" sz="2200" dirty="0"/>
              <a:t>installed &amp; </a:t>
            </a:r>
            <a:r>
              <a:rPr lang="en-US" sz="2200" dirty="0" smtClean="0"/>
              <a:t>configured on current computing clusters for NICA </a:t>
            </a:r>
            <a:r>
              <a:rPr lang="en-US" sz="2200" dirty="0"/>
              <a:t>data processing</a:t>
            </a:r>
            <a:r>
              <a:rPr lang="en-US" sz="2200" dirty="0" smtClean="0"/>
              <a:t>.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2200" dirty="0" smtClean="0"/>
              <a:t>The clusters contain </a:t>
            </a:r>
            <a:r>
              <a:rPr lang="en-US" sz="2200" dirty="0" smtClean="0">
                <a:solidFill>
                  <a:srgbClr val="008000"/>
                </a:solidFill>
              </a:rPr>
              <a:t>various</a:t>
            </a:r>
            <a:r>
              <a:rPr lang="en-US" sz="2200" dirty="0" smtClean="0"/>
              <a:t> data storages based on NFS, GlusterFS, </a:t>
            </a:r>
            <a:r>
              <a:rPr lang="en-US" sz="2200" dirty="0" err="1" smtClean="0"/>
              <a:t>dCache</a:t>
            </a:r>
            <a:r>
              <a:rPr lang="en-US" sz="2200" dirty="0" smtClean="0"/>
              <a:t> and EOS distributed file systems, and </a:t>
            </a:r>
            <a:r>
              <a:rPr lang="en-US" sz="2200" dirty="0" smtClean="0">
                <a:solidFill>
                  <a:srgbClr val="008000"/>
                </a:solidFill>
              </a:rPr>
              <a:t>various</a:t>
            </a:r>
            <a:r>
              <a:rPr lang="en-US" sz="2200" dirty="0" smtClean="0"/>
              <a:t> batch systems: SLURM, Sun Grid Engine and Torque.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2200" dirty="0"/>
              <a:t>The system for </a:t>
            </a:r>
            <a:r>
              <a:rPr lang="en-US" sz="2200" dirty="0" smtClean="0"/>
              <a:t>distributed job execution </a:t>
            </a:r>
            <a:r>
              <a:rPr lang="en-US" sz="2200" dirty="0"/>
              <a:t>– </a:t>
            </a:r>
            <a:r>
              <a:rPr lang="en-US" sz="2200" dirty="0">
                <a:solidFill>
                  <a:srgbClr val="008000"/>
                </a:solidFill>
              </a:rPr>
              <a:t>MPD-Scheduler</a:t>
            </a:r>
            <a:r>
              <a:rPr lang="en-US" sz="2200" dirty="0"/>
              <a:t> was developed to </a:t>
            </a:r>
            <a:r>
              <a:rPr lang="en-US" sz="2200" dirty="0" smtClean="0"/>
              <a:t>simplify running user macros on </a:t>
            </a:r>
            <a:r>
              <a:rPr lang="en-US" sz="2200" dirty="0"/>
              <a:t>the </a:t>
            </a:r>
            <a:r>
              <a:rPr lang="en-US" sz="2200" dirty="0" smtClean="0"/>
              <a:t>clusters in parallel.</a:t>
            </a:r>
          </a:p>
          <a:p>
            <a:pPr lvl="0" algn="just" eaLnBrk="1" hangingPunct="1">
              <a:spcBef>
                <a:spcPts val="400"/>
              </a:spcBef>
              <a:spcAft>
                <a:spcPts val="600"/>
              </a:spcAft>
              <a:buClr>
                <a:srgbClr val="26728A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8000"/>
                </a:solidFill>
              </a:rPr>
              <a:t>S</a:t>
            </a:r>
            <a:r>
              <a:rPr lang="en-US" sz="2200" dirty="0" smtClean="0">
                <a:solidFill>
                  <a:srgbClr val="008000"/>
                </a:solidFill>
              </a:rPr>
              <a:t>imulation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→ </a:t>
            </a:r>
            <a:r>
              <a:rPr lang="en-US" sz="2200" dirty="0">
                <a:solidFill>
                  <a:srgbClr val="008000"/>
                </a:solidFill>
              </a:rPr>
              <a:t>A</a:t>
            </a:r>
            <a:r>
              <a:rPr lang="en-US" sz="2200" dirty="0" smtClean="0">
                <a:solidFill>
                  <a:srgbClr val="008000"/>
                </a:solidFill>
              </a:rPr>
              <a:t>nalysis </a:t>
            </a:r>
            <a:r>
              <a:rPr lang="en-US" sz="2200" dirty="0">
                <a:solidFill>
                  <a:srgbClr val="008000"/>
                </a:solidFill>
              </a:rPr>
              <a:t>chain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was used by MPD-Scheduler to </a:t>
            </a:r>
            <a:r>
              <a:rPr lang="en-US" sz="2200" dirty="0">
                <a:solidFill>
                  <a:srgbClr val="000000"/>
                </a:solidFill>
              </a:rPr>
              <a:t>test the software and computing </a:t>
            </a:r>
            <a:r>
              <a:rPr lang="en-US" sz="2200" dirty="0" smtClean="0">
                <a:solidFill>
                  <a:srgbClr val="000000"/>
                </a:solidFill>
              </a:rPr>
              <a:t>infrastructure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of HybriLIT and </a:t>
            </a:r>
            <a:r>
              <a:rPr lang="en-US" sz="2200" dirty="0" err="1" smtClean="0">
                <a:solidFill>
                  <a:srgbClr val="000000"/>
                </a:solidFill>
              </a:rPr>
              <a:t>Govorun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lvl="0" algn="just" eaLnBrk="1" hangingPunct="1">
              <a:spcBef>
                <a:spcPts val="400"/>
              </a:spcBef>
              <a:spcAft>
                <a:spcPts val="600"/>
              </a:spcAft>
              <a:buClr>
                <a:srgbClr val="26728A"/>
              </a:buClr>
            </a:pPr>
            <a:r>
              <a:rPr lang="en-US" sz="2200" dirty="0" smtClean="0">
                <a:solidFill>
                  <a:srgbClr val="008000"/>
                </a:solidFill>
              </a:rPr>
              <a:t>Workload Managers</a:t>
            </a:r>
            <a:r>
              <a:rPr lang="en-US" sz="2200" dirty="0" smtClean="0">
                <a:solidFill>
                  <a:srgbClr val="000000"/>
                </a:solidFill>
              </a:rPr>
              <a:t> are </a:t>
            </a:r>
            <a:r>
              <a:rPr lang="en-US" sz="2200" dirty="0">
                <a:solidFill>
                  <a:srgbClr val="000000"/>
                </a:solidFill>
              </a:rPr>
              <a:t>under study </a:t>
            </a:r>
            <a:r>
              <a:rPr lang="en-US" sz="2200" dirty="0" smtClean="0">
                <a:solidFill>
                  <a:srgbClr val="000000"/>
                </a:solidFill>
              </a:rPr>
              <a:t>and </a:t>
            </a:r>
            <a:r>
              <a:rPr lang="en-US" sz="2200" dirty="0">
                <a:solidFill>
                  <a:srgbClr val="000000"/>
                </a:solidFill>
              </a:rPr>
              <a:t>discussion </a:t>
            </a:r>
            <a:r>
              <a:rPr lang="en-US" sz="2200" dirty="0" smtClean="0">
                <a:solidFill>
                  <a:srgbClr val="000000"/>
                </a:solidFill>
              </a:rPr>
              <a:t>now for </a:t>
            </a:r>
            <a:r>
              <a:rPr lang="en-US" sz="2200" dirty="0">
                <a:solidFill>
                  <a:srgbClr val="000000"/>
                </a:solidFill>
              </a:rPr>
              <a:t>NICA data </a:t>
            </a:r>
            <a:r>
              <a:rPr lang="en-US" sz="2200" dirty="0" smtClean="0">
                <a:solidFill>
                  <a:srgbClr val="000000"/>
                </a:solidFill>
              </a:rPr>
              <a:t>processing.</a:t>
            </a:r>
            <a:endParaRPr lang="ru-RU" sz="2200" dirty="0" smtClean="0"/>
          </a:p>
          <a:p>
            <a:pPr algn="just" eaLnBrk="1" hangingPunct="1"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The Web-site </a:t>
            </a:r>
            <a:r>
              <a:rPr lang="en-US" sz="2200" dirty="0">
                <a:solidFill>
                  <a:srgbClr val="008000"/>
                </a:solidFill>
              </a:rPr>
              <a:t>mpd.jinr.ru</a:t>
            </a:r>
            <a:r>
              <a:rPr lang="en-US" sz="2200" dirty="0">
                <a:solidFill>
                  <a:srgbClr val="000000"/>
                </a:solidFill>
              </a:rPr>
              <a:t> presents the detailed information in the «Computing» section</a:t>
            </a:r>
            <a:r>
              <a:rPr lang="en-US" sz="2200" dirty="0" smtClean="0"/>
              <a:t>.</a:t>
            </a:r>
            <a:endParaRPr lang="ru-RU" sz="22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22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6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24110" y="1844824"/>
            <a:ext cx="301193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43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ru-RU" sz="1600" dirty="0">
                <a:solidFill>
                  <a:schemeClr val="tx1"/>
                </a:solidFill>
              </a:rPr>
              <a:t>More information:  </a:t>
            </a:r>
            <a:r>
              <a:rPr lang="en-US" altLang="ru-RU" sz="1600" dirty="0">
                <a:solidFill>
                  <a:srgbClr val="008000"/>
                </a:solidFill>
              </a:rPr>
              <a:t>nica.jinr.ru</a:t>
            </a:r>
          </a:p>
          <a:p>
            <a:r>
              <a:rPr lang="en-US" altLang="ru-RU" sz="1600" dirty="0">
                <a:solidFill>
                  <a:schemeClr val="tx1"/>
                </a:solidFill>
              </a:rPr>
              <a:t>                              </a:t>
            </a:r>
            <a:r>
              <a:rPr lang="en-US" altLang="ru-RU" sz="1600" dirty="0" smtClean="0">
                <a:solidFill>
                  <a:srgbClr val="008000"/>
                </a:solidFill>
              </a:rPr>
              <a:t>mpd.jinr.ru</a:t>
            </a:r>
            <a:endParaRPr lang="en-US" altLang="ru-RU" sz="1600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0455"/>
            <a:ext cx="91519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Thank you for your attention!</a:t>
            </a:r>
            <a:endParaRPr lang="ru-RU" sz="3000" dirty="0"/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/>
        </p:blipFill>
        <p:spPr>
          <a:xfrm>
            <a:off x="0" y="2492896"/>
            <a:ext cx="9151938" cy="4365104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496" y="6288861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800" b="1" i="1" dirty="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We are open for cooperation!</a:t>
            </a:r>
            <a:endParaRPr kumimoji="0" lang="ru-RU" altLang="ru-RU" sz="1800" b="1" i="1" dirty="0">
              <a:solidFill>
                <a:schemeClr val="tx1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gray">
          <a:xfrm>
            <a:off x="655080" y="1196752"/>
            <a:ext cx="7841778" cy="46419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and thanks to 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HybriLIT team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for 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great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support!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latin typeface="Verdana"/>
              <a:ea typeface="Verdana"/>
              <a:cs typeface="Verdan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56176" y="1800589"/>
            <a:ext cx="3011934" cy="7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43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altLang="ru-RU" sz="1600" dirty="0" smtClean="0">
                <a:solidFill>
                  <a:schemeClr val="tx1"/>
                </a:solidFill>
              </a:rPr>
              <a:t>Forum</a:t>
            </a:r>
            <a:r>
              <a:rPr lang="en-US" altLang="ru-RU" sz="1600" dirty="0">
                <a:solidFill>
                  <a:schemeClr val="tx1"/>
                </a:solidFill>
              </a:rPr>
              <a:t>: </a:t>
            </a:r>
            <a:r>
              <a:rPr lang="en-US" altLang="ru-RU" sz="1600" dirty="0">
                <a:solidFill>
                  <a:srgbClr val="008000"/>
                </a:solidFill>
              </a:rPr>
              <a:t>http://mpd.jinr.ru/forum/</a:t>
            </a:r>
            <a:endParaRPr lang="en-US" altLang="ru-RU" sz="16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altLang="ru-RU" sz="1600" dirty="0">
                <a:solidFill>
                  <a:schemeClr val="tx1"/>
                </a:solidFill>
              </a:rPr>
              <a:t>Email: </a:t>
            </a:r>
            <a:r>
              <a:rPr lang="en-US" altLang="ru-RU" sz="1600" i="1" dirty="0">
                <a:solidFill>
                  <a:srgbClr val="008000"/>
                </a:solidFill>
              </a:rPr>
              <a:t>gertsen@jinr.ru</a:t>
            </a:r>
          </a:p>
        </p:txBody>
      </p:sp>
    </p:spTree>
    <p:extLst>
      <p:ext uri="{BB962C8B-B14F-4D97-AF65-F5344CB8AC3E}">
        <p14:creationId xmlns:p14="http://schemas.microsoft.com/office/powerpoint/2010/main" val="2007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8031" y="6525344"/>
            <a:ext cx="810039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imSun"/>
              </a:rPr>
              <a:t>matched from “MPD Data Acquisition System TDR”, MPD DAQ Collaboration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023B4C5C-EA18-495A-BE0F-36EA2FE84D02}"/>
              </a:ext>
            </a:extLst>
          </p:cNvPr>
          <p:cNvSpPr txBox="1">
            <a:spLocks/>
          </p:cNvSpPr>
          <p:nvPr/>
        </p:nvSpPr>
        <p:spPr bwMode="auto">
          <a:xfrm>
            <a:off x="8532440" y="6524625"/>
            <a:ext cx="43204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Experiment 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Data 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Flow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(proposal)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CC97BADD-0674-43B8-BC1C-26820F45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01" y="434360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600">
                <a:solidFill>
                  <a:schemeClr val="tx1"/>
                </a:solidFill>
                <a:ea typeface="SimSun" pitchFamily="2" charset="-122"/>
              </a:rPr>
              <a:t>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CE2DC32-32FF-4474-909C-1D68ED07FF5C}"/>
              </a:ext>
            </a:extLst>
          </p:cNvPr>
          <p:cNvGrpSpPr/>
          <p:nvPr/>
        </p:nvGrpSpPr>
        <p:grpSpPr>
          <a:xfrm>
            <a:off x="7595374" y="4066321"/>
            <a:ext cx="815165" cy="521616"/>
            <a:chOff x="7722175" y="4110315"/>
            <a:chExt cx="815165" cy="521616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065F782F-1453-498F-AAA6-29DD440197BF}"/>
                </a:ext>
              </a:extLst>
            </p:cNvPr>
            <p:cNvSpPr/>
            <p:nvPr/>
          </p:nvSpPr>
          <p:spPr>
            <a:xfrm>
              <a:off x="7722175" y="4250575"/>
              <a:ext cx="815165" cy="242793"/>
            </a:xfrm>
            <a:prstGeom prst="rect">
              <a:avLst/>
            </a:prstGeom>
            <a:solidFill>
              <a:srgbClr val="FA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FDA0795-D13B-4C92-9675-899F6331E3BC}"/>
                </a:ext>
              </a:extLst>
            </p:cNvPr>
            <p:cNvGrpSpPr/>
            <p:nvPr/>
          </p:nvGrpSpPr>
          <p:grpSpPr>
            <a:xfrm>
              <a:off x="7722176" y="4110315"/>
              <a:ext cx="815164" cy="521616"/>
              <a:chOff x="7722176" y="4110315"/>
              <a:chExt cx="815164" cy="521616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B9A63EDD-A7D8-4439-8BB1-F2B384F7DC95}"/>
                  </a:ext>
                </a:extLst>
              </p:cNvPr>
              <p:cNvSpPr/>
              <p:nvPr/>
            </p:nvSpPr>
            <p:spPr>
              <a:xfrm>
                <a:off x="7722176" y="4361931"/>
                <a:ext cx="815164" cy="270000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0A4E8D31-6A64-484A-8C7C-187C18C14431}"/>
                  </a:ext>
                </a:extLst>
              </p:cNvPr>
              <p:cNvSpPr/>
              <p:nvPr/>
            </p:nvSpPr>
            <p:spPr>
              <a:xfrm>
                <a:off x="7722176" y="425057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id="{057F992D-43DC-44EA-8E94-C85E8F504DA5}"/>
                  </a:ext>
                </a:extLst>
              </p:cNvPr>
              <p:cNvSpPr/>
              <p:nvPr/>
            </p:nvSpPr>
            <p:spPr>
              <a:xfrm>
                <a:off x="7722176" y="411031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54000" rIns="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Database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Скругленный прямоугольник 25">
            <a:extLst>
              <a:ext uri="{FF2B5EF4-FFF2-40B4-BE49-F238E27FC236}">
                <a16:creationId xmlns:a16="http://schemas.microsoft.com/office/drawing/2014/main" id="{E049B9A9-B2ED-460B-8612-D845975BD49B}"/>
              </a:ext>
            </a:extLst>
          </p:cNvPr>
          <p:cNvSpPr/>
          <p:nvPr/>
        </p:nvSpPr>
        <p:spPr>
          <a:xfrm>
            <a:off x="1346932" y="1303938"/>
            <a:ext cx="1031590" cy="3520550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First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 Check Flow Control Formatting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26">
            <a:extLst>
              <a:ext uri="{FF2B5EF4-FFF2-40B4-BE49-F238E27FC236}">
                <a16:creationId xmlns:a16="http://schemas.microsoft.com/office/drawing/2014/main" id="{17B5CC81-8DF4-4A11-A717-BC8CADEFE134}"/>
              </a:ext>
            </a:extLst>
          </p:cNvPr>
          <p:cNvSpPr/>
          <p:nvPr/>
        </p:nvSpPr>
        <p:spPr>
          <a:xfrm>
            <a:off x="265015" y="391061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Скругленный прямоугольник 27">
            <a:extLst>
              <a:ext uri="{FF2B5EF4-FFF2-40B4-BE49-F238E27FC236}">
                <a16:creationId xmlns:a16="http://schemas.microsoft.com/office/drawing/2014/main" id="{19097DB7-EBDC-4297-B401-95C364B341A0}"/>
              </a:ext>
            </a:extLst>
          </p:cNvPr>
          <p:cNvSpPr/>
          <p:nvPr/>
        </p:nvSpPr>
        <p:spPr>
          <a:xfrm>
            <a:off x="159367" y="3837758"/>
            <a:ext cx="557119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Скругленный прямоугольник 28">
            <a:extLst>
              <a:ext uri="{FF2B5EF4-FFF2-40B4-BE49-F238E27FC236}">
                <a16:creationId xmlns:a16="http://schemas.microsoft.com/office/drawing/2014/main" id="{CDDEA3A9-9881-49D8-A678-4B52C9BC621C}"/>
              </a:ext>
            </a:extLst>
          </p:cNvPr>
          <p:cNvSpPr/>
          <p:nvPr/>
        </p:nvSpPr>
        <p:spPr>
          <a:xfrm>
            <a:off x="107504" y="3764897"/>
            <a:ext cx="551003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Скругленный прямоугольник 29">
            <a:extLst>
              <a:ext uri="{FF2B5EF4-FFF2-40B4-BE49-F238E27FC236}">
                <a16:creationId xmlns:a16="http://schemas.microsoft.com/office/drawing/2014/main" id="{E112BDCC-E371-46D7-A58A-6EAD686BAC3A}"/>
              </a:ext>
            </a:extLst>
          </p:cNvPr>
          <p:cNvSpPr/>
          <p:nvPr/>
        </p:nvSpPr>
        <p:spPr>
          <a:xfrm>
            <a:off x="1638294" y="391061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кругленный прямоугольник 30">
            <a:extLst>
              <a:ext uri="{FF2B5EF4-FFF2-40B4-BE49-F238E27FC236}">
                <a16:creationId xmlns:a16="http://schemas.microsoft.com/office/drawing/2014/main" id="{DFB10BFB-A935-49C2-B3A2-47D55D60738D}"/>
              </a:ext>
            </a:extLst>
          </p:cNvPr>
          <p:cNvSpPr/>
          <p:nvPr/>
        </p:nvSpPr>
        <p:spPr>
          <a:xfrm>
            <a:off x="1580314" y="3837758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gradFill flip="none" rotWithShape="1">
              <a:gsLst>
                <a:gs pos="39000">
                  <a:srgbClr val="41719C"/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1440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Скругленный прямоугольник 32">
            <a:extLst>
              <a:ext uri="{FF2B5EF4-FFF2-40B4-BE49-F238E27FC236}">
                <a16:creationId xmlns:a16="http://schemas.microsoft.com/office/drawing/2014/main" id="{539BD317-FE3F-4F95-BA54-05A631F6F0F2}"/>
              </a:ext>
            </a:extLst>
          </p:cNvPr>
          <p:cNvSpPr/>
          <p:nvPr/>
        </p:nvSpPr>
        <p:spPr>
          <a:xfrm>
            <a:off x="5949379" y="3917080"/>
            <a:ext cx="916953" cy="918418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85" name="Скругленный прямоугольник 33">
            <a:extLst>
              <a:ext uri="{FF2B5EF4-FFF2-40B4-BE49-F238E27FC236}">
                <a16:creationId xmlns:a16="http://schemas.microsoft.com/office/drawing/2014/main" id="{759402AF-BF7C-4859-9899-5F96256BCD40}"/>
              </a:ext>
            </a:extLst>
          </p:cNvPr>
          <p:cNvSpPr/>
          <p:nvPr/>
        </p:nvSpPr>
        <p:spPr>
          <a:xfrm>
            <a:off x="3951291" y="3911954"/>
            <a:ext cx="895293" cy="918420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FT REC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Fast Event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Reconstruction</a:t>
            </a:r>
          </a:p>
        </p:txBody>
      </p:sp>
      <p:sp>
        <p:nvSpPr>
          <p:cNvPr id="86" name="Скругленный прямоугольник 34">
            <a:extLst>
              <a:ext uri="{FF2B5EF4-FFF2-40B4-BE49-F238E27FC236}">
                <a16:creationId xmlns:a16="http://schemas.microsoft.com/office/drawing/2014/main" id="{CDDE4AC8-CE52-4359-8E20-BAC7B5E8230E}"/>
              </a:ext>
            </a:extLst>
          </p:cNvPr>
          <p:cNvSpPr/>
          <p:nvPr/>
        </p:nvSpPr>
        <p:spPr>
          <a:xfrm>
            <a:off x="3951292" y="1408057"/>
            <a:ext cx="895293" cy="933137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HLT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L3 Trigger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Скругленный прямоугольник 35">
            <a:extLst>
              <a:ext uri="{FF2B5EF4-FFF2-40B4-BE49-F238E27FC236}">
                <a16:creationId xmlns:a16="http://schemas.microsoft.com/office/drawing/2014/main" id="{8B3CFC77-2D4E-4519-9FF0-E165B4A82557}"/>
              </a:ext>
            </a:extLst>
          </p:cNvPr>
          <p:cNvSpPr/>
          <p:nvPr/>
        </p:nvSpPr>
        <p:spPr>
          <a:xfrm>
            <a:off x="4952807" y="1408057"/>
            <a:ext cx="895293" cy="918899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Raw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88" name="Скругленный прямоугольник 37">
            <a:extLst>
              <a:ext uri="{FF2B5EF4-FFF2-40B4-BE49-F238E27FC236}">
                <a16:creationId xmlns:a16="http://schemas.microsoft.com/office/drawing/2014/main" id="{ED47919A-8B5B-4E55-8DDF-33A356E6C02A}"/>
              </a:ext>
            </a:extLst>
          </p:cNvPr>
          <p:cNvSpPr/>
          <p:nvPr/>
        </p:nvSpPr>
        <p:spPr>
          <a:xfrm>
            <a:off x="3982294" y="2751414"/>
            <a:ext cx="2754443" cy="775741"/>
          </a:xfrm>
          <a:prstGeom prst="roundRect">
            <a:avLst/>
          </a:prstGeom>
          <a:solidFill>
            <a:srgbClr val="B9D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Transient Data Storage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38">
            <a:extLst>
              <a:ext uri="{FF2B5EF4-FFF2-40B4-BE49-F238E27FC236}">
                <a16:creationId xmlns:a16="http://schemas.microsoft.com/office/drawing/2014/main" id="{46C336A2-AD74-4ECA-889F-C4B61F659770}"/>
              </a:ext>
            </a:extLst>
          </p:cNvPr>
          <p:cNvSpPr/>
          <p:nvPr/>
        </p:nvSpPr>
        <p:spPr>
          <a:xfrm>
            <a:off x="7040762" y="2768561"/>
            <a:ext cx="1776335" cy="775741"/>
          </a:xfrm>
          <a:prstGeom prst="roundRect">
            <a:avLst/>
          </a:prstGeom>
          <a:solidFill>
            <a:srgbClr val="83CAF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Permanent Data Storage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39">
            <a:extLst>
              <a:ext uri="{FF2B5EF4-FFF2-40B4-BE49-F238E27FC236}">
                <a16:creationId xmlns:a16="http://schemas.microsoft.com/office/drawing/2014/main" id="{C97605C7-F5F1-452B-AD2A-C8B3FEDCB235}"/>
              </a:ext>
            </a:extLst>
          </p:cNvPr>
          <p:cNvSpPr/>
          <p:nvPr/>
        </p:nvSpPr>
        <p:spPr>
          <a:xfrm>
            <a:off x="2750310" y="1320826"/>
            <a:ext cx="888167" cy="3530184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EvB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Buffering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Sorting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Distribution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Нашивка 40">
            <a:extLst>
              <a:ext uri="{FF2B5EF4-FFF2-40B4-BE49-F238E27FC236}">
                <a16:creationId xmlns:a16="http://schemas.microsoft.com/office/drawing/2014/main" id="{B3E28768-FF72-4410-877E-0AB0CBA8A21F}"/>
              </a:ext>
            </a:extLst>
          </p:cNvPr>
          <p:cNvSpPr/>
          <p:nvPr/>
        </p:nvSpPr>
        <p:spPr>
          <a:xfrm>
            <a:off x="4010265" y="5486195"/>
            <a:ext cx="3103273" cy="607101"/>
          </a:xfrm>
          <a:prstGeom prst="chevron">
            <a:avLst>
              <a:gd name="adj" fmla="val 107895"/>
            </a:avLst>
          </a:prstGeom>
          <a:solidFill>
            <a:srgbClr val="83F38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Нашивка 42">
            <a:extLst>
              <a:ext uri="{FF2B5EF4-FFF2-40B4-BE49-F238E27FC236}">
                <a16:creationId xmlns:a16="http://schemas.microsoft.com/office/drawing/2014/main" id="{E9D01B30-7338-4791-AF0D-F0A60CE6BDE7}"/>
              </a:ext>
            </a:extLst>
          </p:cNvPr>
          <p:cNvSpPr/>
          <p:nvPr/>
        </p:nvSpPr>
        <p:spPr>
          <a:xfrm>
            <a:off x="453894" y="5486195"/>
            <a:ext cx="4190114" cy="607101"/>
          </a:xfrm>
          <a:prstGeom prst="chevron">
            <a:avLst>
              <a:gd name="adj" fmla="val 107895"/>
            </a:avLst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DAQ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936D9963-E94A-44D0-B7C1-169E9AEAE9A3}"/>
              </a:ext>
            </a:extLst>
          </p:cNvPr>
          <p:cNvCxnSpPr>
            <a:cxnSpLocks/>
          </p:cNvCxnSpPr>
          <p:nvPr/>
        </p:nvCxnSpPr>
        <p:spPr>
          <a:xfrm>
            <a:off x="4407176" y="2327307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3622ED24-5F4A-4A00-8CEE-FDA887F3E19F}"/>
              </a:ext>
            </a:extLst>
          </p:cNvPr>
          <p:cNvCxnSpPr/>
          <p:nvPr/>
        </p:nvCxnSpPr>
        <p:spPr>
          <a:xfrm rot="-60000" flipH="1">
            <a:off x="5378238" y="3530506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B34EA94-37F1-45C4-BDFC-97C6F379B62D}"/>
              </a:ext>
            </a:extLst>
          </p:cNvPr>
          <p:cNvCxnSpPr/>
          <p:nvPr/>
        </p:nvCxnSpPr>
        <p:spPr>
          <a:xfrm rot="16200000">
            <a:off x="6899457" y="2971563"/>
            <a:ext cx="0" cy="31860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93202976-6F61-4FAD-B234-24E9D52EEE4D}"/>
              </a:ext>
            </a:extLst>
          </p:cNvPr>
          <p:cNvCxnSpPr/>
          <p:nvPr/>
        </p:nvCxnSpPr>
        <p:spPr>
          <a:xfrm>
            <a:off x="3652421" y="3137814"/>
            <a:ext cx="357844" cy="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7F4CD003-2DD0-4EA7-9E4B-16BDEF075B42}"/>
              </a:ext>
            </a:extLst>
          </p:cNvPr>
          <p:cNvCxnSpPr/>
          <p:nvPr/>
        </p:nvCxnSpPr>
        <p:spPr>
          <a:xfrm flipV="1">
            <a:off x="2378521" y="3130863"/>
            <a:ext cx="393492" cy="6951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99D3601F-554E-4D6A-BE74-C4F2804DB9F6}"/>
              </a:ext>
            </a:extLst>
          </p:cNvPr>
          <p:cNvCxnSpPr/>
          <p:nvPr/>
        </p:nvCxnSpPr>
        <p:spPr>
          <a:xfrm rot="5400000" flipH="1">
            <a:off x="1216977" y="3800662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B33C4A7B-9175-4C77-B1B6-326E232F632D}"/>
              </a:ext>
            </a:extLst>
          </p:cNvPr>
          <p:cNvCxnSpPr/>
          <p:nvPr/>
        </p:nvCxnSpPr>
        <p:spPr>
          <a:xfrm rot="5400000" flipH="1">
            <a:off x="1098888" y="3664283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EECBC258-8798-45AC-AD67-12AB8276CF8D}"/>
              </a:ext>
            </a:extLst>
          </p:cNvPr>
          <p:cNvCxnSpPr/>
          <p:nvPr/>
        </p:nvCxnSpPr>
        <p:spPr>
          <a:xfrm rot="5400000" flipH="1">
            <a:off x="1167993" y="3725729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sp>
        <p:nvSpPr>
          <p:cNvPr id="101" name="Скругленный прямоугольник 61">
            <a:extLst>
              <a:ext uri="{FF2B5EF4-FFF2-40B4-BE49-F238E27FC236}">
                <a16:creationId xmlns:a16="http://schemas.microsoft.com/office/drawing/2014/main" id="{D94D9081-F001-4676-9F4C-3F6358693006}"/>
              </a:ext>
            </a:extLst>
          </p:cNvPr>
          <p:cNvSpPr/>
          <p:nvPr/>
        </p:nvSpPr>
        <p:spPr>
          <a:xfrm>
            <a:off x="1522335" y="3764897"/>
            <a:ext cx="509451" cy="520161"/>
          </a:xfrm>
          <a:prstGeom prst="roundRect">
            <a:avLst/>
          </a:prstGeom>
          <a:solidFill>
            <a:srgbClr val="FEF966">
              <a:alpha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LDC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Нашивка 69">
            <a:extLst>
              <a:ext uri="{FF2B5EF4-FFF2-40B4-BE49-F238E27FC236}">
                <a16:creationId xmlns:a16="http://schemas.microsoft.com/office/drawing/2014/main" id="{3CBD406A-8DE6-4401-AB8E-4FA06CB33C14}"/>
              </a:ext>
            </a:extLst>
          </p:cNvPr>
          <p:cNvSpPr/>
          <p:nvPr/>
        </p:nvSpPr>
        <p:spPr>
          <a:xfrm>
            <a:off x="6444208" y="5489619"/>
            <a:ext cx="2592288" cy="607101"/>
          </a:xfrm>
          <a:prstGeom prst="chevron">
            <a:avLst>
              <a:gd name="adj" fmla="val 107895"/>
            </a:avLst>
          </a:prstGeom>
          <a:solidFill>
            <a:srgbClr val="CCC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Off-line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89">
            <a:extLst>
              <a:ext uri="{FF2B5EF4-FFF2-40B4-BE49-F238E27FC236}">
                <a16:creationId xmlns:a16="http://schemas.microsoft.com/office/drawing/2014/main" id="{06F548FF-4EB1-4758-8F5B-FE548F3FEFE2}"/>
              </a:ext>
            </a:extLst>
          </p:cNvPr>
          <p:cNvSpPr/>
          <p:nvPr/>
        </p:nvSpPr>
        <p:spPr>
          <a:xfrm>
            <a:off x="6237121" y="1226934"/>
            <a:ext cx="895293" cy="930893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54000" tIns="108000" rIns="54000" bIns="108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Rootifier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ROOT Format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Alignment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Скругленный прямоугольник 58">
            <a:extLst>
              <a:ext uri="{FF2B5EF4-FFF2-40B4-BE49-F238E27FC236}">
                <a16:creationId xmlns:a16="http://schemas.microsoft.com/office/drawing/2014/main" id="{88FE5BDB-6355-41F3-8896-F4BBB882C7B6}"/>
              </a:ext>
            </a:extLst>
          </p:cNvPr>
          <p:cNvSpPr/>
          <p:nvPr/>
        </p:nvSpPr>
        <p:spPr>
          <a:xfrm>
            <a:off x="7171856" y="1217370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Reconstruction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65">
            <a:extLst>
              <a:ext uri="{FF2B5EF4-FFF2-40B4-BE49-F238E27FC236}">
                <a16:creationId xmlns:a16="http://schemas.microsoft.com/office/drawing/2014/main" id="{CAF22176-980E-4A4A-A276-93E4643F404A}"/>
              </a:ext>
            </a:extLst>
          </p:cNvPr>
          <p:cNvSpPr/>
          <p:nvPr/>
        </p:nvSpPr>
        <p:spPr>
          <a:xfrm>
            <a:off x="8125017" y="1217371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Physics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Analysis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22E8DF84-9B8D-45B4-AD5A-4C648AF2EFD2}"/>
              </a:ext>
            </a:extLst>
          </p:cNvPr>
          <p:cNvCxnSpPr/>
          <p:nvPr/>
        </p:nvCxnSpPr>
        <p:spPr>
          <a:xfrm>
            <a:off x="7884368" y="2361149"/>
            <a:ext cx="0" cy="394901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25000"/>
              </a:schemeClr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4F2BF72F-C9E0-4D69-9D95-C62783F9229A}"/>
              </a:ext>
            </a:extLst>
          </p:cNvPr>
          <p:cNvCxnSpPr/>
          <p:nvPr/>
        </p:nvCxnSpPr>
        <p:spPr>
          <a:xfrm rot="-60000" flipH="1">
            <a:off x="5388867" y="2318929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sp>
        <p:nvSpPr>
          <p:cNvPr id="108" name="Скругленный прямоугольник 7176">
            <a:extLst>
              <a:ext uri="{FF2B5EF4-FFF2-40B4-BE49-F238E27FC236}">
                <a16:creationId xmlns:a16="http://schemas.microsoft.com/office/drawing/2014/main" id="{CB199578-F9A2-41BA-A6B7-D071E2556E9D}"/>
              </a:ext>
            </a:extLst>
          </p:cNvPr>
          <p:cNvSpPr/>
          <p:nvPr/>
        </p:nvSpPr>
        <p:spPr>
          <a:xfrm>
            <a:off x="6202617" y="1140460"/>
            <a:ext cx="2881001" cy="1244405"/>
          </a:xfrm>
          <a:prstGeom prst="roundRect">
            <a:avLst/>
          </a:prstGeom>
          <a:noFill/>
          <a:ln w="19050">
            <a:solidFill>
              <a:srgbClr val="00006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2A288AE-330D-4F77-9165-FD390F3055F5}"/>
              </a:ext>
            </a:extLst>
          </p:cNvPr>
          <p:cNvSpPr/>
          <p:nvPr/>
        </p:nvSpPr>
        <p:spPr>
          <a:xfrm>
            <a:off x="7707039" y="2139223"/>
            <a:ext cx="1359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distributed cluster</a:t>
            </a:r>
          </a:p>
        </p:txBody>
      </p:sp>
      <p:pic>
        <p:nvPicPr>
          <p:cNvPr id="110" name="Picture 2" descr="http://nica.jinr.ru/images/subs/cd_part.png">
            <a:extLst>
              <a:ext uri="{FF2B5EF4-FFF2-40B4-BE49-F238E27FC236}">
                <a16:creationId xmlns:a16="http://schemas.microsoft.com/office/drawing/2014/main" id="{DA8FE324-B175-4FE8-A3CD-065AFBB5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16946"/>
          <a:stretch/>
        </p:blipFill>
        <p:spPr bwMode="auto">
          <a:xfrm>
            <a:off x="9584" y="2474111"/>
            <a:ext cx="1400400" cy="11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5E2F64E-1233-42CF-A114-7C26BCD79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18" y="1385788"/>
            <a:ext cx="1701120" cy="1107108"/>
          </a:xfrm>
          <a:prstGeom prst="rect">
            <a:avLst/>
          </a:prstGeom>
        </p:spPr>
      </p:pic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D0C9B68C-963D-4286-8BEE-0D82FBA1F24E}"/>
              </a:ext>
            </a:extLst>
          </p:cNvPr>
          <p:cNvCxnSpPr>
            <a:cxnSpLocks/>
          </p:cNvCxnSpPr>
          <p:nvPr/>
        </p:nvCxnSpPr>
        <p:spPr>
          <a:xfrm>
            <a:off x="4398493" y="3502323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008016BD-50EB-4A81-A6CC-2450E756BDC1}"/>
              </a:ext>
            </a:extLst>
          </p:cNvPr>
          <p:cNvCxnSpPr/>
          <p:nvPr/>
        </p:nvCxnSpPr>
        <p:spPr>
          <a:xfrm>
            <a:off x="6407855" y="3508603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sp>
        <p:nvSpPr>
          <p:cNvPr id="114" name="Скругленный прямоугольник 32">
            <a:extLst>
              <a:ext uri="{FF2B5EF4-FFF2-40B4-BE49-F238E27FC236}">
                <a16:creationId xmlns:a16="http://schemas.microsoft.com/office/drawing/2014/main" id="{225E8690-0E3E-4FEE-98E5-0792F922B4E2}"/>
              </a:ext>
            </a:extLst>
          </p:cNvPr>
          <p:cNvSpPr/>
          <p:nvPr/>
        </p:nvSpPr>
        <p:spPr>
          <a:xfrm>
            <a:off x="4939505" y="3911955"/>
            <a:ext cx="916953" cy="918418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HIST</a:t>
            </a:r>
            <a:endParaRPr lang="en-US" sz="1200" b="1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Online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008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4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Shape 28"/>
          <p:cNvSpPr txBox="1"/>
          <p:nvPr/>
        </p:nvSpPr>
        <p:spPr>
          <a:xfrm>
            <a:off x="0" y="404664"/>
            <a:ext cx="9143999" cy="5947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Simulation and </a:t>
            </a:r>
            <a:r>
              <a:rPr lang="en-US" sz="30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analysis </a:t>
            </a:r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steps of experiments</a:t>
            </a:r>
          </a:p>
        </p:txBody>
      </p:sp>
      <p:sp>
        <p:nvSpPr>
          <p:cNvPr id="14" name="Скругленная прямоугольная выноска 10"/>
          <p:cNvSpPr/>
          <p:nvPr/>
        </p:nvSpPr>
        <p:spPr>
          <a:xfrm rot="5400000">
            <a:off x="4871018" y="-1296563"/>
            <a:ext cx="1463618" cy="6977485"/>
          </a:xfrm>
          <a:prstGeom prst="wedgeRoundRectCallout">
            <a:avLst>
              <a:gd name="adj1" fmla="val -55484"/>
              <a:gd name="adj2" fmla="val 18572"/>
              <a:gd name="adj3" fmla="val 16667"/>
            </a:avLst>
          </a:prstGeom>
          <a:gradFill>
            <a:gsLst>
              <a:gs pos="0">
                <a:srgbClr val="26728A">
                  <a:lumMod val="60000"/>
                  <a:lumOff val="40000"/>
                </a:srgbClr>
              </a:gs>
              <a:gs pos="74000">
                <a:srgbClr val="9FCAD3">
                  <a:lumMod val="45000"/>
                  <a:lumOff val="55000"/>
                </a:srgbClr>
              </a:gs>
              <a:gs pos="83000">
                <a:srgbClr val="9FCAD3">
                  <a:lumMod val="45000"/>
                  <a:lumOff val="55000"/>
                </a:srgbClr>
              </a:gs>
              <a:gs pos="100000">
                <a:srgbClr val="26728A">
                  <a:lumMod val="60000"/>
                  <a:lumOff val="40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rgbClr val="9FCAD3">
                    <a:lumMod val="5000"/>
                    <a:lumOff val="95000"/>
                  </a:srgbClr>
                </a:gs>
                <a:gs pos="74000">
                  <a:srgbClr val="9FCAD3">
                    <a:lumMod val="45000"/>
                    <a:lumOff val="55000"/>
                  </a:srgbClr>
                </a:gs>
                <a:gs pos="83000">
                  <a:srgbClr val="9FCAD3">
                    <a:lumMod val="45000"/>
                    <a:lumOff val="55000"/>
                  </a:srgbClr>
                </a:gs>
                <a:gs pos="100000">
                  <a:srgbClr val="9FCAD3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кругленный прямоугольник 11"/>
          <p:cNvSpPr/>
          <p:nvPr/>
        </p:nvSpPr>
        <p:spPr>
          <a:xfrm>
            <a:off x="7618117" y="1617371"/>
            <a:ext cx="1454436" cy="1089314"/>
          </a:xfrm>
          <a:prstGeom prst="roundRect">
            <a:avLst/>
          </a:prstGeom>
          <a:solidFill>
            <a:srgbClr val="FFB625"/>
          </a:solidFill>
          <a:ln w="25400" cap="flat" cmpd="sng" algn="ctr">
            <a:solidFill>
              <a:srgbClr val="FFB625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for experimental data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373" y="997354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UrQMD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LAQGSM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Pythia…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Скругленный прямоугольник 13"/>
          <p:cNvSpPr/>
          <p:nvPr/>
        </p:nvSpPr>
        <p:spPr>
          <a:xfrm>
            <a:off x="73636" y="1659327"/>
            <a:ext cx="1985706" cy="1048638"/>
          </a:xfrm>
          <a:prstGeom prst="roundRect">
            <a:avLst/>
          </a:prstGeom>
          <a:solidFill>
            <a:srgbClr val="FF8669"/>
          </a:solidFill>
          <a:ln w="25400" cap="flat" cmpd="sng" algn="ctr">
            <a:solidFill>
              <a:srgbClr val="FF866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generator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simulate physics 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(quantum mechanics and probabilities)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9558" y="1015046"/>
            <a:ext cx="92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Geant3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Geant4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Fluka…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Скругленный прямоугольник 15"/>
          <p:cNvSpPr/>
          <p:nvPr/>
        </p:nvSpPr>
        <p:spPr>
          <a:xfrm>
            <a:off x="2156112" y="1652795"/>
            <a:ext cx="1608179" cy="1045577"/>
          </a:xfrm>
          <a:prstGeom prst="roundRect">
            <a:avLst/>
          </a:prstGeom>
          <a:solidFill>
            <a:srgbClr val="74BA20"/>
          </a:solidFill>
          <a:ln w="25400" cap="flat" cmpd="sng" algn="ctr">
            <a:solidFill>
              <a:srgbClr val="74BA20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simulate interaction with media and detector materials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Скругленный прямоугольник 16"/>
          <p:cNvSpPr/>
          <p:nvPr/>
        </p:nvSpPr>
        <p:spPr>
          <a:xfrm>
            <a:off x="3876859" y="1640752"/>
            <a:ext cx="1702229" cy="1057620"/>
          </a:xfrm>
          <a:prstGeom prst="roundRect">
            <a:avLst/>
          </a:prstGeom>
          <a:solidFill>
            <a:srgbClr val="6197D9"/>
          </a:solidFill>
          <a:ln w="25400" cap="flat" cmpd="sng" algn="ctr">
            <a:solidFill>
              <a:srgbClr val="6197D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Digitization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translate interactions with detectors into clusters of signals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17"/>
          <p:cNvSpPr/>
          <p:nvPr/>
        </p:nvSpPr>
        <p:spPr>
          <a:xfrm>
            <a:off x="5738677" y="1644927"/>
            <a:ext cx="1684139" cy="1053445"/>
          </a:xfrm>
          <a:prstGeom prst="roundRect">
            <a:avLst/>
          </a:prstGeom>
          <a:solidFill>
            <a:srgbClr val="6197D9"/>
          </a:solidFill>
          <a:ln w="25400" cap="flat" cmpd="sng" algn="ctr">
            <a:solidFill>
              <a:srgbClr val="6197D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Стрелка вниз 18"/>
          <p:cNvSpPr/>
          <p:nvPr/>
        </p:nvSpPr>
        <p:spPr>
          <a:xfrm rot="16200000">
            <a:off x="2030282" y="1588799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23206" y="1124744"/>
            <a:ext cx="4737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should be covered by software 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of 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the experiments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Стрелка вниз 20"/>
          <p:cNvSpPr/>
          <p:nvPr/>
        </p:nvSpPr>
        <p:spPr>
          <a:xfrm rot="16200000">
            <a:off x="3767385" y="1589675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Стрелка вниз 21"/>
          <p:cNvSpPr/>
          <p:nvPr/>
        </p:nvSpPr>
        <p:spPr>
          <a:xfrm rot="16200000">
            <a:off x="5468312" y="1589675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Стрелка вниз 22"/>
          <p:cNvSpPr/>
          <p:nvPr/>
        </p:nvSpPr>
        <p:spPr>
          <a:xfrm rot="16200000">
            <a:off x="7484274" y="1589674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Молния 34"/>
          <p:cNvSpPr/>
          <p:nvPr/>
        </p:nvSpPr>
        <p:spPr>
          <a:xfrm>
            <a:off x="1474242" y="1460371"/>
            <a:ext cx="217437" cy="161296"/>
          </a:xfrm>
          <a:prstGeom prst="lightningBolt">
            <a:avLst/>
          </a:prstGeom>
          <a:solidFill>
            <a:srgbClr val="FF8669"/>
          </a:solidFill>
          <a:ln w="25400" cap="flat" cmpd="sng" algn="ctr">
            <a:solidFill>
              <a:srgbClr val="FF866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Молния 35"/>
          <p:cNvSpPr/>
          <p:nvPr/>
        </p:nvSpPr>
        <p:spPr>
          <a:xfrm>
            <a:off x="3203848" y="1458719"/>
            <a:ext cx="260556" cy="128502"/>
          </a:xfrm>
          <a:prstGeom prst="lightningBolt">
            <a:avLst/>
          </a:prstGeom>
          <a:solidFill>
            <a:srgbClr val="74BA20"/>
          </a:solidFill>
          <a:ln w="25400" cap="flat" cmpd="sng" algn="ctr">
            <a:solidFill>
              <a:srgbClr val="ABE565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74243" y="2892448"/>
            <a:ext cx="2808312" cy="3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Interaction of interest 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Geometry of the system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Materials used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Particles of interest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Generation of test events of particles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Interactions of particles with matter and EM fields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Response to 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Records of energies and tracks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Analysis of the full simulation at whatever detail you like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Visualization of the detector system and tracks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030035" y="2897527"/>
            <a:ext cx="2808311" cy="35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Clustering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Hits reconstruction in subdetectors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Tracks reconstruction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Searching for track candidates in main tracker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Track propagation using Kalman filter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Matching with other 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Vertex finding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Particles identification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575607" y="2837729"/>
            <a:ext cx="2592288" cy="36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 of QCD matter at high baryon density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Hydrodynamics and hadronic observables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Femtoscopy, correlations and fluctuations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Local P and CP violation in hot QCD matter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Cumulative processes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Polarization effects and spin physics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Hypernuclei production in heavy ion collisions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 many others…</a:t>
            </a:r>
          </a:p>
        </p:txBody>
      </p:sp>
    </p:spTree>
    <p:extLst>
      <p:ext uri="{BB962C8B-B14F-4D97-AF65-F5344CB8AC3E}">
        <p14:creationId xmlns:p14="http://schemas.microsoft.com/office/powerpoint/2010/main" val="39150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0" y="404664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MpdRoot and BmnRoot software</a:t>
            </a:r>
            <a:endParaRPr lang="ru-RU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971600" y="1001786"/>
            <a:ext cx="6984776" cy="13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software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MpdRoot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BmnRoot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developed for the MPD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BM@N event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simulation, reconstruction of experimental or simulated data and following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physics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analysis of heavy ion collisions registered by the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detectors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C++ classes, Linux OS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support,</a:t>
            </a:r>
            <a:r>
              <a:rPr kumimoji="0" lang="en-US" sz="1700" b="0" i="0" u="none" strike="noStrike" kern="0" cap="none" spc="0" normalizeH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ROOT and FairRoot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111436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MpdRoot and BmnRoot are </a:t>
            </a:r>
            <a:r>
              <a:rPr lang="en-US" altLang="ru-RU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in the </a:t>
            </a:r>
            <a:r>
              <a:rPr lang="en-US" altLang="ru-RU" sz="17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GitLab@JINR</a:t>
            </a:r>
            <a:r>
              <a:rPr lang="en-US" altLang="ru-RU" sz="1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7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altLang="ru-RU" sz="17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git.jinr.ru/nica/</a:t>
            </a:r>
            <a:endParaRPr lang="ru-RU" altLang="ru-RU" sz="17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3195"/>
            <a:ext cx="3638629" cy="3418093"/>
          </a:xfrm>
          <a:prstGeom prst="rect">
            <a:avLst/>
          </a:prstGeom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1596197" y="5771857"/>
            <a:ext cx="891851" cy="3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*Stage 2</a:t>
            </a: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680" y="2733066"/>
            <a:ext cx="4821778" cy="30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071240"/>
            <a:ext cx="1136735" cy="2293864"/>
          </a:xfrm>
          <a:prstGeom prst="rect">
            <a:avLst/>
          </a:prstGeom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5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25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5" y="1802738"/>
            <a:ext cx="6709289" cy="460464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04664"/>
            <a:ext cx="9144000" cy="5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MpdRoot &amp; BmnRoot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data processing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gray">
          <a:xfrm>
            <a:off x="251520" y="1358586"/>
            <a:ext cx="17988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DAQ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Storage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raw data in 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MPD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-ItalicMT"/>
                <a:cs typeface="Arial" charset="0"/>
              </a:rPr>
              <a:t>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format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gray">
          <a:xfrm>
            <a:off x="6609804" y="1358585"/>
            <a:ext cx="2321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Event Generators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cs typeface="Arial" charset="0"/>
              </a:rPr>
              <a:t>UrQMD, QGSM, Pythia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…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395829" y="1720157"/>
            <a:ext cx="1119898" cy="1156157"/>
            <a:chOff x="7286871" y="1634628"/>
            <a:chExt cx="735469" cy="891160"/>
          </a:xfrm>
        </p:grpSpPr>
        <p:sp>
          <p:nvSpPr>
            <p:cNvPr id="24" name="Oval 48"/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gray">
            <a:xfrm>
              <a:off x="7381730" y="1886077"/>
              <a:ext cx="558161" cy="397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digitizer</a:t>
              </a:r>
              <a:endParaRPr lang="ru-RU" altLang="ru-RU" sz="150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1" hangingPunct="1">
                <a:spcBef>
                  <a:spcPts val="300"/>
                </a:spcBef>
                <a:buClrTx/>
                <a:buFontTx/>
                <a:buNone/>
                <a:defRPr/>
              </a:pPr>
              <a:r>
                <a:rPr lang="en-US" altLang="ru-RU" sz="1000" dirty="0">
                  <a:solidFill>
                    <a:srgbClr val="000000"/>
                  </a:solidFill>
                  <a:cs typeface="Arial" charset="0"/>
                </a:rPr>
                <a:t>run_raw.C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54714" y="1666526"/>
            <a:ext cx="1129471" cy="1151332"/>
            <a:chOff x="7336628" y="1634628"/>
            <a:chExt cx="716254" cy="891160"/>
          </a:xfrm>
        </p:grpSpPr>
        <p:sp>
          <p:nvSpPr>
            <p:cNvPr id="31" name="Oval 48"/>
            <p:cNvSpPr>
              <a:spLocks noChangeArrowheads="1"/>
            </p:cNvSpPr>
            <p:nvPr/>
          </p:nvSpPr>
          <p:spPr bwMode="gray">
            <a:xfrm>
              <a:off x="7441583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gray">
            <a:xfrm>
              <a:off x="7336628" y="1887161"/>
              <a:ext cx="668073" cy="39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itchFamily="2" charset="2"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simulation</a:t>
              </a:r>
            </a:p>
            <a:p>
              <a:pPr algn="ctr" eaLnBrk="1" hangingPunct="1">
                <a:spcBef>
                  <a:spcPts val="300"/>
                </a:spcBef>
                <a:buClrTx/>
                <a:buFont typeface="Wingdings" pitchFamily="2" charset="2"/>
                <a:buNone/>
                <a:defRPr/>
              </a:pPr>
              <a:r>
                <a:rPr lang="en-US" altLang="ru-RU" sz="1000" dirty="0">
                  <a:solidFill>
                    <a:srgbClr val="000000"/>
                  </a:solidFill>
                  <a:cs typeface="Arial" charset="0"/>
                </a:rPr>
                <a:t>run_sim.C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671064" y="2842366"/>
            <a:ext cx="1515159" cy="1377174"/>
            <a:chOff x="5168786" y="2748353"/>
            <a:chExt cx="1080459" cy="1224075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gray">
            <a:xfrm rot="21445644">
              <a:off x="5348370" y="3495819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9" name="Group 42"/>
            <p:cNvGrpSpPr>
              <a:grpSpLocks/>
            </p:cNvGrpSpPr>
            <p:nvPr/>
          </p:nvGrpSpPr>
          <p:grpSpPr bwMode="auto">
            <a:xfrm>
              <a:off x="5168786" y="2748353"/>
              <a:ext cx="1080459" cy="1126983"/>
              <a:chOff x="650" y="2112"/>
              <a:chExt cx="992" cy="860"/>
            </a:xfrm>
          </p:grpSpPr>
          <p:sp>
            <p:nvSpPr>
              <p:cNvPr id="40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3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Text Box 47"/>
              <p:cNvSpPr txBox="1">
                <a:spLocks noChangeArrowheads="1"/>
              </p:cNvSpPr>
              <p:nvPr/>
            </p:nvSpPr>
            <p:spPr bwMode="gray">
              <a:xfrm>
                <a:off x="650" y="2383"/>
                <a:ext cx="992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ru-RU" sz="1400" dirty="0">
                    <a:solidFill>
                      <a:srgbClr val="000000"/>
                    </a:solidFill>
                    <a:cs typeface="Arial" charset="0"/>
                  </a:rPr>
                  <a:t>reconstruction</a:t>
                </a:r>
              </a:p>
              <a:p>
                <a:pPr algn="ctr" eaLnBrk="1" hangingPunct="1">
                  <a:spcBef>
                    <a:spcPts val="300"/>
                  </a:spcBef>
                  <a:buClrTx/>
                  <a:buFontTx/>
                  <a:buNone/>
                  <a:defRPr/>
                </a:pPr>
                <a:r>
                  <a:rPr lang="en-US" altLang="ru-RU" sz="1000" dirty="0">
                    <a:solidFill>
                      <a:srgbClr val="000000"/>
                    </a:solidFill>
                    <a:cs typeface="Arial" charset="0"/>
                  </a:rPr>
                  <a:t>run_reco.C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3817676" y="4450438"/>
            <a:ext cx="1280449" cy="1337242"/>
            <a:chOff x="6734579" y="3212551"/>
            <a:chExt cx="1139819" cy="1427973"/>
          </a:xfrm>
        </p:grpSpPr>
        <p:sp>
          <p:nvSpPr>
            <p:cNvPr id="46" name="Oval 35"/>
            <p:cNvSpPr>
              <a:spLocks noChangeArrowheads="1"/>
            </p:cNvSpPr>
            <p:nvPr/>
          </p:nvSpPr>
          <p:spPr bwMode="gray">
            <a:xfrm>
              <a:off x="6825094" y="4119233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Oval 36"/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gray">
            <a:xfrm>
              <a:off x="6911504" y="3585343"/>
              <a:ext cx="785107" cy="59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 smtClean="0">
                  <a:solidFill>
                    <a:srgbClr val="000000"/>
                  </a:solidFill>
                  <a:cs typeface="Arial" charset="0"/>
                </a:rPr>
                <a:t>physics</a:t>
              </a:r>
              <a:endParaRPr lang="en-US" altLang="ru-RU" sz="150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analysis</a:t>
              </a:r>
            </a:p>
          </p:txBody>
        </p:sp>
      </p:grpSp>
      <p:sp>
        <p:nvSpPr>
          <p:cNvPr id="52" name="Text Box 59"/>
          <p:cNvSpPr txBox="1">
            <a:spLocks noChangeArrowheads="1"/>
          </p:cNvSpPr>
          <p:nvPr/>
        </p:nvSpPr>
        <p:spPr bwMode="gray">
          <a:xfrm>
            <a:off x="4033933" y="4160113"/>
            <a:ext cx="7585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dst.root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gray">
          <a:xfrm>
            <a:off x="3222100" y="2670307"/>
            <a:ext cx="9396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digits.root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gray">
          <a:xfrm>
            <a:off x="443161" y="1988840"/>
            <a:ext cx="11416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raw_run.data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gray">
          <a:xfrm>
            <a:off x="7187700" y="2020640"/>
            <a:ext cx="11588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b="1" i="1" dirty="0">
                <a:solidFill>
                  <a:srgbClr val="000000"/>
                </a:solidFill>
                <a:cs typeface="Arial" charset="0"/>
              </a:rPr>
              <a:t>generator.dat</a:t>
            </a: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gray">
          <a:xfrm>
            <a:off x="4639319" y="2651562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evetest.root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1386" y="1439800"/>
            <a:ext cx="1518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Geant 3</a:t>
            </a:r>
            <a:r>
              <a:rPr lang="ru-RU" sz="1200" dirty="0">
                <a:solidFill>
                  <a:srgbClr val="000000"/>
                </a:solidFill>
                <a:cs typeface="Arial" charset="0"/>
              </a:rPr>
              <a:t>/4,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Fluka…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70227" y="4684095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200" b="1" i="1" dirty="0">
                <a:solidFill>
                  <a:srgbClr val="000000"/>
                </a:solidFill>
                <a:latin typeface="Arial"/>
                <a:cs typeface="Arial" charset="0"/>
              </a:rPr>
              <a:t>DST </a:t>
            </a:r>
            <a:r>
              <a:rPr lang="it-IT" sz="1200" b="1" dirty="0">
                <a:solidFill>
                  <a:srgbClr val="000000"/>
                </a:solidFill>
                <a:latin typeface="Arial"/>
                <a:cs typeface="Arial" charset="0"/>
              </a:rPr>
              <a:t>format</a:t>
            </a:r>
            <a:endParaRPr lang="ru-RU" sz="1200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9" name="Выноска: линия с чертой 5"/>
          <p:cNvSpPr/>
          <p:nvPr/>
        </p:nvSpPr>
        <p:spPr>
          <a:xfrm>
            <a:off x="5191423" y="4724466"/>
            <a:ext cx="869572" cy="182289"/>
          </a:xfrm>
          <a:prstGeom prst="accentCallout1">
            <a:avLst>
              <a:gd name="adj1" fmla="val 47691"/>
              <a:gd name="adj2" fmla="val 61433"/>
              <a:gd name="adj3" fmla="val -220307"/>
              <a:gd name="adj4" fmla="val -5147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6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61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820150" cy="5329684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600" dirty="0"/>
              <a:t>high interaction rate </a:t>
            </a:r>
            <a:r>
              <a:rPr lang="ru-RU" sz="2600" dirty="0" smtClean="0"/>
              <a:t>(</a:t>
            </a:r>
            <a:r>
              <a:rPr lang="en-US" sz="2600" dirty="0" smtClean="0"/>
              <a:t>MPD: </a:t>
            </a:r>
            <a:r>
              <a:rPr lang="en-US" sz="2600" dirty="0" smtClean="0">
                <a:solidFill>
                  <a:srgbClr val="008000"/>
                </a:solidFill>
              </a:rPr>
              <a:t>up </a:t>
            </a:r>
            <a:r>
              <a:rPr lang="en-US" sz="2600" dirty="0">
                <a:solidFill>
                  <a:srgbClr val="008000"/>
                </a:solidFill>
              </a:rPr>
              <a:t>to</a:t>
            </a:r>
            <a:r>
              <a:rPr lang="ru-RU" sz="2600" dirty="0">
                <a:solidFill>
                  <a:srgbClr val="008000"/>
                </a:solidFill>
              </a:rPr>
              <a:t> </a:t>
            </a:r>
            <a:r>
              <a:rPr lang="en-US" sz="2600" dirty="0">
                <a:solidFill>
                  <a:srgbClr val="008000"/>
                </a:solidFill>
              </a:rPr>
              <a:t>7</a:t>
            </a:r>
            <a:r>
              <a:rPr lang="ru-RU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8000"/>
                </a:solidFill>
              </a:rPr>
              <a:t>KHz</a:t>
            </a:r>
            <a:r>
              <a:rPr lang="ru-RU" sz="2600" dirty="0" smtClean="0"/>
              <a:t>)</a:t>
            </a:r>
            <a:endParaRPr lang="en-US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high particle multiplicity, up</a:t>
            </a:r>
            <a:r>
              <a:rPr lang="ru-RU" sz="2400" dirty="0"/>
              <a:t>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08000"/>
                </a:solidFill>
              </a:rPr>
              <a:t>1000 charged particles</a:t>
            </a:r>
            <a:r>
              <a:rPr lang="en-US" sz="2400" dirty="0"/>
              <a:t> for the central collision at the NICA energy</a:t>
            </a:r>
            <a:endParaRPr lang="ru-RU" sz="2600" dirty="0"/>
          </a:p>
          <a:p>
            <a:pPr>
              <a:lnSpc>
                <a:spcPct val="120000"/>
              </a:lnSpc>
              <a:defRPr/>
            </a:pPr>
            <a:r>
              <a:rPr lang="en-US" sz="2600" dirty="0"/>
              <a:t>sequential event reconstruction </a:t>
            </a:r>
            <a:r>
              <a:rPr lang="en-US" sz="2600" dirty="0" smtClean="0"/>
              <a:t>of million</a:t>
            </a:r>
            <a:r>
              <a:rPr lang="en-US" sz="2600" dirty="0"/>
              <a:t>s</a:t>
            </a:r>
            <a:r>
              <a:rPr lang="en-US" sz="2600" dirty="0" smtClean="0"/>
              <a:t> events takes </a:t>
            </a:r>
            <a:r>
              <a:rPr lang="en-US" sz="2600" dirty="0" smtClean="0">
                <a:solidFill>
                  <a:srgbClr val="008000"/>
                </a:solidFill>
              </a:rPr>
              <a:t>a lot </a:t>
            </a:r>
            <a:r>
              <a:rPr lang="en-US" sz="2600" dirty="0">
                <a:solidFill>
                  <a:srgbClr val="008000"/>
                </a:solidFill>
              </a:rPr>
              <a:t>of </a:t>
            </a:r>
            <a:r>
              <a:rPr lang="en-US" sz="2600" dirty="0" smtClean="0">
                <a:solidFill>
                  <a:srgbClr val="008000"/>
                </a:solidFill>
              </a:rPr>
              <a:t>time</a:t>
            </a:r>
            <a:endParaRPr lang="en-US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/>
              <a:t>large data stream from</a:t>
            </a:r>
            <a:r>
              <a:rPr lang="ru-RU" sz="2600" dirty="0"/>
              <a:t> </a:t>
            </a:r>
            <a:r>
              <a:rPr lang="en-US" sz="2600" dirty="0"/>
              <a:t>MPD</a:t>
            </a:r>
            <a:r>
              <a:rPr lang="ru-RU" sz="2600" dirty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ru-RU" sz="2600" dirty="0"/>
              <a:t>	</a:t>
            </a:r>
            <a:r>
              <a:rPr lang="en-US" sz="2600" dirty="0"/>
              <a:t>is estimated at </a:t>
            </a:r>
            <a:r>
              <a:rPr lang="en-US" sz="2600" dirty="0">
                <a:solidFill>
                  <a:srgbClr val="008000"/>
                </a:solidFill>
              </a:rPr>
              <a:t>10 PB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/>
              <a:t>of raw data per year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ru-RU" sz="2600" dirty="0"/>
              <a:t>	</a:t>
            </a:r>
            <a:r>
              <a:rPr lang="en-US" sz="2600" dirty="0" smtClean="0"/>
              <a:t>200M </a:t>
            </a:r>
            <a:r>
              <a:rPr lang="en-US" sz="2600" dirty="0"/>
              <a:t>simulated events</a:t>
            </a:r>
            <a:r>
              <a:rPr lang="ru-RU" sz="2600" dirty="0"/>
              <a:t> </a:t>
            </a:r>
            <a:r>
              <a:rPr lang="en-US" sz="2600" dirty="0"/>
              <a:t>~</a:t>
            </a:r>
            <a:r>
              <a:rPr lang="ru-RU" sz="2600" dirty="0"/>
              <a:t> </a:t>
            </a:r>
            <a:r>
              <a:rPr lang="en-US" sz="2600" dirty="0"/>
              <a:t>1</a:t>
            </a:r>
            <a:r>
              <a:rPr lang="ru-RU" sz="2600" dirty="0"/>
              <a:t> </a:t>
            </a:r>
            <a:r>
              <a:rPr lang="en-US" sz="2600" dirty="0" err="1"/>
              <a:t>PB</a:t>
            </a:r>
            <a:endParaRPr lang="en-US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 smtClean="0"/>
              <a:t>NICA events </a:t>
            </a:r>
            <a:r>
              <a:rPr lang="en-US" sz="2600" dirty="0"/>
              <a:t>can be processed </a:t>
            </a:r>
            <a:r>
              <a:rPr lang="en-US" sz="2600" dirty="0" smtClean="0"/>
              <a:t>concurrently</a:t>
            </a:r>
            <a:endParaRPr lang="en-US" sz="2600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-1" y="404664"/>
            <a:ext cx="9144001" cy="611576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Prerequisites of the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Computing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7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28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5816"/>
            <a:ext cx="9144000" cy="639987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NICA @ LIT </a:t>
            </a:r>
            <a:endParaRPr lang="en-US" alt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7504" y="1844824"/>
            <a:ext cx="2332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Tier</a:t>
            </a:r>
            <a:r>
              <a:rPr lang="ru-RU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lxmpd-ui</a:t>
            </a:r>
            <a:r>
              <a:rPr lang="en-US" sz="1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8878" y="5796035"/>
            <a:ext cx="9135122" cy="677621"/>
          </a:xfrm>
          <a:prstGeom prst="rect">
            <a:avLst/>
          </a:prstGeom>
          <a:solidFill>
            <a:srgbClr val="9FCAD3">
              <a:alpha val="57647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12700" algn="ctr" eaLnBrk="1" hangingPunct="1">
              <a:lnSpc>
                <a:spcPct val="125000"/>
              </a:lnSpc>
            </a:pPr>
            <a:r>
              <a:rPr lang="en-US" altLang="ru-RU" sz="1600" b="1" dirty="0">
                <a:solidFill>
                  <a:srgbClr val="993300"/>
                </a:solidFill>
              </a:rPr>
              <a:t>All external packages for MpdRoot &amp; BmnRoot are installed &amp; </a:t>
            </a:r>
            <a:r>
              <a:rPr lang="en-US" altLang="ru-RU" sz="1600" b="1" dirty="0" smtClean="0">
                <a:solidFill>
                  <a:srgbClr val="993300"/>
                </a:solidFill>
              </a:rPr>
              <a:t>configured.</a:t>
            </a:r>
          </a:p>
          <a:p>
            <a:pPr marL="0" indent="12700" algn="ctr" eaLnBrk="1" hangingPunct="1">
              <a:lnSpc>
                <a:spcPct val="125000"/>
              </a:lnSpc>
            </a:pPr>
            <a:r>
              <a:rPr lang="en-US" altLang="ru-RU" sz="1600" b="1" dirty="0" smtClean="0">
                <a:solidFill>
                  <a:srgbClr val="993300"/>
                </a:solidFill>
              </a:rPr>
              <a:t>MpdRoot </a:t>
            </a:r>
            <a:r>
              <a:rPr lang="en-US" altLang="ru-RU" sz="1600" b="1" dirty="0">
                <a:solidFill>
                  <a:srgbClr val="993300"/>
                </a:solidFill>
              </a:rPr>
              <a:t>&amp; BmnRoot is taken from GIT repository. ~ 60 users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79512" y="4102903"/>
            <a:ext cx="2232248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ru-RU" sz="1500" dirty="0"/>
              <a:t>OS: </a:t>
            </a:r>
            <a:r>
              <a:rPr lang="en-US" altLang="ru-RU" sz="1500" b="1" dirty="0" smtClean="0"/>
              <a:t>Scientific Linux 6</a:t>
            </a:r>
            <a:endParaRPr lang="en-US" sz="1500" b="1" dirty="0" smtClean="0"/>
          </a:p>
          <a:p>
            <a:pPr algn="ctr"/>
            <a:r>
              <a:rPr lang="en-US" sz="1500" b="1" dirty="0" smtClean="0"/>
              <a:t>200</a:t>
            </a:r>
            <a:r>
              <a:rPr lang="es-ES_tradnl" sz="1500" b="1" dirty="0" smtClean="0"/>
              <a:t> </a:t>
            </a:r>
            <a:r>
              <a:rPr lang="es-ES_tradnl" sz="1500" b="1" dirty="0"/>
              <a:t>log. </a:t>
            </a:r>
            <a:r>
              <a:rPr lang="es-ES_tradnl" sz="1500" b="1" dirty="0" err="1"/>
              <a:t>cores</a:t>
            </a:r>
            <a:endParaRPr lang="es-ES_tradnl" sz="1500" b="1" dirty="0"/>
          </a:p>
          <a:p>
            <a:pPr algn="ctr">
              <a:spcBef>
                <a:spcPts val="200"/>
              </a:spcBef>
            </a:pPr>
            <a:r>
              <a:rPr lang="en-US" sz="1500" dirty="0"/>
              <a:t>distributed </a:t>
            </a:r>
            <a:r>
              <a:rPr lang="en-US" sz="1500" dirty="0" smtClean="0"/>
              <a:t>FS: </a:t>
            </a:r>
            <a:r>
              <a:rPr lang="en-US" sz="1500" b="1" dirty="0" err="1"/>
              <a:t>dCache</a:t>
            </a:r>
            <a:endParaRPr lang="en-US" sz="1500" b="1" dirty="0"/>
          </a:p>
          <a:p>
            <a:pPr algn="ctr">
              <a:spcBef>
                <a:spcPts val="200"/>
              </a:spcBef>
            </a:pPr>
            <a:r>
              <a:rPr lang="en-US" sz="1500" dirty="0"/>
              <a:t>batch system: </a:t>
            </a:r>
            <a:r>
              <a:rPr lang="en-US" sz="1500" b="1" dirty="0"/>
              <a:t>Torque</a:t>
            </a:r>
          </a:p>
        </p:txBody>
      </p:sp>
      <p:pic>
        <p:nvPicPr>
          <p:cNvPr id="35" name="Рисунок 1">
            <a:extLst>
              <a:ext uri="{FF2B5EF4-FFF2-40B4-BE49-F238E27FC236}">
                <a16:creationId xmlns:a16="http://schemas.microsoft.com/office/drawing/2014/main" id="{F6041881-A3D1-4AA9-9968-18326CAC9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68" y="2238802"/>
            <a:ext cx="1944216" cy="174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104916" y="160850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HybriLIT</a:t>
            </a:r>
            <a:endParaRPr lang="en-US" sz="16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87784" y="1500733"/>
            <a:ext cx="1686964" cy="186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487784" y="3605387"/>
            <a:ext cx="1666644" cy="2050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19">
            <a:extLst>
              <a:ext uri="{FF2B5EF4-FFF2-40B4-BE49-F238E27FC236}">
                <a16:creationId xmlns:a16="http://schemas.microsoft.com/office/drawing/2014/main" id="{1B2A16BB-3FFD-474D-8D30-54852E20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456" y="2492896"/>
            <a:ext cx="1872208" cy="22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500" dirty="0" smtClean="0"/>
              <a:t>Intel Xeon </a:t>
            </a:r>
            <a:r>
              <a:rPr lang="en-US" sz="1500" dirty="0"/>
              <a:t>Gold:</a:t>
            </a:r>
            <a:endParaRPr lang="en-US" sz="1500" dirty="0" smtClean="0"/>
          </a:p>
          <a:p>
            <a:pPr algn="ctr">
              <a:spcBef>
                <a:spcPts val="200"/>
              </a:spcBef>
            </a:pPr>
            <a:r>
              <a:rPr lang="en-US" sz="1500" b="1" dirty="0" smtClean="0"/>
              <a:t>2880 log. cores</a:t>
            </a:r>
          </a:p>
          <a:p>
            <a:pPr algn="ctr">
              <a:spcBef>
                <a:spcPts val="600"/>
              </a:spcBef>
            </a:pPr>
            <a:r>
              <a:rPr lang="en-US" sz="1500" dirty="0"/>
              <a:t>Intel Xeon </a:t>
            </a:r>
            <a:r>
              <a:rPr lang="en-US" sz="1500" dirty="0" smtClean="0"/>
              <a:t>Phi:</a:t>
            </a:r>
          </a:p>
          <a:p>
            <a:pPr algn="ctr">
              <a:spcBef>
                <a:spcPts val="200"/>
              </a:spcBef>
            </a:pPr>
            <a:r>
              <a:rPr lang="en-US" sz="1500" b="1" dirty="0" smtClean="0"/>
              <a:t>6048 log. cores</a:t>
            </a:r>
          </a:p>
          <a:p>
            <a:pPr algn="ctr">
              <a:spcBef>
                <a:spcPts val="600"/>
              </a:spcBef>
            </a:pPr>
            <a:r>
              <a:rPr lang="en-US" sz="1500" dirty="0" smtClean="0"/>
              <a:t>NVIDIA </a:t>
            </a:r>
            <a:r>
              <a:rPr lang="en-US" sz="1500" dirty="0"/>
              <a:t>Tesla </a:t>
            </a:r>
            <a:r>
              <a:rPr lang="en-US" sz="1500" dirty="0" smtClean="0"/>
              <a:t>V: </a:t>
            </a:r>
            <a:r>
              <a:rPr lang="en-US" sz="1500" b="1" dirty="0" smtClean="0"/>
              <a:t>40</a:t>
            </a:r>
            <a:endParaRPr lang="en-US" sz="1500" b="1" dirty="0"/>
          </a:p>
          <a:p>
            <a:pPr algn="ctr">
              <a:spcBef>
                <a:spcPts val="1000"/>
              </a:spcBef>
            </a:pPr>
            <a:r>
              <a:rPr lang="en-US" sz="1500" dirty="0" smtClean="0"/>
              <a:t>Total performance:</a:t>
            </a:r>
          </a:p>
          <a:p>
            <a:pPr algn="ctr">
              <a:spcBef>
                <a:spcPts val="200"/>
              </a:spcBef>
            </a:pPr>
            <a:r>
              <a:rPr lang="en-US" sz="1500" b="1" dirty="0" smtClean="0"/>
              <a:t>1 </a:t>
            </a:r>
            <a:r>
              <a:rPr lang="en-US" sz="1500" b="1" dirty="0" err="1" smtClean="0"/>
              <a:t>PFlops</a:t>
            </a:r>
            <a:r>
              <a:rPr lang="en-US" sz="1500" b="1" dirty="0" smtClean="0"/>
              <a:t> </a:t>
            </a:r>
            <a:endParaRPr lang="en-US" sz="1500" b="1" dirty="0"/>
          </a:p>
          <a:p>
            <a:pPr algn="ctr">
              <a:spcBef>
                <a:spcPts val="200"/>
              </a:spcBef>
            </a:pPr>
            <a:endParaRPr lang="en-US" sz="15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6B403B8-5882-4EA2-BB32-A6A9D4DA28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486" r="72041" b="-111"/>
          <a:stretch/>
        </p:blipFill>
        <p:spPr>
          <a:xfrm>
            <a:off x="2843808" y="1947034"/>
            <a:ext cx="1979338" cy="2171566"/>
          </a:xfrm>
          <a:prstGeom prst="rect">
            <a:avLst/>
          </a:prstGeom>
        </p:spPr>
      </p:pic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8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4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312401" y="1053440"/>
            <a:ext cx="2088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«</a:t>
            </a:r>
            <a:r>
              <a:rPr lang="en-US" sz="1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Govorun</a:t>
            </a:r>
            <a:r>
              <a:rPr lang="en-US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1B2A16BB-3FFD-474D-8D30-54852E20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4149080"/>
            <a:ext cx="2671076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altLang="ru-RU" sz="1500" dirty="0"/>
              <a:t>OS: </a:t>
            </a:r>
            <a:r>
              <a:rPr lang="en-US" altLang="ru-RU" sz="1500" b="1" dirty="0" smtClean="0"/>
              <a:t>CERN CentOS 7</a:t>
            </a:r>
            <a:endParaRPr lang="en-US" sz="1500" b="1" dirty="0" smtClean="0"/>
          </a:p>
          <a:p>
            <a:pPr algn="ctr">
              <a:spcBef>
                <a:spcPts val="200"/>
              </a:spcBef>
            </a:pPr>
            <a:r>
              <a:rPr lang="en-US" sz="1500" b="1" dirty="0" smtClean="0"/>
              <a:t>252</a:t>
            </a:r>
            <a:r>
              <a:rPr lang="es-ES_tradnl" sz="1500" b="1" dirty="0" smtClean="0"/>
              <a:t> </a:t>
            </a:r>
            <a:r>
              <a:rPr lang="es-ES_tradnl" sz="1500" b="1" dirty="0"/>
              <a:t>log. </a:t>
            </a:r>
            <a:r>
              <a:rPr lang="es-ES_tradnl" sz="1500" b="1" dirty="0" err="1" smtClean="0"/>
              <a:t>cores</a:t>
            </a:r>
            <a:endParaRPr lang="es-ES_tradnl" sz="1500" b="1" dirty="0" smtClean="0"/>
          </a:p>
          <a:p>
            <a:pPr algn="ctr">
              <a:spcBef>
                <a:spcPts val="200"/>
              </a:spcBef>
            </a:pPr>
            <a:r>
              <a:rPr lang="en-US" sz="1500" dirty="0" smtClean="0"/>
              <a:t>300 </a:t>
            </a:r>
            <a:r>
              <a:rPr lang="en-US" sz="1500" dirty="0"/>
              <a:t>TB </a:t>
            </a:r>
            <a:r>
              <a:rPr lang="en-US" sz="1500" dirty="0" smtClean="0"/>
              <a:t>distributed FS: </a:t>
            </a:r>
            <a:r>
              <a:rPr lang="en-US" sz="1500" b="1" dirty="0" smtClean="0"/>
              <a:t>EOS</a:t>
            </a:r>
            <a:endParaRPr lang="en-US" sz="1500" b="1" dirty="0"/>
          </a:p>
          <a:p>
            <a:pPr algn="ctr">
              <a:spcBef>
                <a:spcPts val="200"/>
              </a:spcBef>
            </a:pPr>
            <a:r>
              <a:rPr lang="en-US" sz="1500" dirty="0" smtClean="0"/>
              <a:t>batch system: </a:t>
            </a:r>
            <a:r>
              <a:rPr lang="en-US" sz="1500" b="1" dirty="0" smtClean="0"/>
              <a:t>SLURM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24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439832"/>
            <a:ext cx="9144001" cy="570822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MPD-Scheduler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07F4425-3D34-4A0C-95D9-5D3E1B1D8A44}"/>
              </a:ext>
            </a:extLst>
          </p:cNvPr>
          <p:cNvSpPr txBox="1">
            <a:spLocks/>
          </p:cNvSpPr>
          <p:nvPr/>
        </p:nvSpPr>
        <p:spPr bwMode="auto">
          <a:xfrm>
            <a:off x="1" y="1098368"/>
            <a:ext cx="9036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2200" kern="0" dirty="0">
                <a:solidFill>
                  <a:srgbClr val="008000"/>
                </a:solidFill>
              </a:rPr>
              <a:t>MPD-Scheduler</a:t>
            </a:r>
            <a:r>
              <a:rPr lang="en-US" sz="2200" kern="0" dirty="0"/>
              <a:t> is developed on C++ language with ROOT classes support. </a:t>
            </a:r>
            <a:r>
              <a:rPr lang="en-US" sz="2200" kern="0" dirty="0" smtClean="0"/>
              <a:t>GIT submodule: </a:t>
            </a:r>
            <a:r>
              <a:rPr lang="en-US" sz="2200" i="1" kern="0" dirty="0" err="1"/>
              <a:t>nica_modules</a:t>
            </a:r>
            <a:r>
              <a:rPr lang="en-US" sz="2200" i="1" kern="0" dirty="0"/>
              <a:t>/</a:t>
            </a:r>
            <a:r>
              <a:rPr lang="en-US" sz="2200" i="1" kern="0" dirty="0" err="1"/>
              <a:t>mpd_scheduler</a:t>
            </a:r>
            <a:endParaRPr lang="ru-RU" sz="2200" i="1" kern="0" dirty="0"/>
          </a:p>
          <a:p>
            <a:pPr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en-US" sz="2200" kern="0" dirty="0"/>
              <a:t>MPD-Scheduler simplifies and </a:t>
            </a:r>
            <a:r>
              <a:rPr lang="en-US" sz="2200" kern="0" dirty="0" smtClean="0"/>
              <a:t>parallelizes </a:t>
            </a:r>
            <a:r>
              <a:rPr lang="en-US" sz="2200" kern="0" dirty="0"/>
              <a:t>job </a:t>
            </a:r>
            <a:r>
              <a:rPr lang="en-US" sz="2200" kern="0" dirty="0" smtClean="0"/>
              <a:t>execution </a:t>
            </a:r>
            <a:r>
              <a:rPr lang="en-US" sz="2200" kern="0" dirty="0"/>
              <a:t>without knowledge of batch systems, e.g. </a:t>
            </a:r>
            <a:r>
              <a:rPr lang="en-US" sz="2200" i="1" kern="0" dirty="0" err="1"/>
              <a:t>sbatch</a:t>
            </a:r>
            <a:r>
              <a:rPr lang="en-US" sz="2200" kern="0" dirty="0"/>
              <a:t> or </a:t>
            </a:r>
            <a:r>
              <a:rPr lang="en-US" sz="2200" i="1" kern="0" dirty="0"/>
              <a:t>qsub</a:t>
            </a:r>
            <a:r>
              <a:rPr lang="en-US" sz="2200" kern="0" dirty="0"/>
              <a:t> command, and can use the Unified Database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en-US" sz="2200" kern="0" dirty="0"/>
              <a:t>It supports</a:t>
            </a:r>
            <a:r>
              <a:rPr lang="ru-RU" sz="2200" kern="0" dirty="0"/>
              <a:t> </a:t>
            </a:r>
            <a:r>
              <a:rPr lang="en-US" sz="2200" kern="0" dirty="0"/>
              <a:t>SLURM, SGE and Torque scheduling systems</a:t>
            </a:r>
            <a:r>
              <a:rPr lang="ru-RU" sz="2200" kern="0" dirty="0"/>
              <a:t> </a:t>
            </a:r>
            <a:r>
              <a:rPr lang="en-US" sz="2200" kern="0" dirty="0"/>
              <a:t>for execution in cluster mode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200" kern="0" dirty="0"/>
              <a:t>Jobs for multithreading execution on one user multicore machine and distributed execution on clusters are described and passed to MPD-Scheduler as XML file:</a:t>
            </a:r>
            <a:endParaRPr lang="ru-RU" sz="2200" kern="0" dirty="0"/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200" kern="0" dirty="0"/>
              <a:t>$ mpd-scheduler </a:t>
            </a:r>
            <a:r>
              <a:rPr lang="en-US" sz="2200" kern="0" dirty="0">
                <a:solidFill>
                  <a:srgbClr val="008000"/>
                </a:solidFill>
              </a:rPr>
              <a:t>my_job.xml</a:t>
            </a:r>
            <a:endParaRPr lang="ru-RU" sz="2200" kern="0" dirty="0">
              <a:solidFill>
                <a:srgbClr val="008000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9</a:t>
            </a:fld>
            <a:endParaRPr lang="en-US" sz="1200" dirty="0" smtClean="0">
              <a:solidFill>
                <a:srgbClr val="717171"/>
              </a:solidFill>
            </a:endParaRPr>
          </a:p>
        </p:txBody>
      </p:sp>
      <p:sp>
        <p:nvSpPr>
          <p:cNvPr id="12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69696">
                    <a:lumMod val="75000"/>
                  </a:srgbClr>
                </a:solidFill>
              </a:rPr>
              <a:t>13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969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Gertsenberger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1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10671</TotalTime>
  <Words>2386</Words>
  <Application>Microsoft Office PowerPoint</Application>
  <PresentationFormat>Экран (4:3)</PresentationFormat>
  <Paragraphs>444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SimSun</vt:lpstr>
      <vt:lpstr>Arial</vt:lpstr>
      <vt:lpstr>Arial-ItalicMT</vt:lpstr>
      <vt:lpstr>ArialMT</vt:lpstr>
      <vt:lpstr>Calibri</vt:lpstr>
      <vt:lpstr>Cambria Math</vt:lpstr>
      <vt:lpstr>Symbol</vt:lpstr>
      <vt:lpstr>Tahoma</vt:lpstr>
      <vt:lpstr>Times New Roman</vt:lpstr>
      <vt:lpstr>Verdana</vt:lpstr>
      <vt:lpstr>WenQuanYi Micro Hei</vt:lpstr>
      <vt:lpstr>Wingdings</vt:lpstr>
      <vt:lpstr>cdb2004175gl</vt:lpstr>
      <vt:lpstr>Current workflow execution using Job Scheduling for the NICA experiments</vt:lpstr>
      <vt:lpstr>Презентация PowerPoint</vt:lpstr>
      <vt:lpstr>Experiment Data Flow (proposal)</vt:lpstr>
      <vt:lpstr>Презентация PowerPoint</vt:lpstr>
      <vt:lpstr>Презентация PowerPoint</vt:lpstr>
      <vt:lpstr>Презентация PowerPoint</vt:lpstr>
      <vt:lpstr> Prerequisites of the Distributed Computing</vt:lpstr>
      <vt:lpstr>Computing Resources for NICA @ LIT </vt:lpstr>
      <vt:lpstr>MPD-Scheduler</vt:lpstr>
      <vt:lpstr> Job description. Tag &lt;macro&gt;</vt:lpstr>
      <vt:lpstr> Job description. Tag &lt;file&gt;</vt:lpstr>
      <vt:lpstr>Alternative sources of the input files</vt:lpstr>
      <vt:lpstr> Job description. Tag &lt;run&gt;</vt:lpstr>
      <vt:lpstr> Job description. Additional cases</vt:lpstr>
      <vt:lpstr>MPD-Scheduler on Distributed Clusters</vt:lpstr>
      <vt:lpstr>Reconstruction with MPD-Scheduler</vt:lpstr>
      <vt:lpstr>Job Lists and Dependencies</vt:lpstr>
      <vt:lpstr>MDC on HybriLIT cluster </vt:lpstr>
      <vt:lpstr>MDC on supercomputer «Govorun»  </vt:lpstr>
      <vt:lpstr>«Computing» section on mpd.jinr.ru</vt:lpstr>
      <vt:lpstr>Workload Managers under discussion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АРХИТЕКТУРЫ SCALLA/XROOTD ДЛЯ ХРАНЕНИЯ И ОБРАБОТКИ ДАННЫХ С ДЕТЕКТОРА MPD/NICA</dc:title>
  <dc:creator>soulkeeper</dc:creator>
  <cp:lastModifiedBy>Пользователь Windows</cp:lastModifiedBy>
  <cp:revision>466</cp:revision>
  <dcterms:created xsi:type="dcterms:W3CDTF">2012-02-04T09:37:21Z</dcterms:created>
  <dcterms:modified xsi:type="dcterms:W3CDTF">2018-09-12T20:08:46Z</dcterms:modified>
</cp:coreProperties>
</file>