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68" r:id="rId15"/>
    <p:sldId id="274" r:id="rId16"/>
    <p:sldId id="273" r:id="rId17"/>
    <p:sldId id="275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8FA7301-1FAB-4C37-A8B3-7D0B15BF89C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A7F1FC9-6C29-4F2B-94C9-63BEBB24B59A}" type="datetime1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01.09.2018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09DE05-8E2D-43EE-BDDC-1A9C0462F1BF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8"/>
          <p:cNvPicPr/>
          <p:nvPr/>
        </p:nvPicPr>
        <p:blipFill>
          <a:blip r:embed="rId2"/>
          <a:stretch/>
        </p:blipFill>
        <p:spPr>
          <a:xfrm>
            <a:off x="0" y="1800"/>
            <a:ext cx="12191760" cy="68540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5688000" y="1902721"/>
            <a:ext cx="5832000" cy="26907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Implementing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computations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with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dynamic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task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dependencies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in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the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desktop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grid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environment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using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Everest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and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Templet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Web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I. Bobyleva</a:t>
            </a:r>
            <a:r>
              <a:rPr lang="en-US" sz="2000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1)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, </a:t>
            </a:r>
            <a:r>
              <a:rPr lang="ru-RU" sz="2000" b="0" u="sng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S. Vostokin</a:t>
            </a:r>
            <a:r>
              <a:rPr lang="en-US" sz="2000" b="0" u="sng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1)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, S. </a:t>
            </a:r>
            <a:r>
              <a:rPr lang="ru-RU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Popov</a:t>
            </a:r>
            <a:r>
              <a:rPr lang="en-US" sz="20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1)</a:t>
            </a: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, O. 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Sukhoroslov</a:t>
            </a:r>
            <a:r>
              <a:rPr lang="en-US" sz="2000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2)</a:t>
            </a:r>
          </a:p>
          <a:p>
            <a:pPr algn="ctr">
              <a:lnSpc>
                <a:spcPct val="100000"/>
              </a:lnSpc>
            </a:pPr>
            <a:endParaRPr lang="en-US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Elektra Text Pro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(1)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Samara University, </a:t>
            </a:r>
            <a:r>
              <a:rPr lang="en-US" sz="2000" b="0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(2)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IITP RAS</a:t>
            </a:r>
            <a:endParaRPr lang="en-US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Elektra Text Pro"/>
            </a:endParaRPr>
          </a:p>
          <a:p>
            <a:pPr marL="514350" indent="-514350" algn="ctr">
              <a:lnSpc>
                <a:spcPct val="100000"/>
              </a:lnSpc>
              <a:buAutoNum type="romanUcPeriod"/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6599520" y="4687920"/>
            <a:ext cx="3845880" cy="9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Presenter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: S. Vostokin,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Prof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.,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Information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Systems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and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Technologies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Dept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.,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Samara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National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Research</a:t>
            </a:r>
            <a:r>
              <a:rPr lang="ru-RU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 </a:t>
            </a:r>
            <a:r>
              <a:rPr lang="ru-RU" sz="1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University</a:t>
            </a:r>
            <a:endParaRPr lang="en-US" sz="1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Elektra Text Pro"/>
            </a:endParaRP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(Samara University)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6599520" y="6095160"/>
            <a:ext cx="3845880" cy="30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GRID 2018, Dubna, September 10-14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EVEREST IDE: REGISTERING THE sorter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1F6CC095-649D-437B-80B0-B3E3BCDB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60" y="1015791"/>
            <a:ext cx="7776864" cy="51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98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EVEREST IDE: REGISTERING THE merger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E9A544D9-A65C-4669-9880-8D0EFBB8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2" y="961051"/>
            <a:ext cx="5544616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108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EVEREST IDE: JOBS GENERATED BY THE ORCHESTRATOR PART OF THE APP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010A81-295A-4B1B-B499-FC16166C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85" y="1523156"/>
            <a:ext cx="9048750" cy="38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5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APPLICATION OUTPUT WINDOW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004C0-2B71-4D98-8969-B8B4BBD5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940" y="939173"/>
            <a:ext cx="8424120" cy="49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81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EXPERIMENTAL STUDY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: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NUMBER OF TASKS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77FAABF-B8B0-43EB-BE6C-4C056E97C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253448"/>
              </p:ext>
            </p:extLst>
          </p:nvPr>
        </p:nvGraphicFramePr>
        <p:xfrm>
          <a:off x="1277852" y="1691640"/>
          <a:ext cx="9636295" cy="34747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4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550">
                <a:tc>
                  <a:txBody>
                    <a:bodyPr/>
                    <a:lstStyle/>
                    <a:p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Number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of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blocks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Number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of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merge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tasks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Number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of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sort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tasks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Total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tasks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4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4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120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136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32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496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32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528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64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2016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64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2080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350"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8128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128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8256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3968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EXPERIMENTAL STUDY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: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TIMES OF EXECUTION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4713CEA2-F337-4E50-9DCB-75B68AA0F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687181"/>
              </p:ext>
            </p:extLst>
          </p:nvPr>
        </p:nvGraphicFramePr>
        <p:xfrm>
          <a:off x="2121585" y="1844040"/>
          <a:ext cx="8357550" cy="31699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8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Number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of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blocks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Block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noProof="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size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 KB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Execution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lang="en-US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time</a:t>
                      </a: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, </a:t>
                      </a:r>
                      <a:r>
                        <a:rPr lang="en-US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s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640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31,18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4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320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83,44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315,08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16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80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1019,85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32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40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3755,36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64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20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14580,80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128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10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54076,76</a:t>
                      </a:r>
                      <a:endParaRPr lang="ru-RU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06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405890" y="303480"/>
            <a:ext cx="99898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SUMMARY </a:t>
            </a:r>
            <a:r>
              <a:rPr lang="en-US" b="1">
                <a:solidFill>
                  <a:schemeClr val="bg1"/>
                </a:solidFill>
              </a:rPr>
              <a:t>OF METHODS </a:t>
            </a:r>
            <a:r>
              <a:rPr lang="en-US" b="1" dirty="0">
                <a:solidFill>
                  <a:schemeClr val="bg1"/>
                </a:solidFill>
              </a:rPr>
              <a:t>USED TO ACHIEVE THE APPLICATION REQUIREMENTS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16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66800" y="1435430"/>
            <a:ext cx="10058400" cy="3987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b="1" dirty="0"/>
              <a:t>the use of idle computers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environment for task execution included notebooks, desktop computers, and virtual machines</a:t>
            </a:r>
          </a:p>
          <a:p>
            <a:pPr hangingPunct="0"/>
            <a:endParaRPr lang="en-US" sz="20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b="1" dirty="0"/>
              <a:t>execution in a heterogeneous environment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we used Linux for orchestration part and Windows (Linux is also possible) for task execution part of the application</a:t>
            </a:r>
          </a:p>
          <a:p>
            <a:pPr hangingPunct="0"/>
            <a:endParaRPr lang="ru-RU" sz="20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b="1" dirty="0"/>
              <a:t>simple and rapid deployment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was provided by the Everest and Templet Web UI</a:t>
            </a:r>
          </a:p>
          <a:p>
            <a:pPr hangingPunct="0"/>
            <a:endParaRPr lang="ru-RU" sz="20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b="1" dirty="0"/>
              <a:t>long term fault-tolerant computing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the orchestration part used standalone virtual machine and the task execution part was controlled by the Everest</a:t>
            </a:r>
          </a:p>
          <a:p>
            <a:pPr hangingPunct="0"/>
            <a:endParaRPr lang="ru-RU" sz="2000" dirty="0"/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2000" b="1" dirty="0"/>
              <a:t>a large number of interdependent tasks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actor-based programming model adapted for task management</a:t>
            </a:r>
            <a:endParaRPr lang="ru-RU" sz="2000" dirty="0"/>
          </a:p>
          <a:p>
            <a:pPr hangingPunct="0"/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6814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405890" y="303480"/>
            <a:ext cx="99898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CONCLUSION AND FUTURE DEVELOPMENT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17</a:t>
            </a:fld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66800" y="1600365"/>
            <a:ext cx="10058400" cy="3657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hangingPunct="0"/>
            <a:r>
              <a:rPr lang="en-US" sz="2400" dirty="0"/>
              <a:t>A </a:t>
            </a:r>
            <a:r>
              <a:rPr lang="en-US" sz="2400" dirty="0" err="1"/>
              <a:t>PoT</a:t>
            </a:r>
            <a:r>
              <a:rPr lang="en-US" sz="2400" dirty="0"/>
              <a:t> solution for desktop grid applications with complex dependencies between tasks was developed.</a:t>
            </a:r>
          </a:p>
          <a:p>
            <a:pPr hangingPunct="0"/>
            <a:endParaRPr lang="en-US" sz="2400" dirty="0"/>
          </a:p>
          <a:p>
            <a:pPr hangingPunct="0"/>
            <a:r>
              <a:rPr lang="en-US" sz="2400" dirty="0"/>
              <a:t>The perspective of using the actor-based programming model for task orchestration together with advanced task management platform was proved.</a:t>
            </a:r>
          </a:p>
          <a:p>
            <a:pPr hangingPunct="0"/>
            <a:endParaRPr lang="ru-RU" sz="2400" dirty="0"/>
          </a:p>
          <a:p>
            <a:pPr hangingPunct="0"/>
            <a:r>
              <a:rPr lang="en-US" sz="2400" dirty="0"/>
              <a:t>We plan to extend the Templet framework code for transparent interaction with the Everest platform, making it easy to write applications.</a:t>
            </a:r>
            <a:endParaRPr lang="ru-RU" sz="2400" dirty="0"/>
          </a:p>
          <a:p>
            <a:pPr hangingPunct="0"/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133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6"/>
          <p:cNvPicPr/>
          <p:nvPr/>
        </p:nvPicPr>
        <p:blipFill>
          <a:blip r:embed="rId2"/>
          <a:stretch/>
        </p:blipFill>
        <p:spPr>
          <a:xfrm>
            <a:off x="0" y="1800"/>
            <a:ext cx="12191760" cy="68540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6627600" y="2800080"/>
            <a:ext cx="38314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THANK YOU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6620400" y="4460760"/>
            <a:ext cx="384588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Feel free to contact:</a:t>
            </a: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Sergey.Vostokin@gmail.com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PURPOSE OF THE STUDY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907280" y="1153715"/>
            <a:ext cx="8411040" cy="2064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hangingPunct="0">
              <a:spcBef>
                <a:spcPts val="600"/>
              </a:spcBef>
            </a:pPr>
            <a:r>
              <a:rPr lang="en-US" sz="2000" b="1" dirty="0"/>
              <a:t>Provide a proof of technology solution (</a:t>
            </a:r>
            <a:r>
              <a:rPr lang="en-US" sz="2000" b="1" dirty="0" err="1"/>
              <a:t>PoT</a:t>
            </a:r>
            <a:r>
              <a:rPr lang="en-US" sz="2000" b="1" dirty="0"/>
              <a:t>) for desktop grid applications with complex (dynamic) dependencies between tasks.</a:t>
            </a:r>
          </a:p>
          <a:p>
            <a:pPr hangingPunct="0"/>
            <a:endParaRPr lang="en-US" b="1" dirty="0"/>
          </a:p>
          <a:p>
            <a:pPr hangingPunct="0">
              <a:spcBef>
                <a:spcPts val="600"/>
              </a:spcBef>
            </a:pPr>
            <a:r>
              <a:rPr lang="en-US" sz="2000" dirty="0"/>
              <a:t>This kind of apps is in the demand in growing fields of science like Data Science, </a:t>
            </a:r>
            <a:r>
              <a:rPr lang="en-US" sz="2000" dirty="0" err="1"/>
              <a:t>Neuroinformatics</a:t>
            </a:r>
            <a:r>
              <a:rPr lang="en-US" sz="2000" dirty="0"/>
              <a:t>, Bioinformatics, and mathematical modeling of complex systems in general.</a:t>
            </a:r>
          </a:p>
          <a:p>
            <a:pPr hangingPunct="0"/>
            <a:endParaRPr lang="ru-RU" dirty="0"/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1FE0D40-94A1-499D-88F0-CBDF7C51D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29812"/>
              </p:ext>
            </p:extLst>
          </p:nvPr>
        </p:nvGraphicFramePr>
        <p:xfrm>
          <a:off x="2013528" y="3511297"/>
          <a:ext cx="8164944" cy="241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648">
                  <a:extLst>
                    <a:ext uri="{9D8B030D-6E8A-4147-A177-3AD203B41FA5}">
                      <a16:colId xmlns:a16="http://schemas.microsoft.com/office/drawing/2014/main" val="2272958909"/>
                    </a:ext>
                  </a:extLst>
                </a:gridCol>
                <a:gridCol w="2721648">
                  <a:extLst>
                    <a:ext uri="{9D8B030D-6E8A-4147-A177-3AD203B41FA5}">
                      <a16:colId xmlns:a16="http://schemas.microsoft.com/office/drawing/2014/main" val="2859304546"/>
                    </a:ext>
                  </a:extLst>
                </a:gridCol>
                <a:gridCol w="2721648">
                  <a:extLst>
                    <a:ext uri="{9D8B030D-6E8A-4147-A177-3AD203B41FA5}">
                      <a16:colId xmlns:a16="http://schemas.microsoft.com/office/drawing/2014/main" val="4065848243"/>
                    </a:ext>
                  </a:extLst>
                </a:gridCol>
              </a:tblGrid>
              <a:tr h="379694">
                <a:tc>
                  <a:txBody>
                    <a:bodyPr/>
                    <a:lstStyle/>
                    <a:p>
                      <a:r>
                        <a:rPr lang="en-US" dirty="0"/>
                        <a:t>Features of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Desktop grid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Dedicated cluster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61885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r>
                        <a:rPr lang="en-US" dirty="0"/>
                        <a:t>Low cost and availability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76726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r>
                        <a:rPr lang="en-US" dirty="0"/>
                        <a:t>Easy to scale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38384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 for embarrassingly parallel problems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4722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r>
                        <a:rPr lang="en-US" dirty="0"/>
                        <a:t>Good for problems with task dependencies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2418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OBJECTIVES OF THE STUDY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879848" y="1720642"/>
            <a:ext cx="8411040" cy="30708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hangingPunct="0"/>
            <a:r>
              <a:rPr lang="en-US" sz="2000" b="1" dirty="0"/>
              <a:t>I. Develop a prototype application </a:t>
            </a:r>
            <a:r>
              <a:rPr lang="en-US" sz="2000" dirty="0"/>
              <a:t>that uses dynamic task dependency graph (</a:t>
            </a:r>
            <a:r>
              <a:rPr lang="en-US" sz="2000" i="1" dirty="0"/>
              <a:t>based on the block sorting algorithm</a:t>
            </a:r>
            <a:r>
              <a:rPr lang="en-US" sz="2000" dirty="0"/>
              <a:t>).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II. Develop a scheme for deploying the application </a:t>
            </a:r>
            <a:r>
              <a:rPr lang="en-US" sz="2000" dirty="0"/>
              <a:t>in the desktop grid environment (</a:t>
            </a:r>
            <a:r>
              <a:rPr lang="en-US" sz="2000" i="1" dirty="0"/>
              <a:t>running the Everest and Templet Web platforms</a:t>
            </a:r>
            <a:r>
              <a:rPr lang="en-US" sz="2000" dirty="0"/>
              <a:t>).</a:t>
            </a:r>
          </a:p>
          <a:p>
            <a:pPr hangingPunct="0"/>
            <a:endParaRPr lang="en-US" sz="2000" dirty="0"/>
          </a:p>
          <a:p>
            <a:pPr hangingPunct="0"/>
            <a:r>
              <a:rPr lang="en-US" sz="2000" b="1" dirty="0"/>
              <a:t>III. Do the experimental study </a:t>
            </a:r>
            <a:r>
              <a:rPr lang="en-US" sz="2000" dirty="0"/>
              <a:t>of the possibility of fault-free calculations with a large number of interdependent tasks (</a:t>
            </a:r>
            <a:r>
              <a:rPr lang="en-US" sz="2000" i="1" dirty="0"/>
              <a:t>for the proposed application architecture and deployment scheme</a:t>
            </a:r>
            <a:r>
              <a:rPr lang="en-US" sz="2000" dirty="0"/>
              <a:t>).</a:t>
            </a:r>
            <a:endParaRPr lang="ru-RU" sz="2000" dirty="0"/>
          </a:p>
          <a:p>
            <a:pPr hangingPunct="0"/>
            <a:endParaRPr lang="ru-RU" dirty="0"/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8260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664942A-6665-4A0A-928B-99057D1A6655}"/>
              </a:ext>
            </a:extLst>
          </p:cNvPr>
          <p:cNvSpPr/>
          <p:nvPr/>
        </p:nvSpPr>
        <p:spPr>
          <a:xfrm>
            <a:off x="8915400" y="3727704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METHOD MIND MAP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941A74B-D085-4B31-A600-3BD3FF007A26}"/>
              </a:ext>
            </a:extLst>
          </p:cNvPr>
          <p:cNvSpPr/>
          <p:nvPr/>
        </p:nvSpPr>
        <p:spPr>
          <a:xfrm>
            <a:off x="3776472" y="2953512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orchestration part of the app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89F9D2A-B809-43CC-B042-A343033A9B51}"/>
              </a:ext>
            </a:extLst>
          </p:cNvPr>
          <p:cNvSpPr/>
          <p:nvPr/>
        </p:nvSpPr>
        <p:spPr>
          <a:xfrm>
            <a:off x="6269736" y="2953512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scheduling part of the app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4DA8EA-0E23-4566-9A53-91A1257263EE}"/>
              </a:ext>
            </a:extLst>
          </p:cNvPr>
          <p:cNvSpPr/>
          <p:nvPr/>
        </p:nvSpPr>
        <p:spPr>
          <a:xfrm>
            <a:off x="8936736" y="2276856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CDDF925-A7CC-4066-9B58-A643B3D8BF7C}"/>
              </a:ext>
            </a:extLst>
          </p:cNvPr>
          <p:cNvSpPr/>
          <p:nvPr/>
        </p:nvSpPr>
        <p:spPr>
          <a:xfrm>
            <a:off x="9256776" y="2953512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execution part of the app</a:t>
            </a: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239748-66BF-49F7-8141-ABEF3DF43CF5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5586984" y="3410712"/>
            <a:ext cx="682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28405F8-BC39-476E-8D57-72E4E5D5C0F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8080248" y="2734056"/>
            <a:ext cx="856488" cy="676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4568EC-D990-4FDA-A878-331F76ABEDBA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080248" y="3410712"/>
            <a:ext cx="1176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5D5B46F-3CE3-408D-A767-3C2C45DEBA1E}"/>
              </a:ext>
            </a:extLst>
          </p:cNvPr>
          <p:cNvCxnSpPr>
            <a:cxnSpLocks/>
          </p:cNvCxnSpPr>
          <p:nvPr/>
        </p:nvCxnSpPr>
        <p:spPr>
          <a:xfrm>
            <a:off x="5928360" y="1060704"/>
            <a:ext cx="0" cy="46908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1EC2BCE-FF4E-4C19-A881-891959399146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8080248" y="3410712"/>
            <a:ext cx="835152" cy="774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9AE6CE-8275-4858-B902-6CD528DC16AF}"/>
              </a:ext>
            </a:extLst>
          </p:cNvPr>
          <p:cNvSpPr txBox="1"/>
          <p:nvPr/>
        </p:nvSpPr>
        <p:spPr>
          <a:xfrm>
            <a:off x="2587753" y="1682496"/>
            <a:ext cx="308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by Templet Web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75A448-48F9-4C82-A7F6-FC51993C9FDD}"/>
              </a:ext>
            </a:extLst>
          </p:cNvPr>
          <p:cNvSpPr txBox="1"/>
          <p:nvPr/>
        </p:nvSpPr>
        <p:spPr>
          <a:xfrm>
            <a:off x="6348987" y="1682496"/>
            <a:ext cx="359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by Everest platform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Выноска: линия с чертой 23">
            <a:extLst>
              <a:ext uri="{FF2B5EF4-FFF2-40B4-BE49-F238E27FC236}">
                <a16:creationId xmlns:a16="http://schemas.microsoft.com/office/drawing/2014/main" id="{53A81DCA-5717-49E5-9B57-42683D41EBE7}"/>
              </a:ext>
            </a:extLst>
          </p:cNvPr>
          <p:cNvSpPr/>
          <p:nvPr/>
        </p:nvSpPr>
        <p:spPr>
          <a:xfrm flipH="1">
            <a:off x="1399033" y="3156204"/>
            <a:ext cx="1627630" cy="2057400"/>
          </a:xfrm>
          <a:prstGeom prst="accentCallout1">
            <a:avLst>
              <a:gd name="adj1" fmla="val 18750"/>
              <a:gd name="adj2" fmla="val -8333"/>
              <a:gd name="adj3" fmla="val 13833"/>
              <a:gd name="adj4" fmla="val -450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B6E7-5A9D-4F1A-A03B-2DFA14C48101}"/>
              </a:ext>
            </a:extLst>
          </p:cNvPr>
          <p:cNvSpPr txBox="1"/>
          <p:nvPr/>
        </p:nvSpPr>
        <p:spPr>
          <a:xfrm>
            <a:off x="1001268" y="3410712"/>
            <a:ext cx="2025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Exec. semantics:</a:t>
            </a:r>
          </a:p>
          <a:p>
            <a:r>
              <a:rPr lang="en-US" i="1" dirty="0"/>
              <a:t>Actor model</a:t>
            </a:r>
          </a:p>
          <a:p>
            <a:r>
              <a:rPr lang="en-US" u="sng" dirty="0"/>
              <a:t>Code structure:</a:t>
            </a:r>
          </a:p>
          <a:p>
            <a:r>
              <a:rPr lang="en-US" i="1" dirty="0"/>
              <a:t>Microservices</a:t>
            </a:r>
          </a:p>
          <a:p>
            <a:r>
              <a:rPr lang="en-US" u="sng" dirty="0"/>
              <a:t>Tooling:</a:t>
            </a:r>
          </a:p>
          <a:p>
            <a:r>
              <a:rPr lang="en-US" i="1" dirty="0"/>
              <a:t>Markup language</a:t>
            </a:r>
            <a:endParaRPr lang="ru-RU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127FC-4D79-4459-8F0B-F2376DD7A5ED}"/>
              </a:ext>
            </a:extLst>
          </p:cNvPr>
          <p:cNvSpPr txBox="1"/>
          <p:nvPr/>
        </p:nvSpPr>
        <p:spPr>
          <a:xfrm>
            <a:off x="1001268" y="2438602"/>
            <a:ext cx="2025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Features of the programming 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44FE3A-41F7-4699-BE38-90322ACDC3B8}"/>
              </a:ext>
            </a:extLst>
          </p:cNvPr>
          <p:cNvSpPr txBox="1"/>
          <p:nvPr/>
        </p:nvSpPr>
        <p:spPr>
          <a:xfrm>
            <a:off x="5029189" y="2576822"/>
            <a:ext cx="21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Everest REST API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74D074-FE50-43F6-B675-17C179F03F6D}"/>
              </a:ext>
            </a:extLst>
          </p:cNvPr>
          <p:cNvSpPr txBox="1"/>
          <p:nvPr/>
        </p:nvSpPr>
        <p:spPr>
          <a:xfrm>
            <a:off x="3721597" y="3882843"/>
            <a:ext cx="217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Automatic deployment using</a:t>
            </a:r>
          </a:p>
          <a:p>
            <a:r>
              <a:rPr lang="en-US" dirty="0"/>
              <a:t>Templet Web</a:t>
            </a:r>
          </a:p>
          <a:p>
            <a:r>
              <a:rPr lang="en-US" dirty="0"/>
              <a:t>Web UI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9781FF-0749-42A9-AFA6-836EB6BD94DC}"/>
              </a:ext>
            </a:extLst>
          </p:cNvPr>
          <p:cNvSpPr txBox="1"/>
          <p:nvPr/>
        </p:nvSpPr>
        <p:spPr>
          <a:xfrm>
            <a:off x="8936736" y="4642104"/>
            <a:ext cx="217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Automatic deployment using</a:t>
            </a:r>
          </a:p>
          <a:p>
            <a:r>
              <a:rPr lang="en-US" dirty="0"/>
              <a:t>Everest Web UI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751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PROTOTYPE APPLICATION REQUIREMENTS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962144" y="1591841"/>
            <a:ext cx="8411040" cy="3674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/>
              <a:t>The app should make the use of idle computers</a:t>
            </a:r>
          </a:p>
          <a:p>
            <a:pPr hangingPunct="0"/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/>
              <a:t>The app should execute in a heterogeneous environment</a:t>
            </a:r>
          </a:p>
          <a:p>
            <a:pPr hangingPunct="0"/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/>
              <a:t>The app should have a simple and rapid deployment</a:t>
            </a:r>
          </a:p>
          <a:p>
            <a:pPr hangingPunct="0"/>
            <a:endParaRPr lang="ru-RU" sz="24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/>
              <a:t>The app should provide long term fault-tolerant computing</a:t>
            </a:r>
          </a:p>
          <a:p>
            <a:pPr hangingPunct="0"/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app should manage a large number of interdependent tasks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7926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PROBLEM FOR THE PROTOTYPE APP: A BLOCK SORTING ALGORITHM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0A82B-5F89-4DCE-BF89-1CD1FE39373C}"/>
              </a:ext>
            </a:extLst>
          </p:cNvPr>
          <p:cNvSpPr txBox="1"/>
          <p:nvPr/>
        </p:nvSpPr>
        <p:spPr>
          <a:xfrm>
            <a:off x="8532702" y="950065"/>
            <a:ext cx="3433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Why we choose this problem?</a:t>
            </a:r>
          </a:p>
          <a:p>
            <a:endParaRPr lang="en-US" dirty="0"/>
          </a:p>
          <a:p>
            <a:r>
              <a:rPr lang="en-US" dirty="0"/>
              <a:t>The problem statement is simple for the sequential computation.</a:t>
            </a:r>
          </a:p>
          <a:p>
            <a:endParaRPr lang="en-US" dirty="0"/>
          </a:p>
          <a:p>
            <a:r>
              <a:rPr lang="en-US" dirty="0"/>
              <a:t>The problem simulates operations relevant to many application domains: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a correlation between data items;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a frequency of data items;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ordering of data items.</a:t>
            </a:r>
          </a:p>
          <a:p>
            <a:endParaRPr lang="en-US" dirty="0"/>
          </a:p>
          <a:p>
            <a:r>
              <a:rPr lang="en-US" dirty="0"/>
              <a:t>It is easy to vary the problem complexity and the number of tasks in experimental study.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1A967E-CE5A-4DFD-8D79-782E72C67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" y="927735"/>
            <a:ext cx="4200525" cy="481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E0A81-467F-4241-89E6-1DF50E197D13}"/>
              </a:ext>
            </a:extLst>
          </p:cNvPr>
          <p:cNvSpPr txBox="1"/>
          <p:nvPr/>
        </p:nvSpPr>
        <p:spPr>
          <a:xfrm>
            <a:off x="4412797" y="2267480"/>
            <a:ext cx="3445174" cy="19389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for (int </a:t>
            </a:r>
            <a:r>
              <a:rPr lang="en-US" sz="2400" dirty="0" err="1"/>
              <a:t>i</a:t>
            </a:r>
            <a:r>
              <a:rPr lang="en-US" sz="2400" dirty="0"/>
              <a:t> = 0; </a:t>
            </a:r>
            <a:r>
              <a:rPr lang="en-US" sz="2400" dirty="0" err="1"/>
              <a:t>i</a:t>
            </a:r>
            <a:r>
              <a:rPr lang="en-US" sz="2400" dirty="0"/>
              <a:t> &lt; N; </a:t>
            </a:r>
            <a:r>
              <a:rPr lang="en-US" sz="2400" dirty="0" err="1"/>
              <a:t>i</a:t>
            </a:r>
            <a:r>
              <a:rPr lang="en-US" sz="2400" dirty="0"/>
              <a:t>++)  </a:t>
            </a:r>
          </a:p>
          <a:p>
            <a:r>
              <a:rPr lang="en-US" sz="2400" dirty="0"/>
              <a:t>    </a:t>
            </a:r>
            <a:r>
              <a:rPr lang="en-US" sz="2400" dirty="0" err="1">
                <a:solidFill>
                  <a:schemeClr val="tx2"/>
                </a:solidFill>
              </a:rPr>
              <a:t>block_sort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for (int </a:t>
            </a:r>
            <a:r>
              <a:rPr lang="en-US" sz="2400" dirty="0" err="1"/>
              <a:t>i</a:t>
            </a:r>
            <a:r>
              <a:rPr lang="en-US" sz="2400" dirty="0"/>
              <a:t> = 1; </a:t>
            </a:r>
            <a:r>
              <a:rPr lang="en-US" sz="2400" dirty="0" err="1"/>
              <a:t>i</a:t>
            </a:r>
            <a:r>
              <a:rPr lang="en-US" sz="2400" dirty="0"/>
              <a:t> &lt; N; </a:t>
            </a:r>
            <a:r>
              <a:rPr lang="en-US" sz="2400" dirty="0" err="1"/>
              <a:t>i</a:t>
            </a:r>
            <a:r>
              <a:rPr lang="en-US" sz="2400" dirty="0"/>
              <a:t>++) </a:t>
            </a:r>
            <a:endParaRPr lang="ru-RU" sz="2400" dirty="0"/>
          </a:p>
          <a:p>
            <a:r>
              <a:rPr lang="ru-RU" sz="2400" dirty="0"/>
              <a:t>    </a:t>
            </a:r>
            <a:r>
              <a:rPr lang="en-US" sz="2400" dirty="0"/>
              <a:t>for (int j = 0; j &lt; I; </a:t>
            </a:r>
            <a:r>
              <a:rPr lang="en-US" sz="2400" dirty="0" err="1"/>
              <a:t>j++</a:t>
            </a:r>
            <a:r>
              <a:rPr lang="en-US" sz="2400" dirty="0"/>
              <a:t>)</a:t>
            </a:r>
          </a:p>
          <a:p>
            <a:r>
              <a:rPr lang="en-US" sz="2400" dirty="0"/>
              <a:t>    </a:t>
            </a:r>
            <a:r>
              <a:rPr lang="ru-RU" sz="2400" dirty="0"/>
              <a:t>    </a:t>
            </a:r>
            <a:r>
              <a:rPr lang="en-US" sz="2400" dirty="0" err="1">
                <a:solidFill>
                  <a:schemeClr val="tx2"/>
                </a:solidFill>
              </a:rPr>
              <a:t>block_merge</a:t>
            </a:r>
            <a:r>
              <a:rPr lang="en-US" sz="2400" dirty="0"/>
              <a:t>(j, 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3D877-D8D3-454C-95AB-0A270639992E}"/>
              </a:ext>
            </a:extLst>
          </p:cNvPr>
          <p:cNvSpPr txBox="1"/>
          <p:nvPr/>
        </p:nvSpPr>
        <p:spPr>
          <a:xfrm>
            <a:off x="3977166" y="4814937"/>
            <a:ext cx="45507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u="sng" dirty="0"/>
              <a:t>Legend for the task dependencies graph:</a:t>
            </a:r>
          </a:p>
          <a:p>
            <a:r>
              <a:rPr lang="ru-RU" dirty="0"/>
              <a:t>– </a:t>
            </a:r>
            <a:r>
              <a:rPr lang="en-US" dirty="0"/>
              <a:t>the </a:t>
            </a:r>
            <a:r>
              <a:rPr lang="en-US" dirty="0" err="1"/>
              <a:t>i</a:t>
            </a:r>
            <a:r>
              <a:rPr lang="ru-RU" dirty="0"/>
              <a:t>-</a:t>
            </a:r>
            <a:r>
              <a:rPr lang="en-US" dirty="0" err="1"/>
              <a:t>th</a:t>
            </a:r>
            <a:r>
              <a:rPr lang="en-US" dirty="0"/>
              <a:t> block sorting</a:t>
            </a:r>
            <a:r>
              <a:rPr lang="ru-RU" dirty="0"/>
              <a:t>;</a:t>
            </a:r>
            <a:endParaRPr lang="en-US" dirty="0"/>
          </a:p>
          <a:p>
            <a:endParaRPr lang="ru-RU" dirty="0"/>
          </a:p>
          <a:p>
            <a:r>
              <a:rPr lang="ru-RU" dirty="0"/>
              <a:t>– </a:t>
            </a:r>
            <a:r>
              <a:rPr lang="en-US" dirty="0"/>
              <a:t>the </a:t>
            </a:r>
            <a:r>
              <a:rPr lang="en-US" dirty="0" err="1"/>
              <a:t>i</a:t>
            </a:r>
            <a:r>
              <a:rPr lang="ru-RU" dirty="0"/>
              <a:t>-</a:t>
            </a:r>
            <a:r>
              <a:rPr lang="en-US" dirty="0" err="1"/>
              <a:t>th</a:t>
            </a:r>
            <a:r>
              <a:rPr lang="en-US" dirty="0"/>
              <a:t> and the j</a:t>
            </a:r>
            <a:r>
              <a:rPr lang="ru-RU" dirty="0"/>
              <a:t>-</a:t>
            </a:r>
            <a:r>
              <a:rPr lang="en-US" dirty="0" err="1"/>
              <a:t>th</a:t>
            </a:r>
            <a:r>
              <a:rPr lang="en-US" dirty="0"/>
              <a:t> blocks merging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74C64C-625C-46B0-8EBB-236102F1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55" y="5140566"/>
            <a:ext cx="533400" cy="514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7B6FE5-82EE-4271-897B-EA09C37DA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992" y="5673395"/>
            <a:ext cx="542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9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MICROSERVICE STRUCTURE OF THE PROTOTYPE APP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1" descr="D:\Kazakova\Документация\Для аспирантуры\ПИТ-2018\legend4.jpg">
            <a:extLst>
              <a:ext uri="{FF2B5EF4-FFF2-40B4-BE49-F238E27FC236}">
                <a16:creationId xmlns:a16="http://schemas.microsoft.com/office/drawing/2014/main" id="{6CA331CD-B7B0-4E64-B909-6C6526D7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7703" r="8107" b="36345"/>
          <a:stretch>
            <a:fillRect/>
          </a:stretch>
        </p:blipFill>
        <p:spPr bwMode="auto">
          <a:xfrm>
            <a:off x="1947672" y="781848"/>
            <a:ext cx="8617816" cy="41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26363E-EEA0-47FC-AE73-E98BEEA2B72B}"/>
              </a:ext>
            </a:extLst>
          </p:cNvPr>
          <p:cNvSpPr txBox="1"/>
          <p:nvPr/>
        </p:nvSpPr>
        <p:spPr>
          <a:xfrm>
            <a:off x="2255552" y="4909872"/>
            <a:ext cx="814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Microservices</a:t>
            </a:r>
            <a:r>
              <a:rPr lang="ru-RU" b="1" dirty="0"/>
              <a:t>: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a – sorting</a:t>
            </a:r>
            <a:r>
              <a:rPr lang="ru-RU" dirty="0"/>
              <a:t>;</a:t>
            </a:r>
            <a:r>
              <a:rPr lang="en-US" dirty="0"/>
              <a:t>			 f – interaction with</a:t>
            </a:r>
            <a:r>
              <a:rPr lang="ru-RU" dirty="0"/>
              <a:t> </a:t>
            </a:r>
            <a:r>
              <a:rPr lang="en-US" dirty="0"/>
              <a:t>Everest platform;</a:t>
            </a:r>
            <a:endParaRPr lang="ru-RU" dirty="0"/>
          </a:p>
          <a:p>
            <a:r>
              <a:rPr lang="en-US" dirty="0"/>
              <a:t>c – merging</a:t>
            </a:r>
            <a:r>
              <a:rPr lang="ru-RU" dirty="0"/>
              <a:t>;</a:t>
            </a:r>
            <a:r>
              <a:rPr lang="en-US" dirty="0"/>
              <a:t>			 b, d, g – ancillary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2032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DEPLOYMENT OF THE PROTOTYPE APP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A26DC72-7E1C-4DF7-9812-FB25F766FE02}"/>
              </a:ext>
            </a:extLst>
          </p:cNvPr>
          <p:cNvSpPr/>
          <p:nvPr/>
        </p:nvSpPr>
        <p:spPr>
          <a:xfrm>
            <a:off x="8412480" y="2438400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E5BDA81-5BFA-403C-8703-7FF03264EC4C}"/>
              </a:ext>
            </a:extLst>
          </p:cNvPr>
          <p:cNvSpPr/>
          <p:nvPr/>
        </p:nvSpPr>
        <p:spPr>
          <a:xfrm>
            <a:off x="3273552" y="1664208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orchestration part of the app</a:t>
            </a:r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73B120B-0909-4001-A8AE-F3B5679E1EB1}"/>
              </a:ext>
            </a:extLst>
          </p:cNvPr>
          <p:cNvSpPr/>
          <p:nvPr/>
        </p:nvSpPr>
        <p:spPr>
          <a:xfrm>
            <a:off x="5721096" y="1664208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scheduling part of the app</a:t>
            </a:r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5D2FBB8-6225-4FE8-A328-CF21E874790E}"/>
              </a:ext>
            </a:extLst>
          </p:cNvPr>
          <p:cNvSpPr/>
          <p:nvPr/>
        </p:nvSpPr>
        <p:spPr>
          <a:xfrm>
            <a:off x="8433816" y="987552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1149D93-29A1-495B-84F9-6293EF5E560E}"/>
              </a:ext>
            </a:extLst>
          </p:cNvPr>
          <p:cNvSpPr/>
          <p:nvPr/>
        </p:nvSpPr>
        <p:spPr>
          <a:xfrm>
            <a:off x="8753856" y="1664208"/>
            <a:ext cx="18105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execution part of the app</a:t>
            </a:r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863F5E4-3B85-40B7-AE9E-67432816FE45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>
            <a:off x="5084064" y="2121408"/>
            <a:ext cx="637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A85E170-6E14-4F85-87EC-5D9F4BD4DCC9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 flipV="1">
            <a:off x="7531608" y="1444752"/>
            <a:ext cx="902208" cy="676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E8F78DC-B470-40ED-9CE8-F84BAB656B53}"/>
              </a:ext>
            </a:extLst>
          </p:cNvPr>
          <p:cNvCxnSpPr>
            <a:stCxn id="28" idx="3"/>
            <a:endCxn id="30" idx="1"/>
          </p:cNvCxnSpPr>
          <p:nvPr/>
        </p:nvCxnSpPr>
        <p:spPr>
          <a:xfrm>
            <a:off x="7531608" y="2121408"/>
            <a:ext cx="1222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5353BD5-D680-4638-8323-8CBB8743B95F}"/>
              </a:ext>
            </a:extLst>
          </p:cNvPr>
          <p:cNvCxnSpPr>
            <a:cxnSpLocks/>
            <a:stCxn id="28" idx="3"/>
            <a:endCxn id="26" idx="1"/>
          </p:cNvCxnSpPr>
          <p:nvPr/>
        </p:nvCxnSpPr>
        <p:spPr>
          <a:xfrm>
            <a:off x="7531608" y="2121408"/>
            <a:ext cx="880872" cy="774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Shape 7">
            <a:extLst>
              <a:ext uri="{FF2B5EF4-FFF2-40B4-BE49-F238E27FC236}">
                <a16:creationId xmlns:a16="http://schemas.microsoft.com/office/drawing/2014/main" id="{301CDF1B-CC89-47E8-985C-22040F442F52}"/>
              </a:ext>
            </a:extLst>
          </p:cNvPr>
          <p:cNvSpPr txBox="1"/>
          <p:nvPr/>
        </p:nvSpPr>
        <p:spPr>
          <a:xfrm>
            <a:off x="656820" y="2630280"/>
            <a:ext cx="1147320" cy="722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38" name="TextShape 6">
            <a:extLst>
              <a:ext uri="{FF2B5EF4-FFF2-40B4-BE49-F238E27FC236}">
                <a16:creationId xmlns:a16="http://schemas.microsoft.com/office/drawing/2014/main" id="{B9246F56-3BC8-48B9-B7E5-001C46DFED6A}"/>
              </a:ext>
            </a:extLst>
          </p:cNvPr>
          <p:cNvSpPr txBox="1"/>
          <p:nvPr/>
        </p:nvSpPr>
        <p:spPr>
          <a:xfrm>
            <a:off x="2241684" y="3726756"/>
            <a:ext cx="633240" cy="1331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TextShape 6">
            <a:extLst>
              <a:ext uri="{FF2B5EF4-FFF2-40B4-BE49-F238E27FC236}">
                <a16:creationId xmlns:a16="http://schemas.microsoft.com/office/drawing/2014/main" id="{8141D244-CC69-4589-AA74-CDD187802827}"/>
              </a:ext>
            </a:extLst>
          </p:cNvPr>
          <p:cNvSpPr txBox="1"/>
          <p:nvPr/>
        </p:nvSpPr>
        <p:spPr>
          <a:xfrm>
            <a:off x="3862188" y="3720660"/>
            <a:ext cx="633240" cy="1331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6">
            <a:extLst>
              <a:ext uri="{FF2B5EF4-FFF2-40B4-BE49-F238E27FC236}">
                <a16:creationId xmlns:a16="http://schemas.microsoft.com/office/drawing/2014/main" id="{EC867950-1955-49E6-B4DD-9B1E6F435794}"/>
              </a:ext>
            </a:extLst>
          </p:cNvPr>
          <p:cNvSpPr txBox="1"/>
          <p:nvPr/>
        </p:nvSpPr>
        <p:spPr>
          <a:xfrm>
            <a:off x="6300360" y="3726756"/>
            <a:ext cx="633240" cy="1331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7">
            <a:extLst>
              <a:ext uri="{FF2B5EF4-FFF2-40B4-BE49-F238E27FC236}">
                <a16:creationId xmlns:a16="http://schemas.microsoft.com/office/drawing/2014/main" id="{D8D44F95-E0EB-48D1-BF98-9F481267FD42}"/>
              </a:ext>
            </a:extLst>
          </p:cNvPr>
          <p:cNvSpPr txBox="1"/>
          <p:nvPr/>
        </p:nvSpPr>
        <p:spPr>
          <a:xfrm>
            <a:off x="8191752" y="3726756"/>
            <a:ext cx="1147320" cy="722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42" name="TextShape 7">
            <a:extLst>
              <a:ext uri="{FF2B5EF4-FFF2-40B4-BE49-F238E27FC236}">
                <a16:creationId xmlns:a16="http://schemas.microsoft.com/office/drawing/2014/main" id="{8584B036-CAF5-4A4E-9D75-4DEDD334582A}"/>
              </a:ext>
            </a:extLst>
          </p:cNvPr>
          <p:cNvSpPr txBox="1"/>
          <p:nvPr/>
        </p:nvSpPr>
        <p:spPr>
          <a:xfrm>
            <a:off x="9472692" y="3726756"/>
            <a:ext cx="1147320" cy="722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43" name="TextShape 7">
            <a:extLst>
              <a:ext uri="{FF2B5EF4-FFF2-40B4-BE49-F238E27FC236}">
                <a16:creationId xmlns:a16="http://schemas.microsoft.com/office/drawing/2014/main" id="{C8E4FCFF-149A-493D-B312-74880B84D302}"/>
              </a:ext>
            </a:extLst>
          </p:cNvPr>
          <p:cNvSpPr txBox="1"/>
          <p:nvPr/>
        </p:nvSpPr>
        <p:spPr>
          <a:xfrm>
            <a:off x="8164872" y="4832532"/>
            <a:ext cx="1147320" cy="722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</a:p>
        </p:txBody>
      </p:sp>
      <p:sp>
        <p:nvSpPr>
          <p:cNvPr id="44" name="TextShape 6">
            <a:extLst>
              <a:ext uri="{FF2B5EF4-FFF2-40B4-BE49-F238E27FC236}">
                <a16:creationId xmlns:a16="http://schemas.microsoft.com/office/drawing/2014/main" id="{DFAA79AD-DB1B-453C-B062-5A1D859287E9}"/>
              </a:ext>
            </a:extLst>
          </p:cNvPr>
          <p:cNvSpPr txBox="1"/>
          <p:nvPr/>
        </p:nvSpPr>
        <p:spPr>
          <a:xfrm>
            <a:off x="9785376" y="4703400"/>
            <a:ext cx="633240" cy="8516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 anchorCtr="1"/>
          <a:lstStyle/>
          <a:p>
            <a:pPr algn="ctr"/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278EBF52-C02A-438E-B819-29C0A448EED3}"/>
              </a:ext>
            </a:extLst>
          </p:cNvPr>
          <p:cNvCxnSpPr>
            <a:cxnSpLocks/>
            <a:stCxn id="37" idx="3"/>
            <a:endCxn id="38" idx="0"/>
          </p:cNvCxnSpPr>
          <p:nvPr/>
        </p:nvCxnSpPr>
        <p:spPr>
          <a:xfrm>
            <a:off x="1804140" y="2991540"/>
            <a:ext cx="754164" cy="73521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47B7402C-28FF-4C99-ACEC-85F9E70ADB63}"/>
              </a:ext>
            </a:extLst>
          </p:cNvPr>
          <p:cNvCxnSpPr>
            <a:cxnSpLocks/>
            <a:stCxn id="37" idx="3"/>
            <a:endCxn id="40" idx="0"/>
          </p:cNvCxnSpPr>
          <p:nvPr/>
        </p:nvCxnSpPr>
        <p:spPr>
          <a:xfrm>
            <a:off x="1804140" y="2991540"/>
            <a:ext cx="4812840" cy="73521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: изогнутый 51">
            <a:extLst>
              <a:ext uri="{FF2B5EF4-FFF2-40B4-BE49-F238E27FC236}">
                <a16:creationId xmlns:a16="http://schemas.microsoft.com/office/drawing/2014/main" id="{279EAD1D-3E38-464B-BA79-C4969B9198F5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 flipV="1">
            <a:off x="2874924" y="4386480"/>
            <a:ext cx="987264" cy="609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id="{B375BDEC-CDE0-45CC-85E7-53D3A0463F42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4495428" y="4386480"/>
            <a:ext cx="1804932" cy="609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изогнутый 58">
            <a:extLst>
              <a:ext uri="{FF2B5EF4-FFF2-40B4-BE49-F238E27FC236}">
                <a16:creationId xmlns:a16="http://schemas.microsoft.com/office/drawing/2014/main" id="{2056E7E5-54BB-4F51-97EC-D66A411EDA81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6933600" y="4088016"/>
            <a:ext cx="1378296" cy="304560"/>
          </a:xfrm>
          <a:prstGeom prst="curvedConnector3">
            <a:avLst>
              <a:gd name="adj1" fmla="val 4071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560452BD-B9C8-47F3-B75C-E6DD072B53D9}"/>
              </a:ext>
            </a:extLst>
          </p:cNvPr>
          <p:cNvCxnSpPr>
            <a:cxnSpLocks/>
            <a:stCxn id="40" idx="3"/>
            <a:endCxn id="43" idx="1"/>
          </p:cNvCxnSpPr>
          <p:nvPr/>
        </p:nvCxnSpPr>
        <p:spPr>
          <a:xfrm>
            <a:off x="6933600" y="4392576"/>
            <a:ext cx="1231272" cy="801216"/>
          </a:xfrm>
          <a:prstGeom prst="curvedConnector3">
            <a:avLst>
              <a:gd name="adj1" fmla="val 440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изогнутый 66">
            <a:extLst>
              <a:ext uri="{FF2B5EF4-FFF2-40B4-BE49-F238E27FC236}">
                <a16:creationId xmlns:a16="http://schemas.microsoft.com/office/drawing/2014/main" id="{CAF160BA-7DFD-4E25-8171-D423C7D13975}"/>
              </a:ext>
            </a:extLst>
          </p:cNvPr>
          <p:cNvCxnSpPr>
            <a:cxnSpLocks/>
            <a:stCxn id="27" idx="2"/>
            <a:endCxn id="39" idx="0"/>
          </p:cNvCxnSpPr>
          <p:nvPr/>
        </p:nvCxnSpPr>
        <p:spPr>
          <a:xfrm rot="5400000">
            <a:off x="3607782" y="3149634"/>
            <a:ext cx="1142052" cy="12700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изогнутый 69">
            <a:extLst>
              <a:ext uri="{FF2B5EF4-FFF2-40B4-BE49-F238E27FC236}">
                <a16:creationId xmlns:a16="http://schemas.microsoft.com/office/drawing/2014/main" id="{7DE02D70-DBED-4E19-87C4-0FA78E2FE8B9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 rot="5400000">
            <a:off x="6047592" y="3147996"/>
            <a:ext cx="1148148" cy="9372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: изогнутый 77">
            <a:extLst>
              <a:ext uri="{FF2B5EF4-FFF2-40B4-BE49-F238E27FC236}">
                <a16:creationId xmlns:a16="http://schemas.microsoft.com/office/drawing/2014/main" id="{FEF5B538-639A-496F-9DFC-D44598DCC815}"/>
              </a:ext>
            </a:extLst>
          </p:cNvPr>
          <p:cNvCxnSpPr>
            <a:cxnSpLocks/>
            <a:endCxn id="41" idx="0"/>
          </p:cNvCxnSpPr>
          <p:nvPr/>
        </p:nvCxnSpPr>
        <p:spPr>
          <a:xfrm rot="5400000">
            <a:off x="8584398" y="3533814"/>
            <a:ext cx="373956" cy="11928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: изогнутый 80">
            <a:extLst>
              <a:ext uri="{FF2B5EF4-FFF2-40B4-BE49-F238E27FC236}">
                <a16:creationId xmlns:a16="http://schemas.microsoft.com/office/drawing/2014/main" id="{B6BA0963-C51A-4385-A9FD-72A5CA77D6C9}"/>
              </a:ext>
            </a:extLst>
          </p:cNvPr>
          <p:cNvCxnSpPr>
            <a:cxnSpLocks/>
          </p:cNvCxnSpPr>
          <p:nvPr/>
        </p:nvCxnSpPr>
        <p:spPr>
          <a:xfrm rot="5400000">
            <a:off x="8824338" y="3922188"/>
            <a:ext cx="1148148" cy="9372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: изогнутый 81">
            <a:extLst>
              <a:ext uri="{FF2B5EF4-FFF2-40B4-BE49-F238E27FC236}">
                <a16:creationId xmlns:a16="http://schemas.microsoft.com/office/drawing/2014/main" id="{03B1B18A-4A5A-4884-89EA-C4E5D1333781}"/>
              </a:ext>
            </a:extLst>
          </p:cNvPr>
          <p:cNvCxnSpPr>
            <a:cxnSpLocks/>
            <a:endCxn id="42" idx="0"/>
          </p:cNvCxnSpPr>
          <p:nvPr/>
        </p:nvCxnSpPr>
        <p:spPr>
          <a:xfrm rot="16200000" flipH="1">
            <a:off x="9839295" y="3519699"/>
            <a:ext cx="373956" cy="40158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4F6CE92-18D8-4B63-B85A-7498E295A707}"/>
              </a:ext>
            </a:extLst>
          </p:cNvPr>
          <p:cNvSpPr txBox="1"/>
          <p:nvPr/>
        </p:nvSpPr>
        <p:spPr>
          <a:xfrm>
            <a:off x="416736" y="3378758"/>
            <a:ext cx="162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terminal</a:t>
            </a:r>
            <a:endParaRPr lang="ru-RU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966B40-D6E4-4404-ADEC-8318B09E7715}"/>
              </a:ext>
            </a:extLst>
          </p:cNvPr>
          <p:cNvSpPr txBox="1"/>
          <p:nvPr/>
        </p:nvSpPr>
        <p:spPr>
          <a:xfrm>
            <a:off x="1646064" y="5071789"/>
            <a:ext cx="162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Templet Web server </a:t>
            </a:r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EA80CE-9EC9-4017-884D-645BA7790CDC}"/>
              </a:ext>
            </a:extLst>
          </p:cNvPr>
          <p:cNvSpPr txBox="1"/>
          <p:nvPr/>
        </p:nvSpPr>
        <p:spPr>
          <a:xfrm>
            <a:off x="3212410" y="5129226"/>
            <a:ext cx="195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VM on https://sk.ssau.ru </a:t>
            </a:r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420EC6D-F33D-465E-8D92-4CAF7EFCA1A5}"/>
              </a:ext>
            </a:extLst>
          </p:cNvPr>
          <p:cNvSpPr txBox="1"/>
          <p:nvPr/>
        </p:nvSpPr>
        <p:spPr>
          <a:xfrm>
            <a:off x="5668366" y="5197114"/>
            <a:ext cx="195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Everest server </a:t>
            </a:r>
            <a:endParaRPr lang="ru-RU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45CDB3-79A9-4466-B515-E886B9882E6A}"/>
              </a:ext>
            </a:extLst>
          </p:cNvPr>
          <p:cNvSpPr txBox="1"/>
          <p:nvPr/>
        </p:nvSpPr>
        <p:spPr>
          <a:xfrm>
            <a:off x="8335001" y="5717318"/>
            <a:ext cx="195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Desktop grid </a:t>
            </a:r>
            <a:endParaRPr lang="ru-RU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31A9581-CE28-4D24-ACC3-FE22C011FBA5}"/>
              </a:ext>
            </a:extLst>
          </p:cNvPr>
          <p:cNvSpPr txBox="1"/>
          <p:nvPr/>
        </p:nvSpPr>
        <p:spPr>
          <a:xfrm>
            <a:off x="1969008" y="2651822"/>
            <a:ext cx="8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A4A4CA-B349-4439-834A-9004957DACDD}"/>
              </a:ext>
            </a:extLst>
          </p:cNvPr>
          <p:cNvSpPr txBox="1"/>
          <p:nvPr/>
        </p:nvSpPr>
        <p:spPr>
          <a:xfrm>
            <a:off x="3063240" y="3996576"/>
            <a:ext cx="80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SSH</a:t>
            </a:r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0176EF6-754E-463A-8B3C-35A9B86DC50E}"/>
              </a:ext>
            </a:extLst>
          </p:cNvPr>
          <p:cNvSpPr txBox="1"/>
          <p:nvPr/>
        </p:nvSpPr>
        <p:spPr>
          <a:xfrm>
            <a:off x="4724400" y="3975240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 API</a:t>
            </a:r>
            <a:endParaRPr lang="ru-RU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382741-D157-4C9A-B591-FEE9ECF408BD}"/>
              </a:ext>
            </a:extLst>
          </p:cNvPr>
          <p:cNvSpPr txBox="1"/>
          <p:nvPr/>
        </p:nvSpPr>
        <p:spPr>
          <a:xfrm>
            <a:off x="7031136" y="3625368"/>
            <a:ext cx="103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API</a:t>
            </a:r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27F0B24-6CD5-440A-9E1C-B8E110261FAA}"/>
              </a:ext>
            </a:extLst>
          </p:cNvPr>
          <p:cNvSpPr txBox="1"/>
          <p:nvPr/>
        </p:nvSpPr>
        <p:spPr>
          <a:xfrm>
            <a:off x="5971287" y="2537054"/>
            <a:ext cx="144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deployed on</a:t>
            </a:r>
            <a:endParaRPr lang="ru-RU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892643-80D7-43AC-9D70-28C15B111C0D}"/>
              </a:ext>
            </a:extLst>
          </p:cNvPr>
          <p:cNvSpPr txBox="1"/>
          <p:nvPr/>
        </p:nvSpPr>
        <p:spPr>
          <a:xfrm>
            <a:off x="3462604" y="2497966"/>
            <a:ext cx="144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deployed on</a:t>
            </a:r>
            <a:endParaRPr lang="ru-RU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19EB94-2E62-4A07-B875-1D5EBE019CC5}"/>
              </a:ext>
            </a:extLst>
          </p:cNvPr>
          <p:cNvSpPr txBox="1"/>
          <p:nvPr/>
        </p:nvSpPr>
        <p:spPr>
          <a:xfrm>
            <a:off x="8734050" y="3267055"/>
            <a:ext cx="15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deployed 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814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351160" y="303480"/>
            <a:ext cx="789840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Text Pro"/>
              </a:rPr>
              <a:t>PROGRAMMING THE APP IN THE TEMPLET WEB IDE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11109960" y="6324480"/>
            <a:ext cx="46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5F7214C4-05F8-4C28-BF82-71FCC1BBE2BC}" type="slidenum"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lektra Medium Pro"/>
              </a:r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5CC298E8-D78C-444B-BF13-1979BCBE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92" y="844631"/>
            <a:ext cx="8185768" cy="51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1CAB435-6E7B-490E-AAB4-E247E07D78C8}"/>
              </a:ext>
            </a:extLst>
          </p:cNvPr>
          <p:cNvCxnSpPr>
            <a:cxnSpLocks/>
          </p:cNvCxnSpPr>
          <p:nvPr/>
        </p:nvCxnSpPr>
        <p:spPr>
          <a:xfrm flipH="1">
            <a:off x="6640946" y="2087420"/>
            <a:ext cx="160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9ACE29-4B50-4F5B-BB0C-87770132D037}"/>
              </a:ext>
            </a:extLst>
          </p:cNvPr>
          <p:cNvSpPr txBox="1"/>
          <p:nvPr/>
        </p:nvSpPr>
        <p:spPr>
          <a:xfrm>
            <a:off x="8285021" y="1902693"/>
            <a:ext cx="3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Templet language markup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7219575-CB69-4624-98A0-959A16C7064F}"/>
              </a:ext>
            </a:extLst>
          </p:cNvPr>
          <p:cNvCxnSpPr>
            <a:cxnSpLocks/>
          </p:cNvCxnSpPr>
          <p:nvPr/>
        </p:nvCxnSpPr>
        <p:spPr>
          <a:xfrm flipH="1">
            <a:off x="6645566" y="2738581"/>
            <a:ext cx="160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958397-F0C6-4603-96BC-E0C71A607C80}"/>
              </a:ext>
            </a:extLst>
          </p:cNvPr>
          <p:cNvSpPr txBox="1"/>
          <p:nvPr/>
        </p:nvSpPr>
        <p:spPr>
          <a:xfrm>
            <a:off x="8317352" y="2553856"/>
            <a:ext cx="3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Automatically generated code</a:t>
            </a:r>
            <a:endParaRPr lang="ru-RU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9D00E71-D7F3-49FE-B5B3-9E07CFF05BA5}"/>
              </a:ext>
            </a:extLst>
          </p:cNvPr>
          <p:cNvCxnSpPr>
            <a:cxnSpLocks/>
          </p:cNvCxnSpPr>
          <p:nvPr/>
        </p:nvCxnSpPr>
        <p:spPr>
          <a:xfrm flipH="1">
            <a:off x="7370625" y="4322621"/>
            <a:ext cx="160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7F6B9B-AD26-46C0-B56E-0BD0B488550D}"/>
              </a:ext>
            </a:extLst>
          </p:cNvPr>
          <p:cNvSpPr txBox="1"/>
          <p:nvPr/>
        </p:nvSpPr>
        <p:spPr>
          <a:xfrm>
            <a:off x="8986986" y="4100937"/>
            <a:ext cx="3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Manually typed code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DBAD3BD-34F1-4EF8-9678-9681402EE9E2}"/>
              </a:ext>
            </a:extLst>
          </p:cNvPr>
          <p:cNvCxnSpPr>
            <a:cxnSpLocks/>
          </p:cNvCxnSpPr>
          <p:nvPr/>
        </p:nvCxnSpPr>
        <p:spPr>
          <a:xfrm flipH="1">
            <a:off x="6654799" y="1602521"/>
            <a:ext cx="160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241BD8-A0EE-449B-A24A-D9D9BF6FF8DC}"/>
              </a:ext>
            </a:extLst>
          </p:cNvPr>
          <p:cNvSpPr txBox="1"/>
          <p:nvPr/>
        </p:nvSpPr>
        <p:spPr>
          <a:xfrm>
            <a:off x="8289642" y="1436264"/>
            <a:ext cx="369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Controlling the generation of code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1BB622C-5860-492F-BEFA-D6B11ECC33B5}"/>
              </a:ext>
            </a:extLst>
          </p:cNvPr>
          <p:cNvCxnSpPr>
            <a:cxnSpLocks/>
          </p:cNvCxnSpPr>
          <p:nvPr/>
        </p:nvCxnSpPr>
        <p:spPr>
          <a:xfrm flipH="1">
            <a:off x="7430663" y="5518731"/>
            <a:ext cx="16071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A5C52D-965E-4BD4-A54C-5C0E9458D362}"/>
              </a:ext>
            </a:extLst>
          </p:cNvPr>
          <p:cNvSpPr txBox="1"/>
          <p:nvPr/>
        </p:nvSpPr>
        <p:spPr>
          <a:xfrm>
            <a:off x="9037790" y="5334065"/>
            <a:ext cx="342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Templet preprocessor output</a:t>
            </a:r>
            <a:endParaRPr lang="ru-RU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84D1589-BE33-428B-9ECE-926DDE68E132}"/>
              </a:ext>
            </a:extLst>
          </p:cNvPr>
          <p:cNvCxnSpPr>
            <a:cxnSpLocks/>
          </p:cNvCxnSpPr>
          <p:nvPr/>
        </p:nvCxnSpPr>
        <p:spPr>
          <a:xfrm flipV="1">
            <a:off x="1773382" y="1099127"/>
            <a:ext cx="1985818" cy="617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476A907-16EA-4ABA-AEF8-A54CF8A93AF6}"/>
              </a:ext>
            </a:extLst>
          </p:cNvPr>
          <p:cNvSpPr txBox="1"/>
          <p:nvPr/>
        </p:nvSpPr>
        <p:spPr>
          <a:xfrm>
            <a:off x="361498" y="1744437"/>
            <a:ext cx="181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pressing this </a:t>
            </a:r>
          </a:p>
          <a:p>
            <a:r>
              <a:rPr lang="en-US" dirty="0"/>
              <a:t>button you deploy and</a:t>
            </a:r>
          </a:p>
          <a:p>
            <a:r>
              <a:rPr lang="en-US" dirty="0"/>
              <a:t>run the app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084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926</Words>
  <Application>Microsoft Office PowerPoint</Application>
  <PresentationFormat>Широкоэкранный</PresentationFormat>
  <Paragraphs>222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DejaVu Sans</vt:lpstr>
      <vt:lpstr>Elektra Medium Pro</vt:lpstr>
      <vt:lpstr>Elektra Text Pro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Евгений Степанов</dc:creator>
  <dc:description/>
  <cp:lastModifiedBy>Sergey Vostokin</cp:lastModifiedBy>
  <cp:revision>63</cp:revision>
  <dcterms:created xsi:type="dcterms:W3CDTF">2016-03-09T10:31:39Z</dcterms:created>
  <dcterms:modified xsi:type="dcterms:W3CDTF">2018-09-01T07:20:50Z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