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sldIdLst>
    <p:sldId id="258" r:id="rId2"/>
    <p:sldId id="260" r:id="rId3"/>
    <p:sldId id="270" r:id="rId4"/>
    <p:sldId id="269" r:id="rId5"/>
    <p:sldId id="266" r:id="rId6"/>
    <p:sldId id="262" r:id="rId7"/>
    <p:sldId id="263" r:id="rId8"/>
    <p:sldId id="265" r:id="rId9"/>
    <p:sldId id="264" r:id="rId10"/>
    <p:sldId id="268" r:id="rId11"/>
    <p:sldId id="267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669"/>
  </p:normalViewPr>
  <p:slideViewPr>
    <p:cSldViewPr snapToGrid="0">
      <p:cViewPr varScale="1">
        <p:scale>
          <a:sx n="79" d="100"/>
          <a:sy n="79" d="100"/>
        </p:scale>
        <p:origin x="83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6F605-1A96-45FA-BB60-8D5F077D2A15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FB145-D592-4FD1-8D8D-13D5153D6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2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Because of the diversity of types </a:t>
            </a:r>
            <a:r>
              <a:rPr lang="en-US" sz="1200" dirty="0"/>
              <a:t>of </a:t>
            </a:r>
            <a:r>
              <a:rPr lang="en-US" sz="1200" b="0" dirty="0">
                <a:solidFill>
                  <a:srgbClr val="00B050"/>
                </a:solidFill>
              </a:rPr>
              <a:t>CE/Batch/WN/Middleware </a:t>
            </a:r>
            <a:r>
              <a:rPr lang="en-US" sz="1200" b="0" dirty="0"/>
              <a:t>packages in WLCG </a:t>
            </a:r>
            <a:r>
              <a:rPr lang="en-US" dirty="0"/>
              <a:t>process of setting up and maintaining sites is not trivial (due to lack of site admin’s experience</a:t>
            </a:r>
            <a:r>
              <a:rPr lang="en-US" baseline="0" dirty="0"/>
              <a:t> and manpower).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B145-D592-4FD1-8D8D-13D5153D62C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6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EA63-43D2-E842-92EA-B304A8820A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22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keys principles of the SIMPLE Grid project is Simple Deployment which is based on two different</a:t>
            </a:r>
            <a:r>
              <a:rPr lang="en-US" baseline="0" dirty="0"/>
              <a:t> orchestration platforms: Docker Swarm and Kubernetes.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EA63-43D2-E842-92EA-B304A8820A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681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EA63-43D2-E842-92EA-B304A8820A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22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EA63-43D2-E842-92EA-B304A8820A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285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EA63-43D2-E842-92EA-B304A8820A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51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76197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9868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5119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9/7/18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Lightweight WLCG Sites: CHEP 2018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042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473" y="1770399"/>
            <a:ext cx="3360000" cy="33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33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562" y="2408918"/>
            <a:ext cx="2060876" cy="20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83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00" y="1753867"/>
            <a:ext cx="3360000" cy="3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05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logoBadgeWeb.eps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35"/>
          <a:stretch/>
        </p:blipFill>
        <p:spPr>
          <a:xfrm>
            <a:off x="5279254" y="2587713"/>
            <a:ext cx="1629261" cy="1682575"/>
          </a:xfrm>
          <a:prstGeom prst="rect">
            <a:avLst/>
          </a:prstGeom>
        </p:spPr>
      </p:pic>
      <p:sp>
        <p:nvSpPr>
          <p:cNvPr id="7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29390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881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2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07485" y="5101967"/>
            <a:ext cx="10974916" cy="5961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1269778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72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fr-CH"/>
              <a:t>Click to edit Master title style</a:t>
            </a:r>
            <a:endParaRPr kumimoji="0"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683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9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68262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562" y="2408918"/>
            <a:ext cx="2060876" cy="20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79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64800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5230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8694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7332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1061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BFD808-6B56-4447-9401-2398D08EE3C0}" type="datetime1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3983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0427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5D0D37-76A7-4AD7-94B3-19220BB7130A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EC777D-F3F3-41AC-9E6B-E8380B40E75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4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9" r:id="rId18"/>
    <p:sldLayoutId id="2147483671" r:id="rId19"/>
    <p:sldLayoutId id="2147483673" r:id="rId20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ern.ch/go/kr7p" TargetMode="External"/><Relationship Id="rId7" Type="http://schemas.openxmlformats.org/officeDocument/2006/relationships/hyperlink" Target="http://cern.ch/go/8HWP" TargetMode="External"/><Relationship Id="rId2" Type="http://schemas.openxmlformats.org/officeDocument/2006/relationships/hyperlink" Target="http://cern.ch/go/9lH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rn.ch/go/Hz7S" TargetMode="External"/><Relationship Id="rId5" Type="http://schemas.openxmlformats.org/officeDocument/2006/relationships/hyperlink" Target="http://cern.ch/go/l9wZ" TargetMode="External"/><Relationship Id="rId4" Type="http://schemas.openxmlformats.org/officeDocument/2006/relationships/hyperlink" Target="http://cern.ch/go/8JLH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0/contributions/1294477/contributio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rn.ch/go/8JL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4D1FFAA8-E212-DB4A-A83E-E8A57DF03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92" y="287088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Kubernetes testbed cluster for the Lightweight Sites project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B37D68-400C-6C40-978A-57D1EBE55CF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70227" y="4811899"/>
            <a:ext cx="6454987" cy="961428"/>
          </a:xfrm>
        </p:spPr>
        <p:txBody>
          <a:bodyPr vert="horz" lIns="0" tIns="45720" rIns="0" bIns="45720" rtlCol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0070C0"/>
                </a:solidFill>
              </a:rPr>
              <a:t>Iuliia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Gavrilenko</a:t>
            </a:r>
            <a:r>
              <a:rPr lang="en-US" dirty="0">
                <a:solidFill>
                  <a:srgbClr val="0070C0"/>
                </a:solidFill>
              </a:rPr>
              <a:t> (REU </a:t>
            </a:r>
            <a:r>
              <a:rPr lang="en-US" dirty="0" err="1">
                <a:solidFill>
                  <a:srgbClr val="0070C0"/>
                </a:solidFill>
              </a:rPr>
              <a:t>Plekhanova</a:t>
            </a:r>
            <a:r>
              <a:rPr lang="en-US" dirty="0">
                <a:solidFill>
                  <a:srgbClr val="0070C0"/>
                </a:solidFill>
              </a:rPr>
              <a:t>, speaker)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Mayank Sharma (CERN)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Maarten </a:t>
            </a:r>
            <a:r>
              <a:rPr lang="en-US" dirty="0" err="1">
                <a:solidFill>
                  <a:srgbClr val="0070C0"/>
                </a:solidFill>
              </a:rPr>
              <a:t>Litmaath</a:t>
            </a:r>
            <a:r>
              <a:rPr lang="en-US" dirty="0">
                <a:solidFill>
                  <a:srgbClr val="0070C0"/>
                </a:solidFill>
              </a:rPr>
              <a:t> (CERN)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019CFB-7AA2-6B49-BB9B-C001B80F54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471" y="2626403"/>
            <a:ext cx="1969902" cy="160229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CD88D-3A99-674E-834C-9D5ADA696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7918391-D411-FE40-AAD7-861AE5233E0E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1F003F-B77B-42C1-8F32-79EF81369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617" y="4330080"/>
            <a:ext cx="1969902" cy="1021429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8213763" y="2864417"/>
            <a:ext cx="1969902" cy="1184312"/>
            <a:chOff x="7218409" y="2267917"/>
            <a:chExt cx="2221013" cy="1350206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CDA8924D-965E-41E8-9E6A-AAFFBEF94260}"/>
                </a:ext>
              </a:extLst>
            </p:cNvPr>
            <p:cNvGrpSpPr/>
            <p:nvPr/>
          </p:nvGrpSpPr>
          <p:grpSpPr>
            <a:xfrm>
              <a:off x="7218409" y="2267917"/>
              <a:ext cx="2221013" cy="1350206"/>
              <a:chOff x="7427742" y="2208627"/>
              <a:chExt cx="2375757" cy="1433875"/>
            </a:xfrm>
          </p:grpSpPr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2BB158B2-496A-4420-BB3D-FB34C62CBACE}"/>
                  </a:ext>
                </a:extLst>
              </p:cNvPr>
              <p:cNvSpPr/>
              <p:nvPr/>
            </p:nvSpPr>
            <p:spPr>
              <a:xfrm>
                <a:off x="7427742" y="2208627"/>
                <a:ext cx="2375757" cy="1433875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AB5460-1C6C-4016-A2FD-C1D43AAFB063}"/>
                  </a:ext>
                </a:extLst>
              </p:cNvPr>
              <p:cNvSpPr txBox="1"/>
              <p:nvPr/>
            </p:nvSpPr>
            <p:spPr>
              <a:xfrm>
                <a:off x="7784861" y="2579920"/>
                <a:ext cx="1556930" cy="621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SIMPLE</a:t>
                </a:r>
                <a:endParaRPr lang="ru-RU" sz="2800" dirty="0"/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E7093D8B-D41A-4BAF-8F31-08896B84B183}"/>
                </a:ext>
              </a:extLst>
            </p:cNvPr>
            <p:cNvGrpSpPr/>
            <p:nvPr/>
          </p:nvGrpSpPr>
          <p:grpSpPr>
            <a:xfrm>
              <a:off x="7982671" y="3179609"/>
              <a:ext cx="692487" cy="363339"/>
              <a:chOff x="4251496" y="2762937"/>
              <a:chExt cx="692487" cy="363339"/>
            </a:xfrm>
          </p:grpSpPr>
          <p:pic>
            <p:nvPicPr>
              <p:cNvPr id="16" name="Picture 30">
                <a:extLst>
                  <a:ext uri="{FF2B5EF4-FFF2-40B4-BE49-F238E27FC236}">
                    <a16:creationId xmlns:a16="http://schemas.microsoft.com/office/drawing/2014/main" id="{B3C388EC-8CD7-4A5F-BF78-5119447085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120" r="6818" b="51862"/>
              <a:stretch/>
            </p:blipFill>
            <p:spPr>
              <a:xfrm>
                <a:off x="4251496" y="2762937"/>
                <a:ext cx="605012" cy="184440"/>
              </a:xfrm>
              <a:prstGeom prst="rect">
                <a:avLst/>
              </a:prstGeom>
            </p:spPr>
          </p:pic>
          <p:pic>
            <p:nvPicPr>
              <p:cNvPr id="18" name="Picture 31">
                <a:extLst>
                  <a:ext uri="{FF2B5EF4-FFF2-40B4-BE49-F238E27FC236}">
                    <a16:creationId xmlns:a16="http://schemas.microsoft.com/office/drawing/2014/main" id="{BEE1823B-56D9-4EF5-8C13-DDC86EC963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794" t="55345" r="7561"/>
              <a:stretch/>
            </p:blipFill>
            <p:spPr>
              <a:xfrm>
                <a:off x="4261271" y="2960559"/>
                <a:ext cx="576457" cy="165717"/>
              </a:xfrm>
              <a:prstGeom prst="rect">
                <a:avLst/>
              </a:prstGeom>
            </p:spPr>
          </p:pic>
          <p:cxnSp>
            <p:nvCxnSpPr>
              <p:cNvPr id="20" name="Straight Arrow Connector 35">
                <a:extLst>
                  <a:ext uri="{FF2B5EF4-FFF2-40B4-BE49-F238E27FC236}">
                    <a16:creationId xmlns:a16="http://schemas.microsoft.com/office/drawing/2014/main" id="{54DB9B37-75AE-4F25-8E36-3BBA57C9DA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2759" y="2961766"/>
                <a:ext cx="671224" cy="0"/>
              </a:xfrm>
              <a:prstGeom prst="straightConnector1">
                <a:avLst/>
              </a:prstGeom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17087675-3F36-4D6D-9BD9-7B7C9D2E3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8278" y="6492478"/>
            <a:ext cx="2133600" cy="273844"/>
          </a:xfrm>
        </p:spPr>
        <p:txBody>
          <a:bodyPr/>
          <a:lstStyle/>
          <a:p>
            <a:r>
              <a:rPr lang="en-US" sz="1100" dirty="0">
                <a:solidFill>
                  <a:schemeClr val="bg1"/>
                </a:solidFill>
              </a:rPr>
              <a:t>13/9/18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4F38D7A2-B3FE-4AA2-8C06-0F00127E58B3}"/>
              </a:ext>
            </a:extLst>
          </p:cNvPr>
          <p:cNvSpPr txBox="1">
            <a:spLocks/>
          </p:cNvSpPr>
          <p:nvPr/>
        </p:nvSpPr>
        <p:spPr>
          <a:xfrm>
            <a:off x="3523262" y="6505425"/>
            <a:ext cx="5325811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Kubernetes testbed cluster for the Lightweight Sites project: GRID 2018</a:t>
            </a:r>
          </a:p>
        </p:txBody>
      </p:sp>
      <p:pic>
        <p:nvPicPr>
          <p:cNvPr id="22" name="Picture 4" descr="https://yt3.ggpht.com/-PDCrxEQnUjI/AAAAAAAAAAI/AAAAAAAAAAA/wLuZHQNK7so/s900-c-k-no-mo-rj-c0xffffff/photo.jpg">
            <a:extLst>
              <a:ext uri="{FF2B5EF4-FFF2-40B4-BE49-F238E27FC236}">
                <a16:creationId xmlns:a16="http://schemas.microsoft.com/office/drawing/2014/main" id="{2F8A560A-E236-4788-B23F-B4DB93795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458" y="96369"/>
            <a:ext cx="889687" cy="88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B3573E-F33D-436A-99CC-FFA738E8E9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3422" y="89425"/>
            <a:ext cx="925032" cy="941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ACC0BA-BF32-4B6D-B917-983021313254}"/>
              </a:ext>
            </a:extLst>
          </p:cNvPr>
          <p:cNvSpPr txBox="1"/>
          <p:nvPr/>
        </p:nvSpPr>
        <p:spPr>
          <a:xfrm>
            <a:off x="770227" y="2583409"/>
            <a:ext cx="7443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Helvetica Neue"/>
              </a:rPr>
              <a:t>The 8th International Conference “Distributed Computing and Grid-technologies in Science and Education” (GRID 2018)</a:t>
            </a:r>
            <a:endParaRPr lang="ru-RU" sz="2800" dirty="0">
              <a:solidFill>
                <a:srgbClr val="00206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852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6736FD-5549-45E2-8B12-0C7E82DA9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2306182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Kubernetes support added the SIMPLE Grid project.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In September 2018 the first stable release of the SIMPLE Grid project is coming out.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Will be deployed in CBPF (Tier-2 in Brazil), Tier-2 in Prague and </a:t>
            </a:r>
            <a:r>
              <a:rPr lang="en-US" sz="2600" dirty="0" err="1">
                <a:solidFill>
                  <a:schemeClr val="tx1"/>
                </a:solidFill>
              </a:rPr>
              <a:t>HNSciCloud</a:t>
            </a:r>
            <a:r>
              <a:rPr lang="en-US" sz="2600" dirty="0">
                <a:solidFill>
                  <a:schemeClr val="tx1"/>
                </a:solidFill>
              </a:rPr>
              <a:t>. Other sites are welcome to join.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Second release of the Simple Grid project will use Kubernetes cluster instead of Docker Swarm.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3D7157-93A9-41E1-9462-4E66D8EE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BB55DB-ED42-4EA2-BEAE-4A2C8670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04" y="249427"/>
            <a:ext cx="8128380" cy="127220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Conclusions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3F718C-65A2-4240-B662-1A6AEB40461E}"/>
              </a:ext>
            </a:extLst>
          </p:cNvPr>
          <p:cNvSpPr txBox="1">
            <a:spLocks/>
          </p:cNvSpPr>
          <p:nvPr/>
        </p:nvSpPr>
        <p:spPr>
          <a:xfrm>
            <a:off x="338278" y="6492478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13/9/18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341E8A-505E-4432-8D98-30E139CB5DFA}"/>
              </a:ext>
            </a:extLst>
          </p:cNvPr>
          <p:cNvSpPr txBox="1">
            <a:spLocks/>
          </p:cNvSpPr>
          <p:nvPr/>
        </p:nvSpPr>
        <p:spPr>
          <a:xfrm>
            <a:off x="3523262" y="6505425"/>
            <a:ext cx="5325811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Kubernetes testbed cluster for the Lightweight Sites project: GRID 2018</a:t>
            </a:r>
          </a:p>
        </p:txBody>
      </p:sp>
    </p:spTree>
    <p:extLst>
      <p:ext uri="{BB962C8B-B14F-4D97-AF65-F5344CB8AC3E}">
        <p14:creationId xmlns:p14="http://schemas.microsoft.com/office/powerpoint/2010/main" val="985251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2F907-6891-4D4F-AEC9-244A5422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199CD7-35E3-44AF-9301-A16B5E687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03" y="55839"/>
            <a:ext cx="10058400" cy="14493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The Community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82CF98-C3D9-49DF-BF14-46D330D285D6}"/>
              </a:ext>
            </a:extLst>
          </p:cNvPr>
          <p:cNvSpPr txBox="1">
            <a:spLocks/>
          </p:cNvSpPr>
          <p:nvPr/>
        </p:nvSpPr>
        <p:spPr>
          <a:xfrm>
            <a:off x="1096963" y="2025209"/>
            <a:ext cx="3962688" cy="32031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Project Homepage</a:t>
            </a:r>
            <a:endParaRPr lang="en-US" sz="2000" dirty="0">
              <a:solidFill>
                <a:srgbClr val="000000"/>
              </a:solidFill>
            </a:endParaRPr>
          </a:p>
          <a:p>
            <a:pPr marL="562356" lvl="1" indent="0">
              <a:buNone/>
            </a:pPr>
            <a:r>
              <a:rPr lang="en-US" sz="2000" dirty="0">
                <a:hlinkClick r:id="rId2"/>
              </a:rPr>
              <a:t>http://cern.ch/go/9lHd  </a:t>
            </a:r>
            <a:endParaRPr lang="en-US" sz="2000" dirty="0"/>
          </a:p>
          <a:p>
            <a:pPr marL="36576" indent="0">
              <a:buNone/>
            </a:pPr>
            <a:endParaRPr lang="en-US" sz="2000" b="1" dirty="0">
              <a:solidFill>
                <a:schemeClr val="accent6"/>
              </a:solidFill>
            </a:endParaRPr>
          </a:p>
          <a:p>
            <a:pPr marL="36576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GitHub Repositories</a:t>
            </a:r>
            <a:endParaRPr lang="en-US" sz="2000" b="1" dirty="0">
              <a:solidFill>
                <a:srgbClr val="000000"/>
              </a:solidFill>
              <a:sym typeface="Wingdings" pitchFamily="2" charset="2"/>
            </a:endParaRPr>
          </a:p>
          <a:p>
            <a:pPr marL="36576" indent="0">
              <a:buNone/>
            </a:pPr>
            <a:r>
              <a:rPr lang="en-US" sz="2000" b="1" dirty="0">
                <a:solidFill>
                  <a:schemeClr val="accent6"/>
                </a:solidFill>
                <a:sym typeface="Wingdings" pitchFamily="2" charset="2"/>
              </a:rPr>
              <a:t>      </a:t>
            </a:r>
            <a:r>
              <a:rPr lang="en-US" sz="2400" b="1" dirty="0">
                <a:solidFill>
                  <a:schemeClr val="accent6"/>
                </a:solidFill>
                <a:sym typeface="Wingdings" pitchFamily="2" charset="2"/>
              </a:rPr>
              <a:t>  </a:t>
            </a:r>
            <a:r>
              <a:rPr lang="en-US" sz="2000" dirty="0">
                <a:solidFill>
                  <a:schemeClr val="accent6"/>
                </a:solidFill>
                <a:hlinkClick r:id="rId3"/>
              </a:rPr>
              <a:t>http://cern.ch/go/kr7p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</a:p>
          <a:p>
            <a:pPr marL="36576" indent="0">
              <a:buNone/>
            </a:pPr>
            <a:endParaRPr lang="en-US" sz="1800" b="1" dirty="0">
              <a:solidFill>
                <a:schemeClr val="accent6"/>
              </a:solidFill>
            </a:endParaRPr>
          </a:p>
          <a:p>
            <a:pPr marL="36576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Simple Grid Specification</a:t>
            </a:r>
          </a:p>
          <a:p>
            <a:pPr marL="36576" indent="0">
              <a:buNone/>
            </a:pPr>
            <a:r>
              <a:rPr lang="en-US" sz="2000" b="1" dirty="0">
                <a:solidFill>
                  <a:schemeClr val="accent6"/>
                </a:solidFill>
              </a:rPr>
              <a:t>        </a:t>
            </a:r>
            <a:r>
              <a:rPr lang="en-US" sz="2000" dirty="0">
                <a:hlinkClick r:id="rId4"/>
              </a:rPr>
              <a:t>http://cern.ch/go/8JLH</a:t>
            </a:r>
            <a:r>
              <a:rPr lang="en-US" sz="2000" dirty="0"/>
              <a:t> </a:t>
            </a:r>
            <a:endParaRPr lang="en-US" sz="3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8729F0-06AC-44ED-AC64-30EF6F444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234" y="1982467"/>
            <a:ext cx="5594221" cy="4010370"/>
          </a:xfrm>
        </p:spPr>
        <p:txBody>
          <a:bodyPr>
            <a:normAutofit lnSpcReduction="10000"/>
          </a:bodyPr>
          <a:lstStyle/>
          <a:p>
            <a:pPr marL="448056" lvl="1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Technical Discussion List (E-Groups)</a:t>
            </a:r>
            <a:endParaRPr lang="en-US" sz="2400" dirty="0">
              <a:solidFill>
                <a:srgbClr val="000000"/>
              </a:solidFill>
            </a:endParaRPr>
          </a:p>
          <a:p>
            <a:pPr marL="749808" lvl="2" indent="0">
              <a:buNone/>
            </a:pPr>
            <a:r>
              <a:rPr lang="en-US" sz="1800" dirty="0"/>
              <a:t>Name: WLCG-Lightweight-Sites-Dev</a:t>
            </a:r>
          </a:p>
          <a:p>
            <a:pPr marL="749808" lvl="2" indent="0">
              <a:buNone/>
            </a:pPr>
            <a:r>
              <a:rPr lang="en-US" sz="1800" dirty="0"/>
              <a:t>Link: </a:t>
            </a:r>
            <a:r>
              <a:rPr lang="en-US" sz="1800" dirty="0">
                <a:hlinkClick r:id="rId5"/>
              </a:rPr>
              <a:t>http://cern.ch/go/l9wZ</a:t>
            </a:r>
            <a:endParaRPr lang="en-US" sz="1800" dirty="0"/>
          </a:p>
          <a:p>
            <a:pPr marL="749808" lvl="2" indent="0">
              <a:buNone/>
            </a:pPr>
            <a:endParaRPr lang="en-US" sz="1800" dirty="0"/>
          </a:p>
          <a:p>
            <a:pPr marL="448056" lvl="1" indent="0">
              <a:buNone/>
            </a:pPr>
            <a:r>
              <a:rPr lang="en-US" sz="2400" b="1" dirty="0">
                <a:solidFill>
                  <a:srgbClr val="000000"/>
                </a:solidFill>
                <a:sym typeface="Wingdings" pitchFamily="2" charset="2"/>
              </a:rPr>
              <a:t>Open Source Community</a:t>
            </a:r>
          </a:p>
          <a:p>
            <a:pPr marL="749808" lvl="2" indent="0">
              <a:buNone/>
            </a:pPr>
            <a:r>
              <a:rPr lang="en-US" sz="1800" dirty="0">
                <a:sym typeface="Wingdings" pitchFamily="2" charset="2"/>
              </a:rPr>
              <a:t>Name: WLCG Lightweight Sites</a:t>
            </a:r>
          </a:p>
          <a:p>
            <a:pPr marL="749808" lvl="2" indent="0">
              <a:buNone/>
            </a:pPr>
            <a:r>
              <a:rPr lang="en-US" sz="1800" dirty="0">
                <a:sym typeface="Wingdings" pitchFamily="2" charset="2"/>
              </a:rPr>
              <a:t>Link: </a:t>
            </a:r>
            <a:r>
              <a:rPr lang="en-US" sz="1800" dirty="0">
                <a:sym typeface="Wingdings" pitchFamily="2" charset="2"/>
                <a:hlinkClick r:id="rId6"/>
              </a:rPr>
              <a:t>http://cern.ch/go/Hz7S</a:t>
            </a:r>
            <a:endParaRPr lang="en-US" sz="1800" dirty="0">
              <a:sym typeface="Wingdings" pitchFamily="2" charset="2"/>
            </a:endParaRPr>
          </a:p>
          <a:p>
            <a:pPr marL="749808" lvl="2" indent="0">
              <a:buNone/>
            </a:pPr>
            <a:endParaRPr lang="en-US" sz="1800" dirty="0"/>
          </a:p>
          <a:p>
            <a:pPr marL="448056" lvl="1" indent="0">
              <a:buNone/>
            </a:pPr>
            <a:r>
              <a:rPr lang="en-US" sz="2400" b="1" dirty="0" err="1">
                <a:solidFill>
                  <a:srgbClr val="000000"/>
                </a:solidFill>
              </a:rPr>
              <a:t>Mattermost</a:t>
            </a:r>
            <a:r>
              <a:rPr lang="en-US" sz="2400" b="1" dirty="0">
                <a:solidFill>
                  <a:srgbClr val="000000"/>
                </a:solidFill>
              </a:rPr>
              <a:t> (IM):</a:t>
            </a:r>
          </a:p>
          <a:p>
            <a:pPr marL="749808" lvl="2" indent="0">
              <a:buNone/>
            </a:pPr>
            <a:r>
              <a:rPr lang="en-US" sz="1800" dirty="0"/>
              <a:t>Team: WLCG</a:t>
            </a:r>
          </a:p>
          <a:p>
            <a:pPr marL="749808" lvl="2" indent="0">
              <a:buNone/>
            </a:pPr>
            <a:r>
              <a:rPr lang="en-US" sz="1800" dirty="0"/>
              <a:t>Name: WLCG-Lightweight-Sites</a:t>
            </a:r>
          </a:p>
          <a:p>
            <a:pPr marL="749808" lvl="2" indent="0">
              <a:buNone/>
            </a:pPr>
            <a:r>
              <a:rPr lang="en-US" sz="1800" dirty="0"/>
              <a:t>Link: </a:t>
            </a:r>
            <a:r>
              <a:rPr lang="en-US" sz="1800" dirty="0">
                <a:hlinkClick r:id="rId7"/>
              </a:rPr>
              <a:t>http://cern.ch/go/8HWP</a:t>
            </a:r>
            <a:endParaRPr lang="en-US" sz="1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497104D-D7EA-4740-9AC3-BDB3555F6382}"/>
              </a:ext>
            </a:extLst>
          </p:cNvPr>
          <p:cNvSpPr txBox="1">
            <a:spLocks/>
          </p:cNvSpPr>
          <p:nvPr/>
        </p:nvSpPr>
        <p:spPr>
          <a:xfrm>
            <a:off x="338278" y="6492478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13/9/18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205BEBE-C44E-4860-B2DF-A2E786506C8C}"/>
              </a:ext>
            </a:extLst>
          </p:cNvPr>
          <p:cNvSpPr txBox="1">
            <a:spLocks/>
          </p:cNvSpPr>
          <p:nvPr/>
        </p:nvSpPr>
        <p:spPr>
          <a:xfrm>
            <a:off x="3523262" y="6505425"/>
            <a:ext cx="5325811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Kubernetes testbed cluster for the Lightweight Sites project: GRID 2018</a:t>
            </a:r>
          </a:p>
        </p:txBody>
      </p:sp>
    </p:spTree>
    <p:extLst>
      <p:ext uri="{BB962C8B-B14F-4D97-AF65-F5344CB8AC3E}">
        <p14:creationId xmlns:p14="http://schemas.microsoft.com/office/powerpoint/2010/main" val="7589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2F907-6891-4D4F-AEC9-244A5422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AEFE4B7-5831-477F-87F3-124FF72794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23169" y="2783584"/>
            <a:ext cx="6925995" cy="129083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Thank you for your attention!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497104D-D7EA-4740-9AC3-BDB3555F6382}"/>
              </a:ext>
            </a:extLst>
          </p:cNvPr>
          <p:cNvSpPr txBox="1">
            <a:spLocks/>
          </p:cNvSpPr>
          <p:nvPr/>
        </p:nvSpPr>
        <p:spPr>
          <a:xfrm>
            <a:off x="338278" y="6492478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13/9/18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205BEBE-C44E-4860-B2DF-A2E786506C8C}"/>
              </a:ext>
            </a:extLst>
          </p:cNvPr>
          <p:cNvSpPr txBox="1">
            <a:spLocks/>
          </p:cNvSpPr>
          <p:nvPr/>
        </p:nvSpPr>
        <p:spPr>
          <a:xfrm>
            <a:off x="3523262" y="6505425"/>
            <a:ext cx="5325811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Kubernetes testbed cluster for the Lightweight Sites project: GRID 2018</a:t>
            </a:r>
          </a:p>
        </p:txBody>
      </p:sp>
    </p:spTree>
    <p:extLst>
      <p:ext uri="{BB962C8B-B14F-4D97-AF65-F5344CB8AC3E}">
        <p14:creationId xmlns:p14="http://schemas.microsoft.com/office/powerpoint/2010/main" val="342038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E6950-3981-7442-AD82-A1AEC8B1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39" y="653657"/>
            <a:ext cx="10349132" cy="8562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Prerequisites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52AD3-AAEA-454E-9D44-AA9F95EAA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38" y="1772530"/>
            <a:ext cx="10606545" cy="2915218"/>
          </a:xfrm>
        </p:spPr>
        <p:txBody>
          <a:bodyPr>
            <a:normAutofit/>
          </a:bodyPr>
          <a:lstStyle/>
          <a:p>
            <a:pPr marL="201168" lvl="1" indent="0" algn="just">
              <a:buNone/>
            </a:pPr>
            <a:endParaRPr lang="en-US" sz="2800" dirty="0"/>
          </a:p>
          <a:p>
            <a:pPr marL="201168" lvl="1" indent="0" algn="just">
              <a:buNone/>
            </a:pPr>
            <a:endParaRPr lang="en-US" sz="2667" b="1" dirty="0">
              <a:solidFill>
                <a:srgbClr val="FFC000"/>
              </a:solidFill>
            </a:endParaRPr>
          </a:p>
          <a:p>
            <a:pPr algn="just"/>
            <a:endParaRPr lang="en-US" sz="3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DF968-9468-F34D-89A9-B3B5158C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7918391-D411-FE40-AAD7-861AE5233E0E}" type="slidenum">
              <a:rPr lang="en-US" sz="1100">
                <a:solidFill>
                  <a:schemeClr val="bg1"/>
                </a:solidFill>
                <a:latin typeface="Arial"/>
              </a:rPr>
              <a:pPr defTabSz="1219170"/>
              <a:t>2</a:t>
            </a:fld>
            <a:endParaRPr lang="en-US" sz="11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EB5C22-9E5A-4B51-8F71-F067CB493925}"/>
              </a:ext>
            </a:extLst>
          </p:cNvPr>
          <p:cNvSpPr/>
          <p:nvPr/>
        </p:nvSpPr>
        <p:spPr>
          <a:xfrm>
            <a:off x="558018" y="4867950"/>
            <a:ext cx="110759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Go2Grid: </a:t>
            </a:r>
            <a:r>
              <a:rPr lang="en-US" sz="2400" dirty="0">
                <a:hlinkClick r:id="rId3"/>
              </a:rPr>
              <a:t>https://indico.cern.ch/event/0/contributions/1294477/contribution.pdf</a:t>
            </a:r>
            <a:endParaRPr lang="en-US" sz="2800" dirty="0"/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SIMPLE Grid: </a:t>
            </a:r>
            <a:r>
              <a:rPr lang="en-US" sz="2400" dirty="0">
                <a:hlinkClick r:id="rId4"/>
              </a:rPr>
              <a:t>http://cern.ch/go/8JLH</a:t>
            </a:r>
            <a:r>
              <a:rPr lang="en-US" sz="2400" dirty="0"/>
              <a:t> </a:t>
            </a:r>
            <a:endParaRPr lang="en-US" sz="280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57AA1F3-2368-4310-9944-E7D63553A69F}"/>
              </a:ext>
            </a:extLst>
          </p:cNvPr>
          <p:cNvSpPr txBox="1">
            <a:spLocks/>
          </p:cNvSpPr>
          <p:nvPr/>
        </p:nvSpPr>
        <p:spPr>
          <a:xfrm>
            <a:off x="338278" y="6492478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13/9/18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81F838A-0DB6-4E22-8192-744D35C5E5B9}"/>
              </a:ext>
            </a:extLst>
          </p:cNvPr>
          <p:cNvSpPr txBox="1">
            <a:spLocks/>
          </p:cNvSpPr>
          <p:nvPr/>
        </p:nvSpPr>
        <p:spPr>
          <a:xfrm>
            <a:off x="3523262" y="6505425"/>
            <a:ext cx="5325811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Kubernetes testbed cluster for the Lightweight Sites project: GRID 2018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608809A0-9D3C-4325-AB36-0B1F61BFA306}"/>
              </a:ext>
            </a:extLst>
          </p:cNvPr>
          <p:cNvSpPr/>
          <p:nvPr/>
        </p:nvSpPr>
        <p:spPr>
          <a:xfrm rot="2574233">
            <a:off x="3037936" y="3222344"/>
            <a:ext cx="492943" cy="198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9C5E81-7973-43D1-A8DE-5B96E7ABDA56}"/>
              </a:ext>
            </a:extLst>
          </p:cNvPr>
          <p:cNvSpPr txBox="1"/>
          <p:nvPr/>
        </p:nvSpPr>
        <p:spPr>
          <a:xfrm>
            <a:off x="648185" y="1797535"/>
            <a:ext cx="4093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diversity of types of CE/Batch/WN/Middleware packages in WLCG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63A126-018B-4DDE-9A80-9D08EDDC7A43}"/>
              </a:ext>
            </a:extLst>
          </p:cNvPr>
          <p:cNvSpPr txBox="1"/>
          <p:nvPr/>
        </p:nvSpPr>
        <p:spPr>
          <a:xfrm>
            <a:off x="7213414" y="1775697"/>
            <a:ext cx="4093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lack of site admin’s experience, manpower and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CAE1F5-3415-4CB9-ABA9-34951D545AB7}"/>
              </a:ext>
            </a:extLst>
          </p:cNvPr>
          <p:cNvSpPr txBox="1"/>
          <p:nvPr/>
        </p:nvSpPr>
        <p:spPr>
          <a:xfrm>
            <a:off x="3397225" y="3373783"/>
            <a:ext cx="4410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process of setting up and maintaining sites is not trivial 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C00901A6-3CAD-42CE-8D43-05BCD6DFD28D}"/>
              </a:ext>
            </a:extLst>
          </p:cNvPr>
          <p:cNvSpPr/>
          <p:nvPr/>
        </p:nvSpPr>
        <p:spPr>
          <a:xfrm rot="8496777">
            <a:off x="7730713" y="3212712"/>
            <a:ext cx="492943" cy="198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2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E6950-3981-7442-AD82-A1AEC8B1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39" y="653657"/>
            <a:ext cx="10349132" cy="8562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SIMPLE Grid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52AD3-AAEA-454E-9D44-AA9F95EAA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38" y="1772530"/>
            <a:ext cx="9969463" cy="2915218"/>
          </a:xfrm>
        </p:spPr>
        <p:txBody>
          <a:bodyPr>
            <a:normAutofit/>
          </a:bodyPr>
          <a:lstStyle/>
          <a:p>
            <a:pPr marL="91440" lvl="1" indent="-91440" algn="just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900" b="1" dirty="0">
                <a:solidFill>
                  <a:srgbClr val="FFC000"/>
                </a:solidFill>
              </a:rPr>
              <a:t>SIMPLE</a:t>
            </a:r>
            <a:r>
              <a:rPr lang="en-US" sz="2900" dirty="0"/>
              <a:t> </a:t>
            </a:r>
            <a:r>
              <a:rPr lang="en-US" sz="2900" dirty="0">
                <a:solidFill>
                  <a:schemeClr val="tx1"/>
                </a:solidFill>
              </a:rPr>
              <a:t>- </a:t>
            </a:r>
            <a:r>
              <a:rPr lang="en-US" sz="2900" b="1" dirty="0">
                <a:solidFill>
                  <a:srgbClr val="FFC000"/>
                </a:solidFill>
              </a:rPr>
              <a:t>S</a:t>
            </a:r>
            <a:r>
              <a:rPr lang="en-US" sz="2900" dirty="0">
                <a:solidFill>
                  <a:schemeClr val="tx1"/>
                </a:solidFill>
              </a:rPr>
              <a:t>olution for </a:t>
            </a:r>
            <a:r>
              <a:rPr lang="en-US" sz="2900" b="1" dirty="0">
                <a:solidFill>
                  <a:srgbClr val="FFC000"/>
                </a:solidFill>
              </a:rPr>
              <a:t>I</a:t>
            </a:r>
            <a:r>
              <a:rPr lang="en-US" sz="2900" dirty="0">
                <a:solidFill>
                  <a:schemeClr val="tx1"/>
                </a:solidFill>
              </a:rPr>
              <a:t>nstallation, </a:t>
            </a:r>
            <a:r>
              <a:rPr lang="en-US" sz="2900" b="1" dirty="0">
                <a:solidFill>
                  <a:srgbClr val="FFC000"/>
                </a:solidFill>
              </a:rPr>
              <a:t>M</a:t>
            </a:r>
            <a:r>
              <a:rPr lang="en-US" sz="2900" dirty="0">
                <a:solidFill>
                  <a:schemeClr val="tx1"/>
                </a:solidFill>
              </a:rPr>
              <a:t>anagement and </a:t>
            </a:r>
            <a:r>
              <a:rPr lang="en-US" sz="2900" b="1" dirty="0">
                <a:solidFill>
                  <a:srgbClr val="FFC000"/>
                </a:solidFill>
              </a:rPr>
              <a:t>P</a:t>
            </a:r>
            <a:r>
              <a:rPr lang="en-US" sz="2900" dirty="0">
                <a:solidFill>
                  <a:schemeClr val="tx1"/>
                </a:solidFill>
              </a:rPr>
              <a:t>rovisioning of </a:t>
            </a:r>
            <a:r>
              <a:rPr lang="en-US" sz="2900" b="1" dirty="0">
                <a:solidFill>
                  <a:srgbClr val="FFC000"/>
                </a:solidFill>
              </a:rPr>
              <a:t>L</a:t>
            </a:r>
            <a:r>
              <a:rPr lang="en-US" sz="2900" dirty="0">
                <a:solidFill>
                  <a:schemeClr val="tx1"/>
                </a:solidFill>
              </a:rPr>
              <a:t>ightweight</a:t>
            </a:r>
            <a:r>
              <a:rPr lang="en-US" sz="2900" dirty="0"/>
              <a:t> </a:t>
            </a:r>
            <a:r>
              <a:rPr lang="en-US" sz="2900" b="1" dirty="0">
                <a:solidFill>
                  <a:srgbClr val="FFC000"/>
                </a:solidFill>
              </a:rPr>
              <a:t>E</a:t>
            </a:r>
            <a:r>
              <a:rPr lang="en-US" sz="2900" dirty="0">
                <a:solidFill>
                  <a:schemeClr val="tx1"/>
                </a:solidFill>
              </a:rPr>
              <a:t>lements</a:t>
            </a:r>
          </a:p>
          <a:p>
            <a:pPr algn="just"/>
            <a:r>
              <a:rPr lang="en-US" sz="2900" dirty="0">
                <a:solidFill>
                  <a:schemeClr val="tx1"/>
                </a:solidFill>
              </a:rPr>
              <a:t>Support diversity in WLCG sites with </a:t>
            </a:r>
            <a:r>
              <a:rPr lang="en-US" sz="2900" b="1" dirty="0">
                <a:solidFill>
                  <a:srgbClr val="FFC000"/>
                </a:solidFill>
              </a:rPr>
              <a:t>minimal oversight and operation efforts</a:t>
            </a:r>
          </a:p>
          <a:p>
            <a:pPr algn="just"/>
            <a:r>
              <a:rPr lang="en-US" sz="2900" dirty="0">
                <a:solidFill>
                  <a:schemeClr val="tx1"/>
                </a:solidFill>
              </a:rPr>
              <a:t>Keep</a:t>
            </a:r>
            <a:r>
              <a:rPr lang="en-US" sz="2900" dirty="0"/>
              <a:t> </a:t>
            </a:r>
            <a:r>
              <a:rPr lang="en-US" sz="2900" b="1" dirty="0">
                <a:solidFill>
                  <a:srgbClr val="00B050"/>
                </a:solidFill>
              </a:rPr>
              <a:t>functionality the same</a:t>
            </a:r>
            <a:r>
              <a:rPr lang="en-US" sz="2900" dirty="0">
                <a:solidFill>
                  <a:schemeClr val="tx1"/>
                </a:solidFill>
              </a:rPr>
              <a:t>, but easier for site admins to setup and maintain</a:t>
            </a:r>
          </a:p>
          <a:p>
            <a:pPr marL="201168" lvl="1" indent="0" algn="just">
              <a:buNone/>
            </a:pPr>
            <a:endParaRPr lang="en-US" sz="2800" dirty="0"/>
          </a:p>
          <a:p>
            <a:pPr marL="201168" lvl="1" indent="0" algn="just">
              <a:buNone/>
            </a:pPr>
            <a:endParaRPr lang="en-US" sz="2667" b="1" dirty="0">
              <a:solidFill>
                <a:srgbClr val="FFC000"/>
              </a:solidFill>
            </a:endParaRPr>
          </a:p>
          <a:p>
            <a:pPr algn="just"/>
            <a:endParaRPr lang="en-US" sz="3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DF968-9468-F34D-89A9-B3B5158C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7918391-D411-FE40-AAD7-861AE5233E0E}" type="slidenum">
              <a:rPr lang="en-US">
                <a:solidFill>
                  <a:schemeClr val="bg1"/>
                </a:solidFill>
                <a:latin typeface="Arial"/>
              </a:rPr>
              <a:pPr defTabSz="1219170"/>
              <a:t>3</a:t>
            </a:fld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811139" y="4825922"/>
            <a:ext cx="2221013" cy="1350206"/>
            <a:chOff x="7218409" y="2267917"/>
            <a:chExt cx="2221013" cy="1350206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CDA8924D-965E-41E8-9E6A-AAFFBEF94260}"/>
                </a:ext>
              </a:extLst>
            </p:cNvPr>
            <p:cNvGrpSpPr/>
            <p:nvPr/>
          </p:nvGrpSpPr>
          <p:grpSpPr>
            <a:xfrm>
              <a:off x="7218409" y="2267917"/>
              <a:ext cx="2221013" cy="1350206"/>
              <a:chOff x="7427742" y="2208627"/>
              <a:chExt cx="2375757" cy="1433875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2BB158B2-496A-4420-BB3D-FB34C62CBACE}"/>
                  </a:ext>
                </a:extLst>
              </p:cNvPr>
              <p:cNvSpPr/>
              <p:nvPr/>
            </p:nvSpPr>
            <p:spPr>
              <a:xfrm>
                <a:off x="7427742" y="2208627"/>
                <a:ext cx="2375757" cy="1433875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AB5460-1C6C-4016-A2FD-C1D43AAFB063}"/>
                  </a:ext>
                </a:extLst>
              </p:cNvPr>
              <p:cNvSpPr txBox="1"/>
              <p:nvPr/>
            </p:nvSpPr>
            <p:spPr>
              <a:xfrm>
                <a:off x="7784861" y="2579920"/>
                <a:ext cx="1556930" cy="621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SIMPLE</a:t>
                </a:r>
                <a:endParaRPr lang="ru-RU" sz="3200" dirty="0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E7093D8B-D41A-4BAF-8F31-08896B84B183}"/>
                </a:ext>
              </a:extLst>
            </p:cNvPr>
            <p:cNvGrpSpPr/>
            <p:nvPr/>
          </p:nvGrpSpPr>
          <p:grpSpPr>
            <a:xfrm>
              <a:off x="7982671" y="3179609"/>
              <a:ext cx="692487" cy="363339"/>
              <a:chOff x="4251496" y="2762937"/>
              <a:chExt cx="692487" cy="363339"/>
            </a:xfrm>
          </p:grpSpPr>
          <p:pic>
            <p:nvPicPr>
              <p:cNvPr id="11" name="Picture 30">
                <a:extLst>
                  <a:ext uri="{FF2B5EF4-FFF2-40B4-BE49-F238E27FC236}">
                    <a16:creationId xmlns:a16="http://schemas.microsoft.com/office/drawing/2014/main" id="{B3C388EC-8CD7-4A5F-BF78-5119447085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120" r="6818" b="51862"/>
              <a:stretch/>
            </p:blipFill>
            <p:spPr>
              <a:xfrm>
                <a:off x="4251496" y="2762937"/>
                <a:ext cx="605012" cy="184440"/>
              </a:xfrm>
              <a:prstGeom prst="rect">
                <a:avLst/>
              </a:prstGeom>
            </p:spPr>
          </p:pic>
          <p:pic>
            <p:nvPicPr>
              <p:cNvPr id="12" name="Picture 31">
                <a:extLst>
                  <a:ext uri="{FF2B5EF4-FFF2-40B4-BE49-F238E27FC236}">
                    <a16:creationId xmlns:a16="http://schemas.microsoft.com/office/drawing/2014/main" id="{BEE1823B-56D9-4EF5-8C13-DDC86EC963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794" t="55345" r="7561"/>
              <a:stretch/>
            </p:blipFill>
            <p:spPr>
              <a:xfrm>
                <a:off x="4261271" y="2960559"/>
                <a:ext cx="576457" cy="165717"/>
              </a:xfrm>
              <a:prstGeom prst="rect">
                <a:avLst/>
              </a:prstGeom>
            </p:spPr>
          </p:pic>
          <p:cxnSp>
            <p:nvCxnSpPr>
              <p:cNvPr id="13" name="Straight Arrow Connector 35">
                <a:extLst>
                  <a:ext uri="{FF2B5EF4-FFF2-40B4-BE49-F238E27FC236}">
                    <a16:creationId xmlns:a16="http://schemas.microsoft.com/office/drawing/2014/main" id="{54DB9B37-75AE-4F25-8E36-3BBA57C9DA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2759" y="2961766"/>
                <a:ext cx="671224" cy="0"/>
              </a:xfrm>
              <a:prstGeom prst="straightConnector1">
                <a:avLst/>
              </a:prstGeom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/>
        </p:nvSpPr>
        <p:spPr>
          <a:xfrm>
            <a:off x="92600" y="4985930"/>
            <a:ext cx="9440749" cy="119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360000" algn="just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667" dirty="0"/>
              <a:t>The SIMPLE Grid project is being developed by </a:t>
            </a:r>
            <a:r>
              <a:rPr lang="en-US" sz="2667" dirty="0" err="1"/>
              <a:t>Mayank</a:t>
            </a:r>
            <a:r>
              <a:rPr lang="en-US" sz="2667" dirty="0"/>
              <a:t> Sharma, software engineer with WLCG at CERN </a:t>
            </a:r>
          </a:p>
          <a:p>
            <a:pPr algn="just"/>
            <a:endParaRPr lang="ru-RU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C6AE3CC-19EB-4616-A357-4150E50AD4BC}"/>
              </a:ext>
            </a:extLst>
          </p:cNvPr>
          <p:cNvSpPr txBox="1">
            <a:spLocks/>
          </p:cNvSpPr>
          <p:nvPr/>
        </p:nvSpPr>
        <p:spPr>
          <a:xfrm>
            <a:off x="338278" y="6492478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13/9/18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DDA8584-51EC-4723-9370-46E1D9AE80DB}"/>
              </a:ext>
            </a:extLst>
          </p:cNvPr>
          <p:cNvSpPr txBox="1">
            <a:spLocks/>
          </p:cNvSpPr>
          <p:nvPr/>
        </p:nvSpPr>
        <p:spPr>
          <a:xfrm>
            <a:off x="3523262" y="6505425"/>
            <a:ext cx="5325811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Kubernetes testbed cluster for the Lightweight Sites project: GRID 2018</a:t>
            </a:r>
          </a:p>
        </p:txBody>
      </p:sp>
    </p:spTree>
    <p:extLst>
      <p:ext uri="{BB962C8B-B14F-4D97-AF65-F5344CB8AC3E}">
        <p14:creationId xmlns:p14="http://schemas.microsoft.com/office/powerpoint/2010/main" val="123732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E6950-3981-7442-AD82-A1AEC8B1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39" y="653657"/>
            <a:ext cx="10349132" cy="8562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Why Kubernetes?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52AD3-AAEA-454E-9D44-AA9F95EAA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39" y="1772529"/>
            <a:ext cx="10972800" cy="4397089"/>
          </a:xfrm>
        </p:spPr>
        <p:txBody>
          <a:bodyPr>
            <a:normAutofit fontScale="92500" lnSpcReduction="10000"/>
          </a:bodyPr>
          <a:lstStyle/>
          <a:p>
            <a:r>
              <a:rPr lang="en-US" sz="2667" b="1" dirty="0">
                <a:solidFill>
                  <a:srgbClr val="FFC000"/>
                </a:solidFill>
              </a:rPr>
              <a:t>Kubernetes</a:t>
            </a:r>
            <a:r>
              <a:rPr lang="en-US" sz="3200" dirty="0"/>
              <a:t> </a:t>
            </a:r>
            <a:r>
              <a:rPr lang="en-US" sz="2700" dirty="0"/>
              <a:t>is an open-source system for automating deployment, scaling, and management of containerized applications.</a:t>
            </a:r>
          </a:p>
          <a:p>
            <a:r>
              <a:rPr lang="en-US" sz="3200" b="1" dirty="0"/>
              <a:t>Features: </a:t>
            </a:r>
          </a:p>
          <a:p>
            <a:pPr lvl="1"/>
            <a:r>
              <a:rPr lang="en-US" sz="2667" dirty="0"/>
              <a:t>Run Anywhere</a:t>
            </a:r>
          </a:p>
          <a:p>
            <a:pPr lvl="1"/>
            <a:r>
              <a:rPr lang="en-US" sz="2667" dirty="0"/>
              <a:t>Automatic </a:t>
            </a:r>
            <a:r>
              <a:rPr lang="en-US" sz="2667" dirty="0" err="1"/>
              <a:t>binpacking</a:t>
            </a:r>
            <a:endParaRPr lang="en-US" sz="2667" dirty="0"/>
          </a:p>
          <a:p>
            <a:pPr lvl="1"/>
            <a:r>
              <a:rPr lang="en-US" sz="2667" dirty="0"/>
              <a:t>Self-healing</a:t>
            </a:r>
          </a:p>
          <a:p>
            <a:pPr lvl="1"/>
            <a:r>
              <a:rPr lang="en-US" sz="2667" dirty="0"/>
              <a:t>Horizontal scaling</a:t>
            </a:r>
          </a:p>
          <a:p>
            <a:pPr lvl="1"/>
            <a:r>
              <a:rPr lang="en-US" sz="2667" dirty="0"/>
              <a:t>Service discovery and load balancing</a:t>
            </a:r>
          </a:p>
          <a:p>
            <a:pPr lvl="1"/>
            <a:r>
              <a:rPr lang="en-US" sz="2667" dirty="0"/>
              <a:t>Automated rollouts and rollbacks</a:t>
            </a:r>
          </a:p>
          <a:p>
            <a:pPr lvl="1"/>
            <a:r>
              <a:rPr lang="en-US" sz="2667" dirty="0"/>
              <a:t>Secret and configuration management</a:t>
            </a:r>
          </a:p>
          <a:p>
            <a:pPr lvl="1"/>
            <a:r>
              <a:rPr lang="en-US" sz="2667" dirty="0"/>
              <a:t>Storage orchestration</a:t>
            </a:r>
          </a:p>
          <a:p>
            <a:pPr lvl="1"/>
            <a:endParaRPr lang="en-US" sz="2667" dirty="0"/>
          </a:p>
          <a:p>
            <a:pPr lvl="1"/>
            <a:endParaRPr lang="en-US" sz="2667" b="1" dirty="0">
              <a:solidFill>
                <a:srgbClr val="FFC000"/>
              </a:solidFill>
            </a:endParaRPr>
          </a:p>
          <a:p>
            <a:endParaRPr lang="en-US" sz="3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DF968-9468-F34D-89A9-B3B5158C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7918391-D411-FE40-AAD7-861AE5233E0E}" type="slidenum">
              <a:rPr lang="en-US">
                <a:solidFill>
                  <a:schemeClr val="bg1"/>
                </a:solidFill>
                <a:latin typeface="Arial"/>
              </a:rPr>
              <a:pPr defTabSz="1219170"/>
              <a:t>4</a:t>
            </a:fld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E4C962-2530-420E-BAAB-B1D28506D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421" y="4819412"/>
            <a:ext cx="2603972" cy="135020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0213B2C-E33B-4CF8-B6E7-94084E3BF6AF}"/>
              </a:ext>
            </a:extLst>
          </p:cNvPr>
          <p:cNvSpPr txBox="1">
            <a:spLocks/>
          </p:cNvSpPr>
          <p:nvPr/>
        </p:nvSpPr>
        <p:spPr>
          <a:xfrm>
            <a:off x="338278" y="6492478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13/9/18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036DA69-FDDC-4493-90E8-113130AEBA5B}"/>
              </a:ext>
            </a:extLst>
          </p:cNvPr>
          <p:cNvSpPr txBox="1">
            <a:spLocks/>
          </p:cNvSpPr>
          <p:nvPr/>
        </p:nvSpPr>
        <p:spPr>
          <a:xfrm>
            <a:off x="3523262" y="6505425"/>
            <a:ext cx="5325811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Kubernetes testbed cluster for the Lightweight Sites project: GRID 2018</a:t>
            </a:r>
          </a:p>
        </p:txBody>
      </p:sp>
    </p:spTree>
    <p:extLst>
      <p:ext uri="{BB962C8B-B14F-4D97-AF65-F5344CB8AC3E}">
        <p14:creationId xmlns:p14="http://schemas.microsoft.com/office/powerpoint/2010/main" val="386528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EE291-3454-4A52-BF78-5435E726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08" y="56240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Kubernetes vs Docker Swarm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F8F55C-BFDA-45CC-9603-F648044DD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4961"/>
            <a:ext cx="5029199" cy="4414389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solidFill>
                  <a:srgbClr val="FFC000"/>
                </a:solidFill>
              </a:rPr>
              <a:t>Kubernetes: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is an open source and modular tool that works with any OS</a:t>
            </a:r>
            <a:endParaRPr lang="ru-RU" sz="2400" dirty="0"/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has an impressively huge community among container orchestration tools. Over 50,000 commits and 1200 contributors</a:t>
            </a:r>
            <a:endParaRPr lang="ru-RU" sz="2400" dirty="0"/>
          </a:p>
          <a:p>
            <a:pPr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provides easy service organization with pods</a:t>
            </a:r>
            <a:endParaRPr lang="ru-RU" sz="2400" dirty="0"/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it is required to have a separate set of tools for management, including </a:t>
            </a:r>
            <a:r>
              <a:rPr lang="en-US" sz="2400" dirty="0" err="1"/>
              <a:t>kubectl</a:t>
            </a:r>
            <a:r>
              <a:rPr lang="en-US" sz="2400" dirty="0"/>
              <a:t> CLI</a:t>
            </a:r>
            <a:endParaRPr lang="ru-RU" sz="2400" dirty="0"/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installation can be quite complex</a:t>
            </a:r>
            <a:endParaRPr lang="ru-RU" sz="24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D7EC9A-30B3-449F-87E7-5DF78D50C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2976D06-250A-4910-B6B0-569DA00397BC}"/>
              </a:ext>
            </a:extLst>
          </p:cNvPr>
          <p:cNvSpPr txBox="1">
            <a:spLocks/>
          </p:cNvSpPr>
          <p:nvPr/>
        </p:nvSpPr>
        <p:spPr>
          <a:xfrm>
            <a:off x="6932961" y="1764621"/>
            <a:ext cx="4419668" cy="44143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C000"/>
                </a:solidFill>
              </a:rPr>
              <a:t>Docker Swarm: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is easy to install with a fast setup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is simpler to deploy and Swarm mode is included in the Docker engine</a:t>
            </a: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smoothly integrates with Docker Compose and Docker CLI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spcAft>
                <a:spcPts val="1200"/>
              </a:spcAft>
              <a:buNone/>
            </a:pPr>
            <a:endParaRPr lang="en-US" sz="2200" dirty="0"/>
          </a:p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provides limited functionality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have smaller community and project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services can be scaled manually</a:t>
            </a:r>
            <a:endParaRPr lang="ru-RU" sz="2200" dirty="0"/>
          </a:p>
        </p:txBody>
      </p:sp>
      <p:pic>
        <p:nvPicPr>
          <p:cNvPr id="2050" name="Picture 2" descr="https://static01.m-square.com.au/wp-content/uploads/2016/03/blog.docker.comwp-contentuploadsdocker_swarm-290d48e339ca030d11304b9276864dc12a9f1c10.png">
            <a:extLst>
              <a:ext uri="{FF2B5EF4-FFF2-40B4-BE49-F238E27FC236}">
                <a16:creationId xmlns:a16="http://schemas.microsoft.com/office/drawing/2014/main" id="{01AAA9C6-2E71-4568-84ED-B79FA6921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904" y="4989480"/>
            <a:ext cx="989384" cy="111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2FF0E0-E168-4477-9B14-4F7054220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6" y="5548045"/>
            <a:ext cx="989384" cy="513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F16F0C-C782-43B0-9C8C-D4F1F59D1491}"/>
              </a:ext>
            </a:extLst>
          </p:cNvPr>
          <p:cNvSpPr txBox="1"/>
          <p:nvPr/>
        </p:nvSpPr>
        <p:spPr>
          <a:xfrm>
            <a:off x="226299" y="2293034"/>
            <a:ext cx="989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Pros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900DE-EAB3-4B11-8916-A649B7617385}"/>
              </a:ext>
            </a:extLst>
          </p:cNvPr>
          <p:cNvSpPr txBox="1"/>
          <p:nvPr/>
        </p:nvSpPr>
        <p:spPr>
          <a:xfrm>
            <a:off x="6096000" y="2293033"/>
            <a:ext cx="989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Pros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5E06E5-79C3-4565-8C8C-F7E88931D176}"/>
              </a:ext>
            </a:extLst>
          </p:cNvPr>
          <p:cNvSpPr txBox="1"/>
          <p:nvPr/>
        </p:nvSpPr>
        <p:spPr>
          <a:xfrm>
            <a:off x="229838" y="4758647"/>
            <a:ext cx="989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Cons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C0FA7C-58DA-4DB6-9CD0-979CECB26328}"/>
              </a:ext>
            </a:extLst>
          </p:cNvPr>
          <p:cNvSpPr txBox="1"/>
          <p:nvPr/>
        </p:nvSpPr>
        <p:spPr>
          <a:xfrm>
            <a:off x="6096000" y="4758647"/>
            <a:ext cx="989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Cons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12B7BEE-0DD2-4998-9CD9-ABAF7ED0F700}"/>
              </a:ext>
            </a:extLst>
          </p:cNvPr>
          <p:cNvSpPr txBox="1">
            <a:spLocks/>
          </p:cNvSpPr>
          <p:nvPr/>
        </p:nvSpPr>
        <p:spPr>
          <a:xfrm>
            <a:off x="338278" y="6492478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13/9/18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B205D67-3072-4517-B7BA-9F2767C17492}"/>
              </a:ext>
            </a:extLst>
          </p:cNvPr>
          <p:cNvSpPr txBox="1">
            <a:spLocks/>
          </p:cNvSpPr>
          <p:nvPr/>
        </p:nvSpPr>
        <p:spPr>
          <a:xfrm>
            <a:off x="3523262" y="6505425"/>
            <a:ext cx="5325811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Kubernetes testbed cluster for the Lightweight Sites project: GRID 2018</a:t>
            </a:r>
          </a:p>
        </p:txBody>
      </p:sp>
    </p:spTree>
    <p:extLst>
      <p:ext uri="{BB962C8B-B14F-4D97-AF65-F5344CB8AC3E}">
        <p14:creationId xmlns:p14="http://schemas.microsoft.com/office/powerpoint/2010/main" val="371270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E6950-3981-7442-AD82-A1AEC8B1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39" y="592490"/>
            <a:ext cx="10349132" cy="8562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Kubernetes in the SIMPLE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Grid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DF968-9468-F34D-89A9-B3B5158C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pPr defTabSz="1219170"/>
            <a:fld id="{17918391-D411-FE40-AAD7-861AE5233E0E}" type="slidenum">
              <a:rPr lang="en-US" smtClean="0">
                <a:solidFill>
                  <a:schemeClr val="bg1"/>
                </a:solidFill>
                <a:latin typeface="Arial"/>
              </a:rPr>
              <a:pPr defTabSz="1219170"/>
              <a:t>6</a:t>
            </a:fld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939D57-E1FE-4570-9494-B6082344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33" y="3448171"/>
            <a:ext cx="748817" cy="748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7869E8-FF4B-4E99-8D26-469E074ACDE3}"/>
              </a:ext>
            </a:extLst>
          </p:cNvPr>
          <p:cNvSpPr txBox="1"/>
          <p:nvPr/>
        </p:nvSpPr>
        <p:spPr>
          <a:xfrm>
            <a:off x="2067508" y="3499415"/>
            <a:ext cx="223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Central Configuration Manager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2D43761-FD82-4CF6-A4F1-FA3C20FC3226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543350" y="3822580"/>
            <a:ext cx="52415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A2BE877-48D2-4064-B2AB-52F0F6DAE618}"/>
              </a:ext>
            </a:extLst>
          </p:cNvPr>
          <p:cNvGrpSpPr/>
          <p:nvPr/>
        </p:nvGrpSpPr>
        <p:grpSpPr>
          <a:xfrm>
            <a:off x="2862723" y="2466333"/>
            <a:ext cx="974520" cy="779604"/>
            <a:chOff x="3430426" y="2719134"/>
            <a:chExt cx="974520" cy="779604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8170BF9-84C3-485C-A2FD-FF70267DE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30426" y="2831372"/>
              <a:ext cx="377196" cy="37719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C3BE41D5-243A-4115-ACA9-2705084B1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30426" y="3121542"/>
              <a:ext cx="377196" cy="377196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4EA9F1B-0112-419F-B291-FDF1AA360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9987" y="3035818"/>
              <a:ext cx="377195" cy="377195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EF0A90F-60CA-4351-B800-E66734666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9988" y="2719134"/>
              <a:ext cx="377195" cy="377195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1CA253A8-6322-4860-9E96-4F2D5C09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7751" y="2863617"/>
              <a:ext cx="377195" cy="344951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D38B5F8-869B-4ACB-951E-279D99C8C661}"/>
              </a:ext>
            </a:extLst>
          </p:cNvPr>
          <p:cNvSpPr txBox="1"/>
          <p:nvPr/>
        </p:nvSpPr>
        <p:spPr>
          <a:xfrm>
            <a:off x="2390179" y="2133763"/>
            <a:ext cx="223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Git repositories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36848AC1-C039-42D3-999F-1219C150CA37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2702453" y="3160212"/>
            <a:ext cx="648429" cy="400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231A69C-7777-4361-82FF-1BD5F86EE74C}"/>
              </a:ext>
            </a:extLst>
          </p:cNvPr>
          <p:cNvSpPr txBox="1"/>
          <p:nvPr/>
        </p:nvSpPr>
        <p:spPr>
          <a:xfrm>
            <a:off x="850448" y="4078721"/>
            <a:ext cx="86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Admin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1F5357E-66AF-4C98-8A49-5D38378E2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0731" y="4855002"/>
            <a:ext cx="574127" cy="57412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5D1BFC9-8B01-40FD-A4AB-60BC7D9D2036}"/>
              </a:ext>
            </a:extLst>
          </p:cNvPr>
          <p:cNvSpPr txBox="1"/>
          <p:nvPr/>
        </p:nvSpPr>
        <p:spPr>
          <a:xfrm>
            <a:off x="2020965" y="5464132"/>
            <a:ext cx="244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Configuration validation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46CC0EAB-5C96-4FEF-A023-513075CFBFD4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2642906" y="4156532"/>
            <a:ext cx="684889" cy="698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D9CA2DFD-F036-4D94-8F2D-95CD3D05E3C7}"/>
              </a:ext>
            </a:extLst>
          </p:cNvPr>
          <p:cNvCxnSpPr>
            <a:cxnSpLocks/>
            <a:stCxn id="23" idx="3"/>
            <a:endCxn id="50" idx="0"/>
          </p:cNvCxnSpPr>
          <p:nvPr/>
        </p:nvCxnSpPr>
        <p:spPr>
          <a:xfrm>
            <a:off x="5716615" y="4217221"/>
            <a:ext cx="1024559" cy="52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CB974E23-ABBE-4339-BE17-15EE9EBB279F}"/>
              </a:ext>
            </a:extLst>
          </p:cNvPr>
          <p:cNvCxnSpPr>
            <a:cxnSpLocks/>
            <a:stCxn id="23" idx="3"/>
            <a:endCxn id="1030" idx="1"/>
          </p:cNvCxnSpPr>
          <p:nvPr/>
        </p:nvCxnSpPr>
        <p:spPr>
          <a:xfrm flipV="1">
            <a:off x="5716615" y="3376548"/>
            <a:ext cx="589660" cy="840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5F35695E-FF95-471B-A597-CF9F5D9DE1AF}"/>
              </a:ext>
            </a:extLst>
          </p:cNvPr>
          <p:cNvSpPr txBox="1"/>
          <p:nvPr/>
        </p:nvSpPr>
        <p:spPr>
          <a:xfrm>
            <a:off x="6203790" y="5464132"/>
            <a:ext cx="103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User Pod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6A93145-F81D-47EE-A328-7EE991CBCF52}"/>
              </a:ext>
            </a:extLst>
          </p:cNvPr>
          <p:cNvSpPr txBox="1"/>
          <p:nvPr/>
        </p:nvSpPr>
        <p:spPr>
          <a:xfrm>
            <a:off x="6179746" y="2545284"/>
            <a:ext cx="103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User Pod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E69E932F-ACE2-4BAE-A026-DCC080B01521}"/>
              </a:ext>
            </a:extLst>
          </p:cNvPr>
          <p:cNvCxnSpPr>
            <a:cxnSpLocks/>
          </p:cNvCxnSpPr>
          <p:nvPr/>
        </p:nvCxnSpPr>
        <p:spPr>
          <a:xfrm flipH="1">
            <a:off x="2037647" y="2147364"/>
            <a:ext cx="20211" cy="3707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4D4B0D6F-DCF1-43E1-B741-6AE1E673AFF0}"/>
              </a:ext>
            </a:extLst>
          </p:cNvPr>
          <p:cNvCxnSpPr>
            <a:cxnSpLocks/>
          </p:cNvCxnSpPr>
          <p:nvPr/>
        </p:nvCxnSpPr>
        <p:spPr>
          <a:xfrm>
            <a:off x="2065295" y="2147364"/>
            <a:ext cx="5123296" cy="13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6E243B99-E22D-4599-92B9-046BA3B4DD41}"/>
              </a:ext>
            </a:extLst>
          </p:cNvPr>
          <p:cNvCxnSpPr>
            <a:cxnSpLocks/>
          </p:cNvCxnSpPr>
          <p:nvPr/>
        </p:nvCxnSpPr>
        <p:spPr>
          <a:xfrm>
            <a:off x="7188591" y="2161309"/>
            <a:ext cx="0" cy="3669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>
            <a:extLst>
              <a:ext uri="{FF2B5EF4-FFF2-40B4-BE49-F238E27FC236}">
                <a16:creationId xmlns:a16="http://schemas.microsoft.com/office/drawing/2014/main" id="{8304EA69-BBE7-452E-A74D-920CB4860031}"/>
              </a:ext>
            </a:extLst>
          </p:cNvPr>
          <p:cNvCxnSpPr>
            <a:cxnSpLocks/>
          </p:cNvCxnSpPr>
          <p:nvPr/>
        </p:nvCxnSpPr>
        <p:spPr>
          <a:xfrm flipH="1">
            <a:off x="2065295" y="5830986"/>
            <a:ext cx="5123296" cy="7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CA086B3-C1A1-4AC5-9C52-AD6454813B59}"/>
              </a:ext>
            </a:extLst>
          </p:cNvPr>
          <p:cNvSpPr txBox="1"/>
          <p:nvPr/>
        </p:nvSpPr>
        <p:spPr>
          <a:xfrm>
            <a:off x="3736838" y="5838865"/>
            <a:ext cx="178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Master Node</a:t>
            </a:r>
            <a:endParaRPr lang="ru-RU" dirty="0">
              <a:solidFill>
                <a:srgbClr val="00B0F0"/>
              </a:solidFill>
            </a:endParaRPr>
          </a:p>
        </p:txBody>
      </p:sp>
      <p:cxnSp>
        <p:nvCxnSpPr>
          <p:cNvPr id="1080" name="Прямая со стрелкой 1079">
            <a:extLst>
              <a:ext uri="{FF2B5EF4-FFF2-40B4-BE49-F238E27FC236}">
                <a16:creationId xmlns:a16="http://schemas.microsoft.com/office/drawing/2014/main" id="{2A0B998C-0BDB-4BE4-BBA8-BF82012EB9AD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5716615" y="4063771"/>
            <a:ext cx="1868418" cy="15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EA6C8601-DFB9-4F70-A2AF-BEE91500CFC9}"/>
              </a:ext>
            </a:extLst>
          </p:cNvPr>
          <p:cNvSpPr txBox="1"/>
          <p:nvPr/>
        </p:nvSpPr>
        <p:spPr>
          <a:xfrm>
            <a:off x="8511627" y="5990353"/>
            <a:ext cx="178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Worker Nodes</a:t>
            </a:r>
            <a:endParaRPr lang="ru-RU" dirty="0">
              <a:solidFill>
                <a:srgbClr val="00B0F0"/>
              </a:solidFill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B752C2A-510A-43A0-AC1F-9F711577C9AD}"/>
              </a:ext>
            </a:extLst>
          </p:cNvPr>
          <p:cNvGrpSpPr/>
          <p:nvPr/>
        </p:nvGrpSpPr>
        <p:grpSpPr>
          <a:xfrm>
            <a:off x="6306275" y="2901813"/>
            <a:ext cx="783780" cy="796349"/>
            <a:chOff x="5643175" y="3014838"/>
            <a:chExt cx="783780" cy="796349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3FE92031-3610-434A-9730-D16D38D3AB62}"/>
                </a:ext>
              </a:extLst>
            </p:cNvPr>
            <p:cNvGrpSpPr/>
            <p:nvPr/>
          </p:nvGrpSpPr>
          <p:grpSpPr>
            <a:xfrm>
              <a:off x="5643175" y="3014838"/>
              <a:ext cx="783780" cy="796349"/>
              <a:chOff x="5630542" y="2516077"/>
              <a:chExt cx="1454811" cy="1433738"/>
            </a:xfrm>
          </p:grpSpPr>
          <p:pic>
            <p:nvPicPr>
              <p:cNvPr id="1028" name="Picture 4" descr="http://cdn.onlinewebfonts.com/svg/img_559544.png">
                <a:extLst>
                  <a:ext uri="{FF2B5EF4-FFF2-40B4-BE49-F238E27FC236}">
                    <a16:creationId xmlns:a16="http://schemas.microsoft.com/office/drawing/2014/main" id="{F06C7B5C-6CF4-4AC3-8ADB-DBEA594B0C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3693" y="2516077"/>
                <a:ext cx="1451660" cy="143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https://blog.noveogroup.ru/app/uploads/2014/04/large_v-trans.png">
                <a:extLst>
                  <a:ext uri="{FF2B5EF4-FFF2-40B4-BE49-F238E27FC236}">
                    <a16:creationId xmlns:a16="http://schemas.microsoft.com/office/drawing/2014/main" id="{87F76DB3-5939-48C7-990E-E31927D987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0542" y="3089930"/>
                <a:ext cx="629581" cy="5617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9" name="Picture 11">
              <a:extLst>
                <a:ext uri="{FF2B5EF4-FFF2-40B4-BE49-F238E27FC236}">
                  <a16:creationId xmlns:a16="http://schemas.microsoft.com/office/drawing/2014/main" id="{1E48E7DF-3722-4F3B-9916-8B68B3BA3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5040" y="3369416"/>
              <a:ext cx="333436" cy="120157"/>
            </a:xfrm>
            <a:prstGeom prst="rect">
              <a:avLst/>
            </a:prstGeom>
          </p:spPr>
        </p:pic>
      </p:grpSp>
      <p:grpSp>
        <p:nvGrpSpPr>
          <p:cNvPr id="1087" name="Группа 1086">
            <a:extLst>
              <a:ext uri="{FF2B5EF4-FFF2-40B4-BE49-F238E27FC236}">
                <a16:creationId xmlns:a16="http://schemas.microsoft.com/office/drawing/2014/main" id="{51E5E306-3ABA-4758-B969-042E5223EE33}"/>
              </a:ext>
            </a:extLst>
          </p:cNvPr>
          <p:cNvGrpSpPr/>
          <p:nvPr/>
        </p:nvGrpSpPr>
        <p:grpSpPr>
          <a:xfrm>
            <a:off x="6348435" y="4741345"/>
            <a:ext cx="783780" cy="796349"/>
            <a:chOff x="5644024" y="4341396"/>
            <a:chExt cx="783780" cy="796349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77AE66BF-795F-4BB1-B53E-62D3785D5D56}"/>
                </a:ext>
              </a:extLst>
            </p:cNvPr>
            <p:cNvGrpSpPr/>
            <p:nvPr/>
          </p:nvGrpSpPr>
          <p:grpSpPr>
            <a:xfrm>
              <a:off x="5644024" y="4341396"/>
              <a:ext cx="783780" cy="796349"/>
              <a:chOff x="5630542" y="2516077"/>
              <a:chExt cx="1454811" cy="1433738"/>
            </a:xfrm>
          </p:grpSpPr>
          <p:pic>
            <p:nvPicPr>
              <p:cNvPr id="50" name="Picture 4" descr="http://cdn.onlinewebfonts.com/svg/img_559544.png">
                <a:extLst>
                  <a:ext uri="{FF2B5EF4-FFF2-40B4-BE49-F238E27FC236}">
                    <a16:creationId xmlns:a16="http://schemas.microsoft.com/office/drawing/2014/main" id="{8543E202-ADF6-4E03-B8AA-1722849952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3693" y="2516077"/>
                <a:ext cx="1451660" cy="143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6" descr="https://blog.noveogroup.ru/app/uploads/2014/04/large_v-trans.png">
                <a:extLst>
                  <a:ext uri="{FF2B5EF4-FFF2-40B4-BE49-F238E27FC236}">
                    <a16:creationId xmlns:a16="http://schemas.microsoft.com/office/drawing/2014/main" id="{8C674D91-B858-4FA7-B876-2022452E1C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0542" y="3089930"/>
                <a:ext cx="629581" cy="5617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0" name="Picture 11">
              <a:extLst>
                <a:ext uri="{FF2B5EF4-FFF2-40B4-BE49-F238E27FC236}">
                  <a16:creationId xmlns:a16="http://schemas.microsoft.com/office/drawing/2014/main" id="{73BCA94A-C522-4B7D-9F8E-E2C94DFB4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106" y="4718973"/>
              <a:ext cx="333436" cy="120157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ECD97F1C-774E-44F8-BC9F-C658EFB1149A}"/>
              </a:ext>
            </a:extLst>
          </p:cNvPr>
          <p:cNvGrpSpPr/>
          <p:nvPr/>
        </p:nvGrpSpPr>
        <p:grpSpPr>
          <a:xfrm>
            <a:off x="7642037" y="1930332"/>
            <a:ext cx="3548026" cy="4123304"/>
            <a:chOff x="7571495" y="1900227"/>
            <a:chExt cx="3548026" cy="4123304"/>
          </a:xfrm>
        </p:grpSpPr>
        <p:cxnSp>
          <p:nvCxnSpPr>
            <p:cNvPr id="1039" name="Прямая соединительная линия 1038">
              <a:extLst>
                <a:ext uri="{FF2B5EF4-FFF2-40B4-BE49-F238E27FC236}">
                  <a16:creationId xmlns:a16="http://schemas.microsoft.com/office/drawing/2014/main" id="{66885642-FD1F-4B47-8E47-CF411B12D2AC}"/>
                </a:ext>
              </a:extLst>
            </p:cNvPr>
            <p:cNvCxnSpPr>
              <a:cxnSpLocks/>
            </p:cNvCxnSpPr>
            <p:nvPr/>
          </p:nvCxnSpPr>
          <p:spPr>
            <a:xfrm>
              <a:off x="7592741" y="5688649"/>
              <a:ext cx="3174811" cy="11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2417C310-51BA-429B-8C43-FF99F98083FE}"/>
                </a:ext>
              </a:extLst>
            </p:cNvPr>
            <p:cNvGrpSpPr/>
            <p:nvPr/>
          </p:nvGrpSpPr>
          <p:grpSpPr>
            <a:xfrm>
              <a:off x="7571495" y="1900227"/>
              <a:ext cx="3548026" cy="4123304"/>
              <a:chOff x="7582486" y="1914263"/>
              <a:chExt cx="3548026" cy="4123304"/>
            </a:xfrm>
          </p:grpSpPr>
          <p:cxnSp>
            <p:nvCxnSpPr>
              <p:cNvPr id="1037" name="Прямая соединительная линия 1036">
                <a:extLst>
                  <a:ext uri="{FF2B5EF4-FFF2-40B4-BE49-F238E27FC236}">
                    <a16:creationId xmlns:a16="http://schemas.microsoft.com/office/drawing/2014/main" id="{5E5F925F-B5FD-4412-A336-A136A8BDD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2486" y="1914263"/>
                <a:ext cx="10255" cy="37859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Прямая соединительная линия 1040">
                <a:extLst>
                  <a:ext uri="{FF2B5EF4-FFF2-40B4-BE49-F238E27FC236}">
                    <a16:creationId xmlns:a16="http://schemas.microsoft.com/office/drawing/2014/main" id="{74901474-25C7-4A2F-8071-46A729D9CD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2486" y="1914263"/>
                <a:ext cx="31792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Прямая соединительная линия 1044">
                <a:extLst>
                  <a:ext uri="{FF2B5EF4-FFF2-40B4-BE49-F238E27FC236}">
                    <a16:creationId xmlns:a16="http://schemas.microsoft.com/office/drawing/2014/main" id="{42D9B1DB-E717-4147-8C69-826BF1D445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761784" y="1914263"/>
                <a:ext cx="5768" cy="37859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Прямая соединительная линия 1061">
                <a:extLst>
                  <a:ext uri="{FF2B5EF4-FFF2-40B4-BE49-F238E27FC236}">
                    <a16:creationId xmlns:a16="http://schemas.microsoft.com/office/drawing/2014/main" id="{6B1A4507-EA72-4063-950D-D8CC9791645F}"/>
                  </a:ext>
                </a:extLst>
              </p:cNvPr>
              <p:cNvCxnSpPr/>
              <p:nvPr/>
            </p:nvCxnSpPr>
            <p:spPr>
              <a:xfrm>
                <a:off x="7596554" y="5910668"/>
                <a:ext cx="0" cy="11286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4" name="Прямая соединительная линия 1063">
                <a:extLst>
                  <a:ext uri="{FF2B5EF4-FFF2-40B4-BE49-F238E27FC236}">
                    <a16:creationId xmlns:a16="http://schemas.microsoft.com/office/drawing/2014/main" id="{B0C3CA4D-85BC-423F-8077-60308B46C272}"/>
                  </a:ext>
                </a:extLst>
              </p:cNvPr>
              <p:cNvCxnSpPr/>
              <p:nvPr/>
            </p:nvCxnSpPr>
            <p:spPr>
              <a:xfrm>
                <a:off x="7582486" y="5863161"/>
                <a:ext cx="337258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>
                <a:extLst>
                  <a:ext uri="{FF2B5EF4-FFF2-40B4-BE49-F238E27FC236}">
                    <a16:creationId xmlns:a16="http://schemas.microsoft.com/office/drawing/2014/main" id="{12502E6F-AFB1-4A69-AFF3-C977CF5170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88247" y="6022240"/>
                <a:ext cx="3527071" cy="779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>
                <a:extLst>
                  <a:ext uri="{FF2B5EF4-FFF2-40B4-BE49-F238E27FC236}">
                    <a16:creationId xmlns:a16="http://schemas.microsoft.com/office/drawing/2014/main" id="{73FCE3F8-0908-43FE-AEFF-314A6B758A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43838" y="2110897"/>
                <a:ext cx="3363" cy="372796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>
                <a:extLst>
                  <a:ext uri="{FF2B5EF4-FFF2-40B4-BE49-F238E27FC236}">
                    <a16:creationId xmlns:a16="http://schemas.microsoft.com/office/drawing/2014/main" id="{DEBD823D-DF9F-447B-891C-2540EDEDCA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15319" y="2319386"/>
                <a:ext cx="15193" cy="371818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2" name="Прямая соединительная линия 1071">
                <a:extLst>
                  <a:ext uri="{FF2B5EF4-FFF2-40B4-BE49-F238E27FC236}">
                    <a16:creationId xmlns:a16="http://schemas.microsoft.com/office/drawing/2014/main" id="{6B179923-FFAB-40CF-AA79-3D3A85DF3333}"/>
                  </a:ext>
                </a:extLst>
              </p:cNvPr>
              <p:cNvCxnSpPr/>
              <p:nvPr/>
            </p:nvCxnSpPr>
            <p:spPr>
              <a:xfrm flipH="1" flipV="1">
                <a:off x="10757297" y="1914263"/>
                <a:ext cx="197774" cy="19663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>
                <a:extLst>
                  <a:ext uri="{FF2B5EF4-FFF2-40B4-BE49-F238E27FC236}">
                    <a16:creationId xmlns:a16="http://schemas.microsoft.com/office/drawing/2014/main" id="{A2A238AC-5EA1-4EF6-84D1-D8CEB55DE056}"/>
                  </a:ext>
                </a:extLst>
              </p:cNvPr>
              <p:cNvCxnSpPr/>
              <p:nvPr/>
            </p:nvCxnSpPr>
            <p:spPr>
              <a:xfrm flipH="1" flipV="1">
                <a:off x="10909697" y="2066663"/>
                <a:ext cx="197774" cy="19663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>
                <a:extLst>
                  <a:ext uri="{FF2B5EF4-FFF2-40B4-BE49-F238E27FC236}">
                    <a16:creationId xmlns:a16="http://schemas.microsoft.com/office/drawing/2014/main" id="{562A1463-468F-44FD-A466-BB5BF578F3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554" y="5688649"/>
                <a:ext cx="0" cy="15982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205B5AE-DFC2-4EB0-AB2F-0F7C094907A3}"/>
                  </a:ext>
                </a:extLst>
              </p:cNvPr>
              <p:cNvSpPr txBox="1"/>
              <p:nvPr/>
            </p:nvSpPr>
            <p:spPr>
              <a:xfrm>
                <a:off x="7774417" y="4589925"/>
                <a:ext cx="10385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User Pod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72E82E9-9129-42ED-B051-9F2389840072}"/>
                  </a:ext>
                </a:extLst>
              </p:cNvPr>
              <p:cNvSpPr txBox="1"/>
              <p:nvPr/>
            </p:nvSpPr>
            <p:spPr>
              <a:xfrm>
                <a:off x="8686226" y="2734677"/>
                <a:ext cx="10385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User Pod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B4F9353-8DAE-4DAD-A4BA-E94A7FBF6140}"/>
                  </a:ext>
                </a:extLst>
              </p:cNvPr>
              <p:cNvSpPr txBox="1"/>
              <p:nvPr/>
            </p:nvSpPr>
            <p:spPr>
              <a:xfrm>
                <a:off x="8702499" y="5384386"/>
                <a:ext cx="10385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User Pod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6903D04A-F0EC-4479-AD52-AC01A6EB36AD}"/>
                  </a:ext>
                </a:extLst>
              </p:cNvPr>
              <p:cNvSpPr txBox="1"/>
              <p:nvPr/>
            </p:nvSpPr>
            <p:spPr>
              <a:xfrm>
                <a:off x="7730553" y="3521281"/>
                <a:ext cx="10385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User Pod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D327C78-9B57-4340-A860-4A8356D23BE5}"/>
                  </a:ext>
                </a:extLst>
              </p:cNvPr>
              <p:cNvSpPr txBox="1"/>
              <p:nvPr/>
            </p:nvSpPr>
            <p:spPr>
              <a:xfrm>
                <a:off x="9679410" y="3493484"/>
                <a:ext cx="10385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User Pod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9D1E44E9-146B-4429-AB90-7DF98520CE2D}"/>
                  </a:ext>
                </a:extLst>
              </p:cNvPr>
              <p:cNvSpPr txBox="1"/>
              <p:nvPr/>
            </p:nvSpPr>
            <p:spPr>
              <a:xfrm>
                <a:off x="9587129" y="4534307"/>
                <a:ext cx="10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User Pod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66" name="Группа 65">
                <a:extLst>
                  <a:ext uri="{FF2B5EF4-FFF2-40B4-BE49-F238E27FC236}">
                    <a16:creationId xmlns:a16="http://schemas.microsoft.com/office/drawing/2014/main" id="{14BDCC33-6975-4143-A418-DE9267E7E7E9}"/>
                  </a:ext>
                </a:extLst>
              </p:cNvPr>
              <p:cNvGrpSpPr/>
              <p:nvPr/>
            </p:nvGrpSpPr>
            <p:grpSpPr>
              <a:xfrm>
                <a:off x="8804748" y="2000648"/>
                <a:ext cx="783780" cy="796349"/>
                <a:chOff x="8804748" y="2000648"/>
                <a:chExt cx="783780" cy="796349"/>
              </a:xfrm>
            </p:grpSpPr>
            <p:grpSp>
              <p:nvGrpSpPr>
                <p:cNvPr id="89" name="Группа 88">
                  <a:extLst>
                    <a:ext uri="{FF2B5EF4-FFF2-40B4-BE49-F238E27FC236}">
                      <a16:creationId xmlns:a16="http://schemas.microsoft.com/office/drawing/2014/main" id="{C99A685B-ADF7-44BB-B6F2-A50603C4F40B}"/>
                    </a:ext>
                  </a:extLst>
                </p:cNvPr>
                <p:cNvGrpSpPr/>
                <p:nvPr/>
              </p:nvGrpSpPr>
              <p:grpSpPr>
                <a:xfrm>
                  <a:off x="8804748" y="2000648"/>
                  <a:ext cx="783780" cy="796349"/>
                  <a:chOff x="5630542" y="2516077"/>
                  <a:chExt cx="1454811" cy="1433738"/>
                </a:xfrm>
              </p:grpSpPr>
              <p:pic>
                <p:nvPicPr>
                  <p:cNvPr id="90" name="Picture 4" descr="http://cdn.onlinewebfonts.com/svg/img_559544.png">
                    <a:extLst>
                      <a:ext uri="{FF2B5EF4-FFF2-40B4-BE49-F238E27FC236}">
                        <a16:creationId xmlns:a16="http://schemas.microsoft.com/office/drawing/2014/main" id="{6D979BF3-EB88-42B0-915E-29C3BC6143A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3693" y="2516077"/>
                    <a:ext cx="1451660" cy="143373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1" name="Picture 6" descr="https://blog.noveogroup.ru/app/uploads/2014/04/large_v-trans.png">
                    <a:extLst>
                      <a:ext uri="{FF2B5EF4-FFF2-40B4-BE49-F238E27FC236}">
                        <a16:creationId xmlns:a16="http://schemas.microsoft.com/office/drawing/2014/main" id="{35EE873B-6911-4ED3-8186-160CE6F4A05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0542" y="3089930"/>
                    <a:ext cx="629581" cy="56170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61" name="Picture 11">
                  <a:extLst>
                    <a:ext uri="{FF2B5EF4-FFF2-40B4-BE49-F238E27FC236}">
                      <a16:creationId xmlns:a16="http://schemas.microsoft.com/office/drawing/2014/main" id="{39D9D105-187C-48EF-B798-6885EF3986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13226" y="2355225"/>
                  <a:ext cx="333436" cy="120157"/>
                </a:xfrm>
                <a:prstGeom prst="rect">
                  <a:avLst/>
                </a:prstGeom>
              </p:spPr>
            </p:pic>
          </p:grpSp>
          <p:grpSp>
            <p:nvGrpSpPr>
              <p:cNvPr id="65" name="Группа 64">
                <a:extLst>
                  <a:ext uri="{FF2B5EF4-FFF2-40B4-BE49-F238E27FC236}">
                    <a16:creationId xmlns:a16="http://schemas.microsoft.com/office/drawing/2014/main" id="{483F437B-729F-4D8A-9AD9-5885C711BD16}"/>
                  </a:ext>
                </a:extLst>
              </p:cNvPr>
              <p:cNvGrpSpPr/>
              <p:nvPr/>
            </p:nvGrpSpPr>
            <p:grpSpPr>
              <a:xfrm>
                <a:off x="7847314" y="2805842"/>
                <a:ext cx="783780" cy="796349"/>
                <a:chOff x="7847314" y="2805842"/>
                <a:chExt cx="783780" cy="796349"/>
              </a:xfrm>
            </p:grpSpPr>
            <p:grpSp>
              <p:nvGrpSpPr>
                <p:cNvPr id="86" name="Группа 85">
                  <a:extLst>
                    <a:ext uri="{FF2B5EF4-FFF2-40B4-BE49-F238E27FC236}">
                      <a16:creationId xmlns:a16="http://schemas.microsoft.com/office/drawing/2014/main" id="{25636A94-819E-4C73-9095-71086D7CF408}"/>
                    </a:ext>
                  </a:extLst>
                </p:cNvPr>
                <p:cNvGrpSpPr/>
                <p:nvPr/>
              </p:nvGrpSpPr>
              <p:grpSpPr>
                <a:xfrm>
                  <a:off x="7847314" y="2805842"/>
                  <a:ext cx="783780" cy="796349"/>
                  <a:chOff x="5630542" y="2516077"/>
                  <a:chExt cx="1454811" cy="1433738"/>
                </a:xfrm>
              </p:grpSpPr>
              <p:pic>
                <p:nvPicPr>
                  <p:cNvPr id="87" name="Picture 4" descr="http://cdn.onlinewebfonts.com/svg/img_559544.png">
                    <a:extLst>
                      <a:ext uri="{FF2B5EF4-FFF2-40B4-BE49-F238E27FC236}">
                        <a16:creationId xmlns:a16="http://schemas.microsoft.com/office/drawing/2014/main" id="{8253FAB8-3000-4F76-800B-5DD1EB6990D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3693" y="2516077"/>
                    <a:ext cx="1451660" cy="143373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8" name="Picture 6" descr="https://blog.noveogroup.ru/app/uploads/2014/04/large_v-trans.png">
                    <a:extLst>
                      <a:ext uri="{FF2B5EF4-FFF2-40B4-BE49-F238E27FC236}">
                        <a16:creationId xmlns:a16="http://schemas.microsoft.com/office/drawing/2014/main" id="{7A704131-3C81-41A3-AC0E-D438F860DF2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0542" y="3089930"/>
                    <a:ext cx="629581" cy="56170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62" name="Picture 11">
                  <a:extLst>
                    <a:ext uri="{FF2B5EF4-FFF2-40B4-BE49-F238E27FC236}">
                      <a16:creationId xmlns:a16="http://schemas.microsoft.com/office/drawing/2014/main" id="{7485600C-062B-4DD2-896A-79932694CC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80054" y="3181660"/>
                  <a:ext cx="333436" cy="120157"/>
                </a:xfrm>
                <a:prstGeom prst="rect">
                  <a:avLst/>
                </a:prstGeom>
              </p:spPr>
            </p:pic>
          </p:grpSp>
          <p:grpSp>
            <p:nvGrpSpPr>
              <p:cNvPr id="67" name="Группа 66">
                <a:extLst>
                  <a:ext uri="{FF2B5EF4-FFF2-40B4-BE49-F238E27FC236}">
                    <a16:creationId xmlns:a16="http://schemas.microsoft.com/office/drawing/2014/main" id="{DEA2F6DA-C7A5-4C7A-9B27-D016CA6D294B}"/>
                  </a:ext>
                </a:extLst>
              </p:cNvPr>
              <p:cNvGrpSpPr/>
              <p:nvPr/>
            </p:nvGrpSpPr>
            <p:grpSpPr>
              <a:xfrm>
                <a:off x="7909196" y="3858115"/>
                <a:ext cx="783780" cy="796349"/>
                <a:chOff x="7909196" y="3858115"/>
                <a:chExt cx="783780" cy="796349"/>
              </a:xfrm>
            </p:grpSpPr>
            <p:grpSp>
              <p:nvGrpSpPr>
                <p:cNvPr id="77" name="Группа 76">
                  <a:extLst>
                    <a:ext uri="{FF2B5EF4-FFF2-40B4-BE49-F238E27FC236}">
                      <a16:creationId xmlns:a16="http://schemas.microsoft.com/office/drawing/2014/main" id="{5916A137-B4C7-4B93-9E06-D46F19212AFB}"/>
                    </a:ext>
                  </a:extLst>
                </p:cNvPr>
                <p:cNvGrpSpPr/>
                <p:nvPr/>
              </p:nvGrpSpPr>
              <p:grpSpPr>
                <a:xfrm>
                  <a:off x="7909196" y="3858115"/>
                  <a:ext cx="783780" cy="796349"/>
                  <a:chOff x="5630542" y="2516077"/>
                  <a:chExt cx="1454811" cy="1433738"/>
                </a:xfrm>
              </p:grpSpPr>
              <p:pic>
                <p:nvPicPr>
                  <p:cNvPr id="78" name="Picture 4" descr="http://cdn.onlinewebfonts.com/svg/img_559544.png">
                    <a:extLst>
                      <a:ext uri="{FF2B5EF4-FFF2-40B4-BE49-F238E27FC236}">
                        <a16:creationId xmlns:a16="http://schemas.microsoft.com/office/drawing/2014/main" id="{E5EE4422-F364-4A07-BB45-EB692CC1322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3693" y="2516077"/>
                    <a:ext cx="1451660" cy="143373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9" name="Picture 6" descr="https://blog.noveogroup.ru/app/uploads/2014/04/large_v-trans.png">
                    <a:extLst>
                      <a:ext uri="{FF2B5EF4-FFF2-40B4-BE49-F238E27FC236}">
                        <a16:creationId xmlns:a16="http://schemas.microsoft.com/office/drawing/2014/main" id="{736EBF95-2A35-4A0C-8242-9575346A64C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0542" y="3089930"/>
                    <a:ext cx="629581" cy="56170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63" name="Picture 11">
                  <a:extLst>
                    <a:ext uri="{FF2B5EF4-FFF2-40B4-BE49-F238E27FC236}">
                      <a16:creationId xmlns:a16="http://schemas.microsoft.com/office/drawing/2014/main" id="{D17FFF97-2CA2-49BF-AF32-EB7AF0B019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32909" y="4236782"/>
                  <a:ext cx="333436" cy="120157"/>
                </a:xfrm>
                <a:prstGeom prst="rect">
                  <a:avLst/>
                </a:prstGeom>
              </p:spPr>
            </p:pic>
          </p:grpSp>
          <p:grpSp>
            <p:nvGrpSpPr>
              <p:cNvPr id="68" name="Группа 67">
                <a:extLst>
                  <a:ext uri="{FF2B5EF4-FFF2-40B4-BE49-F238E27FC236}">
                    <a16:creationId xmlns:a16="http://schemas.microsoft.com/office/drawing/2014/main" id="{3F4029C2-54C2-474F-A7CF-F695C999A47B}"/>
                  </a:ext>
                </a:extLst>
              </p:cNvPr>
              <p:cNvGrpSpPr/>
              <p:nvPr/>
            </p:nvGrpSpPr>
            <p:grpSpPr>
              <a:xfrm>
                <a:off x="9759213" y="2783486"/>
                <a:ext cx="783780" cy="796349"/>
                <a:chOff x="9759213" y="2783486"/>
                <a:chExt cx="783780" cy="796349"/>
              </a:xfrm>
            </p:grpSpPr>
            <p:grpSp>
              <p:nvGrpSpPr>
                <p:cNvPr id="83" name="Группа 82">
                  <a:extLst>
                    <a:ext uri="{FF2B5EF4-FFF2-40B4-BE49-F238E27FC236}">
                      <a16:creationId xmlns:a16="http://schemas.microsoft.com/office/drawing/2014/main" id="{A64C85BD-3063-4376-A425-ED40C55345BD}"/>
                    </a:ext>
                  </a:extLst>
                </p:cNvPr>
                <p:cNvGrpSpPr/>
                <p:nvPr/>
              </p:nvGrpSpPr>
              <p:grpSpPr>
                <a:xfrm>
                  <a:off x="9759213" y="2783486"/>
                  <a:ext cx="783780" cy="796349"/>
                  <a:chOff x="5630542" y="2516077"/>
                  <a:chExt cx="1454811" cy="1433738"/>
                </a:xfrm>
              </p:grpSpPr>
              <p:pic>
                <p:nvPicPr>
                  <p:cNvPr id="84" name="Picture 4" descr="http://cdn.onlinewebfonts.com/svg/img_559544.png">
                    <a:extLst>
                      <a:ext uri="{FF2B5EF4-FFF2-40B4-BE49-F238E27FC236}">
                        <a16:creationId xmlns:a16="http://schemas.microsoft.com/office/drawing/2014/main" id="{86C30691-ED9D-4B55-A777-77614BAA207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3693" y="2516077"/>
                    <a:ext cx="1451660" cy="143373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" name="Picture 6" descr="https://blog.noveogroup.ru/app/uploads/2014/04/large_v-trans.png">
                    <a:extLst>
                      <a:ext uri="{FF2B5EF4-FFF2-40B4-BE49-F238E27FC236}">
                        <a16:creationId xmlns:a16="http://schemas.microsoft.com/office/drawing/2014/main" id="{69B6DCA1-1C21-4484-8234-578BE83A0AE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0542" y="3089930"/>
                    <a:ext cx="629581" cy="56170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64" name="Picture 11">
                  <a:extLst>
                    <a:ext uri="{FF2B5EF4-FFF2-40B4-BE49-F238E27FC236}">
                      <a16:creationId xmlns:a16="http://schemas.microsoft.com/office/drawing/2014/main" id="{FB07B827-01FB-424B-83C5-D52EC4C255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66855" y="3181660"/>
                  <a:ext cx="333436" cy="120157"/>
                </a:xfrm>
                <a:prstGeom prst="rect">
                  <a:avLst/>
                </a:prstGeom>
              </p:spPr>
            </p:pic>
          </p:grpSp>
          <p:grpSp>
            <p:nvGrpSpPr>
              <p:cNvPr id="69" name="Группа 68">
                <a:extLst>
                  <a:ext uri="{FF2B5EF4-FFF2-40B4-BE49-F238E27FC236}">
                    <a16:creationId xmlns:a16="http://schemas.microsoft.com/office/drawing/2014/main" id="{A3B3DE20-3706-4A28-89C2-F0CD45980F67}"/>
                  </a:ext>
                </a:extLst>
              </p:cNvPr>
              <p:cNvGrpSpPr/>
              <p:nvPr/>
            </p:nvGrpSpPr>
            <p:grpSpPr>
              <a:xfrm>
                <a:off x="9726760" y="3813781"/>
                <a:ext cx="783780" cy="796349"/>
                <a:chOff x="9726760" y="3813781"/>
                <a:chExt cx="783780" cy="796349"/>
              </a:xfrm>
            </p:grpSpPr>
            <p:grpSp>
              <p:nvGrpSpPr>
                <p:cNvPr id="80" name="Группа 79">
                  <a:extLst>
                    <a:ext uri="{FF2B5EF4-FFF2-40B4-BE49-F238E27FC236}">
                      <a16:creationId xmlns:a16="http://schemas.microsoft.com/office/drawing/2014/main" id="{68E93B81-BDF6-4F4E-8A9A-6CDA83FF765C}"/>
                    </a:ext>
                  </a:extLst>
                </p:cNvPr>
                <p:cNvGrpSpPr/>
                <p:nvPr/>
              </p:nvGrpSpPr>
              <p:grpSpPr>
                <a:xfrm>
                  <a:off x="9726760" y="3813781"/>
                  <a:ext cx="783780" cy="796349"/>
                  <a:chOff x="5630542" y="2516077"/>
                  <a:chExt cx="1454811" cy="1433738"/>
                </a:xfrm>
              </p:grpSpPr>
              <p:pic>
                <p:nvPicPr>
                  <p:cNvPr id="81" name="Picture 4" descr="http://cdn.onlinewebfonts.com/svg/img_559544.png">
                    <a:extLst>
                      <a:ext uri="{FF2B5EF4-FFF2-40B4-BE49-F238E27FC236}">
                        <a16:creationId xmlns:a16="http://schemas.microsoft.com/office/drawing/2014/main" id="{A68A9EC6-FDF2-4903-899B-F60451E9B61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3693" y="2516077"/>
                    <a:ext cx="1451660" cy="143373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2" name="Picture 6" descr="https://blog.noveogroup.ru/app/uploads/2014/04/large_v-trans.png">
                    <a:extLst>
                      <a:ext uri="{FF2B5EF4-FFF2-40B4-BE49-F238E27FC236}">
                        <a16:creationId xmlns:a16="http://schemas.microsoft.com/office/drawing/2014/main" id="{6173420D-9A79-4970-AFD9-4F5286D8B0B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0542" y="3089930"/>
                    <a:ext cx="629581" cy="56170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65" name="Picture 11">
                  <a:extLst>
                    <a:ext uri="{FF2B5EF4-FFF2-40B4-BE49-F238E27FC236}">
                      <a16:creationId xmlns:a16="http://schemas.microsoft.com/office/drawing/2014/main" id="{57309521-07E7-493E-9607-55633B314F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36008" y="4184061"/>
                  <a:ext cx="333436" cy="120157"/>
                </a:xfrm>
                <a:prstGeom prst="rect">
                  <a:avLst/>
                </a:prstGeom>
              </p:spPr>
            </p:pic>
          </p:grpSp>
          <p:grpSp>
            <p:nvGrpSpPr>
              <p:cNvPr id="70" name="Группа 69">
                <a:extLst>
                  <a:ext uri="{FF2B5EF4-FFF2-40B4-BE49-F238E27FC236}">
                    <a16:creationId xmlns:a16="http://schemas.microsoft.com/office/drawing/2014/main" id="{C2A928C3-F27B-42AC-9F42-B3730655A94F}"/>
                  </a:ext>
                </a:extLst>
              </p:cNvPr>
              <p:cNvGrpSpPr/>
              <p:nvPr/>
            </p:nvGrpSpPr>
            <p:grpSpPr>
              <a:xfrm>
                <a:off x="8823321" y="4676735"/>
                <a:ext cx="783780" cy="796349"/>
                <a:chOff x="8823321" y="4676735"/>
                <a:chExt cx="783780" cy="796349"/>
              </a:xfrm>
            </p:grpSpPr>
            <p:grpSp>
              <p:nvGrpSpPr>
                <p:cNvPr id="92" name="Группа 91">
                  <a:extLst>
                    <a:ext uri="{FF2B5EF4-FFF2-40B4-BE49-F238E27FC236}">
                      <a16:creationId xmlns:a16="http://schemas.microsoft.com/office/drawing/2014/main" id="{F6950B75-FD3A-4562-AB86-436308E99DBC}"/>
                    </a:ext>
                  </a:extLst>
                </p:cNvPr>
                <p:cNvGrpSpPr/>
                <p:nvPr/>
              </p:nvGrpSpPr>
              <p:grpSpPr>
                <a:xfrm>
                  <a:off x="8823321" y="4676735"/>
                  <a:ext cx="783780" cy="796349"/>
                  <a:chOff x="5630542" y="2516077"/>
                  <a:chExt cx="1454811" cy="1433738"/>
                </a:xfrm>
              </p:grpSpPr>
              <p:pic>
                <p:nvPicPr>
                  <p:cNvPr id="93" name="Picture 4" descr="http://cdn.onlinewebfonts.com/svg/img_559544.png">
                    <a:extLst>
                      <a:ext uri="{FF2B5EF4-FFF2-40B4-BE49-F238E27FC236}">
                        <a16:creationId xmlns:a16="http://schemas.microsoft.com/office/drawing/2014/main" id="{5F7774FA-366D-4876-9C7A-FD3A558685E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3693" y="2516077"/>
                    <a:ext cx="1451660" cy="143373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4" name="Picture 6" descr="https://blog.noveogroup.ru/app/uploads/2014/04/large_v-trans.png">
                    <a:extLst>
                      <a:ext uri="{FF2B5EF4-FFF2-40B4-BE49-F238E27FC236}">
                        <a16:creationId xmlns:a16="http://schemas.microsoft.com/office/drawing/2014/main" id="{9F05187E-641A-4FD4-98E1-5F94E1C929F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0542" y="3089930"/>
                    <a:ext cx="629581" cy="56170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66" name="Picture 11">
                  <a:extLst>
                    <a:ext uri="{FF2B5EF4-FFF2-40B4-BE49-F238E27FC236}">
                      <a16:creationId xmlns:a16="http://schemas.microsoft.com/office/drawing/2014/main" id="{B6E5E8FE-E6A3-4F32-B565-2CDDCFCD12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39695" y="5035410"/>
                  <a:ext cx="333436" cy="12015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15A5A45-BE4B-477E-B99F-EEE688D41EC7}"/>
              </a:ext>
            </a:extLst>
          </p:cNvPr>
          <p:cNvSpPr txBox="1"/>
          <p:nvPr/>
        </p:nvSpPr>
        <p:spPr>
          <a:xfrm>
            <a:off x="3914422" y="3986388"/>
            <a:ext cx="180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Kube</a:t>
            </a:r>
            <a:r>
              <a:rPr lang="en-US" sz="2400" b="1" dirty="0">
                <a:solidFill>
                  <a:srgbClr val="0070C0"/>
                </a:solidFill>
              </a:rPr>
              <a:t>-cluster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115" name="Прямая со стрелкой 114">
            <a:extLst>
              <a:ext uri="{FF2B5EF4-FFF2-40B4-BE49-F238E27FC236}">
                <a16:creationId xmlns:a16="http://schemas.microsoft.com/office/drawing/2014/main" id="{CEA4AAB2-8A08-4127-A54F-2D51381008EC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185890" y="4145746"/>
            <a:ext cx="683405" cy="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Date Placeholder 3">
            <a:extLst>
              <a:ext uri="{FF2B5EF4-FFF2-40B4-BE49-F238E27FC236}">
                <a16:creationId xmlns:a16="http://schemas.microsoft.com/office/drawing/2014/main" id="{E6CFE20D-8457-411F-BAAB-8CEC390C0D05}"/>
              </a:ext>
            </a:extLst>
          </p:cNvPr>
          <p:cNvSpPr txBox="1">
            <a:spLocks/>
          </p:cNvSpPr>
          <p:nvPr/>
        </p:nvSpPr>
        <p:spPr>
          <a:xfrm>
            <a:off x="338278" y="6492478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13/9/18</a:t>
            </a:r>
          </a:p>
        </p:txBody>
      </p:sp>
      <p:sp>
        <p:nvSpPr>
          <p:cNvPr id="96" name="Footer Placeholder 4">
            <a:extLst>
              <a:ext uri="{FF2B5EF4-FFF2-40B4-BE49-F238E27FC236}">
                <a16:creationId xmlns:a16="http://schemas.microsoft.com/office/drawing/2014/main" id="{EBB4B98E-215E-4DAD-B6C6-090EE7B99D8C}"/>
              </a:ext>
            </a:extLst>
          </p:cNvPr>
          <p:cNvSpPr txBox="1">
            <a:spLocks/>
          </p:cNvSpPr>
          <p:nvPr/>
        </p:nvSpPr>
        <p:spPr>
          <a:xfrm>
            <a:off x="3523262" y="6505425"/>
            <a:ext cx="5325811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Kubernetes testbed cluster for the Lightweight Sites project: GRID 2018</a:t>
            </a:r>
          </a:p>
        </p:txBody>
      </p:sp>
    </p:spTree>
    <p:extLst>
      <p:ext uri="{BB962C8B-B14F-4D97-AF65-F5344CB8AC3E}">
        <p14:creationId xmlns:p14="http://schemas.microsoft.com/office/powerpoint/2010/main" val="411298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E6950-3981-7442-AD82-A1AEC8B1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39" y="653657"/>
            <a:ext cx="10349132" cy="8562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Making the </a:t>
            </a:r>
            <a:r>
              <a:rPr lang="en-US" dirty="0" err="1">
                <a:solidFill>
                  <a:srgbClr val="002060"/>
                </a:solidFill>
              </a:rPr>
              <a:t>kube</a:t>
            </a:r>
            <a:r>
              <a:rPr lang="en-US" dirty="0">
                <a:solidFill>
                  <a:srgbClr val="002060"/>
                </a:solidFill>
              </a:rPr>
              <a:t>-cluster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52AD3-AAEA-454E-9D44-AA9F95EAA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39" y="1898758"/>
            <a:ext cx="8411452" cy="42708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u="sng" dirty="0">
                <a:solidFill>
                  <a:srgbClr val="FFC000"/>
                </a:solidFill>
              </a:rPr>
              <a:t>Step 1.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Figuring out what do we need, setting up minimum use case or development environment.</a:t>
            </a: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u="sng" dirty="0">
                <a:solidFill>
                  <a:srgbClr val="FFC000"/>
                </a:solidFill>
              </a:rPr>
              <a:t>Step 2.</a:t>
            </a:r>
            <a:r>
              <a:rPr lang="en-US" sz="2400" dirty="0"/>
              <a:t> Considering ways to make </a:t>
            </a:r>
            <a:r>
              <a:rPr lang="en-US" sz="2400" dirty="0" err="1"/>
              <a:t>kube</a:t>
            </a:r>
            <a:r>
              <a:rPr lang="en-US" sz="2400" dirty="0"/>
              <a:t>-cluster: by using </a:t>
            </a:r>
            <a:r>
              <a:rPr lang="en-US" sz="2400" dirty="0" err="1"/>
              <a:t>Minikube</a:t>
            </a:r>
            <a:r>
              <a:rPr lang="en-US" sz="2400" dirty="0"/>
              <a:t> or writing Ansible playbooks (preferred because </a:t>
            </a:r>
            <a:r>
              <a:rPr lang="en-US" sz="2400" dirty="0" err="1"/>
              <a:t>Minikube</a:t>
            </a:r>
            <a:r>
              <a:rPr lang="en-US" sz="2400" dirty="0"/>
              <a:t> can only run a single-node Kubernetes cluster inside a VM</a:t>
            </a:r>
            <a:r>
              <a:rPr lang="ru-RU" sz="2400" dirty="0"/>
              <a:t> while we need</a:t>
            </a:r>
            <a:r>
              <a:rPr lang="en-US" sz="2400" dirty="0"/>
              <a:t>ed</a:t>
            </a:r>
            <a:r>
              <a:rPr lang="ru-RU" sz="2400" dirty="0"/>
              <a:t> multiple-nodes cluster).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u="sng" dirty="0">
                <a:solidFill>
                  <a:srgbClr val="FFC000"/>
                </a:solidFill>
              </a:rPr>
              <a:t>Step 3.</a:t>
            </a:r>
            <a:r>
              <a:rPr lang="en-US" sz="2400" dirty="0"/>
              <a:t> Establishing ansible playbooks where roles were set.</a:t>
            </a:r>
            <a:endParaRPr lang="ru-RU" sz="2400" dirty="0"/>
          </a:p>
          <a:p>
            <a:endParaRPr lang="en-US" sz="3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DF968-9468-F34D-89A9-B3B5158C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18391-D411-FE40-AAD7-861AE5233E0E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CE8030DA-4098-48A2-837C-AEF4B1C8B9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583" y="2625567"/>
            <a:ext cx="520583" cy="6403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9CA2D-7111-48FD-9812-9A9BA1B07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950" y="2632759"/>
            <a:ext cx="660806" cy="640316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4114B1C-8051-4F7E-A1F9-78A2495D4AE3}"/>
              </a:ext>
            </a:extLst>
          </p:cNvPr>
          <p:cNvGrpSpPr/>
          <p:nvPr/>
        </p:nvGrpSpPr>
        <p:grpSpPr>
          <a:xfrm>
            <a:off x="9496036" y="3520089"/>
            <a:ext cx="1515322" cy="1746521"/>
            <a:chOff x="7571495" y="1900227"/>
            <a:chExt cx="3548026" cy="4123304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5448083A-DCC6-4DE5-B777-8DBFC24665DC}"/>
                </a:ext>
              </a:extLst>
            </p:cNvPr>
            <p:cNvCxnSpPr>
              <a:cxnSpLocks/>
            </p:cNvCxnSpPr>
            <p:nvPr/>
          </p:nvCxnSpPr>
          <p:spPr>
            <a:xfrm>
              <a:off x="7592741" y="5688649"/>
              <a:ext cx="3174811" cy="11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BE86859C-7A18-4030-8D84-651444E8CF4E}"/>
                </a:ext>
              </a:extLst>
            </p:cNvPr>
            <p:cNvGrpSpPr/>
            <p:nvPr/>
          </p:nvGrpSpPr>
          <p:grpSpPr>
            <a:xfrm>
              <a:off x="7571495" y="1900227"/>
              <a:ext cx="3548026" cy="4123304"/>
              <a:chOff x="7582486" y="1914263"/>
              <a:chExt cx="3548026" cy="4123304"/>
            </a:xfrm>
          </p:grpSpPr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AFB9E329-BB54-48A7-B2D0-922728C85A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2486" y="1914263"/>
                <a:ext cx="10255" cy="37859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B2C83777-0B82-4285-8CF0-B6DC38D6C0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2486" y="1914263"/>
                <a:ext cx="31792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id="{64F8BC91-FDFB-4514-B4AC-ADCE5EC0B5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761784" y="1914263"/>
                <a:ext cx="5768" cy="37859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5EB8EB49-A6C9-4DC3-A93D-05658DFD32C4}"/>
                  </a:ext>
                </a:extLst>
              </p:cNvPr>
              <p:cNvCxnSpPr/>
              <p:nvPr/>
            </p:nvCxnSpPr>
            <p:spPr>
              <a:xfrm>
                <a:off x="7596554" y="5910668"/>
                <a:ext cx="0" cy="11286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id="{84674301-43DD-4BE2-8D68-0B1077A78430}"/>
                  </a:ext>
                </a:extLst>
              </p:cNvPr>
              <p:cNvCxnSpPr/>
              <p:nvPr/>
            </p:nvCxnSpPr>
            <p:spPr>
              <a:xfrm>
                <a:off x="7582486" y="5863161"/>
                <a:ext cx="337258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DDE16CF4-6A2E-4D84-9065-7897AA9A9A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88247" y="6022240"/>
                <a:ext cx="3527071" cy="779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5EE321F8-E94B-4962-9180-22913ADDD3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43838" y="2110897"/>
                <a:ext cx="3363" cy="372796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26C7A44B-01C4-4808-95A4-5EF4FEAC23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15319" y="2319386"/>
                <a:ext cx="15193" cy="371818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id="{3F29E114-7803-4B16-A556-FF124A8D7549}"/>
                  </a:ext>
                </a:extLst>
              </p:cNvPr>
              <p:cNvCxnSpPr/>
              <p:nvPr/>
            </p:nvCxnSpPr>
            <p:spPr>
              <a:xfrm flipH="1" flipV="1">
                <a:off x="10757297" y="1914263"/>
                <a:ext cx="197774" cy="19663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0DD62565-5E68-4B04-B58F-D1B64B8BD1BE}"/>
                  </a:ext>
                </a:extLst>
              </p:cNvPr>
              <p:cNvCxnSpPr/>
              <p:nvPr/>
            </p:nvCxnSpPr>
            <p:spPr>
              <a:xfrm flipH="1" flipV="1">
                <a:off x="10909697" y="2066663"/>
                <a:ext cx="197774" cy="19663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BCB3E803-C258-4D6C-AC96-FFFE65E85D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6554" y="5688649"/>
                <a:ext cx="0" cy="15982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id="{153593B3-0C60-4701-BE5B-236D5AFC206F}"/>
                  </a:ext>
                </a:extLst>
              </p:cNvPr>
              <p:cNvGrpSpPr/>
              <p:nvPr/>
            </p:nvGrpSpPr>
            <p:grpSpPr>
              <a:xfrm>
                <a:off x="8804748" y="2000648"/>
                <a:ext cx="783780" cy="796349"/>
                <a:chOff x="8804748" y="2000648"/>
                <a:chExt cx="783780" cy="796349"/>
              </a:xfrm>
            </p:grpSpPr>
            <p:grpSp>
              <p:nvGrpSpPr>
                <p:cNvPr id="57" name="Группа 56">
                  <a:extLst>
                    <a:ext uri="{FF2B5EF4-FFF2-40B4-BE49-F238E27FC236}">
                      <a16:creationId xmlns:a16="http://schemas.microsoft.com/office/drawing/2014/main" id="{BB6EA994-39D0-41AD-B70B-D49C3E2F2BFE}"/>
                    </a:ext>
                  </a:extLst>
                </p:cNvPr>
                <p:cNvGrpSpPr/>
                <p:nvPr/>
              </p:nvGrpSpPr>
              <p:grpSpPr>
                <a:xfrm>
                  <a:off x="8804748" y="2000648"/>
                  <a:ext cx="783780" cy="796349"/>
                  <a:chOff x="5630542" y="2516077"/>
                  <a:chExt cx="1454811" cy="1433738"/>
                </a:xfrm>
              </p:grpSpPr>
              <p:pic>
                <p:nvPicPr>
                  <p:cNvPr id="59" name="Picture 4" descr="http://cdn.onlinewebfonts.com/svg/img_559544.png">
                    <a:extLst>
                      <a:ext uri="{FF2B5EF4-FFF2-40B4-BE49-F238E27FC236}">
                        <a16:creationId xmlns:a16="http://schemas.microsoft.com/office/drawing/2014/main" id="{D0F4CCA8-0FDA-4A61-9FAE-799D0E341FD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3693" y="2516077"/>
                    <a:ext cx="1451660" cy="143373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0" name="Picture 6" descr="https://blog.noveogroup.ru/app/uploads/2014/04/large_v-trans.png">
                    <a:extLst>
                      <a:ext uri="{FF2B5EF4-FFF2-40B4-BE49-F238E27FC236}">
                        <a16:creationId xmlns:a16="http://schemas.microsoft.com/office/drawing/2014/main" id="{E5AF2DC5-D80F-46D1-A6D5-DE43C9E4A2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0542" y="3089930"/>
                    <a:ext cx="629581" cy="56170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58" name="Picture 11">
                  <a:extLst>
                    <a:ext uri="{FF2B5EF4-FFF2-40B4-BE49-F238E27FC236}">
                      <a16:creationId xmlns:a16="http://schemas.microsoft.com/office/drawing/2014/main" id="{E01E2A4F-7041-4D27-9DC2-76F7AD5012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13226" y="2355225"/>
                  <a:ext cx="333436" cy="120157"/>
                </a:xfrm>
                <a:prstGeom prst="rect">
                  <a:avLst/>
                </a:prstGeom>
              </p:spPr>
            </p:pic>
          </p:grpSp>
          <p:grpSp>
            <p:nvGrpSpPr>
              <p:cNvPr id="32" name="Группа 31">
                <a:extLst>
                  <a:ext uri="{FF2B5EF4-FFF2-40B4-BE49-F238E27FC236}">
                    <a16:creationId xmlns:a16="http://schemas.microsoft.com/office/drawing/2014/main" id="{5D221880-CBD0-453F-BA35-8DF60D62D459}"/>
                  </a:ext>
                </a:extLst>
              </p:cNvPr>
              <p:cNvGrpSpPr/>
              <p:nvPr/>
            </p:nvGrpSpPr>
            <p:grpSpPr>
              <a:xfrm>
                <a:off x="7847314" y="2805842"/>
                <a:ext cx="783780" cy="796349"/>
                <a:chOff x="7847314" y="2805842"/>
                <a:chExt cx="783780" cy="796349"/>
              </a:xfrm>
            </p:grpSpPr>
            <p:grpSp>
              <p:nvGrpSpPr>
                <p:cNvPr id="53" name="Группа 52">
                  <a:extLst>
                    <a:ext uri="{FF2B5EF4-FFF2-40B4-BE49-F238E27FC236}">
                      <a16:creationId xmlns:a16="http://schemas.microsoft.com/office/drawing/2014/main" id="{B1C78220-7770-46D0-ABEA-4610C2D81671}"/>
                    </a:ext>
                  </a:extLst>
                </p:cNvPr>
                <p:cNvGrpSpPr/>
                <p:nvPr/>
              </p:nvGrpSpPr>
              <p:grpSpPr>
                <a:xfrm>
                  <a:off x="7847314" y="2805842"/>
                  <a:ext cx="783780" cy="796349"/>
                  <a:chOff x="5630542" y="2516077"/>
                  <a:chExt cx="1454811" cy="1433738"/>
                </a:xfrm>
              </p:grpSpPr>
              <p:pic>
                <p:nvPicPr>
                  <p:cNvPr id="55" name="Picture 4" descr="http://cdn.onlinewebfonts.com/svg/img_559544.png">
                    <a:extLst>
                      <a:ext uri="{FF2B5EF4-FFF2-40B4-BE49-F238E27FC236}">
                        <a16:creationId xmlns:a16="http://schemas.microsoft.com/office/drawing/2014/main" id="{CD5A151D-D493-40D8-B19A-9790FE632FB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3693" y="2516077"/>
                    <a:ext cx="1451660" cy="143373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6" name="Picture 6" descr="https://blog.noveogroup.ru/app/uploads/2014/04/large_v-trans.png">
                    <a:extLst>
                      <a:ext uri="{FF2B5EF4-FFF2-40B4-BE49-F238E27FC236}">
                        <a16:creationId xmlns:a16="http://schemas.microsoft.com/office/drawing/2014/main" id="{DA2EB4F6-EA72-4C25-91E6-2F80B74C630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0542" y="3089930"/>
                    <a:ext cx="629581" cy="56170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54" name="Picture 11">
                  <a:extLst>
                    <a:ext uri="{FF2B5EF4-FFF2-40B4-BE49-F238E27FC236}">
                      <a16:creationId xmlns:a16="http://schemas.microsoft.com/office/drawing/2014/main" id="{1F07603E-3F28-4168-9D4A-999C62AA8F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80054" y="3181660"/>
                  <a:ext cx="333436" cy="120157"/>
                </a:xfrm>
                <a:prstGeom prst="rect">
                  <a:avLst/>
                </a:prstGeom>
              </p:spPr>
            </p:pic>
          </p:grpSp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0441B3C8-90E8-4FFB-9494-447A178F3A74}"/>
                  </a:ext>
                </a:extLst>
              </p:cNvPr>
              <p:cNvGrpSpPr/>
              <p:nvPr/>
            </p:nvGrpSpPr>
            <p:grpSpPr>
              <a:xfrm>
                <a:off x="7909196" y="3858115"/>
                <a:ext cx="783780" cy="796349"/>
                <a:chOff x="7909196" y="3858115"/>
                <a:chExt cx="783780" cy="796349"/>
              </a:xfrm>
            </p:grpSpPr>
            <p:grpSp>
              <p:nvGrpSpPr>
                <p:cNvPr id="49" name="Группа 48">
                  <a:extLst>
                    <a:ext uri="{FF2B5EF4-FFF2-40B4-BE49-F238E27FC236}">
                      <a16:creationId xmlns:a16="http://schemas.microsoft.com/office/drawing/2014/main" id="{31465C69-D4DF-4775-B0F0-CF05F793C694}"/>
                    </a:ext>
                  </a:extLst>
                </p:cNvPr>
                <p:cNvGrpSpPr/>
                <p:nvPr/>
              </p:nvGrpSpPr>
              <p:grpSpPr>
                <a:xfrm>
                  <a:off x="7909196" y="3858115"/>
                  <a:ext cx="783780" cy="796349"/>
                  <a:chOff x="5630542" y="2516077"/>
                  <a:chExt cx="1454811" cy="1433738"/>
                </a:xfrm>
              </p:grpSpPr>
              <p:pic>
                <p:nvPicPr>
                  <p:cNvPr id="51" name="Picture 4" descr="http://cdn.onlinewebfonts.com/svg/img_559544.png">
                    <a:extLst>
                      <a:ext uri="{FF2B5EF4-FFF2-40B4-BE49-F238E27FC236}">
                        <a16:creationId xmlns:a16="http://schemas.microsoft.com/office/drawing/2014/main" id="{14CDDA87-212A-431E-9554-705598C775D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3693" y="2516077"/>
                    <a:ext cx="1451660" cy="143373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2" name="Picture 6" descr="https://blog.noveogroup.ru/app/uploads/2014/04/large_v-trans.png">
                    <a:extLst>
                      <a:ext uri="{FF2B5EF4-FFF2-40B4-BE49-F238E27FC236}">
                        <a16:creationId xmlns:a16="http://schemas.microsoft.com/office/drawing/2014/main" id="{356A93BC-8AB1-40A4-A896-DC2F7BACAAF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0542" y="3089930"/>
                    <a:ext cx="629581" cy="56170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50" name="Picture 11">
                  <a:extLst>
                    <a:ext uri="{FF2B5EF4-FFF2-40B4-BE49-F238E27FC236}">
                      <a16:creationId xmlns:a16="http://schemas.microsoft.com/office/drawing/2014/main" id="{F9D2855C-7A0F-4067-A1C4-44F0F74F52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32909" y="4236782"/>
                  <a:ext cx="333436" cy="120157"/>
                </a:xfrm>
                <a:prstGeom prst="rect">
                  <a:avLst/>
                </a:prstGeom>
              </p:spPr>
            </p:pic>
          </p:grpSp>
          <p:grpSp>
            <p:nvGrpSpPr>
              <p:cNvPr id="34" name="Группа 33">
                <a:extLst>
                  <a:ext uri="{FF2B5EF4-FFF2-40B4-BE49-F238E27FC236}">
                    <a16:creationId xmlns:a16="http://schemas.microsoft.com/office/drawing/2014/main" id="{F420DD22-408B-4770-AB4F-D49D6F74CE7D}"/>
                  </a:ext>
                </a:extLst>
              </p:cNvPr>
              <p:cNvGrpSpPr/>
              <p:nvPr/>
            </p:nvGrpSpPr>
            <p:grpSpPr>
              <a:xfrm>
                <a:off x="9759213" y="2783486"/>
                <a:ext cx="783780" cy="796349"/>
                <a:chOff x="9759213" y="2783486"/>
                <a:chExt cx="783780" cy="796349"/>
              </a:xfrm>
            </p:grpSpPr>
            <p:grpSp>
              <p:nvGrpSpPr>
                <p:cNvPr id="45" name="Группа 44">
                  <a:extLst>
                    <a:ext uri="{FF2B5EF4-FFF2-40B4-BE49-F238E27FC236}">
                      <a16:creationId xmlns:a16="http://schemas.microsoft.com/office/drawing/2014/main" id="{EBA5373D-CED5-4B63-BDDC-C96EB3BC3F22}"/>
                    </a:ext>
                  </a:extLst>
                </p:cNvPr>
                <p:cNvGrpSpPr/>
                <p:nvPr/>
              </p:nvGrpSpPr>
              <p:grpSpPr>
                <a:xfrm>
                  <a:off x="9759213" y="2783486"/>
                  <a:ext cx="783780" cy="796349"/>
                  <a:chOff x="5630542" y="2516077"/>
                  <a:chExt cx="1454811" cy="1433738"/>
                </a:xfrm>
              </p:grpSpPr>
              <p:pic>
                <p:nvPicPr>
                  <p:cNvPr id="47" name="Picture 4" descr="http://cdn.onlinewebfonts.com/svg/img_559544.png">
                    <a:extLst>
                      <a:ext uri="{FF2B5EF4-FFF2-40B4-BE49-F238E27FC236}">
                        <a16:creationId xmlns:a16="http://schemas.microsoft.com/office/drawing/2014/main" id="{6BB7FCFD-2DDD-4F8E-B751-CB504C5458C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3693" y="2516077"/>
                    <a:ext cx="1451660" cy="143373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6" descr="https://blog.noveogroup.ru/app/uploads/2014/04/large_v-trans.png">
                    <a:extLst>
                      <a:ext uri="{FF2B5EF4-FFF2-40B4-BE49-F238E27FC236}">
                        <a16:creationId xmlns:a16="http://schemas.microsoft.com/office/drawing/2014/main" id="{F38BB241-726F-431A-8B1E-0881D25E03B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0542" y="3089930"/>
                    <a:ext cx="629581" cy="56170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46" name="Picture 11">
                  <a:extLst>
                    <a:ext uri="{FF2B5EF4-FFF2-40B4-BE49-F238E27FC236}">
                      <a16:creationId xmlns:a16="http://schemas.microsoft.com/office/drawing/2014/main" id="{D0052746-0892-4DED-A454-4D2D97A3DC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66855" y="3181660"/>
                  <a:ext cx="333436" cy="120157"/>
                </a:xfrm>
                <a:prstGeom prst="rect">
                  <a:avLst/>
                </a:prstGeom>
              </p:spPr>
            </p:pic>
          </p:grpSp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92B7E62E-DA7B-4D46-B489-EF43168D3160}"/>
                  </a:ext>
                </a:extLst>
              </p:cNvPr>
              <p:cNvGrpSpPr/>
              <p:nvPr/>
            </p:nvGrpSpPr>
            <p:grpSpPr>
              <a:xfrm>
                <a:off x="9726760" y="3813781"/>
                <a:ext cx="783780" cy="796349"/>
                <a:chOff x="9726760" y="3813781"/>
                <a:chExt cx="783780" cy="796349"/>
              </a:xfrm>
            </p:grpSpPr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938CEBF5-DC4C-4D3F-8EE5-B28609EC4C26}"/>
                    </a:ext>
                  </a:extLst>
                </p:cNvPr>
                <p:cNvGrpSpPr/>
                <p:nvPr/>
              </p:nvGrpSpPr>
              <p:grpSpPr>
                <a:xfrm>
                  <a:off x="9726760" y="3813781"/>
                  <a:ext cx="783780" cy="796349"/>
                  <a:chOff x="5630542" y="2516077"/>
                  <a:chExt cx="1454811" cy="1433738"/>
                </a:xfrm>
              </p:grpSpPr>
              <p:pic>
                <p:nvPicPr>
                  <p:cNvPr id="43" name="Picture 4" descr="http://cdn.onlinewebfonts.com/svg/img_559544.png">
                    <a:extLst>
                      <a:ext uri="{FF2B5EF4-FFF2-40B4-BE49-F238E27FC236}">
                        <a16:creationId xmlns:a16="http://schemas.microsoft.com/office/drawing/2014/main" id="{706D567C-DF32-4476-B25B-35A7291190B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3693" y="2516077"/>
                    <a:ext cx="1451660" cy="143373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4" name="Picture 6" descr="https://blog.noveogroup.ru/app/uploads/2014/04/large_v-trans.png">
                    <a:extLst>
                      <a:ext uri="{FF2B5EF4-FFF2-40B4-BE49-F238E27FC236}">
                        <a16:creationId xmlns:a16="http://schemas.microsoft.com/office/drawing/2014/main" id="{80FC35AE-4B11-4AD8-A2AF-3AAC8BC1923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0542" y="3089930"/>
                    <a:ext cx="629581" cy="56170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42" name="Picture 11">
                  <a:extLst>
                    <a:ext uri="{FF2B5EF4-FFF2-40B4-BE49-F238E27FC236}">
                      <a16:creationId xmlns:a16="http://schemas.microsoft.com/office/drawing/2014/main" id="{643D6F43-FD17-4856-AD08-7C40A38076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36008" y="4184061"/>
                  <a:ext cx="333436" cy="120157"/>
                </a:xfrm>
                <a:prstGeom prst="rect">
                  <a:avLst/>
                </a:prstGeom>
              </p:spPr>
            </p:pic>
          </p:grpSp>
          <p:grpSp>
            <p:nvGrpSpPr>
              <p:cNvPr id="36" name="Группа 35">
                <a:extLst>
                  <a:ext uri="{FF2B5EF4-FFF2-40B4-BE49-F238E27FC236}">
                    <a16:creationId xmlns:a16="http://schemas.microsoft.com/office/drawing/2014/main" id="{89660C04-2360-42B6-8827-C8E23CA616B0}"/>
                  </a:ext>
                </a:extLst>
              </p:cNvPr>
              <p:cNvGrpSpPr/>
              <p:nvPr/>
            </p:nvGrpSpPr>
            <p:grpSpPr>
              <a:xfrm>
                <a:off x="8823321" y="4676735"/>
                <a:ext cx="783780" cy="796349"/>
                <a:chOff x="8823321" y="4676735"/>
                <a:chExt cx="783780" cy="796349"/>
              </a:xfrm>
            </p:grpSpPr>
            <p:grpSp>
              <p:nvGrpSpPr>
                <p:cNvPr id="37" name="Группа 36">
                  <a:extLst>
                    <a:ext uri="{FF2B5EF4-FFF2-40B4-BE49-F238E27FC236}">
                      <a16:creationId xmlns:a16="http://schemas.microsoft.com/office/drawing/2014/main" id="{F816C520-823F-4297-856C-B5A34E56E616}"/>
                    </a:ext>
                  </a:extLst>
                </p:cNvPr>
                <p:cNvGrpSpPr/>
                <p:nvPr/>
              </p:nvGrpSpPr>
              <p:grpSpPr>
                <a:xfrm>
                  <a:off x="8823321" y="4676735"/>
                  <a:ext cx="783780" cy="796349"/>
                  <a:chOff x="5630542" y="2516077"/>
                  <a:chExt cx="1454811" cy="1433738"/>
                </a:xfrm>
              </p:grpSpPr>
              <p:pic>
                <p:nvPicPr>
                  <p:cNvPr id="39" name="Picture 4" descr="http://cdn.onlinewebfonts.com/svg/img_559544.png">
                    <a:extLst>
                      <a:ext uri="{FF2B5EF4-FFF2-40B4-BE49-F238E27FC236}">
                        <a16:creationId xmlns:a16="http://schemas.microsoft.com/office/drawing/2014/main" id="{4BBB0ACE-1A2E-4930-96A3-E1B44645B2A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3693" y="2516077"/>
                    <a:ext cx="1451660" cy="143373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0" name="Picture 6" descr="https://blog.noveogroup.ru/app/uploads/2014/04/large_v-trans.png">
                    <a:extLst>
                      <a:ext uri="{FF2B5EF4-FFF2-40B4-BE49-F238E27FC236}">
                        <a16:creationId xmlns:a16="http://schemas.microsoft.com/office/drawing/2014/main" id="{0B3A16C6-1B64-4612-890F-8CB7DC901AF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0542" y="3089930"/>
                    <a:ext cx="629581" cy="56170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38" name="Picture 11">
                  <a:extLst>
                    <a:ext uri="{FF2B5EF4-FFF2-40B4-BE49-F238E27FC236}">
                      <a16:creationId xmlns:a16="http://schemas.microsoft.com/office/drawing/2014/main" id="{BCBEDCB5-CD0C-4FD5-8935-FF620B7D8D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39695" y="5035410"/>
                  <a:ext cx="333436" cy="12015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D27BD506-C932-4F97-9D4C-97FE9146E0F8}"/>
              </a:ext>
            </a:extLst>
          </p:cNvPr>
          <p:cNvSpPr txBox="1"/>
          <p:nvPr/>
        </p:nvSpPr>
        <p:spPr>
          <a:xfrm>
            <a:off x="9455058" y="5341536"/>
            <a:ext cx="152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Worker Nodes</a:t>
            </a:r>
            <a:endParaRPr lang="ru-RU" dirty="0">
              <a:solidFill>
                <a:srgbClr val="00B0F0"/>
              </a:solidFill>
            </a:endParaRPr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1B1F0590-83F3-4B90-B575-CC1F7B03FECD}"/>
              </a:ext>
            </a:extLst>
          </p:cNvPr>
          <p:cNvGrpSpPr/>
          <p:nvPr/>
        </p:nvGrpSpPr>
        <p:grpSpPr>
          <a:xfrm>
            <a:off x="3419910" y="4796553"/>
            <a:ext cx="3199407" cy="855574"/>
            <a:chOff x="8864107" y="4796553"/>
            <a:chExt cx="3199407" cy="8555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662F198-9FE7-4DFB-AE85-F54270AF7B64}"/>
                </a:ext>
              </a:extLst>
            </p:cNvPr>
            <p:cNvSpPr/>
            <p:nvPr/>
          </p:nvSpPr>
          <p:spPr>
            <a:xfrm>
              <a:off x="9603440" y="4796553"/>
              <a:ext cx="1698705" cy="3792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Master Node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527627D-C7E1-4C20-BF81-E761AE4464D5}"/>
                </a:ext>
              </a:extLst>
            </p:cNvPr>
            <p:cNvSpPr txBox="1"/>
            <p:nvPr/>
          </p:nvSpPr>
          <p:spPr>
            <a:xfrm>
              <a:off x="8864107" y="5269395"/>
              <a:ext cx="1522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Worker</a:t>
              </a:r>
              <a:r>
                <a:rPr lang="en-US" dirty="0">
                  <a:solidFill>
                    <a:srgbClr val="00B0F0"/>
                  </a:solidFill>
                </a:rPr>
                <a:t> </a:t>
              </a:r>
              <a:r>
                <a:rPr lang="en-US" dirty="0">
                  <a:solidFill>
                    <a:srgbClr val="002060"/>
                  </a:solidFill>
                </a:rPr>
                <a:t>Node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1340D39-2860-4272-9010-BEB2446EAD85}"/>
                </a:ext>
              </a:extLst>
            </p:cNvPr>
            <p:cNvSpPr txBox="1"/>
            <p:nvPr/>
          </p:nvSpPr>
          <p:spPr>
            <a:xfrm>
              <a:off x="10540775" y="5282795"/>
              <a:ext cx="1522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Worker Node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cxnSp>
          <p:nvCxnSpPr>
            <p:cNvPr id="108" name="Прямая со стрелкой 107">
              <a:extLst>
                <a:ext uri="{FF2B5EF4-FFF2-40B4-BE49-F238E27FC236}">
                  <a16:creationId xmlns:a16="http://schemas.microsoft.com/office/drawing/2014/main" id="{24D3633F-2CE1-4892-B8B8-104C2EE70070}"/>
                </a:ext>
              </a:extLst>
            </p:cNvPr>
            <p:cNvCxnSpPr>
              <a:stCxn id="5" idx="2"/>
              <a:endCxn id="106" idx="0"/>
            </p:cNvCxnSpPr>
            <p:nvPr/>
          </p:nvCxnSpPr>
          <p:spPr>
            <a:xfrm flipH="1">
              <a:off x="9625477" y="5175802"/>
              <a:ext cx="827316" cy="935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 стрелкой 109">
              <a:extLst>
                <a:ext uri="{FF2B5EF4-FFF2-40B4-BE49-F238E27FC236}">
                  <a16:creationId xmlns:a16="http://schemas.microsoft.com/office/drawing/2014/main" id="{6B2A2BA1-B66E-4A19-AAE0-7DC1E216108A}"/>
                </a:ext>
              </a:extLst>
            </p:cNvPr>
            <p:cNvCxnSpPr>
              <a:endCxn id="107" idx="0"/>
            </p:cNvCxnSpPr>
            <p:nvPr/>
          </p:nvCxnSpPr>
          <p:spPr>
            <a:xfrm>
              <a:off x="10452792" y="5175802"/>
              <a:ext cx="849353" cy="1069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Date Placeholder 3">
            <a:extLst>
              <a:ext uri="{FF2B5EF4-FFF2-40B4-BE49-F238E27FC236}">
                <a16:creationId xmlns:a16="http://schemas.microsoft.com/office/drawing/2014/main" id="{59F7EED1-828D-48DA-BA30-5C97C92A93DA}"/>
              </a:ext>
            </a:extLst>
          </p:cNvPr>
          <p:cNvSpPr txBox="1">
            <a:spLocks/>
          </p:cNvSpPr>
          <p:nvPr/>
        </p:nvSpPr>
        <p:spPr>
          <a:xfrm>
            <a:off x="338278" y="6492478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13/9/18</a:t>
            </a:r>
          </a:p>
        </p:txBody>
      </p:sp>
      <p:sp>
        <p:nvSpPr>
          <p:cNvPr id="62" name="Footer Placeholder 4">
            <a:extLst>
              <a:ext uri="{FF2B5EF4-FFF2-40B4-BE49-F238E27FC236}">
                <a16:creationId xmlns:a16="http://schemas.microsoft.com/office/drawing/2014/main" id="{77594F16-CB92-47DD-8629-EE348284C2DA}"/>
              </a:ext>
            </a:extLst>
          </p:cNvPr>
          <p:cNvSpPr txBox="1">
            <a:spLocks/>
          </p:cNvSpPr>
          <p:nvPr/>
        </p:nvSpPr>
        <p:spPr>
          <a:xfrm>
            <a:off x="3523262" y="6505425"/>
            <a:ext cx="5325811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Kubernetes testbed cluster for the Lightweight Sites project: GRID 2018</a:t>
            </a:r>
          </a:p>
        </p:txBody>
      </p:sp>
    </p:spTree>
    <p:extLst>
      <p:ext uri="{BB962C8B-B14F-4D97-AF65-F5344CB8AC3E}">
        <p14:creationId xmlns:p14="http://schemas.microsoft.com/office/powerpoint/2010/main" val="179351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CC670-10D4-4D0A-834F-20C4173E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12" y="48788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Making the </a:t>
            </a:r>
            <a:r>
              <a:rPr lang="en-US" dirty="0" err="1">
                <a:solidFill>
                  <a:srgbClr val="002060"/>
                </a:solidFill>
              </a:rPr>
              <a:t>kube</a:t>
            </a:r>
            <a:r>
              <a:rPr lang="en-US" dirty="0">
                <a:solidFill>
                  <a:srgbClr val="002060"/>
                </a:solidFill>
              </a:rPr>
              <a:t>-cluster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1E4EE-77D2-41E9-8C7B-E525C73BB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16" y="1868883"/>
            <a:ext cx="10761785" cy="42033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u="sng" dirty="0">
                <a:solidFill>
                  <a:srgbClr val="FFC000"/>
                </a:solidFill>
              </a:rPr>
              <a:t>Step 4.</a:t>
            </a:r>
            <a:r>
              <a:rPr lang="en-US" sz="2400" dirty="0"/>
              <a:t> Optimizing the process by creating high master playbook that will run 3 playbooks: add-user, port6443 and master.</a:t>
            </a:r>
            <a:endParaRPr lang="en-US" sz="2400" u="sng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u="sng" dirty="0">
                <a:solidFill>
                  <a:srgbClr val="FFC000"/>
                </a:solidFill>
              </a:rPr>
              <a:t>Step 5.</a:t>
            </a:r>
            <a:r>
              <a:rPr lang="en-US" sz="2400" dirty="0"/>
              <a:t> Checking worker node container.</a:t>
            </a: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u="sng" dirty="0">
                <a:solidFill>
                  <a:srgbClr val="FFC000"/>
                </a:solidFill>
              </a:rPr>
              <a:t>Step 6.</a:t>
            </a:r>
            <a:r>
              <a:rPr lang="en-US" sz="2400" dirty="0"/>
              <a:t> Deploying worker node container with </a:t>
            </a:r>
            <a:r>
              <a:rPr lang="en-US" sz="2400" dirty="0" err="1"/>
              <a:t>kube</a:t>
            </a:r>
            <a:r>
              <a:rPr lang="en-US" sz="2400" dirty="0"/>
              <a:t>-cluster.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u="sng" dirty="0">
                <a:solidFill>
                  <a:srgbClr val="FFC000"/>
                </a:solidFill>
              </a:rPr>
              <a:t>Step 7.</a:t>
            </a:r>
            <a:r>
              <a:rPr lang="en-US" sz="2400" dirty="0"/>
              <a:t> Establishing ansible playbooks to create deployment and pod and run the container.</a:t>
            </a:r>
          </a:p>
          <a:p>
            <a:pPr marL="0" indent="0">
              <a:buNone/>
            </a:pPr>
            <a:endParaRPr lang="en-US" sz="2400" u="sng" dirty="0">
              <a:solidFill>
                <a:srgbClr val="FFC000"/>
              </a:solidFill>
            </a:endParaRPr>
          </a:p>
          <a:p>
            <a:r>
              <a:rPr lang="en-US" sz="2600" b="1" dirty="0">
                <a:solidFill>
                  <a:srgbClr val="FFC000"/>
                </a:solidFill>
              </a:rPr>
              <a:t>Summary:</a:t>
            </a:r>
            <a:r>
              <a:rPr lang="en-US" sz="2600" dirty="0"/>
              <a:t> now we have ansible playbook which creates deployment and pod, copies repository from GitHub and run the worker node container.</a:t>
            </a:r>
            <a:endParaRPr lang="ru-RU" sz="26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4DC402-B7D6-42E2-9D15-9CE9FFD6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F6B25D-9405-49ED-B313-E1EE39328C26}"/>
              </a:ext>
            </a:extLst>
          </p:cNvPr>
          <p:cNvSpPr txBox="1">
            <a:spLocks/>
          </p:cNvSpPr>
          <p:nvPr/>
        </p:nvSpPr>
        <p:spPr>
          <a:xfrm>
            <a:off x="338278" y="6492478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13/9/18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D9A5A2-E4F7-4763-8EBB-EC6F577CB240}"/>
              </a:ext>
            </a:extLst>
          </p:cNvPr>
          <p:cNvSpPr txBox="1">
            <a:spLocks/>
          </p:cNvSpPr>
          <p:nvPr/>
        </p:nvSpPr>
        <p:spPr>
          <a:xfrm>
            <a:off x="3523262" y="6505425"/>
            <a:ext cx="5325811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Kubernetes testbed cluster for the Lightweight Sites project: GRID 2018</a:t>
            </a:r>
          </a:p>
        </p:txBody>
      </p:sp>
    </p:spTree>
    <p:extLst>
      <p:ext uri="{BB962C8B-B14F-4D97-AF65-F5344CB8AC3E}">
        <p14:creationId xmlns:p14="http://schemas.microsoft.com/office/powerpoint/2010/main" val="423936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D05C4-43C7-4DEB-82CC-1308CF43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41" y="182429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Future options for using Kubernetes in the SIMPLE Grid project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82E225-A8E5-43CE-B247-6728175AB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6848"/>
            <a:ext cx="4853355" cy="4023360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Deploying compute element container with </a:t>
            </a:r>
            <a:r>
              <a:rPr lang="en-US" sz="2800" b="1" dirty="0" err="1">
                <a:solidFill>
                  <a:srgbClr val="FFC000"/>
                </a:solidFill>
              </a:rPr>
              <a:t>kube</a:t>
            </a:r>
            <a:r>
              <a:rPr lang="en-US" sz="2800" b="1" dirty="0">
                <a:solidFill>
                  <a:srgbClr val="FFC000"/>
                </a:solidFill>
              </a:rPr>
              <a:t>-cluster.</a:t>
            </a:r>
          </a:p>
          <a:p>
            <a:endParaRPr lang="en-US" sz="2800" b="1" dirty="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Deal with host configuration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Set permissions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Figuring out firewalls settings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Check connection between containers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E55913-04BA-4DC6-BEE8-6A14BA0F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30CD3E98-A049-40AA-BEEA-00A9D0AEDDB0}"/>
              </a:ext>
            </a:extLst>
          </p:cNvPr>
          <p:cNvSpPr txBox="1">
            <a:spLocks/>
          </p:cNvSpPr>
          <p:nvPr/>
        </p:nvSpPr>
        <p:spPr>
          <a:xfrm>
            <a:off x="6145237" y="1800014"/>
            <a:ext cx="501044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FFC000"/>
                </a:solidFill>
              </a:rPr>
              <a:t>Create Ansible Role to receive information from Level-1 configurations and set up the </a:t>
            </a:r>
            <a:r>
              <a:rPr lang="en-US" sz="2800" b="1" dirty="0" err="1">
                <a:solidFill>
                  <a:srgbClr val="FFC000"/>
                </a:solidFill>
              </a:rPr>
              <a:t>kube</a:t>
            </a:r>
            <a:r>
              <a:rPr lang="en-US" sz="2800" b="1" dirty="0">
                <a:solidFill>
                  <a:srgbClr val="FFC000"/>
                </a:solidFill>
              </a:rPr>
              <a:t>- cluster appropriately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Having exact number of containers and information about each container, which will be provided by variables from Level-1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D95651F-8E65-4086-9FCE-03738823348C}"/>
              </a:ext>
            </a:extLst>
          </p:cNvPr>
          <p:cNvSpPr txBox="1">
            <a:spLocks/>
          </p:cNvSpPr>
          <p:nvPr/>
        </p:nvSpPr>
        <p:spPr>
          <a:xfrm>
            <a:off x="338278" y="6492478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13/9/18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C32AE9-EEBB-4238-82E2-BCE134AA7A87}"/>
              </a:ext>
            </a:extLst>
          </p:cNvPr>
          <p:cNvSpPr txBox="1">
            <a:spLocks/>
          </p:cNvSpPr>
          <p:nvPr/>
        </p:nvSpPr>
        <p:spPr>
          <a:xfrm>
            <a:off x="3523262" y="6505425"/>
            <a:ext cx="5325811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Kubernetes testbed cluster for the Lightweight Sites project: GRID 2018</a:t>
            </a:r>
          </a:p>
        </p:txBody>
      </p:sp>
    </p:spTree>
    <p:extLst>
      <p:ext uri="{BB962C8B-B14F-4D97-AF65-F5344CB8AC3E}">
        <p14:creationId xmlns:p14="http://schemas.microsoft.com/office/powerpoint/2010/main" val="89735965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985</Words>
  <Application>Microsoft Office PowerPoint</Application>
  <PresentationFormat>Широкоэкранный</PresentationFormat>
  <Paragraphs>163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Optima</vt:lpstr>
      <vt:lpstr>Wingdings</vt:lpstr>
      <vt:lpstr>Ретро</vt:lpstr>
      <vt:lpstr>Kubernetes testbed cluster for the Lightweight Sites project</vt:lpstr>
      <vt:lpstr>Prerequisites</vt:lpstr>
      <vt:lpstr>SIMPLE Grid project</vt:lpstr>
      <vt:lpstr>Why Kubernetes?</vt:lpstr>
      <vt:lpstr>Kubernetes vs Docker Swarm</vt:lpstr>
      <vt:lpstr>Kubernetes in the SIMPLE Grid project</vt:lpstr>
      <vt:lpstr>Making the kube-cluster</vt:lpstr>
      <vt:lpstr>Making the kube-cluster</vt:lpstr>
      <vt:lpstr>Future options for using Kubernetes in the SIMPLE Grid project</vt:lpstr>
      <vt:lpstr>Conclusions</vt:lpstr>
      <vt:lpstr>The Community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Kubernetes cluster for WLCG</dc:title>
  <dc:creator>Гавриленко Юлия Евгеньевна</dc:creator>
  <cp:lastModifiedBy>Sergey Belov</cp:lastModifiedBy>
  <cp:revision>77</cp:revision>
  <dcterms:created xsi:type="dcterms:W3CDTF">2018-08-05T20:35:15Z</dcterms:created>
  <dcterms:modified xsi:type="dcterms:W3CDTF">2018-09-13T08:38:26Z</dcterms:modified>
</cp:coreProperties>
</file>