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5" r:id="rId7"/>
    <p:sldId id="264" r:id="rId8"/>
    <p:sldId id="266" r:id="rId9"/>
    <p:sldId id="260" r:id="rId10"/>
    <p:sldId id="268" r:id="rId11"/>
    <p:sldId id="261" r:id="rId12"/>
    <p:sldId id="267" r:id="rId13"/>
    <p:sldId id="262" r:id="rId14"/>
    <p:sldId id="270" r:id="rId15"/>
    <p:sldId id="269"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9/4/2018</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9/4/2018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9/4/2018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9/4/2018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9/4/2018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9/4/2018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9/4/2018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dirty="0"/>
              <a:t>Clouds of JINR, University of Sofia and INRNE - Current State of the Project</a:t>
            </a:r>
            <a:endParaRPr lang="ru-RU" sz="6000" dirty="0"/>
          </a:p>
        </p:txBody>
      </p:sp>
      <p:sp>
        <p:nvSpPr>
          <p:cNvPr id="3" name="Subtitle 2"/>
          <p:cNvSpPr>
            <a:spLocks noGrp="1"/>
          </p:cNvSpPr>
          <p:nvPr>
            <p:ph type="subTitle" idx="1"/>
          </p:nvPr>
        </p:nvSpPr>
        <p:spPr>
          <a:xfrm rot="21420000">
            <a:off x="996281" y="3504863"/>
            <a:ext cx="9755187" cy="1055501"/>
          </a:xfrm>
        </p:spPr>
        <p:txBody>
          <a:bodyPr/>
          <a:lstStyle/>
          <a:p>
            <a:r>
              <a:rPr lang="en-US" dirty="0" smtClean="0"/>
              <a:t>V. Korenkov, N. </a:t>
            </a:r>
            <a:r>
              <a:rPr lang="en-US" dirty="0" err="1" smtClean="0"/>
              <a:t>Balashov</a:t>
            </a:r>
            <a:r>
              <a:rPr lang="en-US" dirty="0" smtClean="0"/>
              <a:t>, N. </a:t>
            </a:r>
            <a:r>
              <a:rPr lang="en-US" dirty="0"/>
              <a:t>Kutovskiy (JINR), </a:t>
            </a:r>
            <a:r>
              <a:rPr lang="en-US" dirty="0" smtClean="0"/>
              <a:t>V. Dimitrov, K. Kouzmov, R. </a:t>
            </a:r>
            <a:r>
              <a:rPr lang="en-US" dirty="0"/>
              <a:t>Hristova (University of Sofia), </a:t>
            </a:r>
            <a:r>
              <a:rPr lang="en-US" dirty="0" smtClean="0"/>
              <a:t>S. </a:t>
            </a:r>
            <a:r>
              <a:rPr lang="en-US" dirty="0"/>
              <a:t>Hristov (</a:t>
            </a:r>
            <a:r>
              <a:rPr lang="en-US" dirty="0" smtClean="0"/>
              <a:t>INRNE)</a:t>
            </a:r>
            <a:endParaRPr lang="ru-RU" dirty="0"/>
          </a:p>
        </p:txBody>
      </p:sp>
    </p:spTree>
    <p:extLst>
      <p:ext uri="{BB962C8B-B14F-4D97-AF65-F5344CB8AC3E}">
        <p14:creationId xmlns:p14="http://schemas.microsoft.com/office/powerpoint/2010/main" val="427912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EGI Cloud &amp; </a:t>
            </a:r>
            <a:r>
              <a:rPr lang="en-US" dirty="0" smtClean="0"/>
              <a:t>OCCI</a:t>
            </a:r>
            <a:endParaRPr lang="ru-RU" dirty="0"/>
          </a:p>
        </p:txBody>
      </p:sp>
      <p:sp>
        <p:nvSpPr>
          <p:cNvPr id="3" name="Content Placeholder 2"/>
          <p:cNvSpPr>
            <a:spLocks noGrp="1"/>
          </p:cNvSpPr>
          <p:nvPr>
            <p:ph sz="quarter" idx="13"/>
          </p:nvPr>
        </p:nvSpPr>
        <p:spPr>
          <a:xfrm>
            <a:off x="685800" y="2063396"/>
            <a:ext cx="10982459" cy="3564672"/>
          </a:xfrm>
        </p:spPr>
        <p:txBody>
          <a:bodyPr>
            <a:normAutofit fontScale="85000" lnSpcReduction="20000"/>
          </a:bodyPr>
          <a:lstStyle/>
          <a:p>
            <a:pPr marL="0" indent="0">
              <a:buNone/>
            </a:pPr>
            <a:r>
              <a:rPr lang="en-US" dirty="0" smtClean="0"/>
              <a:t>EGI Cloud </a:t>
            </a:r>
            <a:r>
              <a:rPr lang="en-US" dirty="0"/>
              <a:t>is a federated cloud of OpenStack, </a:t>
            </a:r>
            <a:r>
              <a:rPr lang="en-US" dirty="0" err="1"/>
              <a:t>OpenNebula</a:t>
            </a:r>
            <a:r>
              <a:rPr lang="en-US" dirty="0"/>
              <a:t> and </a:t>
            </a:r>
            <a:r>
              <a:rPr lang="en-US" dirty="0" err="1"/>
              <a:t>Synnefo</a:t>
            </a:r>
            <a:r>
              <a:rPr lang="en-US" dirty="0"/>
              <a:t> clouds. It is as a hybrid IaaS of public, community and private clouds. The user can interact with IaaS cloud resources via API, CLI or Web portal.</a:t>
            </a:r>
          </a:p>
          <a:p>
            <a:pPr marL="0" indent="0">
              <a:buNone/>
            </a:pPr>
            <a:r>
              <a:rPr lang="en-US" dirty="0"/>
              <a:t>OCCI (Open Cloud Computing Interface) [4] is a protocol and API. It was originally initiated to create a remote management API for IaaS model based Services, allowing for the development of interoperable tools for common tasks including deployment, autonomic scaling and monitoring. It has since evolved into a flexible API with a strong focus on integration, portability, interoperability and innovation while still offering a high degree of extensibility.</a:t>
            </a:r>
          </a:p>
          <a:p>
            <a:pPr marL="0" indent="0">
              <a:buNone/>
            </a:pPr>
            <a:r>
              <a:rPr lang="en-US" dirty="0"/>
              <a:t>OCCI is a boundary API that acts as a service front-end to an IaaS provider’s internal infrastructure management framework. OCCI users are end-users or other systems. This is an open wrapping for clouds.</a:t>
            </a:r>
          </a:p>
          <a:p>
            <a:pPr marL="0" indent="0">
              <a:buNone/>
            </a:pPr>
            <a:r>
              <a:rPr lang="en-US" dirty="0" err="1"/>
              <a:t>rOCCI</a:t>
            </a:r>
            <a:r>
              <a:rPr lang="en-US" dirty="0"/>
              <a:t> server is an OCCI 1.1 compliant server implementation written in Ruby. It is a part of </a:t>
            </a:r>
            <a:r>
              <a:rPr lang="en-US" dirty="0" err="1"/>
              <a:t>OpenNebula</a:t>
            </a:r>
            <a:r>
              <a:rPr lang="en-US" dirty="0"/>
              <a:t> stack. </a:t>
            </a:r>
            <a:r>
              <a:rPr lang="en-US" dirty="0" err="1"/>
              <a:t>rOCCI</a:t>
            </a:r>
            <a:r>
              <a:rPr lang="en-US" dirty="0"/>
              <a:t> can as virtual machine in </a:t>
            </a:r>
            <a:r>
              <a:rPr lang="en-US" dirty="0" err="1"/>
              <a:t>OpenNebula</a:t>
            </a:r>
            <a:r>
              <a:rPr lang="en-US" dirty="0"/>
              <a:t> or on physical host. Another system can be a </a:t>
            </a:r>
            <a:r>
              <a:rPr lang="en-US" dirty="0" err="1"/>
              <a:t>rOCCI</a:t>
            </a:r>
            <a:r>
              <a:rPr lang="en-US" dirty="0"/>
              <a:t> user.</a:t>
            </a:r>
          </a:p>
          <a:p>
            <a:pPr marL="0" indent="0">
              <a:buNone/>
            </a:pPr>
            <a:endParaRPr lang="ru-RU" dirty="0"/>
          </a:p>
        </p:txBody>
      </p:sp>
    </p:spTree>
    <p:extLst>
      <p:ext uri="{BB962C8B-B14F-4D97-AF65-F5344CB8AC3E}">
        <p14:creationId xmlns:p14="http://schemas.microsoft.com/office/powerpoint/2010/main" val="1078420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clouds, grids and </a:t>
            </a:r>
            <a:r>
              <a:rPr lang="en-US" dirty="0" err="1" smtClean="0"/>
              <a:t>hpcs</a:t>
            </a:r>
            <a:endParaRPr lang="ru-RU" dirty="0"/>
          </a:p>
        </p:txBody>
      </p:sp>
      <p:sp>
        <p:nvSpPr>
          <p:cNvPr id="3" name="Content Placeholder 2"/>
          <p:cNvSpPr>
            <a:spLocks noGrp="1"/>
          </p:cNvSpPr>
          <p:nvPr>
            <p:ph sz="quarter" idx="13"/>
          </p:nvPr>
        </p:nvSpPr>
        <p:spPr>
          <a:xfrm>
            <a:off x="685800" y="2063396"/>
            <a:ext cx="11008217" cy="3551793"/>
          </a:xfrm>
        </p:spPr>
        <p:txBody>
          <a:bodyPr/>
          <a:lstStyle/>
          <a:p>
            <a:pPr marL="0" indent="0">
              <a:buNone/>
            </a:pPr>
            <a:r>
              <a:rPr lang="en-US" dirty="0"/>
              <a:t>JINR idea is to share clouds, grids and HPCs with the collaborating parties. For that purpose, DIRAC is used. For more information of DIRAC read the corresponding section in this paper.</a:t>
            </a:r>
          </a:p>
          <a:p>
            <a:pPr marL="0" indent="0">
              <a:buNone/>
            </a:pPr>
            <a:r>
              <a:rPr lang="en-US" dirty="0"/>
              <a:t>DIRAC supports OCCI integration of clouds and grids, but not of HPCs. It has to be extended to support that. Such an initiative is on a way at LIT JINR now.</a:t>
            </a:r>
          </a:p>
        </p:txBody>
      </p:sp>
    </p:spTree>
    <p:extLst>
      <p:ext uri="{BB962C8B-B14F-4D97-AF65-F5344CB8AC3E}">
        <p14:creationId xmlns:p14="http://schemas.microsoft.com/office/powerpoint/2010/main" val="25864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DIRAC</a:t>
            </a:r>
            <a:endParaRPr lang="ru-RU" dirty="0"/>
          </a:p>
        </p:txBody>
      </p:sp>
      <p:sp>
        <p:nvSpPr>
          <p:cNvPr id="3" name="Content Placeholder 2"/>
          <p:cNvSpPr>
            <a:spLocks noGrp="1"/>
          </p:cNvSpPr>
          <p:nvPr>
            <p:ph sz="quarter" idx="13"/>
          </p:nvPr>
        </p:nvSpPr>
        <p:spPr>
          <a:xfrm>
            <a:off x="685800" y="2063396"/>
            <a:ext cx="11008217" cy="3577550"/>
          </a:xfrm>
        </p:spPr>
        <p:txBody>
          <a:bodyPr>
            <a:normAutofit fontScale="85000" lnSpcReduction="10000"/>
          </a:bodyPr>
          <a:lstStyle/>
          <a:p>
            <a:pPr marL="0" indent="0">
              <a:buNone/>
            </a:pPr>
            <a:r>
              <a:rPr lang="en-US" dirty="0" smtClean="0"/>
              <a:t>DIRAC </a:t>
            </a:r>
            <a:r>
              <a:rPr lang="en-US" dirty="0"/>
              <a:t>(Distributed Infrastructure with Remote Agent </a:t>
            </a:r>
            <a:r>
              <a:rPr lang="en-US" dirty="0" smtClean="0"/>
              <a:t>Control) </a:t>
            </a:r>
            <a:r>
              <a:rPr lang="en-US" dirty="0"/>
              <a:t>is a software framework for distributed computing. It offers common interface to heterogeneous storage and computing resources providers.</a:t>
            </a:r>
          </a:p>
          <a:p>
            <a:pPr marL="0" indent="0">
              <a:buNone/>
            </a:pPr>
            <a:r>
              <a:rPr lang="en-US" dirty="0"/>
              <a:t>DIRAC interfaces are API, REST, Web and CLI. Integrated providers can be grids, clouds, clusters and HPCs.</a:t>
            </a:r>
          </a:p>
          <a:p>
            <a:pPr marL="0" indent="0">
              <a:buNone/>
            </a:pPr>
            <a:r>
              <a:rPr lang="en-US" dirty="0"/>
              <a:t>End users access DIRAC Web portal or DIRAC CLI interfaces to run a job on the integrated environment. The job consist of single executable file for a fixed platform supported in the environment, input parameters to the executable file, input and output data (files), error file, input and output sandboxes, target site, banned sites, maximum CPU time etc.</a:t>
            </a:r>
          </a:p>
          <a:p>
            <a:pPr marL="0" indent="0">
              <a:buNone/>
            </a:pPr>
            <a:r>
              <a:rPr lang="en-US" dirty="0"/>
              <a:t>Programmers can access DIRAC API for Python or SOA DIRAC REST to develop its own sophisticated systems.</a:t>
            </a:r>
          </a:p>
          <a:p>
            <a:pPr marL="0" indent="0">
              <a:buNone/>
            </a:pPr>
            <a:r>
              <a:rPr lang="en-US" dirty="0"/>
              <a:t>Originally, DIRAC uses Virtual Organization accounting with Grid Certificate for some community, but it is open for other accounting systems.</a:t>
            </a:r>
          </a:p>
          <a:p>
            <a:pPr marL="0" indent="0">
              <a:buNone/>
            </a:pPr>
            <a:endParaRPr lang="ru-RU" dirty="0"/>
          </a:p>
        </p:txBody>
      </p:sp>
    </p:spTree>
    <p:extLst>
      <p:ext uri="{BB962C8B-B14F-4D97-AF65-F5344CB8AC3E}">
        <p14:creationId xmlns:p14="http://schemas.microsoft.com/office/powerpoint/2010/main" val="3636685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a:t>
            </a:r>
            <a:endParaRPr lang="ru-RU" dirty="0"/>
          </a:p>
        </p:txBody>
      </p:sp>
      <p:sp>
        <p:nvSpPr>
          <p:cNvPr id="3" name="Content Placeholder 2"/>
          <p:cNvSpPr>
            <a:spLocks noGrp="1"/>
          </p:cNvSpPr>
          <p:nvPr>
            <p:ph sz="quarter" idx="13"/>
          </p:nvPr>
        </p:nvSpPr>
        <p:spPr>
          <a:xfrm>
            <a:off x="685800" y="2063396"/>
            <a:ext cx="10995338" cy="3513156"/>
          </a:xfrm>
        </p:spPr>
        <p:txBody>
          <a:bodyPr/>
          <a:lstStyle/>
          <a:p>
            <a:pPr marL="0" indent="0">
              <a:buNone/>
            </a:pPr>
            <a:r>
              <a:rPr lang="en-US" dirty="0"/>
              <a:t>Another problem is the accounting system. JINR idea is to establish accounting system partly centralized. Only the collaborating institutions will be registered on that system, and the partners will support end-users accounting locally. Such an accounting system is under development at LIT JINR.</a:t>
            </a:r>
          </a:p>
          <a:p>
            <a:pPr marL="0" indent="0">
              <a:buNone/>
            </a:pPr>
            <a:r>
              <a:rPr lang="en-US" dirty="0"/>
              <a:t>DIRAC is open to support many accounting systems. So, DIRAC extended to HPCs with above-mentioned accounting system will be base for future integration</a:t>
            </a:r>
            <a:r>
              <a:rPr lang="en-US" dirty="0" smtClean="0"/>
              <a:t>.</a:t>
            </a:r>
            <a:endParaRPr lang="en-US" dirty="0"/>
          </a:p>
        </p:txBody>
      </p:sp>
    </p:spTree>
    <p:extLst>
      <p:ext uri="{BB962C8B-B14F-4D97-AF65-F5344CB8AC3E}">
        <p14:creationId xmlns:p14="http://schemas.microsoft.com/office/powerpoint/2010/main" val="3208814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 1/2</a:t>
            </a:r>
            <a:endParaRPr lang="ru-RU" dirty="0"/>
          </a:p>
        </p:txBody>
      </p:sp>
      <p:sp>
        <p:nvSpPr>
          <p:cNvPr id="3" name="Content Placeholder 2"/>
          <p:cNvSpPr>
            <a:spLocks noGrp="1"/>
          </p:cNvSpPr>
          <p:nvPr>
            <p:ph sz="quarter" idx="13"/>
          </p:nvPr>
        </p:nvSpPr>
        <p:spPr>
          <a:xfrm>
            <a:off x="685800" y="2063396"/>
            <a:ext cx="11008217" cy="3551793"/>
          </a:xfrm>
        </p:spPr>
        <p:txBody>
          <a:bodyPr>
            <a:normAutofit fontScale="92500" lnSpcReduction="20000"/>
          </a:bodyPr>
          <a:lstStyle/>
          <a:p>
            <a:pPr marL="0" indent="0">
              <a:buNone/>
            </a:pPr>
            <a:r>
              <a:rPr lang="en-US" dirty="0" smtClean="0"/>
              <a:t>Now</a:t>
            </a:r>
            <a:r>
              <a:rPr lang="en-US" dirty="0"/>
              <a:t>, at University of Sofia, new physical resources are integrated in the cloud: new servers, GPUs, storages, network capabilities etc.</a:t>
            </a:r>
          </a:p>
          <a:p>
            <a:pPr marL="0" indent="0">
              <a:buNone/>
            </a:pPr>
            <a:r>
              <a:rPr lang="en-US" dirty="0"/>
              <a:t>When above-mentioned DIRAC extensions will be ready for deployment the clouds of JINR and University of Sofia will be integrated for testing.</a:t>
            </a:r>
          </a:p>
          <a:p>
            <a:pPr marL="0" indent="0">
              <a:buNone/>
            </a:pPr>
            <a:r>
              <a:rPr lang="en-US" dirty="0"/>
              <a:t>The best way for Bulgarian part is </a:t>
            </a:r>
            <a:r>
              <a:rPr lang="en-US" dirty="0" err="1"/>
              <a:t>OpenNebula</a:t>
            </a:r>
            <a:r>
              <a:rPr lang="en-US" dirty="0"/>
              <a:t> Federation to be used, because in that case only one collaborator with centralized accounting will be responsible for the integration with JINR. Such an institution can be University of Sofia.</a:t>
            </a:r>
          </a:p>
          <a:p>
            <a:pPr marL="0" indent="0">
              <a:buNone/>
            </a:pPr>
            <a:r>
              <a:rPr lang="en-US" dirty="0"/>
              <a:t>Our experience with the Grid from the past shows that the individual participants “die” soon after the project ends. Usually, young researchers in the area of computer science and further funding are not available</a:t>
            </a:r>
            <a:r>
              <a:rPr lang="en-US" dirty="0" smtClean="0"/>
              <a:t>.</a:t>
            </a:r>
            <a:endParaRPr lang="en-US" dirty="0"/>
          </a:p>
        </p:txBody>
      </p:sp>
    </p:spTree>
    <p:extLst>
      <p:ext uri="{BB962C8B-B14F-4D97-AF65-F5344CB8AC3E}">
        <p14:creationId xmlns:p14="http://schemas.microsoft.com/office/powerpoint/2010/main" val="3229798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 2/2</a:t>
            </a:r>
            <a:endParaRPr lang="ru-RU" dirty="0"/>
          </a:p>
        </p:txBody>
      </p:sp>
      <p:sp>
        <p:nvSpPr>
          <p:cNvPr id="3" name="Content Placeholder 2"/>
          <p:cNvSpPr>
            <a:spLocks noGrp="1"/>
          </p:cNvSpPr>
          <p:nvPr>
            <p:ph sz="quarter" idx="13"/>
          </p:nvPr>
        </p:nvSpPr>
        <p:spPr>
          <a:xfrm>
            <a:off x="685800" y="2063396"/>
            <a:ext cx="11008217" cy="3551793"/>
          </a:xfrm>
        </p:spPr>
        <p:txBody>
          <a:bodyPr>
            <a:normAutofit lnSpcReduction="10000"/>
          </a:bodyPr>
          <a:lstStyle/>
          <a:p>
            <a:pPr marL="0" indent="0">
              <a:buNone/>
            </a:pPr>
            <a:r>
              <a:rPr lang="en-US" dirty="0" smtClean="0"/>
              <a:t>Another </a:t>
            </a:r>
            <a:r>
              <a:rPr lang="en-US" dirty="0"/>
              <a:t>lesson from the past is “Never use old servers even if you obtain them at no cost”. Old hardware consumes enormous electricity power. The practice shows that clusters and supercomputers that are not intensively used have been shut down for that reason.</a:t>
            </a:r>
          </a:p>
          <a:p>
            <a:pPr marL="0" indent="0">
              <a:buNone/>
            </a:pPr>
            <a:r>
              <a:rPr lang="en-US" dirty="0"/>
              <a:t>JINR is a priority initiative in Bulgarian science infrastructure road map. Funding for development of computing infrastructure with JINR is provisioned. The results must be ultimately demonstrated and the right way for that is </a:t>
            </a:r>
            <a:r>
              <a:rPr lang="en-US" dirty="0" err="1"/>
              <a:t>OpenNebula</a:t>
            </a:r>
            <a:r>
              <a:rPr lang="en-US" dirty="0"/>
              <a:t> Federation in Bulgaria.</a:t>
            </a:r>
          </a:p>
          <a:p>
            <a:pPr marL="0" indent="0">
              <a:buNone/>
            </a:pPr>
            <a:r>
              <a:rPr lang="en-US" dirty="0"/>
              <a:t>Above considerations show that in Bulgaria </a:t>
            </a:r>
            <a:r>
              <a:rPr lang="en-US" dirty="0" err="1"/>
              <a:t>OpenNebula</a:t>
            </a:r>
            <a:r>
              <a:rPr lang="en-US" dirty="0"/>
              <a:t> Federation must be developed and integrated with JINR infrastructure to access Grid and supercomputer resources. Nevertheless, administrative barriers stay today as hard as in the past</a:t>
            </a:r>
            <a:r>
              <a:rPr lang="en-US" dirty="0" smtClean="0"/>
              <a:t>.</a:t>
            </a:r>
            <a:endParaRPr lang="en-US" dirty="0"/>
          </a:p>
        </p:txBody>
      </p:sp>
    </p:spTree>
    <p:extLst>
      <p:ext uri="{BB962C8B-B14F-4D97-AF65-F5344CB8AC3E}">
        <p14:creationId xmlns:p14="http://schemas.microsoft.com/office/powerpoint/2010/main" val="625401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endParaRPr lang="ru-RU" dirty="0"/>
          </a:p>
        </p:txBody>
      </p:sp>
      <p:sp>
        <p:nvSpPr>
          <p:cNvPr id="3" name="Content Placeholder 2"/>
          <p:cNvSpPr>
            <a:spLocks noGrp="1"/>
          </p:cNvSpPr>
          <p:nvPr>
            <p:ph sz="quarter" idx="13"/>
          </p:nvPr>
        </p:nvSpPr>
        <p:spPr>
          <a:xfrm>
            <a:off x="685800" y="2063396"/>
            <a:ext cx="11008217" cy="3513156"/>
          </a:xfrm>
        </p:spPr>
        <p:txBody>
          <a:bodyPr/>
          <a:lstStyle/>
          <a:p>
            <a:pPr marL="0" indent="0">
              <a:buNone/>
            </a:pPr>
            <a:r>
              <a:rPr lang="en-US" dirty="0" smtClean="0"/>
              <a:t>Reported </a:t>
            </a:r>
            <a:r>
              <a:rPr lang="en-US" dirty="0"/>
              <a:t>results are partly funded by the project “Creation of distributed information and computing infrastructure using cloud and grid technologies based on resources of the Laboratory of Information Technologies of the Joint Institute for Nuclear Research, Institute for Nuclear Research and Nuclear Energy of the Bulgarian Academy of Science and Sofia University ‘St. Kliment Ohridski’”.</a:t>
            </a:r>
          </a:p>
          <a:p>
            <a:pPr marL="0" indent="0">
              <a:buNone/>
            </a:pPr>
            <a:endParaRPr lang="ru-RU" dirty="0"/>
          </a:p>
        </p:txBody>
      </p:sp>
    </p:spTree>
    <p:extLst>
      <p:ext uri="{BB962C8B-B14F-4D97-AF65-F5344CB8AC3E}">
        <p14:creationId xmlns:p14="http://schemas.microsoft.com/office/powerpoint/2010/main" val="175135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a:t>
            </a:r>
            <a:endParaRPr lang="ru-RU" dirty="0"/>
          </a:p>
        </p:txBody>
      </p:sp>
      <p:sp>
        <p:nvSpPr>
          <p:cNvPr id="3" name="Content Placeholder 2"/>
          <p:cNvSpPr>
            <a:spLocks noGrp="1"/>
          </p:cNvSpPr>
          <p:nvPr>
            <p:ph sz="quarter" idx="13"/>
          </p:nvPr>
        </p:nvSpPr>
        <p:spPr>
          <a:xfrm>
            <a:off x="685800" y="2063396"/>
            <a:ext cx="11033975" cy="3538914"/>
          </a:xfrm>
        </p:spPr>
        <p:txBody>
          <a:bodyPr/>
          <a:lstStyle/>
          <a:p>
            <a:pPr marL="0" indent="0">
              <a:buNone/>
            </a:pPr>
            <a:r>
              <a:rPr lang="en-US" dirty="0" smtClean="0"/>
              <a:t>JINR </a:t>
            </a:r>
            <a:r>
              <a:rPr lang="en-US" dirty="0"/>
              <a:t>established a cloud based on </a:t>
            </a:r>
            <a:r>
              <a:rPr lang="en-US" dirty="0" err="1"/>
              <a:t>OpenNebula</a:t>
            </a:r>
            <a:r>
              <a:rPr lang="en-US" dirty="0"/>
              <a:t>. It is open for integration with the clouds from the member states. The paper presents current (first year) state of the 3 years project that aims to create a cloud backbone in Bulgaria. University of Sofia and INRNE participate in that initiative. This is a target project funded by JINR based on the research plan of the institute.</a:t>
            </a:r>
            <a:endParaRPr lang="ru-RU" dirty="0"/>
          </a:p>
        </p:txBody>
      </p:sp>
    </p:spTree>
    <p:extLst>
      <p:ext uri="{BB962C8B-B14F-4D97-AF65-F5344CB8AC3E}">
        <p14:creationId xmlns:p14="http://schemas.microsoft.com/office/powerpoint/2010/main" val="372493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smtClean="0"/>
              <a:t>Project</a:t>
            </a:r>
            <a:endParaRPr lang="ru-RU" dirty="0"/>
          </a:p>
        </p:txBody>
      </p:sp>
      <p:sp>
        <p:nvSpPr>
          <p:cNvPr id="3" name="Content Placeholder 2"/>
          <p:cNvSpPr>
            <a:spLocks noGrp="1"/>
          </p:cNvSpPr>
          <p:nvPr>
            <p:ph sz="quarter" idx="13"/>
          </p:nvPr>
        </p:nvSpPr>
        <p:spPr>
          <a:xfrm>
            <a:off x="685800" y="2063396"/>
            <a:ext cx="11021096" cy="3538914"/>
          </a:xfrm>
        </p:spPr>
        <p:txBody>
          <a:bodyPr/>
          <a:lstStyle/>
          <a:p>
            <a:pPr marL="0" indent="0">
              <a:buNone/>
            </a:pPr>
            <a:r>
              <a:rPr lang="en-US" dirty="0" smtClean="0"/>
              <a:t>“</a:t>
            </a:r>
            <a:r>
              <a:rPr lang="en-US" dirty="0"/>
              <a:t>Creation of distributed information and computing infrastructure using cloud and grid technologies based on resources of the Laboratory of Information Technologies of the Joint Institute for Nuclear Research, Institute for Nuclear Research and Nuclear Energy of the Bulgarian Academy of Science and Sofia University ‘St. Kliment Ohridski’” is 3 years project with priority funding in the period 2017-2019.</a:t>
            </a:r>
          </a:p>
          <a:p>
            <a:pPr marL="0" indent="0">
              <a:buNone/>
            </a:pPr>
            <a:endParaRPr lang="ru-RU" dirty="0"/>
          </a:p>
        </p:txBody>
      </p:sp>
    </p:spTree>
    <p:extLst>
      <p:ext uri="{BB962C8B-B14F-4D97-AF65-F5344CB8AC3E}">
        <p14:creationId xmlns:p14="http://schemas.microsoft.com/office/powerpoint/2010/main" val="373494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Activities</a:t>
            </a:r>
            <a:endParaRPr lang="ru-RU" dirty="0"/>
          </a:p>
        </p:txBody>
      </p:sp>
      <p:sp>
        <p:nvSpPr>
          <p:cNvPr id="3" name="Content Placeholder 2"/>
          <p:cNvSpPr>
            <a:spLocks noGrp="1"/>
          </p:cNvSpPr>
          <p:nvPr>
            <p:ph sz="quarter" idx="13"/>
          </p:nvPr>
        </p:nvSpPr>
        <p:spPr>
          <a:xfrm>
            <a:off x="685800" y="2063396"/>
            <a:ext cx="10995338" cy="3526035"/>
          </a:xfrm>
        </p:spPr>
        <p:txBody>
          <a:bodyPr>
            <a:normAutofit/>
          </a:bodyPr>
          <a:lstStyle/>
          <a:p>
            <a:pPr marL="0" indent="0">
              <a:buNone/>
            </a:pPr>
            <a:r>
              <a:rPr lang="en-US" dirty="0"/>
              <a:t>At this time, </a:t>
            </a:r>
            <a:r>
              <a:rPr lang="en-US" dirty="0" err="1"/>
              <a:t>OpenNebula</a:t>
            </a:r>
            <a:r>
              <a:rPr lang="en-US" dirty="0"/>
              <a:t> clouds are installed at JINR, University of Sofia and </a:t>
            </a:r>
            <a:r>
              <a:rPr lang="en-US" dirty="0" smtClean="0"/>
              <a:t>INRNE.</a:t>
            </a:r>
          </a:p>
          <a:p>
            <a:pPr marL="0" indent="0">
              <a:buNone/>
            </a:pPr>
            <a:r>
              <a:rPr lang="en-US" dirty="0" smtClean="0"/>
              <a:t>During </a:t>
            </a:r>
            <a:r>
              <a:rPr lang="en-US" dirty="0"/>
              <a:t>the first year of the project, an initial integration has been attempted between the JINR and University of Sofia clouds based on </a:t>
            </a:r>
            <a:r>
              <a:rPr lang="en-US" dirty="0" err="1"/>
              <a:t>rOCCI</a:t>
            </a:r>
            <a:r>
              <a:rPr lang="en-US" dirty="0"/>
              <a:t> server combined with </a:t>
            </a:r>
            <a:r>
              <a:rPr lang="en-US" dirty="0" err="1"/>
              <a:t>OpenNebula</a:t>
            </a:r>
            <a:r>
              <a:rPr lang="en-US" dirty="0"/>
              <a:t> Cloud </a:t>
            </a:r>
            <a:r>
              <a:rPr lang="en-US" dirty="0" smtClean="0"/>
              <a:t>Bursting.</a:t>
            </a:r>
          </a:p>
          <a:p>
            <a:pPr marL="0" indent="0">
              <a:buNone/>
            </a:pPr>
            <a:r>
              <a:rPr lang="en-US" dirty="0" smtClean="0"/>
              <a:t>As </a:t>
            </a:r>
            <a:r>
              <a:rPr lang="en-US" dirty="0"/>
              <a:t>result of that, University of Sofia cloud opens its resources to JINR cloud. This is an EGI Cloud integration based on the open OCCI specifications for </a:t>
            </a:r>
            <a:r>
              <a:rPr lang="en-US" dirty="0" err="1"/>
              <a:t>OpenNebula</a:t>
            </a:r>
            <a:r>
              <a:rPr lang="en-US" dirty="0"/>
              <a:t> clouds integration. The opposite integration of JINR cloud to open its resources to University of Sofia has been abandoned</a:t>
            </a:r>
            <a:r>
              <a:rPr lang="en-US" dirty="0" smtClean="0"/>
              <a:t>.</a:t>
            </a:r>
            <a:endParaRPr lang="en-US" dirty="0"/>
          </a:p>
        </p:txBody>
      </p:sp>
    </p:spTree>
    <p:extLst>
      <p:ext uri="{BB962C8B-B14F-4D97-AF65-F5344CB8AC3E}">
        <p14:creationId xmlns:p14="http://schemas.microsoft.com/office/powerpoint/2010/main" val="396285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OpenNebula</a:t>
            </a:r>
            <a:r>
              <a:rPr lang="en-US" dirty="0" smtClean="0"/>
              <a:t> 1/4</a:t>
            </a:r>
            <a:endParaRPr lang="ru-RU" dirty="0"/>
          </a:p>
        </p:txBody>
      </p:sp>
      <p:sp>
        <p:nvSpPr>
          <p:cNvPr id="3" name="Content Placeholder 2"/>
          <p:cNvSpPr>
            <a:spLocks noGrp="1"/>
          </p:cNvSpPr>
          <p:nvPr>
            <p:ph sz="quarter" idx="13"/>
          </p:nvPr>
        </p:nvSpPr>
        <p:spPr>
          <a:xfrm>
            <a:off x="685800" y="2063396"/>
            <a:ext cx="11008217" cy="3551793"/>
          </a:xfrm>
        </p:spPr>
        <p:txBody>
          <a:bodyPr>
            <a:normAutofit/>
          </a:bodyPr>
          <a:lstStyle/>
          <a:p>
            <a:pPr marL="0" indent="0">
              <a:buNone/>
            </a:pPr>
            <a:r>
              <a:rPr lang="en-US" dirty="0" err="1" smtClean="0"/>
              <a:t>OpenNebula</a:t>
            </a:r>
            <a:r>
              <a:rPr lang="en-US" dirty="0" smtClean="0"/>
              <a:t> </a:t>
            </a:r>
            <a:r>
              <a:rPr lang="en-US" dirty="0"/>
              <a:t>is an open source code platform for IaaS clouds (public, private and hybrid). It is based on two main hypervisors: KVM and </a:t>
            </a:r>
            <a:r>
              <a:rPr lang="en-US" dirty="0" err="1"/>
              <a:t>vCenter</a:t>
            </a:r>
            <a:r>
              <a:rPr lang="en-US" dirty="0"/>
              <a:t>.</a:t>
            </a:r>
          </a:p>
          <a:p>
            <a:pPr marL="0" indent="0">
              <a:buNone/>
            </a:pPr>
            <a:r>
              <a:rPr lang="en-US" dirty="0" err="1"/>
              <a:t>OpenNebula</a:t>
            </a:r>
            <a:r>
              <a:rPr lang="en-US" dirty="0"/>
              <a:t> with KVM (Kernel-based Virtual Machine) for Linux kernel offers full its functionality.</a:t>
            </a:r>
          </a:p>
          <a:p>
            <a:pPr marL="0" indent="0">
              <a:buNone/>
            </a:pPr>
            <a:r>
              <a:rPr lang="en-US" dirty="0" err="1"/>
              <a:t>OpenNebula</a:t>
            </a:r>
            <a:r>
              <a:rPr lang="en-US" dirty="0"/>
              <a:t> on </a:t>
            </a:r>
            <a:r>
              <a:rPr lang="en-US" dirty="0" err="1"/>
              <a:t>vCenter</a:t>
            </a:r>
            <a:r>
              <a:rPr lang="en-US" dirty="0"/>
              <a:t> of VMware concept is “cloud of clouds”. It is a multi-tenant cloud layer on existing VMware clouds – a kind of virtual datacenter.</a:t>
            </a:r>
          </a:p>
          <a:p>
            <a:pPr marL="0" indent="0">
              <a:buNone/>
            </a:pPr>
            <a:r>
              <a:rPr lang="en-US" dirty="0" err="1"/>
              <a:t>OpenNebula</a:t>
            </a:r>
            <a:r>
              <a:rPr lang="en-US" dirty="0"/>
              <a:t> is open for many other hypervisors</a:t>
            </a:r>
            <a:r>
              <a:rPr lang="en-US" dirty="0" smtClean="0"/>
              <a:t>.</a:t>
            </a:r>
            <a:endParaRPr lang="en-US" dirty="0"/>
          </a:p>
        </p:txBody>
      </p:sp>
    </p:spTree>
    <p:extLst>
      <p:ext uri="{BB962C8B-B14F-4D97-AF65-F5344CB8AC3E}">
        <p14:creationId xmlns:p14="http://schemas.microsoft.com/office/powerpoint/2010/main" val="315668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OpenNebula</a:t>
            </a:r>
            <a:r>
              <a:rPr lang="en-US" dirty="0" smtClean="0"/>
              <a:t> 2/4</a:t>
            </a:r>
            <a:endParaRPr lang="ru-RU" dirty="0"/>
          </a:p>
        </p:txBody>
      </p:sp>
      <p:sp>
        <p:nvSpPr>
          <p:cNvPr id="3" name="Content Placeholder 2"/>
          <p:cNvSpPr>
            <a:spLocks noGrp="1"/>
          </p:cNvSpPr>
          <p:nvPr>
            <p:ph sz="quarter" idx="13"/>
          </p:nvPr>
        </p:nvSpPr>
        <p:spPr>
          <a:xfrm>
            <a:off x="685800" y="2063396"/>
            <a:ext cx="11008217" cy="3551793"/>
          </a:xfrm>
        </p:spPr>
        <p:txBody>
          <a:bodyPr>
            <a:normAutofit/>
          </a:bodyPr>
          <a:lstStyle/>
          <a:p>
            <a:pPr marL="0" indent="0">
              <a:buNone/>
            </a:pPr>
            <a:r>
              <a:rPr lang="en-US" dirty="0" err="1" smtClean="0"/>
              <a:t>OpenNebula</a:t>
            </a:r>
            <a:r>
              <a:rPr lang="en-US" dirty="0" smtClean="0"/>
              <a:t> </a:t>
            </a:r>
            <a:r>
              <a:rPr lang="en-US" dirty="0"/>
              <a:t>architecture consist of:</a:t>
            </a:r>
          </a:p>
          <a:p>
            <a:r>
              <a:rPr lang="en-US" dirty="0" smtClean="0"/>
              <a:t>Front-end </a:t>
            </a:r>
            <a:r>
              <a:rPr lang="en-US" dirty="0"/>
              <a:t>running </a:t>
            </a:r>
            <a:r>
              <a:rPr lang="en-US" dirty="0" err="1"/>
              <a:t>OpenNebula</a:t>
            </a:r>
            <a:r>
              <a:rPr lang="en-US" dirty="0"/>
              <a:t> services;</a:t>
            </a:r>
          </a:p>
          <a:p>
            <a:r>
              <a:rPr lang="en-US" dirty="0" smtClean="0"/>
              <a:t>Hypervisor-enabled </a:t>
            </a:r>
            <a:r>
              <a:rPr lang="en-US" dirty="0"/>
              <a:t>hosts providing its resources;</a:t>
            </a:r>
          </a:p>
          <a:p>
            <a:r>
              <a:rPr lang="en-US" dirty="0" smtClean="0"/>
              <a:t>Datastores </a:t>
            </a:r>
            <a:r>
              <a:rPr lang="en-US" dirty="0"/>
              <a:t>for virtual machine images;</a:t>
            </a:r>
          </a:p>
          <a:p>
            <a:r>
              <a:rPr lang="en-US" dirty="0" smtClean="0"/>
              <a:t>Physical </a:t>
            </a:r>
            <a:r>
              <a:rPr lang="en-US" dirty="0"/>
              <a:t>network connecting all components</a:t>
            </a:r>
            <a:r>
              <a:rPr lang="en-US" dirty="0" smtClean="0"/>
              <a:t>.</a:t>
            </a:r>
            <a:endParaRPr lang="en-US" dirty="0"/>
          </a:p>
        </p:txBody>
      </p:sp>
    </p:spTree>
    <p:extLst>
      <p:ext uri="{BB962C8B-B14F-4D97-AF65-F5344CB8AC3E}">
        <p14:creationId xmlns:p14="http://schemas.microsoft.com/office/powerpoint/2010/main" val="252809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OpenNebula</a:t>
            </a:r>
            <a:r>
              <a:rPr lang="en-US" dirty="0" smtClean="0"/>
              <a:t> 3/4</a:t>
            </a:r>
            <a:endParaRPr lang="ru-RU" dirty="0"/>
          </a:p>
        </p:txBody>
      </p:sp>
      <p:sp>
        <p:nvSpPr>
          <p:cNvPr id="3" name="Content Placeholder 2"/>
          <p:cNvSpPr>
            <a:spLocks noGrp="1"/>
          </p:cNvSpPr>
          <p:nvPr>
            <p:ph sz="quarter" idx="13"/>
          </p:nvPr>
        </p:nvSpPr>
        <p:spPr>
          <a:xfrm>
            <a:off x="685800" y="2063396"/>
            <a:ext cx="11021096" cy="3538914"/>
          </a:xfrm>
        </p:spPr>
        <p:txBody>
          <a:bodyPr>
            <a:normAutofit lnSpcReduction="10000"/>
          </a:bodyPr>
          <a:lstStyle/>
          <a:p>
            <a:pPr marL="0" indent="0">
              <a:buNone/>
            </a:pPr>
            <a:r>
              <a:rPr lang="en-US" dirty="0" err="1" smtClean="0"/>
              <a:t>OpenNebula</a:t>
            </a:r>
            <a:r>
              <a:rPr lang="en-US" dirty="0" smtClean="0"/>
              <a:t> </a:t>
            </a:r>
            <a:r>
              <a:rPr lang="en-US" dirty="0"/>
              <a:t>supports UNIX like centralized user accounting for administrators, regular users, public users and service users. Regular users access most of the </a:t>
            </a:r>
            <a:r>
              <a:rPr lang="en-US" dirty="0" err="1"/>
              <a:t>OpenNebula</a:t>
            </a:r>
            <a:r>
              <a:rPr lang="en-US" dirty="0"/>
              <a:t> functionality, public users – only basic functionality, and service-users are services accessing </a:t>
            </a:r>
            <a:r>
              <a:rPr lang="en-US" dirty="0" err="1"/>
              <a:t>OpenNebula</a:t>
            </a:r>
            <a:r>
              <a:rPr lang="en-US" dirty="0"/>
              <a:t> functionality.</a:t>
            </a:r>
          </a:p>
          <a:p>
            <a:pPr marL="0" indent="0">
              <a:buNone/>
            </a:pPr>
            <a:r>
              <a:rPr lang="en-US" dirty="0" err="1"/>
              <a:t>OpenNebula</a:t>
            </a:r>
            <a:r>
              <a:rPr lang="en-US" dirty="0"/>
              <a:t> Federation is a cloud layer on clouds. It consists of one master and many slave clouds. Slave clouds are called “zones”. The master centralizes accountings of the zones. Users can choose in which zone to work. Federation of federations is not supported.</a:t>
            </a:r>
          </a:p>
          <a:p>
            <a:pPr marL="0" indent="0">
              <a:buNone/>
            </a:pPr>
            <a:r>
              <a:rPr lang="en-US" dirty="0" err="1"/>
              <a:t>OpenNebula</a:t>
            </a:r>
            <a:r>
              <a:rPr lang="en-US" dirty="0"/>
              <a:t> is an alternative to OpenStack, which is fragmented, immature and too complex, and to VMware, which is too expensive and inflexible.</a:t>
            </a:r>
          </a:p>
          <a:p>
            <a:pPr marL="0" indent="0">
              <a:buNone/>
            </a:pPr>
            <a:endParaRPr lang="ru-RU" dirty="0"/>
          </a:p>
        </p:txBody>
      </p:sp>
    </p:spTree>
    <p:extLst>
      <p:ext uri="{BB962C8B-B14F-4D97-AF65-F5344CB8AC3E}">
        <p14:creationId xmlns:p14="http://schemas.microsoft.com/office/powerpoint/2010/main" val="2488321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OpenNebula</a:t>
            </a:r>
            <a:r>
              <a:rPr lang="en-US" dirty="0" smtClean="0"/>
              <a:t> 4/4</a:t>
            </a:r>
            <a:endParaRPr lang="ru-RU" dirty="0"/>
          </a:p>
        </p:txBody>
      </p:sp>
      <p:sp>
        <p:nvSpPr>
          <p:cNvPr id="3" name="Content Placeholder 2"/>
          <p:cNvSpPr>
            <a:spLocks noGrp="1"/>
          </p:cNvSpPr>
          <p:nvPr>
            <p:ph sz="quarter" idx="13"/>
          </p:nvPr>
        </p:nvSpPr>
        <p:spPr>
          <a:xfrm>
            <a:off x="685800" y="2063396"/>
            <a:ext cx="11021096" cy="3538914"/>
          </a:xfrm>
        </p:spPr>
        <p:txBody>
          <a:bodyPr>
            <a:normAutofit lnSpcReduction="10000"/>
          </a:bodyPr>
          <a:lstStyle/>
          <a:p>
            <a:pPr marL="0" indent="0">
              <a:buNone/>
            </a:pPr>
            <a:r>
              <a:rPr lang="en-US" dirty="0" err="1" smtClean="0"/>
              <a:t>OpenNebula</a:t>
            </a:r>
            <a:r>
              <a:rPr lang="en-US" dirty="0" smtClean="0"/>
              <a:t> </a:t>
            </a:r>
            <a:r>
              <a:rPr lang="en-US" dirty="0"/>
              <a:t>Cloud Bursting unifies local resources with that one provided by remote cloud providers. It offers two specialized drivers for Amazon EC2 and Microsoft Azure, but it is opened to any cloud provider.</a:t>
            </a:r>
          </a:p>
          <a:p>
            <a:pPr marL="0" indent="0">
              <a:buNone/>
            </a:pPr>
            <a:r>
              <a:rPr lang="en-US" dirty="0" err="1"/>
              <a:t>OpenNebula</a:t>
            </a:r>
            <a:r>
              <a:rPr lang="en-US" dirty="0"/>
              <a:t> Cloud Bursting is transparent to administrators and end-users in sense that remote clouds are treated as hosts and hybrid virtual machine templates can run on local hosts and on remote clouds.</a:t>
            </a:r>
          </a:p>
          <a:p>
            <a:pPr marL="0" indent="0">
              <a:buNone/>
            </a:pPr>
            <a:r>
              <a:rPr lang="en-US" dirty="0" err="1"/>
              <a:t>OpenNebula</a:t>
            </a:r>
            <a:r>
              <a:rPr lang="en-US" dirty="0"/>
              <a:t> Cloud Bursting scales local </a:t>
            </a:r>
            <a:r>
              <a:rPr lang="en-US" dirty="0" err="1"/>
              <a:t>OpenNebula</a:t>
            </a:r>
            <a:r>
              <a:rPr lang="en-US" dirty="0"/>
              <a:t> cloud resources with that provided by the remote clouds, but it does not share local resources with the remote clouds. </a:t>
            </a:r>
            <a:r>
              <a:rPr lang="en-US" dirty="0" err="1"/>
              <a:t>OpenNebula</a:t>
            </a:r>
            <a:r>
              <a:rPr lang="en-US" dirty="0"/>
              <a:t> Federation share zone’s resources, but requires centralized accounting management.</a:t>
            </a:r>
          </a:p>
          <a:p>
            <a:pPr marL="0" indent="0">
              <a:buNone/>
            </a:pPr>
            <a:endParaRPr lang="ru-RU" dirty="0"/>
          </a:p>
        </p:txBody>
      </p:sp>
    </p:spTree>
    <p:extLst>
      <p:ext uri="{BB962C8B-B14F-4D97-AF65-F5344CB8AC3E}">
        <p14:creationId xmlns:p14="http://schemas.microsoft.com/office/powerpoint/2010/main" val="272796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Problem</a:t>
            </a:r>
            <a:endParaRPr lang="ru-RU" dirty="0"/>
          </a:p>
        </p:txBody>
      </p:sp>
      <p:sp>
        <p:nvSpPr>
          <p:cNvPr id="3" name="Content Placeholder 2"/>
          <p:cNvSpPr>
            <a:spLocks noGrp="1"/>
          </p:cNvSpPr>
          <p:nvPr>
            <p:ph sz="quarter" idx="13"/>
          </p:nvPr>
        </p:nvSpPr>
        <p:spPr>
          <a:xfrm>
            <a:off x="685800" y="2063396"/>
            <a:ext cx="11021096" cy="3551793"/>
          </a:xfrm>
        </p:spPr>
        <p:txBody>
          <a:bodyPr/>
          <a:lstStyle/>
          <a:p>
            <a:pPr marL="0" indent="0">
              <a:buNone/>
            </a:pPr>
            <a:r>
              <a:rPr lang="en-US" dirty="0"/>
              <a:t>The problem of this kind of integration is that two times client-server architecture is used. In that case, the server is the cloud of University of Sofia and the client is JINR cloud. Integration of JINR cloud resources with University of Sofia cloud has been planned to be done in the same way. This integration opens resources of the server cloud to the client cloud, but retain full control on them and server accounting must be used.</a:t>
            </a:r>
          </a:p>
          <a:p>
            <a:pPr marL="0" indent="0">
              <a:buNone/>
            </a:pPr>
            <a:r>
              <a:rPr lang="en-US" dirty="0"/>
              <a:t>Better approach is </a:t>
            </a:r>
            <a:r>
              <a:rPr lang="en-US" dirty="0" err="1"/>
              <a:t>OpenNebula</a:t>
            </a:r>
            <a:r>
              <a:rPr lang="en-US" dirty="0"/>
              <a:t> Federation, but in that case, only </a:t>
            </a:r>
            <a:r>
              <a:rPr lang="en-US" dirty="0" err="1"/>
              <a:t>OpenNebula</a:t>
            </a:r>
            <a:r>
              <a:rPr lang="en-US" dirty="0"/>
              <a:t> clouds can be integrated with common centralized accounting. Other kind of resources like grids, clusters, HPCs etc. is impossible to integrate</a:t>
            </a:r>
            <a:r>
              <a:rPr lang="en-US" dirty="0" smtClean="0"/>
              <a:t>.</a:t>
            </a:r>
            <a:endParaRPr lang="en-US" dirty="0"/>
          </a:p>
        </p:txBody>
      </p:sp>
    </p:spTree>
    <p:extLst>
      <p:ext uri="{BB962C8B-B14F-4D97-AF65-F5344CB8AC3E}">
        <p14:creationId xmlns:p14="http://schemas.microsoft.com/office/powerpoint/2010/main" val="35417085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25</TotalTime>
  <Words>1600</Words>
  <Application>Microsoft Office PowerPoint</Application>
  <PresentationFormat>Widescreen</PresentationFormat>
  <Paragraphs>60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Impact</vt:lpstr>
      <vt:lpstr>Main Event</vt:lpstr>
      <vt:lpstr>Clouds of JINR, University of Sofia and INRNE - Current State of the Project</vt:lpstr>
      <vt:lpstr>Abstract</vt:lpstr>
      <vt:lpstr>The Project</vt:lpstr>
      <vt:lpstr>Previous Activities</vt:lpstr>
      <vt:lpstr>OpenNebula 1/4</vt:lpstr>
      <vt:lpstr>OpenNebula 2/4</vt:lpstr>
      <vt:lpstr>OpenNebula 3/4</vt:lpstr>
      <vt:lpstr>OpenNebula 4/4</vt:lpstr>
      <vt:lpstr>Architecture Problem</vt:lpstr>
      <vt:lpstr>EGI Cloud &amp; OCCI</vt:lpstr>
      <vt:lpstr>Sharing clouds, grids and hpcs</vt:lpstr>
      <vt:lpstr>DIRAC</vt:lpstr>
      <vt:lpstr>Accounting</vt:lpstr>
      <vt:lpstr>Conclusion 1/2</vt:lpstr>
      <vt:lpstr>Conclusion 2/2</vt:lpstr>
      <vt:lpstr>Acknowledgments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Clouds of JINR, University of Sofia and INRNE - Current State of the Project</dc:title>
  <dc:creator>Vladimir Dimitrov</dc:creator>
  <cp:lastModifiedBy>Vladimir Dimitrov</cp:lastModifiedBy>
  <cp:revision>4</cp:revision>
  <dcterms:created xsi:type="dcterms:W3CDTF">2018-09-04T06:18:08Z</dcterms:created>
  <dcterms:modified xsi:type="dcterms:W3CDTF">2018-09-04T06:43:55Z</dcterms:modified>
</cp:coreProperties>
</file>