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8/31/2018</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8/31/2018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8/31/2018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8/31/2018</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8/31/2018</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8/31/2018</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8/31/2018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8/31/2018</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400" dirty="0"/>
              <a:t>Problems of Date and Time Data Types in Relational Model of Data</a:t>
            </a:r>
            <a:endParaRPr lang="ru-RU" sz="4400" dirty="0"/>
          </a:p>
        </p:txBody>
      </p:sp>
      <p:sp>
        <p:nvSpPr>
          <p:cNvPr id="3" name="Subtitle 2"/>
          <p:cNvSpPr>
            <a:spLocks noGrp="1"/>
          </p:cNvSpPr>
          <p:nvPr>
            <p:ph type="subTitle" idx="1"/>
          </p:nvPr>
        </p:nvSpPr>
        <p:spPr/>
        <p:txBody>
          <a:bodyPr/>
          <a:lstStyle/>
          <a:p>
            <a:r>
              <a:rPr lang="en-US" dirty="0"/>
              <a:t>prof. Vladimir </a:t>
            </a:r>
            <a:r>
              <a:rPr lang="en-US" dirty="0" smtClean="0"/>
              <a:t>Dimitrov, University of Sofia, Bulgaria</a:t>
            </a:r>
            <a:endParaRPr lang="ru-RU" dirty="0"/>
          </a:p>
        </p:txBody>
      </p:sp>
    </p:spTree>
    <p:extLst>
      <p:ext uri="{BB962C8B-B14F-4D97-AF65-F5344CB8AC3E}">
        <p14:creationId xmlns:p14="http://schemas.microsoft.com/office/powerpoint/2010/main" val="4060664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2. The </a:t>
            </a:r>
            <a:r>
              <a:rPr lang="en-US" sz="2800" dirty="0"/>
              <a:t>function called NOW yields for any site the current date and time that are in effect in the time zone of the </a:t>
            </a:r>
            <a:r>
              <a:rPr lang="en-US" sz="2800" dirty="0" smtClean="0"/>
              <a:t>site</a:t>
            </a:r>
            <a:endParaRPr lang="ru-RU" sz="2800" dirty="0"/>
          </a:p>
        </p:txBody>
      </p:sp>
      <p:sp>
        <p:nvSpPr>
          <p:cNvPr id="3" name="Content Placeholder 2"/>
          <p:cNvSpPr>
            <a:spLocks noGrp="1"/>
          </p:cNvSpPr>
          <p:nvPr>
            <p:ph idx="1"/>
          </p:nvPr>
        </p:nvSpPr>
        <p:spPr>
          <a:xfrm>
            <a:off x="685800" y="2194560"/>
            <a:ext cx="11506200" cy="4663440"/>
          </a:xfrm>
        </p:spPr>
        <p:txBody>
          <a:bodyPr/>
          <a:lstStyle/>
          <a:p>
            <a:pPr marL="0" indent="0">
              <a:buNone/>
            </a:pPr>
            <a:r>
              <a:rPr lang="en-US" dirty="0"/>
              <a:t>The function NOW is very simple at first glance, but its implementation has many variations in the currently available database systems. The term “local time” may be the local time of the site from which the session has been initiated, but what if the user cross time zone during the session, for example if he/she is traveling in a plane, train or car?</a:t>
            </a:r>
          </a:p>
          <a:p>
            <a:pPr marL="0" indent="0">
              <a:buNone/>
            </a:pPr>
            <a:r>
              <a:rPr lang="en-US" dirty="0"/>
              <a:t>Another interpretation of the term local time is the database site local time, but if the database is distributed on several time zones, or the DBMS run on a cloud spread on several time zones?</a:t>
            </a:r>
          </a:p>
          <a:p>
            <a:pPr marL="0" indent="0">
              <a:buNone/>
            </a:pPr>
            <a:r>
              <a:rPr lang="en-US" dirty="0"/>
              <a:t>The general solution is simply to fix local time zone in some global parameters of the DBMS</a:t>
            </a:r>
            <a:r>
              <a:rPr lang="en-US" dirty="0" smtClean="0"/>
              <a:t>.</a:t>
            </a:r>
            <a:endParaRPr lang="en-US" dirty="0"/>
          </a:p>
        </p:txBody>
      </p:sp>
    </p:spTree>
    <p:extLst>
      <p:ext uri="{BB962C8B-B14F-4D97-AF65-F5344CB8AC3E}">
        <p14:creationId xmlns:p14="http://schemas.microsoft.com/office/powerpoint/2010/main" val="955010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3. Extraction </a:t>
            </a:r>
            <a:r>
              <a:rPr lang="en-US" sz="3200" dirty="0"/>
              <a:t>of any one or any pair of the three components, a form of </a:t>
            </a:r>
            <a:r>
              <a:rPr lang="en-US" sz="3200" dirty="0" smtClean="0"/>
              <a:t>truncation</a:t>
            </a:r>
            <a:endParaRPr lang="ru-RU" sz="3200" dirty="0"/>
          </a:p>
        </p:txBody>
      </p:sp>
      <p:sp>
        <p:nvSpPr>
          <p:cNvPr id="3" name="Content Placeholder 2"/>
          <p:cNvSpPr>
            <a:spLocks noGrp="1"/>
          </p:cNvSpPr>
          <p:nvPr>
            <p:ph idx="1"/>
          </p:nvPr>
        </p:nvSpPr>
        <p:spPr>
          <a:xfrm>
            <a:off x="685800" y="2194560"/>
            <a:ext cx="11506200" cy="4663440"/>
          </a:xfrm>
        </p:spPr>
        <p:txBody>
          <a:bodyPr>
            <a:normAutofit lnSpcReduction="10000"/>
          </a:bodyPr>
          <a:lstStyle/>
          <a:p>
            <a:pPr marL="0" indent="0">
              <a:buNone/>
            </a:pPr>
            <a:r>
              <a:rPr lang="en-US" dirty="0"/>
              <a:t>Component extraction from dates and times is reasonable to be done only for single component, but not for pairs, triples etc., because some kind of pairs have no reason, like the pair year and day of the month.</a:t>
            </a:r>
          </a:p>
          <a:p>
            <a:pPr marL="0" indent="0">
              <a:buNone/>
            </a:pPr>
            <a:r>
              <a:rPr lang="en-US" dirty="0"/>
              <a:t>There are very many combinations for datetime, but only few of them are usable.</a:t>
            </a:r>
          </a:p>
          <a:p>
            <a:pPr marL="0" indent="0">
              <a:buNone/>
            </a:pPr>
            <a:r>
              <a:rPr lang="en-US" dirty="0"/>
              <a:t>If the user can extract single component, he/she can combine single components in a way that he/she needs.</a:t>
            </a:r>
          </a:p>
          <a:p>
            <a:pPr marL="0" indent="0">
              <a:buNone/>
            </a:pPr>
            <a:r>
              <a:rPr lang="en-US" dirty="0"/>
              <a:t>Implementation of component extraction must be at data manipulation language’s level. At implementation level, this is usually an embedded feature in the programing language if the dates and times are stored as structures for year, month, day, hour, minute and second.</a:t>
            </a:r>
          </a:p>
          <a:p>
            <a:pPr marL="0" indent="0">
              <a:buNone/>
            </a:pPr>
            <a:r>
              <a:rPr lang="en-US" dirty="0"/>
              <a:t>Another possibility is dates and times are stored as ticks passed from the beginning of the epoch. In that case sophisticated conversation from ticks to calendar dates and vice versa must be implemented.</a:t>
            </a:r>
          </a:p>
          <a:p>
            <a:pPr marL="0" indent="0">
              <a:buNone/>
            </a:pPr>
            <a:r>
              <a:rPr lang="en-US" dirty="0"/>
              <a:t>Usually, database systems store dates and times as string of components.</a:t>
            </a:r>
          </a:p>
          <a:p>
            <a:pPr marL="0" indent="0">
              <a:buNone/>
            </a:pPr>
            <a:endParaRPr lang="ru-RU" dirty="0"/>
          </a:p>
        </p:txBody>
      </p:sp>
    </p:spTree>
    <p:extLst>
      <p:ext uri="{BB962C8B-B14F-4D97-AF65-F5344CB8AC3E}">
        <p14:creationId xmlns:p14="http://schemas.microsoft.com/office/powerpoint/2010/main" val="1804419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 Extraction </a:t>
            </a:r>
            <a:r>
              <a:rPr lang="en-US" dirty="0"/>
              <a:t>with rounding of either year alone or year followed by month</a:t>
            </a:r>
            <a:endParaRPr lang="ru-RU" dirty="0"/>
          </a:p>
        </p:txBody>
      </p:sp>
      <p:sp>
        <p:nvSpPr>
          <p:cNvPr id="3" name="Content Placeholder 2"/>
          <p:cNvSpPr>
            <a:spLocks noGrp="1"/>
          </p:cNvSpPr>
          <p:nvPr>
            <p:ph idx="1"/>
          </p:nvPr>
        </p:nvSpPr>
        <p:spPr>
          <a:xfrm>
            <a:off x="685800" y="2194560"/>
            <a:ext cx="11506200" cy="4663440"/>
          </a:xfrm>
        </p:spPr>
        <p:txBody>
          <a:bodyPr/>
          <a:lstStyle/>
          <a:p>
            <a:pPr marL="0" indent="0">
              <a:buNone/>
            </a:pPr>
            <a:r>
              <a:rPr lang="en-US" dirty="0"/>
              <a:t>Extraction with rounding to some finer component is not very useful functionality.</a:t>
            </a:r>
          </a:p>
          <a:p>
            <a:pPr marL="0" indent="0">
              <a:buNone/>
            </a:pPr>
            <a:r>
              <a:rPr lang="en-US" dirty="0"/>
              <a:t>For ISO/DIS 8601:2018 this recommendation can make sense especially for the date and time formats where the finer component is represented with decimal fraction. For example, the component day, if it is the finest component, may contain decimal point and fraction for hour, minute, and second</a:t>
            </a:r>
            <a:r>
              <a:rPr lang="en-US" dirty="0" smtClean="0"/>
              <a:t>.</a:t>
            </a:r>
            <a:endParaRPr lang="en-US" dirty="0"/>
          </a:p>
        </p:txBody>
      </p:sp>
    </p:spTree>
    <p:extLst>
      <p:ext uri="{BB962C8B-B14F-4D97-AF65-F5344CB8AC3E}">
        <p14:creationId xmlns:p14="http://schemas.microsoft.com/office/powerpoint/2010/main" val="2862359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5. Conversion </a:t>
            </a:r>
            <a:r>
              <a:rPr lang="en-US" sz="2400" dirty="0"/>
              <a:t>of the combination year, month, day of the month to the year followed by day of the year, as well as conversion in the opposite </a:t>
            </a:r>
            <a:r>
              <a:rPr lang="en-US" sz="2400" dirty="0" smtClean="0"/>
              <a:t>direction</a:t>
            </a:r>
            <a:endParaRPr lang="ru-RU" sz="2400" dirty="0"/>
          </a:p>
        </p:txBody>
      </p:sp>
      <p:sp>
        <p:nvSpPr>
          <p:cNvPr id="3" name="Content Placeholder 2"/>
          <p:cNvSpPr>
            <a:spLocks noGrp="1"/>
          </p:cNvSpPr>
          <p:nvPr>
            <p:ph idx="1"/>
          </p:nvPr>
        </p:nvSpPr>
        <p:spPr>
          <a:xfrm>
            <a:off x="685800" y="2194560"/>
            <a:ext cx="11506200" cy="4663440"/>
          </a:xfrm>
        </p:spPr>
        <p:txBody>
          <a:bodyPr>
            <a:normAutofit/>
          </a:bodyPr>
          <a:lstStyle/>
          <a:p>
            <a:pPr marL="0" indent="0">
              <a:buNone/>
            </a:pPr>
            <a:r>
              <a:rPr lang="en-US" dirty="0"/>
              <a:t>There are many more formats of the kind year – day of the year, such </a:t>
            </a:r>
            <a:r>
              <a:rPr lang="en-US" dirty="0" smtClean="0"/>
              <a:t>like year </a:t>
            </a:r>
            <a:r>
              <a:rPr lang="en-US" dirty="0"/>
              <a:t>– hour of the year</a:t>
            </a:r>
            <a:r>
              <a:rPr lang="en-US" dirty="0" smtClean="0"/>
              <a:t>; year </a:t>
            </a:r>
            <a:r>
              <a:rPr lang="en-US" dirty="0"/>
              <a:t>– minute of the year</a:t>
            </a:r>
            <a:r>
              <a:rPr lang="en-US" dirty="0" smtClean="0"/>
              <a:t>; year </a:t>
            </a:r>
            <a:r>
              <a:rPr lang="en-US" dirty="0"/>
              <a:t>– second of the </a:t>
            </a:r>
            <a:r>
              <a:rPr lang="en-US" dirty="0" smtClean="0"/>
              <a:t>year etc.</a:t>
            </a:r>
          </a:p>
          <a:p>
            <a:pPr marL="0" indent="0">
              <a:buNone/>
            </a:pPr>
            <a:r>
              <a:rPr lang="en-US" dirty="0"/>
              <a:t>It is clear that a few of these formats are useful, but many more are not. So, must be decided which formats to implement and which ones – not.</a:t>
            </a:r>
          </a:p>
          <a:p>
            <a:pPr marL="0" indent="0">
              <a:buNone/>
            </a:pPr>
            <a:r>
              <a:rPr lang="en-US" dirty="0"/>
              <a:t>The best solution is if the data manipulation language is open to new data types. In that case, the user can create the date and time type he/she needs. Some basic functionality must be implemented like conversion of datetime to year – day of the year, hour, minute, second; to year – minute of the year, second; to year – second of the year etc.</a:t>
            </a:r>
          </a:p>
          <a:p>
            <a:pPr marL="0" indent="0">
              <a:buNone/>
            </a:pPr>
            <a:r>
              <a:rPr lang="en-US" dirty="0"/>
              <a:t>If the date format year – week of the year – day of the week is supported, at least conversion to year, month, and day format must exists.</a:t>
            </a:r>
          </a:p>
          <a:p>
            <a:pPr marL="0" indent="0">
              <a:buNone/>
            </a:pPr>
            <a:r>
              <a:rPr lang="en-US" dirty="0"/>
              <a:t>For conversions with the time, date component must be available, because there are no other way to have information about the leap seconds</a:t>
            </a:r>
            <a:r>
              <a:rPr lang="en-US" dirty="0" smtClean="0"/>
              <a:t>.</a:t>
            </a:r>
            <a:endParaRPr lang="en-US" dirty="0"/>
          </a:p>
          <a:p>
            <a:pPr marL="0" indent="0">
              <a:buNone/>
            </a:pPr>
            <a:endParaRPr lang="ru-RU" dirty="0"/>
          </a:p>
        </p:txBody>
      </p:sp>
    </p:spTree>
    <p:extLst>
      <p:ext uri="{BB962C8B-B14F-4D97-AF65-F5344CB8AC3E}">
        <p14:creationId xmlns:p14="http://schemas.microsoft.com/office/powerpoint/2010/main" val="1820559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6. Computation </a:t>
            </a:r>
            <a:r>
              <a:rPr lang="en-US" sz="3200" dirty="0"/>
              <a:t>of the difference between two dates of similar or distinct external types</a:t>
            </a:r>
            <a:endParaRPr lang="ru-RU" sz="3200" dirty="0"/>
          </a:p>
        </p:txBody>
      </p:sp>
      <p:sp>
        <p:nvSpPr>
          <p:cNvPr id="3" name="Content Placeholder 2"/>
          <p:cNvSpPr>
            <a:spLocks noGrp="1"/>
          </p:cNvSpPr>
          <p:nvPr>
            <p:ph idx="1"/>
          </p:nvPr>
        </p:nvSpPr>
        <p:spPr>
          <a:xfrm>
            <a:off x="685800" y="2194560"/>
            <a:ext cx="11506200" cy="4663440"/>
          </a:xfrm>
        </p:spPr>
        <p:txBody>
          <a:bodyPr>
            <a:normAutofit/>
          </a:bodyPr>
          <a:lstStyle/>
          <a:p>
            <a:pPr marL="0" indent="0">
              <a:buNone/>
            </a:pPr>
            <a:r>
              <a:rPr lang="en-US" dirty="0"/>
              <a:t>The interval between two dates must be in nominal units, because the nominal units are practically used.</a:t>
            </a:r>
          </a:p>
          <a:p>
            <a:pPr marL="0" indent="0">
              <a:buNone/>
            </a:pPr>
            <a:r>
              <a:rPr lang="en-US" dirty="0"/>
              <a:t>What exactly are nominal units? For example, nominal month lasts from a day in the current month until the beginning of the same day in the next month. If such a day in the next month does not exist then the end of the next month is used for such purpose. This rule applies to all other nominal units like year, day, hour and minute.</a:t>
            </a:r>
          </a:p>
          <a:p>
            <a:pPr marL="0" indent="0">
              <a:buNone/>
            </a:pPr>
            <a:r>
              <a:rPr lang="en-US" dirty="0"/>
              <a:t>ISO/DIS 8601:2018 suggests this rule for nominal units, but it is not obligatory rule for the interchanging parties. Even more, the standard suppose that the difference between two date (datetimes or times) can be negative.</a:t>
            </a:r>
          </a:p>
          <a:p>
            <a:pPr marL="0" indent="0">
              <a:buNone/>
            </a:pPr>
            <a:r>
              <a:rPr lang="en-US" dirty="0"/>
              <a:t>The idea behind the interval is that when to the earlier date the interval is added the result would be the second date. In that case, rounding and truncates to the result are not acceptable. The user can extract from the interval its nominal components.</a:t>
            </a:r>
          </a:p>
          <a:p>
            <a:pPr marL="0" indent="0">
              <a:buNone/>
            </a:pPr>
            <a:endParaRPr lang="ru-RU" dirty="0"/>
          </a:p>
        </p:txBody>
      </p:sp>
    </p:spTree>
    <p:extLst>
      <p:ext uri="{BB962C8B-B14F-4D97-AF65-F5344CB8AC3E}">
        <p14:creationId xmlns:p14="http://schemas.microsoft.com/office/powerpoint/2010/main" val="1386977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7. Conversion </a:t>
            </a:r>
            <a:r>
              <a:rPr lang="en-US" sz="2400" dirty="0"/>
              <a:t>of date intervals into years only or months only or days only, using truncation or rounding as specified, if the conversion is from fine units to coarser </a:t>
            </a:r>
            <a:r>
              <a:rPr lang="en-US" sz="2400" dirty="0" smtClean="0"/>
              <a:t>units</a:t>
            </a:r>
            <a:endParaRPr lang="ru-RU" sz="2400" dirty="0"/>
          </a:p>
        </p:txBody>
      </p:sp>
      <p:sp>
        <p:nvSpPr>
          <p:cNvPr id="3" name="Content Placeholder 2"/>
          <p:cNvSpPr>
            <a:spLocks noGrp="1"/>
          </p:cNvSpPr>
          <p:nvPr>
            <p:ph idx="1"/>
          </p:nvPr>
        </p:nvSpPr>
        <p:spPr>
          <a:xfrm>
            <a:off x="685800" y="2194560"/>
            <a:ext cx="11506200" cy="4663440"/>
          </a:xfrm>
        </p:spPr>
        <p:txBody>
          <a:bodyPr/>
          <a:lstStyle/>
          <a:p>
            <a:pPr marL="0" indent="0">
              <a:buNone/>
            </a:pPr>
            <a:r>
              <a:rPr lang="en-US" dirty="0"/>
              <a:t>The user can extract interval components and if he/she want to round them. This must not be a part of the DMBS implementation.</a:t>
            </a:r>
            <a:endParaRPr lang="ru-RU" dirty="0"/>
          </a:p>
        </p:txBody>
      </p:sp>
    </p:spTree>
    <p:extLst>
      <p:ext uri="{BB962C8B-B14F-4D97-AF65-F5344CB8AC3E}">
        <p14:creationId xmlns:p14="http://schemas.microsoft.com/office/powerpoint/2010/main" val="40648267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smtClean="0"/>
              <a:t>8. Arithmetic </a:t>
            </a:r>
            <a:r>
              <a:rPr lang="en-US" sz="2700" dirty="0"/>
              <a:t>on dates, including computation of a date from a given date plus or minus a date interval, without the adoption of dates and date intervals as distinct data </a:t>
            </a:r>
            <a:r>
              <a:rPr lang="en-US" sz="2700" dirty="0" smtClean="0"/>
              <a:t>types</a:t>
            </a:r>
            <a:endParaRPr lang="ru-RU" dirty="0"/>
          </a:p>
        </p:txBody>
      </p:sp>
      <p:sp>
        <p:nvSpPr>
          <p:cNvPr id="3" name="Content Placeholder 2"/>
          <p:cNvSpPr>
            <a:spLocks noGrp="1"/>
          </p:cNvSpPr>
          <p:nvPr>
            <p:ph idx="1"/>
          </p:nvPr>
        </p:nvSpPr>
        <p:spPr>
          <a:xfrm>
            <a:off x="685800" y="2194560"/>
            <a:ext cx="11506200" cy="4663440"/>
          </a:xfrm>
        </p:spPr>
        <p:txBody>
          <a:bodyPr>
            <a:normAutofit/>
          </a:bodyPr>
          <a:lstStyle/>
          <a:p>
            <a:pPr marL="0" indent="0">
              <a:buNone/>
            </a:pPr>
            <a:r>
              <a:rPr lang="en-US" dirty="0"/>
              <a:t>Intervals are composed of nominal components. This means that it is possible day and month components in the interval to have zero value, but this is impossible for them in a date. Therefore, the dates cannot be intervals. That is why the database systems implement intervals as different data type from the dates.</a:t>
            </a:r>
          </a:p>
          <a:p>
            <a:pPr marL="0" indent="0">
              <a:buNone/>
            </a:pPr>
            <a:r>
              <a:rPr lang="en-US" dirty="0"/>
              <a:t>Allowed arithmetic with dates (datetimes) and intervals is:</a:t>
            </a:r>
          </a:p>
          <a:p>
            <a:r>
              <a:rPr lang="en-US" dirty="0" smtClean="0"/>
              <a:t>difference </a:t>
            </a:r>
            <a:r>
              <a:rPr lang="en-US" dirty="0"/>
              <a:t>of two dates (datetimes) gives an interval;</a:t>
            </a:r>
          </a:p>
          <a:p>
            <a:r>
              <a:rPr lang="en-US" dirty="0" smtClean="0"/>
              <a:t>to </a:t>
            </a:r>
            <a:r>
              <a:rPr lang="en-US" dirty="0"/>
              <a:t>a date (datetime) an interval can be added and the result is another valid date;</a:t>
            </a:r>
          </a:p>
          <a:p>
            <a:r>
              <a:rPr lang="en-US" dirty="0" smtClean="0"/>
              <a:t>from </a:t>
            </a:r>
            <a:r>
              <a:rPr lang="en-US" dirty="0"/>
              <a:t>a date (datetime) an interval can be subtracted and the result is another valid </a:t>
            </a:r>
            <a:r>
              <a:rPr lang="en-US" dirty="0" smtClean="0"/>
              <a:t>date.</a:t>
            </a:r>
            <a:endParaRPr lang="en-US" dirty="0"/>
          </a:p>
          <a:p>
            <a:pPr marL="0" indent="0">
              <a:buNone/>
            </a:pPr>
            <a:r>
              <a:rPr lang="en-US" dirty="0"/>
              <a:t>Arithmetic with only times is not well defined.</a:t>
            </a:r>
          </a:p>
          <a:p>
            <a:pPr marL="0" indent="0">
              <a:buNone/>
            </a:pPr>
            <a:endParaRPr lang="ru-RU" dirty="0"/>
          </a:p>
        </p:txBody>
      </p:sp>
    </p:spTree>
    <p:extLst>
      <p:ext uri="{BB962C8B-B14F-4D97-AF65-F5344CB8AC3E}">
        <p14:creationId xmlns:p14="http://schemas.microsoft.com/office/powerpoint/2010/main" val="3835795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9. Pairwise </a:t>
            </a:r>
            <a:r>
              <a:rPr lang="en-US" sz="2800" dirty="0"/>
              <a:t>comparison of dates, including testing of pairs of dates to see which is the more recent and which is the less recent</a:t>
            </a:r>
            <a:endParaRPr lang="ru-RU" sz="2800" dirty="0"/>
          </a:p>
        </p:txBody>
      </p:sp>
      <p:sp>
        <p:nvSpPr>
          <p:cNvPr id="3" name="Content Placeholder 2"/>
          <p:cNvSpPr>
            <a:spLocks noGrp="1"/>
          </p:cNvSpPr>
          <p:nvPr>
            <p:ph idx="1"/>
          </p:nvPr>
        </p:nvSpPr>
        <p:spPr>
          <a:xfrm>
            <a:off x="685800" y="2194560"/>
            <a:ext cx="11506200" cy="4663440"/>
          </a:xfrm>
        </p:spPr>
        <p:txBody>
          <a:bodyPr/>
          <a:lstStyle/>
          <a:p>
            <a:pPr marL="0" indent="0">
              <a:buNone/>
            </a:pPr>
            <a:r>
              <a:rPr lang="en-US" dirty="0"/>
              <a:t>Comparison supposes that some ordering exists in the domain.</a:t>
            </a:r>
            <a:endParaRPr lang="ru-RU" dirty="0"/>
          </a:p>
        </p:txBody>
      </p:sp>
    </p:spTree>
    <p:extLst>
      <p:ext uri="{BB962C8B-B14F-4D97-AF65-F5344CB8AC3E}">
        <p14:creationId xmlns:p14="http://schemas.microsoft.com/office/powerpoint/2010/main" val="789777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Finding </a:t>
            </a:r>
            <a:r>
              <a:rPr lang="en-US" dirty="0"/>
              <a:t>the most recent date of a collection</a:t>
            </a:r>
            <a:endParaRPr lang="ru-RU" dirty="0"/>
          </a:p>
        </p:txBody>
      </p:sp>
      <p:sp>
        <p:nvSpPr>
          <p:cNvPr id="3" name="Content Placeholder 2"/>
          <p:cNvSpPr>
            <a:spLocks noGrp="1"/>
          </p:cNvSpPr>
          <p:nvPr>
            <p:ph idx="1"/>
          </p:nvPr>
        </p:nvSpPr>
        <p:spPr>
          <a:xfrm>
            <a:off x="685800" y="2194560"/>
            <a:ext cx="11506200" cy="4663440"/>
          </a:xfrm>
        </p:spPr>
        <p:txBody>
          <a:bodyPr/>
          <a:lstStyle/>
          <a:p>
            <a:pPr marL="0" indent="0">
              <a:buNone/>
            </a:pPr>
            <a:r>
              <a:rPr lang="en-US" dirty="0"/>
              <a:t>The key term, here, is the “collection”. In the context of relational model of data, collection of data must be a set of values from the same domain or base type. Here, base types are date, time and datetime. All other external dates and times are domains (in SQL distinct types) based on them.</a:t>
            </a:r>
            <a:endParaRPr lang="ru-RU" dirty="0"/>
          </a:p>
        </p:txBody>
      </p:sp>
    </p:spTree>
    <p:extLst>
      <p:ext uri="{BB962C8B-B14F-4D97-AF65-F5344CB8AC3E}">
        <p14:creationId xmlns:p14="http://schemas.microsoft.com/office/powerpoint/2010/main" val="10536177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 Finding </a:t>
            </a:r>
            <a:r>
              <a:rPr lang="en-US" dirty="0"/>
              <a:t>the least recent date of a collection</a:t>
            </a:r>
            <a:endParaRPr lang="ru-RU" dirty="0"/>
          </a:p>
        </p:txBody>
      </p:sp>
      <p:sp>
        <p:nvSpPr>
          <p:cNvPr id="3" name="Content Placeholder 2"/>
          <p:cNvSpPr>
            <a:spLocks noGrp="1"/>
          </p:cNvSpPr>
          <p:nvPr>
            <p:ph idx="1"/>
          </p:nvPr>
        </p:nvSpPr>
        <p:spPr>
          <a:xfrm>
            <a:off x="685800" y="2194560"/>
            <a:ext cx="11506200" cy="4663440"/>
          </a:xfrm>
        </p:spPr>
        <p:txBody>
          <a:bodyPr/>
          <a:lstStyle/>
          <a:p>
            <a:pPr marL="0" indent="0">
              <a:buNone/>
            </a:pPr>
            <a:r>
              <a:rPr lang="en-US" dirty="0"/>
              <a:t>Here, the above considerations are applied.</a:t>
            </a:r>
            <a:endParaRPr lang="ru-RU" dirty="0"/>
          </a:p>
        </p:txBody>
      </p:sp>
    </p:spTree>
    <p:extLst>
      <p:ext uri="{BB962C8B-B14F-4D97-AF65-F5344CB8AC3E}">
        <p14:creationId xmlns:p14="http://schemas.microsoft.com/office/powerpoint/2010/main" val="590623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a:t>
            </a:r>
            <a:endParaRPr lang="ru-RU" dirty="0"/>
          </a:p>
        </p:txBody>
      </p:sp>
      <p:sp>
        <p:nvSpPr>
          <p:cNvPr id="3" name="Content Placeholder 2"/>
          <p:cNvSpPr>
            <a:spLocks noGrp="1"/>
          </p:cNvSpPr>
          <p:nvPr>
            <p:ph idx="1"/>
          </p:nvPr>
        </p:nvSpPr>
        <p:spPr>
          <a:xfrm>
            <a:off x="685799" y="2194560"/>
            <a:ext cx="11394583" cy="4663440"/>
          </a:xfrm>
        </p:spPr>
        <p:txBody>
          <a:bodyPr/>
          <a:lstStyle/>
          <a:p>
            <a:pPr marL="0" indent="0">
              <a:buNone/>
            </a:pPr>
            <a:r>
              <a:rPr lang="en-US" dirty="0" smtClean="0"/>
              <a:t>Several </a:t>
            </a:r>
            <a:r>
              <a:rPr lang="en-US" dirty="0"/>
              <a:t>years after the initial announcement of the relational model of data, Codd published a review on the model, so called Version 2. This review is based on the experience of relational database systems implementation in the intermediate period. One of the main corrections are recommendation on date and time data types. This paper reinvestigate the topic from the nowadays point of view.</a:t>
            </a:r>
            <a:endParaRPr lang="ru-RU" dirty="0"/>
          </a:p>
        </p:txBody>
      </p:sp>
    </p:spTree>
    <p:extLst>
      <p:ext uri="{BB962C8B-B14F-4D97-AF65-F5344CB8AC3E}">
        <p14:creationId xmlns:p14="http://schemas.microsoft.com/office/powerpoint/2010/main" val="38506226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 All </a:t>
            </a:r>
            <a:r>
              <a:rPr lang="en-US" dirty="0"/>
              <a:t>varieties of joins based on comparing dates</a:t>
            </a:r>
            <a:endParaRPr lang="ru-RU" dirty="0"/>
          </a:p>
        </p:txBody>
      </p:sp>
      <p:sp>
        <p:nvSpPr>
          <p:cNvPr id="3" name="Content Placeholder 2"/>
          <p:cNvSpPr>
            <a:spLocks noGrp="1"/>
          </p:cNvSpPr>
          <p:nvPr>
            <p:ph idx="1"/>
          </p:nvPr>
        </p:nvSpPr>
        <p:spPr>
          <a:xfrm>
            <a:off x="685800" y="2194560"/>
            <a:ext cx="11506200" cy="4663440"/>
          </a:xfrm>
        </p:spPr>
        <p:txBody>
          <a:bodyPr/>
          <a:lstStyle/>
          <a:p>
            <a:pPr marL="0" indent="0">
              <a:buNone/>
            </a:pPr>
            <a:r>
              <a:rPr lang="en-US" dirty="0"/>
              <a:t>In RMD-2, joins require both columns to be from the same domain or base type. In this case, domains are based on the base types date, time and datetime. Therefore, both column must have as base type date, time or datetime.</a:t>
            </a:r>
            <a:endParaRPr lang="ru-RU" dirty="0"/>
          </a:p>
        </p:txBody>
      </p:sp>
    </p:spTree>
    <p:extLst>
      <p:ext uri="{BB962C8B-B14F-4D97-AF65-F5344CB8AC3E}">
        <p14:creationId xmlns:p14="http://schemas.microsoft.com/office/powerpoint/2010/main" val="42037340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13. The </a:t>
            </a:r>
            <a:r>
              <a:rPr lang="en-US" dirty="0"/>
              <a:t>ability to report dates in at least one of the following formats: </a:t>
            </a:r>
            <a:r>
              <a:rPr lang="en-US" dirty="0" smtClean="0"/>
              <a:t>D,M,Y</a:t>
            </a:r>
            <a:r>
              <a:rPr lang="en-US" dirty="0"/>
              <a:t>; M,D,Y; Y,M,D</a:t>
            </a:r>
            <a:endParaRPr lang="ru-RU" dirty="0"/>
          </a:p>
        </p:txBody>
      </p:sp>
      <p:sp>
        <p:nvSpPr>
          <p:cNvPr id="3" name="Content Placeholder 2"/>
          <p:cNvSpPr>
            <a:spLocks noGrp="1"/>
          </p:cNvSpPr>
          <p:nvPr>
            <p:ph idx="1"/>
          </p:nvPr>
        </p:nvSpPr>
        <p:spPr>
          <a:xfrm>
            <a:off x="685800" y="2194560"/>
            <a:ext cx="11506200" cy="4663440"/>
          </a:xfrm>
        </p:spPr>
        <p:txBody>
          <a:bodyPr/>
          <a:lstStyle/>
          <a:p>
            <a:pPr marL="0" indent="0">
              <a:buNone/>
            </a:pPr>
            <a:r>
              <a:rPr lang="en-US" dirty="0"/>
              <a:t>Most of currently available database systems support this recommendation. The problem is with some exotic and rare calendars.</a:t>
            </a:r>
            <a:endParaRPr lang="ru-RU" dirty="0"/>
          </a:p>
        </p:txBody>
      </p:sp>
    </p:spTree>
    <p:extLst>
      <p:ext uri="{BB962C8B-B14F-4D97-AF65-F5344CB8AC3E}">
        <p14:creationId xmlns:p14="http://schemas.microsoft.com/office/powerpoint/2010/main" val="37166631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14. Two </a:t>
            </a:r>
            <a:r>
              <a:rPr lang="en-US" dirty="0"/>
              <a:t>types of date-conversion functions: </a:t>
            </a:r>
            <a:r>
              <a:rPr lang="en-US" dirty="0" smtClean="0"/>
              <a:t>DATE_IN and DATE_OUT</a:t>
            </a:r>
            <a:endParaRPr lang="ru-RU" dirty="0"/>
          </a:p>
        </p:txBody>
      </p:sp>
      <p:sp>
        <p:nvSpPr>
          <p:cNvPr id="3" name="Content Placeholder 2"/>
          <p:cNvSpPr>
            <a:spLocks noGrp="1"/>
          </p:cNvSpPr>
          <p:nvPr>
            <p:ph idx="1"/>
          </p:nvPr>
        </p:nvSpPr>
        <p:spPr>
          <a:xfrm>
            <a:off x="685800" y="2194560"/>
            <a:ext cx="11506200" cy="4663440"/>
          </a:xfrm>
        </p:spPr>
        <p:txBody>
          <a:bodyPr/>
          <a:lstStyle/>
          <a:p>
            <a:pPr marL="0" indent="0">
              <a:buNone/>
            </a:pPr>
            <a:r>
              <a:rPr lang="en-US" dirty="0"/>
              <a:t>These two date conversion functions stay aside from all other considerations. The data manipulation language has reach set of data types for dates and times. The DBMS implements date, time and datetime. Conversion of external data types to internal ones is a problem of the language translator (interpreter) but not a user or implementation problem.</a:t>
            </a:r>
            <a:endParaRPr lang="ru-RU" dirty="0"/>
          </a:p>
        </p:txBody>
      </p:sp>
    </p:spTree>
    <p:extLst>
      <p:ext uri="{BB962C8B-B14F-4D97-AF65-F5344CB8AC3E}">
        <p14:creationId xmlns:p14="http://schemas.microsoft.com/office/powerpoint/2010/main" val="29730518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endParaRPr lang="ru-RU" dirty="0"/>
          </a:p>
        </p:txBody>
      </p:sp>
      <p:sp>
        <p:nvSpPr>
          <p:cNvPr id="3" name="Content Placeholder 2"/>
          <p:cNvSpPr>
            <a:spLocks noGrp="1"/>
          </p:cNvSpPr>
          <p:nvPr>
            <p:ph idx="1"/>
          </p:nvPr>
        </p:nvSpPr>
        <p:spPr>
          <a:xfrm>
            <a:off x="685800" y="2194560"/>
            <a:ext cx="11506200" cy="4663440"/>
          </a:xfrm>
        </p:spPr>
        <p:txBody>
          <a:bodyPr/>
          <a:lstStyle/>
          <a:p>
            <a:pPr marL="0" indent="0">
              <a:buNone/>
            </a:pPr>
            <a:r>
              <a:rPr lang="en-US" dirty="0"/>
              <a:t>Recommendations listed here with the comments on them can be used as methodology for dates and times. Some of above-mentioned functionalities are implemented in the currently available database systems. Other functionalities can be implemented in SQL. There are no need to wait for a DBMS that totally supports date and time recommendations.</a:t>
            </a:r>
          </a:p>
          <a:p>
            <a:pPr marL="0" indent="0">
              <a:buNone/>
            </a:pPr>
            <a:r>
              <a:rPr lang="en-US" dirty="0"/>
              <a:t>Even, it is possible to implement all above recommendations with different date and time representations from the DBMS native one.</a:t>
            </a:r>
          </a:p>
          <a:p>
            <a:pPr marL="0" indent="0">
              <a:buNone/>
            </a:pPr>
            <a:endParaRPr lang="ru-RU" dirty="0"/>
          </a:p>
        </p:txBody>
      </p:sp>
    </p:spTree>
    <p:extLst>
      <p:ext uri="{BB962C8B-B14F-4D97-AF65-F5344CB8AC3E}">
        <p14:creationId xmlns:p14="http://schemas.microsoft.com/office/powerpoint/2010/main" val="25693146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a:t>
            </a:r>
            <a:r>
              <a:rPr lang="en-US" smtClean="0"/>
              <a:t>your attention</a:t>
            </a:r>
            <a:endParaRPr lang="ru-RU"/>
          </a:p>
        </p:txBody>
      </p:sp>
      <p:sp>
        <p:nvSpPr>
          <p:cNvPr id="3" name="Content Placeholder 2"/>
          <p:cNvSpPr>
            <a:spLocks noGrp="1"/>
          </p:cNvSpPr>
          <p:nvPr>
            <p:ph idx="1"/>
          </p:nvPr>
        </p:nvSpPr>
        <p:spPr/>
        <p:txBody>
          <a:bodyPr/>
          <a:lstStyle/>
          <a:p>
            <a:pPr marL="0" indent="0">
              <a:buNone/>
            </a:pPr>
            <a:r>
              <a:rPr lang="en-US" dirty="0" smtClean="0"/>
              <a:t>Questions?</a:t>
            </a:r>
            <a:endParaRPr lang="ru-RU" dirty="0"/>
          </a:p>
        </p:txBody>
      </p:sp>
    </p:spTree>
    <p:extLst>
      <p:ext uri="{BB962C8B-B14F-4D97-AF65-F5344CB8AC3E}">
        <p14:creationId xmlns:p14="http://schemas.microsoft.com/office/powerpoint/2010/main" val="209193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1/2</a:t>
            </a:r>
            <a:endParaRPr lang="ru-RU" dirty="0"/>
          </a:p>
        </p:txBody>
      </p:sp>
      <p:sp>
        <p:nvSpPr>
          <p:cNvPr id="3" name="Content Placeholder 2"/>
          <p:cNvSpPr>
            <a:spLocks noGrp="1"/>
          </p:cNvSpPr>
          <p:nvPr>
            <p:ph idx="1"/>
          </p:nvPr>
        </p:nvSpPr>
        <p:spPr>
          <a:xfrm>
            <a:off x="685800" y="2194560"/>
            <a:ext cx="11506200" cy="4663440"/>
          </a:xfrm>
        </p:spPr>
        <p:txBody>
          <a:bodyPr>
            <a:normAutofit/>
          </a:bodyPr>
          <a:lstStyle/>
          <a:p>
            <a:pPr marL="0" indent="0">
              <a:buNone/>
            </a:pPr>
            <a:r>
              <a:rPr lang="en-US" dirty="0"/>
              <a:t>Every computer system is a hierarchy of virtual machines: hardware, BIOS, operating system, system software (programming languages, database systems, run-times), middleware, application. Every such a “virtual machine” uses its own system clock and date-time representation. Usually, system clocks and date-time representations are incompatible with each other that is a stable source for vulnerabilities. The most popular among these vulnerabilities is Year 2000 problem.</a:t>
            </a:r>
          </a:p>
          <a:p>
            <a:pPr marL="0" indent="0">
              <a:buNone/>
            </a:pPr>
            <a:r>
              <a:rPr lang="en-US" dirty="0"/>
              <a:t>The system clock’s time scale begins from some fixed time point called “epoch start” and ends in another time point – “epoch end”. The time scale is discrete based on some fixed tick, like seconds, milliseconds etc. The time points are measured in the number of ticks since the epoch start</a:t>
            </a:r>
            <a:r>
              <a:rPr lang="en-US" dirty="0" smtClean="0"/>
              <a:t>.</a:t>
            </a:r>
            <a:endParaRPr lang="en-US" dirty="0"/>
          </a:p>
        </p:txBody>
      </p:sp>
    </p:spTree>
    <p:extLst>
      <p:ext uri="{BB962C8B-B14F-4D97-AF65-F5344CB8AC3E}">
        <p14:creationId xmlns:p14="http://schemas.microsoft.com/office/powerpoint/2010/main" val="3353895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2/2</a:t>
            </a:r>
            <a:endParaRPr lang="ru-RU" dirty="0"/>
          </a:p>
        </p:txBody>
      </p:sp>
      <p:sp>
        <p:nvSpPr>
          <p:cNvPr id="3" name="Content Placeholder 2"/>
          <p:cNvSpPr>
            <a:spLocks noGrp="1"/>
          </p:cNvSpPr>
          <p:nvPr>
            <p:ph idx="1"/>
          </p:nvPr>
        </p:nvSpPr>
        <p:spPr>
          <a:xfrm>
            <a:off x="685800" y="2194560"/>
            <a:ext cx="11506200" cy="4663440"/>
          </a:xfrm>
        </p:spPr>
        <p:txBody>
          <a:bodyPr>
            <a:normAutofit/>
          </a:bodyPr>
          <a:lstStyle/>
          <a:p>
            <a:pPr marL="0" indent="0">
              <a:buNone/>
            </a:pPr>
            <a:r>
              <a:rPr lang="en-US" dirty="0"/>
              <a:t>For example, UNIX and </a:t>
            </a:r>
            <a:r>
              <a:rPr lang="en-US" dirty="0" err="1"/>
              <a:t>Posix</a:t>
            </a:r>
            <a:r>
              <a:rPr lang="en-US" dirty="0"/>
              <a:t> system’s epoch begins at 1970-01-01T00:00:0Z, the tick is one second. Date-time is stored in 32-bits or 64-bits signed integer. This means that for 32-bits systems, epoch ends at 2038-01-19T03:14:07Z, or in other words it is Year 2038 problem.</a:t>
            </a:r>
          </a:p>
          <a:p>
            <a:pPr marL="0" indent="0">
              <a:buNone/>
            </a:pPr>
            <a:r>
              <a:rPr lang="en-US" dirty="0" smtClean="0"/>
              <a:t>Microsoft </a:t>
            </a:r>
            <a:r>
              <a:rPr lang="en-US" dirty="0"/>
              <a:t>supports several epochs for their offerings, but the tick is 100 nanoseconds.</a:t>
            </a:r>
          </a:p>
          <a:p>
            <a:pPr marL="0" indent="0">
              <a:buNone/>
            </a:pPr>
            <a:r>
              <a:rPr lang="en-US" dirty="0"/>
              <a:t>Datetime functions convert time points into calendar dates and times using information about leap seconds, time zones, daylight saving times etc.</a:t>
            </a:r>
          </a:p>
          <a:p>
            <a:pPr marL="0" indent="0">
              <a:buNone/>
            </a:pPr>
            <a:endParaRPr lang="ru-RU" dirty="0"/>
          </a:p>
        </p:txBody>
      </p:sp>
    </p:spTree>
    <p:extLst>
      <p:ext uri="{BB962C8B-B14F-4D97-AF65-F5344CB8AC3E}">
        <p14:creationId xmlns:p14="http://schemas.microsoft.com/office/powerpoint/2010/main" val="3353895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Relational model of data</a:t>
            </a:r>
            <a:br>
              <a:rPr lang="en-US" dirty="0" smtClean="0"/>
            </a:br>
            <a:r>
              <a:rPr lang="en-US" dirty="0" smtClean="0"/>
              <a:t>dates and times </a:t>
            </a:r>
            <a:endParaRPr lang="ru-RU" dirty="0"/>
          </a:p>
        </p:txBody>
      </p:sp>
      <p:sp>
        <p:nvSpPr>
          <p:cNvPr id="3" name="Content Placeholder 2"/>
          <p:cNvSpPr>
            <a:spLocks noGrp="1"/>
          </p:cNvSpPr>
          <p:nvPr>
            <p:ph idx="1"/>
          </p:nvPr>
        </p:nvSpPr>
        <p:spPr>
          <a:xfrm>
            <a:off x="685800" y="2194560"/>
            <a:ext cx="11506200" cy="4663440"/>
          </a:xfrm>
        </p:spPr>
        <p:txBody>
          <a:bodyPr>
            <a:normAutofit/>
          </a:bodyPr>
          <a:lstStyle/>
          <a:p>
            <a:pPr marL="0" indent="0">
              <a:buNone/>
            </a:pPr>
            <a:r>
              <a:rPr lang="en-US" dirty="0"/>
              <a:t>In the initial representation of the relational model of </a:t>
            </a:r>
            <a:r>
              <a:rPr lang="en-US" dirty="0" smtClean="0"/>
              <a:t>data, </a:t>
            </a:r>
            <a:r>
              <a:rPr lang="en-US" dirty="0"/>
              <a:t>Codd introduced the domains as sets of atomic data. Date and time data types are very important business data, and in the next version of the model, so called RMD-2 (Relational Model of Data – Version 2), he defined four classes date and time data types (RT-4 – RT-7). There are 14 specific recommendation for dates listed in RT-4, and 12 for times in RT-7.</a:t>
            </a:r>
          </a:p>
          <a:p>
            <a:pPr marL="0" indent="0">
              <a:buNone/>
            </a:pPr>
            <a:r>
              <a:rPr lang="en-US" dirty="0"/>
              <a:t>Initial implementations did not pay much attention on dates and times. Usually, they were local dates and times, based on the operating system clock or the programming language’s system clock used for DBMS implementation. The next generations of DBMS’s have more sophisticated dates and times with time zones etc., but continue to support compatibility with these early date and time data types.</a:t>
            </a:r>
          </a:p>
          <a:p>
            <a:pPr marL="0" indent="0">
              <a:buNone/>
            </a:pPr>
            <a:endParaRPr lang="ru-RU" dirty="0"/>
          </a:p>
        </p:txBody>
      </p:sp>
    </p:spTree>
    <p:extLst>
      <p:ext uri="{BB962C8B-B14F-4D97-AF65-F5344CB8AC3E}">
        <p14:creationId xmlns:p14="http://schemas.microsoft.com/office/powerpoint/2010/main" val="2363949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 standards</a:t>
            </a:r>
            <a:endParaRPr lang="ru-RU" dirty="0"/>
          </a:p>
        </p:txBody>
      </p:sp>
      <p:sp>
        <p:nvSpPr>
          <p:cNvPr id="3" name="Content Placeholder 2"/>
          <p:cNvSpPr>
            <a:spLocks noGrp="1"/>
          </p:cNvSpPr>
          <p:nvPr>
            <p:ph idx="1"/>
          </p:nvPr>
        </p:nvSpPr>
        <p:spPr>
          <a:xfrm>
            <a:off x="685800" y="2194560"/>
            <a:ext cx="11506200" cy="4663440"/>
          </a:xfrm>
        </p:spPr>
        <p:txBody>
          <a:bodyPr/>
          <a:lstStyle/>
          <a:p>
            <a:pPr marL="0" indent="0">
              <a:buNone/>
            </a:pPr>
            <a:r>
              <a:rPr lang="en-US" dirty="0"/>
              <a:t>ISO tries to put some order introducing standards for date and time formats for data </a:t>
            </a:r>
            <a:r>
              <a:rPr lang="en-US" dirty="0" smtClean="0"/>
              <a:t>interchange </a:t>
            </a:r>
            <a:r>
              <a:rPr lang="en-US" dirty="0"/>
              <a:t>and for </a:t>
            </a:r>
            <a:r>
              <a:rPr lang="en-US" dirty="0" smtClean="0"/>
              <a:t>SQL. </a:t>
            </a:r>
            <a:r>
              <a:rPr lang="en-US" dirty="0"/>
              <a:t>These standards fix the current state of the art introducing more features as “interchanging parts agreements” or “implementer’s option”.</a:t>
            </a:r>
            <a:endParaRPr lang="ru-RU" dirty="0"/>
          </a:p>
        </p:txBody>
      </p:sp>
    </p:spTree>
    <p:extLst>
      <p:ext uri="{BB962C8B-B14F-4D97-AF65-F5344CB8AC3E}">
        <p14:creationId xmlns:p14="http://schemas.microsoft.com/office/powerpoint/2010/main" val="2576831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RT-4 &amp; RT-5</a:t>
            </a:r>
            <a:endParaRPr lang="ru-RU" dirty="0"/>
          </a:p>
        </p:txBody>
      </p:sp>
      <p:sp>
        <p:nvSpPr>
          <p:cNvPr id="3" name="Content Placeholder 2"/>
          <p:cNvSpPr>
            <a:spLocks noGrp="1"/>
          </p:cNvSpPr>
          <p:nvPr>
            <p:ph idx="1"/>
          </p:nvPr>
        </p:nvSpPr>
        <p:spPr>
          <a:xfrm>
            <a:off x="685800" y="2194560"/>
            <a:ext cx="11506200" cy="4663440"/>
          </a:xfrm>
        </p:spPr>
        <p:txBody>
          <a:bodyPr>
            <a:normAutofit/>
          </a:bodyPr>
          <a:lstStyle/>
          <a:p>
            <a:pPr marL="0" indent="0">
              <a:buNone/>
            </a:pPr>
            <a:r>
              <a:rPr lang="en-US" dirty="0"/>
              <a:t>RT-4: From the user's standpoint, dates appear to be treated by the DBMS as if they were atomic values. However, the DBMS supports functions that are capable of treating as separate components the year, month, and day of the month.</a:t>
            </a:r>
          </a:p>
          <a:p>
            <a:pPr marL="0" indent="0">
              <a:buNone/>
            </a:pPr>
            <a:r>
              <a:rPr lang="en-US" dirty="0"/>
              <a:t>RT-5: From the user's standpoint, clock times appear to be treated by the DBMS as if they were atomic values. The DBMS however, supports functions that are capable of treating as separate components the hours, minutes of the hour, and seconds of the minute. The services provided include counterparts to the first 12 of the 14 services listed in the discussion of RT-4</a:t>
            </a:r>
            <a:r>
              <a:rPr lang="en-US" dirty="0" smtClean="0"/>
              <a:t>.</a:t>
            </a:r>
            <a:endParaRPr lang="en-US" dirty="0"/>
          </a:p>
        </p:txBody>
      </p:sp>
    </p:spTree>
    <p:extLst>
      <p:ext uri="{BB962C8B-B14F-4D97-AF65-F5344CB8AC3E}">
        <p14:creationId xmlns:p14="http://schemas.microsoft.com/office/powerpoint/2010/main" val="451251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RT-6 &amp; RT-7</a:t>
            </a:r>
            <a:endParaRPr lang="ru-RU" dirty="0"/>
          </a:p>
        </p:txBody>
      </p:sp>
      <p:sp>
        <p:nvSpPr>
          <p:cNvPr id="3" name="Content Placeholder 2"/>
          <p:cNvSpPr>
            <a:spLocks noGrp="1"/>
          </p:cNvSpPr>
          <p:nvPr>
            <p:ph idx="1"/>
          </p:nvPr>
        </p:nvSpPr>
        <p:spPr>
          <a:xfrm>
            <a:off x="685800" y="2194560"/>
            <a:ext cx="11506200" cy="4663440"/>
          </a:xfrm>
        </p:spPr>
        <p:txBody>
          <a:bodyPr>
            <a:normAutofit/>
          </a:bodyPr>
          <a:lstStyle/>
          <a:p>
            <a:pPr marL="0" indent="0">
              <a:buNone/>
            </a:pPr>
            <a:r>
              <a:rPr lang="en-US" dirty="0" smtClean="0"/>
              <a:t>RT-6</a:t>
            </a:r>
            <a:r>
              <a:rPr lang="en-US" dirty="0"/>
              <a:t>: The DBMS supports a composite data type consisting of the data type DATE coupled with the data type TIME, allowing the functions applicable to dates alone or times alone to be applied to combinations in which DATE plays the role of the high-order part and TIME the low-order part.</a:t>
            </a:r>
          </a:p>
          <a:p>
            <a:pPr marL="0" indent="0">
              <a:buNone/>
            </a:pPr>
            <a:r>
              <a:rPr lang="en-US" dirty="0"/>
              <a:t>RT-7: The DBMS supports (1) the conversion of every date-time pair from any specified time zone to Greenwich date and Greenwich mean time, and (2) the inverse conversion of Greenwich date-time pairs back into a specified time zone.</a:t>
            </a:r>
          </a:p>
        </p:txBody>
      </p:sp>
    </p:spTree>
    <p:extLst>
      <p:ext uri="{BB962C8B-B14F-4D97-AF65-F5344CB8AC3E}">
        <p14:creationId xmlns:p14="http://schemas.microsoft.com/office/powerpoint/2010/main" val="451251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1. Independence </a:t>
            </a:r>
            <a:r>
              <a:rPr lang="en-US" sz="2800" dirty="0"/>
              <a:t>of date and time from particular time zones in which users are located, by use of Greenwich dates and Greenwich mean </a:t>
            </a:r>
            <a:r>
              <a:rPr lang="en-US" sz="2800" dirty="0" smtClean="0"/>
              <a:t>time</a:t>
            </a:r>
            <a:endParaRPr lang="ru-RU" sz="2800" dirty="0"/>
          </a:p>
        </p:txBody>
      </p:sp>
      <p:sp>
        <p:nvSpPr>
          <p:cNvPr id="3" name="Content Placeholder 2"/>
          <p:cNvSpPr>
            <a:spLocks noGrp="1"/>
          </p:cNvSpPr>
          <p:nvPr>
            <p:ph idx="1"/>
          </p:nvPr>
        </p:nvSpPr>
        <p:spPr>
          <a:xfrm>
            <a:off x="685800" y="2194560"/>
            <a:ext cx="11506200" cy="4663440"/>
          </a:xfrm>
        </p:spPr>
        <p:txBody>
          <a:bodyPr>
            <a:noAutofit/>
          </a:bodyPr>
          <a:lstStyle/>
          <a:p>
            <a:pPr marL="0" indent="0">
              <a:buNone/>
            </a:pPr>
            <a:r>
              <a:rPr lang="en-US" dirty="0"/>
              <a:t>Codd recommends database system to store dates and times in the database only as UTC. This means that there is no need to store time zones for every date or time entry.</a:t>
            </a:r>
          </a:p>
          <a:p>
            <a:pPr marL="0" indent="0">
              <a:buNone/>
            </a:pPr>
            <a:r>
              <a:rPr lang="en-US" dirty="0"/>
              <a:t>This recommendation, especially in the current situation of business globalization, is very reasonable – space for and processing of time zones would be saved. In the worst case, processing of time zones is nearly the same as conversion to the local time zone date and time.</a:t>
            </a:r>
          </a:p>
          <a:p>
            <a:pPr marL="0" indent="0">
              <a:buNone/>
            </a:pPr>
            <a:r>
              <a:rPr lang="en-US" dirty="0"/>
              <a:t>In the context of this recommendation, the database system clock’s epoch can be that of ISO/DIS 8601:2018 – proleptic Gregorian calendar with year zero (leap year), with negative dates before the epoch beginning.</a:t>
            </a:r>
          </a:p>
          <a:p>
            <a:pPr marL="0" indent="0">
              <a:buNone/>
            </a:pPr>
            <a:r>
              <a:rPr lang="en-US" dirty="0"/>
              <a:t>For all other calendars, like Julian, Indian, Islamic, Jew’s etc., suitable conversations can be implemented</a:t>
            </a:r>
            <a:r>
              <a:rPr lang="en-US" dirty="0" smtClean="0"/>
              <a:t>.</a:t>
            </a:r>
            <a:endParaRPr lang="en-US" dirty="0"/>
          </a:p>
        </p:txBody>
      </p:sp>
    </p:spTree>
    <p:extLst>
      <p:ext uri="{BB962C8B-B14F-4D97-AF65-F5344CB8AC3E}">
        <p14:creationId xmlns:p14="http://schemas.microsoft.com/office/powerpoint/2010/main" val="4161911012"/>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30</TotalTime>
  <Words>2384</Words>
  <Application>Microsoft Office PowerPoint</Application>
  <PresentationFormat>Widescreen</PresentationFormat>
  <Paragraphs>78</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Century Gothic</vt:lpstr>
      <vt:lpstr>Vapor Trail</vt:lpstr>
      <vt:lpstr>Problems of Date and Time Data Types in Relational Model of Data</vt:lpstr>
      <vt:lpstr>Abstract</vt:lpstr>
      <vt:lpstr>Introduction 1/2</vt:lpstr>
      <vt:lpstr>Introduction 2/2</vt:lpstr>
      <vt:lpstr>Relational model of data dates and times </vt:lpstr>
      <vt:lpstr>ISO standards</vt:lpstr>
      <vt:lpstr>RT-4 &amp; RT-5</vt:lpstr>
      <vt:lpstr>RT-6 &amp; RT-7</vt:lpstr>
      <vt:lpstr>1. Independence of date and time from particular time zones in which users are located, by use of Greenwich dates and Greenwich mean time</vt:lpstr>
      <vt:lpstr>2. The function called NOW yields for any site the current date and time that are in effect in the time zone of the site</vt:lpstr>
      <vt:lpstr>3. Extraction of any one or any pair of the three components, a form of truncation</vt:lpstr>
      <vt:lpstr>4. Extraction with rounding of either year alone or year followed by month</vt:lpstr>
      <vt:lpstr>5. Conversion of the combination year, month, day of the month to the year followed by day of the year, as well as conversion in the opposite direction</vt:lpstr>
      <vt:lpstr>6. Computation of the difference between two dates of similar or distinct external types</vt:lpstr>
      <vt:lpstr>7. Conversion of date intervals into years only or months only or days only, using truncation or rounding as specified, if the conversion is from fine units to coarser units</vt:lpstr>
      <vt:lpstr>8. Arithmetic on dates, including computation of a date from a given date plus or minus a date interval, without the adoption of dates and date intervals as distinct data types</vt:lpstr>
      <vt:lpstr>9. Pairwise comparison of dates, including testing of pairs of dates to see which is the more recent and which is the less recent</vt:lpstr>
      <vt:lpstr>10. Finding the most recent date of a collection</vt:lpstr>
      <vt:lpstr>11. Finding the least recent date of a collection</vt:lpstr>
      <vt:lpstr>12. All varieties of joins based on comparing dates</vt:lpstr>
      <vt:lpstr>13. The ability to report dates in at least one of the following formats: D,M,Y; M,D,Y; Y,M,D</vt:lpstr>
      <vt:lpstr>14. Two types of date-conversion functions: DATE_IN and DATE_OUT</vt:lpstr>
      <vt:lpstr>Conclusion</vt:lpstr>
      <vt:lpstr>Thank you for your attention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Problems of Date and Time Data Types in Relational Model of Data</dc:title>
  <dc:creator>Vladimir Dimitrov</dc:creator>
  <cp:lastModifiedBy>Vladimir Dimitrov</cp:lastModifiedBy>
  <cp:revision>5</cp:revision>
  <dcterms:created xsi:type="dcterms:W3CDTF">2018-08-31T11:14:31Z</dcterms:created>
  <dcterms:modified xsi:type="dcterms:W3CDTF">2018-08-31T11:45:06Z</dcterms:modified>
</cp:coreProperties>
</file>